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6.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7.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89" r:id="rId8"/>
    <p:sldMasterId id="2147484412" r:id="rId9"/>
    <p:sldMasterId id="2147484435" r:id="rId10"/>
    <p:sldMasterId id="2147484456" r:id="rId11"/>
  </p:sldMasterIdLst>
  <p:notesMasterIdLst>
    <p:notesMasterId r:id="rId75"/>
  </p:notesMasterIdLst>
  <p:handoutMasterIdLst>
    <p:handoutMasterId r:id="rId76"/>
  </p:handout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8" r:id="rId72"/>
    <p:sldId id="317" r:id="rId73"/>
    <p:sldId id="316" r:id="rId7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215" autoAdjust="0"/>
  </p:normalViewPr>
  <p:slideViewPr>
    <p:cSldViewPr>
      <p:cViewPr varScale="1">
        <p:scale>
          <a:sx n="108" d="100"/>
          <a:sy n="108" d="100"/>
        </p:scale>
        <p:origin x="294"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24674202522928"/>
          <c:y val="7.7636176674880097E-2"/>
          <c:w val="0.564788223694763"/>
          <c:h val="0.78183522095857105"/>
        </c:manualLayout>
      </c:layout>
      <c:barChart>
        <c:barDir val="col"/>
        <c:grouping val="clustered"/>
        <c:varyColors val="0"/>
        <c:ser>
          <c:idx val="0"/>
          <c:order val="0"/>
          <c:tx>
            <c:strRef>
              <c:f>Sheet1!$B$1</c:f>
              <c:strCache>
                <c:ptCount val="1"/>
                <c:pt idx="0">
                  <c:v>Usable TB</c:v>
                </c:pt>
              </c:strCache>
            </c:strRef>
          </c:tx>
          <c:invertIfNegative val="0"/>
          <c:cat>
            <c:numRef>
              <c:f>Sheet1!$A$2:$A$5</c:f>
              <c:numCache>
                <c:formatCode>General</c:formatCode>
                <c:ptCount val="4"/>
                <c:pt idx="0">
                  <c:v>2015</c:v>
                </c:pt>
                <c:pt idx="1">
                  <c:v>2016</c:v>
                </c:pt>
                <c:pt idx="2">
                  <c:v>2017</c:v>
                </c:pt>
                <c:pt idx="3">
                  <c:v>2018</c:v>
                </c:pt>
              </c:numCache>
            </c:numRef>
          </c:cat>
          <c:val>
            <c:numRef>
              <c:f>Sheet1!$B$2:$B$5</c:f>
              <c:numCache>
                <c:formatCode>General</c:formatCode>
                <c:ptCount val="4"/>
                <c:pt idx="0">
                  <c:v>10</c:v>
                </c:pt>
                <c:pt idx="1">
                  <c:v>35</c:v>
                </c:pt>
                <c:pt idx="2">
                  <c:v>75</c:v>
                </c:pt>
                <c:pt idx="3">
                  <c:v>150</c:v>
                </c:pt>
              </c:numCache>
            </c:numRef>
          </c:val>
          <c:extLst>
            <c:ext xmlns:c16="http://schemas.microsoft.com/office/drawing/2014/chart" uri="{C3380CC4-5D6E-409C-BE32-E72D297353CC}">
              <c16:uniqueId val="{00000000-133C-4CE4-8B32-ABB824A9220D}"/>
            </c:ext>
          </c:extLst>
        </c:ser>
        <c:dLbls>
          <c:showLegendKey val="0"/>
          <c:showVal val="0"/>
          <c:showCatName val="0"/>
          <c:showSerName val="0"/>
          <c:showPercent val="0"/>
          <c:showBubbleSize val="0"/>
        </c:dLbls>
        <c:gapWidth val="150"/>
        <c:axId val="-2017666520"/>
        <c:axId val="-2016926216"/>
      </c:barChart>
      <c:catAx>
        <c:axId val="-2017666520"/>
        <c:scaling>
          <c:orientation val="minMax"/>
        </c:scaling>
        <c:delete val="0"/>
        <c:axPos val="b"/>
        <c:numFmt formatCode="General" sourceLinked="1"/>
        <c:majorTickMark val="out"/>
        <c:minorTickMark val="none"/>
        <c:tickLblPos val="nextTo"/>
        <c:crossAx val="-2016926216"/>
        <c:crosses val="autoZero"/>
        <c:auto val="1"/>
        <c:lblAlgn val="ctr"/>
        <c:lblOffset val="100"/>
        <c:noMultiLvlLbl val="0"/>
      </c:catAx>
      <c:valAx>
        <c:axId val="-2016926216"/>
        <c:scaling>
          <c:orientation val="minMax"/>
        </c:scaling>
        <c:delete val="0"/>
        <c:axPos val="l"/>
        <c:majorGridlines/>
        <c:numFmt formatCode="General" sourceLinked="1"/>
        <c:majorTickMark val="out"/>
        <c:minorTickMark val="none"/>
        <c:tickLblPos val="nextTo"/>
        <c:crossAx val="-201766652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image" Target="../media/image125.jpg"/><Relationship Id="rId4" Type="http://schemas.openxmlformats.org/officeDocument/2006/relationships/image" Target="../media/image12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image" Target="../media/image125.jpg"/><Relationship Id="rId4" Type="http://schemas.openxmlformats.org/officeDocument/2006/relationships/image" Target="../media/image128.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A84CB9-9C84-4B07-89E7-D1DCABCAF971}" type="doc">
      <dgm:prSet loTypeId="urn:microsoft.com/office/officeart/2005/8/layout/pList2" loCatId="list" qsTypeId="urn:microsoft.com/office/officeart/2005/8/quickstyle/simple1" qsCatId="simple" csTypeId="urn:microsoft.com/office/officeart/2005/8/colors/colorful2" csCatId="colorful" phldr="1"/>
      <dgm:spPr/>
    </dgm:pt>
    <dgm:pt modelId="{812F569C-6EF7-4B6B-A39F-C3A9C8F5FC1D}">
      <dgm:prSet phldrT="[Text]" custT="1"/>
      <dgm:spPr/>
      <dgm:t>
        <a:bodyPr/>
        <a:lstStyle/>
        <a:p>
          <a:pPr algn="l"/>
          <a:r>
            <a:rPr lang="en-US" sz="1400" i="1" dirty="0">
              <a:effectLst>
                <a:outerShdw blurRad="38100" dist="38100" dir="2700000" algn="tl">
                  <a:srgbClr val="000000">
                    <a:alpha val="43137"/>
                  </a:srgbClr>
                </a:outerShdw>
              </a:effectLst>
            </a:rPr>
            <a:t>Easily integrate Azure storage with existing backup processes</a:t>
          </a:r>
        </a:p>
        <a:p>
          <a:pPr algn="l"/>
          <a:endParaRPr lang="en-US" sz="1400" i="1" dirty="0">
            <a:effectLst>
              <a:outerShdw blurRad="38100" dist="38100" dir="2700000" algn="tl">
                <a:srgbClr val="000000">
                  <a:alpha val="43137"/>
                </a:srgbClr>
              </a:outerShdw>
            </a:effectLst>
          </a:endParaRPr>
        </a:p>
        <a:p>
          <a:pPr algn="l"/>
          <a:r>
            <a:rPr lang="en-US" sz="1400" i="1" dirty="0">
              <a:effectLst>
                <a:outerShdw blurRad="38100" dist="38100" dir="2700000" algn="tl">
                  <a:srgbClr val="000000">
                    <a:alpha val="43137"/>
                  </a:srgbClr>
                </a:outerShdw>
              </a:effectLst>
            </a:rPr>
            <a:t>Reduce or eliminate dependence on tape technologies</a:t>
          </a:r>
        </a:p>
        <a:p>
          <a:pPr algn="l"/>
          <a:endParaRPr lang="en-US" sz="1400" i="1" dirty="0">
            <a:effectLst>
              <a:outerShdw blurRad="38100" dist="38100" dir="2700000" algn="tl">
                <a:srgbClr val="000000">
                  <a:alpha val="43137"/>
                </a:srgbClr>
              </a:outerShdw>
            </a:effectLst>
          </a:endParaRPr>
        </a:p>
        <a:p>
          <a:pPr algn="l"/>
          <a:r>
            <a:rPr lang="en-US" sz="1400" i="1" dirty="0">
              <a:effectLst>
                <a:outerShdw blurRad="38100" dist="38100" dir="2700000" algn="tl">
                  <a:srgbClr val="000000">
                    <a:alpha val="43137"/>
                  </a:srgbClr>
                </a:outerShdw>
              </a:effectLst>
            </a:rPr>
            <a:t>Unify data protection strategy across all workloads and storage targets</a:t>
          </a:r>
        </a:p>
        <a:p>
          <a:pPr algn="l"/>
          <a:endParaRPr lang="en-US" sz="1400" i="1" dirty="0">
            <a:effectLst>
              <a:outerShdw blurRad="38100" dist="38100" dir="2700000" algn="tl">
                <a:srgbClr val="000000">
                  <a:alpha val="43137"/>
                </a:srgbClr>
              </a:outerShdw>
            </a:effectLst>
          </a:endParaRPr>
        </a:p>
        <a:p>
          <a:pPr algn="l"/>
          <a:endParaRPr lang="en-US" sz="1400" i="1" dirty="0">
            <a:effectLst>
              <a:outerShdw blurRad="38100" dist="38100" dir="2700000" algn="tl">
                <a:srgbClr val="000000">
                  <a:alpha val="43137"/>
                </a:srgbClr>
              </a:outerShdw>
            </a:effectLst>
          </a:endParaRPr>
        </a:p>
      </dgm:t>
    </dgm:pt>
    <dgm:pt modelId="{787E35BB-BC8F-4BD4-9BE4-93994CA6630C}" type="parTrans" cxnId="{3AA4E3A6-D16A-45AB-9E02-870ABBDF2937}">
      <dgm:prSet/>
      <dgm:spPr/>
      <dgm:t>
        <a:bodyPr/>
        <a:lstStyle/>
        <a:p>
          <a:endParaRPr lang="en-US"/>
        </a:p>
      </dgm:t>
    </dgm:pt>
    <dgm:pt modelId="{5F3AAD95-7371-406A-BA66-34AB472E0FD5}" type="sibTrans" cxnId="{3AA4E3A6-D16A-45AB-9E02-870ABBDF2937}">
      <dgm:prSet/>
      <dgm:spPr/>
      <dgm:t>
        <a:bodyPr/>
        <a:lstStyle/>
        <a:p>
          <a:endParaRPr lang="en-US"/>
        </a:p>
      </dgm:t>
    </dgm:pt>
    <dgm:pt modelId="{ECC9E89B-384F-43CC-BE9C-C12510BC511F}">
      <dgm:prSet phldrT="[Text]" custT="1"/>
      <dgm:spPr/>
      <dgm:t>
        <a:bodyPr/>
        <a:lstStyle/>
        <a:p>
          <a:pPr algn="l"/>
          <a:r>
            <a:rPr lang="en-GB" sz="1400" i="1" dirty="0">
              <a:effectLst>
                <a:outerShdw blurRad="38100" dist="38100" dir="2700000" algn="tl">
                  <a:srgbClr val="000000">
                    <a:alpha val="43137"/>
                  </a:srgbClr>
                </a:outerShdw>
              </a:effectLst>
            </a:rPr>
            <a:t>Automate storage tiering between on-</a:t>
          </a:r>
          <a:r>
            <a:rPr lang="en-GB" sz="1400" i="1" dirty="0" err="1">
              <a:effectLst>
                <a:outerShdw blurRad="38100" dist="38100" dir="2700000" algn="tl">
                  <a:srgbClr val="000000">
                    <a:alpha val="43137"/>
                  </a:srgbClr>
                </a:outerShdw>
              </a:effectLst>
            </a:rPr>
            <a:t>prem</a:t>
          </a:r>
          <a:r>
            <a:rPr lang="en-GB" sz="1400" i="1" dirty="0">
              <a:effectLst>
                <a:outerShdw blurRad="38100" dist="38100" dir="2700000" algn="tl">
                  <a:srgbClr val="000000">
                    <a:alpha val="43137"/>
                  </a:srgbClr>
                </a:outerShdw>
              </a:effectLst>
            </a:rPr>
            <a:t> and Azure storage</a:t>
          </a:r>
        </a:p>
        <a:p>
          <a:pPr algn="l"/>
          <a:endParaRPr lang="en-GB" sz="1400" i="1" dirty="0">
            <a:effectLst>
              <a:outerShdw blurRad="38100" dist="38100" dir="2700000" algn="tl">
                <a:srgbClr val="000000">
                  <a:alpha val="43137"/>
                </a:srgbClr>
              </a:outerShdw>
            </a:effectLst>
          </a:endParaRPr>
        </a:p>
        <a:p>
          <a:pPr algn="l"/>
          <a:r>
            <a:rPr lang="en-GB" sz="1400" i="1" dirty="0">
              <a:effectLst>
                <a:outerShdw blurRad="38100" dist="38100" dir="2700000" algn="tl">
                  <a:srgbClr val="000000">
                    <a:alpha val="43137"/>
                  </a:srgbClr>
                </a:outerShdw>
              </a:effectLst>
            </a:rPr>
            <a:t>Quickly increase Azure storage capacity on-demand</a:t>
          </a:r>
        </a:p>
        <a:p>
          <a:pPr algn="l"/>
          <a:endParaRPr lang="en-GB" sz="1400" i="1" dirty="0">
            <a:effectLst>
              <a:outerShdw blurRad="38100" dist="38100" dir="2700000" algn="tl">
                <a:srgbClr val="000000">
                  <a:alpha val="43137"/>
                </a:srgbClr>
              </a:outerShdw>
            </a:effectLst>
          </a:endParaRPr>
        </a:p>
        <a:p>
          <a:pPr algn="l"/>
          <a:r>
            <a:rPr lang="en-GB" sz="1400" i="1" dirty="0">
              <a:effectLst>
                <a:outerShdw blurRad="38100" dist="38100" dir="2700000" algn="tl">
                  <a:srgbClr val="000000">
                    <a:alpha val="43137"/>
                  </a:srgbClr>
                </a:outerShdw>
              </a:effectLst>
            </a:rPr>
            <a:t>License-free back end storage removes limits on Azure consumption</a:t>
          </a:r>
        </a:p>
      </dgm:t>
    </dgm:pt>
    <dgm:pt modelId="{86601DED-B436-4908-AE41-BF8001CEA871}" type="parTrans" cxnId="{8257BE88-77A2-4CA8-B452-FC70ED2F130E}">
      <dgm:prSet/>
      <dgm:spPr/>
      <dgm:t>
        <a:bodyPr/>
        <a:lstStyle/>
        <a:p>
          <a:endParaRPr lang="en-US"/>
        </a:p>
      </dgm:t>
    </dgm:pt>
    <dgm:pt modelId="{B8661C9A-1BF2-4D5A-9304-910F0815D759}" type="sibTrans" cxnId="{8257BE88-77A2-4CA8-B452-FC70ED2F130E}">
      <dgm:prSet/>
      <dgm:spPr/>
      <dgm:t>
        <a:bodyPr/>
        <a:lstStyle/>
        <a:p>
          <a:endParaRPr lang="en-US"/>
        </a:p>
      </dgm:t>
    </dgm:pt>
    <dgm:pt modelId="{87A7773F-7657-4847-B52B-1E465BA40FBA}">
      <dgm:prSet phldrT="[Text]" custT="1"/>
      <dgm:spPr/>
      <dgm:t>
        <a:bodyPr/>
        <a:lstStyle/>
        <a:p>
          <a:pPr algn="l"/>
          <a:r>
            <a:rPr lang="en-US" sz="1400" i="1" dirty="0">
              <a:effectLst>
                <a:outerShdw blurRad="38100" dist="38100" dir="2700000" algn="tl">
                  <a:srgbClr val="000000">
                    <a:alpha val="43137"/>
                  </a:srgbClr>
                </a:outerShdw>
              </a:effectLst>
            </a:rPr>
            <a:t>Restore process from Azure is identical to all other restore operations</a:t>
          </a:r>
        </a:p>
        <a:p>
          <a:pPr algn="l"/>
          <a:endParaRPr lang="en-US" sz="1400" i="1" dirty="0">
            <a:effectLst>
              <a:outerShdw blurRad="38100" dist="38100" dir="2700000" algn="tl">
                <a:srgbClr val="000000">
                  <a:alpha val="43137"/>
                </a:srgbClr>
              </a:outerShdw>
            </a:effectLst>
          </a:endParaRPr>
        </a:p>
        <a:p>
          <a:pPr algn="l"/>
          <a:r>
            <a:rPr lang="en-US" sz="1400" i="1" dirty="0">
              <a:effectLst>
                <a:outerShdw blurRad="38100" dist="38100" dir="2700000" algn="tl">
                  <a:srgbClr val="000000">
                    <a:alpha val="43137"/>
                  </a:srgbClr>
                </a:outerShdw>
              </a:effectLst>
            </a:rPr>
            <a:t>Automate replication to Azure for disaster recovery and rehearsal</a:t>
          </a:r>
        </a:p>
        <a:p>
          <a:pPr algn="l"/>
          <a:endParaRPr lang="en-US" sz="1400" i="1" dirty="0">
            <a:effectLst>
              <a:outerShdw blurRad="38100" dist="38100" dir="2700000" algn="tl">
                <a:srgbClr val="000000">
                  <a:alpha val="43137"/>
                </a:srgbClr>
              </a:outerShdw>
            </a:effectLst>
          </a:endParaRPr>
        </a:p>
        <a:p>
          <a:pPr algn="l"/>
          <a:r>
            <a:rPr lang="en-US" sz="1400" i="1" dirty="0">
              <a:effectLst>
                <a:outerShdw blurRad="38100" dist="38100" dir="2700000" algn="tl">
                  <a:srgbClr val="000000">
                    <a:alpha val="43137"/>
                  </a:srgbClr>
                </a:outerShdw>
              </a:effectLst>
            </a:rPr>
            <a:t>Deliver backup-as-a-service leveraging Azure cloud services</a:t>
          </a:r>
        </a:p>
      </dgm:t>
    </dgm:pt>
    <dgm:pt modelId="{74B50A44-F8DD-484B-B0C5-3E592FEC3FB1}" type="parTrans" cxnId="{63E8BBA6-AC95-46F9-A9A7-30540A15F9F8}">
      <dgm:prSet/>
      <dgm:spPr/>
      <dgm:t>
        <a:bodyPr/>
        <a:lstStyle/>
        <a:p>
          <a:endParaRPr lang="en-US"/>
        </a:p>
      </dgm:t>
    </dgm:pt>
    <dgm:pt modelId="{75D4FE4B-0972-4CEE-BBD0-837B7AFC2A9F}" type="sibTrans" cxnId="{63E8BBA6-AC95-46F9-A9A7-30540A15F9F8}">
      <dgm:prSet/>
      <dgm:spPr/>
      <dgm:t>
        <a:bodyPr/>
        <a:lstStyle/>
        <a:p>
          <a:endParaRPr lang="en-US"/>
        </a:p>
      </dgm:t>
    </dgm:pt>
    <dgm:pt modelId="{F4D45A2D-2DA9-4947-8F63-7FA3AD34D18A}">
      <dgm:prSet phldrT="[Text]" custT="1"/>
      <dgm:spPr/>
      <dgm:t>
        <a:bodyPr/>
        <a:lstStyle/>
        <a:p>
          <a:pPr algn="l"/>
          <a:r>
            <a:rPr lang="en-US" sz="1400" i="1" dirty="0">
              <a:effectLst>
                <a:outerShdw blurRad="38100" dist="38100" dir="2700000" algn="tl">
                  <a:srgbClr val="000000">
                    <a:alpha val="43137"/>
                  </a:srgbClr>
                </a:outerShdw>
              </a:effectLst>
            </a:rPr>
            <a:t>Maintain visibility of all data assets regardless of location, on-</a:t>
          </a:r>
          <a:r>
            <a:rPr lang="en-US" sz="1400" i="1" dirty="0" err="1">
              <a:effectLst>
                <a:outerShdw blurRad="38100" dist="38100" dir="2700000" algn="tl">
                  <a:srgbClr val="000000">
                    <a:alpha val="43137"/>
                  </a:srgbClr>
                </a:outerShdw>
              </a:effectLst>
            </a:rPr>
            <a:t>prem</a:t>
          </a:r>
          <a:r>
            <a:rPr lang="en-US" sz="1400" i="1" dirty="0">
              <a:effectLst>
                <a:outerShdw blurRad="38100" dist="38100" dir="2700000" algn="tl">
                  <a:srgbClr val="000000">
                    <a:alpha val="43137"/>
                  </a:srgbClr>
                </a:outerShdw>
              </a:effectLst>
            </a:rPr>
            <a:t> and within Azure</a:t>
          </a:r>
        </a:p>
        <a:p>
          <a:pPr algn="l"/>
          <a:endParaRPr lang="en-US" sz="1400" i="1" dirty="0">
            <a:effectLst>
              <a:outerShdw blurRad="38100" dist="38100" dir="2700000" algn="tl">
                <a:srgbClr val="000000">
                  <a:alpha val="43137"/>
                </a:srgbClr>
              </a:outerShdw>
            </a:effectLst>
          </a:endParaRPr>
        </a:p>
        <a:p>
          <a:pPr algn="l"/>
          <a:r>
            <a:rPr lang="en-US" sz="1400" i="1" dirty="0">
              <a:effectLst>
                <a:outerShdw blurRad="38100" dist="38100" dir="2700000" algn="tl">
                  <a:srgbClr val="000000">
                    <a:alpha val="43137"/>
                  </a:srgbClr>
                </a:outerShdw>
              </a:effectLst>
            </a:rPr>
            <a:t>Uncover blind spots that may place data or the business at risk</a:t>
          </a:r>
        </a:p>
        <a:p>
          <a:pPr algn="l"/>
          <a:endParaRPr lang="en-US" sz="1400" i="1" dirty="0">
            <a:effectLst>
              <a:outerShdw blurRad="38100" dist="38100" dir="2700000" algn="tl">
                <a:srgbClr val="000000">
                  <a:alpha val="43137"/>
                </a:srgbClr>
              </a:outerShdw>
            </a:effectLst>
          </a:endParaRPr>
        </a:p>
        <a:p>
          <a:pPr algn="l"/>
          <a:r>
            <a:rPr lang="en-US" sz="1400" i="1" dirty="0">
              <a:effectLst>
                <a:outerShdw blurRad="38100" dist="38100" dir="2700000" algn="tl">
                  <a:srgbClr val="000000">
                    <a:alpha val="43137"/>
                  </a:srgbClr>
                </a:outerShdw>
              </a:effectLst>
            </a:rPr>
            <a:t>Govern protection and retention of data across the Azure hybrid cloud</a:t>
          </a:r>
        </a:p>
      </dgm:t>
    </dgm:pt>
    <dgm:pt modelId="{DD2B9432-CBEF-4ADC-9221-18B889E43972}" type="parTrans" cxnId="{89DB6BA1-B0D5-40E2-91FC-794B68BB7C53}">
      <dgm:prSet/>
      <dgm:spPr/>
      <dgm:t>
        <a:bodyPr/>
        <a:lstStyle/>
        <a:p>
          <a:endParaRPr lang="en-US"/>
        </a:p>
      </dgm:t>
    </dgm:pt>
    <dgm:pt modelId="{0800141B-0439-4469-8C2D-2A3F12A1C3EB}" type="sibTrans" cxnId="{89DB6BA1-B0D5-40E2-91FC-794B68BB7C53}">
      <dgm:prSet/>
      <dgm:spPr/>
      <dgm:t>
        <a:bodyPr/>
        <a:lstStyle/>
        <a:p>
          <a:endParaRPr lang="en-US"/>
        </a:p>
      </dgm:t>
    </dgm:pt>
    <dgm:pt modelId="{9C379082-1300-4F38-9FA0-94DF78B3F411}" type="pres">
      <dgm:prSet presAssocID="{7CA84CB9-9C84-4B07-89E7-D1DCABCAF971}" presName="Name0" presStyleCnt="0">
        <dgm:presLayoutVars>
          <dgm:dir/>
          <dgm:resizeHandles val="exact"/>
        </dgm:presLayoutVars>
      </dgm:prSet>
      <dgm:spPr/>
    </dgm:pt>
    <dgm:pt modelId="{175AF437-3520-4CD8-A2C8-3E1B56DAB643}" type="pres">
      <dgm:prSet presAssocID="{7CA84CB9-9C84-4B07-89E7-D1DCABCAF971}" presName="bkgdShp" presStyleLbl="alignAccFollowNode1" presStyleIdx="0" presStyleCnt="1" custScaleY="81845" custLinFactNeighborX="0" custLinFactNeighborY="-9077"/>
      <dgm:spPr/>
    </dgm:pt>
    <dgm:pt modelId="{63CC3FE0-EA15-4AEE-8931-E4313CB3AEA2}" type="pres">
      <dgm:prSet presAssocID="{7CA84CB9-9C84-4B07-89E7-D1DCABCAF971}" presName="linComp" presStyleCnt="0"/>
      <dgm:spPr/>
    </dgm:pt>
    <dgm:pt modelId="{B0C5D11F-9D8E-4411-BF9A-A280F4F7724A}" type="pres">
      <dgm:prSet presAssocID="{812F569C-6EF7-4B6B-A39F-C3A9C8F5FC1D}" presName="compNode" presStyleCnt="0"/>
      <dgm:spPr/>
    </dgm:pt>
    <dgm:pt modelId="{3CFE3CC9-AE5A-4678-B4F0-5D377A980EEE}" type="pres">
      <dgm:prSet presAssocID="{812F569C-6EF7-4B6B-A39F-C3A9C8F5FC1D}" presName="node" presStyleLbl="node1" presStyleIdx="0" presStyleCnt="4" custScaleY="113549" custLinFactNeighborY="-3553">
        <dgm:presLayoutVars>
          <dgm:bulletEnabled val="1"/>
        </dgm:presLayoutVars>
      </dgm:prSet>
      <dgm:spPr/>
    </dgm:pt>
    <dgm:pt modelId="{FD76451B-4AD0-4F98-BEBD-2568A7ADB973}" type="pres">
      <dgm:prSet presAssocID="{812F569C-6EF7-4B6B-A39F-C3A9C8F5FC1D}" presName="invisiNode" presStyleLbl="node1" presStyleIdx="0" presStyleCnt="4"/>
      <dgm:spPr/>
    </dgm:pt>
    <dgm:pt modelId="{D9F4B99A-246C-4588-86D3-705183CC276D}" type="pres">
      <dgm:prSet presAssocID="{812F569C-6EF7-4B6B-A39F-C3A9C8F5FC1D}" presName="imagNode" presStyleLbl="fgImgPlace1" presStyleIdx="0" presStyleCnt="4" custScaleY="81845" custLinFactNeighborY="3767"/>
      <dgm:spPr>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pt>
    <dgm:pt modelId="{C9587F41-0D5C-4FA1-A7EE-D1B67D66C406}" type="pres">
      <dgm:prSet presAssocID="{5F3AAD95-7371-406A-BA66-34AB472E0FD5}" presName="sibTrans" presStyleLbl="sibTrans2D1" presStyleIdx="0" presStyleCnt="0"/>
      <dgm:spPr/>
    </dgm:pt>
    <dgm:pt modelId="{1FCE39AE-96C8-46E6-A628-C7FB34675031}" type="pres">
      <dgm:prSet presAssocID="{ECC9E89B-384F-43CC-BE9C-C12510BC511F}" presName="compNode" presStyleCnt="0"/>
      <dgm:spPr/>
    </dgm:pt>
    <dgm:pt modelId="{664E2456-0A93-4C75-8672-B02F33DE57D7}" type="pres">
      <dgm:prSet presAssocID="{ECC9E89B-384F-43CC-BE9C-C12510BC511F}" presName="node" presStyleLbl="node1" presStyleIdx="1" presStyleCnt="4" custScaleY="113549" custLinFactNeighborY="-3553">
        <dgm:presLayoutVars>
          <dgm:bulletEnabled val="1"/>
        </dgm:presLayoutVars>
      </dgm:prSet>
      <dgm:spPr/>
    </dgm:pt>
    <dgm:pt modelId="{A233068B-C4C4-41D4-8317-0AB81FF120E3}" type="pres">
      <dgm:prSet presAssocID="{ECC9E89B-384F-43CC-BE9C-C12510BC511F}" presName="invisiNode" presStyleLbl="node1" presStyleIdx="1" presStyleCnt="4"/>
      <dgm:spPr/>
    </dgm:pt>
    <dgm:pt modelId="{830753A3-3CBF-435C-8BD2-520C3C231A66}" type="pres">
      <dgm:prSet presAssocID="{ECC9E89B-384F-43CC-BE9C-C12510BC511F}" presName="imagNode" presStyleLbl="fgImgPlace1" presStyleIdx="1" presStyleCnt="4" custScaleY="81845" custLinFactNeighborY="3767"/>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680D03F8-BFDE-4CF0-979E-7E028C5520B9}" type="pres">
      <dgm:prSet presAssocID="{B8661C9A-1BF2-4D5A-9304-910F0815D759}" presName="sibTrans" presStyleLbl="sibTrans2D1" presStyleIdx="0" presStyleCnt="0"/>
      <dgm:spPr/>
    </dgm:pt>
    <dgm:pt modelId="{CC9FDDC0-8246-47C3-93D3-BFAB6DEEF94F}" type="pres">
      <dgm:prSet presAssocID="{87A7773F-7657-4847-B52B-1E465BA40FBA}" presName="compNode" presStyleCnt="0"/>
      <dgm:spPr/>
    </dgm:pt>
    <dgm:pt modelId="{59963212-7C92-428F-988E-FB7954B3893E}" type="pres">
      <dgm:prSet presAssocID="{87A7773F-7657-4847-B52B-1E465BA40FBA}" presName="node" presStyleLbl="node1" presStyleIdx="2" presStyleCnt="4" custScaleY="113549" custLinFactNeighborY="-3553">
        <dgm:presLayoutVars>
          <dgm:bulletEnabled val="1"/>
        </dgm:presLayoutVars>
      </dgm:prSet>
      <dgm:spPr/>
    </dgm:pt>
    <dgm:pt modelId="{918BAB3E-2C06-4060-A078-0730D9DCD809}" type="pres">
      <dgm:prSet presAssocID="{87A7773F-7657-4847-B52B-1E465BA40FBA}" presName="invisiNode" presStyleLbl="node1" presStyleIdx="2" presStyleCnt="4"/>
      <dgm:spPr/>
    </dgm:pt>
    <dgm:pt modelId="{0E20E9A1-6450-4860-A3D6-6ADE25BBFEA3}" type="pres">
      <dgm:prSet presAssocID="{87A7773F-7657-4847-B52B-1E465BA40FBA}" presName="imagNode" presStyleLbl="fgImgPlace1" presStyleIdx="2" presStyleCnt="4" custScaleY="81845" custLinFactNeighborY="3767"/>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ED03EBEF-275B-4EFF-91DF-3EEBE67DEBB0}" type="pres">
      <dgm:prSet presAssocID="{75D4FE4B-0972-4CEE-BBD0-837B7AFC2A9F}" presName="sibTrans" presStyleLbl="sibTrans2D1" presStyleIdx="0" presStyleCnt="0"/>
      <dgm:spPr/>
    </dgm:pt>
    <dgm:pt modelId="{B5ADB531-4904-45A7-A03A-8BEFFBB18393}" type="pres">
      <dgm:prSet presAssocID="{F4D45A2D-2DA9-4947-8F63-7FA3AD34D18A}" presName="compNode" presStyleCnt="0"/>
      <dgm:spPr/>
    </dgm:pt>
    <dgm:pt modelId="{4457CAF8-E2DD-4703-B345-55AEBD9464DD}" type="pres">
      <dgm:prSet presAssocID="{F4D45A2D-2DA9-4947-8F63-7FA3AD34D18A}" presName="node" presStyleLbl="node1" presStyleIdx="3" presStyleCnt="4" custScaleY="113549" custLinFactNeighborY="-3553">
        <dgm:presLayoutVars>
          <dgm:bulletEnabled val="1"/>
        </dgm:presLayoutVars>
      </dgm:prSet>
      <dgm:spPr/>
    </dgm:pt>
    <dgm:pt modelId="{7AABCA2A-9DDE-433D-956E-C206A663A36C}" type="pres">
      <dgm:prSet presAssocID="{F4D45A2D-2DA9-4947-8F63-7FA3AD34D18A}" presName="invisiNode" presStyleLbl="node1" presStyleIdx="3" presStyleCnt="4"/>
      <dgm:spPr/>
    </dgm:pt>
    <dgm:pt modelId="{B233D0B9-CC2B-4854-B13F-07B983FD85E9}" type="pres">
      <dgm:prSet presAssocID="{F4D45A2D-2DA9-4947-8F63-7FA3AD34D18A}" presName="imagNode" presStyleLbl="fgImgPlace1" presStyleIdx="3" presStyleCnt="4" custScaleY="81845" custLinFactNeighborY="3767"/>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pt>
  </dgm:ptLst>
  <dgm:cxnLst>
    <dgm:cxn modelId="{8257BE88-77A2-4CA8-B452-FC70ED2F130E}" srcId="{7CA84CB9-9C84-4B07-89E7-D1DCABCAF971}" destId="{ECC9E89B-384F-43CC-BE9C-C12510BC511F}" srcOrd="1" destOrd="0" parTransId="{86601DED-B436-4908-AE41-BF8001CEA871}" sibTransId="{B8661C9A-1BF2-4D5A-9304-910F0815D759}"/>
    <dgm:cxn modelId="{F4CBBA14-03E7-44CF-B04B-CAFEEB62E593}" type="presOf" srcId="{7CA84CB9-9C84-4B07-89E7-D1DCABCAF971}" destId="{9C379082-1300-4F38-9FA0-94DF78B3F411}" srcOrd="0" destOrd="0" presId="urn:microsoft.com/office/officeart/2005/8/layout/pList2"/>
    <dgm:cxn modelId="{63E8BBA6-AC95-46F9-A9A7-30540A15F9F8}" srcId="{7CA84CB9-9C84-4B07-89E7-D1DCABCAF971}" destId="{87A7773F-7657-4847-B52B-1E465BA40FBA}" srcOrd="2" destOrd="0" parTransId="{74B50A44-F8DD-484B-B0C5-3E592FEC3FB1}" sibTransId="{75D4FE4B-0972-4CEE-BBD0-837B7AFC2A9F}"/>
    <dgm:cxn modelId="{A0B5290A-6C72-45D5-A57A-421E3257AEFE}" type="presOf" srcId="{F4D45A2D-2DA9-4947-8F63-7FA3AD34D18A}" destId="{4457CAF8-E2DD-4703-B345-55AEBD9464DD}" srcOrd="0" destOrd="0" presId="urn:microsoft.com/office/officeart/2005/8/layout/pList2"/>
    <dgm:cxn modelId="{BEF41F17-8790-4B8F-BC86-3CA7A7273096}" type="presOf" srcId="{87A7773F-7657-4847-B52B-1E465BA40FBA}" destId="{59963212-7C92-428F-988E-FB7954B3893E}" srcOrd="0" destOrd="0" presId="urn:microsoft.com/office/officeart/2005/8/layout/pList2"/>
    <dgm:cxn modelId="{F0B068C8-AA3B-4F6E-B949-7AA5DF30F47D}" type="presOf" srcId="{812F569C-6EF7-4B6B-A39F-C3A9C8F5FC1D}" destId="{3CFE3CC9-AE5A-4678-B4F0-5D377A980EEE}" srcOrd="0" destOrd="0" presId="urn:microsoft.com/office/officeart/2005/8/layout/pList2"/>
    <dgm:cxn modelId="{89DB6BA1-B0D5-40E2-91FC-794B68BB7C53}" srcId="{7CA84CB9-9C84-4B07-89E7-D1DCABCAF971}" destId="{F4D45A2D-2DA9-4947-8F63-7FA3AD34D18A}" srcOrd="3" destOrd="0" parTransId="{DD2B9432-CBEF-4ADC-9221-18B889E43972}" sibTransId="{0800141B-0439-4469-8C2D-2A3F12A1C3EB}"/>
    <dgm:cxn modelId="{C722A284-1F04-4DE2-934C-D902B3477E46}" type="presOf" srcId="{ECC9E89B-384F-43CC-BE9C-C12510BC511F}" destId="{664E2456-0A93-4C75-8672-B02F33DE57D7}" srcOrd="0" destOrd="0" presId="urn:microsoft.com/office/officeart/2005/8/layout/pList2"/>
    <dgm:cxn modelId="{3AA4E3A6-D16A-45AB-9E02-870ABBDF2937}" srcId="{7CA84CB9-9C84-4B07-89E7-D1DCABCAF971}" destId="{812F569C-6EF7-4B6B-A39F-C3A9C8F5FC1D}" srcOrd="0" destOrd="0" parTransId="{787E35BB-BC8F-4BD4-9BE4-93994CA6630C}" sibTransId="{5F3AAD95-7371-406A-BA66-34AB472E0FD5}"/>
    <dgm:cxn modelId="{DA3218FB-2344-4909-9351-71CCD1A58167}" type="presOf" srcId="{B8661C9A-1BF2-4D5A-9304-910F0815D759}" destId="{680D03F8-BFDE-4CF0-979E-7E028C5520B9}" srcOrd="0" destOrd="0" presId="urn:microsoft.com/office/officeart/2005/8/layout/pList2"/>
    <dgm:cxn modelId="{324D3B22-4221-4369-92F0-F4D7844FD73B}" type="presOf" srcId="{5F3AAD95-7371-406A-BA66-34AB472E0FD5}" destId="{C9587F41-0D5C-4FA1-A7EE-D1B67D66C406}" srcOrd="0" destOrd="0" presId="urn:microsoft.com/office/officeart/2005/8/layout/pList2"/>
    <dgm:cxn modelId="{AA077FF9-5DBA-4592-B0C1-F87A9C46794A}" type="presOf" srcId="{75D4FE4B-0972-4CEE-BBD0-837B7AFC2A9F}" destId="{ED03EBEF-275B-4EFF-91DF-3EEBE67DEBB0}" srcOrd="0" destOrd="0" presId="urn:microsoft.com/office/officeart/2005/8/layout/pList2"/>
    <dgm:cxn modelId="{36EA5FAF-37AF-45E5-8F2E-F2ED873A4722}" type="presParOf" srcId="{9C379082-1300-4F38-9FA0-94DF78B3F411}" destId="{175AF437-3520-4CD8-A2C8-3E1B56DAB643}" srcOrd="0" destOrd="0" presId="urn:microsoft.com/office/officeart/2005/8/layout/pList2"/>
    <dgm:cxn modelId="{E2BBEB5F-1DFD-4167-B79D-38E3BE2B2309}" type="presParOf" srcId="{9C379082-1300-4F38-9FA0-94DF78B3F411}" destId="{63CC3FE0-EA15-4AEE-8931-E4313CB3AEA2}" srcOrd="1" destOrd="0" presId="urn:microsoft.com/office/officeart/2005/8/layout/pList2"/>
    <dgm:cxn modelId="{57C8D69D-B9EF-4D04-80CA-C73E38D26856}" type="presParOf" srcId="{63CC3FE0-EA15-4AEE-8931-E4313CB3AEA2}" destId="{B0C5D11F-9D8E-4411-BF9A-A280F4F7724A}" srcOrd="0" destOrd="0" presId="urn:microsoft.com/office/officeart/2005/8/layout/pList2"/>
    <dgm:cxn modelId="{6F43659F-1EFD-4341-B8B4-7ED093664516}" type="presParOf" srcId="{B0C5D11F-9D8E-4411-BF9A-A280F4F7724A}" destId="{3CFE3CC9-AE5A-4678-B4F0-5D377A980EEE}" srcOrd="0" destOrd="0" presId="urn:microsoft.com/office/officeart/2005/8/layout/pList2"/>
    <dgm:cxn modelId="{AF291C98-F474-4D21-A93F-49919593E6CE}" type="presParOf" srcId="{B0C5D11F-9D8E-4411-BF9A-A280F4F7724A}" destId="{FD76451B-4AD0-4F98-BEBD-2568A7ADB973}" srcOrd="1" destOrd="0" presId="urn:microsoft.com/office/officeart/2005/8/layout/pList2"/>
    <dgm:cxn modelId="{7C2967A5-2E72-483D-995F-99E5C4390764}" type="presParOf" srcId="{B0C5D11F-9D8E-4411-BF9A-A280F4F7724A}" destId="{D9F4B99A-246C-4588-86D3-705183CC276D}" srcOrd="2" destOrd="0" presId="urn:microsoft.com/office/officeart/2005/8/layout/pList2"/>
    <dgm:cxn modelId="{BC638B09-6327-4486-B47E-BE486654F648}" type="presParOf" srcId="{63CC3FE0-EA15-4AEE-8931-E4313CB3AEA2}" destId="{C9587F41-0D5C-4FA1-A7EE-D1B67D66C406}" srcOrd="1" destOrd="0" presId="urn:microsoft.com/office/officeart/2005/8/layout/pList2"/>
    <dgm:cxn modelId="{42BE31AA-C72D-48D5-A8D3-1654E83C4A2A}" type="presParOf" srcId="{63CC3FE0-EA15-4AEE-8931-E4313CB3AEA2}" destId="{1FCE39AE-96C8-46E6-A628-C7FB34675031}" srcOrd="2" destOrd="0" presId="urn:microsoft.com/office/officeart/2005/8/layout/pList2"/>
    <dgm:cxn modelId="{3F776B8D-D7E8-4471-ACDE-14E8C60C0C01}" type="presParOf" srcId="{1FCE39AE-96C8-46E6-A628-C7FB34675031}" destId="{664E2456-0A93-4C75-8672-B02F33DE57D7}" srcOrd="0" destOrd="0" presId="urn:microsoft.com/office/officeart/2005/8/layout/pList2"/>
    <dgm:cxn modelId="{F67B0059-05DB-48E9-AE71-98D2F3B2B1D1}" type="presParOf" srcId="{1FCE39AE-96C8-46E6-A628-C7FB34675031}" destId="{A233068B-C4C4-41D4-8317-0AB81FF120E3}" srcOrd="1" destOrd="0" presId="urn:microsoft.com/office/officeart/2005/8/layout/pList2"/>
    <dgm:cxn modelId="{7D754DFB-2E66-4F51-B862-8B5FB7037467}" type="presParOf" srcId="{1FCE39AE-96C8-46E6-A628-C7FB34675031}" destId="{830753A3-3CBF-435C-8BD2-520C3C231A66}" srcOrd="2" destOrd="0" presId="urn:microsoft.com/office/officeart/2005/8/layout/pList2"/>
    <dgm:cxn modelId="{ED4675BB-A330-4746-A4C1-083EF10A50F6}" type="presParOf" srcId="{63CC3FE0-EA15-4AEE-8931-E4313CB3AEA2}" destId="{680D03F8-BFDE-4CF0-979E-7E028C5520B9}" srcOrd="3" destOrd="0" presId="urn:microsoft.com/office/officeart/2005/8/layout/pList2"/>
    <dgm:cxn modelId="{6C3C1549-2966-4FBC-8769-BB43F17861B2}" type="presParOf" srcId="{63CC3FE0-EA15-4AEE-8931-E4313CB3AEA2}" destId="{CC9FDDC0-8246-47C3-93D3-BFAB6DEEF94F}" srcOrd="4" destOrd="0" presId="urn:microsoft.com/office/officeart/2005/8/layout/pList2"/>
    <dgm:cxn modelId="{D696E777-84E7-42C2-9519-C0A3CC4DECCF}" type="presParOf" srcId="{CC9FDDC0-8246-47C3-93D3-BFAB6DEEF94F}" destId="{59963212-7C92-428F-988E-FB7954B3893E}" srcOrd="0" destOrd="0" presId="urn:microsoft.com/office/officeart/2005/8/layout/pList2"/>
    <dgm:cxn modelId="{3D3957AD-D42E-4404-8F21-FFB6EA3BBCE9}" type="presParOf" srcId="{CC9FDDC0-8246-47C3-93D3-BFAB6DEEF94F}" destId="{918BAB3E-2C06-4060-A078-0730D9DCD809}" srcOrd="1" destOrd="0" presId="urn:microsoft.com/office/officeart/2005/8/layout/pList2"/>
    <dgm:cxn modelId="{E2845F15-A2CC-48DA-BA74-FDDD37B63B12}" type="presParOf" srcId="{CC9FDDC0-8246-47C3-93D3-BFAB6DEEF94F}" destId="{0E20E9A1-6450-4860-A3D6-6ADE25BBFEA3}" srcOrd="2" destOrd="0" presId="urn:microsoft.com/office/officeart/2005/8/layout/pList2"/>
    <dgm:cxn modelId="{17D862CE-C312-46F5-9411-5AF11B25D903}" type="presParOf" srcId="{63CC3FE0-EA15-4AEE-8931-E4313CB3AEA2}" destId="{ED03EBEF-275B-4EFF-91DF-3EEBE67DEBB0}" srcOrd="5" destOrd="0" presId="urn:microsoft.com/office/officeart/2005/8/layout/pList2"/>
    <dgm:cxn modelId="{2FDC7294-88C2-4A0E-8DA6-CFA76C9B8B5F}" type="presParOf" srcId="{63CC3FE0-EA15-4AEE-8931-E4313CB3AEA2}" destId="{B5ADB531-4904-45A7-A03A-8BEFFBB18393}" srcOrd="6" destOrd="0" presId="urn:microsoft.com/office/officeart/2005/8/layout/pList2"/>
    <dgm:cxn modelId="{A62B491D-8240-4992-AB80-06AC86EA67C5}" type="presParOf" srcId="{B5ADB531-4904-45A7-A03A-8BEFFBB18393}" destId="{4457CAF8-E2DD-4703-B345-55AEBD9464DD}" srcOrd="0" destOrd="0" presId="urn:microsoft.com/office/officeart/2005/8/layout/pList2"/>
    <dgm:cxn modelId="{7E2AA993-782E-4735-A9C4-255930AEAC5E}" type="presParOf" srcId="{B5ADB531-4904-45A7-A03A-8BEFFBB18393}" destId="{7AABCA2A-9DDE-433D-956E-C206A663A36C}" srcOrd="1" destOrd="0" presId="urn:microsoft.com/office/officeart/2005/8/layout/pList2"/>
    <dgm:cxn modelId="{6BE805E2-BC3A-4356-991A-EEB6C159D116}" type="presParOf" srcId="{B5ADB531-4904-45A7-A03A-8BEFFBB18393}" destId="{B233D0B9-CC2B-4854-B13F-07B983FD85E9}" srcOrd="2" destOrd="0" presId="urn:microsoft.com/office/officeart/2005/8/layout/pList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AF437-3520-4CD8-A2C8-3E1B56DAB643}">
      <dsp:nvSpPr>
        <dsp:cNvPr id="0" name=""/>
        <dsp:cNvSpPr/>
      </dsp:nvSpPr>
      <dsp:spPr>
        <a:xfrm>
          <a:off x="0" y="10"/>
          <a:ext cx="10958090" cy="1717400"/>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F4B99A-246C-4588-86D3-705183CC276D}">
      <dsp:nvSpPr>
        <dsp:cNvPr id="0" name=""/>
        <dsp:cNvSpPr/>
      </dsp:nvSpPr>
      <dsp:spPr>
        <a:xfrm>
          <a:off x="336787" y="390560"/>
          <a:ext cx="2391747" cy="125942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FE3CC9-AE5A-4678-B4F0-5D377A980EEE}">
      <dsp:nvSpPr>
        <dsp:cNvPr id="0" name=""/>
        <dsp:cNvSpPr/>
      </dsp:nvSpPr>
      <dsp:spPr>
        <a:xfrm rot="10800000">
          <a:off x="336787" y="1746621"/>
          <a:ext cx="2391747" cy="2912145"/>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i="1" kern="1200" dirty="0">
              <a:effectLst>
                <a:outerShdw blurRad="38100" dist="38100" dir="2700000" algn="tl">
                  <a:srgbClr val="000000">
                    <a:alpha val="43137"/>
                  </a:srgbClr>
                </a:outerShdw>
              </a:effectLst>
            </a:rPr>
            <a:t>Easily integrate Azure storage with existing backup processes</a:t>
          </a:r>
        </a:p>
        <a:p>
          <a:pPr marL="0" lvl="0" indent="0" algn="l" defTabSz="622300">
            <a:lnSpc>
              <a:spcPct val="90000"/>
            </a:lnSpc>
            <a:spcBef>
              <a:spcPct val="0"/>
            </a:spcBef>
            <a:spcAft>
              <a:spcPct val="35000"/>
            </a:spcAft>
            <a:buNone/>
          </a:pPr>
          <a:endParaRPr lang="en-US" sz="1400" i="1" kern="1200" dirty="0">
            <a:effectLst>
              <a:outerShdw blurRad="38100" dist="38100" dir="2700000" algn="tl">
                <a:srgbClr val="000000">
                  <a:alpha val="43137"/>
                </a:srgbClr>
              </a:outerShdw>
            </a:effectLst>
          </a:endParaRPr>
        </a:p>
        <a:p>
          <a:pPr marL="0" lvl="0" indent="0" algn="l" defTabSz="622300">
            <a:lnSpc>
              <a:spcPct val="90000"/>
            </a:lnSpc>
            <a:spcBef>
              <a:spcPct val="0"/>
            </a:spcBef>
            <a:spcAft>
              <a:spcPct val="35000"/>
            </a:spcAft>
            <a:buNone/>
          </a:pPr>
          <a:r>
            <a:rPr lang="en-US" sz="1400" i="1" kern="1200" dirty="0">
              <a:effectLst>
                <a:outerShdw blurRad="38100" dist="38100" dir="2700000" algn="tl">
                  <a:srgbClr val="000000">
                    <a:alpha val="43137"/>
                  </a:srgbClr>
                </a:outerShdw>
              </a:effectLst>
            </a:rPr>
            <a:t>Reduce or eliminate dependence on tape technologies</a:t>
          </a:r>
        </a:p>
        <a:p>
          <a:pPr marL="0" lvl="0" indent="0" algn="l" defTabSz="622300">
            <a:lnSpc>
              <a:spcPct val="90000"/>
            </a:lnSpc>
            <a:spcBef>
              <a:spcPct val="0"/>
            </a:spcBef>
            <a:spcAft>
              <a:spcPct val="35000"/>
            </a:spcAft>
            <a:buNone/>
          </a:pPr>
          <a:endParaRPr lang="en-US" sz="1400" i="1" kern="1200" dirty="0">
            <a:effectLst>
              <a:outerShdw blurRad="38100" dist="38100" dir="2700000" algn="tl">
                <a:srgbClr val="000000">
                  <a:alpha val="43137"/>
                </a:srgbClr>
              </a:outerShdw>
            </a:effectLst>
          </a:endParaRPr>
        </a:p>
        <a:p>
          <a:pPr marL="0" lvl="0" indent="0" algn="l" defTabSz="622300">
            <a:lnSpc>
              <a:spcPct val="90000"/>
            </a:lnSpc>
            <a:spcBef>
              <a:spcPct val="0"/>
            </a:spcBef>
            <a:spcAft>
              <a:spcPct val="35000"/>
            </a:spcAft>
            <a:buNone/>
          </a:pPr>
          <a:r>
            <a:rPr lang="en-US" sz="1400" i="1" kern="1200" dirty="0">
              <a:effectLst>
                <a:outerShdw blurRad="38100" dist="38100" dir="2700000" algn="tl">
                  <a:srgbClr val="000000">
                    <a:alpha val="43137"/>
                  </a:srgbClr>
                </a:outerShdw>
              </a:effectLst>
            </a:rPr>
            <a:t>Unify data protection strategy across all workloads and storage targets</a:t>
          </a:r>
        </a:p>
        <a:p>
          <a:pPr marL="0" lvl="0" indent="0" algn="l" defTabSz="622300">
            <a:lnSpc>
              <a:spcPct val="90000"/>
            </a:lnSpc>
            <a:spcBef>
              <a:spcPct val="0"/>
            </a:spcBef>
            <a:spcAft>
              <a:spcPct val="35000"/>
            </a:spcAft>
            <a:buNone/>
          </a:pPr>
          <a:endParaRPr lang="en-US" sz="1400" i="1" kern="1200" dirty="0">
            <a:effectLst>
              <a:outerShdw blurRad="38100" dist="38100" dir="2700000" algn="tl">
                <a:srgbClr val="000000">
                  <a:alpha val="43137"/>
                </a:srgbClr>
              </a:outerShdw>
            </a:effectLst>
          </a:endParaRPr>
        </a:p>
        <a:p>
          <a:pPr marL="0" lvl="0" indent="0" algn="l" defTabSz="622300">
            <a:lnSpc>
              <a:spcPct val="90000"/>
            </a:lnSpc>
            <a:spcBef>
              <a:spcPct val="0"/>
            </a:spcBef>
            <a:spcAft>
              <a:spcPct val="35000"/>
            </a:spcAft>
            <a:buNone/>
          </a:pPr>
          <a:endParaRPr lang="en-US" sz="1400" i="1" kern="1200" dirty="0">
            <a:effectLst>
              <a:outerShdw blurRad="38100" dist="38100" dir="2700000" algn="tl">
                <a:srgbClr val="000000">
                  <a:alpha val="43137"/>
                </a:srgbClr>
              </a:outerShdw>
            </a:effectLst>
          </a:endParaRPr>
        </a:p>
      </dsp:txBody>
      <dsp:txXfrm rot="10800000">
        <a:off x="410341" y="1746621"/>
        <a:ext cx="2244639" cy="2838591"/>
      </dsp:txXfrm>
    </dsp:sp>
    <dsp:sp modelId="{830753A3-3CBF-435C-8BD2-520C3C231A66}">
      <dsp:nvSpPr>
        <dsp:cNvPr id="0" name=""/>
        <dsp:cNvSpPr/>
      </dsp:nvSpPr>
      <dsp:spPr>
        <a:xfrm>
          <a:off x="2967709" y="390560"/>
          <a:ext cx="2391747" cy="125942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4E2456-0A93-4C75-8672-B02F33DE57D7}">
      <dsp:nvSpPr>
        <dsp:cNvPr id="0" name=""/>
        <dsp:cNvSpPr/>
      </dsp:nvSpPr>
      <dsp:spPr>
        <a:xfrm rot="10800000">
          <a:off x="2967709" y="1746621"/>
          <a:ext cx="2391747" cy="2912145"/>
        </a:xfrm>
        <a:prstGeom prst="round2SameRect">
          <a:avLst>
            <a:gd name="adj1" fmla="val 10500"/>
            <a:gd name="adj2" fmla="val 0"/>
          </a:avLst>
        </a:prstGeom>
        <a:solidFill>
          <a:schemeClr val="accent2">
            <a:hueOff val="-167885"/>
            <a:satOff val="15106"/>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i="1" kern="1200" dirty="0">
              <a:effectLst>
                <a:outerShdw blurRad="38100" dist="38100" dir="2700000" algn="tl">
                  <a:srgbClr val="000000">
                    <a:alpha val="43137"/>
                  </a:srgbClr>
                </a:outerShdw>
              </a:effectLst>
            </a:rPr>
            <a:t>Automate storage tiering between on-</a:t>
          </a:r>
          <a:r>
            <a:rPr lang="en-GB" sz="1400" i="1" kern="1200" dirty="0" err="1">
              <a:effectLst>
                <a:outerShdw blurRad="38100" dist="38100" dir="2700000" algn="tl">
                  <a:srgbClr val="000000">
                    <a:alpha val="43137"/>
                  </a:srgbClr>
                </a:outerShdw>
              </a:effectLst>
            </a:rPr>
            <a:t>prem</a:t>
          </a:r>
          <a:r>
            <a:rPr lang="en-GB" sz="1400" i="1" kern="1200" dirty="0">
              <a:effectLst>
                <a:outerShdw blurRad="38100" dist="38100" dir="2700000" algn="tl">
                  <a:srgbClr val="000000">
                    <a:alpha val="43137"/>
                  </a:srgbClr>
                </a:outerShdw>
              </a:effectLst>
            </a:rPr>
            <a:t> and Azure storage</a:t>
          </a:r>
        </a:p>
        <a:p>
          <a:pPr marL="0" lvl="0" indent="0" algn="l" defTabSz="622300">
            <a:lnSpc>
              <a:spcPct val="90000"/>
            </a:lnSpc>
            <a:spcBef>
              <a:spcPct val="0"/>
            </a:spcBef>
            <a:spcAft>
              <a:spcPct val="35000"/>
            </a:spcAft>
            <a:buNone/>
          </a:pPr>
          <a:endParaRPr lang="en-GB" sz="1400" i="1" kern="1200" dirty="0">
            <a:effectLst>
              <a:outerShdw blurRad="38100" dist="38100" dir="2700000" algn="tl">
                <a:srgbClr val="000000">
                  <a:alpha val="43137"/>
                </a:srgbClr>
              </a:outerShdw>
            </a:effectLst>
          </a:endParaRPr>
        </a:p>
        <a:p>
          <a:pPr marL="0" lvl="0" indent="0" algn="l" defTabSz="622300">
            <a:lnSpc>
              <a:spcPct val="90000"/>
            </a:lnSpc>
            <a:spcBef>
              <a:spcPct val="0"/>
            </a:spcBef>
            <a:spcAft>
              <a:spcPct val="35000"/>
            </a:spcAft>
            <a:buNone/>
          </a:pPr>
          <a:r>
            <a:rPr lang="en-GB" sz="1400" i="1" kern="1200" dirty="0">
              <a:effectLst>
                <a:outerShdw blurRad="38100" dist="38100" dir="2700000" algn="tl">
                  <a:srgbClr val="000000">
                    <a:alpha val="43137"/>
                  </a:srgbClr>
                </a:outerShdw>
              </a:effectLst>
            </a:rPr>
            <a:t>Quickly increase Azure storage capacity on-demand</a:t>
          </a:r>
        </a:p>
        <a:p>
          <a:pPr marL="0" lvl="0" indent="0" algn="l" defTabSz="622300">
            <a:lnSpc>
              <a:spcPct val="90000"/>
            </a:lnSpc>
            <a:spcBef>
              <a:spcPct val="0"/>
            </a:spcBef>
            <a:spcAft>
              <a:spcPct val="35000"/>
            </a:spcAft>
            <a:buNone/>
          </a:pPr>
          <a:endParaRPr lang="en-GB" sz="1400" i="1" kern="1200" dirty="0">
            <a:effectLst>
              <a:outerShdw blurRad="38100" dist="38100" dir="2700000" algn="tl">
                <a:srgbClr val="000000">
                  <a:alpha val="43137"/>
                </a:srgbClr>
              </a:outerShdw>
            </a:effectLst>
          </a:endParaRPr>
        </a:p>
        <a:p>
          <a:pPr marL="0" lvl="0" indent="0" algn="l" defTabSz="622300">
            <a:lnSpc>
              <a:spcPct val="90000"/>
            </a:lnSpc>
            <a:spcBef>
              <a:spcPct val="0"/>
            </a:spcBef>
            <a:spcAft>
              <a:spcPct val="35000"/>
            </a:spcAft>
            <a:buNone/>
          </a:pPr>
          <a:r>
            <a:rPr lang="en-GB" sz="1400" i="1" kern="1200" dirty="0">
              <a:effectLst>
                <a:outerShdw blurRad="38100" dist="38100" dir="2700000" algn="tl">
                  <a:srgbClr val="000000">
                    <a:alpha val="43137"/>
                  </a:srgbClr>
                </a:outerShdw>
              </a:effectLst>
            </a:rPr>
            <a:t>License-free back end storage removes limits on Azure consumption</a:t>
          </a:r>
        </a:p>
      </dsp:txBody>
      <dsp:txXfrm rot="10800000">
        <a:off x="3041263" y="1746621"/>
        <a:ext cx="2244639" cy="2838591"/>
      </dsp:txXfrm>
    </dsp:sp>
    <dsp:sp modelId="{0E20E9A1-6450-4860-A3D6-6ADE25BBFEA3}">
      <dsp:nvSpPr>
        <dsp:cNvPr id="0" name=""/>
        <dsp:cNvSpPr/>
      </dsp:nvSpPr>
      <dsp:spPr>
        <a:xfrm>
          <a:off x="5598632" y="390560"/>
          <a:ext cx="2391747" cy="125942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963212-7C92-428F-988E-FB7954B3893E}">
      <dsp:nvSpPr>
        <dsp:cNvPr id="0" name=""/>
        <dsp:cNvSpPr/>
      </dsp:nvSpPr>
      <dsp:spPr>
        <a:xfrm rot="10800000">
          <a:off x="5598632" y="1746621"/>
          <a:ext cx="2391747" cy="2912145"/>
        </a:xfrm>
        <a:prstGeom prst="round2SameRect">
          <a:avLst>
            <a:gd name="adj1" fmla="val 10500"/>
            <a:gd name="adj2" fmla="val 0"/>
          </a:avLst>
        </a:prstGeom>
        <a:solidFill>
          <a:schemeClr val="accent2">
            <a:hueOff val="-335769"/>
            <a:satOff val="30213"/>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i="1" kern="1200" dirty="0">
              <a:effectLst>
                <a:outerShdw blurRad="38100" dist="38100" dir="2700000" algn="tl">
                  <a:srgbClr val="000000">
                    <a:alpha val="43137"/>
                  </a:srgbClr>
                </a:outerShdw>
              </a:effectLst>
            </a:rPr>
            <a:t>Restore process from Azure is identical to all other restore operations</a:t>
          </a:r>
        </a:p>
        <a:p>
          <a:pPr marL="0" lvl="0" indent="0" algn="l" defTabSz="622300">
            <a:lnSpc>
              <a:spcPct val="90000"/>
            </a:lnSpc>
            <a:spcBef>
              <a:spcPct val="0"/>
            </a:spcBef>
            <a:spcAft>
              <a:spcPct val="35000"/>
            </a:spcAft>
            <a:buNone/>
          </a:pPr>
          <a:endParaRPr lang="en-US" sz="1400" i="1" kern="1200" dirty="0">
            <a:effectLst>
              <a:outerShdw blurRad="38100" dist="38100" dir="2700000" algn="tl">
                <a:srgbClr val="000000">
                  <a:alpha val="43137"/>
                </a:srgbClr>
              </a:outerShdw>
            </a:effectLst>
          </a:endParaRPr>
        </a:p>
        <a:p>
          <a:pPr marL="0" lvl="0" indent="0" algn="l" defTabSz="622300">
            <a:lnSpc>
              <a:spcPct val="90000"/>
            </a:lnSpc>
            <a:spcBef>
              <a:spcPct val="0"/>
            </a:spcBef>
            <a:spcAft>
              <a:spcPct val="35000"/>
            </a:spcAft>
            <a:buNone/>
          </a:pPr>
          <a:r>
            <a:rPr lang="en-US" sz="1400" i="1" kern="1200" dirty="0">
              <a:effectLst>
                <a:outerShdw blurRad="38100" dist="38100" dir="2700000" algn="tl">
                  <a:srgbClr val="000000">
                    <a:alpha val="43137"/>
                  </a:srgbClr>
                </a:outerShdw>
              </a:effectLst>
            </a:rPr>
            <a:t>Automate replication to Azure for disaster recovery and rehearsal</a:t>
          </a:r>
        </a:p>
        <a:p>
          <a:pPr marL="0" lvl="0" indent="0" algn="l" defTabSz="622300">
            <a:lnSpc>
              <a:spcPct val="90000"/>
            </a:lnSpc>
            <a:spcBef>
              <a:spcPct val="0"/>
            </a:spcBef>
            <a:spcAft>
              <a:spcPct val="35000"/>
            </a:spcAft>
            <a:buNone/>
          </a:pPr>
          <a:endParaRPr lang="en-US" sz="1400" i="1" kern="1200" dirty="0">
            <a:effectLst>
              <a:outerShdw blurRad="38100" dist="38100" dir="2700000" algn="tl">
                <a:srgbClr val="000000">
                  <a:alpha val="43137"/>
                </a:srgbClr>
              </a:outerShdw>
            </a:effectLst>
          </a:endParaRPr>
        </a:p>
        <a:p>
          <a:pPr marL="0" lvl="0" indent="0" algn="l" defTabSz="622300">
            <a:lnSpc>
              <a:spcPct val="90000"/>
            </a:lnSpc>
            <a:spcBef>
              <a:spcPct val="0"/>
            </a:spcBef>
            <a:spcAft>
              <a:spcPct val="35000"/>
            </a:spcAft>
            <a:buNone/>
          </a:pPr>
          <a:r>
            <a:rPr lang="en-US" sz="1400" i="1" kern="1200" dirty="0">
              <a:effectLst>
                <a:outerShdw blurRad="38100" dist="38100" dir="2700000" algn="tl">
                  <a:srgbClr val="000000">
                    <a:alpha val="43137"/>
                  </a:srgbClr>
                </a:outerShdw>
              </a:effectLst>
            </a:rPr>
            <a:t>Deliver backup-as-a-service leveraging Azure cloud services</a:t>
          </a:r>
        </a:p>
      </dsp:txBody>
      <dsp:txXfrm rot="10800000">
        <a:off x="5672186" y="1746621"/>
        <a:ext cx="2244639" cy="2838591"/>
      </dsp:txXfrm>
    </dsp:sp>
    <dsp:sp modelId="{B233D0B9-CC2B-4854-B13F-07B983FD85E9}">
      <dsp:nvSpPr>
        <dsp:cNvPr id="0" name=""/>
        <dsp:cNvSpPr/>
      </dsp:nvSpPr>
      <dsp:spPr>
        <a:xfrm>
          <a:off x="8229555" y="390560"/>
          <a:ext cx="2391747" cy="125942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57CAF8-E2DD-4703-B345-55AEBD9464DD}">
      <dsp:nvSpPr>
        <dsp:cNvPr id="0" name=""/>
        <dsp:cNvSpPr/>
      </dsp:nvSpPr>
      <dsp:spPr>
        <a:xfrm rot="10800000">
          <a:off x="8229555" y="1746621"/>
          <a:ext cx="2391747" cy="2912145"/>
        </a:xfrm>
        <a:prstGeom prst="round2SameRect">
          <a:avLst>
            <a:gd name="adj1" fmla="val 10500"/>
            <a:gd name="adj2" fmla="val 0"/>
          </a:avLst>
        </a:prstGeom>
        <a:solidFill>
          <a:schemeClr val="accent2">
            <a:hueOff val="-503654"/>
            <a:satOff val="45319"/>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i="1" kern="1200" dirty="0">
              <a:effectLst>
                <a:outerShdw blurRad="38100" dist="38100" dir="2700000" algn="tl">
                  <a:srgbClr val="000000">
                    <a:alpha val="43137"/>
                  </a:srgbClr>
                </a:outerShdw>
              </a:effectLst>
            </a:rPr>
            <a:t>Maintain visibility of all data assets regardless of location, on-</a:t>
          </a:r>
          <a:r>
            <a:rPr lang="en-US" sz="1400" i="1" kern="1200" dirty="0" err="1">
              <a:effectLst>
                <a:outerShdw blurRad="38100" dist="38100" dir="2700000" algn="tl">
                  <a:srgbClr val="000000">
                    <a:alpha val="43137"/>
                  </a:srgbClr>
                </a:outerShdw>
              </a:effectLst>
            </a:rPr>
            <a:t>prem</a:t>
          </a:r>
          <a:r>
            <a:rPr lang="en-US" sz="1400" i="1" kern="1200" dirty="0">
              <a:effectLst>
                <a:outerShdw blurRad="38100" dist="38100" dir="2700000" algn="tl">
                  <a:srgbClr val="000000">
                    <a:alpha val="43137"/>
                  </a:srgbClr>
                </a:outerShdw>
              </a:effectLst>
            </a:rPr>
            <a:t> and within Azure</a:t>
          </a:r>
        </a:p>
        <a:p>
          <a:pPr marL="0" lvl="0" indent="0" algn="l" defTabSz="622300">
            <a:lnSpc>
              <a:spcPct val="90000"/>
            </a:lnSpc>
            <a:spcBef>
              <a:spcPct val="0"/>
            </a:spcBef>
            <a:spcAft>
              <a:spcPct val="35000"/>
            </a:spcAft>
            <a:buNone/>
          </a:pPr>
          <a:endParaRPr lang="en-US" sz="1400" i="1" kern="1200" dirty="0">
            <a:effectLst>
              <a:outerShdw blurRad="38100" dist="38100" dir="2700000" algn="tl">
                <a:srgbClr val="000000">
                  <a:alpha val="43137"/>
                </a:srgbClr>
              </a:outerShdw>
            </a:effectLst>
          </a:endParaRPr>
        </a:p>
        <a:p>
          <a:pPr marL="0" lvl="0" indent="0" algn="l" defTabSz="622300">
            <a:lnSpc>
              <a:spcPct val="90000"/>
            </a:lnSpc>
            <a:spcBef>
              <a:spcPct val="0"/>
            </a:spcBef>
            <a:spcAft>
              <a:spcPct val="35000"/>
            </a:spcAft>
            <a:buNone/>
          </a:pPr>
          <a:r>
            <a:rPr lang="en-US" sz="1400" i="1" kern="1200" dirty="0">
              <a:effectLst>
                <a:outerShdw blurRad="38100" dist="38100" dir="2700000" algn="tl">
                  <a:srgbClr val="000000">
                    <a:alpha val="43137"/>
                  </a:srgbClr>
                </a:outerShdw>
              </a:effectLst>
            </a:rPr>
            <a:t>Uncover blind spots that may place data or the business at risk</a:t>
          </a:r>
        </a:p>
        <a:p>
          <a:pPr marL="0" lvl="0" indent="0" algn="l" defTabSz="622300">
            <a:lnSpc>
              <a:spcPct val="90000"/>
            </a:lnSpc>
            <a:spcBef>
              <a:spcPct val="0"/>
            </a:spcBef>
            <a:spcAft>
              <a:spcPct val="35000"/>
            </a:spcAft>
            <a:buNone/>
          </a:pPr>
          <a:endParaRPr lang="en-US" sz="1400" i="1" kern="1200" dirty="0">
            <a:effectLst>
              <a:outerShdw blurRad="38100" dist="38100" dir="2700000" algn="tl">
                <a:srgbClr val="000000">
                  <a:alpha val="43137"/>
                </a:srgbClr>
              </a:outerShdw>
            </a:effectLst>
          </a:endParaRPr>
        </a:p>
        <a:p>
          <a:pPr marL="0" lvl="0" indent="0" algn="l" defTabSz="622300">
            <a:lnSpc>
              <a:spcPct val="90000"/>
            </a:lnSpc>
            <a:spcBef>
              <a:spcPct val="0"/>
            </a:spcBef>
            <a:spcAft>
              <a:spcPct val="35000"/>
            </a:spcAft>
            <a:buNone/>
          </a:pPr>
          <a:r>
            <a:rPr lang="en-US" sz="1400" i="1" kern="1200" dirty="0">
              <a:effectLst>
                <a:outerShdw blurRad="38100" dist="38100" dir="2700000" algn="tl">
                  <a:srgbClr val="000000">
                    <a:alpha val="43137"/>
                  </a:srgbClr>
                </a:outerShdw>
              </a:effectLst>
            </a:rPr>
            <a:t>Govern protection and retention of data across the Azure hybrid cloud</a:t>
          </a:r>
        </a:p>
      </dsp:txBody>
      <dsp:txXfrm rot="10800000">
        <a:off x="8303109" y="1746621"/>
        <a:ext cx="2244639" cy="2838591"/>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9/27/2016 3:22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9/27/2016 3:22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6627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Ignite 2016</a:t>
            </a: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64608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fontAlgn="base">
              <a:spcBef>
                <a:spcPts val="1019"/>
              </a:spcBef>
              <a:spcAft>
                <a:spcPts val="0"/>
              </a:spcAft>
              <a:buSzPct val="90000"/>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15C472B-0BE7-420F-A37B-44BBF15E79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88165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Ignite 2016</a:t>
            </a: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82011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Ignite 2016</a:t>
            </a: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2200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8970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Build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82782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66472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Ignite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29354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78895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36216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77231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6261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97955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5432562-BCB0-9B48-AA01-C9FD609DB49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66507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58165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12946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5175" cy="2573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72D9AE-7182-4680-8F79-479C4181FF0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79088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43547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74988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4587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4851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Ignite 2016</a:t>
            </a: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17704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71111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09586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3E917EE-ACE8-9B47-8641-97005A8A6B3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44303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19253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5921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37000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85208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28628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48469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66255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11488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684D53-11AC-4881-8489-58BD3586230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0523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33303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22319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47491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17D118-1690-458F-B4D2-F9DA5D6F50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dirty="0">
              <a:ln>
                <a:noFill/>
              </a:ln>
              <a:solidFill>
                <a:prstClr val="black"/>
              </a:solidFill>
              <a:effectLst/>
              <a:uLnTx/>
              <a:uFillTx/>
            </a:endParaRPr>
          </a:p>
        </p:txBody>
      </p:sp>
      <p:sp>
        <p:nvSpPr>
          <p:cNvPr id="6" name="Footer Placeholder 5"/>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013392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Ignite 2016</a:t>
            </a: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87837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Ignite 2016</a:t>
            </a: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7897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Ignite 2016</a:t>
            </a: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66608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Ignite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67963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Ignite 2016</a:t>
            </a: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0676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903494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540075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3525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8729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851581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41979948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998821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ight Triangle 22"/>
          <p:cNvSpPr/>
          <p:nvPr/>
        </p:nvSpPr>
        <p:spPr bwMode="auto">
          <a:xfrm>
            <a:off x="0" y="4396416"/>
            <a:ext cx="8317439" cy="2603179"/>
          </a:xfrm>
          <a:prstGeom prst="rtTriangle">
            <a:avLst/>
          </a:prstGeom>
          <a:solidFill>
            <a:srgbClr val="DBE8E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24" name="Right Triangle 30"/>
          <p:cNvSpPr/>
          <p:nvPr/>
        </p:nvSpPr>
        <p:spPr bwMode="auto">
          <a:xfrm flipH="1">
            <a:off x="3651646" y="4175532"/>
            <a:ext cx="8784829" cy="2824064"/>
          </a:xfrm>
          <a:custGeom>
            <a:avLst/>
            <a:gdLst/>
            <a:ahLst/>
            <a:cxnLst/>
            <a:rect l="l" t="t" r="r" b="b"/>
            <a:pathLst>
              <a:path w="8609895" h="2768942">
                <a:moveTo>
                  <a:pt x="0" y="0"/>
                </a:moveTo>
                <a:lnTo>
                  <a:pt x="0" y="2768942"/>
                </a:lnTo>
                <a:lnTo>
                  <a:pt x="8609895" y="2768942"/>
                </a:lnTo>
                <a:close/>
              </a:path>
            </a:pathLst>
          </a:custGeom>
          <a:solidFill>
            <a:srgbClr val="DBE8E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25" name="Right Triangle 97"/>
          <p:cNvSpPr/>
          <p:nvPr/>
        </p:nvSpPr>
        <p:spPr bwMode="auto">
          <a:xfrm>
            <a:off x="3653270" y="6259885"/>
            <a:ext cx="4602040" cy="739710"/>
          </a:xfrm>
          <a:custGeom>
            <a:avLst/>
            <a:gdLst/>
            <a:ahLst/>
            <a:cxnLst/>
            <a:rect l="l" t="t" r="r" b="b"/>
            <a:pathLst>
              <a:path w="4510399" h="725272">
                <a:moveTo>
                  <a:pt x="2255200" y="0"/>
                </a:moveTo>
                <a:lnTo>
                  <a:pt x="4510399" y="725272"/>
                </a:lnTo>
                <a:lnTo>
                  <a:pt x="0" y="725272"/>
                </a:lnTo>
                <a:close/>
              </a:path>
            </a:pathLst>
          </a:custGeom>
          <a:solidFill>
            <a:srgbClr val="E9F2F5"/>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26" name="Right Triangle 32"/>
          <p:cNvSpPr/>
          <p:nvPr/>
        </p:nvSpPr>
        <p:spPr bwMode="ltGray">
          <a:xfrm flipH="1">
            <a:off x="5428503" y="4746738"/>
            <a:ext cx="7007972" cy="2252857"/>
          </a:xfrm>
          <a:custGeom>
            <a:avLst/>
            <a:gdLst/>
            <a:ahLst/>
            <a:cxnLst/>
            <a:rect l="l" t="t" r="r" b="b"/>
            <a:pathLst>
              <a:path w="6868421" h="2208884">
                <a:moveTo>
                  <a:pt x="0" y="0"/>
                </a:moveTo>
                <a:lnTo>
                  <a:pt x="0" y="2208884"/>
                </a:lnTo>
                <a:lnTo>
                  <a:pt x="6868421" y="2208884"/>
                </a:lnTo>
                <a:close/>
              </a:path>
            </a:pathLst>
          </a:custGeom>
          <a:solidFill>
            <a:srgbClr val="B1181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27" name="Right Triangle 89"/>
          <p:cNvSpPr/>
          <p:nvPr/>
        </p:nvSpPr>
        <p:spPr bwMode="ltGray">
          <a:xfrm>
            <a:off x="5430127" y="6542497"/>
            <a:ext cx="2843807" cy="457099"/>
          </a:xfrm>
          <a:custGeom>
            <a:avLst/>
            <a:gdLst/>
            <a:ahLst/>
            <a:cxnLst/>
            <a:rect l="l" t="t" r="r" b="b"/>
            <a:pathLst>
              <a:path w="2787178" h="448177">
                <a:moveTo>
                  <a:pt x="1393589" y="0"/>
                </a:moveTo>
                <a:lnTo>
                  <a:pt x="2787178" y="448177"/>
                </a:lnTo>
                <a:lnTo>
                  <a:pt x="0" y="448177"/>
                </a:lnTo>
                <a:close/>
              </a:path>
            </a:pathLst>
          </a:custGeom>
          <a:solidFill>
            <a:srgbClr val="C4484D"/>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2" name="Title 1"/>
          <p:cNvSpPr>
            <a:spLocks noGrp="1"/>
          </p:cNvSpPr>
          <p:nvPr>
            <p:ph type="ctrTitle"/>
          </p:nvPr>
        </p:nvSpPr>
        <p:spPr>
          <a:xfrm>
            <a:off x="1243648" y="2023750"/>
            <a:ext cx="9949183" cy="1421572"/>
          </a:xfrm>
        </p:spPr>
        <p:txBody>
          <a:bodyPr>
            <a:noAutofit/>
          </a:bodyPr>
          <a:lstStyle>
            <a:lvl1pPr>
              <a:defRPr sz="3264"/>
            </a:lvl1pPr>
          </a:lstStyle>
          <a:p>
            <a:r>
              <a:rPr lang="en-US"/>
              <a:t>Click to edit Master title style</a:t>
            </a:r>
            <a:endParaRPr/>
          </a:p>
        </p:txBody>
      </p:sp>
      <p:sp>
        <p:nvSpPr>
          <p:cNvPr id="3" name="Subtitle 2"/>
          <p:cNvSpPr>
            <a:spLocks noGrp="1"/>
          </p:cNvSpPr>
          <p:nvPr>
            <p:ph type="subTitle" idx="1" hasCustomPrompt="1"/>
          </p:nvPr>
        </p:nvSpPr>
        <p:spPr>
          <a:xfrm>
            <a:off x="1243647" y="3749065"/>
            <a:ext cx="7461886" cy="388585"/>
          </a:xfrm>
        </p:spPr>
        <p:txBody>
          <a:bodyPr>
            <a:noAutofit/>
          </a:bodyPr>
          <a:lstStyle>
            <a:lvl1pPr marL="0" indent="0" algn="l">
              <a:spcBef>
                <a:spcPts val="0"/>
              </a:spcBef>
              <a:buNone/>
              <a:defRPr>
                <a:solidFill>
                  <a:schemeClr val="accent1"/>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a:t>Click to add presenter’s name</a:t>
            </a:r>
          </a:p>
        </p:txBody>
      </p:sp>
      <p:grpSp>
        <p:nvGrpSpPr>
          <p:cNvPr id="5" name="Group 4"/>
          <p:cNvGrpSpPr/>
          <p:nvPr/>
        </p:nvGrpSpPr>
        <p:grpSpPr>
          <a:xfrm>
            <a:off x="1244764" y="942318"/>
            <a:ext cx="2209863" cy="437158"/>
            <a:chOff x="1219977" y="923925"/>
            <a:chExt cx="2165858" cy="428625"/>
          </a:xfrm>
        </p:grpSpPr>
        <p:sp>
          <p:nvSpPr>
            <p:cNvPr id="29"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0"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1"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2"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3"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4"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5"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6"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grpSp>
    </p:spTree>
    <p:extLst>
      <p:ext uri="{BB962C8B-B14F-4D97-AF65-F5344CB8AC3E}">
        <p14:creationId xmlns:p14="http://schemas.microsoft.com/office/powerpoint/2010/main" val="122712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32" name="Right Triangle 31"/>
          <p:cNvSpPr/>
          <p:nvPr/>
        </p:nvSpPr>
        <p:spPr bwMode="auto">
          <a:xfrm>
            <a:off x="0" y="4396416"/>
            <a:ext cx="8317439" cy="2603179"/>
          </a:xfrm>
          <a:prstGeom prst="rtTriangle">
            <a:avLst/>
          </a:prstGeom>
          <a:solidFill>
            <a:srgbClr val="DBE8E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33" name="Right Triangle 30"/>
          <p:cNvSpPr/>
          <p:nvPr/>
        </p:nvSpPr>
        <p:spPr bwMode="auto">
          <a:xfrm flipH="1">
            <a:off x="3651646" y="4175532"/>
            <a:ext cx="8784829" cy="2824064"/>
          </a:xfrm>
          <a:custGeom>
            <a:avLst/>
            <a:gdLst/>
            <a:ahLst/>
            <a:cxnLst/>
            <a:rect l="l" t="t" r="r" b="b"/>
            <a:pathLst>
              <a:path w="8609895" h="2768942">
                <a:moveTo>
                  <a:pt x="0" y="0"/>
                </a:moveTo>
                <a:lnTo>
                  <a:pt x="0" y="2768942"/>
                </a:lnTo>
                <a:lnTo>
                  <a:pt x="8609895" y="2768942"/>
                </a:lnTo>
                <a:close/>
              </a:path>
            </a:pathLst>
          </a:custGeom>
          <a:solidFill>
            <a:srgbClr val="DBE8E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34" name="Right Triangle 97"/>
          <p:cNvSpPr/>
          <p:nvPr/>
        </p:nvSpPr>
        <p:spPr bwMode="auto">
          <a:xfrm>
            <a:off x="3653270" y="6259885"/>
            <a:ext cx="4602040" cy="739710"/>
          </a:xfrm>
          <a:custGeom>
            <a:avLst/>
            <a:gdLst/>
            <a:ahLst/>
            <a:cxnLst/>
            <a:rect l="l" t="t" r="r" b="b"/>
            <a:pathLst>
              <a:path w="4510399" h="725272">
                <a:moveTo>
                  <a:pt x="2255200" y="0"/>
                </a:moveTo>
                <a:lnTo>
                  <a:pt x="4510399" y="725272"/>
                </a:lnTo>
                <a:lnTo>
                  <a:pt x="0" y="725272"/>
                </a:lnTo>
                <a:close/>
              </a:path>
            </a:pathLst>
          </a:custGeom>
          <a:solidFill>
            <a:srgbClr val="E9F2F5"/>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35" name="Right Triangle 32"/>
          <p:cNvSpPr/>
          <p:nvPr/>
        </p:nvSpPr>
        <p:spPr bwMode="ltGray">
          <a:xfrm flipH="1">
            <a:off x="5428503" y="4746738"/>
            <a:ext cx="7007972" cy="2252857"/>
          </a:xfrm>
          <a:custGeom>
            <a:avLst/>
            <a:gdLst/>
            <a:ahLst/>
            <a:cxnLst/>
            <a:rect l="l" t="t" r="r" b="b"/>
            <a:pathLst>
              <a:path w="6868421" h="2208884">
                <a:moveTo>
                  <a:pt x="0" y="0"/>
                </a:moveTo>
                <a:lnTo>
                  <a:pt x="0" y="2208884"/>
                </a:lnTo>
                <a:lnTo>
                  <a:pt x="6868421" y="2208884"/>
                </a:lnTo>
                <a:close/>
              </a:path>
            </a:pathLst>
          </a:custGeom>
          <a:solidFill>
            <a:srgbClr val="B1181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36" name="Right Triangle 89"/>
          <p:cNvSpPr/>
          <p:nvPr/>
        </p:nvSpPr>
        <p:spPr bwMode="ltGray">
          <a:xfrm>
            <a:off x="5430127" y="6542497"/>
            <a:ext cx="2843807" cy="457099"/>
          </a:xfrm>
          <a:custGeom>
            <a:avLst/>
            <a:gdLst/>
            <a:ahLst/>
            <a:cxnLst/>
            <a:rect l="l" t="t" r="r" b="b"/>
            <a:pathLst>
              <a:path w="2787178" h="448177">
                <a:moveTo>
                  <a:pt x="1393589" y="0"/>
                </a:moveTo>
                <a:lnTo>
                  <a:pt x="2787178" y="448177"/>
                </a:lnTo>
                <a:lnTo>
                  <a:pt x="0" y="448177"/>
                </a:lnTo>
                <a:close/>
              </a:path>
            </a:pathLst>
          </a:custGeom>
          <a:solidFill>
            <a:srgbClr val="C4484D"/>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2" name="Title 1"/>
          <p:cNvSpPr>
            <a:spLocks noGrp="1"/>
          </p:cNvSpPr>
          <p:nvPr>
            <p:ph type="ctrTitle"/>
          </p:nvPr>
        </p:nvSpPr>
        <p:spPr>
          <a:xfrm>
            <a:off x="1243648" y="2023750"/>
            <a:ext cx="9949183" cy="1421572"/>
          </a:xfrm>
        </p:spPr>
        <p:txBody>
          <a:bodyPr>
            <a:noAutofit/>
          </a:bodyPr>
          <a:lstStyle>
            <a:lvl1pPr>
              <a:defRPr sz="3264"/>
            </a:lvl1pPr>
          </a:lstStyle>
          <a:p>
            <a:r>
              <a:rPr lang="en-US"/>
              <a:t>Click to edit Master title style</a:t>
            </a:r>
            <a:endParaRPr/>
          </a:p>
        </p:txBody>
      </p:sp>
      <p:sp>
        <p:nvSpPr>
          <p:cNvPr id="3" name="Subtitle 2"/>
          <p:cNvSpPr>
            <a:spLocks noGrp="1"/>
          </p:cNvSpPr>
          <p:nvPr>
            <p:ph type="subTitle" idx="1" hasCustomPrompt="1"/>
          </p:nvPr>
        </p:nvSpPr>
        <p:spPr>
          <a:xfrm>
            <a:off x="1243647" y="3749065"/>
            <a:ext cx="7461886" cy="388585"/>
          </a:xfrm>
        </p:spPr>
        <p:txBody>
          <a:bodyPr>
            <a:noAutofit/>
          </a:bodyPr>
          <a:lstStyle>
            <a:lvl1pPr marL="0" indent="0" algn="l">
              <a:spcBef>
                <a:spcPts val="0"/>
              </a:spcBef>
              <a:buNone/>
              <a:defRPr>
                <a:solidFill>
                  <a:schemeClr val="accent1"/>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a:t>Click to add presenter’s name</a:t>
            </a:r>
          </a:p>
        </p:txBody>
      </p:sp>
      <p:sp>
        <p:nvSpPr>
          <p:cNvPr id="5" name="Text Placeholder 4"/>
          <p:cNvSpPr>
            <a:spLocks noGrp="1"/>
          </p:cNvSpPr>
          <p:nvPr>
            <p:ph type="body" sz="quarter" idx="10" hasCustomPrompt="1"/>
          </p:nvPr>
        </p:nvSpPr>
        <p:spPr>
          <a:xfrm>
            <a:off x="1243650" y="4187390"/>
            <a:ext cx="7461885" cy="307936"/>
          </a:xfrm>
        </p:spPr>
        <p:txBody>
          <a:bodyPr>
            <a:noAutofit/>
          </a:bodyPr>
          <a:lstStyle>
            <a:lvl1pPr marL="0" indent="0">
              <a:spcBef>
                <a:spcPts val="0"/>
              </a:spcBef>
              <a:buNone/>
              <a:defRPr sz="2040"/>
            </a:lvl1pPr>
            <a:lvl2pPr marL="0" indent="0">
              <a:spcBef>
                <a:spcPts val="0"/>
              </a:spcBef>
              <a:buNone/>
              <a:defRPr sz="2040"/>
            </a:lvl2pPr>
            <a:lvl3pPr marL="0" indent="0">
              <a:spcBef>
                <a:spcPts val="0"/>
              </a:spcBef>
              <a:buNone/>
              <a:defRPr sz="2040"/>
            </a:lvl3pPr>
            <a:lvl4pPr marL="0" indent="0">
              <a:spcBef>
                <a:spcPts val="0"/>
              </a:spcBef>
              <a:buNone/>
              <a:defRPr sz="2040"/>
            </a:lvl4pPr>
            <a:lvl5pPr marL="0" indent="0">
              <a:spcBef>
                <a:spcPts val="0"/>
              </a:spcBef>
              <a:buNone/>
              <a:defRPr sz="2040"/>
            </a:lvl5pPr>
            <a:lvl6pPr marL="0" indent="0">
              <a:spcBef>
                <a:spcPts val="0"/>
              </a:spcBef>
              <a:buNone/>
              <a:defRPr sz="2040"/>
            </a:lvl6pPr>
            <a:lvl7pPr marL="0" indent="0">
              <a:spcBef>
                <a:spcPts val="0"/>
              </a:spcBef>
              <a:buNone/>
              <a:defRPr sz="2040"/>
            </a:lvl7pPr>
            <a:lvl8pPr marL="0" indent="0">
              <a:spcBef>
                <a:spcPts val="0"/>
              </a:spcBef>
              <a:buNone/>
              <a:defRPr sz="2040"/>
            </a:lvl8pPr>
            <a:lvl9pPr marL="0" indent="0">
              <a:spcBef>
                <a:spcPts val="0"/>
              </a:spcBef>
              <a:buNone/>
              <a:defRPr sz="2040"/>
            </a:lvl9pPr>
          </a:lstStyle>
          <a:p>
            <a:r>
              <a:rPr/>
              <a:t>Click to add presenter’s title</a:t>
            </a:r>
          </a:p>
        </p:txBody>
      </p:sp>
      <p:grpSp>
        <p:nvGrpSpPr>
          <p:cNvPr id="37" name="Group 36"/>
          <p:cNvGrpSpPr/>
          <p:nvPr/>
        </p:nvGrpSpPr>
        <p:grpSpPr>
          <a:xfrm>
            <a:off x="1244764" y="942318"/>
            <a:ext cx="2209863" cy="437158"/>
            <a:chOff x="1219977" y="923925"/>
            <a:chExt cx="2165858" cy="428625"/>
          </a:xfrm>
        </p:grpSpPr>
        <p:sp>
          <p:nvSpPr>
            <p:cNvPr id="38"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9"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0"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1"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2"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3"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4"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5"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grpSp>
    </p:spTree>
    <p:extLst>
      <p:ext uri="{BB962C8B-B14F-4D97-AF65-F5344CB8AC3E}">
        <p14:creationId xmlns:p14="http://schemas.microsoft.com/office/powerpoint/2010/main" val="307701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Title Slide Blue with Name">
    <p:spTree>
      <p:nvGrpSpPr>
        <p:cNvPr id="1" name=""/>
        <p:cNvGrpSpPr/>
        <p:nvPr/>
      </p:nvGrpSpPr>
      <p:grpSpPr>
        <a:xfrm>
          <a:off x="0" y="0"/>
          <a:ext cx="0" cy="0"/>
          <a:chOff x="0" y="0"/>
          <a:chExt cx="0" cy="0"/>
        </a:xfrm>
      </p:grpSpPr>
      <p:grpSp>
        <p:nvGrpSpPr>
          <p:cNvPr id="47" name="Group 46"/>
          <p:cNvGrpSpPr/>
          <p:nvPr/>
        </p:nvGrpSpPr>
        <p:grpSpPr>
          <a:xfrm>
            <a:off x="1" y="4175532"/>
            <a:ext cx="12436475" cy="2824064"/>
            <a:chOff x="0" y="4094030"/>
            <a:chExt cx="12188825" cy="2768942"/>
          </a:xfrm>
        </p:grpSpPr>
        <p:sp>
          <p:nvSpPr>
            <p:cNvPr id="48" name="Right Triangle 47"/>
            <p:cNvSpPr/>
            <p:nvPr/>
          </p:nvSpPr>
          <p:spPr bwMode="auto">
            <a:xfrm>
              <a:off x="0" y="4310603"/>
              <a:ext cx="8151812" cy="2552368"/>
            </a:xfrm>
            <a:prstGeom prst="rtTriangle">
              <a:avLst/>
            </a:prstGeom>
            <a:solidFill>
              <a:srgbClr val="DBE8EE"/>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49" name="Right Triangle 30"/>
            <p:cNvSpPr/>
            <p:nvPr/>
          </p:nvSpPr>
          <p:spPr bwMode="auto">
            <a:xfrm flipH="1">
              <a:off x="3578930" y="4094030"/>
              <a:ext cx="8609895" cy="2768942"/>
            </a:xfrm>
            <a:custGeom>
              <a:avLst/>
              <a:gdLst/>
              <a:ahLst/>
              <a:cxnLst/>
              <a:rect l="l" t="t" r="r" b="b"/>
              <a:pathLst>
                <a:path w="8609895" h="2768942">
                  <a:moveTo>
                    <a:pt x="0" y="0"/>
                  </a:moveTo>
                  <a:lnTo>
                    <a:pt x="0" y="2768942"/>
                  </a:lnTo>
                  <a:lnTo>
                    <a:pt x="8609895" y="2768942"/>
                  </a:lnTo>
                  <a:close/>
                </a:path>
              </a:pathLst>
            </a:custGeom>
            <a:solidFill>
              <a:srgbClr val="DBE8EE"/>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50" name="Right Triangle 97"/>
            <p:cNvSpPr/>
            <p:nvPr/>
          </p:nvSpPr>
          <p:spPr bwMode="auto">
            <a:xfrm>
              <a:off x="3580521" y="6137699"/>
              <a:ext cx="4510399" cy="725272"/>
            </a:xfrm>
            <a:custGeom>
              <a:avLst/>
              <a:gdLst/>
              <a:ahLst/>
              <a:cxnLst/>
              <a:rect l="l" t="t" r="r" b="b"/>
              <a:pathLst>
                <a:path w="4510399" h="725272">
                  <a:moveTo>
                    <a:pt x="2255200" y="0"/>
                  </a:moveTo>
                  <a:lnTo>
                    <a:pt x="4510399" y="725272"/>
                  </a:lnTo>
                  <a:lnTo>
                    <a:pt x="0" y="725272"/>
                  </a:lnTo>
                  <a:close/>
                </a:path>
              </a:pathLst>
            </a:custGeom>
            <a:solidFill>
              <a:srgbClr val="E9F2F5"/>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51" name="Right Triangle 32"/>
            <p:cNvSpPr/>
            <p:nvPr/>
          </p:nvSpPr>
          <p:spPr bwMode="auto">
            <a:xfrm flipH="1">
              <a:off x="5320404" y="4654087"/>
              <a:ext cx="6868421" cy="2208884"/>
            </a:xfrm>
            <a:custGeom>
              <a:avLst/>
              <a:gdLst/>
              <a:ahLst/>
              <a:cxnLst/>
              <a:rect l="l" t="t" r="r" b="b"/>
              <a:pathLst>
                <a:path w="6868421" h="2208884">
                  <a:moveTo>
                    <a:pt x="0" y="0"/>
                  </a:moveTo>
                  <a:lnTo>
                    <a:pt x="0" y="2208884"/>
                  </a:lnTo>
                  <a:lnTo>
                    <a:pt x="6868421" y="2208884"/>
                  </a:lnTo>
                  <a:close/>
                </a:path>
              </a:pathLst>
            </a:custGeom>
            <a:solidFill>
              <a:srgbClr val="A3C9CD"/>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52" name="Right Triangle 89"/>
            <p:cNvSpPr/>
            <p:nvPr/>
          </p:nvSpPr>
          <p:spPr bwMode="auto">
            <a:xfrm>
              <a:off x="5321996" y="6414795"/>
              <a:ext cx="2787178" cy="448177"/>
            </a:xfrm>
            <a:custGeom>
              <a:avLst/>
              <a:gdLst/>
              <a:ahLst/>
              <a:cxnLst/>
              <a:rect l="l" t="t" r="r" b="b"/>
              <a:pathLst>
                <a:path w="2787178" h="448177">
                  <a:moveTo>
                    <a:pt x="1393589" y="0"/>
                  </a:moveTo>
                  <a:lnTo>
                    <a:pt x="2787178" y="448177"/>
                  </a:lnTo>
                  <a:lnTo>
                    <a:pt x="0" y="448177"/>
                  </a:lnTo>
                  <a:close/>
                </a:path>
              </a:pathLst>
            </a:custGeom>
            <a:solidFill>
              <a:srgbClr val="BCD4DE"/>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grpSp>
      <p:sp>
        <p:nvSpPr>
          <p:cNvPr id="2" name="Title 1"/>
          <p:cNvSpPr>
            <a:spLocks noGrp="1"/>
          </p:cNvSpPr>
          <p:nvPr>
            <p:ph type="ctrTitle"/>
          </p:nvPr>
        </p:nvSpPr>
        <p:spPr>
          <a:xfrm>
            <a:off x="1243648" y="2023750"/>
            <a:ext cx="9949183" cy="1421572"/>
          </a:xfrm>
        </p:spPr>
        <p:txBody>
          <a:bodyPr>
            <a:noAutofit/>
          </a:bodyPr>
          <a:lstStyle>
            <a:lvl1pPr>
              <a:defRPr sz="3264"/>
            </a:lvl1pPr>
          </a:lstStyle>
          <a:p>
            <a:r>
              <a:rPr lang="en-US"/>
              <a:t>Click to edit Master title style</a:t>
            </a:r>
            <a:endParaRPr/>
          </a:p>
        </p:txBody>
      </p:sp>
      <p:sp>
        <p:nvSpPr>
          <p:cNvPr id="3" name="Subtitle 2"/>
          <p:cNvSpPr>
            <a:spLocks noGrp="1"/>
          </p:cNvSpPr>
          <p:nvPr>
            <p:ph type="subTitle" idx="1" hasCustomPrompt="1"/>
          </p:nvPr>
        </p:nvSpPr>
        <p:spPr>
          <a:xfrm>
            <a:off x="1243647" y="3749065"/>
            <a:ext cx="7461886" cy="388585"/>
          </a:xfrm>
        </p:spPr>
        <p:txBody>
          <a:bodyPr>
            <a:noAutofit/>
          </a:bodyPr>
          <a:lstStyle>
            <a:lvl1pPr marL="0" indent="0" algn="l">
              <a:spcBef>
                <a:spcPts val="0"/>
              </a:spcBef>
              <a:buNone/>
              <a:defRPr>
                <a:solidFill>
                  <a:schemeClr val="accent1"/>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a:t>Click to add presenter’s name</a:t>
            </a:r>
          </a:p>
        </p:txBody>
      </p:sp>
      <p:sp>
        <p:nvSpPr>
          <p:cNvPr id="5" name="Text Placeholder 4"/>
          <p:cNvSpPr>
            <a:spLocks noGrp="1"/>
          </p:cNvSpPr>
          <p:nvPr>
            <p:ph type="body" sz="quarter" idx="10" hasCustomPrompt="1"/>
          </p:nvPr>
        </p:nvSpPr>
        <p:spPr>
          <a:xfrm>
            <a:off x="1243650" y="4187390"/>
            <a:ext cx="7461885" cy="307936"/>
          </a:xfrm>
        </p:spPr>
        <p:txBody>
          <a:bodyPr>
            <a:noAutofit/>
          </a:bodyPr>
          <a:lstStyle>
            <a:lvl1pPr marL="0" indent="0">
              <a:spcBef>
                <a:spcPts val="0"/>
              </a:spcBef>
              <a:buNone/>
              <a:defRPr sz="2040"/>
            </a:lvl1pPr>
            <a:lvl2pPr marL="0" indent="0">
              <a:spcBef>
                <a:spcPts val="0"/>
              </a:spcBef>
              <a:buNone/>
              <a:defRPr sz="2040"/>
            </a:lvl2pPr>
            <a:lvl3pPr marL="0" indent="0">
              <a:spcBef>
                <a:spcPts val="0"/>
              </a:spcBef>
              <a:buNone/>
              <a:defRPr sz="2040"/>
            </a:lvl3pPr>
            <a:lvl4pPr marL="0" indent="0">
              <a:spcBef>
                <a:spcPts val="0"/>
              </a:spcBef>
              <a:buNone/>
              <a:defRPr sz="2040"/>
            </a:lvl4pPr>
            <a:lvl5pPr marL="0" indent="0">
              <a:spcBef>
                <a:spcPts val="0"/>
              </a:spcBef>
              <a:buNone/>
              <a:defRPr sz="2040"/>
            </a:lvl5pPr>
            <a:lvl6pPr marL="0" indent="0">
              <a:spcBef>
                <a:spcPts val="0"/>
              </a:spcBef>
              <a:buNone/>
              <a:defRPr sz="2040"/>
            </a:lvl6pPr>
            <a:lvl7pPr marL="0" indent="0">
              <a:spcBef>
                <a:spcPts val="0"/>
              </a:spcBef>
              <a:buNone/>
              <a:defRPr sz="2040"/>
            </a:lvl7pPr>
            <a:lvl8pPr marL="0" indent="0">
              <a:spcBef>
                <a:spcPts val="0"/>
              </a:spcBef>
              <a:buNone/>
              <a:defRPr sz="2040"/>
            </a:lvl8pPr>
            <a:lvl9pPr marL="0" indent="0">
              <a:spcBef>
                <a:spcPts val="0"/>
              </a:spcBef>
              <a:buNone/>
              <a:defRPr sz="2040"/>
            </a:lvl9pPr>
          </a:lstStyle>
          <a:p>
            <a:r>
              <a:rPr/>
              <a:t>Click to add presenter’s title</a:t>
            </a:r>
          </a:p>
        </p:txBody>
      </p:sp>
      <p:grpSp>
        <p:nvGrpSpPr>
          <p:cNvPr id="53" name="Group 52"/>
          <p:cNvGrpSpPr/>
          <p:nvPr/>
        </p:nvGrpSpPr>
        <p:grpSpPr>
          <a:xfrm>
            <a:off x="1244764" y="942318"/>
            <a:ext cx="2209863" cy="437158"/>
            <a:chOff x="1219977" y="923925"/>
            <a:chExt cx="2165858" cy="428625"/>
          </a:xfrm>
        </p:grpSpPr>
        <p:sp>
          <p:nvSpPr>
            <p:cNvPr id="54"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55"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56"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57"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58"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59"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60"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61"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grpSp>
    </p:spTree>
    <p:extLst>
      <p:ext uri="{BB962C8B-B14F-4D97-AF65-F5344CB8AC3E}">
        <p14:creationId xmlns:p14="http://schemas.microsoft.com/office/powerpoint/2010/main" val="351977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itle Slide CoBranded">
    <p:spTree>
      <p:nvGrpSpPr>
        <p:cNvPr id="1" name=""/>
        <p:cNvGrpSpPr/>
        <p:nvPr/>
      </p:nvGrpSpPr>
      <p:grpSpPr>
        <a:xfrm>
          <a:off x="0" y="0"/>
          <a:ext cx="0" cy="0"/>
          <a:chOff x="0" y="0"/>
          <a:chExt cx="0" cy="0"/>
        </a:xfrm>
      </p:grpSpPr>
      <p:sp>
        <p:nvSpPr>
          <p:cNvPr id="33" name="Right Triangle 32"/>
          <p:cNvSpPr/>
          <p:nvPr/>
        </p:nvSpPr>
        <p:spPr bwMode="auto">
          <a:xfrm>
            <a:off x="0" y="4396416"/>
            <a:ext cx="8317439" cy="2603179"/>
          </a:xfrm>
          <a:prstGeom prst="rtTriangle">
            <a:avLst/>
          </a:prstGeom>
          <a:solidFill>
            <a:srgbClr val="DBE8E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34" name="Right Triangle 30"/>
          <p:cNvSpPr/>
          <p:nvPr/>
        </p:nvSpPr>
        <p:spPr bwMode="auto">
          <a:xfrm flipH="1">
            <a:off x="3651646" y="4175532"/>
            <a:ext cx="8784829" cy="2824064"/>
          </a:xfrm>
          <a:custGeom>
            <a:avLst/>
            <a:gdLst/>
            <a:ahLst/>
            <a:cxnLst/>
            <a:rect l="l" t="t" r="r" b="b"/>
            <a:pathLst>
              <a:path w="8609895" h="2768942">
                <a:moveTo>
                  <a:pt x="0" y="0"/>
                </a:moveTo>
                <a:lnTo>
                  <a:pt x="0" y="2768942"/>
                </a:lnTo>
                <a:lnTo>
                  <a:pt x="8609895" y="2768942"/>
                </a:lnTo>
                <a:close/>
              </a:path>
            </a:pathLst>
          </a:custGeom>
          <a:solidFill>
            <a:srgbClr val="DBE8E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35" name="Right Triangle 97"/>
          <p:cNvSpPr/>
          <p:nvPr/>
        </p:nvSpPr>
        <p:spPr bwMode="auto">
          <a:xfrm>
            <a:off x="3653270" y="6259885"/>
            <a:ext cx="4602040" cy="739710"/>
          </a:xfrm>
          <a:custGeom>
            <a:avLst/>
            <a:gdLst/>
            <a:ahLst/>
            <a:cxnLst/>
            <a:rect l="l" t="t" r="r" b="b"/>
            <a:pathLst>
              <a:path w="4510399" h="725272">
                <a:moveTo>
                  <a:pt x="2255200" y="0"/>
                </a:moveTo>
                <a:lnTo>
                  <a:pt x="4510399" y="725272"/>
                </a:lnTo>
                <a:lnTo>
                  <a:pt x="0" y="725272"/>
                </a:lnTo>
                <a:close/>
              </a:path>
            </a:pathLst>
          </a:custGeom>
          <a:solidFill>
            <a:srgbClr val="E9F2F5"/>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36" name="Right Triangle 32"/>
          <p:cNvSpPr/>
          <p:nvPr/>
        </p:nvSpPr>
        <p:spPr bwMode="ltGray">
          <a:xfrm flipH="1">
            <a:off x="5428503" y="4746738"/>
            <a:ext cx="7007972" cy="2252857"/>
          </a:xfrm>
          <a:custGeom>
            <a:avLst/>
            <a:gdLst/>
            <a:ahLst/>
            <a:cxnLst/>
            <a:rect l="l" t="t" r="r" b="b"/>
            <a:pathLst>
              <a:path w="6868421" h="2208884">
                <a:moveTo>
                  <a:pt x="0" y="0"/>
                </a:moveTo>
                <a:lnTo>
                  <a:pt x="0" y="2208884"/>
                </a:lnTo>
                <a:lnTo>
                  <a:pt x="6868421" y="2208884"/>
                </a:lnTo>
                <a:close/>
              </a:path>
            </a:pathLst>
          </a:custGeom>
          <a:solidFill>
            <a:srgbClr val="B1181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37" name="Right Triangle 89"/>
          <p:cNvSpPr/>
          <p:nvPr/>
        </p:nvSpPr>
        <p:spPr bwMode="ltGray">
          <a:xfrm>
            <a:off x="5430127" y="6542497"/>
            <a:ext cx="2843807" cy="457099"/>
          </a:xfrm>
          <a:custGeom>
            <a:avLst/>
            <a:gdLst/>
            <a:ahLst/>
            <a:cxnLst/>
            <a:rect l="l" t="t" r="r" b="b"/>
            <a:pathLst>
              <a:path w="2787178" h="448177">
                <a:moveTo>
                  <a:pt x="1393589" y="0"/>
                </a:moveTo>
                <a:lnTo>
                  <a:pt x="2787178" y="448177"/>
                </a:lnTo>
                <a:lnTo>
                  <a:pt x="0" y="448177"/>
                </a:lnTo>
                <a:close/>
              </a:path>
            </a:pathLst>
          </a:custGeom>
          <a:solidFill>
            <a:srgbClr val="C4484D"/>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cxnSp>
        <p:nvCxnSpPr>
          <p:cNvPr id="22" name="Straight Connector 21"/>
          <p:cNvCxnSpPr/>
          <p:nvPr/>
        </p:nvCxnSpPr>
        <p:spPr bwMode="auto">
          <a:xfrm>
            <a:off x="3652547" y="850346"/>
            <a:ext cx="0" cy="621736"/>
          </a:xfrm>
          <a:prstGeom prst="line">
            <a:avLst/>
          </a:prstGeom>
          <a:solidFill>
            <a:schemeClr val="accent1"/>
          </a:solidFill>
          <a:ln w="19050" cap="flat" cmpd="sng" algn="ctr">
            <a:solidFill>
              <a:srgbClr val="B2B2B2"/>
            </a:solidFill>
            <a:prstDash val="solid"/>
            <a:miter lim="800000"/>
            <a:headEnd type="none" w="med" len="med"/>
            <a:tailEnd type="none" w="med" len="med"/>
          </a:ln>
          <a:effectLst/>
        </p:spPr>
      </p:cxnSp>
      <p:sp>
        <p:nvSpPr>
          <p:cNvPr id="2" name="Title 1"/>
          <p:cNvSpPr>
            <a:spLocks noGrp="1"/>
          </p:cNvSpPr>
          <p:nvPr>
            <p:ph type="ctrTitle"/>
          </p:nvPr>
        </p:nvSpPr>
        <p:spPr>
          <a:xfrm>
            <a:off x="1243648" y="2023750"/>
            <a:ext cx="9949183" cy="1421572"/>
          </a:xfrm>
        </p:spPr>
        <p:txBody>
          <a:bodyPr>
            <a:noAutofit/>
          </a:bodyPr>
          <a:lstStyle>
            <a:lvl1pPr>
              <a:defRPr sz="3264"/>
            </a:lvl1pPr>
          </a:lstStyle>
          <a:p>
            <a:r>
              <a:rPr lang="en-US"/>
              <a:t>Click to edit Master title style</a:t>
            </a:r>
            <a:endParaRPr/>
          </a:p>
        </p:txBody>
      </p:sp>
      <p:sp>
        <p:nvSpPr>
          <p:cNvPr id="3" name="Subtitle 2"/>
          <p:cNvSpPr>
            <a:spLocks noGrp="1"/>
          </p:cNvSpPr>
          <p:nvPr>
            <p:ph type="subTitle" idx="1" hasCustomPrompt="1"/>
          </p:nvPr>
        </p:nvSpPr>
        <p:spPr>
          <a:xfrm>
            <a:off x="1243647" y="3749065"/>
            <a:ext cx="7461886" cy="388585"/>
          </a:xfrm>
        </p:spPr>
        <p:txBody>
          <a:bodyPr>
            <a:noAutofit/>
          </a:bodyPr>
          <a:lstStyle>
            <a:lvl1pPr marL="0" indent="0" algn="l">
              <a:spcBef>
                <a:spcPts val="0"/>
              </a:spcBef>
              <a:buNone/>
              <a:defRPr>
                <a:solidFill>
                  <a:schemeClr val="accent1"/>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a:t>Click to add presenter’s name</a:t>
            </a:r>
          </a:p>
        </p:txBody>
      </p:sp>
      <p:sp>
        <p:nvSpPr>
          <p:cNvPr id="5" name="Text Placeholder 4"/>
          <p:cNvSpPr>
            <a:spLocks noGrp="1"/>
          </p:cNvSpPr>
          <p:nvPr>
            <p:ph type="body" sz="quarter" idx="10" hasCustomPrompt="1"/>
          </p:nvPr>
        </p:nvSpPr>
        <p:spPr>
          <a:xfrm>
            <a:off x="1243650" y="4187390"/>
            <a:ext cx="7461885" cy="307936"/>
          </a:xfrm>
        </p:spPr>
        <p:txBody>
          <a:bodyPr>
            <a:noAutofit/>
          </a:bodyPr>
          <a:lstStyle>
            <a:lvl1pPr marL="0" indent="0">
              <a:spcBef>
                <a:spcPts val="0"/>
              </a:spcBef>
              <a:buNone/>
              <a:defRPr sz="2040"/>
            </a:lvl1pPr>
            <a:lvl2pPr marL="0" indent="0">
              <a:spcBef>
                <a:spcPts val="0"/>
              </a:spcBef>
              <a:buNone/>
              <a:defRPr sz="2040"/>
            </a:lvl2pPr>
            <a:lvl3pPr marL="0" indent="0">
              <a:spcBef>
                <a:spcPts val="0"/>
              </a:spcBef>
              <a:buNone/>
              <a:defRPr sz="2040"/>
            </a:lvl3pPr>
            <a:lvl4pPr marL="0" indent="0">
              <a:spcBef>
                <a:spcPts val="0"/>
              </a:spcBef>
              <a:buNone/>
              <a:defRPr sz="2040"/>
            </a:lvl4pPr>
            <a:lvl5pPr marL="0" indent="0">
              <a:spcBef>
                <a:spcPts val="0"/>
              </a:spcBef>
              <a:buNone/>
              <a:defRPr sz="2040"/>
            </a:lvl5pPr>
            <a:lvl6pPr marL="0" indent="0">
              <a:spcBef>
                <a:spcPts val="0"/>
              </a:spcBef>
              <a:buNone/>
              <a:defRPr sz="2040"/>
            </a:lvl6pPr>
            <a:lvl7pPr marL="0" indent="0">
              <a:spcBef>
                <a:spcPts val="0"/>
              </a:spcBef>
              <a:buNone/>
              <a:defRPr sz="2040"/>
            </a:lvl7pPr>
            <a:lvl8pPr marL="0" indent="0">
              <a:spcBef>
                <a:spcPts val="0"/>
              </a:spcBef>
              <a:buNone/>
              <a:defRPr sz="2040"/>
            </a:lvl8pPr>
            <a:lvl9pPr marL="0" indent="0">
              <a:spcBef>
                <a:spcPts val="0"/>
              </a:spcBef>
              <a:buNone/>
              <a:defRPr sz="2040"/>
            </a:lvl9pPr>
          </a:lstStyle>
          <a:p>
            <a:r>
              <a:rPr/>
              <a:t>Click to add presenter’s title</a:t>
            </a:r>
          </a:p>
        </p:txBody>
      </p:sp>
      <p:grpSp>
        <p:nvGrpSpPr>
          <p:cNvPr id="38" name="Group 37"/>
          <p:cNvGrpSpPr/>
          <p:nvPr/>
        </p:nvGrpSpPr>
        <p:grpSpPr>
          <a:xfrm>
            <a:off x="1244764" y="942318"/>
            <a:ext cx="2209863" cy="437158"/>
            <a:chOff x="1219977" y="923925"/>
            <a:chExt cx="2165858" cy="428625"/>
          </a:xfrm>
        </p:grpSpPr>
        <p:sp>
          <p:nvSpPr>
            <p:cNvPr id="39"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0"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1"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2"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3"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4"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5"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6"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grpSp>
    </p:spTree>
    <p:extLst>
      <p:ext uri="{BB962C8B-B14F-4D97-AF65-F5344CB8AC3E}">
        <p14:creationId xmlns:p14="http://schemas.microsoft.com/office/powerpoint/2010/main" val="230021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Transition">
    <p:spTree>
      <p:nvGrpSpPr>
        <p:cNvPr id="1" name=""/>
        <p:cNvGrpSpPr/>
        <p:nvPr/>
      </p:nvGrpSpPr>
      <p:grpSpPr>
        <a:xfrm>
          <a:off x="0" y="0"/>
          <a:ext cx="0" cy="0"/>
          <a:chOff x="0" y="0"/>
          <a:chExt cx="0" cy="0"/>
        </a:xfrm>
      </p:grpSpPr>
      <p:grpSp>
        <p:nvGrpSpPr>
          <p:cNvPr id="13" name="Group 12"/>
          <p:cNvGrpSpPr/>
          <p:nvPr/>
        </p:nvGrpSpPr>
        <p:grpSpPr>
          <a:xfrm>
            <a:off x="1" y="4175532"/>
            <a:ext cx="12436475" cy="2824064"/>
            <a:chOff x="0" y="4094030"/>
            <a:chExt cx="12188825" cy="2768942"/>
          </a:xfrm>
        </p:grpSpPr>
        <p:sp>
          <p:nvSpPr>
            <p:cNvPr id="14" name="Right Triangle 13"/>
            <p:cNvSpPr/>
            <p:nvPr/>
          </p:nvSpPr>
          <p:spPr bwMode="auto">
            <a:xfrm>
              <a:off x="0" y="4310603"/>
              <a:ext cx="8151812" cy="2552368"/>
            </a:xfrm>
            <a:prstGeom prst="rtTriangle">
              <a:avLst/>
            </a:prstGeom>
            <a:solidFill>
              <a:srgbClr val="DBE8EE"/>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15" name="Right Triangle 30"/>
            <p:cNvSpPr/>
            <p:nvPr/>
          </p:nvSpPr>
          <p:spPr bwMode="auto">
            <a:xfrm flipH="1">
              <a:off x="3578930" y="4094030"/>
              <a:ext cx="8609895" cy="2768942"/>
            </a:xfrm>
            <a:custGeom>
              <a:avLst/>
              <a:gdLst/>
              <a:ahLst/>
              <a:cxnLst/>
              <a:rect l="l" t="t" r="r" b="b"/>
              <a:pathLst>
                <a:path w="8609895" h="2768942">
                  <a:moveTo>
                    <a:pt x="0" y="0"/>
                  </a:moveTo>
                  <a:lnTo>
                    <a:pt x="0" y="2768942"/>
                  </a:lnTo>
                  <a:lnTo>
                    <a:pt x="8609895" y="2768942"/>
                  </a:lnTo>
                  <a:close/>
                </a:path>
              </a:pathLst>
            </a:custGeom>
            <a:solidFill>
              <a:srgbClr val="DBE8EE"/>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16" name="Right Triangle 97"/>
            <p:cNvSpPr/>
            <p:nvPr/>
          </p:nvSpPr>
          <p:spPr bwMode="auto">
            <a:xfrm>
              <a:off x="3580521" y="6137699"/>
              <a:ext cx="4510399" cy="725272"/>
            </a:xfrm>
            <a:custGeom>
              <a:avLst/>
              <a:gdLst/>
              <a:ahLst/>
              <a:cxnLst/>
              <a:rect l="l" t="t" r="r" b="b"/>
              <a:pathLst>
                <a:path w="4510399" h="725272">
                  <a:moveTo>
                    <a:pt x="2255200" y="0"/>
                  </a:moveTo>
                  <a:lnTo>
                    <a:pt x="4510399" y="725272"/>
                  </a:lnTo>
                  <a:lnTo>
                    <a:pt x="0" y="725272"/>
                  </a:lnTo>
                  <a:close/>
                </a:path>
              </a:pathLst>
            </a:custGeom>
            <a:solidFill>
              <a:srgbClr val="E9F2F5"/>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17" name="Right Triangle 32"/>
            <p:cNvSpPr/>
            <p:nvPr/>
          </p:nvSpPr>
          <p:spPr bwMode="auto">
            <a:xfrm flipH="1">
              <a:off x="5320404" y="4654087"/>
              <a:ext cx="6868421" cy="2208884"/>
            </a:xfrm>
            <a:custGeom>
              <a:avLst/>
              <a:gdLst/>
              <a:ahLst/>
              <a:cxnLst/>
              <a:rect l="l" t="t" r="r" b="b"/>
              <a:pathLst>
                <a:path w="6868421" h="2208884">
                  <a:moveTo>
                    <a:pt x="0" y="0"/>
                  </a:moveTo>
                  <a:lnTo>
                    <a:pt x="0" y="2208884"/>
                  </a:lnTo>
                  <a:lnTo>
                    <a:pt x="6868421" y="2208884"/>
                  </a:lnTo>
                  <a:close/>
                </a:path>
              </a:pathLst>
            </a:custGeom>
            <a:solidFill>
              <a:srgbClr val="A3C9CD"/>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18" name="Right Triangle 89"/>
            <p:cNvSpPr/>
            <p:nvPr/>
          </p:nvSpPr>
          <p:spPr bwMode="auto">
            <a:xfrm>
              <a:off x="5321996" y="6414795"/>
              <a:ext cx="2787178" cy="448177"/>
            </a:xfrm>
            <a:custGeom>
              <a:avLst/>
              <a:gdLst/>
              <a:ahLst/>
              <a:cxnLst/>
              <a:rect l="l" t="t" r="r" b="b"/>
              <a:pathLst>
                <a:path w="2787178" h="448177">
                  <a:moveTo>
                    <a:pt x="1393589" y="0"/>
                  </a:moveTo>
                  <a:lnTo>
                    <a:pt x="2787178" y="448177"/>
                  </a:lnTo>
                  <a:lnTo>
                    <a:pt x="0" y="448177"/>
                  </a:lnTo>
                  <a:close/>
                </a:path>
              </a:pathLst>
            </a:custGeom>
            <a:solidFill>
              <a:srgbClr val="BCD4DE"/>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grpSp>
      <p:sp>
        <p:nvSpPr>
          <p:cNvPr id="2" name="Title 1"/>
          <p:cNvSpPr>
            <a:spLocks noGrp="1"/>
          </p:cNvSpPr>
          <p:nvPr>
            <p:ph type="title"/>
          </p:nvPr>
        </p:nvSpPr>
        <p:spPr>
          <a:xfrm>
            <a:off x="1243648" y="2023750"/>
            <a:ext cx="9949183" cy="1421572"/>
          </a:xfrm>
        </p:spPr>
        <p:txBody>
          <a:bodyPr anchor="b">
            <a:noAutofit/>
          </a:bodyPr>
          <a:lstStyle>
            <a:lvl1pPr algn="l">
              <a:defRPr sz="3264" b="1" cap="none" baseline="0"/>
            </a:lvl1pPr>
          </a:lstStyle>
          <a:p>
            <a:r>
              <a:rPr lang="en-US"/>
              <a:t>Click to edit Master title style</a:t>
            </a:r>
            <a:endParaRPr/>
          </a:p>
        </p:txBody>
      </p:sp>
      <p:sp>
        <p:nvSpPr>
          <p:cNvPr id="3" name="Text Placeholder 2"/>
          <p:cNvSpPr>
            <a:spLocks noGrp="1"/>
          </p:cNvSpPr>
          <p:nvPr>
            <p:ph type="body" idx="1"/>
          </p:nvPr>
        </p:nvSpPr>
        <p:spPr>
          <a:xfrm>
            <a:off x="1243647" y="3599850"/>
            <a:ext cx="9949183" cy="677552"/>
          </a:xfrm>
        </p:spPr>
        <p:txBody>
          <a:bodyPr anchor="t">
            <a:noAutofit/>
          </a:bodyPr>
          <a:lstStyle>
            <a:lvl1pPr marL="0" indent="0">
              <a:spcBef>
                <a:spcPts val="0"/>
              </a:spcBef>
              <a:buNone/>
              <a:defRPr sz="2448">
                <a:solidFill>
                  <a:schemeClr val="accent1"/>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r>
              <a:rPr lang="en-US"/>
              <a:t>Date</a:t>
            </a:r>
          </a:p>
        </p:txBody>
      </p:sp>
      <p:sp>
        <p:nvSpPr>
          <p:cNvPr id="8" name="Footer Placeholder 7"/>
          <p:cNvSpPr>
            <a:spLocks noGrp="1"/>
          </p:cNvSpPr>
          <p:nvPr>
            <p:ph type="ftr" sz="quarter" idx="11"/>
          </p:nvPr>
        </p:nvSpPr>
        <p:spPr/>
        <p:txBody>
          <a:bodyPr/>
          <a:lstStyle/>
          <a:p>
            <a:r>
              <a:rPr lang="en-US"/>
              <a:t>Copyright © 2015 Symantec Corporation</a:t>
            </a:r>
          </a:p>
        </p:txBody>
      </p:sp>
      <p:sp>
        <p:nvSpPr>
          <p:cNvPr id="9" name="Slide Number Placeholder 8"/>
          <p:cNvSpPr>
            <a:spLocks noGrp="1"/>
          </p:cNvSpPr>
          <p:nvPr>
            <p:ph type="sldNum" sz="quarter" idx="12"/>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190500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r>
              <a:rPr lang="en-US"/>
              <a:t>Date</a:t>
            </a:r>
          </a:p>
        </p:txBody>
      </p:sp>
      <p:sp>
        <p:nvSpPr>
          <p:cNvPr id="8" name="Footer Placeholder 7"/>
          <p:cNvSpPr>
            <a:spLocks noGrp="1"/>
          </p:cNvSpPr>
          <p:nvPr>
            <p:ph type="ftr" sz="quarter" idx="11"/>
          </p:nvPr>
        </p:nvSpPr>
        <p:spPr/>
        <p:txBody>
          <a:bodyPr/>
          <a:lstStyle/>
          <a:p>
            <a:r>
              <a:rPr lang="en-US"/>
              <a:t>Copyright © 2015 Symantec Corporation</a:t>
            </a:r>
          </a:p>
        </p:txBody>
      </p:sp>
      <p:sp>
        <p:nvSpPr>
          <p:cNvPr id="9" name="Slide Number Placeholder 8"/>
          <p:cNvSpPr>
            <a:spLocks noGrp="1"/>
          </p:cNvSpPr>
          <p:nvPr>
            <p:ph type="sldNum" sz="quarter" idx="12"/>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81098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8" name="Text Placeholder 7"/>
          <p:cNvSpPr>
            <a:spLocks noGrp="1"/>
          </p:cNvSpPr>
          <p:nvPr>
            <p:ph type="body" sz="quarter" idx="13" hasCustomPrompt="1"/>
          </p:nvPr>
        </p:nvSpPr>
        <p:spPr>
          <a:xfrm>
            <a:off x="621824" y="1192147"/>
            <a:ext cx="11192828" cy="338730"/>
          </a:xfrm>
        </p:spPr>
        <p:txBody>
          <a:bodyPr>
            <a:noAutofit/>
          </a:bodyPr>
          <a:lstStyle>
            <a:lvl1pPr marL="0" indent="0">
              <a:spcBef>
                <a:spcPts val="0"/>
              </a:spcBef>
              <a:buNone/>
              <a:defRPr sz="2448">
                <a:solidFill>
                  <a:schemeClr val="tx1">
                    <a:lumMod val="60000"/>
                    <a:lumOff val="40000"/>
                  </a:schemeClr>
                </a:solidFill>
              </a:defRPr>
            </a:lvl1pPr>
            <a:lvl2pPr marL="0" indent="0">
              <a:spcBef>
                <a:spcPts val="0"/>
              </a:spcBef>
              <a:buNone/>
              <a:defRPr sz="2448">
                <a:solidFill>
                  <a:schemeClr val="tx1">
                    <a:lumMod val="60000"/>
                    <a:lumOff val="40000"/>
                  </a:schemeClr>
                </a:solidFill>
              </a:defRPr>
            </a:lvl2pPr>
            <a:lvl3pPr marL="0" indent="0">
              <a:spcBef>
                <a:spcPts val="0"/>
              </a:spcBef>
              <a:buNone/>
              <a:defRPr sz="2448">
                <a:solidFill>
                  <a:schemeClr val="tx1">
                    <a:lumMod val="60000"/>
                    <a:lumOff val="40000"/>
                  </a:schemeClr>
                </a:solidFill>
              </a:defRPr>
            </a:lvl3pPr>
            <a:lvl4pPr marL="0" indent="0">
              <a:spcBef>
                <a:spcPts val="0"/>
              </a:spcBef>
              <a:buNone/>
              <a:defRPr sz="2448">
                <a:solidFill>
                  <a:schemeClr val="tx1">
                    <a:lumMod val="60000"/>
                    <a:lumOff val="40000"/>
                  </a:schemeClr>
                </a:solidFill>
              </a:defRPr>
            </a:lvl4pPr>
            <a:lvl5pPr marL="0" indent="0">
              <a:spcBef>
                <a:spcPts val="0"/>
              </a:spcBef>
              <a:buNone/>
              <a:defRPr sz="2448">
                <a:solidFill>
                  <a:schemeClr val="tx1">
                    <a:lumMod val="60000"/>
                    <a:lumOff val="40000"/>
                  </a:schemeClr>
                </a:solidFill>
              </a:defRPr>
            </a:lvl5pPr>
            <a:lvl6pPr marL="0" indent="0">
              <a:spcBef>
                <a:spcPts val="0"/>
              </a:spcBef>
              <a:buNone/>
              <a:defRPr sz="2448">
                <a:solidFill>
                  <a:schemeClr val="tx1">
                    <a:lumMod val="60000"/>
                    <a:lumOff val="40000"/>
                  </a:schemeClr>
                </a:solidFill>
              </a:defRPr>
            </a:lvl6pPr>
            <a:lvl7pPr marL="0" indent="0">
              <a:spcBef>
                <a:spcPts val="0"/>
              </a:spcBef>
              <a:buNone/>
              <a:defRPr sz="2448">
                <a:solidFill>
                  <a:schemeClr val="tx1">
                    <a:lumMod val="60000"/>
                    <a:lumOff val="40000"/>
                  </a:schemeClr>
                </a:solidFill>
              </a:defRPr>
            </a:lvl7pPr>
            <a:lvl8pPr marL="0" indent="0">
              <a:spcBef>
                <a:spcPts val="0"/>
              </a:spcBef>
              <a:buNone/>
              <a:defRPr sz="2448">
                <a:solidFill>
                  <a:schemeClr val="tx1">
                    <a:lumMod val="60000"/>
                    <a:lumOff val="40000"/>
                  </a:schemeClr>
                </a:solidFill>
              </a:defRPr>
            </a:lvl8pPr>
            <a:lvl9pPr marL="0" indent="0">
              <a:spcBef>
                <a:spcPts val="0"/>
              </a:spcBef>
              <a:buNone/>
              <a:defRPr sz="2448">
                <a:solidFill>
                  <a:schemeClr val="tx1">
                    <a:lumMod val="60000"/>
                    <a:lumOff val="40000"/>
                  </a:schemeClr>
                </a:solidFill>
              </a:defRPr>
            </a:lvl9pPr>
          </a:lstStyle>
          <a:p>
            <a:pPr lvl="0"/>
            <a:r>
              <a:rPr dirty="0"/>
              <a:t>Click to </a:t>
            </a:r>
            <a:r>
              <a:rPr lang="en-US" dirty="0"/>
              <a:t>add subtitle</a:t>
            </a:r>
            <a:endParaRPr dirty="0"/>
          </a:p>
        </p:txBody>
      </p:sp>
      <p:sp>
        <p:nvSpPr>
          <p:cNvPr id="3" name="Content Placeholder 2"/>
          <p:cNvSpPr>
            <a:spLocks noGrp="1"/>
          </p:cNvSpPr>
          <p:nvPr>
            <p:ph idx="1"/>
          </p:nvPr>
        </p:nvSpPr>
        <p:spPr>
          <a:xfrm>
            <a:off x="621824" y="1787491"/>
            <a:ext cx="11192828" cy="4274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4"/>
          </p:nvPr>
        </p:nvSpPr>
        <p:spPr/>
        <p:txBody>
          <a:bodyPr/>
          <a:lstStyle/>
          <a:p>
            <a:r>
              <a:rPr lang="en-US"/>
              <a:t>Date</a:t>
            </a:r>
          </a:p>
        </p:txBody>
      </p:sp>
      <p:sp>
        <p:nvSpPr>
          <p:cNvPr id="9" name="Footer Placeholder 8"/>
          <p:cNvSpPr>
            <a:spLocks noGrp="1"/>
          </p:cNvSpPr>
          <p:nvPr>
            <p:ph type="ftr" sz="quarter" idx="15"/>
          </p:nvPr>
        </p:nvSpPr>
        <p:spPr/>
        <p:txBody>
          <a:bodyPr/>
          <a:lstStyle/>
          <a:p>
            <a:r>
              <a:rPr lang="en-US"/>
              <a:t>Copyright © 2015 Symantec Corporation</a:t>
            </a:r>
          </a:p>
        </p:txBody>
      </p:sp>
      <p:sp>
        <p:nvSpPr>
          <p:cNvPr id="10" name="Slide Number Placeholder 9"/>
          <p:cNvSpPr>
            <a:spLocks noGrp="1"/>
          </p:cNvSpPr>
          <p:nvPr>
            <p:ph type="sldNum" sz="quarter" idx="16"/>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119889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6" name="Date Placeholder 5"/>
          <p:cNvSpPr>
            <a:spLocks noGrp="1"/>
          </p:cNvSpPr>
          <p:nvPr>
            <p:ph type="dt" sz="half" idx="10"/>
          </p:nvPr>
        </p:nvSpPr>
        <p:spPr/>
        <p:txBody>
          <a:bodyPr/>
          <a:lstStyle/>
          <a:p>
            <a:r>
              <a:rPr lang="en-US"/>
              <a:t>Date</a:t>
            </a:r>
          </a:p>
        </p:txBody>
      </p:sp>
      <p:sp>
        <p:nvSpPr>
          <p:cNvPr id="7" name="Footer Placeholder 6"/>
          <p:cNvSpPr>
            <a:spLocks noGrp="1"/>
          </p:cNvSpPr>
          <p:nvPr>
            <p:ph type="ftr" sz="quarter" idx="11"/>
          </p:nvPr>
        </p:nvSpPr>
        <p:spPr/>
        <p:txBody>
          <a:bodyPr/>
          <a:lstStyle/>
          <a:p>
            <a:r>
              <a:rPr lang="en-US"/>
              <a:t>Copyright © 2015 Symantec Corporation</a:t>
            </a:r>
          </a:p>
        </p:txBody>
      </p:sp>
      <p:sp>
        <p:nvSpPr>
          <p:cNvPr id="8" name="Slide Number Placeholder 7"/>
          <p:cNvSpPr>
            <a:spLocks noGrp="1"/>
          </p:cNvSpPr>
          <p:nvPr>
            <p:ph type="sldNum" sz="quarter" idx="12"/>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392015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7" name="Text Placeholder 6"/>
          <p:cNvSpPr>
            <a:spLocks noGrp="1"/>
          </p:cNvSpPr>
          <p:nvPr>
            <p:ph type="body" sz="quarter" idx="13" hasCustomPrompt="1"/>
          </p:nvPr>
        </p:nvSpPr>
        <p:spPr>
          <a:xfrm>
            <a:off x="621824" y="1192147"/>
            <a:ext cx="11192828" cy="338730"/>
          </a:xfrm>
        </p:spPr>
        <p:txBody>
          <a:bodyPr>
            <a:noAutofit/>
          </a:bodyPr>
          <a:lstStyle>
            <a:lvl1pPr marL="0" indent="0">
              <a:spcBef>
                <a:spcPts val="0"/>
              </a:spcBef>
              <a:buNone/>
              <a:defRPr sz="2448">
                <a:solidFill>
                  <a:schemeClr val="tx1">
                    <a:lumMod val="60000"/>
                    <a:lumOff val="40000"/>
                  </a:schemeClr>
                </a:solidFill>
              </a:defRPr>
            </a:lvl1pPr>
            <a:lvl2pPr marL="0" indent="0">
              <a:spcBef>
                <a:spcPts val="0"/>
              </a:spcBef>
              <a:buNone/>
              <a:defRPr sz="2448">
                <a:solidFill>
                  <a:schemeClr val="tx1">
                    <a:lumMod val="60000"/>
                    <a:lumOff val="40000"/>
                  </a:schemeClr>
                </a:solidFill>
              </a:defRPr>
            </a:lvl2pPr>
            <a:lvl3pPr marL="0" indent="0">
              <a:spcBef>
                <a:spcPts val="0"/>
              </a:spcBef>
              <a:buNone/>
              <a:defRPr sz="2448">
                <a:solidFill>
                  <a:schemeClr val="tx1">
                    <a:lumMod val="60000"/>
                    <a:lumOff val="40000"/>
                  </a:schemeClr>
                </a:solidFill>
              </a:defRPr>
            </a:lvl3pPr>
            <a:lvl4pPr marL="0" indent="0">
              <a:spcBef>
                <a:spcPts val="0"/>
              </a:spcBef>
              <a:buNone/>
              <a:defRPr sz="2448">
                <a:solidFill>
                  <a:schemeClr val="tx1">
                    <a:lumMod val="60000"/>
                    <a:lumOff val="40000"/>
                  </a:schemeClr>
                </a:solidFill>
              </a:defRPr>
            </a:lvl4pPr>
            <a:lvl5pPr marL="0" indent="0">
              <a:spcBef>
                <a:spcPts val="0"/>
              </a:spcBef>
              <a:buNone/>
              <a:defRPr sz="2448">
                <a:solidFill>
                  <a:schemeClr val="tx1">
                    <a:lumMod val="60000"/>
                    <a:lumOff val="40000"/>
                  </a:schemeClr>
                </a:solidFill>
              </a:defRPr>
            </a:lvl5pPr>
            <a:lvl6pPr marL="0" indent="0">
              <a:spcBef>
                <a:spcPts val="0"/>
              </a:spcBef>
              <a:buNone/>
              <a:defRPr sz="2448">
                <a:solidFill>
                  <a:schemeClr val="tx1">
                    <a:lumMod val="60000"/>
                    <a:lumOff val="40000"/>
                  </a:schemeClr>
                </a:solidFill>
              </a:defRPr>
            </a:lvl6pPr>
            <a:lvl7pPr marL="0" indent="0">
              <a:spcBef>
                <a:spcPts val="0"/>
              </a:spcBef>
              <a:buNone/>
              <a:defRPr sz="2448">
                <a:solidFill>
                  <a:schemeClr val="tx1">
                    <a:lumMod val="60000"/>
                    <a:lumOff val="40000"/>
                  </a:schemeClr>
                </a:solidFill>
              </a:defRPr>
            </a:lvl7pPr>
            <a:lvl8pPr marL="0" indent="0">
              <a:spcBef>
                <a:spcPts val="0"/>
              </a:spcBef>
              <a:buNone/>
              <a:defRPr sz="2448">
                <a:solidFill>
                  <a:schemeClr val="tx1">
                    <a:lumMod val="60000"/>
                    <a:lumOff val="40000"/>
                  </a:schemeClr>
                </a:solidFill>
              </a:defRPr>
            </a:lvl8pPr>
            <a:lvl9pPr marL="0" indent="0">
              <a:spcBef>
                <a:spcPts val="0"/>
              </a:spcBef>
              <a:buNone/>
              <a:defRPr sz="2448">
                <a:solidFill>
                  <a:schemeClr val="tx1">
                    <a:lumMod val="60000"/>
                    <a:lumOff val="40000"/>
                  </a:schemeClr>
                </a:solidFill>
              </a:defRPr>
            </a:lvl9pPr>
          </a:lstStyle>
          <a:p>
            <a:pPr lvl="0"/>
            <a:r>
              <a:rPr dirty="0"/>
              <a:t>Click to </a:t>
            </a:r>
            <a:r>
              <a:rPr lang="en-US" dirty="0"/>
              <a:t>add subtitle</a:t>
            </a:r>
            <a:endParaRPr dirty="0"/>
          </a:p>
        </p:txBody>
      </p:sp>
      <p:sp>
        <p:nvSpPr>
          <p:cNvPr id="6" name="Date Placeholder 5"/>
          <p:cNvSpPr>
            <a:spLocks noGrp="1"/>
          </p:cNvSpPr>
          <p:nvPr>
            <p:ph type="dt" sz="half" idx="14"/>
          </p:nvPr>
        </p:nvSpPr>
        <p:spPr/>
        <p:txBody>
          <a:bodyPr/>
          <a:lstStyle/>
          <a:p>
            <a:r>
              <a:rPr lang="en-US"/>
              <a:t>Date</a:t>
            </a:r>
          </a:p>
        </p:txBody>
      </p:sp>
      <p:sp>
        <p:nvSpPr>
          <p:cNvPr id="8" name="Footer Placeholder 7"/>
          <p:cNvSpPr>
            <a:spLocks noGrp="1"/>
          </p:cNvSpPr>
          <p:nvPr>
            <p:ph type="ftr" sz="quarter" idx="15"/>
          </p:nvPr>
        </p:nvSpPr>
        <p:spPr/>
        <p:txBody>
          <a:bodyPr/>
          <a:lstStyle/>
          <a:p>
            <a:r>
              <a:rPr lang="en-US"/>
              <a:t>Copyright © 2015 Symantec Corporation</a:t>
            </a:r>
          </a:p>
        </p:txBody>
      </p:sp>
      <p:sp>
        <p:nvSpPr>
          <p:cNvPr id="9" name="Slide Number Placeholder 8"/>
          <p:cNvSpPr>
            <a:spLocks noGrp="1"/>
          </p:cNvSpPr>
          <p:nvPr>
            <p:ph type="sldNum" sz="quarter" idx="16"/>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164544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Date</a:t>
            </a:r>
          </a:p>
        </p:txBody>
      </p:sp>
      <p:sp>
        <p:nvSpPr>
          <p:cNvPr id="6" name="Footer Placeholder 5"/>
          <p:cNvSpPr>
            <a:spLocks noGrp="1"/>
          </p:cNvSpPr>
          <p:nvPr>
            <p:ph type="ftr" sz="quarter" idx="11"/>
          </p:nvPr>
        </p:nvSpPr>
        <p:spPr/>
        <p:txBody>
          <a:bodyPr/>
          <a:lstStyle/>
          <a:p>
            <a:r>
              <a:rPr lang="en-US"/>
              <a:t>Copyright © 2015 Symantec Corporation</a:t>
            </a:r>
          </a:p>
        </p:txBody>
      </p:sp>
      <p:sp>
        <p:nvSpPr>
          <p:cNvPr id="7" name="Slide Number Placeholder 6"/>
          <p:cNvSpPr>
            <a:spLocks noGrp="1"/>
          </p:cNvSpPr>
          <p:nvPr>
            <p:ph type="sldNum" sz="quarter" idx="12"/>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60409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1827" y="310868"/>
            <a:ext cx="11192825" cy="854886"/>
          </a:xfrm>
        </p:spPr>
        <p:txBody>
          <a:bodyPr/>
          <a:lstStyle/>
          <a:p>
            <a:r>
              <a:rPr lang="en-US"/>
              <a:t>Click to edit Master title style</a:t>
            </a:r>
            <a:endParaRPr/>
          </a:p>
        </p:txBody>
      </p:sp>
      <p:sp>
        <p:nvSpPr>
          <p:cNvPr id="3" name="Content Placeholder 2"/>
          <p:cNvSpPr>
            <a:spLocks noGrp="1"/>
          </p:cNvSpPr>
          <p:nvPr>
            <p:ph sz="half" idx="1"/>
          </p:nvPr>
        </p:nvSpPr>
        <p:spPr>
          <a:xfrm>
            <a:off x="621824" y="1476623"/>
            <a:ext cx="5347685" cy="4585300"/>
          </a:xfrm>
        </p:spPr>
        <p:txBody>
          <a:bodyPr>
            <a:normAutofit/>
          </a:bodyPr>
          <a:lstStyle>
            <a:lvl1pPr>
              <a:defRPr sz="2040"/>
            </a:lvl1pPr>
            <a:lvl2pPr>
              <a:defRPr sz="1836"/>
            </a:lvl2pPr>
            <a:lvl3pPr>
              <a:defRPr sz="1632"/>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66967" y="1476623"/>
            <a:ext cx="5347685" cy="4585300"/>
          </a:xfrm>
        </p:spPr>
        <p:txBody>
          <a:bodyPr>
            <a:normAutofit/>
          </a:bodyPr>
          <a:lstStyle>
            <a:lvl1pPr>
              <a:defRPr sz="2040"/>
            </a:lvl1pPr>
            <a:lvl2pPr>
              <a:defRPr sz="1836"/>
            </a:lvl2pPr>
            <a:lvl3pPr>
              <a:defRPr sz="1632"/>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Date Placeholder 7"/>
          <p:cNvSpPr>
            <a:spLocks noGrp="1"/>
          </p:cNvSpPr>
          <p:nvPr>
            <p:ph type="dt" sz="half" idx="10"/>
          </p:nvPr>
        </p:nvSpPr>
        <p:spPr/>
        <p:txBody>
          <a:bodyPr/>
          <a:lstStyle/>
          <a:p>
            <a:r>
              <a:rPr lang="en-US"/>
              <a:t>Date</a:t>
            </a:r>
          </a:p>
        </p:txBody>
      </p:sp>
      <p:sp>
        <p:nvSpPr>
          <p:cNvPr id="9" name="Footer Placeholder 8"/>
          <p:cNvSpPr>
            <a:spLocks noGrp="1"/>
          </p:cNvSpPr>
          <p:nvPr>
            <p:ph type="ftr" sz="quarter" idx="11"/>
          </p:nvPr>
        </p:nvSpPr>
        <p:spPr/>
        <p:txBody>
          <a:bodyPr/>
          <a:lstStyle/>
          <a:p>
            <a:r>
              <a:rPr lang="en-US"/>
              <a:t>Copyright © 2015 Symantec Corporation</a:t>
            </a:r>
          </a:p>
        </p:txBody>
      </p:sp>
      <p:sp>
        <p:nvSpPr>
          <p:cNvPr id="10" name="Slide Number Placeholder 9"/>
          <p:cNvSpPr>
            <a:spLocks noGrp="1"/>
          </p:cNvSpPr>
          <p:nvPr>
            <p:ph type="sldNum" sz="quarter" idx="12"/>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4411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1827" y="310868"/>
            <a:ext cx="11192825" cy="85488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21824" y="1398906"/>
            <a:ext cx="5347685" cy="621735"/>
          </a:xfrm>
        </p:spPr>
        <p:txBody>
          <a:bodyPr anchor="ctr">
            <a:noAutofit/>
          </a:bodyPr>
          <a:lstStyle>
            <a:lvl1pPr marL="0" indent="0">
              <a:spcBef>
                <a:spcPts val="0"/>
              </a:spcBef>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4" name="Content Placeholder 3"/>
          <p:cNvSpPr>
            <a:spLocks noGrp="1"/>
          </p:cNvSpPr>
          <p:nvPr>
            <p:ph sz="half" idx="2"/>
          </p:nvPr>
        </p:nvSpPr>
        <p:spPr>
          <a:xfrm>
            <a:off x="621824" y="2098358"/>
            <a:ext cx="5347685" cy="3963564"/>
          </a:xfrm>
        </p:spPr>
        <p:txBody>
          <a:bodyPr>
            <a:normAutofit/>
          </a:bodyPr>
          <a:lstStyle>
            <a:lvl1pPr>
              <a:defRPr sz="2040"/>
            </a:lvl1pPr>
            <a:lvl2pPr>
              <a:defRPr sz="1836"/>
            </a:lvl2pPr>
            <a:lvl3pPr>
              <a:defRPr sz="1632"/>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66967" y="1398905"/>
            <a:ext cx="5347685" cy="624844"/>
          </a:xfrm>
        </p:spPr>
        <p:txBody>
          <a:bodyPr anchor="ctr">
            <a:noAutofit/>
          </a:bodyPr>
          <a:lstStyle>
            <a:lvl1pPr marL="0" indent="0">
              <a:spcBef>
                <a:spcPts val="0"/>
              </a:spcBef>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466967" y="2098358"/>
            <a:ext cx="5347685" cy="3963564"/>
          </a:xfrm>
        </p:spPr>
        <p:txBody>
          <a:bodyPr/>
          <a:lstStyle>
            <a:lvl1pPr>
              <a:defRPr sz="2040"/>
            </a:lvl1pPr>
            <a:lvl2pPr>
              <a:defRPr sz="1836"/>
            </a:lvl2pPr>
            <a:lvl3pPr>
              <a:defRPr sz="1632"/>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Date Placeholder 9"/>
          <p:cNvSpPr>
            <a:spLocks noGrp="1"/>
          </p:cNvSpPr>
          <p:nvPr>
            <p:ph type="dt" sz="half" idx="10"/>
          </p:nvPr>
        </p:nvSpPr>
        <p:spPr/>
        <p:txBody>
          <a:bodyPr/>
          <a:lstStyle/>
          <a:p>
            <a:r>
              <a:rPr lang="en-US"/>
              <a:t>Date</a:t>
            </a:r>
          </a:p>
        </p:txBody>
      </p:sp>
      <p:sp>
        <p:nvSpPr>
          <p:cNvPr id="11" name="Footer Placeholder 10"/>
          <p:cNvSpPr>
            <a:spLocks noGrp="1"/>
          </p:cNvSpPr>
          <p:nvPr>
            <p:ph type="ftr" sz="quarter" idx="11"/>
          </p:nvPr>
        </p:nvSpPr>
        <p:spPr/>
        <p:txBody>
          <a:bodyPr/>
          <a:lstStyle/>
          <a:p>
            <a:r>
              <a:rPr lang="en-US"/>
              <a:t>Copyright © 2015 Symantec Corporation</a:t>
            </a:r>
          </a:p>
        </p:txBody>
      </p:sp>
      <p:sp>
        <p:nvSpPr>
          <p:cNvPr id="12" name="Slide Number Placeholder 11"/>
          <p:cNvSpPr>
            <a:spLocks noGrp="1"/>
          </p:cNvSpPr>
          <p:nvPr>
            <p:ph type="sldNum" sz="quarter" idx="12"/>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388791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21824" y="1476622"/>
            <a:ext cx="7462371" cy="4585300"/>
          </a:xfrm>
        </p:spPr>
        <p:txBody>
          <a:bodyPr>
            <a:normAutofit/>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456803" y="1476622"/>
            <a:ext cx="3357849" cy="4585301"/>
          </a:xfrm>
        </p:spPr>
        <p:txBody>
          <a:bodyPr>
            <a:noAutofit/>
          </a:bodyPr>
          <a:lstStyle>
            <a:lvl1pPr marL="0" indent="0">
              <a:spcBef>
                <a:spcPts val="1224"/>
              </a:spcBef>
              <a:buNone/>
              <a:defRPr sz="2040"/>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a:t>Click to edit Master text styles</a:t>
            </a:r>
          </a:p>
        </p:txBody>
      </p:sp>
      <p:sp>
        <p:nvSpPr>
          <p:cNvPr id="2" name="Date Placeholder 1"/>
          <p:cNvSpPr>
            <a:spLocks noGrp="1"/>
          </p:cNvSpPr>
          <p:nvPr>
            <p:ph type="dt" sz="half" idx="10"/>
          </p:nvPr>
        </p:nvSpPr>
        <p:spPr/>
        <p:txBody>
          <a:bodyPr/>
          <a:lstStyle/>
          <a:p>
            <a:r>
              <a:rPr lang="en-US"/>
              <a:t>Date</a:t>
            </a:r>
          </a:p>
        </p:txBody>
      </p:sp>
      <p:sp>
        <p:nvSpPr>
          <p:cNvPr id="9" name="Footer Placeholder 8"/>
          <p:cNvSpPr>
            <a:spLocks noGrp="1"/>
          </p:cNvSpPr>
          <p:nvPr>
            <p:ph type="ftr" sz="quarter" idx="11"/>
          </p:nvPr>
        </p:nvSpPr>
        <p:spPr/>
        <p:txBody>
          <a:bodyPr/>
          <a:lstStyle/>
          <a:p>
            <a:r>
              <a:rPr lang="en-US"/>
              <a:t>Copyright © 2015 Symantec Corporation</a:t>
            </a:r>
          </a:p>
        </p:txBody>
      </p:sp>
      <p:sp>
        <p:nvSpPr>
          <p:cNvPr id="10" name="Slide Number Placeholder 9"/>
          <p:cNvSpPr>
            <a:spLocks noGrp="1"/>
          </p:cNvSpPr>
          <p:nvPr>
            <p:ph type="sldNum" sz="quarter" idx="12"/>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289710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hasCustomPrompt="1"/>
          </p:nvPr>
        </p:nvSpPr>
        <p:spPr>
          <a:xfrm>
            <a:off x="3" y="1476622"/>
            <a:ext cx="7997305" cy="3916934"/>
          </a:xfrm>
          <a:solidFill>
            <a:schemeClr val="bg2"/>
          </a:solidFill>
        </p:spPr>
        <p:txBody>
          <a:bodyPr tIns="182880">
            <a:normAutofit/>
          </a:bodyPr>
          <a:lstStyle>
            <a:lvl1pPr marL="0" indent="0" algn="ctr">
              <a:buNone/>
              <a:defRPr sz="2040"/>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r>
              <a:rPr/>
              <a:t>Drag picture to placeholder or click icon to add</a:t>
            </a:r>
          </a:p>
        </p:txBody>
      </p:sp>
      <p:sp>
        <p:nvSpPr>
          <p:cNvPr id="4" name="Text Placeholder 3"/>
          <p:cNvSpPr>
            <a:spLocks noGrp="1"/>
          </p:cNvSpPr>
          <p:nvPr>
            <p:ph type="body" sz="half" idx="2"/>
          </p:nvPr>
        </p:nvSpPr>
        <p:spPr>
          <a:xfrm>
            <a:off x="8456803" y="1476623"/>
            <a:ext cx="3357849" cy="3916934"/>
          </a:xfrm>
        </p:spPr>
        <p:txBody>
          <a:bodyPr>
            <a:noAutofit/>
          </a:bodyPr>
          <a:lstStyle>
            <a:lvl1pPr marL="0" indent="0">
              <a:spcBef>
                <a:spcPts val="1224"/>
              </a:spcBef>
              <a:buNone/>
              <a:defRPr sz="2040"/>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a:t>Click to edit Master text styles</a:t>
            </a:r>
          </a:p>
        </p:txBody>
      </p:sp>
      <p:sp>
        <p:nvSpPr>
          <p:cNvPr id="2" name="Date Placeholder 1"/>
          <p:cNvSpPr>
            <a:spLocks noGrp="1"/>
          </p:cNvSpPr>
          <p:nvPr>
            <p:ph type="dt" sz="half" idx="10"/>
          </p:nvPr>
        </p:nvSpPr>
        <p:spPr/>
        <p:txBody>
          <a:bodyPr/>
          <a:lstStyle/>
          <a:p>
            <a:r>
              <a:rPr lang="en-US"/>
              <a:t>Date</a:t>
            </a:r>
          </a:p>
        </p:txBody>
      </p:sp>
      <p:sp>
        <p:nvSpPr>
          <p:cNvPr id="9" name="Footer Placeholder 8"/>
          <p:cNvSpPr>
            <a:spLocks noGrp="1"/>
          </p:cNvSpPr>
          <p:nvPr>
            <p:ph type="ftr" sz="quarter" idx="11"/>
          </p:nvPr>
        </p:nvSpPr>
        <p:spPr/>
        <p:txBody>
          <a:bodyPr/>
          <a:lstStyle/>
          <a:p>
            <a:r>
              <a:rPr lang="en-US"/>
              <a:t>Copyright © 2015 Symantec Corporation</a:t>
            </a:r>
          </a:p>
        </p:txBody>
      </p:sp>
      <p:sp>
        <p:nvSpPr>
          <p:cNvPr id="10" name="Slide Number Placeholder 9"/>
          <p:cNvSpPr>
            <a:spLocks noGrp="1"/>
          </p:cNvSpPr>
          <p:nvPr>
            <p:ph type="sldNum" sz="quarter" idx="12"/>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383181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11" name="Freeform 6"/>
          <p:cNvSpPr>
            <a:spLocks noEditPoints="1"/>
          </p:cNvSpPr>
          <p:nvPr/>
        </p:nvSpPr>
        <p:spPr bwMode="ltGray">
          <a:xfrm>
            <a:off x="1710490" y="1382361"/>
            <a:ext cx="468281" cy="414561"/>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B1181E"/>
          </a:solidFill>
          <a:ln w="0">
            <a:noFill/>
            <a:prstDash val="solid"/>
            <a:round/>
            <a:headEnd/>
            <a:tailEnd/>
          </a:ln>
        </p:spPr>
        <p:txBody>
          <a:bodyPr vert="horz" wrap="square" lIns="93260" tIns="46630" rIns="93260" bIns="46630" numCol="1" anchor="t" anchorCtr="0" compatLnSpc="1">
            <a:prstTxWarp prst="textNoShape">
              <a:avLst/>
            </a:prstTxWarp>
          </a:bodyPr>
          <a:lstStyle/>
          <a:p>
            <a:endParaRPr sz="1836"/>
          </a:p>
        </p:txBody>
      </p:sp>
      <p:sp>
        <p:nvSpPr>
          <p:cNvPr id="8" name="Text Placeholder 7"/>
          <p:cNvSpPr>
            <a:spLocks noGrp="1"/>
          </p:cNvSpPr>
          <p:nvPr>
            <p:ph type="body" sz="quarter" idx="13" hasCustomPrompt="1"/>
          </p:nvPr>
        </p:nvSpPr>
        <p:spPr>
          <a:xfrm>
            <a:off x="2383661" y="1398906"/>
            <a:ext cx="7669156" cy="2020641"/>
          </a:xfrm>
        </p:spPr>
        <p:txBody>
          <a:bodyPr>
            <a:noAutofit/>
          </a:bodyPr>
          <a:lstStyle>
            <a:lvl1pPr marL="0" indent="0">
              <a:lnSpc>
                <a:spcPct val="110000"/>
              </a:lnSpc>
              <a:spcBef>
                <a:spcPts val="0"/>
              </a:spcBef>
              <a:buNone/>
              <a:defRPr sz="2856" b="1" baseline="0"/>
            </a:lvl1pPr>
            <a:lvl2pPr marL="0" indent="0">
              <a:spcBef>
                <a:spcPts val="0"/>
              </a:spcBef>
              <a:buNone/>
              <a:defRPr sz="2856" b="1"/>
            </a:lvl2pPr>
            <a:lvl3pPr marL="0" indent="0">
              <a:spcBef>
                <a:spcPts val="0"/>
              </a:spcBef>
              <a:buNone/>
              <a:defRPr sz="2856" b="1"/>
            </a:lvl3pPr>
            <a:lvl4pPr marL="0" indent="0">
              <a:spcBef>
                <a:spcPts val="0"/>
              </a:spcBef>
              <a:buNone/>
              <a:defRPr sz="2856" b="1"/>
            </a:lvl4pPr>
            <a:lvl5pPr marL="0" indent="0">
              <a:spcBef>
                <a:spcPts val="0"/>
              </a:spcBef>
              <a:buNone/>
              <a:defRPr sz="2856" b="1"/>
            </a:lvl5pPr>
            <a:lvl6pPr marL="0" indent="0">
              <a:spcBef>
                <a:spcPts val="0"/>
              </a:spcBef>
              <a:buNone/>
              <a:defRPr sz="2856" b="1"/>
            </a:lvl6pPr>
            <a:lvl7pPr marL="0" indent="0">
              <a:spcBef>
                <a:spcPts val="0"/>
              </a:spcBef>
              <a:buNone/>
              <a:defRPr sz="2856" b="1"/>
            </a:lvl7pPr>
            <a:lvl8pPr marL="0" indent="0">
              <a:spcBef>
                <a:spcPts val="0"/>
              </a:spcBef>
              <a:buNone/>
              <a:defRPr sz="2856" b="1"/>
            </a:lvl8pPr>
            <a:lvl9pPr marL="0" indent="0">
              <a:spcBef>
                <a:spcPts val="0"/>
              </a:spcBef>
              <a:buNone/>
              <a:defRPr sz="2856" b="1"/>
            </a:lvl9pPr>
          </a:lstStyle>
          <a:p>
            <a:pPr lvl="0"/>
            <a:r>
              <a:rPr/>
              <a:t>This is a sample quote slide. Type a brief quotation inside this textbox. Add a close quote mark at the end of the quotation.”</a:t>
            </a:r>
          </a:p>
        </p:txBody>
      </p:sp>
      <p:sp>
        <p:nvSpPr>
          <p:cNvPr id="9" name="Text Placeholder 7"/>
          <p:cNvSpPr>
            <a:spLocks noGrp="1"/>
          </p:cNvSpPr>
          <p:nvPr>
            <p:ph type="body" sz="quarter" idx="14" hasCustomPrompt="1"/>
          </p:nvPr>
        </p:nvSpPr>
        <p:spPr>
          <a:xfrm>
            <a:off x="5751749" y="3730413"/>
            <a:ext cx="4301070" cy="310868"/>
          </a:xfrm>
        </p:spPr>
        <p:txBody>
          <a:bodyPr>
            <a:noAutofit/>
          </a:bodyPr>
          <a:lstStyle>
            <a:lvl1pPr marL="0" indent="0">
              <a:spcBef>
                <a:spcPts val="0"/>
              </a:spcBef>
              <a:buNone/>
              <a:defRPr sz="2040" i="1" baseline="0"/>
            </a:lvl1pPr>
            <a:lvl2pPr marL="0" indent="0">
              <a:spcBef>
                <a:spcPts val="0"/>
              </a:spcBef>
              <a:buNone/>
              <a:defRPr sz="2040"/>
            </a:lvl2pPr>
            <a:lvl3pPr marL="0" indent="0">
              <a:spcBef>
                <a:spcPts val="0"/>
              </a:spcBef>
              <a:buNone/>
              <a:defRPr sz="2040"/>
            </a:lvl3pPr>
            <a:lvl4pPr marL="0" indent="0">
              <a:spcBef>
                <a:spcPts val="0"/>
              </a:spcBef>
              <a:buNone/>
              <a:defRPr sz="2040"/>
            </a:lvl4pPr>
            <a:lvl5pPr marL="0" indent="0">
              <a:spcBef>
                <a:spcPts val="0"/>
              </a:spcBef>
              <a:buNone/>
              <a:defRPr sz="2040"/>
            </a:lvl5pPr>
            <a:lvl6pPr marL="0" indent="0">
              <a:spcBef>
                <a:spcPts val="0"/>
              </a:spcBef>
              <a:buNone/>
              <a:defRPr sz="2040"/>
            </a:lvl6pPr>
            <a:lvl7pPr marL="0" indent="0">
              <a:spcBef>
                <a:spcPts val="0"/>
              </a:spcBef>
              <a:buNone/>
              <a:defRPr sz="2040"/>
            </a:lvl7pPr>
            <a:lvl8pPr marL="0" indent="0">
              <a:spcBef>
                <a:spcPts val="0"/>
              </a:spcBef>
              <a:buNone/>
              <a:defRPr sz="2040"/>
            </a:lvl8pPr>
            <a:lvl9pPr marL="0" indent="0">
              <a:spcBef>
                <a:spcPts val="0"/>
              </a:spcBef>
              <a:buNone/>
              <a:defRPr sz="2040"/>
            </a:lvl9pPr>
          </a:lstStyle>
          <a:p>
            <a:pPr lvl="0"/>
            <a:r>
              <a:rPr/>
              <a:t>Name of Person Quoted</a:t>
            </a:r>
          </a:p>
        </p:txBody>
      </p:sp>
      <p:sp>
        <p:nvSpPr>
          <p:cNvPr id="10" name="Text Placeholder 7"/>
          <p:cNvSpPr>
            <a:spLocks noGrp="1"/>
          </p:cNvSpPr>
          <p:nvPr>
            <p:ph type="body" sz="quarter" idx="15" hasCustomPrompt="1"/>
          </p:nvPr>
        </p:nvSpPr>
        <p:spPr>
          <a:xfrm>
            <a:off x="5751749" y="4058877"/>
            <a:ext cx="4301070" cy="759574"/>
          </a:xfrm>
        </p:spPr>
        <p:txBody>
          <a:bodyPr>
            <a:noAutofit/>
          </a:bodyPr>
          <a:lstStyle>
            <a:lvl1pPr marL="0" indent="0">
              <a:spcBef>
                <a:spcPts val="0"/>
              </a:spcBef>
              <a:buNone/>
              <a:defRPr sz="2040" i="1">
                <a:solidFill>
                  <a:schemeClr val="accent1"/>
                </a:solidFill>
              </a:defRPr>
            </a:lvl1pPr>
            <a:lvl2pPr marL="0" indent="0">
              <a:spcBef>
                <a:spcPts val="0"/>
              </a:spcBef>
              <a:buNone/>
              <a:defRPr sz="2040" i="1">
                <a:solidFill>
                  <a:schemeClr val="accent1"/>
                </a:solidFill>
              </a:defRPr>
            </a:lvl2pPr>
            <a:lvl3pPr marL="0" indent="0">
              <a:spcBef>
                <a:spcPts val="0"/>
              </a:spcBef>
              <a:buNone/>
              <a:defRPr sz="2040" i="1">
                <a:solidFill>
                  <a:schemeClr val="accent1"/>
                </a:solidFill>
              </a:defRPr>
            </a:lvl3pPr>
            <a:lvl4pPr marL="0" indent="0">
              <a:spcBef>
                <a:spcPts val="0"/>
              </a:spcBef>
              <a:buNone/>
              <a:defRPr sz="2040" i="1">
                <a:solidFill>
                  <a:schemeClr val="accent1"/>
                </a:solidFill>
              </a:defRPr>
            </a:lvl4pPr>
            <a:lvl5pPr marL="0" indent="0">
              <a:spcBef>
                <a:spcPts val="0"/>
              </a:spcBef>
              <a:buNone/>
              <a:defRPr sz="2040" i="1">
                <a:solidFill>
                  <a:schemeClr val="accent1"/>
                </a:solidFill>
              </a:defRPr>
            </a:lvl5pPr>
            <a:lvl6pPr marL="0" indent="0">
              <a:spcBef>
                <a:spcPts val="0"/>
              </a:spcBef>
              <a:buNone/>
              <a:defRPr sz="2040" i="1">
                <a:solidFill>
                  <a:schemeClr val="accent1"/>
                </a:solidFill>
              </a:defRPr>
            </a:lvl6pPr>
            <a:lvl7pPr marL="0" indent="0">
              <a:spcBef>
                <a:spcPts val="0"/>
              </a:spcBef>
              <a:buNone/>
              <a:defRPr sz="2040" i="1">
                <a:solidFill>
                  <a:schemeClr val="accent1"/>
                </a:solidFill>
              </a:defRPr>
            </a:lvl7pPr>
            <a:lvl8pPr marL="0" indent="0">
              <a:spcBef>
                <a:spcPts val="0"/>
              </a:spcBef>
              <a:buNone/>
              <a:defRPr sz="2040" i="1">
                <a:solidFill>
                  <a:schemeClr val="accent1"/>
                </a:solidFill>
              </a:defRPr>
            </a:lvl8pPr>
            <a:lvl9pPr marL="0" indent="0">
              <a:spcBef>
                <a:spcPts val="0"/>
              </a:spcBef>
              <a:buNone/>
              <a:defRPr sz="2040" i="1">
                <a:solidFill>
                  <a:schemeClr val="accent1"/>
                </a:solidFill>
              </a:defRPr>
            </a:lvl9pPr>
          </a:lstStyle>
          <a:p>
            <a:pPr lvl="0"/>
            <a:r>
              <a:rPr/>
              <a:t>Title, Company Name</a:t>
            </a:r>
          </a:p>
        </p:txBody>
      </p:sp>
      <p:sp>
        <p:nvSpPr>
          <p:cNvPr id="2" name="Date Placeholder 1"/>
          <p:cNvSpPr>
            <a:spLocks noGrp="1"/>
          </p:cNvSpPr>
          <p:nvPr>
            <p:ph type="dt" sz="half" idx="16"/>
          </p:nvPr>
        </p:nvSpPr>
        <p:spPr/>
        <p:txBody>
          <a:bodyPr/>
          <a:lstStyle/>
          <a:p>
            <a:r>
              <a:rPr lang="en-US"/>
              <a:t>Date</a:t>
            </a:r>
          </a:p>
        </p:txBody>
      </p:sp>
      <p:sp>
        <p:nvSpPr>
          <p:cNvPr id="6" name="Footer Placeholder 5"/>
          <p:cNvSpPr>
            <a:spLocks noGrp="1"/>
          </p:cNvSpPr>
          <p:nvPr>
            <p:ph type="ftr" sz="quarter" idx="17"/>
          </p:nvPr>
        </p:nvSpPr>
        <p:spPr/>
        <p:txBody>
          <a:bodyPr/>
          <a:lstStyle/>
          <a:p>
            <a:r>
              <a:rPr lang="en-US"/>
              <a:t>Copyright © 2015 Symantec Corporation</a:t>
            </a:r>
          </a:p>
        </p:txBody>
      </p:sp>
      <p:sp>
        <p:nvSpPr>
          <p:cNvPr id="7" name="Slide Number Placeholder 6"/>
          <p:cNvSpPr>
            <a:spLocks noGrp="1"/>
          </p:cNvSpPr>
          <p:nvPr>
            <p:ph type="sldNum" sz="quarter" idx="18"/>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42043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7" name="Picture Placeholder 6"/>
          <p:cNvSpPr>
            <a:spLocks noGrp="1"/>
          </p:cNvSpPr>
          <p:nvPr>
            <p:ph type="pic" sz="quarter" idx="16" hasCustomPrompt="1"/>
          </p:nvPr>
        </p:nvSpPr>
        <p:spPr>
          <a:xfrm>
            <a:off x="1243648" y="1397286"/>
            <a:ext cx="2332446" cy="2797810"/>
          </a:xfrm>
          <a:solidFill>
            <a:schemeClr val="bg2"/>
          </a:solidFill>
        </p:spPr>
        <p:txBody>
          <a:bodyPr tIns="91440">
            <a:normAutofit/>
          </a:bodyPr>
          <a:lstStyle>
            <a:lvl1pPr marL="0" indent="0" algn="ctr">
              <a:buNone/>
              <a:defRPr sz="2040"/>
            </a:lvl1pPr>
          </a:lstStyle>
          <a:p>
            <a:r>
              <a:rPr/>
              <a:t>Click icon to insert picture</a:t>
            </a:r>
          </a:p>
        </p:txBody>
      </p:sp>
      <p:sp>
        <p:nvSpPr>
          <p:cNvPr id="11" name="Freeform 6"/>
          <p:cNvSpPr>
            <a:spLocks noEditPoints="1"/>
          </p:cNvSpPr>
          <p:nvPr/>
        </p:nvSpPr>
        <p:spPr bwMode="ltGray">
          <a:xfrm>
            <a:off x="4350488" y="1382361"/>
            <a:ext cx="468281" cy="414561"/>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B1181E"/>
          </a:solidFill>
          <a:ln w="0">
            <a:noFill/>
            <a:prstDash val="solid"/>
            <a:round/>
            <a:headEnd/>
            <a:tailEnd/>
          </a:ln>
        </p:spPr>
        <p:txBody>
          <a:bodyPr vert="horz" wrap="square" lIns="93260" tIns="46630" rIns="93260" bIns="46630" numCol="1" anchor="t" anchorCtr="0" compatLnSpc="1">
            <a:prstTxWarp prst="textNoShape">
              <a:avLst/>
            </a:prstTxWarp>
          </a:bodyPr>
          <a:lstStyle/>
          <a:p>
            <a:endParaRPr sz="1836"/>
          </a:p>
        </p:txBody>
      </p:sp>
      <p:sp>
        <p:nvSpPr>
          <p:cNvPr id="8" name="Text Placeholder 7"/>
          <p:cNvSpPr>
            <a:spLocks noGrp="1"/>
          </p:cNvSpPr>
          <p:nvPr>
            <p:ph type="body" sz="quarter" idx="13" hasCustomPrompt="1"/>
          </p:nvPr>
        </p:nvSpPr>
        <p:spPr>
          <a:xfrm>
            <a:off x="4974265" y="1469291"/>
            <a:ext cx="6218562" cy="2725807"/>
          </a:xfrm>
        </p:spPr>
        <p:txBody>
          <a:bodyPr>
            <a:noAutofit/>
          </a:bodyPr>
          <a:lstStyle>
            <a:lvl1pPr marL="0" indent="0">
              <a:lnSpc>
                <a:spcPct val="110000"/>
              </a:lnSpc>
              <a:spcBef>
                <a:spcPts val="0"/>
              </a:spcBef>
              <a:buNone/>
              <a:defRPr sz="2448" b="1" baseline="0"/>
            </a:lvl1pPr>
            <a:lvl2pPr marL="0" indent="0">
              <a:spcBef>
                <a:spcPts val="0"/>
              </a:spcBef>
              <a:buNone/>
              <a:defRPr sz="2856" b="1"/>
            </a:lvl2pPr>
            <a:lvl3pPr marL="0" indent="0">
              <a:spcBef>
                <a:spcPts val="0"/>
              </a:spcBef>
              <a:buNone/>
              <a:defRPr sz="2856" b="1"/>
            </a:lvl3pPr>
            <a:lvl4pPr marL="0" indent="0">
              <a:spcBef>
                <a:spcPts val="0"/>
              </a:spcBef>
              <a:buNone/>
              <a:defRPr sz="2856" b="1"/>
            </a:lvl4pPr>
            <a:lvl5pPr marL="0" indent="0">
              <a:spcBef>
                <a:spcPts val="0"/>
              </a:spcBef>
              <a:buNone/>
              <a:defRPr sz="2856" b="1"/>
            </a:lvl5pPr>
            <a:lvl6pPr marL="0" indent="0">
              <a:spcBef>
                <a:spcPts val="0"/>
              </a:spcBef>
              <a:buNone/>
              <a:defRPr sz="2856" b="1"/>
            </a:lvl6pPr>
            <a:lvl7pPr marL="0" indent="0">
              <a:spcBef>
                <a:spcPts val="0"/>
              </a:spcBef>
              <a:buNone/>
              <a:defRPr sz="2856" b="1"/>
            </a:lvl7pPr>
            <a:lvl8pPr marL="0" indent="0">
              <a:spcBef>
                <a:spcPts val="0"/>
              </a:spcBef>
              <a:buNone/>
              <a:defRPr sz="2856" b="1"/>
            </a:lvl8pPr>
            <a:lvl9pPr marL="0" indent="0">
              <a:spcBef>
                <a:spcPts val="0"/>
              </a:spcBef>
              <a:buNone/>
              <a:defRPr sz="2856" b="1"/>
            </a:lvl9pPr>
          </a:lstStyle>
          <a:p>
            <a:pPr lvl="0"/>
            <a:r>
              <a:rPr/>
              <a:t>This is a sample quote slide. Type a brief quotation inside this textbox. Add a close quote mark at the end of the quotation.”</a:t>
            </a:r>
          </a:p>
        </p:txBody>
      </p:sp>
      <p:sp>
        <p:nvSpPr>
          <p:cNvPr id="9" name="Text Placeholder 7"/>
          <p:cNvSpPr>
            <a:spLocks noGrp="1"/>
          </p:cNvSpPr>
          <p:nvPr>
            <p:ph type="body" sz="quarter" idx="14" hasCustomPrompt="1"/>
          </p:nvPr>
        </p:nvSpPr>
        <p:spPr>
          <a:xfrm>
            <a:off x="1226049" y="4352149"/>
            <a:ext cx="3078829" cy="310868"/>
          </a:xfrm>
        </p:spPr>
        <p:txBody>
          <a:bodyPr>
            <a:noAutofit/>
          </a:bodyPr>
          <a:lstStyle>
            <a:lvl1pPr marL="0" indent="0">
              <a:spcBef>
                <a:spcPts val="0"/>
              </a:spcBef>
              <a:buNone/>
              <a:defRPr sz="2040" i="1" baseline="0"/>
            </a:lvl1pPr>
            <a:lvl2pPr marL="0" indent="0">
              <a:spcBef>
                <a:spcPts val="0"/>
              </a:spcBef>
              <a:buNone/>
              <a:defRPr sz="2040"/>
            </a:lvl2pPr>
            <a:lvl3pPr marL="0" indent="0">
              <a:spcBef>
                <a:spcPts val="0"/>
              </a:spcBef>
              <a:buNone/>
              <a:defRPr sz="2040"/>
            </a:lvl3pPr>
            <a:lvl4pPr marL="0" indent="0">
              <a:spcBef>
                <a:spcPts val="0"/>
              </a:spcBef>
              <a:buNone/>
              <a:defRPr sz="2040"/>
            </a:lvl4pPr>
            <a:lvl5pPr marL="0" indent="0">
              <a:spcBef>
                <a:spcPts val="0"/>
              </a:spcBef>
              <a:buNone/>
              <a:defRPr sz="2040"/>
            </a:lvl5pPr>
            <a:lvl6pPr marL="0" indent="0">
              <a:spcBef>
                <a:spcPts val="0"/>
              </a:spcBef>
              <a:buNone/>
              <a:defRPr sz="2040"/>
            </a:lvl6pPr>
            <a:lvl7pPr marL="0" indent="0">
              <a:spcBef>
                <a:spcPts val="0"/>
              </a:spcBef>
              <a:buNone/>
              <a:defRPr sz="2040"/>
            </a:lvl7pPr>
            <a:lvl8pPr marL="0" indent="0">
              <a:spcBef>
                <a:spcPts val="0"/>
              </a:spcBef>
              <a:buNone/>
              <a:defRPr sz="2040"/>
            </a:lvl8pPr>
            <a:lvl9pPr marL="0" indent="0">
              <a:spcBef>
                <a:spcPts val="0"/>
              </a:spcBef>
              <a:buNone/>
              <a:defRPr sz="2040"/>
            </a:lvl9pPr>
          </a:lstStyle>
          <a:p>
            <a:pPr lvl="0"/>
            <a:r>
              <a:rPr/>
              <a:t>Name of Person Quoted</a:t>
            </a:r>
          </a:p>
        </p:txBody>
      </p:sp>
      <p:sp>
        <p:nvSpPr>
          <p:cNvPr id="10" name="Text Placeholder 7"/>
          <p:cNvSpPr>
            <a:spLocks noGrp="1"/>
          </p:cNvSpPr>
          <p:nvPr>
            <p:ph type="body" sz="quarter" idx="15" hasCustomPrompt="1"/>
          </p:nvPr>
        </p:nvSpPr>
        <p:spPr>
          <a:xfrm>
            <a:off x="1226049" y="4663017"/>
            <a:ext cx="3078829" cy="759574"/>
          </a:xfrm>
        </p:spPr>
        <p:txBody>
          <a:bodyPr>
            <a:noAutofit/>
          </a:bodyPr>
          <a:lstStyle>
            <a:lvl1pPr marL="0" indent="0">
              <a:spcBef>
                <a:spcPts val="0"/>
              </a:spcBef>
              <a:buNone/>
              <a:defRPr sz="2040" i="1">
                <a:solidFill>
                  <a:schemeClr val="accent1"/>
                </a:solidFill>
              </a:defRPr>
            </a:lvl1pPr>
            <a:lvl2pPr marL="0" indent="0">
              <a:spcBef>
                <a:spcPts val="0"/>
              </a:spcBef>
              <a:buNone/>
              <a:defRPr sz="2040" i="1">
                <a:solidFill>
                  <a:schemeClr val="accent1"/>
                </a:solidFill>
              </a:defRPr>
            </a:lvl2pPr>
            <a:lvl3pPr marL="0" indent="0">
              <a:spcBef>
                <a:spcPts val="0"/>
              </a:spcBef>
              <a:buNone/>
              <a:defRPr sz="2040" i="1">
                <a:solidFill>
                  <a:schemeClr val="accent1"/>
                </a:solidFill>
              </a:defRPr>
            </a:lvl3pPr>
            <a:lvl4pPr marL="0" indent="0">
              <a:spcBef>
                <a:spcPts val="0"/>
              </a:spcBef>
              <a:buNone/>
              <a:defRPr sz="2040" i="1">
                <a:solidFill>
                  <a:schemeClr val="accent1"/>
                </a:solidFill>
              </a:defRPr>
            </a:lvl4pPr>
            <a:lvl5pPr marL="0" indent="0">
              <a:spcBef>
                <a:spcPts val="0"/>
              </a:spcBef>
              <a:buNone/>
              <a:defRPr sz="2040" i="1">
                <a:solidFill>
                  <a:schemeClr val="accent1"/>
                </a:solidFill>
              </a:defRPr>
            </a:lvl5pPr>
            <a:lvl6pPr marL="0" indent="0">
              <a:spcBef>
                <a:spcPts val="0"/>
              </a:spcBef>
              <a:buNone/>
              <a:defRPr sz="2040" i="1">
                <a:solidFill>
                  <a:schemeClr val="accent1"/>
                </a:solidFill>
              </a:defRPr>
            </a:lvl6pPr>
            <a:lvl7pPr marL="0" indent="0">
              <a:spcBef>
                <a:spcPts val="0"/>
              </a:spcBef>
              <a:buNone/>
              <a:defRPr sz="2040" i="1">
                <a:solidFill>
                  <a:schemeClr val="accent1"/>
                </a:solidFill>
              </a:defRPr>
            </a:lvl7pPr>
            <a:lvl8pPr marL="0" indent="0">
              <a:spcBef>
                <a:spcPts val="0"/>
              </a:spcBef>
              <a:buNone/>
              <a:defRPr sz="2040" i="1">
                <a:solidFill>
                  <a:schemeClr val="accent1"/>
                </a:solidFill>
              </a:defRPr>
            </a:lvl8pPr>
            <a:lvl9pPr marL="0" indent="0">
              <a:spcBef>
                <a:spcPts val="0"/>
              </a:spcBef>
              <a:buNone/>
              <a:defRPr sz="2040" i="1">
                <a:solidFill>
                  <a:schemeClr val="accent1"/>
                </a:solidFill>
              </a:defRPr>
            </a:lvl9pPr>
          </a:lstStyle>
          <a:p>
            <a:pPr lvl="0"/>
            <a:r>
              <a:rPr/>
              <a:t>Title, Company Name</a:t>
            </a:r>
          </a:p>
        </p:txBody>
      </p:sp>
      <p:sp>
        <p:nvSpPr>
          <p:cNvPr id="2" name="Date Placeholder 1"/>
          <p:cNvSpPr>
            <a:spLocks noGrp="1"/>
          </p:cNvSpPr>
          <p:nvPr>
            <p:ph type="dt" sz="half" idx="17"/>
          </p:nvPr>
        </p:nvSpPr>
        <p:spPr/>
        <p:txBody>
          <a:bodyPr/>
          <a:lstStyle/>
          <a:p>
            <a:r>
              <a:rPr lang="en-US"/>
              <a:t>Date</a:t>
            </a:r>
          </a:p>
        </p:txBody>
      </p:sp>
      <p:sp>
        <p:nvSpPr>
          <p:cNvPr id="6" name="Footer Placeholder 5"/>
          <p:cNvSpPr>
            <a:spLocks noGrp="1"/>
          </p:cNvSpPr>
          <p:nvPr>
            <p:ph type="ftr" sz="quarter" idx="18"/>
          </p:nvPr>
        </p:nvSpPr>
        <p:spPr/>
        <p:txBody>
          <a:bodyPr/>
          <a:lstStyle/>
          <a:p>
            <a:r>
              <a:rPr lang="en-US"/>
              <a:t>Copyright © 2015 Symantec Corporation</a:t>
            </a:r>
          </a:p>
        </p:txBody>
      </p:sp>
      <p:sp>
        <p:nvSpPr>
          <p:cNvPr id="12" name="Slide Number Placeholder 11"/>
          <p:cNvSpPr>
            <a:spLocks noGrp="1"/>
          </p:cNvSpPr>
          <p:nvPr>
            <p:ph type="sldNum" sz="quarter" idx="19"/>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136827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Q&amp;A">
    <p:spTree>
      <p:nvGrpSpPr>
        <p:cNvPr id="1" name=""/>
        <p:cNvGrpSpPr/>
        <p:nvPr/>
      </p:nvGrpSpPr>
      <p:grpSpPr>
        <a:xfrm>
          <a:off x="0" y="0"/>
          <a:ext cx="0" cy="0"/>
          <a:chOff x="0" y="0"/>
          <a:chExt cx="0" cy="0"/>
        </a:xfrm>
      </p:grpSpPr>
      <p:sp>
        <p:nvSpPr>
          <p:cNvPr id="6" name="TextBox 5"/>
          <p:cNvSpPr txBox="1"/>
          <p:nvPr/>
        </p:nvSpPr>
        <p:spPr>
          <a:xfrm>
            <a:off x="1726219" y="4144100"/>
            <a:ext cx="901763" cy="1330903"/>
          </a:xfrm>
          <a:prstGeom prst="rect">
            <a:avLst/>
          </a:prstGeom>
          <a:noFill/>
        </p:spPr>
        <p:txBody>
          <a:bodyPr wrap="square" lIns="0" tIns="0" rIns="0" bIns="0" rtlCol="0">
            <a:noAutofit/>
          </a:bodyPr>
          <a:lstStyle/>
          <a:p>
            <a:pPr algn="ctr">
              <a:lnSpc>
                <a:spcPct val="90000"/>
              </a:lnSpc>
            </a:pPr>
            <a:r>
              <a:rPr sz="6731" b="0">
                <a:solidFill>
                  <a:srgbClr val="969696"/>
                </a:solidFill>
              </a:rPr>
              <a:t>&amp;</a:t>
            </a:r>
          </a:p>
        </p:txBody>
      </p:sp>
      <p:sp>
        <p:nvSpPr>
          <p:cNvPr id="7" name="TextBox 6"/>
          <p:cNvSpPr txBox="1"/>
          <p:nvPr/>
        </p:nvSpPr>
        <p:spPr>
          <a:xfrm>
            <a:off x="1176379" y="4091138"/>
            <a:ext cx="987560" cy="1271332"/>
          </a:xfrm>
          <a:prstGeom prst="rect">
            <a:avLst/>
          </a:prstGeom>
          <a:noFill/>
        </p:spPr>
        <p:txBody>
          <a:bodyPr wrap="square" lIns="0" tIns="0" rIns="0" bIns="0" rtlCol="0">
            <a:noAutofit/>
          </a:bodyPr>
          <a:lstStyle/>
          <a:p>
            <a:pPr>
              <a:lnSpc>
                <a:spcPct val="90000"/>
              </a:lnSpc>
            </a:pPr>
            <a:r>
              <a:rPr sz="7343" b="1">
                <a:solidFill>
                  <a:schemeClr val="accent1"/>
                </a:solidFill>
              </a:rPr>
              <a:t>Q</a:t>
            </a:r>
          </a:p>
        </p:txBody>
      </p:sp>
      <p:sp>
        <p:nvSpPr>
          <p:cNvPr id="8" name="TextBox 7"/>
          <p:cNvSpPr txBox="1"/>
          <p:nvPr/>
        </p:nvSpPr>
        <p:spPr>
          <a:xfrm>
            <a:off x="2386327" y="4091138"/>
            <a:ext cx="864520" cy="1271332"/>
          </a:xfrm>
          <a:prstGeom prst="rect">
            <a:avLst/>
          </a:prstGeom>
          <a:noFill/>
        </p:spPr>
        <p:txBody>
          <a:bodyPr wrap="square" lIns="0" tIns="0" rIns="0" bIns="0" rtlCol="0">
            <a:noAutofit/>
          </a:bodyPr>
          <a:lstStyle/>
          <a:p>
            <a:pPr>
              <a:lnSpc>
                <a:spcPct val="90000"/>
              </a:lnSpc>
            </a:pPr>
            <a:r>
              <a:rPr sz="7343" b="1">
                <a:solidFill>
                  <a:schemeClr val="accent1"/>
                </a:solidFill>
              </a:rPr>
              <a:t>A</a:t>
            </a:r>
          </a:p>
        </p:txBody>
      </p:sp>
      <p:sp>
        <p:nvSpPr>
          <p:cNvPr id="2" name="Date Placeholder 1"/>
          <p:cNvSpPr>
            <a:spLocks noGrp="1"/>
          </p:cNvSpPr>
          <p:nvPr>
            <p:ph type="dt" sz="half" idx="10"/>
          </p:nvPr>
        </p:nvSpPr>
        <p:spPr/>
        <p:txBody>
          <a:bodyPr/>
          <a:lstStyle/>
          <a:p>
            <a:r>
              <a:rPr lang="en-US"/>
              <a:t>Date</a:t>
            </a:r>
          </a:p>
        </p:txBody>
      </p:sp>
      <p:sp>
        <p:nvSpPr>
          <p:cNvPr id="9" name="Footer Placeholder 8"/>
          <p:cNvSpPr>
            <a:spLocks noGrp="1"/>
          </p:cNvSpPr>
          <p:nvPr>
            <p:ph type="ftr" sz="quarter" idx="11"/>
          </p:nvPr>
        </p:nvSpPr>
        <p:spPr/>
        <p:txBody>
          <a:bodyPr/>
          <a:lstStyle/>
          <a:p>
            <a:r>
              <a:rPr lang="en-US"/>
              <a:t>Copyright © 2015 Symantec Corporation</a:t>
            </a:r>
          </a:p>
        </p:txBody>
      </p:sp>
      <p:sp>
        <p:nvSpPr>
          <p:cNvPr id="10" name="Slide Number Placeholder 9"/>
          <p:cNvSpPr>
            <a:spLocks noGrp="1"/>
          </p:cNvSpPr>
          <p:nvPr>
            <p:ph type="sldNum" sz="quarter" idx="12"/>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109083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Thank You External">
    <p:spTree>
      <p:nvGrpSpPr>
        <p:cNvPr id="1" name=""/>
        <p:cNvGrpSpPr/>
        <p:nvPr/>
      </p:nvGrpSpPr>
      <p:grpSpPr>
        <a:xfrm>
          <a:off x="0" y="0"/>
          <a:ext cx="0" cy="0"/>
          <a:chOff x="0" y="0"/>
          <a:chExt cx="0" cy="0"/>
        </a:xfrm>
      </p:grpSpPr>
      <p:sp>
        <p:nvSpPr>
          <p:cNvPr id="44" name="Right Triangle 43"/>
          <p:cNvSpPr/>
          <p:nvPr/>
        </p:nvSpPr>
        <p:spPr bwMode="auto">
          <a:xfrm>
            <a:off x="0" y="4396416"/>
            <a:ext cx="8317439" cy="2603179"/>
          </a:xfrm>
          <a:prstGeom prst="rtTriangle">
            <a:avLst/>
          </a:prstGeom>
          <a:solidFill>
            <a:srgbClr val="DBE8E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45" name="Right Triangle 30"/>
          <p:cNvSpPr/>
          <p:nvPr/>
        </p:nvSpPr>
        <p:spPr bwMode="auto">
          <a:xfrm flipH="1">
            <a:off x="3651646" y="4175532"/>
            <a:ext cx="8784829" cy="2824064"/>
          </a:xfrm>
          <a:custGeom>
            <a:avLst/>
            <a:gdLst/>
            <a:ahLst/>
            <a:cxnLst/>
            <a:rect l="l" t="t" r="r" b="b"/>
            <a:pathLst>
              <a:path w="8609895" h="2768942">
                <a:moveTo>
                  <a:pt x="0" y="0"/>
                </a:moveTo>
                <a:lnTo>
                  <a:pt x="0" y="2768942"/>
                </a:lnTo>
                <a:lnTo>
                  <a:pt x="8609895" y="2768942"/>
                </a:lnTo>
                <a:close/>
              </a:path>
            </a:pathLst>
          </a:custGeom>
          <a:solidFill>
            <a:srgbClr val="DBE8E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46" name="Right Triangle 97"/>
          <p:cNvSpPr/>
          <p:nvPr/>
        </p:nvSpPr>
        <p:spPr bwMode="auto">
          <a:xfrm>
            <a:off x="3653270" y="6259885"/>
            <a:ext cx="4602040" cy="739710"/>
          </a:xfrm>
          <a:custGeom>
            <a:avLst/>
            <a:gdLst/>
            <a:ahLst/>
            <a:cxnLst/>
            <a:rect l="l" t="t" r="r" b="b"/>
            <a:pathLst>
              <a:path w="4510399" h="725272">
                <a:moveTo>
                  <a:pt x="2255200" y="0"/>
                </a:moveTo>
                <a:lnTo>
                  <a:pt x="4510399" y="725272"/>
                </a:lnTo>
                <a:lnTo>
                  <a:pt x="0" y="725272"/>
                </a:lnTo>
                <a:close/>
              </a:path>
            </a:pathLst>
          </a:custGeom>
          <a:solidFill>
            <a:srgbClr val="E9F2F5"/>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47" name="Right Triangle 32"/>
          <p:cNvSpPr/>
          <p:nvPr/>
        </p:nvSpPr>
        <p:spPr bwMode="ltGray">
          <a:xfrm flipH="1">
            <a:off x="5428503" y="4746738"/>
            <a:ext cx="7007972" cy="2252857"/>
          </a:xfrm>
          <a:custGeom>
            <a:avLst/>
            <a:gdLst/>
            <a:ahLst/>
            <a:cxnLst/>
            <a:rect l="l" t="t" r="r" b="b"/>
            <a:pathLst>
              <a:path w="6868421" h="2208884">
                <a:moveTo>
                  <a:pt x="0" y="0"/>
                </a:moveTo>
                <a:lnTo>
                  <a:pt x="0" y="2208884"/>
                </a:lnTo>
                <a:lnTo>
                  <a:pt x="6868421" y="2208884"/>
                </a:lnTo>
                <a:close/>
              </a:path>
            </a:pathLst>
          </a:custGeom>
          <a:solidFill>
            <a:srgbClr val="B1181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48" name="Right Triangle 89"/>
          <p:cNvSpPr/>
          <p:nvPr/>
        </p:nvSpPr>
        <p:spPr bwMode="ltGray">
          <a:xfrm>
            <a:off x="5430127" y="6542497"/>
            <a:ext cx="2843807" cy="457099"/>
          </a:xfrm>
          <a:custGeom>
            <a:avLst/>
            <a:gdLst/>
            <a:ahLst/>
            <a:cxnLst/>
            <a:rect l="l" t="t" r="r" b="b"/>
            <a:pathLst>
              <a:path w="2787178" h="448177">
                <a:moveTo>
                  <a:pt x="1393589" y="0"/>
                </a:moveTo>
                <a:lnTo>
                  <a:pt x="2787178" y="448177"/>
                </a:lnTo>
                <a:lnTo>
                  <a:pt x="0" y="448177"/>
                </a:lnTo>
                <a:close/>
              </a:path>
            </a:pathLst>
          </a:custGeom>
          <a:solidFill>
            <a:srgbClr val="C4484D"/>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21" name="TextBox 20"/>
          <p:cNvSpPr txBox="1"/>
          <p:nvPr/>
        </p:nvSpPr>
        <p:spPr>
          <a:xfrm>
            <a:off x="1238574" y="2172966"/>
            <a:ext cx="4979663" cy="461111"/>
          </a:xfrm>
          <a:prstGeom prst="rect">
            <a:avLst/>
          </a:prstGeom>
          <a:noFill/>
        </p:spPr>
        <p:txBody>
          <a:bodyPr wrap="square" lIns="0" tIns="0" rIns="0" bIns="0" rtlCol="0">
            <a:spAutoFit/>
          </a:bodyPr>
          <a:lstStyle/>
          <a:p>
            <a:pPr>
              <a:lnSpc>
                <a:spcPct val="90000"/>
              </a:lnSpc>
            </a:pPr>
            <a:r>
              <a:rPr sz="3264" b="1"/>
              <a:t>Thank you!</a:t>
            </a:r>
          </a:p>
        </p:txBody>
      </p:sp>
      <p:sp>
        <p:nvSpPr>
          <p:cNvPr id="23" name="Text Placeholder 22"/>
          <p:cNvSpPr>
            <a:spLocks noGrp="1"/>
          </p:cNvSpPr>
          <p:nvPr>
            <p:ph type="body" sz="quarter" idx="10" hasCustomPrompt="1"/>
          </p:nvPr>
        </p:nvSpPr>
        <p:spPr>
          <a:xfrm>
            <a:off x="1243647" y="2935000"/>
            <a:ext cx="9949182" cy="411252"/>
          </a:xfrm>
        </p:spPr>
        <p:txBody>
          <a:bodyPr>
            <a:noAutofit/>
          </a:bodyPr>
          <a:lstStyle>
            <a:lvl1pPr marL="0" indent="0">
              <a:spcBef>
                <a:spcPts val="0"/>
              </a:spcBef>
              <a:buNone/>
              <a:defRPr sz="2448">
                <a:solidFill>
                  <a:schemeClr val="accent1"/>
                </a:solidFill>
              </a:defRPr>
            </a:lvl1pPr>
            <a:lvl2pPr marL="0" indent="0">
              <a:spcBef>
                <a:spcPts val="0"/>
              </a:spcBef>
              <a:buNone/>
              <a:defRPr sz="2448">
                <a:solidFill>
                  <a:schemeClr val="accent1"/>
                </a:solidFill>
              </a:defRPr>
            </a:lvl2pPr>
            <a:lvl3pPr marL="0" indent="0">
              <a:spcBef>
                <a:spcPts val="0"/>
              </a:spcBef>
              <a:buNone/>
              <a:defRPr sz="2448">
                <a:solidFill>
                  <a:schemeClr val="accent1"/>
                </a:solidFill>
              </a:defRPr>
            </a:lvl3pPr>
            <a:lvl4pPr marL="0" indent="0">
              <a:spcBef>
                <a:spcPts val="0"/>
              </a:spcBef>
              <a:buNone/>
              <a:defRPr sz="2448">
                <a:solidFill>
                  <a:schemeClr val="accent1"/>
                </a:solidFill>
              </a:defRPr>
            </a:lvl4pPr>
            <a:lvl5pPr marL="0" indent="0">
              <a:spcBef>
                <a:spcPts val="0"/>
              </a:spcBef>
              <a:buNone/>
              <a:defRPr sz="2448">
                <a:solidFill>
                  <a:schemeClr val="accent1"/>
                </a:solidFill>
              </a:defRPr>
            </a:lvl5pPr>
            <a:lvl6pPr marL="0" indent="0">
              <a:spcBef>
                <a:spcPts val="0"/>
              </a:spcBef>
              <a:buNone/>
              <a:defRPr sz="2448">
                <a:solidFill>
                  <a:schemeClr val="accent1"/>
                </a:solidFill>
              </a:defRPr>
            </a:lvl6pPr>
            <a:lvl7pPr marL="0" indent="0">
              <a:spcBef>
                <a:spcPts val="0"/>
              </a:spcBef>
              <a:buNone/>
              <a:defRPr sz="2448">
                <a:solidFill>
                  <a:schemeClr val="accent1"/>
                </a:solidFill>
              </a:defRPr>
            </a:lvl7pPr>
            <a:lvl8pPr marL="0" indent="0">
              <a:spcBef>
                <a:spcPts val="0"/>
              </a:spcBef>
              <a:buNone/>
              <a:defRPr sz="2448">
                <a:solidFill>
                  <a:schemeClr val="accent1"/>
                </a:solidFill>
              </a:defRPr>
            </a:lvl8pPr>
            <a:lvl9pPr marL="0" indent="0">
              <a:spcBef>
                <a:spcPts val="0"/>
              </a:spcBef>
              <a:buNone/>
              <a:defRPr sz="2448">
                <a:solidFill>
                  <a:schemeClr val="accent1"/>
                </a:solidFill>
              </a:defRPr>
            </a:lvl9pPr>
          </a:lstStyle>
          <a:p>
            <a:pPr lvl="0"/>
            <a:r>
              <a:rPr/>
              <a:t>Click to add presenter’s name</a:t>
            </a:r>
          </a:p>
        </p:txBody>
      </p:sp>
      <p:sp>
        <p:nvSpPr>
          <p:cNvPr id="24" name="Text Placeholder 22"/>
          <p:cNvSpPr>
            <a:spLocks noGrp="1"/>
          </p:cNvSpPr>
          <p:nvPr>
            <p:ph type="body" sz="quarter" idx="11" hasCustomPrompt="1"/>
          </p:nvPr>
        </p:nvSpPr>
        <p:spPr>
          <a:xfrm>
            <a:off x="1243646" y="3406369"/>
            <a:ext cx="9949182" cy="664908"/>
          </a:xfrm>
        </p:spPr>
        <p:txBody>
          <a:bodyPr>
            <a:noAutofit/>
          </a:bodyPr>
          <a:lstStyle>
            <a:lvl1pPr marL="0" indent="0">
              <a:spcBef>
                <a:spcPts val="0"/>
              </a:spcBef>
              <a:buNone/>
              <a:defRPr sz="2040">
                <a:solidFill>
                  <a:schemeClr val="tx1"/>
                </a:solidFill>
              </a:defRPr>
            </a:lvl1pPr>
            <a:lvl2pPr marL="0" indent="0">
              <a:spcBef>
                <a:spcPts val="0"/>
              </a:spcBef>
              <a:buNone/>
              <a:defRPr sz="2448">
                <a:solidFill>
                  <a:schemeClr val="tx1"/>
                </a:solidFill>
              </a:defRPr>
            </a:lvl2pPr>
            <a:lvl3pPr marL="0" indent="0">
              <a:spcBef>
                <a:spcPts val="0"/>
              </a:spcBef>
              <a:buNone/>
              <a:defRPr sz="2448">
                <a:solidFill>
                  <a:schemeClr val="tx1"/>
                </a:solidFill>
              </a:defRPr>
            </a:lvl3pPr>
            <a:lvl4pPr marL="0" indent="0">
              <a:spcBef>
                <a:spcPts val="0"/>
              </a:spcBef>
              <a:buNone/>
              <a:defRPr sz="2448">
                <a:solidFill>
                  <a:schemeClr val="tx1"/>
                </a:solidFill>
              </a:defRPr>
            </a:lvl4pPr>
            <a:lvl5pPr marL="0" indent="0">
              <a:spcBef>
                <a:spcPts val="0"/>
              </a:spcBef>
              <a:buNone/>
              <a:defRPr sz="2448">
                <a:solidFill>
                  <a:schemeClr val="tx1"/>
                </a:solidFill>
              </a:defRPr>
            </a:lvl5pPr>
            <a:lvl6pPr marL="0" indent="0">
              <a:spcBef>
                <a:spcPts val="0"/>
              </a:spcBef>
              <a:buNone/>
              <a:defRPr sz="2448">
                <a:solidFill>
                  <a:schemeClr val="tx1"/>
                </a:solidFill>
              </a:defRPr>
            </a:lvl6pPr>
            <a:lvl7pPr marL="0" indent="0">
              <a:spcBef>
                <a:spcPts val="0"/>
              </a:spcBef>
              <a:buNone/>
              <a:defRPr sz="2448">
                <a:solidFill>
                  <a:schemeClr val="tx1"/>
                </a:solidFill>
              </a:defRPr>
            </a:lvl7pPr>
            <a:lvl8pPr marL="0" indent="0">
              <a:spcBef>
                <a:spcPts val="0"/>
              </a:spcBef>
              <a:buNone/>
              <a:defRPr sz="2448">
                <a:solidFill>
                  <a:schemeClr val="tx1"/>
                </a:solidFill>
              </a:defRPr>
            </a:lvl8pPr>
            <a:lvl9pPr marL="0" indent="0">
              <a:spcBef>
                <a:spcPts val="0"/>
              </a:spcBef>
              <a:buNone/>
              <a:defRPr sz="2448">
                <a:solidFill>
                  <a:schemeClr val="tx1"/>
                </a:solidFill>
              </a:defRPr>
            </a:lvl9pPr>
          </a:lstStyle>
          <a:p>
            <a:pPr lvl="0"/>
            <a:r>
              <a:rPr/>
              <a:t>Presenter’s email</a:t>
            </a:r>
            <a:br>
              <a:rPr/>
            </a:br>
            <a:r>
              <a:rPr/>
              <a:t>Presenter’s phone</a:t>
            </a:r>
          </a:p>
        </p:txBody>
      </p:sp>
      <p:sp>
        <p:nvSpPr>
          <p:cNvPr id="25" name="Rectangle 6"/>
          <p:cNvSpPr>
            <a:spLocks noChangeArrowheads="1"/>
          </p:cNvSpPr>
          <p:nvPr/>
        </p:nvSpPr>
        <p:spPr bwMode="auto">
          <a:xfrm>
            <a:off x="1243647" y="4148996"/>
            <a:ext cx="7470137" cy="573494"/>
          </a:xfrm>
          <a:prstGeom prst="rect">
            <a:avLst/>
          </a:prstGeom>
          <a:noFill/>
          <a:ln w="9525">
            <a:noFill/>
            <a:miter lim="800000"/>
            <a:headEnd/>
            <a:tailEnd/>
          </a:ln>
          <a:effectLst/>
        </p:spPr>
        <p:txBody>
          <a:bodyPr wrap="square" lIns="0" tIns="0" rIns="0" bIns="0" anchor="t">
            <a:noAutofit/>
          </a:bodyPr>
          <a:lstStyle/>
          <a:p>
            <a:pPr algn="l">
              <a:lnSpc>
                <a:spcPct val="90000"/>
              </a:lnSpc>
              <a:spcBef>
                <a:spcPts val="408"/>
              </a:spcBef>
            </a:pPr>
            <a:r>
              <a:rPr sz="816" b="1" dirty="0">
                <a:solidFill>
                  <a:schemeClr val="tx1"/>
                </a:solidFill>
                <a:latin typeface="+mn-lt"/>
              </a:rPr>
              <a:t>Copyright © 2015 Symantec Corporation. All rights reserved. </a:t>
            </a:r>
            <a:r>
              <a:rPr sz="816" dirty="0" err="1">
                <a:solidFill>
                  <a:schemeClr val="tx1"/>
                </a:solidFill>
                <a:latin typeface="+mn-lt"/>
              </a:rPr>
              <a:t>Veritas</a:t>
            </a:r>
            <a:r>
              <a:rPr sz="816" dirty="0">
                <a:solidFill>
                  <a:schemeClr val="tx1"/>
                </a:solidFill>
                <a:latin typeface="+mn-lt"/>
              </a:rPr>
              <a:t> and the </a:t>
            </a:r>
            <a:r>
              <a:rPr sz="816" dirty="0" err="1">
                <a:solidFill>
                  <a:schemeClr val="tx1"/>
                </a:solidFill>
                <a:latin typeface="+mn-lt"/>
              </a:rPr>
              <a:t>Veritas</a:t>
            </a:r>
            <a:r>
              <a:rPr sz="816" baseline="0" dirty="0">
                <a:solidFill>
                  <a:schemeClr val="tx1"/>
                </a:solidFill>
                <a:latin typeface="+mn-lt"/>
              </a:rPr>
              <a:t> </a:t>
            </a:r>
            <a:r>
              <a:rPr sz="816" dirty="0">
                <a:solidFill>
                  <a:schemeClr val="tx1"/>
                </a:solidFill>
                <a:latin typeface="+mn-lt"/>
              </a:rPr>
              <a:t>Logo are trademarks or registered trademarks of Symantec Corporation or its affiliates in the U.S. and other countries. Other names may be trademarks of their respective owners.</a:t>
            </a:r>
          </a:p>
          <a:p>
            <a:pPr algn="l">
              <a:lnSpc>
                <a:spcPct val="90000"/>
              </a:lnSpc>
              <a:spcBef>
                <a:spcPts val="408"/>
              </a:spcBef>
            </a:pPr>
            <a:r>
              <a:rPr sz="816" dirty="0">
                <a:solidFill>
                  <a:schemeClr val="tx1"/>
                </a:solidFill>
                <a:latin typeface="+mn-lt"/>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grpSp>
        <p:nvGrpSpPr>
          <p:cNvPr id="34" name="Group 33"/>
          <p:cNvGrpSpPr/>
          <p:nvPr/>
        </p:nvGrpSpPr>
        <p:grpSpPr>
          <a:xfrm>
            <a:off x="1244764" y="942318"/>
            <a:ext cx="2209863" cy="437158"/>
            <a:chOff x="1219977" y="923925"/>
            <a:chExt cx="2165858" cy="428625"/>
          </a:xfrm>
        </p:grpSpPr>
        <p:sp>
          <p:nvSpPr>
            <p:cNvPr id="35"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6"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7"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8"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9"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0"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1"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2"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grpSp>
    </p:spTree>
    <p:extLst>
      <p:ext uri="{BB962C8B-B14F-4D97-AF65-F5344CB8AC3E}">
        <p14:creationId xmlns:p14="http://schemas.microsoft.com/office/powerpoint/2010/main" val="352853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Thank You Internal">
    <p:spTree>
      <p:nvGrpSpPr>
        <p:cNvPr id="1" name=""/>
        <p:cNvGrpSpPr/>
        <p:nvPr/>
      </p:nvGrpSpPr>
      <p:grpSpPr>
        <a:xfrm>
          <a:off x="0" y="0"/>
          <a:ext cx="0" cy="0"/>
          <a:chOff x="0" y="0"/>
          <a:chExt cx="0" cy="0"/>
        </a:xfrm>
      </p:grpSpPr>
      <p:sp>
        <p:nvSpPr>
          <p:cNvPr id="44" name="Right Triangle 43"/>
          <p:cNvSpPr/>
          <p:nvPr/>
        </p:nvSpPr>
        <p:spPr bwMode="auto">
          <a:xfrm>
            <a:off x="0" y="4396416"/>
            <a:ext cx="8317439" cy="2603179"/>
          </a:xfrm>
          <a:prstGeom prst="rtTriangle">
            <a:avLst/>
          </a:prstGeom>
          <a:solidFill>
            <a:srgbClr val="DBE8E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45" name="Right Triangle 30"/>
          <p:cNvSpPr/>
          <p:nvPr/>
        </p:nvSpPr>
        <p:spPr bwMode="auto">
          <a:xfrm flipH="1">
            <a:off x="3651646" y="4175532"/>
            <a:ext cx="8784829" cy="2824064"/>
          </a:xfrm>
          <a:custGeom>
            <a:avLst/>
            <a:gdLst/>
            <a:ahLst/>
            <a:cxnLst/>
            <a:rect l="l" t="t" r="r" b="b"/>
            <a:pathLst>
              <a:path w="8609895" h="2768942">
                <a:moveTo>
                  <a:pt x="0" y="0"/>
                </a:moveTo>
                <a:lnTo>
                  <a:pt x="0" y="2768942"/>
                </a:lnTo>
                <a:lnTo>
                  <a:pt x="8609895" y="2768942"/>
                </a:lnTo>
                <a:close/>
              </a:path>
            </a:pathLst>
          </a:custGeom>
          <a:solidFill>
            <a:srgbClr val="DBE8E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46" name="Right Triangle 97"/>
          <p:cNvSpPr/>
          <p:nvPr/>
        </p:nvSpPr>
        <p:spPr bwMode="auto">
          <a:xfrm>
            <a:off x="3653270" y="6259885"/>
            <a:ext cx="4602040" cy="739710"/>
          </a:xfrm>
          <a:custGeom>
            <a:avLst/>
            <a:gdLst/>
            <a:ahLst/>
            <a:cxnLst/>
            <a:rect l="l" t="t" r="r" b="b"/>
            <a:pathLst>
              <a:path w="4510399" h="725272">
                <a:moveTo>
                  <a:pt x="2255200" y="0"/>
                </a:moveTo>
                <a:lnTo>
                  <a:pt x="4510399" y="725272"/>
                </a:lnTo>
                <a:lnTo>
                  <a:pt x="0" y="725272"/>
                </a:lnTo>
                <a:close/>
              </a:path>
            </a:pathLst>
          </a:custGeom>
          <a:solidFill>
            <a:srgbClr val="E9F2F5"/>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47" name="Right Triangle 32"/>
          <p:cNvSpPr/>
          <p:nvPr/>
        </p:nvSpPr>
        <p:spPr bwMode="ltGray">
          <a:xfrm flipH="1">
            <a:off x="5428503" y="4746738"/>
            <a:ext cx="7007972" cy="2252857"/>
          </a:xfrm>
          <a:custGeom>
            <a:avLst/>
            <a:gdLst/>
            <a:ahLst/>
            <a:cxnLst/>
            <a:rect l="l" t="t" r="r" b="b"/>
            <a:pathLst>
              <a:path w="6868421" h="2208884">
                <a:moveTo>
                  <a:pt x="0" y="0"/>
                </a:moveTo>
                <a:lnTo>
                  <a:pt x="0" y="2208884"/>
                </a:lnTo>
                <a:lnTo>
                  <a:pt x="6868421" y="2208884"/>
                </a:lnTo>
                <a:close/>
              </a:path>
            </a:pathLst>
          </a:custGeom>
          <a:solidFill>
            <a:srgbClr val="B1181E"/>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48" name="Right Triangle 89"/>
          <p:cNvSpPr/>
          <p:nvPr/>
        </p:nvSpPr>
        <p:spPr bwMode="ltGray">
          <a:xfrm>
            <a:off x="5430127" y="6542497"/>
            <a:ext cx="2843807" cy="457099"/>
          </a:xfrm>
          <a:custGeom>
            <a:avLst/>
            <a:gdLst/>
            <a:ahLst/>
            <a:cxnLst/>
            <a:rect l="l" t="t" r="r" b="b"/>
            <a:pathLst>
              <a:path w="2787178" h="448177">
                <a:moveTo>
                  <a:pt x="1393589" y="0"/>
                </a:moveTo>
                <a:lnTo>
                  <a:pt x="2787178" y="448177"/>
                </a:lnTo>
                <a:lnTo>
                  <a:pt x="0" y="448177"/>
                </a:lnTo>
                <a:close/>
              </a:path>
            </a:pathLst>
          </a:custGeom>
          <a:solidFill>
            <a:srgbClr val="C4484D"/>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21" name="TextBox 20"/>
          <p:cNvSpPr txBox="1"/>
          <p:nvPr/>
        </p:nvSpPr>
        <p:spPr>
          <a:xfrm>
            <a:off x="1238574" y="2172966"/>
            <a:ext cx="4979663" cy="461111"/>
          </a:xfrm>
          <a:prstGeom prst="rect">
            <a:avLst/>
          </a:prstGeom>
          <a:noFill/>
        </p:spPr>
        <p:txBody>
          <a:bodyPr wrap="square" lIns="0" tIns="0" rIns="0" bIns="0" rtlCol="0">
            <a:spAutoFit/>
          </a:bodyPr>
          <a:lstStyle/>
          <a:p>
            <a:pPr>
              <a:lnSpc>
                <a:spcPct val="90000"/>
              </a:lnSpc>
            </a:pPr>
            <a:r>
              <a:rPr sz="3264" b="1"/>
              <a:t>Thank you!</a:t>
            </a:r>
          </a:p>
        </p:txBody>
      </p:sp>
      <p:sp>
        <p:nvSpPr>
          <p:cNvPr id="23" name="Text Placeholder 22"/>
          <p:cNvSpPr>
            <a:spLocks noGrp="1"/>
          </p:cNvSpPr>
          <p:nvPr>
            <p:ph type="body" sz="quarter" idx="10" hasCustomPrompt="1"/>
          </p:nvPr>
        </p:nvSpPr>
        <p:spPr>
          <a:xfrm>
            <a:off x="1243648" y="2937702"/>
            <a:ext cx="9949183" cy="411252"/>
          </a:xfrm>
        </p:spPr>
        <p:txBody>
          <a:bodyPr>
            <a:noAutofit/>
          </a:bodyPr>
          <a:lstStyle>
            <a:lvl1pPr marL="0" indent="0">
              <a:spcBef>
                <a:spcPts val="0"/>
              </a:spcBef>
              <a:buNone/>
              <a:defRPr sz="2448">
                <a:solidFill>
                  <a:schemeClr val="accent1"/>
                </a:solidFill>
              </a:defRPr>
            </a:lvl1pPr>
            <a:lvl2pPr marL="0" indent="0">
              <a:spcBef>
                <a:spcPts val="0"/>
              </a:spcBef>
              <a:buNone/>
              <a:defRPr sz="2448">
                <a:solidFill>
                  <a:schemeClr val="accent1"/>
                </a:solidFill>
              </a:defRPr>
            </a:lvl2pPr>
            <a:lvl3pPr marL="0" indent="0">
              <a:spcBef>
                <a:spcPts val="0"/>
              </a:spcBef>
              <a:buNone/>
              <a:defRPr sz="2448">
                <a:solidFill>
                  <a:schemeClr val="accent1"/>
                </a:solidFill>
              </a:defRPr>
            </a:lvl3pPr>
            <a:lvl4pPr marL="0" indent="0">
              <a:spcBef>
                <a:spcPts val="0"/>
              </a:spcBef>
              <a:buNone/>
              <a:defRPr sz="2448">
                <a:solidFill>
                  <a:schemeClr val="accent1"/>
                </a:solidFill>
              </a:defRPr>
            </a:lvl4pPr>
            <a:lvl5pPr marL="0" indent="0">
              <a:spcBef>
                <a:spcPts val="0"/>
              </a:spcBef>
              <a:buNone/>
              <a:defRPr sz="2448">
                <a:solidFill>
                  <a:schemeClr val="accent1"/>
                </a:solidFill>
              </a:defRPr>
            </a:lvl5pPr>
            <a:lvl6pPr marL="0" indent="0">
              <a:spcBef>
                <a:spcPts val="0"/>
              </a:spcBef>
              <a:buNone/>
              <a:defRPr sz="2448">
                <a:solidFill>
                  <a:schemeClr val="accent1"/>
                </a:solidFill>
              </a:defRPr>
            </a:lvl6pPr>
            <a:lvl7pPr marL="0" indent="0">
              <a:spcBef>
                <a:spcPts val="0"/>
              </a:spcBef>
              <a:buNone/>
              <a:defRPr sz="2448">
                <a:solidFill>
                  <a:schemeClr val="accent1"/>
                </a:solidFill>
              </a:defRPr>
            </a:lvl7pPr>
            <a:lvl8pPr marL="0" indent="0">
              <a:spcBef>
                <a:spcPts val="0"/>
              </a:spcBef>
              <a:buNone/>
              <a:defRPr sz="2448">
                <a:solidFill>
                  <a:schemeClr val="accent1"/>
                </a:solidFill>
              </a:defRPr>
            </a:lvl8pPr>
            <a:lvl9pPr marL="0" indent="0">
              <a:spcBef>
                <a:spcPts val="0"/>
              </a:spcBef>
              <a:buNone/>
              <a:defRPr sz="2448">
                <a:solidFill>
                  <a:schemeClr val="accent1"/>
                </a:solidFill>
              </a:defRPr>
            </a:lvl9pPr>
          </a:lstStyle>
          <a:p>
            <a:pPr lvl="0"/>
            <a:r>
              <a:rPr/>
              <a:t>Click to add presenter’s name</a:t>
            </a:r>
          </a:p>
        </p:txBody>
      </p:sp>
      <p:sp>
        <p:nvSpPr>
          <p:cNvPr id="24" name="Text Placeholder 22"/>
          <p:cNvSpPr>
            <a:spLocks noGrp="1"/>
          </p:cNvSpPr>
          <p:nvPr>
            <p:ph type="body" sz="quarter" idx="11" hasCustomPrompt="1"/>
          </p:nvPr>
        </p:nvSpPr>
        <p:spPr>
          <a:xfrm>
            <a:off x="1243647" y="3404002"/>
            <a:ext cx="9949183" cy="664908"/>
          </a:xfrm>
        </p:spPr>
        <p:txBody>
          <a:bodyPr>
            <a:noAutofit/>
          </a:bodyPr>
          <a:lstStyle>
            <a:lvl1pPr marL="0" indent="0">
              <a:spcBef>
                <a:spcPts val="0"/>
              </a:spcBef>
              <a:buNone/>
              <a:defRPr sz="2040">
                <a:solidFill>
                  <a:schemeClr val="tx1"/>
                </a:solidFill>
              </a:defRPr>
            </a:lvl1pPr>
            <a:lvl2pPr marL="0" indent="0">
              <a:spcBef>
                <a:spcPts val="0"/>
              </a:spcBef>
              <a:buNone/>
              <a:defRPr sz="2448">
                <a:solidFill>
                  <a:schemeClr val="tx1"/>
                </a:solidFill>
              </a:defRPr>
            </a:lvl2pPr>
            <a:lvl3pPr marL="0" indent="0">
              <a:spcBef>
                <a:spcPts val="0"/>
              </a:spcBef>
              <a:buNone/>
              <a:defRPr sz="2448">
                <a:solidFill>
                  <a:schemeClr val="tx1"/>
                </a:solidFill>
              </a:defRPr>
            </a:lvl3pPr>
            <a:lvl4pPr marL="0" indent="0">
              <a:spcBef>
                <a:spcPts val="0"/>
              </a:spcBef>
              <a:buNone/>
              <a:defRPr sz="2448">
                <a:solidFill>
                  <a:schemeClr val="tx1"/>
                </a:solidFill>
              </a:defRPr>
            </a:lvl4pPr>
            <a:lvl5pPr marL="0" indent="0">
              <a:spcBef>
                <a:spcPts val="0"/>
              </a:spcBef>
              <a:buNone/>
              <a:defRPr sz="2448">
                <a:solidFill>
                  <a:schemeClr val="tx1"/>
                </a:solidFill>
              </a:defRPr>
            </a:lvl5pPr>
            <a:lvl6pPr marL="0" indent="0">
              <a:spcBef>
                <a:spcPts val="0"/>
              </a:spcBef>
              <a:buNone/>
              <a:defRPr sz="2448">
                <a:solidFill>
                  <a:schemeClr val="tx1"/>
                </a:solidFill>
              </a:defRPr>
            </a:lvl6pPr>
            <a:lvl7pPr marL="0" indent="0">
              <a:spcBef>
                <a:spcPts val="0"/>
              </a:spcBef>
              <a:buNone/>
              <a:defRPr sz="2448">
                <a:solidFill>
                  <a:schemeClr val="tx1"/>
                </a:solidFill>
              </a:defRPr>
            </a:lvl7pPr>
            <a:lvl8pPr marL="0" indent="0">
              <a:spcBef>
                <a:spcPts val="0"/>
              </a:spcBef>
              <a:buNone/>
              <a:defRPr sz="2448">
                <a:solidFill>
                  <a:schemeClr val="tx1"/>
                </a:solidFill>
              </a:defRPr>
            </a:lvl8pPr>
            <a:lvl9pPr marL="0" indent="0">
              <a:spcBef>
                <a:spcPts val="0"/>
              </a:spcBef>
              <a:buNone/>
              <a:defRPr sz="2448">
                <a:solidFill>
                  <a:schemeClr val="tx1"/>
                </a:solidFill>
              </a:defRPr>
            </a:lvl9pPr>
          </a:lstStyle>
          <a:p>
            <a:pPr lvl="0"/>
            <a:r>
              <a:rPr/>
              <a:t>Presenter’s email</a:t>
            </a:r>
            <a:br>
              <a:rPr/>
            </a:br>
            <a:r>
              <a:rPr/>
              <a:t>Presenter’s phone</a:t>
            </a:r>
          </a:p>
        </p:txBody>
      </p:sp>
      <p:sp>
        <p:nvSpPr>
          <p:cNvPr id="22" name="Rectangle 6"/>
          <p:cNvSpPr>
            <a:spLocks noChangeArrowheads="1"/>
          </p:cNvSpPr>
          <p:nvPr/>
        </p:nvSpPr>
        <p:spPr bwMode="auto">
          <a:xfrm>
            <a:off x="1243646" y="4148996"/>
            <a:ext cx="9956785" cy="573494"/>
          </a:xfrm>
          <a:prstGeom prst="rect">
            <a:avLst/>
          </a:prstGeom>
          <a:noFill/>
          <a:ln w="9525">
            <a:noFill/>
            <a:miter lim="800000"/>
            <a:headEnd/>
            <a:tailEnd/>
          </a:ln>
          <a:effectLst/>
        </p:spPr>
        <p:txBody>
          <a:bodyPr wrap="square" lIns="0" tIns="0" rIns="0" bIns="0" anchor="t">
            <a:noAutofit/>
          </a:bodyPr>
          <a:lstStyle/>
          <a:p>
            <a:pPr algn="l">
              <a:lnSpc>
                <a:spcPct val="90000"/>
              </a:lnSpc>
            </a:pPr>
            <a:r>
              <a:rPr sz="816" b="1" dirty="0">
                <a:solidFill>
                  <a:schemeClr val="tx1"/>
                </a:solidFill>
                <a:latin typeface="+mn-lt"/>
              </a:rPr>
              <a:t>SYMANTEC</a:t>
            </a:r>
            <a:r>
              <a:rPr sz="816" b="1" baseline="0" dirty="0">
                <a:solidFill>
                  <a:schemeClr val="tx1"/>
                </a:solidFill>
                <a:latin typeface="+mn-lt"/>
              </a:rPr>
              <a:t> </a:t>
            </a:r>
            <a:r>
              <a:rPr sz="816" b="1" dirty="0">
                <a:solidFill>
                  <a:schemeClr val="tx1"/>
                </a:solidFill>
                <a:latin typeface="+mn-lt"/>
              </a:rPr>
              <a:t>PROPRIETARY/CONFIDENTIAL – INTERNAL USE ONLY</a:t>
            </a:r>
            <a:br>
              <a:rPr sz="816" b="1" dirty="0">
                <a:solidFill>
                  <a:schemeClr val="tx1"/>
                </a:solidFill>
                <a:latin typeface="+mn-lt"/>
              </a:rPr>
            </a:br>
            <a:r>
              <a:rPr sz="816" b="0" dirty="0">
                <a:solidFill>
                  <a:schemeClr val="tx1"/>
                </a:solidFill>
                <a:latin typeface="+mn-lt"/>
              </a:rPr>
              <a:t>Copyright © 2015 Symantec Corporation. All rights reserved.</a:t>
            </a:r>
          </a:p>
        </p:txBody>
      </p:sp>
      <p:grpSp>
        <p:nvGrpSpPr>
          <p:cNvPr id="34" name="Group 33"/>
          <p:cNvGrpSpPr/>
          <p:nvPr/>
        </p:nvGrpSpPr>
        <p:grpSpPr>
          <a:xfrm>
            <a:off x="1244764" y="942318"/>
            <a:ext cx="2209863" cy="437158"/>
            <a:chOff x="1219977" y="923925"/>
            <a:chExt cx="2165858" cy="428625"/>
          </a:xfrm>
        </p:grpSpPr>
        <p:sp>
          <p:nvSpPr>
            <p:cNvPr id="35"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6"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7"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8"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9"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0"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1"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42"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grpSp>
    </p:spTree>
    <p:extLst>
      <p:ext uri="{BB962C8B-B14F-4D97-AF65-F5344CB8AC3E}">
        <p14:creationId xmlns:p14="http://schemas.microsoft.com/office/powerpoint/2010/main" val="168898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r>
              <a:rPr lang="en-US"/>
              <a:t>Date</a:t>
            </a:r>
          </a:p>
        </p:txBody>
      </p:sp>
      <p:sp>
        <p:nvSpPr>
          <p:cNvPr id="8" name="Footer Placeholder 7"/>
          <p:cNvSpPr>
            <a:spLocks noGrp="1"/>
          </p:cNvSpPr>
          <p:nvPr>
            <p:ph type="ftr" sz="quarter" idx="11"/>
          </p:nvPr>
        </p:nvSpPr>
        <p:spPr/>
        <p:txBody>
          <a:bodyPr/>
          <a:lstStyle/>
          <a:p>
            <a:r>
              <a:rPr lang="en-US"/>
              <a:t>Copyright © 2015 Symantec Corporation</a:t>
            </a:r>
          </a:p>
        </p:txBody>
      </p:sp>
      <p:sp>
        <p:nvSpPr>
          <p:cNvPr id="9" name="Slide Number Placeholder 8"/>
          <p:cNvSpPr>
            <a:spLocks noGrp="1"/>
          </p:cNvSpPr>
          <p:nvPr>
            <p:ph type="sldNum" sz="quarter" idx="12"/>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91513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74642" y="544019"/>
            <a:ext cx="1140010" cy="551790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21824" y="544019"/>
            <a:ext cx="9639321" cy="55179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r>
              <a:rPr lang="en-US"/>
              <a:t>Date</a:t>
            </a:r>
          </a:p>
        </p:txBody>
      </p:sp>
      <p:sp>
        <p:nvSpPr>
          <p:cNvPr id="8" name="Footer Placeholder 7"/>
          <p:cNvSpPr>
            <a:spLocks noGrp="1"/>
          </p:cNvSpPr>
          <p:nvPr>
            <p:ph type="ftr" sz="quarter" idx="11"/>
          </p:nvPr>
        </p:nvSpPr>
        <p:spPr/>
        <p:txBody>
          <a:bodyPr/>
          <a:lstStyle/>
          <a:p>
            <a:r>
              <a:rPr lang="en-US"/>
              <a:t>Copyright © 2015 Symantec Corporation</a:t>
            </a:r>
          </a:p>
        </p:txBody>
      </p:sp>
      <p:sp>
        <p:nvSpPr>
          <p:cNvPr id="9" name="Slide Number Placeholder 8"/>
          <p:cNvSpPr>
            <a:spLocks noGrp="1"/>
          </p:cNvSpPr>
          <p:nvPr>
            <p:ph type="sldNum" sz="quarter" idx="12"/>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52004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cSld name="1_Thank You Internal">
    <p:spTree>
      <p:nvGrpSpPr>
        <p:cNvPr id="1" name=""/>
        <p:cNvGrpSpPr/>
        <p:nvPr/>
      </p:nvGrpSpPr>
      <p:grpSpPr>
        <a:xfrm>
          <a:off x="0" y="0"/>
          <a:ext cx="0" cy="0"/>
          <a:chOff x="0" y="0"/>
          <a:chExt cx="0" cy="0"/>
        </a:xfrm>
      </p:grpSpPr>
      <p:grpSp>
        <p:nvGrpSpPr>
          <p:cNvPr id="74" name="Group 73"/>
          <p:cNvGrpSpPr/>
          <p:nvPr/>
        </p:nvGrpSpPr>
        <p:grpSpPr bwMode="ltGray">
          <a:xfrm>
            <a:off x="836678" y="181829"/>
            <a:ext cx="11332053" cy="2901919"/>
            <a:chOff x="610410" y="178278"/>
            <a:chExt cx="8331967" cy="2845278"/>
          </a:xfrm>
        </p:grpSpPr>
        <p:sp>
          <p:nvSpPr>
            <p:cNvPr id="75" name="Rectangle 74"/>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76" name="Rectangle 75"/>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77" name="Rectangle 76"/>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78" name="Rectangle 77"/>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79"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80" name="Rectangle 79"/>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81" name="Rectangle 80"/>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82" name="Rectangle 81"/>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83" name="Rectangle 82"/>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84" name="Rectangle 83"/>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85" name="Rectangle 84"/>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86" name="Rectangle 85"/>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87" name="Rectangle 86"/>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88" name="Rectangle 87"/>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89" name="Rectangle 88"/>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90" name="Rectangle 89"/>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91"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92" name="Rectangle 91"/>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93"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94" name="Rectangle 93"/>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95"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96"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97" name="Rectangle 96"/>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98" name="Rectangle 97"/>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99" name="Rectangle 98"/>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00" name="Rectangle 99"/>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01" name="Rectangle 100"/>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02"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03" name="Rectangle 102"/>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04" name="Rectangle 103"/>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05" name="Rectangle 104"/>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06" name="Rectangle 105"/>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07" name="Rectangle 106"/>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08" name="Rectangle 107"/>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09" name="Rectangle 108"/>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10" name="Rectangle 109"/>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11"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12" name="Rectangle 111"/>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13"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14" name="Rectangle 113"/>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15"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16"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17" name="Rectangle 116"/>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18" name="Rectangle 117"/>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grpSp>
      <p:grpSp>
        <p:nvGrpSpPr>
          <p:cNvPr id="155" name="Frame"/>
          <p:cNvGrpSpPr/>
          <p:nvPr/>
        </p:nvGrpSpPr>
        <p:grpSpPr bwMode="invGray">
          <a:xfrm>
            <a:off x="1" y="0"/>
            <a:ext cx="12436475" cy="6994525"/>
            <a:chOff x="0" y="0"/>
            <a:chExt cx="9144000" cy="6858000"/>
          </a:xfrm>
        </p:grpSpPr>
        <p:sp>
          <p:nvSpPr>
            <p:cNvPr id="156" name="Rectangle 155"/>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57" name="Rectangle 156"/>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58" name="Rectangle 157"/>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sp>
          <p:nvSpPr>
            <p:cNvPr id="159" name="Rectangle 158"/>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lnSpc>
                  <a:spcPct val="90000"/>
                </a:lnSpc>
                <a:spcBef>
                  <a:spcPts val="0"/>
                </a:spcBef>
                <a:spcAft>
                  <a:spcPts val="0"/>
                </a:spcAft>
              </a:pPr>
              <a:endParaRPr sz="1836">
                <a:solidFill>
                  <a:srgbClr val="FFFFFF"/>
                </a:solidFill>
                <a:latin typeface="Calibri"/>
              </a:endParaRPr>
            </a:p>
          </p:txBody>
        </p:sp>
      </p:grpSp>
      <p:sp>
        <p:nvSpPr>
          <p:cNvPr id="4" name="TextBox 3"/>
          <p:cNvSpPr txBox="1"/>
          <p:nvPr/>
        </p:nvSpPr>
        <p:spPr>
          <a:xfrm>
            <a:off x="1238574" y="3469401"/>
            <a:ext cx="4979663" cy="448058"/>
          </a:xfrm>
          <a:prstGeom prst="rect">
            <a:avLst/>
          </a:prstGeom>
          <a:noFill/>
        </p:spPr>
        <p:txBody>
          <a:bodyPr wrap="square" lIns="0" tIns="0" rIns="0" bIns="0" rtlCol="0">
            <a:noAutofit/>
          </a:bodyPr>
          <a:lstStyle/>
          <a:p>
            <a:pPr algn="l" fontAlgn="auto">
              <a:lnSpc>
                <a:spcPct val="90000"/>
              </a:lnSpc>
              <a:spcBef>
                <a:spcPts val="0"/>
              </a:spcBef>
              <a:spcAft>
                <a:spcPts val="0"/>
              </a:spcAft>
            </a:pPr>
            <a:r>
              <a:rPr sz="3264" b="1">
                <a:solidFill>
                  <a:srgbClr val="404040"/>
                </a:solidFill>
                <a:latin typeface="Calibri"/>
              </a:rPr>
              <a:t>Thank you!</a:t>
            </a:r>
          </a:p>
        </p:txBody>
      </p:sp>
      <p:sp>
        <p:nvSpPr>
          <p:cNvPr id="2" name="Title 1"/>
          <p:cNvSpPr>
            <a:spLocks noGrp="1"/>
          </p:cNvSpPr>
          <p:nvPr>
            <p:ph type="ctrTitle" hasCustomPrompt="1"/>
          </p:nvPr>
        </p:nvSpPr>
        <p:spPr>
          <a:xfrm>
            <a:off x="1243648" y="4553190"/>
            <a:ext cx="9949183" cy="411252"/>
          </a:xfrm>
        </p:spPr>
        <p:txBody>
          <a:bodyPr anchor="t"/>
          <a:lstStyle>
            <a:lvl1pPr>
              <a:lnSpc>
                <a:spcPct val="90000"/>
              </a:lnSpc>
              <a:defRPr sz="2448"/>
            </a:lvl1pPr>
          </a:lstStyle>
          <a:p>
            <a:r>
              <a:rPr/>
              <a:t>Click to add presenter’s name</a:t>
            </a:r>
          </a:p>
        </p:txBody>
      </p:sp>
      <p:sp>
        <p:nvSpPr>
          <p:cNvPr id="3" name="Subtitle 2"/>
          <p:cNvSpPr>
            <a:spLocks noGrp="1"/>
          </p:cNvSpPr>
          <p:nvPr>
            <p:ph type="subTitle" idx="1" hasCustomPrompt="1"/>
          </p:nvPr>
        </p:nvSpPr>
        <p:spPr>
          <a:xfrm>
            <a:off x="1243647" y="5008429"/>
            <a:ext cx="9949183" cy="664908"/>
          </a:xfrm>
        </p:spPr>
        <p:txBody>
          <a:bodyPr>
            <a:noAutofit/>
          </a:bodyPr>
          <a:lstStyle>
            <a:lvl1pPr marL="0" indent="0" algn="l">
              <a:spcBef>
                <a:spcPts val="0"/>
              </a:spcBef>
              <a:buNone/>
              <a:defRPr sz="2040" b="0">
                <a:solidFill>
                  <a:schemeClr val="tx1"/>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a:t>Presenter’s email</a:t>
            </a:r>
            <a:br>
              <a:rPr/>
            </a:br>
            <a:r>
              <a:rPr/>
              <a:t>Presenter’s phone</a:t>
            </a:r>
          </a:p>
        </p:txBody>
      </p:sp>
      <p:sp>
        <p:nvSpPr>
          <p:cNvPr id="57" name="Rectangle 6"/>
          <p:cNvSpPr>
            <a:spLocks noChangeArrowheads="1"/>
          </p:cNvSpPr>
          <p:nvPr/>
        </p:nvSpPr>
        <p:spPr bwMode="auto">
          <a:xfrm>
            <a:off x="1236042" y="5984206"/>
            <a:ext cx="9956785" cy="304802"/>
          </a:xfrm>
          <a:prstGeom prst="rect">
            <a:avLst/>
          </a:prstGeom>
          <a:noFill/>
          <a:ln w="9525">
            <a:noFill/>
            <a:miter lim="800000"/>
            <a:headEnd/>
            <a:tailEnd/>
          </a:ln>
          <a:effectLst/>
        </p:spPr>
        <p:txBody>
          <a:bodyPr wrap="square" lIns="0" tIns="0" rIns="0" bIns="0" anchor="b">
            <a:noAutofit/>
          </a:bodyPr>
          <a:lstStyle/>
          <a:p>
            <a:pPr algn="l" fontAlgn="auto">
              <a:lnSpc>
                <a:spcPct val="90000"/>
              </a:lnSpc>
              <a:spcBef>
                <a:spcPts val="0"/>
              </a:spcBef>
              <a:spcAft>
                <a:spcPts val="0"/>
              </a:spcAft>
            </a:pPr>
            <a:r>
              <a:rPr sz="816" b="1">
                <a:solidFill>
                  <a:srgbClr val="404040"/>
                </a:solidFill>
                <a:latin typeface="Calibri"/>
              </a:rPr>
              <a:t>SYMANTEC PROPRIETARY/CONFIDENTIAL – INTERNAL USE ONLY</a:t>
            </a:r>
            <a:br>
              <a:rPr sz="816" b="1">
                <a:solidFill>
                  <a:srgbClr val="404040"/>
                </a:solidFill>
                <a:latin typeface="Calibri"/>
              </a:rPr>
            </a:br>
            <a:r>
              <a:rPr sz="816">
                <a:solidFill>
                  <a:srgbClr val="404040"/>
                </a:solidFill>
                <a:latin typeface="Calibri"/>
              </a:rPr>
              <a:t>Copyright © 2014 Symantec Corporation. All rights reserved.</a:t>
            </a:r>
          </a:p>
        </p:txBody>
      </p:sp>
      <p:pic>
        <p:nvPicPr>
          <p:cNvPr id="58"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805" y="851184"/>
            <a:ext cx="2984754" cy="590566"/>
          </a:xfrm>
          <a:prstGeom prst="rect">
            <a:avLst/>
          </a:prstGeom>
        </p:spPr>
      </p:pic>
    </p:spTree>
    <p:extLst>
      <p:ext uri="{BB962C8B-B14F-4D97-AF65-F5344CB8AC3E}">
        <p14:creationId xmlns:p14="http://schemas.microsoft.com/office/powerpoint/2010/main" val="21509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10" name="Picture 9"/>
          <p:cNvPicPr>
            <a:picLocks noChangeAspect="1"/>
          </p:cNvPicPr>
          <p:nvPr userDrawn="1"/>
        </p:nvPicPr>
        <p:blipFill>
          <a:blip r:embed="rId3"/>
          <a:stretch>
            <a:fillRect/>
          </a:stretch>
        </p:blipFill>
        <p:spPr>
          <a:xfrm>
            <a:off x="-246501" y="1965643"/>
            <a:ext cx="7899548" cy="2148840"/>
          </a:xfrm>
          <a:prstGeom prst="rect">
            <a:avLst/>
          </a:prstGeom>
        </p:spPr>
      </p:pic>
    </p:spTree>
    <p:extLst>
      <p:ext uri="{BB962C8B-B14F-4D97-AF65-F5344CB8AC3E}">
        <p14:creationId xmlns:p14="http://schemas.microsoft.com/office/powerpoint/2010/main" val="2619755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747072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157842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928439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1832626"/>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2848325"/>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495190117"/>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8041146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092923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3228777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354728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147004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758080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43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5584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800694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3396874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760648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39855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80758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3753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114851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68688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79319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97362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52016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3932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68924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08870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40071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596959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42398618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4895685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5051756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428074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685055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0685870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7010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2941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908370"/>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0067060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01355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2632729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61983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29248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52629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9346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45975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85070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21028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12901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530728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5501325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81882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2657230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18658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235411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7694494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8234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0972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8310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720846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7570700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196123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3128480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6662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45737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27092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34033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01601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96002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47190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56151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48014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59302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6446201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960704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5220190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74006964"/>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heme" Target="../theme/theme4.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theme" Target="../theme/theme5.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theme" Target="../theme/theme6.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theme" Target="../theme/theme7.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theme" Target="../theme/theme8.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167969870"/>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865008256"/>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 id="2147484402" r:id="rId13"/>
    <p:sldLayoutId id="2147484403" r:id="rId14"/>
    <p:sldLayoutId id="2147484404" r:id="rId15"/>
    <p:sldLayoutId id="2147484405" r:id="rId16"/>
    <p:sldLayoutId id="2147484406" r:id="rId17"/>
    <p:sldLayoutId id="2147484407" r:id="rId18"/>
    <p:sldLayoutId id="2147484408" r:id="rId19"/>
    <p:sldLayoutId id="2147484409" r:id="rId20"/>
    <p:sldLayoutId id="2147484410" r:id="rId21"/>
    <p:sldLayoutId id="2147484411"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4" name="Group 33"/>
          <p:cNvGrpSpPr/>
          <p:nvPr/>
        </p:nvGrpSpPr>
        <p:grpSpPr>
          <a:xfrm>
            <a:off x="1" y="6450507"/>
            <a:ext cx="12436475" cy="391693"/>
            <a:chOff x="0" y="6324600"/>
            <a:chExt cx="12188825" cy="384048"/>
          </a:xfrm>
        </p:grpSpPr>
        <p:sp>
          <p:nvSpPr>
            <p:cNvPr id="35" name="Rectangle 34"/>
            <p:cNvSpPr/>
            <p:nvPr/>
          </p:nvSpPr>
          <p:spPr bwMode="auto">
            <a:xfrm>
              <a:off x="0" y="6324601"/>
              <a:ext cx="12188825" cy="384047"/>
            </a:xfrm>
            <a:prstGeom prst="rect">
              <a:avLst/>
            </a:prstGeom>
            <a:solidFill>
              <a:srgbClr val="DBE8EE"/>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grpSp>
          <p:nvGrpSpPr>
            <p:cNvPr id="36" name="Group 35"/>
            <p:cNvGrpSpPr>
              <a:grpSpLocks noChangeAspect="1"/>
            </p:cNvGrpSpPr>
            <p:nvPr/>
          </p:nvGrpSpPr>
          <p:grpSpPr>
            <a:xfrm>
              <a:off x="8736013" y="6324600"/>
              <a:ext cx="3452812" cy="384047"/>
              <a:chOff x="1419113" y="867841"/>
              <a:chExt cx="11262744" cy="1252728"/>
            </a:xfrm>
          </p:grpSpPr>
          <p:sp>
            <p:nvSpPr>
              <p:cNvPr id="37" name="Rectangle 13"/>
              <p:cNvSpPr/>
              <p:nvPr/>
            </p:nvSpPr>
            <p:spPr bwMode="auto">
              <a:xfrm>
                <a:off x="3982357" y="867841"/>
                <a:ext cx="8699500" cy="1252728"/>
              </a:xfrm>
              <a:custGeom>
                <a:avLst/>
                <a:gdLst/>
                <a:ahLst/>
                <a:cxnLst/>
                <a:rect l="l" t="t" r="r" b="b"/>
                <a:pathLst>
                  <a:path w="2667000" h="384048">
                    <a:moveTo>
                      <a:pt x="1192281" y="0"/>
                    </a:moveTo>
                    <a:lnTo>
                      <a:pt x="1758950" y="0"/>
                    </a:lnTo>
                    <a:lnTo>
                      <a:pt x="1871662" y="0"/>
                    </a:lnTo>
                    <a:lnTo>
                      <a:pt x="1892300" y="0"/>
                    </a:lnTo>
                    <a:lnTo>
                      <a:pt x="2667000" y="0"/>
                    </a:lnTo>
                    <a:lnTo>
                      <a:pt x="2667000" y="384048"/>
                    </a:lnTo>
                    <a:lnTo>
                      <a:pt x="1892300" y="384048"/>
                    </a:lnTo>
                    <a:lnTo>
                      <a:pt x="1758950" y="384048"/>
                    </a:lnTo>
                    <a:lnTo>
                      <a:pt x="679381" y="384048"/>
                    </a:lnTo>
                    <a:lnTo>
                      <a:pt x="654050" y="384048"/>
                    </a:lnTo>
                    <a:lnTo>
                      <a:pt x="0" y="384048"/>
                    </a:lnTo>
                    <a:close/>
                  </a:path>
                </a:pathLst>
              </a:custGeom>
              <a:solidFill>
                <a:srgbClr val="A3C9CD">
                  <a:alpha val="60000"/>
                </a:srgbClr>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38" name="Parallelogram 37"/>
              <p:cNvSpPr/>
              <p:nvPr/>
            </p:nvSpPr>
            <p:spPr bwMode="auto">
              <a:xfrm flipH="1">
                <a:off x="1667677" y="867841"/>
                <a:ext cx="6105183" cy="1252728"/>
              </a:xfrm>
              <a:prstGeom prst="parallelogram">
                <a:avLst>
                  <a:gd name="adj" fmla="val 310451"/>
                </a:avLst>
              </a:prstGeom>
              <a:solidFill>
                <a:srgbClr val="EDF4F7"/>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endParaRPr>
              </a:p>
            </p:txBody>
          </p:sp>
          <p:sp>
            <p:nvSpPr>
              <p:cNvPr id="39" name="Parallelogram 38"/>
              <p:cNvSpPr/>
              <p:nvPr/>
            </p:nvSpPr>
            <p:spPr bwMode="auto">
              <a:xfrm>
                <a:off x="1419113" y="867841"/>
                <a:ext cx="6105183" cy="1252728"/>
              </a:xfrm>
              <a:prstGeom prst="parallelogram">
                <a:avLst>
                  <a:gd name="adj" fmla="val 310451"/>
                </a:avLst>
              </a:prstGeom>
              <a:solidFill>
                <a:srgbClr val="EDF4F7"/>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40" name="Parallelogram 8"/>
              <p:cNvSpPr/>
              <p:nvPr/>
            </p:nvSpPr>
            <p:spPr bwMode="auto">
              <a:xfrm>
                <a:off x="3665421" y="1155234"/>
                <a:ext cx="2216076" cy="713825"/>
              </a:xfrm>
              <a:custGeom>
                <a:avLst/>
                <a:gdLst/>
                <a:ahLst/>
                <a:cxnLst/>
                <a:rect l="l" t="t" r="r" b="b"/>
                <a:pathLst>
                  <a:path w="679381" h="218837">
                    <a:moveTo>
                      <a:pt x="339690" y="0"/>
                    </a:moveTo>
                    <a:lnTo>
                      <a:pt x="679381" y="109418"/>
                    </a:lnTo>
                    <a:lnTo>
                      <a:pt x="339690" y="218837"/>
                    </a:lnTo>
                    <a:lnTo>
                      <a:pt x="0" y="109418"/>
                    </a:lnTo>
                    <a:close/>
                  </a:path>
                </a:pathLst>
              </a:custGeom>
              <a:solidFill>
                <a:srgbClr val="EDF4F7"/>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41" name="Parallelogram 8"/>
              <p:cNvSpPr/>
              <p:nvPr/>
            </p:nvSpPr>
            <p:spPr bwMode="auto">
              <a:xfrm>
                <a:off x="3488189" y="1096267"/>
                <a:ext cx="2216076" cy="713825"/>
              </a:xfrm>
              <a:custGeom>
                <a:avLst/>
                <a:gdLst/>
                <a:ahLst/>
                <a:cxnLst/>
                <a:rect l="l" t="t" r="r" b="b"/>
                <a:pathLst>
                  <a:path w="679381" h="218837">
                    <a:moveTo>
                      <a:pt x="339690" y="0"/>
                    </a:moveTo>
                    <a:lnTo>
                      <a:pt x="679381" y="109418"/>
                    </a:lnTo>
                    <a:lnTo>
                      <a:pt x="339690" y="218837"/>
                    </a:lnTo>
                    <a:lnTo>
                      <a:pt x="0" y="109418"/>
                    </a:lnTo>
                    <a:close/>
                  </a:path>
                </a:pathLst>
              </a:custGeom>
              <a:solidFill>
                <a:srgbClr val="F6FAFB"/>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sp>
            <p:nvSpPr>
              <p:cNvPr id="42" name="Rectangle 13"/>
              <p:cNvSpPr/>
              <p:nvPr/>
            </p:nvSpPr>
            <p:spPr bwMode="auto">
              <a:xfrm>
                <a:off x="4769572" y="1510087"/>
                <a:ext cx="3003288" cy="610482"/>
              </a:xfrm>
              <a:custGeom>
                <a:avLst/>
                <a:gdLst/>
                <a:ahLst/>
                <a:cxnLst/>
                <a:rect l="l" t="t" r="r" b="b"/>
                <a:pathLst>
                  <a:path w="920716" h="187155">
                    <a:moveTo>
                      <a:pt x="339690" y="0"/>
                    </a:moveTo>
                    <a:lnTo>
                      <a:pt x="920716" y="187155"/>
                    </a:lnTo>
                    <a:lnTo>
                      <a:pt x="438045" y="187155"/>
                    </a:lnTo>
                    <a:lnTo>
                      <a:pt x="412714" y="187155"/>
                    </a:lnTo>
                    <a:lnTo>
                      <a:pt x="241335" y="187155"/>
                    </a:lnTo>
                    <a:lnTo>
                      <a:pt x="0" y="109418"/>
                    </a:lnTo>
                    <a:close/>
                  </a:path>
                </a:pathLst>
              </a:custGeom>
              <a:solidFill>
                <a:srgbClr val="DDEBED"/>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sz="1836" b="1">
                  <a:solidFill>
                    <a:schemeClr val="bg1"/>
                  </a:solidFill>
                  <a:latin typeface="+mn-lt"/>
                </a:endParaRPr>
              </a:p>
            </p:txBody>
          </p:sp>
        </p:grpSp>
      </p:grpSp>
      <p:sp>
        <p:nvSpPr>
          <p:cNvPr id="2" name="Title Placeholder 1"/>
          <p:cNvSpPr>
            <a:spLocks noGrp="1"/>
          </p:cNvSpPr>
          <p:nvPr>
            <p:ph type="title"/>
          </p:nvPr>
        </p:nvSpPr>
        <p:spPr>
          <a:xfrm>
            <a:off x="621827" y="310868"/>
            <a:ext cx="11192825" cy="854886"/>
          </a:xfrm>
          <a:prstGeom prst="rect">
            <a:avLst/>
          </a:prstGeom>
        </p:spPr>
        <p:txBody>
          <a:bodyPr vert="horz" lIns="0" tIns="0" rIns="0" bIns="0" rtlCol="0" anchor="b">
            <a:noAutofit/>
          </a:bodyPr>
          <a:lstStyle/>
          <a:p>
            <a:r>
              <a:rPr lang="en-US"/>
              <a:t>Click to edit Master title style</a:t>
            </a:r>
            <a:endParaRPr/>
          </a:p>
        </p:txBody>
      </p:sp>
      <p:sp>
        <p:nvSpPr>
          <p:cNvPr id="3" name="Text Placeholder 2"/>
          <p:cNvSpPr>
            <a:spLocks noGrp="1"/>
          </p:cNvSpPr>
          <p:nvPr>
            <p:ph type="body" idx="1"/>
          </p:nvPr>
        </p:nvSpPr>
        <p:spPr>
          <a:xfrm>
            <a:off x="621824" y="1476622"/>
            <a:ext cx="11192828" cy="45853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4503904" y="6553093"/>
            <a:ext cx="1450923" cy="186521"/>
          </a:xfrm>
          <a:prstGeom prst="rect">
            <a:avLst/>
          </a:prstGeom>
        </p:spPr>
        <p:txBody>
          <a:bodyPr vert="horz" lIns="0" tIns="0" rIns="0" bIns="0" rtlCol="0" anchor="ctr"/>
          <a:lstStyle>
            <a:lvl1pPr algn="l">
              <a:defRPr sz="1020">
                <a:solidFill>
                  <a:schemeClr val="tx1">
                    <a:lumMod val="60000"/>
                    <a:lumOff val="40000"/>
                  </a:schemeClr>
                </a:solidFill>
              </a:defRPr>
            </a:lvl1pPr>
          </a:lstStyle>
          <a:p>
            <a:r>
              <a:rPr lang="en-US"/>
              <a:t>Date</a:t>
            </a:r>
            <a:endParaRPr/>
          </a:p>
        </p:txBody>
      </p:sp>
      <p:sp>
        <p:nvSpPr>
          <p:cNvPr id="5" name="Footer Placeholder 4"/>
          <p:cNvSpPr>
            <a:spLocks noGrp="1"/>
          </p:cNvSpPr>
          <p:nvPr>
            <p:ph type="ftr" sz="quarter" idx="3"/>
          </p:nvPr>
        </p:nvSpPr>
        <p:spPr>
          <a:xfrm>
            <a:off x="1140011" y="6553093"/>
            <a:ext cx="3255938" cy="186521"/>
          </a:xfrm>
          <a:prstGeom prst="rect">
            <a:avLst/>
          </a:prstGeom>
        </p:spPr>
        <p:txBody>
          <a:bodyPr vert="horz" lIns="0" tIns="0" rIns="0" bIns="0" rtlCol="0" anchor="ctr"/>
          <a:lstStyle>
            <a:lvl1pPr algn="l">
              <a:defRPr sz="1020">
                <a:solidFill>
                  <a:schemeClr val="tx1">
                    <a:lumMod val="60000"/>
                    <a:lumOff val="40000"/>
                  </a:schemeClr>
                </a:solidFill>
              </a:defRPr>
            </a:lvl1pPr>
          </a:lstStyle>
          <a:p>
            <a:r>
              <a:rPr/>
              <a:t>Copyright © 2015 Symantec Corporation</a:t>
            </a:r>
          </a:p>
        </p:txBody>
      </p:sp>
      <p:sp>
        <p:nvSpPr>
          <p:cNvPr id="6" name="Slide Number Placeholder 5"/>
          <p:cNvSpPr>
            <a:spLocks noGrp="1"/>
          </p:cNvSpPr>
          <p:nvPr>
            <p:ph type="sldNum" sz="quarter" idx="4"/>
          </p:nvPr>
        </p:nvSpPr>
        <p:spPr>
          <a:xfrm>
            <a:off x="621823" y="6553093"/>
            <a:ext cx="414549" cy="186521"/>
          </a:xfrm>
          <a:prstGeom prst="rect">
            <a:avLst/>
          </a:prstGeom>
        </p:spPr>
        <p:txBody>
          <a:bodyPr vert="horz" lIns="0" tIns="0" rIns="0" bIns="0" rtlCol="0" anchor="ctr"/>
          <a:lstStyle>
            <a:lvl1pPr algn="r">
              <a:defRPr sz="1020">
                <a:solidFill>
                  <a:schemeClr val="tx1">
                    <a:lumMod val="60000"/>
                    <a:lumOff val="40000"/>
                  </a:schemeClr>
                </a:solidFill>
              </a:defRPr>
            </a:lvl1pPr>
          </a:lstStyle>
          <a:p>
            <a:pPr algn="l"/>
            <a:fld id="{C1960183-D323-4677-9D78-78D1D39B0029}" type="slidenum">
              <a:rPr/>
              <a:pPr algn="l"/>
              <a:t>‹#›</a:t>
            </a:fld>
            <a:endParaRPr/>
          </a:p>
        </p:txBody>
      </p:sp>
      <p:grpSp>
        <p:nvGrpSpPr>
          <p:cNvPr id="15" name="Group 14"/>
          <p:cNvGrpSpPr/>
          <p:nvPr/>
        </p:nvGrpSpPr>
        <p:grpSpPr>
          <a:xfrm>
            <a:off x="10801783" y="6543499"/>
            <a:ext cx="1039880" cy="205710"/>
            <a:chOff x="10586684" y="6415777"/>
            <a:chExt cx="1019173" cy="201695"/>
          </a:xfrm>
        </p:grpSpPr>
        <p:sp>
          <p:nvSpPr>
            <p:cNvPr id="26" name="Freeform 5"/>
            <p:cNvSpPr>
              <a:spLocks/>
            </p:cNvSpPr>
            <p:nvPr/>
          </p:nvSpPr>
          <p:spPr bwMode="auto">
            <a:xfrm>
              <a:off x="10921593" y="6429152"/>
              <a:ext cx="157022" cy="188320"/>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27" name="Rectangle 6"/>
            <p:cNvSpPr>
              <a:spLocks noChangeArrowheads="1"/>
            </p:cNvSpPr>
            <p:nvPr/>
          </p:nvSpPr>
          <p:spPr bwMode="auto">
            <a:xfrm>
              <a:off x="11099480" y="6429152"/>
              <a:ext cx="27018" cy="183773"/>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28" name="Freeform 7"/>
            <p:cNvSpPr>
              <a:spLocks/>
            </p:cNvSpPr>
            <p:nvPr/>
          </p:nvSpPr>
          <p:spPr bwMode="auto">
            <a:xfrm>
              <a:off x="10586684" y="6429152"/>
              <a:ext cx="163977" cy="183773"/>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29" name="Freeform 8"/>
            <p:cNvSpPr>
              <a:spLocks/>
            </p:cNvSpPr>
            <p:nvPr/>
          </p:nvSpPr>
          <p:spPr bwMode="auto">
            <a:xfrm>
              <a:off x="11262120" y="6429152"/>
              <a:ext cx="163977" cy="183773"/>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0" name="Freeform 9"/>
            <p:cNvSpPr>
              <a:spLocks/>
            </p:cNvSpPr>
            <p:nvPr/>
          </p:nvSpPr>
          <p:spPr bwMode="auto">
            <a:xfrm>
              <a:off x="10761361" y="6429152"/>
              <a:ext cx="131610" cy="183773"/>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1" name="Freeform 10"/>
            <p:cNvSpPr>
              <a:spLocks/>
            </p:cNvSpPr>
            <p:nvPr/>
          </p:nvSpPr>
          <p:spPr bwMode="auto">
            <a:xfrm>
              <a:off x="11149503" y="6429152"/>
              <a:ext cx="132947" cy="183773"/>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2" name="Freeform 11"/>
            <p:cNvSpPr>
              <a:spLocks/>
            </p:cNvSpPr>
            <p:nvPr/>
          </p:nvSpPr>
          <p:spPr bwMode="auto">
            <a:xfrm>
              <a:off x="11429842" y="6429152"/>
              <a:ext cx="150602" cy="183773"/>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sp>
          <p:nvSpPr>
            <p:cNvPr id="33" name="Freeform 12"/>
            <p:cNvSpPr>
              <a:spLocks noEditPoints="1"/>
            </p:cNvSpPr>
            <p:nvPr/>
          </p:nvSpPr>
          <p:spPr bwMode="auto">
            <a:xfrm>
              <a:off x="11580444" y="6415777"/>
              <a:ext cx="25413" cy="13375"/>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36"/>
            </a:p>
          </p:txBody>
        </p:sp>
      </p:grpSp>
    </p:spTree>
    <p:extLst>
      <p:ext uri="{BB962C8B-B14F-4D97-AF65-F5344CB8AC3E}">
        <p14:creationId xmlns:p14="http://schemas.microsoft.com/office/powerpoint/2010/main" val="466992346"/>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 id="2147484424" r:id="rId12"/>
    <p:sldLayoutId id="2147484425" r:id="rId13"/>
    <p:sldLayoutId id="2147484426" r:id="rId14"/>
    <p:sldLayoutId id="2147484427" r:id="rId15"/>
    <p:sldLayoutId id="2147484428" r:id="rId16"/>
    <p:sldLayoutId id="2147484429" r:id="rId17"/>
    <p:sldLayoutId id="2147484430" r:id="rId18"/>
    <p:sldLayoutId id="2147484431" r:id="rId19"/>
    <p:sldLayoutId id="2147484432" r:id="rId20"/>
    <p:sldLayoutId id="2147484433" r:id="rId21"/>
    <p:sldLayoutId id="2147484434"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32597" rtl="0" eaLnBrk="1" latinLnBrk="0" hangingPunct="1">
        <a:lnSpc>
          <a:spcPct val="90000"/>
        </a:lnSpc>
        <a:spcBef>
          <a:spcPct val="0"/>
        </a:spcBef>
        <a:buNone/>
        <a:defRPr sz="2856" b="1"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836"/>
        </a:spcBef>
        <a:buClr>
          <a:srgbClr val="B3B3B4"/>
        </a:buClr>
        <a:buFont typeface="Arial" panose="020B0604020202020204" pitchFamily="34" charset="0"/>
        <a:buChar char="•"/>
        <a:defRPr sz="2448" kern="1200">
          <a:solidFill>
            <a:schemeClr val="tx1"/>
          </a:solidFill>
          <a:latin typeface="+mn-lt"/>
          <a:ea typeface="+mn-ea"/>
          <a:cs typeface="+mn-cs"/>
        </a:defRPr>
      </a:lvl1pPr>
      <a:lvl2pPr marL="512928" indent="-186519" algn="l" defTabSz="932597" rtl="0" eaLnBrk="1" latinLnBrk="0" hangingPunct="1">
        <a:lnSpc>
          <a:spcPct val="90000"/>
        </a:lnSpc>
        <a:spcBef>
          <a:spcPts val="816"/>
        </a:spcBef>
        <a:buClr>
          <a:srgbClr val="B3B3B4"/>
        </a:buClr>
        <a:buFont typeface="Arial" panose="020B0604020202020204" pitchFamily="34" charset="0"/>
        <a:buChar char="–"/>
        <a:defRPr sz="2040" kern="1200">
          <a:solidFill>
            <a:schemeClr val="tx1"/>
          </a:solidFill>
          <a:latin typeface="+mn-lt"/>
          <a:ea typeface="+mn-ea"/>
          <a:cs typeface="+mn-cs"/>
        </a:defRPr>
      </a:lvl2pPr>
      <a:lvl3pPr marL="746077" indent="-186519" algn="l" defTabSz="932597" rtl="0" eaLnBrk="1" latinLnBrk="0" hangingPunct="1">
        <a:lnSpc>
          <a:spcPct val="90000"/>
        </a:lnSpc>
        <a:spcBef>
          <a:spcPts val="612"/>
        </a:spcBef>
        <a:buClr>
          <a:srgbClr val="B3B3B4"/>
        </a:buClr>
        <a:buFont typeface="Arial" panose="020B0604020202020204" pitchFamily="34" charset="0"/>
        <a:buChar char="•"/>
        <a:defRPr sz="1836" kern="1200">
          <a:solidFill>
            <a:schemeClr val="tx1"/>
          </a:solidFill>
          <a:latin typeface="+mn-lt"/>
          <a:ea typeface="+mn-ea"/>
          <a:cs typeface="+mn-cs"/>
        </a:defRPr>
      </a:lvl3pPr>
      <a:lvl4pPr marL="979226" indent="-186519" algn="l" defTabSz="932597" rtl="0" eaLnBrk="1" latinLnBrk="0" hangingPunct="1">
        <a:lnSpc>
          <a:spcPct val="90000"/>
        </a:lnSpc>
        <a:spcBef>
          <a:spcPts val="612"/>
        </a:spcBef>
        <a:buClr>
          <a:srgbClr val="B3B3B4"/>
        </a:buClr>
        <a:buFont typeface="Arial" panose="020B0604020202020204" pitchFamily="34" charset="0"/>
        <a:buChar char="–"/>
        <a:defRPr sz="1632" kern="1200">
          <a:solidFill>
            <a:schemeClr val="tx1"/>
          </a:solidFill>
          <a:latin typeface="+mn-lt"/>
          <a:ea typeface="+mn-ea"/>
          <a:cs typeface="+mn-cs"/>
        </a:defRPr>
      </a:lvl4pPr>
      <a:lvl5pPr marL="1212376" indent="-186519" algn="l" defTabSz="932597" rtl="0" eaLnBrk="1" latinLnBrk="0" hangingPunct="1">
        <a:lnSpc>
          <a:spcPct val="90000"/>
        </a:lnSpc>
        <a:spcBef>
          <a:spcPts val="612"/>
        </a:spcBef>
        <a:buClr>
          <a:srgbClr val="B3B3B4"/>
        </a:buClr>
        <a:buFont typeface="Arial" panose="020B0604020202020204" pitchFamily="34" charset="0"/>
        <a:buChar char="•"/>
        <a:defRPr sz="1632" kern="1200">
          <a:solidFill>
            <a:schemeClr val="tx1"/>
          </a:solidFill>
          <a:latin typeface="+mn-lt"/>
          <a:ea typeface="+mn-ea"/>
          <a:cs typeface="+mn-cs"/>
        </a:defRPr>
      </a:lvl5pPr>
      <a:lvl6pPr marL="1445525" indent="-186519" algn="l" defTabSz="932597" rtl="0" eaLnBrk="1" latinLnBrk="0" hangingPunct="1">
        <a:lnSpc>
          <a:spcPct val="90000"/>
        </a:lnSpc>
        <a:spcBef>
          <a:spcPts val="612"/>
        </a:spcBef>
        <a:buClr>
          <a:srgbClr val="B3B3B4"/>
        </a:buClr>
        <a:buFont typeface="Arial" panose="020B0604020202020204" pitchFamily="34" charset="0"/>
        <a:buChar char="–"/>
        <a:defRPr sz="1632" kern="1200">
          <a:solidFill>
            <a:schemeClr val="tx1"/>
          </a:solidFill>
          <a:latin typeface="+mn-lt"/>
          <a:ea typeface="+mn-ea"/>
          <a:cs typeface="+mn-cs"/>
        </a:defRPr>
      </a:lvl6pPr>
      <a:lvl7pPr marL="1678674" indent="-186519" algn="l" defTabSz="932597" rtl="0" eaLnBrk="1" latinLnBrk="0" hangingPunct="1">
        <a:lnSpc>
          <a:spcPct val="90000"/>
        </a:lnSpc>
        <a:spcBef>
          <a:spcPts val="612"/>
        </a:spcBef>
        <a:buClr>
          <a:srgbClr val="B3B3B4"/>
        </a:buClr>
        <a:buFont typeface="Arial" panose="020B0604020202020204" pitchFamily="34" charset="0"/>
        <a:buChar char="•"/>
        <a:defRPr sz="1632" kern="1200">
          <a:solidFill>
            <a:schemeClr val="tx1"/>
          </a:solidFill>
          <a:latin typeface="+mn-lt"/>
          <a:ea typeface="+mn-ea"/>
          <a:cs typeface="+mn-cs"/>
        </a:defRPr>
      </a:lvl7pPr>
      <a:lvl8pPr marL="1911823" indent="-186519" algn="l" defTabSz="932597" rtl="0" eaLnBrk="1" latinLnBrk="0" hangingPunct="1">
        <a:lnSpc>
          <a:spcPct val="90000"/>
        </a:lnSpc>
        <a:spcBef>
          <a:spcPts val="612"/>
        </a:spcBef>
        <a:buClr>
          <a:srgbClr val="B3B3B4"/>
        </a:buClr>
        <a:buFont typeface="Arial" panose="020B0604020202020204" pitchFamily="34" charset="0"/>
        <a:buChar char="–"/>
        <a:defRPr sz="1632" kern="1200">
          <a:solidFill>
            <a:schemeClr val="tx1"/>
          </a:solidFill>
          <a:latin typeface="+mn-lt"/>
          <a:ea typeface="+mn-ea"/>
          <a:cs typeface="+mn-cs"/>
        </a:defRPr>
      </a:lvl8pPr>
      <a:lvl9pPr marL="2144972" indent="-186519" algn="l" defTabSz="932597" rtl="0" eaLnBrk="1" latinLnBrk="0" hangingPunct="1">
        <a:lnSpc>
          <a:spcPct val="90000"/>
        </a:lnSpc>
        <a:spcBef>
          <a:spcPts val="612"/>
        </a:spcBef>
        <a:buClr>
          <a:srgbClr val="B3B3B4"/>
        </a:buClr>
        <a:buFont typeface="Arial" panose="020B0604020202020204" pitchFamily="34" charset="0"/>
        <a:buChar char="•"/>
        <a:defRPr sz="1632" kern="1200">
          <a:solidFill>
            <a:schemeClr val="tx1"/>
          </a:solidFill>
          <a:latin typeface="+mn-lt"/>
          <a:ea typeface="+mn-ea"/>
          <a:cs typeface="+mn-cs"/>
        </a:defRPr>
      </a:lvl9pPr>
    </p:bodyStyle>
    <p:otherStyle>
      <a:defPPr>
        <a:defRPr/>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13016892"/>
      </p:ext>
    </p:extLst>
  </p:cSld>
  <p:clrMap bg1="dk1" tx1="lt1" bg2="dk2" tx2="lt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 id="2147484451" r:id="rId16"/>
    <p:sldLayoutId id="2147484452" r:id="rId17"/>
    <p:sldLayoutId id="2147484453" r:id="rId18"/>
    <p:sldLayoutId id="2147484454" r:id="rId19"/>
    <p:sldLayoutId id="2147484455" r:id="rId20"/>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67464193"/>
      </p:ext>
    </p:extLst>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 id="2147484469" r:id="rId13"/>
    <p:sldLayoutId id="2147484470" r:id="rId14"/>
    <p:sldLayoutId id="2147484471" r:id="rId15"/>
    <p:sldLayoutId id="2147484472" r:id="rId16"/>
    <p:sldLayoutId id="2147484473" r:id="rId17"/>
    <p:sldLayoutId id="2147484474" r:id="rId18"/>
    <p:sldLayoutId id="2147484475" r:id="rId19"/>
    <p:sldLayoutId id="2147484476" r:id="rId20"/>
    <p:sldLayoutId id="2147484477" r:id="rId21"/>
    <p:sldLayoutId id="2147484478"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8" Type="http://schemas.openxmlformats.org/officeDocument/2006/relationships/hyperlink" Target="https://azure.microsoft.com/en-us/resources/gartner-apaas-magic-quadrant/" TargetMode="External"/><Relationship Id="rId3" Type="http://schemas.openxmlformats.org/officeDocument/2006/relationships/image" Target="../media/image23.png"/><Relationship Id="rId7" Type="http://schemas.openxmlformats.org/officeDocument/2006/relationships/hyperlink" Target="https://azure.microsoft.com/en-us/resources/gartner-iaas-magic-quadrant/" TargetMode="External"/><Relationship Id="rId2" Type="http://schemas.openxmlformats.org/officeDocument/2006/relationships/notesSlide" Target="../notesSlides/notesSlide10.xml"/><Relationship Id="rId1" Type="http://schemas.openxmlformats.org/officeDocument/2006/relationships/slideLayout" Target="../slideLayouts/slideLayout8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azure.microsoft.com/en-us/resources/gartner-storage-magic-quadrant/"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8.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jpe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hyperlink" Target="http://www.asd.gov.au/infosec/irap/index.htm" TargetMode="External"/><Relationship Id="rId2" Type="http://schemas.openxmlformats.org/officeDocument/2006/relationships/notesSlide" Target="../notesSlides/notesSlide11.xml"/><Relationship Id="rId16" Type="http://schemas.openxmlformats.org/officeDocument/2006/relationships/image" Target="../media/image39.png"/><Relationship Id="rId20" Type="http://schemas.openxmlformats.org/officeDocument/2006/relationships/image" Target="../media/image43.jpeg"/><Relationship Id="rId29" Type="http://schemas.openxmlformats.org/officeDocument/2006/relationships/image" Target="../media/image50.jpeg"/><Relationship Id="rId1" Type="http://schemas.openxmlformats.org/officeDocument/2006/relationships/slideLayout" Target="../slideLayouts/slideLayout87.xml"/><Relationship Id="rId6" Type="http://schemas.openxmlformats.org/officeDocument/2006/relationships/image" Target="../media/image29.png"/><Relationship Id="rId11" Type="http://schemas.openxmlformats.org/officeDocument/2006/relationships/image" Target="../media/image34.jpeg"/><Relationship Id="rId24" Type="http://schemas.openxmlformats.org/officeDocument/2006/relationships/image" Target="../media/image47.jpeg"/><Relationship Id="rId32" Type="http://schemas.openxmlformats.org/officeDocument/2006/relationships/image" Target="../media/image53.png"/><Relationship Id="rId5" Type="http://schemas.openxmlformats.org/officeDocument/2006/relationships/image" Target="../media/image28.jpe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hyperlink" Target="https://www.fisc.or.jp/" TargetMode="External"/><Relationship Id="rId10" Type="http://schemas.openxmlformats.org/officeDocument/2006/relationships/image" Target="../media/image33.jpeg"/><Relationship Id="rId19" Type="http://schemas.openxmlformats.org/officeDocument/2006/relationships/image" Target="../media/image42.jpeg"/><Relationship Id="rId31" Type="http://schemas.openxmlformats.org/officeDocument/2006/relationships/image" Target="../media/image52.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49.jpeg"/><Relationship Id="rId30"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2.xml"/><Relationship Id="rId1" Type="http://schemas.openxmlformats.org/officeDocument/2006/relationships/slideLayout" Target="../slideLayouts/slideLayout87.xml"/><Relationship Id="rId4" Type="http://schemas.openxmlformats.org/officeDocument/2006/relationships/image" Target="../media/image55.emf"/></Relationships>
</file>

<file path=ppt/slides/_rels/slide1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3.xml"/><Relationship Id="rId1" Type="http://schemas.openxmlformats.org/officeDocument/2006/relationships/slideLayout" Target="../slideLayouts/slideLayout87.xml"/><Relationship Id="rId4" Type="http://schemas.openxmlformats.org/officeDocument/2006/relationships/image" Target="../media/image57.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60.png"/><Relationship Id="rId7" Type="http://schemas.openxmlformats.org/officeDocument/2006/relationships/hyperlink" Target="https://www.nasuni.com/microsoft-3/" TargetMode="External"/><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hyperlink" Target="http://panzura.com/azure/" TargetMode="Externa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95.xml"/><Relationship Id="rId6" Type="http://schemas.openxmlformats.org/officeDocument/2006/relationships/image" Target="../media/image62.svg"/><Relationship Id="rId11" Type="http://schemas.openxmlformats.org/officeDocument/2006/relationships/image" Target="../media/image65.jpg"/><Relationship Id="rId5" Type="http://schemas.openxmlformats.org/officeDocument/2006/relationships/image" Target="../media/image61.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hyperlink" Target="http://www.talonstorage.com/solutions/enterprise-hybrid-cloud-storage" TargetMode="External"/><Relationship Id="rId9" Type="http://schemas.openxmlformats.org/officeDocument/2006/relationships/hyperlink" Target="https://www.softnas.com/wp/products/softnas-cloud-for-azure/" TargetMode="External"/><Relationship Id="rId14"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9.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87.xml"/><Relationship Id="rId4" Type="http://schemas.openxmlformats.org/officeDocument/2006/relationships/image" Target="../media/image80.emf"/></Relationships>
</file>

<file path=ppt/slides/_rels/slide23.xml.rels><?xml version="1.0" encoding="UTF-8" standalone="yes"?>
<Relationships xmlns="http://schemas.openxmlformats.org/package/2006/relationships"><Relationship Id="rId8" Type="http://schemas.openxmlformats.org/officeDocument/2006/relationships/hyperlink" Target="https://azure.microsoft.com/en-us/marketplace/partners/netapp/netapp-altavault-cloud-integrated-storage-solution/" TargetMode="External"/><Relationship Id="rId13" Type="http://schemas.openxmlformats.org/officeDocument/2006/relationships/hyperlink" Target="https://azure.microsoft.com/en-us/marketplace/partners/veeam/veeamcloudconnect/" TargetMode="External"/><Relationship Id="rId18" Type="http://schemas.openxmlformats.org/officeDocument/2006/relationships/image" Target="../media/image81.png"/><Relationship Id="rId3" Type="http://schemas.openxmlformats.org/officeDocument/2006/relationships/hyperlink" Target="https://azure.microsoft.com/en-us/marketplace/partners/commvault/commvault/" TargetMode="External"/><Relationship Id="rId21" Type="http://schemas.openxmlformats.org/officeDocument/2006/relationships/image" Target="../media/image84.jpg"/><Relationship Id="rId7" Type="http://schemas.openxmlformats.org/officeDocument/2006/relationships/hyperlink" Target="http://cloud.netapp.com/altavaultazure" TargetMode="External"/><Relationship Id="rId12" Type="http://schemas.openxmlformats.org/officeDocument/2006/relationships/hyperlink" Target="https://azure.microsoft.com/en-us/marketplace/partners/veeam/veeam-cloud-connect-enterprise/" TargetMode="External"/><Relationship Id="rId17" Type="http://schemas.openxmlformats.org/officeDocument/2006/relationships/image" Target="../media/image74.png"/><Relationship Id="rId2" Type="http://schemas.openxmlformats.org/officeDocument/2006/relationships/notesSlide" Target="../notesSlides/notesSlide17.xml"/><Relationship Id="rId16" Type="http://schemas.openxmlformats.org/officeDocument/2006/relationships/hyperlink" Target="http://datacastlered.com/wp-content/uploads/2015/01/Datacastle-RED-on-Microsoft-Azure-datasheet.pdf" TargetMode="External"/><Relationship Id="rId20" Type="http://schemas.openxmlformats.org/officeDocument/2006/relationships/image" Target="../media/image83.png"/><Relationship Id="rId1" Type="http://schemas.openxmlformats.org/officeDocument/2006/relationships/slideLayout" Target="../slideLayouts/slideLayout87.xml"/><Relationship Id="rId6" Type="http://schemas.openxmlformats.org/officeDocument/2006/relationships/hyperlink" Target="http://www8.hp.com/us/en/software-solutions/vm-server-backup/" TargetMode="External"/><Relationship Id="rId11" Type="http://schemas.openxmlformats.org/officeDocument/2006/relationships/hyperlink" Target="http://canada.emc.com/collateral/data-sheet/h14521-cloudboost-ds.pdf" TargetMode="External"/><Relationship Id="rId24" Type="http://schemas.openxmlformats.org/officeDocument/2006/relationships/image" Target="../media/image86.png"/><Relationship Id="rId5" Type="http://schemas.openxmlformats.org/officeDocument/2006/relationships/hyperlink" Target="http://www8.hp.com/us/en/software-solutions/data-protector-backup-recovery-software/" TargetMode="External"/><Relationship Id="rId15" Type="http://schemas.openxmlformats.org/officeDocument/2006/relationships/hyperlink" Target="https://azure.microsoft.com/en-us/marketplace/partners/dell-software/rapid-recovery-replication-target-vm-for-azure/" TargetMode="External"/><Relationship Id="rId23" Type="http://schemas.openxmlformats.org/officeDocument/2006/relationships/image" Target="../media/image85.jpg"/><Relationship Id="rId10" Type="http://schemas.openxmlformats.org/officeDocument/2006/relationships/hyperlink" Target="https://store.emc.com/us/Product-Family/AVAMAR-PRODUCTS/EMC-Avamar-Virtual-Edition/p/EMC-Avamar-Virtual-Edition" TargetMode="External"/><Relationship Id="rId19" Type="http://schemas.openxmlformats.org/officeDocument/2006/relationships/image" Target="../media/image82.png"/><Relationship Id="rId4" Type="http://schemas.openxmlformats.org/officeDocument/2006/relationships/hyperlink" Target="https://vxbeta.veritas.com/welcome/key/X8J2DGDB1PQFTCRM" TargetMode="External"/><Relationship Id="rId9" Type="http://schemas.openxmlformats.org/officeDocument/2006/relationships/hyperlink" Target="https://www.emc.com/collateral/data-sheet/h14758-ds-isilon-cloudpools.pdf" TargetMode="External"/><Relationship Id="rId14" Type="http://schemas.openxmlformats.org/officeDocument/2006/relationships/hyperlink" Target="https://azure.microsoft.com/en-us/marketplace/partners/veeam/veeam-direct-restore-to-microsoft-azure/" TargetMode="External"/><Relationship Id="rId22"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jpeg"/><Relationship Id="rId18" Type="http://schemas.openxmlformats.org/officeDocument/2006/relationships/image" Target="../media/image10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jpeg"/><Relationship Id="rId2" Type="http://schemas.openxmlformats.org/officeDocument/2006/relationships/notesSlide" Target="../notesSlides/notesSlide19.xml"/><Relationship Id="rId16" Type="http://schemas.openxmlformats.org/officeDocument/2006/relationships/image" Target="../media/image101.emf"/><Relationship Id="rId1" Type="http://schemas.openxmlformats.org/officeDocument/2006/relationships/slideLayout" Target="../slideLayouts/slideLayout88.xml"/><Relationship Id="rId6" Type="http://schemas.openxmlformats.org/officeDocument/2006/relationships/image" Target="../media/image91.png"/><Relationship Id="rId11" Type="http://schemas.openxmlformats.org/officeDocument/2006/relationships/image" Target="../media/image96.jpeg"/><Relationship Id="rId5" Type="http://schemas.openxmlformats.org/officeDocument/2006/relationships/image" Target="../media/image90.png"/><Relationship Id="rId15" Type="http://schemas.openxmlformats.org/officeDocument/2006/relationships/image" Target="../media/image100.jpe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emf"/></Relationships>
</file>

<file path=ppt/slides/_rels/slide2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0.xml"/><Relationship Id="rId1" Type="http://schemas.openxmlformats.org/officeDocument/2006/relationships/slideLayout" Target="../slideLayouts/slideLayout87.xml"/><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21.xml"/><Relationship Id="rId1" Type="http://schemas.openxmlformats.org/officeDocument/2006/relationships/slideLayout" Target="../slideLayouts/slideLayout88.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2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95.xml"/><Relationship Id="rId6" Type="http://schemas.openxmlformats.org/officeDocument/2006/relationships/image" Target="../media/image114.emf"/><Relationship Id="rId11" Type="http://schemas.openxmlformats.org/officeDocument/2006/relationships/image" Target="../media/image119.png"/><Relationship Id="rId5" Type="http://schemas.openxmlformats.org/officeDocument/2006/relationships/image" Target="../media/image113.emf"/><Relationship Id="rId15" Type="http://schemas.openxmlformats.org/officeDocument/2006/relationships/image" Target="../media/image105.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3" Type="http://schemas.openxmlformats.org/officeDocument/2006/relationships/hyperlink" Target="http://www.commvault.com/solutions/by-technology/virtual-machine-and-cloud/microsoft-azure" TargetMode="External"/><Relationship Id="rId2" Type="http://schemas.openxmlformats.org/officeDocument/2006/relationships/notesSlide" Target="../notesSlides/notesSlide24.xml"/><Relationship Id="rId1" Type="http://schemas.openxmlformats.org/officeDocument/2006/relationships/slideLayout" Target="../slideLayouts/slideLayout87.xml"/><Relationship Id="rId4" Type="http://schemas.openxmlformats.org/officeDocument/2006/relationships/hyperlink" Target="https://www.youtube.com/watch?v=o7ekZPXO74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114.xml"/><Relationship Id="rId5" Type="http://schemas.openxmlformats.org/officeDocument/2006/relationships/image" Target="../media/image124.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hyperlink" Target="https://www.veritas.com/content/dam/Veritas/docs/briefs/V_GA_ENT_DS-Enterprise-Cloud-Backup-Simplified-EN.pdf" TargetMode="External"/><Relationship Id="rId2" Type="http://schemas.openxmlformats.org/officeDocument/2006/relationships/hyperlink" Target="https://www.veritas.com/solution/azure" TargetMode="External"/><Relationship Id="rId1" Type="http://schemas.openxmlformats.org/officeDocument/2006/relationships/slideLayout" Target="../slideLayouts/slideLayout112.xml"/><Relationship Id="rId4" Type="http://schemas.openxmlformats.org/officeDocument/2006/relationships/image" Target="../media/image12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40.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26.xml"/><Relationship Id="rId1" Type="http://schemas.openxmlformats.org/officeDocument/2006/relationships/slideLayout" Target="../slideLayouts/slideLayout147.xml"/><Relationship Id="rId6" Type="http://schemas.openxmlformats.org/officeDocument/2006/relationships/image" Target="../media/image78.emf"/><Relationship Id="rId5" Type="http://schemas.openxmlformats.org/officeDocument/2006/relationships/image" Target="../media/image80.emf"/><Relationship Id="rId4" Type="http://schemas.openxmlformats.org/officeDocument/2006/relationships/image" Target="../media/image79.emf"/></Relationships>
</file>

<file path=ppt/slides/_rels/slide41.xml.rels><?xml version="1.0" encoding="UTF-8" standalone="yes"?>
<Relationships xmlns="http://schemas.openxmlformats.org/package/2006/relationships"><Relationship Id="rId8" Type="http://schemas.openxmlformats.org/officeDocument/2006/relationships/hyperlink" Target="https://www.cohesity.com/product/cohesity-dataplatform/" TargetMode="External"/><Relationship Id="rId13" Type="http://schemas.openxmlformats.org/officeDocument/2006/relationships/image" Target="../media/image83.png"/><Relationship Id="rId3" Type="http://schemas.openxmlformats.org/officeDocument/2006/relationships/hyperlink" Target="http://panzura.com/azure/" TargetMode="External"/><Relationship Id="rId7" Type="http://schemas.openxmlformats.org/officeDocument/2006/relationships/hyperlink" Target="http://www.emc.com/en-us/storage/isilon/cloudpools.htm?PID=isilon-cloudpools-1310772146141" TargetMode="External"/><Relationship Id="rId12" Type="http://schemas.openxmlformats.org/officeDocument/2006/relationships/image" Target="../media/image60.png"/><Relationship Id="rId2" Type="http://schemas.openxmlformats.org/officeDocument/2006/relationships/hyperlink" Target="https://www.nasuni.com/microsoft-3/" TargetMode="External"/><Relationship Id="rId16" Type="http://schemas.openxmlformats.org/officeDocument/2006/relationships/image" Target="../media/image61.png"/><Relationship Id="rId1" Type="http://schemas.openxmlformats.org/officeDocument/2006/relationships/slideLayout" Target="../slideLayouts/slideLayout147.xml"/><Relationship Id="rId6" Type="http://schemas.openxmlformats.org/officeDocument/2006/relationships/hyperlink" Target="http://origin2-www.emc.com/storage/cloudarray/index.htm#!" TargetMode="External"/><Relationship Id="rId11" Type="http://schemas.openxmlformats.org/officeDocument/2006/relationships/image" Target="../media/image64.png"/><Relationship Id="rId5" Type="http://schemas.openxmlformats.org/officeDocument/2006/relationships/hyperlink" Target="https://www.softnas.com/wp/products/softnas-cloud-for-azure/" TargetMode="External"/><Relationship Id="rId15" Type="http://schemas.openxmlformats.org/officeDocument/2006/relationships/image" Target="../media/image133.png"/><Relationship Id="rId10" Type="http://schemas.openxmlformats.org/officeDocument/2006/relationships/image" Target="../media/image63.PNG"/><Relationship Id="rId4" Type="http://schemas.openxmlformats.org/officeDocument/2006/relationships/hyperlink" Target="http://www.talonstorage.com/solutions/enterprise-hybrid-cloud-storage" TargetMode="External"/><Relationship Id="rId9" Type="http://schemas.openxmlformats.org/officeDocument/2006/relationships/hyperlink" Target="http://www.ctera.com/technology/cloud-storage-gateways/" TargetMode="External"/><Relationship Id="rId14" Type="http://schemas.openxmlformats.org/officeDocument/2006/relationships/image" Target="../media/image1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7.xml"/><Relationship Id="rId1" Type="http://schemas.openxmlformats.org/officeDocument/2006/relationships/slideLayout" Target="../slideLayouts/slideLayout130.xml"/></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8.xml"/><Relationship Id="rId1" Type="http://schemas.openxmlformats.org/officeDocument/2006/relationships/slideLayout" Target="../slideLayouts/slideLayout136.xml"/><Relationship Id="rId4" Type="http://schemas.openxmlformats.org/officeDocument/2006/relationships/image" Target="../media/image136.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9.xml"/></Relationships>
</file>

<file path=ppt/slides/_rels/slide48.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32.xml"/><Relationship Id="rId1" Type="http://schemas.openxmlformats.org/officeDocument/2006/relationships/slideLayout" Target="../slideLayouts/slideLayout135.xml"/><Relationship Id="rId6" Type="http://schemas.openxmlformats.org/officeDocument/2006/relationships/image" Target="../media/image140.emf"/><Relationship Id="rId5" Type="http://schemas.openxmlformats.org/officeDocument/2006/relationships/image" Target="../media/image139.png"/><Relationship Id="rId4" Type="http://schemas.openxmlformats.org/officeDocument/2006/relationships/image" Target="../media/image13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8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147.xml"/></Relationships>
</file>

<file path=ppt/slides/_rels/slide51.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35.xml"/><Relationship Id="rId1" Type="http://schemas.openxmlformats.org/officeDocument/2006/relationships/slideLayout" Target="../slideLayouts/slideLayout14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7.xml"/></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7.xml"/><Relationship Id="rId1" Type="http://schemas.openxmlformats.org/officeDocument/2006/relationships/slideLayout" Target="../slideLayouts/slideLayout147.xml"/></Relationships>
</file>

<file path=ppt/slides/_rels/slide5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38.xml"/><Relationship Id="rId1" Type="http://schemas.openxmlformats.org/officeDocument/2006/relationships/slideLayout" Target="../slideLayouts/slideLayout141.xml"/></Relationships>
</file>

<file path=ppt/slides/_rels/slide5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39.xml"/><Relationship Id="rId1" Type="http://schemas.openxmlformats.org/officeDocument/2006/relationships/slideLayout" Target="../slideLayouts/slideLayout141.xml"/></Relationships>
</file>

<file path=ppt/slides/_rels/slide5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60.png"/><Relationship Id="rId7" Type="http://schemas.openxmlformats.org/officeDocument/2006/relationships/hyperlink" Target="https://www.nasuni.com/microsoft-3/" TargetMode="External"/><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hyperlink" Target="http://panzura.com/azure/" TargetMode="Externa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95.xml"/><Relationship Id="rId6" Type="http://schemas.openxmlformats.org/officeDocument/2006/relationships/image" Target="../media/image62.svg"/><Relationship Id="rId11" Type="http://schemas.openxmlformats.org/officeDocument/2006/relationships/image" Target="../media/image65.jpg"/><Relationship Id="rId5" Type="http://schemas.openxmlformats.org/officeDocument/2006/relationships/image" Target="../media/image61.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hyperlink" Target="http://www.talonstorage.com/solutions/enterprise-hybrid-cloud-storage" TargetMode="External"/><Relationship Id="rId9" Type="http://schemas.openxmlformats.org/officeDocument/2006/relationships/hyperlink" Target="https://www.softnas.com/wp/products/softnas-cloud-for-azure/" TargetMode="External"/><Relationship Id="rId14"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58.xml.rels><?xml version="1.0" encoding="UTF-8" standalone="yes"?>
<Relationships xmlns="http://schemas.openxmlformats.org/package/2006/relationships"><Relationship Id="rId3" Type="http://schemas.openxmlformats.org/officeDocument/2006/relationships/hyperlink" Target="https://aka.ms/azurestoragestackoverflow" TargetMode="External"/><Relationship Id="rId2" Type="http://schemas.openxmlformats.org/officeDocument/2006/relationships/hyperlink" Target="http://aka.ms/AzureStorageDocs" TargetMode="External"/><Relationship Id="rId1" Type="http://schemas.openxmlformats.org/officeDocument/2006/relationships/slideLayout" Target="../slideLayouts/slideLayout87.xml"/><Relationship Id="rId5" Type="http://schemas.openxmlformats.org/officeDocument/2006/relationships/image" Target="../media/image7.png"/><Relationship Id="rId4" Type="http://schemas.openxmlformats.org/officeDocument/2006/relationships/hyperlink" Target="https://aka.ms/azurestoragemsdnforu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0.xml"/><Relationship Id="rId1" Type="http://schemas.openxmlformats.org/officeDocument/2006/relationships/slideLayout" Target="../slideLayouts/slideLayout90.xml"/><Relationship Id="rId4" Type="http://schemas.openxmlformats.org/officeDocument/2006/relationships/image" Target="../media/image146.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8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60.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41.xml"/><Relationship Id="rId1" Type="http://schemas.openxmlformats.org/officeDocument/2006/relationships/slideLayout" Target="../slideLayouts/slideLayout102.xml"/><Relationship Id="rId6" Type="http://schemas.openxmlformats.org/officeDocument/2006/relationships/image" Target="../media/image148.png"/><Relationship Id="rId5" Type="http://schemas.openxmlformats.org/officeDocument/2006/relationships/image" Target="../media/image147.jpg"/><Relationship Id="rId4" Type="http://schemas.openxmlformats.org/officeDocument/2006/relationships/hyperlink" Target="https://aka.ms/ignite.mobileapp"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techcommunity.microsoft.com/" TargetMode="External"/><Relationship Id="rId3" Type="http://schemas.openxmlformats.org/officeDocument/2006/relationships/hyperlink" Target="http://azure.com/solutions" TargetMode="External"/><Relationship Id="rId7" Type="http://schemas.openxmlformats.org/officeDocument/2006/relationships/hyperlink" Target="https://www.microsoft.com/mechanics" TargetMode="External"/><Relationship Id="rId2" Type="http://schemas.openxmlformats.org/officeDocument/2006/relationships/notesSlide" Target="../notesSlides/notesSlide42.xml"/><Relationship Id="rId1" Type="http://schemas.openxmlformats.org/officeDocument/2006/relationships/slideLayout" Target="../slideLayouts/slideLayout95.xml"/><Relationship Id="rId6" Type="http://schemas.openxmlformats.org/officeDocument/2006/relationships/hyperlink" Target="http://www.microsoft.com/itprocloudessentials" TargetMode="External"/><Relationship Id="rId5" Type="http://schemas.openxmlformats.org/officeDocument/2006/relationships/hyperlink" Target="http://www.microsoft.com/itprocareercenter" TargetMode="External"/><Relationship Id="rId4" Type="http://schemas.openxmlformats.org/officeDocument/2006/relationships/hyperlink" Target="http://aka.ms/AzureMonthlyWebinar"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microsoft.com/itprocareercenter" TargetMode="External"/><Relationship Id="rId2" Type="http://schemas.openxmlformats.org/officeDocument/2006/relationships/notesSlide" Target="../notesSlides/notesSlide43.xml"/><Relationship Id="rId1" Type="http://schemas.openxmlformats.org/officeDocument/2006/relationships/slideLayout" Target="../slideLayouts/slideLayout159.xml"/><Relationship Id="rId6" Type="http://schemas.openxmlformats.org/officeDocument/2006/relationships/hyperlink" Target="https://techcommunity.microsoft.com/" TargetMode="External"/><Relationship Id="rId5" Type="http://schemas.openxmlformats.org/officeDocument/2006/relationships/hyperlink" Target="http://www.microsoft.com/mechanics" TargetMode="External"/><Relationship Id="rId4" Type="http://schemas.openxmlformats.org/officeDocument/2006/relationships/hyperlink" Target="http://www.microsoft.com/itprocloudessentials"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5.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87.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8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1679645"/>
            <a:ext cx="10210735" cy="1828786"/>
          </a:xfrm>
        </p:spPr>
        <p:txBody>
          <a:bodyPr/>
          <a:lstStyle/>
          <a:p>
            <a:r>
              <a:rPr lang="en-US" dirty="0"/>
              <a:t>Dive into Scenarios and Customer Success Stories with Azure Storage</a:t>
            </a:r>
          </a:p>
        </p:txBody>
      </p:sp>
      <p:sp>
        <p:nvSpPr>
          <p:cNvPr id="5" name="Text Placeholder 4"/>
          <p:cNvSpPr>
            <a:spLocks noGrp="1"/>
          </p:cNvSpPr>
          <p:nvPr>
            <p:ph type="body" sz="quarter" idx="12"/>
          </p:nvPr>
        </p:nvSpPr>
        <p:spPr/>
        <p:txBody>
          <a:bodyPr/>
          <a:lstStyle/>
          <a:p>
            <a:r>
              <a:rPr lang="en-US" dirty="0"/>
              <a:t>Andrew Chen and John Loveall</a:t>
            </a:r>
          </a:p>
          <a:p>
            <a:r>
              <a:rPr lang="en-US" dirty="0"/>
              <a:t>Azure Storage Program Management</a:t>
            </a:r>
          </a:p>
        </p:txBody>
      </p:sp>
      <p:sp>
        <p:nvSpPr>
          <p:cNvPr id="6" name="Text Placeholder 5"/>
          <p:cNvSpPr>
            <a:spLocks noGrp="1"/>
          </p:cNvSpPr>
          <p:nvPr>
            <p:ph type="body" sz="quarter" idx="13"/>
          </p:nvPr>
        </p:nvSpPr>
        <p:spPr/>
        <p:txBody>
          <a:bodyPr/>
          <a:lstStyle/>
          <a:p>
            <a:r>
              <a:rPr lang="en-US" dirty="0"/>
              <a:t>BRK2201</a:t>
            </a:r>
          </a:p>
        </p:txBody>
      </p:sp>
    </p:spTree>
    <p:extLst>
      <p:ext uri="{BB962C8B-B14F-4D97-AF65-F5344CB8AC3E}">
        <p14:creationId xmlns:p14="http://schemas.microsoft.com/office/powerpoint/2010/main" val="266007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Recognized, Broad, Industry Leadership</a:t>
            </a:r>
          </a:p>
        </p:txBody>
      </p:sp>
      <p:sp>
        <p:nvSpPr>
          <p:cNvPr id="3" name="Text Placeholder 2"/>
          <p:cNvSpPr>
            <a:spLocks noGrp="1"/>
          </p:cNvSpPr>
          <p:nvPr>
            <p:ph type="body" sz="quarter" idx="10"/>
          </p:nvPr>
        </p:nvSpPr>
        <p:spPr>
          <a:xfrm>
            <a:off x="274638" y="5668200"/>
            <a:ext cx="11887200" cy="683264"/>
          </a:xfrm>
        </p:spPr>
        <p:txBody>
          <a:bodyPr/>
          <a:lstStyle/>
          <a:p>
            <a:r>
              <a:rPr lang="en-US" sz="3600" dirty="0">
                <a:solidFill>
                  <a:schemeClr val="accent2"/>
                </a:solidFill>
              </a:rPr>
              <a:t>The only Gartner MQ Leader across 3 key domains</a:t>
            </a:r>
          </a:p>
        </p:txBody>
      </p:sp>
      <p:grpSp>
        <p:nvGrpSpPr>
          <p:cNvPr id="15" name="Group 14"/>
          <p:cNvGrpSpPr/>
          <p:nvPr/>
        </p:nvGrpSpPr>
        <p:grpSpPr>
          <a:xfrm>
            <a:off x="274638" y="1245862"/>
            <a:ext cx="3886200" cy="4332436"/>
            <a:chOff x="274638" y="1245862"/>
            <a:chExt cx="3886200" cy="4332436"/>
          </a:xfrm>
        </p:grpSpPr>
        <p:pic>
          <p:nvPicPr>
            <p:cNvPr id="5" name="Picture 4"/>
            <p:cNvPicPr>
              <a:picLocks noChangeAspect="1"/>
            </p:cNvPicPr>
            <p:nvPr/>
          </p:nvPicPr>
          <p:blipFill>
            <a:blip r:embed="rId3"/>
            <a:stretch>
              <a:fillRect/>
            </a:stretch>
          </p:blipFill>
          <p:spPr>
            <a:xfrm>
              <a:off x="274638" y="1245862"/>
              <a:ext cx="3657600" cy="3657600"/>
            </a:xfrm>
            <a:prstGeom prst="rect">
              <a:avLst/>
            </a:prstGeom>
          </p:spPr>
        </p:pic>
        <p:sp>
          <p:nvSpPr>
            <p:cNvPr id="8" name="TextBox 7"/>
            <p:cNvSpPr txBox="1"/>
            <p:nvPr/>
          </p:nvSpPr>
          <p:spPr>
            <a:xfrm flipH="1">
              <a:off x="274638" y="4978134"/>
              <a:ext cx="3886200" cy="6001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chemeClr val="tx1"/>
                      </a:gs>
                      <a:gs pos="30000">
                        <a:schemeClr val="tx1"/>
                      </a:gs>
                    </a:gsLst>
                    <a:lin ang="5400000" scaled="0"/>
                  </a:gradFill>
                  <a:effectLst/>
                  <a:uLnTx/>
                  <a:uFillTx/>
                  <a:hlinkClick r:id="rId4"/>
                </a:rPr>
                <a:t>Gartner Magic Quadrant for Public Cloud Storage Services, WW, 2016</a:t>
              </a:r>
              <a:endParaRPr kumimoji="0" lang="en-US" sz="11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
          <p:nvSpPr>
            <p:cNvPr id="13" name="Rectangle 12"/>
            <p:cNvSpPr/>
            <p:nvPr/>
          </p:nvSpPr>
          <p:spPr bwMode="auto">
            <a:xfrm>
              <a:off x="2179638" y="1286188"/>
              <a:ext cx="1678929" cy="1698171"/>
            </a:xfrm>
            <a:prstGeom prst="rect">
              <a:avLst/>
            </a:prstGeom>
            <a:solidFill>
              <a:schemeClr val="accent5">
                <a:alpha val="2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10" name="Rectangle 9"/>
            <p:cNvSpPr/>
            <p:nvPr/>
          </p:nvSpPr>
          <p:spPr bwMode="auto">
            <a:xfrm>
              <a:off x="2865437" y="1897062"/>
              <a:ext cx="533400" cy="228600"/>
            </a:xfrm>
            <a:prstGeom prst="rect">
              <a:avLst/>
            </a:prstGeom>
            <a:noFill/>
            <a:ln w="38100">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grpSp>
        <p:nvGrpSpPr>
          <p:cNvPr id="19" name="Group 18"/>
          <p:cNvGrpSpPr/>
          <p:nvPr/>
        </p:nvGrpSpPr>
        <p:grpSpPr>
          <a:xfrm>
            <a:off x="4389438" y="1245862"/>
            <a:ext cx="8000999" cy="4332436"/>
            <a:chOff x="4389438" y="1245862"/>
            <a:chExt cx="8000999" cy="4332436"/>
          </a:xfrm>
        </p:grpSpPr>
        <p:pic>
          <p:nvPicPr>
            <p:cNvPr id="4" name="Picture 3"/>
            <p:cNvPicPr>
              <a:picLocks noChangeAspect="1"/>
            </p:cNvPicPr>
            <p:nvPr/>
          </p:nvPicPr>
          <p:blipFill>
            <a:blip r:embed="rId5"/>
            <a:stretch>
              <a:fillRect/>
            </a:stretch>
          </p:blipFill>
          <p:spPr>
            <a:xfrm>
              <a:off x="8504237" y="1245862"/>
              <a:ext cx="3657600" cy="3657600"/>
            </a:xfrm>
            <a:prstGeom prst="rect">
              <a:avLst/>
            </a:prstGeom>
          </p:spPr>
        </p:pic>
        <p:pic>
          <p:nvPicPr>
            <p:cNvPr id="6" name="Picture 5"/>
            <p:cNvPicPr>
              <a:picLocks noChangeAspect="1"/>
            </p:cNvPicPr>
            <p:nvPr/>
          </p:nvPicPr>
          <p:blipFill>
            <a:blip r:embed="rId6"/>
            <a:stretch>
              <a:fillRect/>
            </a:stretch>
          </p:blipFill>
          <p:spPr>
            <a:xfrm>
              <a:off x="4389438" y="1245862"/>
              <a:ext cx="3657600" cy="3657600"/>
            </a:xfrm>
            <a:prstGeom prst="rect">
              <a:avLst/>
            </a:prstGeom>
          </p:spPr>
        </p:pic>
        <p:sp>
          <p:nvSpPr>
            <p:cNvPr id="7" name="TextBox 6"/>
            <p:cNvSpPr txBox="1"/>
            <p:nvPr/>
          </p:nvSpPr>
          <p:spPr>
            <a:xfrm flipH="1">
              <a:off x="4389438" y="4978134"/>
              <a:ext cx="3886200" cy="6001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chemeClr val="tx1"/>
                      </a:gs>
                      <a:gs pos="30000">
                        <a:schemeClr val="tx1"/>
                      </a:gs>
                    </a:gsLst>
                    <a:lin ang="5400000" scaled="0"/>
                  </a:gradFill>
                  <a:effectLst/>
                  <a:uLnTx/>
                  <a:uFillTx/>
                  <a:hlinkClick r:id="rId7"/>
                </a:rPr>
                <a:t>Gartner Magic Quadrant for Cloud Infrastructure as a Service, WW, 2016</a:t>
              </a:r>
              <a:endParaRPr kumimoji="0" lang="en-US" sz="11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
          <p:nvSpPr>
            <p:cNvPr id="9" name="TextBox 8"/>
            <p:cNvSpPr txBox="1"/>
            <p:nvPr/>
          </p:nvSpPr>
          <p:spPr>
            <a:xfrm flipH="1">
              <a:off x="8504237" y="4978134"/>
              <a:ext cx="3886200" cy="6001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chemeClr val="tx1"/>
                      </a:gs>
                      <a:gs pos="30000">
                        <a:schemeClr val="tx1"/>
                      </a:gs>
                    </a:gsLst>
                    <a:lin ang="5400000" scaled="0"/>
                  </a:gradFill>
                  <a:effectLst/>
                  <a:uLnTx/>
                  <a:uFillTx/>
                  <a:hlinkClick r:id="rId8"/>
                </a:rPr>
                <a:t>Gartner Magic Quadrant for Enterprise Application Platform as a Service, WW, 2016</a:t>
              </a:r>
              <a:endParaRPr kumimoji="0" lang="en-US" sz="11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
          <p:nvSpPr>
            <p:cNvPr id="14" name="Rectangle 13"/>
            <p:cNvSpPr/>
            <p:nvPr/>
          </p:nvSpPr>
          <p:spPr bwMode="auto">
            <a:xfrm>
              <a:off x="6305724" y="1286188"/>
              <a:ext cx="1678929" cy="1698171"/>
            </a:xfrm>
            <a:prstGeom prst="rect">
              <a:avLst/>
            </a:prstGeom>
            <a:solidFill>
              <a:schemeClr val="accent5">
                <a:alpha val="2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11" name="Rectangle 10"/>
            <p:cNvSpPr/>
            <p:nvPr/>
          </p:nvSpPr>
          <p:spPr bwMode="auto">
            <a:xfrm>
              <a:off x="7361237" y="2028824"/>
              <a:ext cx="533400" cy="228600"/>
            </a:xfrm>
            <a:prstGeom prst="rect">
              <a:avLst/>
            </a:prstGeom>
            <a:noFill/>
            <a:ln w="38100">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17" name="Rectangle 16"/>
            <p:cNvSpPr/>
            <p:nvPr/>
          </p:nvSpPr>
          <p:spPr bwMode="auto">
            <a:xfrm>
              <a:off x="10447337" y="1286188"/>
              <a:ext cx="1678929" cy="1698171"/>
            </a:xfrm>
            <a:prstGeom prst="rect">
              <a:avLst/>
            </a:prstGeom>
            <a:solidFill>
              <a:schemeClr val="accent5">
                <a:alpha val="2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12" name="Rectangle 11"/>
            <p:cNvSpPr/>
            <p:nvPr/>
          </p:nvSpPr>
          <p:spPr bwMode="auto">
            <a:xfrm>
              <a:off x="10866437" y="2697162"/>
              <a:ext cx="533400" cy="228600"/>
            </a:xfrm>
            <a:prstGeom prst="rect">
              <a:avLst/>
            </a:prstGeom>
            <a:noFill/>
            <a:ln w="38100">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spTree>
    <p:extLst>
      <p:ext uri="{BB962C8B-B14F-4D97-AF65-F5344CB8AC3E}">
        <p14:creationId xmlns:p14="http://schemas.microsoft.com/office/powerpoint/2010/main" val="2944905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25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dirty="0"/>
              <a:t>Market Leadership in Compliance Coverage</a:t>
            </a:r>
          </a:p>
        </p:txBody>
      </p:sp>
      <p:sp>
        <p:nvSpPr>
          <p:cNvPr id="84" name="Rectangle 83"/>
          <p:cNvSpPr/>
          <p:nvPr/>
        </p:nvSpPr>
        <p:spPr bwMode="auto">
          <a:xfrm>
            <a:off x="275481" y="1287462"/>
            <a:ext cx="11885514" cy="502848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3199" b="0" i="0" u="none" strike="noStrike" kern="0" cap="none" spc="0" normalizeH="0" baseline="0" noProof="0" dirty="0">
              <a:ln w="3175">
                <a:noFill/>
              </a:ln>
              <a:gradFill>
                <a:gsLst>
                  <a:gs pos="18750">
                    <a:schemeClr val="accent1"/>
                  </a:gs>
                  <a:gs pos="32143">
                    <a:schemeClr val="accent1"/>
                  </a:gs>
                </a:gsLst>
                <a:lin ang="5400000" scaled="0"/>
              </a:gradFill>
              <a:effectLst/>
              <a:uLnTx/>
              <a:uFillTx/>
              <a:latin typeface="+mj-lt"/>
              <a:cs typeface="Segoe UI" pitchFamily="34" charset="0"/>
            </a:endParaRPr>
          </a:p>
        </p:txBody>
      </p:sp>
      <p:sp>
        <p:nvSpPr>
          <p:cNvPr id="286" name="Rectangle 285"/>
          <p:cNvSpPr/>
          <p:nvPr/>
        </p:nvSpPr>
        <p:spPr bwMode="auto">
          <a:xfrm>
            <a:off x="458335" y="1470316"/>
            <a:ext cx="11519806" cy="15085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72988" tIns="186494" rIns="372988" bIns="149196"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652" b="0" i="0" u="none" strike="noStrike" kern="0" cap="none" spc="-102" normalizeH="0" baseline="0" noProof="0" dirty="0">
              <a:ln w="3175">
                <a:noFill/>
              </a:ln>
              <a:solidFill>
                <a:srgbClr val="FFFFFF"/>
              </a:solidFill>
              <a:effectLst/>
              <a:uLnTx/>
              <a:uFillTx/>
              <a:cs typeface="Segoe UI" pitchFamily="34" charset="0"/>
            </a:endParaRPr>
          </a:p>
        </p:txBody>
      </p:sp>
      <p:sp>
        <p:nvSpPr>
          <p:cNvPr id="291" name="Rectangle 290"/>
          <p:cNvSpPr/>
          <p:nvPr/>
        </p:nvSpPr>
        <p:spPr bwMode="auto">
          <a:xfrm>
            <a:off x="458335" y="3024569"/>
            <a:ext cx="11519806" cy="15085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72988" tIns="186494" rIns="372988" bIns="149196"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652" b="0" i="0" u="none" strike="noStrike" kern="0" cap="none" spc="-102" normalizeH="0" baseline="0" noProof="0" dirty="0">
              <a:ln w="3175">
                <a:noFill/>
              </a:ln>
              <a:solidFill>
                <a:srgbClr val="FFFFFF"/>
              </a:solidFill>
              <a:effectLst/>
              <a:uLnTx/>
              <a:uFillTx/>
              <a:cs typeface="Segoe UI" pitchFamily="34" charset="0"/>
            </a:endParaRPr>
          </a:p>
        </p:txBody>
      </p:sp>
      <p:sp>
        <p:nvSpPr>
          <p:cNvPr id="296" name="Rectangle 295"/>
          <p:cNvSpPr/>
          <p:nvPr/>
        </p:nvSpPr>
        <p:spPr bwMode="auto">
          <a:xfrm>
            <a:off x="458335" y="4578824"/>
            <a:ext cx="11519806" cy="155427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72988" tIns="186494" rIns="372988" bIns="149196"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652" b="0" i="0" u="none" strike="noStrike" kern="0" cap="none" spc="-102" normalizeH="0" baseline="0" noProof="0" dirty="0">
              <a:ln w="3175">
                <a:noFill/>
              </a:ln>
              <a:solidFill>
                <a:srgbClr val="FFFFFF"/>
              </a:solidFill>
              <a:effectLst/>
              <a:uLnTx/>
              <a:uFillTx/>
              <a:cs typeface="Segoe UI" pitchFamily="34" charset="0"/>
            </a:endParaRPr>
          </a:p>
        </p:txBody>
      </p:sp>
      <p:pic>
        <p:nvPicPr>
          <p:cNvPr id="403"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9912" r="16881" b="43417"/>
          <a:stretch/>
        </p:blipFill>
        <p:spPr>
          <a:xfrm>
            <a:off x="1806497" y="3236341"/>
            <a:ext cx="826518" cy="714430"/>
          </a:xfrm>
          <a:prstGeom prst="rect">
            <a:avLst/>
          </a:prstGeom>
        </p:spPr>
      </p:pic>
      <p:pic>
        <p:nvPicPr>
          <p:cNvPr id="406"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3933" y="3245551"/>
            <a:ext cx="724550" cy="696009"/>
          </a:xfrm>
          <a:prstGeom prst="rect">
            <a:avLst/>
          </a:prstGeom>
        </p:spPr>
      </p:pic>
      <p:pic>
        <p:nvPicPr>
          <p:cNvPr id="408" name="Picture 4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1001" y="3449039"/>
            <a:ext cx="738534" cy="289034"/>
          </a:xfrm>
          <a:prstGeom prst="rect">
            <a:avLst/>
          </a:prstGeom>
        </p:spPr>
      </p:pic>
      <p:pic>
        <p:nvPicPr>
          <p:cNvPr id="410" name="Picture 40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2030" y="3286687"/>
            <a:ext cx="632514" cy="613738"/>
          </a:xfrm>
          <a:prstGeom prst="rect">
            <a:avLst/>
          </a:prstGeom>
        </p:spPr>
      </p:pic>
      <p:pic>
        <p:nvPicPr>
          <p:cNvPr id="411" name="Picture 4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6344" y="3256000"/>
            <a:ext cx="695768" cy="675111"/>
          </a:xfrm>
          <a:prstGeom prst="rect">
            <a:avLst/>
          </a:prstGeom>
        </p:spPr>
      </p:pic>
      <p:pic>
        <p:nvPicPr>
          <p:cNvPr id="413" name="Picture 4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7528" y="3239664"/>
            <a:ext cx="729440" cy="707785"/>
          </a:xfrm>
          <a:prstGeom prst="rect">
            <a:avLst/>
          </a:prstGeom>
        </p:spPr>
      </p:pic>
      <p:pic>
        <p:nvPicPr>
          <p:cNvPr id="414" name="Picture 413" descr="http://1.bp.blogspot.com/-zsub2Ach6i8/T3qyuPps54I/AAAAAAAAAVY/2DAjv_gntto/s1600/irs-logo.jpeg.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35944" y="3242066"/>
            <a:ext cx="724487" cy="702978"/>
          </a:xfrm>
          <a:prstGeom prst="rect">
            <a:avLst/>
          </a:prstGeom>
          <a:noFill/>
          <a:ln>
            <a:noFill/>
          </a:ln>
        </p:spPr>
      </p:pic>
      <p:pic>
        <p:nvPicPr>
          <p:cNvPr id="415" name="Picture 414"/>
          <p:cNvPicPr>
            <a:picLocks noChangeAspect="1"/>
          </p:cNvPicPr>
          <p:nvPr/>
        </p:nvPicPr>
        <p:blipFill rotWithShape="1">
          <a:blip r:embed="rId10" cstate="print">
            <a:extLst>
              <a:ext uri="{28A0092B-C50C-407E-A947-70E740481C1C}">
                <a14:useLocalDpi xmlns:a14="http://schemas.microsoft.com/office/drawing/2010/main" val="0"/>
              </a:ext>
            </a:extLst>
          </a:blip>
          <a:srcRect l="2855" t="2105" r="5136" b="14296"/>
          <a:stretch/>
        </p:blipFill>
        <p:spPr>
          <a:xfrm>
            <a:off x="561477" y="3308469"/>
            <a:ext cx="945701" cy="570174"/>
          </a:xfrm>
          <a:prstGeom prst="rect">
            <a:avLst/>
          </a:prstGeom>
        </p:spPr>
      </p:pic>
      <p:pic>
        <p:nvPicPr>
          <p:cNvPr id="416" name="Picture 4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74148" y="3238106"/>
            <a:ext cx="752039" cy="710899"/>
          </a:xfrm>
          <a:prstGeom prst="rect">
            <a:avLst/>
          </a:prstGeom>
        </p:spPr>
      </p:pic>
      <p:pic>
        <p:nvPicPr>
          <p:cNvPr id="421" name="Picture 6" descr="image00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40342" y="3220194"/>
            <a:ext cx="723611" cy="70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 name="Rectangle 403"/>
          <p:cNvSpPr>
            <a:spLocks/>
          </p:cNvSpPr>
          <p:nvPr/>
        </p:nvSpPr>
        <p:spPr>
          <a:xfrm>
            <a:off x="1610315" y="4075980"/>
            <a:ext cx="1151986" cy="457135"/>
          </a:xfrm>
          <a:prstGeom prst="rect">
            <a:avLst/>
          </a:prstGeom>
          <a:noFill/>
        </p:spPr>
        <p:txBody>
          <a:bodyPr wrap="square" lIns="0" tIns="0" rIns="0">
            <a:noAutofit/>
          </a:bodyPr>
          <a:lstStyle/>
          <a:p>
            <a:pPr marL="0" marR="0" lvl="0" indent="0" algn="ctr" defTabSz="593801" eaLnBrk="0" fontAlgn="ctr" latinLnBrk="0" hangingPunct="0">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HIPAA/</a:t>
            </a:r>
            <a:b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b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HITECH</a:t>
            </a:r>
          </a:p>
        </p:txBody>
      </p:sp>
      <p:sp>
        <p:nvSpPr>
          <p:cNvPr id="405" name="Rectangle 404"/>
          <p:cNvSpPr>
            <a:spLocks/>
          </p:cNvSpPr>
          <p:nvPr/>
        </p:nvSpPr>
        <p:spPr>
          <a:xfrm>
            <a:off x="458335" y="4075980"/>
            <a:ext cx="1151986" cy="457135"/>
          </a:xfrm>
          <a:prstGeom prst="rect">
            <a:avLst/>
          </a:prstGeom>
          <a:noFill/>
        </p:spPr>
        <p:txBody>
          <a:bodyPr wrap="square" lIns="0" tIns="0" rIns="0">
            <a:noAutofit/>
          </a:bodyPr>
          <a:lstStyle/>
          <a:p>
            <a:pPr marL="0" marR="0" lvl="0" indent="0" algn="ctr" defTabSz="593801" eaLnBrk="0" fontAlgn="ctr" latinLnBrk="0" hangingPunct="0">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FedRAMP</a:t>
            </a:r>
          </a:p>
          <a:p>
            <a:pPr marL="0" marR="0" lvl="0" indent="0" algn="ctr" defTabSz="593801" eaLnBrk="0" fontAlgn="ctr" latinLnBrk="0" hangingPunct="0">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JAB P-ATO</a:t>
            </a:r>
          </a:p>
        </p:txBody>
      </p:sp>
      <p:sp>
        <p:nvSpPr>
          <p:cNvPr id="407" name="Rectangle 406"/>
          <p:cNvSpPr>
            <a:spLocks/>
          </p:cNvSpPr>
          <p:nvPr/>
        </p:nvSpPr>
        <p:spPr>
          <a:xfrm>
            <a:off x="2762295" y="4075980"/>
            <a:ext cx="1151986" cy="457135"/>
          </a:xfrm>
          <a:prstGeom prst="rect">
            <a:avLst/>
          </a:prstGeom>
          <a:noFill/>
        </p:spPr>
        <p:txBody>
          <a:bodyPr wrap="none" lIns="0" tIns="0" rIns="0">
            <a:noAutofit/>
          </a:bodyPr>
          <a:lstStyle/>
          <a:p>
            <a:pPr marL="0" marR="0" lvl="0" indent="0" algn="ctr" defTabSz="593801" eaLnBrk="0" fontAlgn="ctr" latinLnBrk="0" hangingPunct="0">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FIPS 140-2</a:t>
            </a:r>
          </a:p>
        </p:txBody>
      </p:sp>
      <p:sp>
        <p:nvSpPr>
          <p:cNvPr id="409" name="Rectangle 408"/>
          <p:cNvSpPr>
            <a:spLocks/>
          </p:cNvSpPr>
          <p:nvPr/>
        </p:nvSpPr>
        <p:spPr>
          <a:xfrm>
            <a:off x="5066255" y="4075980"/>
            <a:ext cx="1151986" cy="457135"/>
          </a:xfrm>
          <a:prstGeom prst="rect">
            <a:avLst/>
          </a:prstGeom>
          <a:noFill/>
        </p:spPr>
        <p:txBody>
          <a:bodyPr wrap="square" lIns="0" tIns="0" rIns="0">
            <a:noAutofit/>
          </a:bodyPr>
          <a:lstStyle/>
          <a:p>
            <a:pPr marL="0" marR="0" lvl="0" indent="0" algn="ctr" defTabSz="593801" eaLnBrk="0" fontAlgn="ctr" latinLnBrk="0" hangingPunct="0">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FERPA</a:t>
            </a:r>
          </a:p>
        </p:txBody>
      </p:sp>
      <p:sp>
        <p:nvSpPr>
          <p:cNvPr id="412" name="Rectangle 411"/>
          <p:cNvSpPr>
            <a:spLocks/>
          </p:cNvSpPr>
          <p:nvPr/>
        </p:nvSpPr>
        <p:spPr>
          <a:xfrm>
            <a:off x="6218235" y="4075980"/>
            <a:ext cx="1151986" cy="457135"/>
          </a:xfrm>
          <a:prstGeom prst="rect">
            <a:avLst/>
          </a:prstGeom>
          <a:noFill/>
        </p:spPr>
        <p:txBody>
          <a:bodyPr wrap="none" lIns="0" tIns="0" rIns="0">
            <a:noAutofit/>
          </a:bodyPr>
          <a:lstStyle/>
          <a:p>
            <a:pPr marL="0" marR="0" lvl="0" indent="0" algn="ctr" defTabSz="593801" eaLnBrk="0" fontAlgn="ctr" latinLnBrk="0" hangingPunct="0">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DISA Level 2</a:t>
            </a:r>
          </a:p>
        </p:txBody>
      </p:sp>
      <p:sp>
        <p:nvSpPr>
          <p:cNvPr id="417" name="Rectangle 416"/>
          <p:cNvSpPr>
            <a:spLocks/>
          </p:cNvSpPr>
          <p:nvPr/>
        </p:nvSpPr>
        <p:spPr>
          <a:xfrm>
            <a:off x="9674176" y="4075980"/>
            <a:ext cx="1151986" cy="457135"/>
          </a:xfrm>
          <a:prstGeom prst="rect">
            <a:avLst/>
          </a:prstGeom>
          <a:noFill/>
        </p:spPr>
        <p:txBody>
          <a:bodyPr wrap="none" lIns="0" tIns="0" rIns="0">
            <a:noAutofit/>
          </a:bodyPr>
          <a:lstStyle/>
          <a:p>
            <a:pPr marL="0" marR="0" lvl="0" indent="0" algn="ctr" defTabSz="593801" eaLnBrk="0" fontAlgn="ctr" latinLnBrk="0" hangingPunct="0">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ITAR-ready</a:t>
            </a:r>
          </a:p>
        </p:txBody>
      </p:sp>
      <p:sp>
        <p:nvSpPr>
          <p:cNvPr id="418" name="Rectangle 417"/>
          <p:cNvSpPr>
            <a:spLocks/>
          </p:cNvSpPr>
          <p:nvPr/>
        </p:nvSpPr>
        <p:spPr>
          <a:xfrm>
            <a:off x="7370216" y="4075980"/>
            <a:ext cx="1151986" cy="457135"/>
          </a:xfrm>
          <a:prstGeom prst="rect">
            <a:avLst/>
          </a:prstGeom>
          <a:noFill/>
        </p:spPr>
        <p:txBody>
          <a:bodyPr wrap="none" lIns="0" tIns="0" rIns="0">
            <a:noAutofit/>
          </a:bodyPr>
          <a:lstStyle/>
          <a:p>
            <a:pPr marL="0" marR="0" lvl="0" indent="0" algn="ctr" defTabSz="593801" eaLnBrk="0" fontAlgn="ctr" latinLnBrk="0" hangingPunct="0">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CJIS</a:t>
            </a:r>
          </a:p>
        </p:txBody>
      </p:sp>
      <p:sp>
        <p:nvSpPr>
          <p:cNvPr id="419" name="Rectangle 418"/>
          <p:cNvSpPr>
            <a:spLocks/>
          </p:cNvSpPr>
          <p:nvPr/>
        </p:nvSpPr>
        <p:spPr>
          <a:xfrm>
            <a:off x="3914275" y="4075980"/>
            <a:ext cx="1151986" cy="457135"/>
          </a:xfrm>
          <a:prstGeom prst="rect">
            <a:avLst/>
          </a:prstGeom>
          <a:noFill/>
        </p:spPr>
        <p:txBody>
          <a:bodyPr wrap="none" lIns="0" tIns="0" rIns="0">
            <a:noAutofit/>
          </a:bodyPr>
          <a:lstStyle/>
          <a:p>
            <a:pPr marL="0" marR="0" lvl="0" indent="0" algn="ctr" defTabSz="593801" eaLnBrk="0" fontAlgn="ctr" latinLnBrk="0" hangingPunct="0">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21 CFR</a:t>
            </a:r>
          </a:p>
          <a:p>
            <a:pPr marL="0" marR="0" lvl="0" indent="0" algn="ctr" defTabSz="593801" eaLnBrk="0" fontAlgn="ctr" latinLnBrk="0" hangingPunct="0">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Part 11</a:t>
            </a:r>
          </a:p>
        </p:txBody>
      </p:sp>
      <p:sp>
        <p:nvSpPr>
          <p:cNvPr id="420" name="Rectangle 419"/>
          <p:cNvSpPr>
            <a:spLocks/>
          </p:cNvSpPr>
          <p:nvPr/>
        </p:nvSpPr>
        <p:spPr>
          <a:xfrm>
            <a:off x="8522195" y="4075980"/>
            <a:ext cx="1151986" cy="457135"/>
          </a:xfrm>
          <a:prstGeom prst="rect">
            <a:avLst/>
          </a:prstGeom>
          <a:noFill/>
        </p:spPr>
        <p:txBody>
          <a:bodyPr wrap="none" lIns="0" tIns="0" rIns="0">
            <a:noAutofit/>
          </a:bodyPr>
          <a:lstStyle/>
          <a:p>
            <a:pPr marL="0" marR="0" lvl="0" indent="0" algn="ctr" defTabSz="593801" eaLnBrk="0" fontAlgn="ctr" latinLnBrk="0" hangingPunct="0">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IRS 1075</a:t>
            </a:r>
          </a:p>
        </p:txBody>
      </p:sp>
      <p:sp>
        <p:nvSpPr>
          <p:cNvPr id="422" name="Rectangle 421"/>
          <p:cNvSpPr>
            <a:spLocks/>
          </p:cNvSpPr>
          <p:nvPr/>
        </p:nvSpPr>
        <p:spPr>
          <a:xfrm>
            <a:off x="10826155" y="4075980"/>
            <a:ext cx="1151986" cy="457135"/>
          </a:xfrm>
          <a:prstGeom prst="rect">
            <a:avLst/>
          </a:prstGeom>
          <a:noFill/>
        </p:spPr>
        <p:txBody>
          <a:bodyPr wrap="square" lIns="0" tIns="0" rIns="0">
            <a:noAutofit/>
          </a:bodyPr>
          <a:lstStyle/>
          <a:p>
            <a:pPr marL="0" marR="0" lvl="0" indent="0" algn="ctr" defTabSz="593801" eaLnBrk="0" fontAlgn="ctr" latinLnBrk="0" hangingPunct="0">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Section </a:t>
            </a:r>
            <a:b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b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panose="020B0502040204020203" pitchFamily="34" charset="0"/>
                <a:ea typeface="MS PGothic" panose="020B0600070205080204" pitchFamily="34" charset="-128"/>
              </a:rPr>
              <a:t>508 VPAT</a:t>
            </a:r>
          </a:p>
        </p:txBody>
      </p:sp>
      <p:pic>
        <p:nvPicPr>
          <p:cNvPr id="387" name="Picture 14" descr="http://www.theauditpeople.com/sites/default/files/pictures/iso-logo.png"/>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0664" y="1749293"/>
            <a:ext cx="755072" cy="553559"/>
          </a:xfrm>
          <a:prstGeom prst="rect">
            <a:avLst/>
          </a:prstGeom>
          <a:noFill/>
          <a:extLst>
            <a:ext uri="{909E8E84-426E-40DD-AFC4-6F175D3DCCD1}">
              <a14:hiddenFill xmlns:a14="http://schemas.microsoft.com/office/drawing/2010/main">
                <a:solidFill>
                  <a:srgbClr val="FFFFFF"/>
                </a:solidFill>
              </a14:hiddenFill>
            </a:ext>
          </a:extLst>
        </p:spPr>
      </p:pic>
      <p:pic>
        <p:nvPicPr>
          <p:cNvPr id="388" name="Picture 387"/>
          <p:cNvPicPr>
            <a:picLocks noChangeAspect="1"/>
          </p:cNvPicPr>
          <p:nvPr/>
        </p:nvPicPr>
        <p:blipFill>
          <a:blip r:embed="rId14"/>
          <a:stretch>
            <a:fillRect/>
          </a:stretch>
        </p:blipFill>
        <p:spPr>
          <a:xfrm>
            <a:off x="3681264" y="1691170"/>
            <a:ext cx="754023" cy="669807"/>
          </a:xfrm>
          <a:prstGeom prst="rect">
            <a:avLst/>
          </a:prstGeom>
        </p:spPr>
      </p:pic>
      <p:pic>
        <p:nvPicPr>
          <p:cNvPr id="389" name="Picture 388"/>
          <p:cNvPicPr>
            <a:picLocks noChangeAspect="1"/>
          </p:cNvPicPr>
          <p:nvPr/>
        </p:nvPicPr>
        <p:blipFill>
          <a:blip r:embed="rId15"/>
          <a:stretch>
            <a:fillRect/>
          </a:stretch>
        </p:blipFill>
        <p:spPr>
          <a:xfrm>
            <a:off x="833905" y="1691170"/>
            <a:ext cx="688842" cy="669807"/>
          </a:xfrm>
          <a:prstGeom prst="rect">
            <a:avLst/>
          </a:prstGeom>
        </p:spPr>
      </p:pic>
      <p:pic>
        <p:nvPicPr>
          <p:cNvPr id="390" name="Picture 389"/>
          <p:cNvPicPr>
            <a:picLocks noChangeAspect="1"/>
          </p:cNvPicPr>
          <p:nvPr/>
        </p:nvPicPr>
        <p:blipFill>
          <a:blip r:embed="rId14"/>
          <a:stretch>
            <a:fillRect/>
          </a:stretch>
        </p:blipFill>
        <p:spPr>
          <a:xfrm>
            <a:off x="2241289" y="1691170"/>
            <a:ext cx="754023" cy="669807"/>
          </a:xfrm>
          <a:prstGeom prst="rect">
            <a:avLst/>
          </a:prstGeom>
        </p:spPr>
      </p:pic>
      <p:pic>
        <p:nvPicPr>
          <p:cNvPr id="391" name="Picture 390"/>
          <p:cNvPicPr>
            <a:picLocks noChangeAspect="1"/>
          </p:cNvPicPr>
          <p:nvPr/>
        </p:nvPicPr>
        <p:blipFill>
          <a:blip r:embed="rId16"/>
          <a:stretch>
            <a:fillRect/>
          </a:stretch>
        </p:blipFill>
        <p:spPr>
          <a:xfrm>
            <a:off x="5108951" y="1792647"/>
            <a:ext cx="756299" cy="466852"/>
          </a:xfrm>
          <a:prstGeom prst="rect">
            <a:avLst/>
          </a:prstGeom>
        </p:spPr>
      </p:pic>
      <p:pic>
        <p:nvPicPr>
          <p:cNvPr id="392" name="Picture 391"/>
          <p:cNvPicPr>
            <a:picLocks noChangeAspect="1"/>
          </p:cNvPicPr>
          <p:nvPr/>
        </p:nvPicPr>
        <p:blipFill>
          <a:blip r:embed="rId17"/>
          <a:stretch>
            <a:fillRect/>
          </a:stretch>
        </p:blipFill>
        <p:spPr>
          <a:xfrm>
            <a:off x="6415311" y="1819076"/>
            <a:ext cx="1112724" cy="413995"/>
          </a:xfrm>
          <a:prstGeom prst="rect">
            <a:avLst/>
          </a:prstGeom>
        </p:spPr>
      </p:pic>
      <p:pic>
        <p:nvPicPr>
          <p:cNvPr id="393" name="Picture 39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73023" y="1691170"/>
            <a:ext cx="690303" cy="669807"/>
          </a:xfrm>
          <a:prstGeom prst="rect">
            <a:avLst/>
          </a:prstGeom>
        </p:spPr>
      </p:pic>
      <p:sp>
        <p:nvSpPr>
          <p:cNvPr id="394" name="Rectangle 393"/>
          <p:cNvSpPr>
            <a:spLocks/>
          </p:cNvSpPr>
          <p:nvPr/>
        </p:nvSpPr>
        <p:spPr>
          <a:xfrm>
            <a:off x="855430" y="2521727"/>
            <a:ext cx="645792" cy="155251"/>
          </a:xfrm>
          <a:prstGeom prst="rect">
            <a:avLst/>
          </a:prstGeom>
          <a:noFill/>
        </p:spPr>
        <p:txBody>
          <a:bodyPr wrap="none" lIns="0" tIns="0" rIns="0" bIns="0">
            <a:spAutoFit/>
          </a:bodyPr>
          <a:lstStyle/>
          <a:p>
            <a:pPr marL="0" marR="0" lvl="0" indent="0" algn="ctr" defTabSz="608913"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ISO 27001</a:t>
            </a:r>
          </a:p>
        </p:txBody>
      </p:sp>
      <p:sp>
        <p:nvSpPr>
          <p:cNvPr id="395" name="Rectangle 394"/>
          <p:cNvSpPr>
            <a:spLocks/>
          </p:cNvSpPr>
          <p:nvPr/>
        </p:nvSpPr>
        <p:spPr>
          <a:xfrm>
            <a:off x="5010228" y="2521727"/>
            <a:ext cx="976045" cy="155251"/>
          </a:xfrm>
          <a:prstGeom prst="rect">
            <a:avLst/>
          </a:prstGeom>
          <a:noFill/>
        </p:spPr>
        <p:txBody>
          <a:bodyPr wrap="none" lIns="0" tIns="0" rIns="0" bIns="0">
            <a:spAutoFit/>
          </a:bodyPr>
          <a:lstStyle/>
          <a:p>
            <a:pPr marL="0" marR="0" lvl="0" indent="0" algn="ctr" defTabSz="608913"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PCI DSS Level 1</a:t>
            </a:r>
          </a:p>
        </p:txBody>
      </p:sp>
      <p:sp>
        <p:nvSpPr>
          <p:cNvPr id="396" name="Rectangle 395"/>
          <p:cNvSpPr>
            <a:spLocks/>
          </p:cNvSpPr>
          <p:nvPr/>
        </p:nvSpPr>
        <p:spPr>
          <a:xfrm>
            <a:off x="2193223" y="2521727"/>
            <a:ext cx="850156" cy="155251"/>
          </a:xfrm>
          <a:prstGeom prst="rect">
            <a:avLst/>
          </a:prstGeom>
          <a:noFill/>
        </p:spPr>
        <p:txBody>
          <a:bodyPr wrap="none" lIns="0" tIns="0" rIns="0" bIns="0">
            <a:spAutoFit/>
          </a:bodyPr>
          <a:lstStyle/>
          <a:p>
            <a:pPr marL="0" marR="0" lvl="0" indent="0" algn="ctr" defTabSz="608913"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SOC 1 Type 2</a:t>
            </a:r>
          </a:p>
        </p:txBody>
      </p:sp>
      <p:sp>
        <p:nvSpPr>
          <p:cNvPr id="397" name="Rectangle 396"/>
          <p:cNvSpPr>
            <a:spLocks/>
          </p:cNvSpPr>
          <p:nvPr/>
        </p:nvSpPr>
        <p:spPr>
          <a:xfrm>
            <a:off x="3633198" y="2521727"/>
            <a:ext cx="850156" cy="155251"/>
          </a:xfrm>
          <a:prstGeom prst="rect">
            <a:avLst/>
          </a:prstGeom>
          <a:noFill/>
        </p:spPr>
        <p:txBody>
          <a:bodyPr wrap="none" lIns="0" tIns="0" rIns="0" bIns="0">
            <a:spAutoFit/>
          </a:bodyPr>
          <a:lstStyle/>
          <a:p>
            <a:pPr marL="0" marR="0" lvl="0" indent="0" algn="ctr" defTabSz="608913"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SOC 2 Type 2</a:t>
            </a:r>
          </a:p>
        </p:txBody>
      </p:sp>
      <p:sp>
        <p:nvSpPr>
          <p:cNvPr id="398" name="Rectangle 397"/>
          <p:cNvSpPr>
            <a:spLocks/>
          </p:cNvSpPr>
          <p:nvPr/>
        </p:nvSpPr>
        <p:spPr>
          <a:xfrm>
            <a:off x="8055303" y="2521727"/>
            <a:ext cx="645792" cy="155251"/>
          </a:xfrm>
          <a:prstGeom prst="rect">
            <a:avLst/>
          </a:prstGeom>
          <a:noFill/>
        </p:spPr>
        <p:txBody>
          <a:bodyPr wrap="none" lIns="0" tIns="0" rIns="0" bIns="0">
            <a:spAutoFit/>
          </a:bodyPr>
          <a:lstStyle/>
          <a:p>
            <a:pPr marL="0" marR="0" lvl="0" indent="0" algn="ctr" defTabSz="608913"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ISO 27018</a:t>
            </a:r>
          </a:p>
        </p:txBody>
      </p:sp>
      <p:sp>
        <p:nvSpPr>
          <p:cNvPr id="399" name="Rectangle 398"/>
          <p:cNvSpPr>
            <a:spLocks/>
          </p:cNvSpPr>
          <p:nvPr/>
        </p:nvSpPr>
        <p:spPr>
          <a:xfrm>
            <a:off x="6464100" y="2521727"/>
            <a:ext cx="948250" cy="310503"/>
          </a:xfrm>
          <a:prstGeom prst="rect">
            <a:avLst/>
          </a:prstGeom>
          <a:noFill/>
        </p:spPr>
        <p:txBody>
          <a:bodyPr wrap="none" lIns="0" tIns="0" rIns="0" bIns="0">
            <a:spAutoFit/>
          </a:bodyPr>
          <a:lstStyle/>
          <a:p>
            <a:pPr marL="0" marR="0" lvl="0" indent="0" algn="ctr" defTabSz="608913"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Cloud Controls</a:t>
            </a:r>
            <a:b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b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Matrix</a:t>
            </a:r>
          </a:p>
        </p:txBody>
      </p:sp>
      <p:sp>
        <p:nvSpPr>
          <p:cNvPr id="400" name="Rectangle 399"/>
          <p:cNvSpPr>
            <a:spLocks/>
          </p:cNvSpPr>
          <p:nvPr/>
        </p:nvSpPr>
        <p:spPr>
          <a:xfrm>
            <a:off x="9148677" y="2521727"/>
            <a:ext cx="1338996" cy="310503"/>
          </a:xfrm>
          <a:prstGeom prst="rect">
            <a:avLst/>
          </a:prstGeom>
          <a:noFill/>
        </p:spPr>
        <p:txBody>
          <a:bodyPr wrap="none" lIns="0" tIns="0" rIns="0" bIns="0">
            <a:spAutoFit/>
          </a:bodyPr>
          <a:lstStyle/>
          <a:p>
            <a:pPr marL="0" marR="0" lvl="0" indent="0" algn="ctr" defTabSz="608913"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Content Delivery and</a:t>
            </a:r>
            <a:b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b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Security Association</a:t>
            </a:r>
          </a:p>
        </p:txBody>
      </p:sp>
      <p:sp>
        <p:nvSpPr>
          <p:cNvPr id="401" name="Rectangle 400"/>
          <p:cNvSpPr>
            <a:spLocks/>
          </p:cNvSpPr>
          <p:nvPr/>
        </p:nvSpPr>
        <p:spPr>
          <a:xfrm>
            <a:off x="10857596" y="2521727"/>
            <a:ext cx="801108" cy="310503"/>
          </a:xfrm>
          <a:prstGeom prst="rect">
            <a:avLst/>
          </a:prstGeom>
          <a:noFill/>
        </p:spPr>
        <p:txBody>
          <a:bodyPr wrap="none" lIns="0" tIns="0" rIns="0" bIns="0">
            <a:spAutoFit/>
          </a:bodyPr>
          <a:lstStyle/>
          <a:p>
            <a:pPr marL="0" marR="0" lvl="0" indent="0" algn="ctr" defTabSz="608913"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Shared</a:t>
            </a:r>
          </a:p>
          <a:p>
            <a:pPr marL="0" marR="0" lvl="0" indent="0" algn="ctr" defTabSz="608913"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Assessments</a:t>
            </a:r>
          </a:p>
        </p:txBody>
      </p:sp>
      <p:pic>
        <p:nvPicPr>
          <p:cNvPr id="402" name="Picture 40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777555" y="1795286"/>
            <a:ext cx="961190" cy="461574"/>
          </a:xfrm>
          <a:prstGeom prst="rect">
            <a:avLst/>
          </a:prstGeom>
        </p:spPr>
      </p:pic>
      <p:pic>
        <p:nvPicPr>
          <p:cNvPr id="366" name="Picture 365"/>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3797634" y="4846105"/>
            <a:ext cx="652190" cy="410710"/>
          </a:xfrm>
          <a:prstGeom prst="rect">
            <a:avLst/>
          </a:prstGeom>
        </p:spPr>
      </p:pic>
      <p:pic>
        <p:nvPicPr>
          <p:cNvPr id="368" name="Picture 36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799516" y="4903487"/>
            <a:ext cx="931952" cy="295947"/>
          </a:xfrm>
          <a:prstGeom prst="rect">
            <a:avLst/>
          </a:prstGeom>
        </p:spPr>
      </p:pic>
      <p:pic>
        <p:nvPicPr>
          <p:cNvPr id="370" name="Picture 4" descr="image00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870065" y="4841768"/>
            <a:ext cx="696344" cy="41938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 name="Picture 37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97902" y="4781157"/>
            <a:ext cx="557146" cy="540606"/>
          </a:xfrm>
          <a:prstGeom prst="rect">
            <a:avLst/>
          </a:prstGeom>
        </p:spPr>
      </p:pic>
      <p:pic>
        <p:nvPicPr>
          <p:cNvPr id="373" name="Picture 372" descr="http://ts1.mm.bing.net/th?&amp;id=HN.607999990459468225&amp;w=300&amp;h=300&amp;c=0&amp;pid=1.9&amp;rs=0&amp;p=0"/>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061486" y="4771499"/>
            <a:ext cx="597030" cy="559921"/>
          </a:xfrm>
          <a:prstGeom prst="rect">
            <a:avLst/>
          </a:prstGeom>
          <a:noFill/>
          <a:ln>
            <a:noFill/>
          </a:ln>
        </p:spPr>
      </p:pic>
      <p:pic>
        <p:nvPicPr>
          <p:cNvPr id="374" name="Picture 373" descr="IRAP logo">
            <a:hlinkClick r:id="rId25"/>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947779" y="4826280"/>
            <a:ext cx="729934" cy="450361"/>
          </a:xfrm>
          <a:prstGeom prst="rect">
            <a:avLst/>
          </a:prstGeom>
          <a:noFill/>
          <a:ln>
            <a:noFill/>
          </a:ln>
        </p:spPr>
      </p:pic>
      <p:pic>
        <p:nvPicPr>
          <p:cNvPr id="375" name="Picture 37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695747" y="4918680"/>
            <a:ext cx="666948" cy="265559"/>
          </a:xfrm>
          <a:prstGeom prst="rect">
            <a:avLst/>
          </a:prstGeom>
        </p:spPr>
      </p:pic>
      <p:pic>
        <p:nvPicPr>
          <p:cNvPr id="376" name="Picture 375" descr="FISC : The Center for Financial Industry Infomation System">
            <a:hlinkClick r:id="rId28" tooltip="&quot;FISC HOME&quot;"/>
          </p:cNvPr>
          <p:cNvPicPr>
            <a:picLocks noChangeAspect="1"/>
          </p:cNvPicPr>
          <p:nvPr/>
        </p:nvPicPr>
        <p:blipFill rotWithShape="1">
          <a:blip r:embed="rId29">
            <a:extLst>
              <a:ext uri="{28A0092B-C50C-407E-A947-70E740481C1C}">
                <a14:useLocalDpi xmlns:a14="http://schemas.microsoft.com/office/drawing/2010/main" val="0"/>
              </a:ext>
            </a:extLst>
          </a:blip>
          <a:srcRect l="2842" t="10775" r="69960" b="10775"/>
          <a:stretch/>
        </p:blipFill>
        <p:spPr bwMode="auto">
          <a:xfrm>
            <a:off x="10105596" y="4940567"/>
            <a:ext cx="603319" cy="221785"/>
          </a:xfrm>
          <a:prstGeom prst="rect">
            <a:avLst/>
          </a:prstGeom>
          <a:noFill/>
          <a:ln>
            <a:noFill/>
          </a:ln>
        </p:spPr>
      </p:pic>
      <p:pic>
        <p:nvPicPr>
          <p:cNvPr id="378" name="Picture 8" descr="image00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857453" y="4747238"/>
            <a:ext cx="627059" cy="60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3" name="Picture 38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04970" y="4797971"/>
            <a:ext cx="753991" cy="506978"/>
          </a:xfrm>
          <a:prstGeom prst="rect">
            <a:avLst/>
          </a:prstGeom>
        </p:spPr>
      </p:pic>
      <p:sp>
        <p:nvSpPr>
          <p:cNvPr id="364" name="Rectangle 363"/>
          <p:cNvSpPr>
            <a:spLocks/>
          </p:cNvSpPr>
          <p:nvPr/>
        </p:nvSpPr>
        <p:spPr>
          <a:xfrm>
            <a:off x="458336" y="5493105"/>
            <a:ext cx="1047260" cy="639989"/>
          </a:xfrm>
          <a:prstGeom prst="rect">
            <a:avLst/>
          </a:prstGeom>
          <a:noFill/>
        </p:spPr>
        <p:txBody>
          <a:bodyPr wrap="square" lIns="0" tIns="0" rIns="0">
            <a:noAutofit/>
          </a:bodyPr>
          <a:lstStyle/>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European </a:t>
            </a:r>
            <a:b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b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Union Model Clauses</a:t>
            </a:r>
          </a:p>
        </p:txBody>
      </p:sp>
      <p:sp>
        <p:nvSpPr>
          <p:cNvPr id="367" name="Rectangle 366"/>
          <p:cNvSpPr>
            <a:spLocks/>
          </p:cNvSpPr>
          <p:nvPr/>
        </p:nvSpPr>
        <p:spPr>
          <a:xfrm>
            <a:off x="2552845" y="5493105"/>
            <a:ext cx="1047260" cy="639989"/>
          </a:xfrm>
          <a:prstGeom prst="rect">
            <a:avLst/>
          </a:prstGeom>
          <a:noFill/>
        </p:spPr>
        <p:txBody>
          <a:bodyPr wrap="square" lIns="0" tIns="0" rIns="0">
            <a:noAutofit/>
          </a:bodyPr>
          <a:lstStyle/>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United Kingdom </a:t>
            </a:r>
          </a:p>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G-Cloud</a:t>
            </a:r>
          </a:p>
        </p:txBody>
      </p:sp>
      <p:sp>
        <p:nvSpPr>
          <p:cNvPr id="369" name="Rectangle 368"/>
          <p:cNvSpPr>
            <a:spLocks/>
          </p:cNvSpPr>
          <p:nvPr/>
        </p:nvSpPr>
        <p:spPr>
          <a:xfrm>
            <a:off x="6741862" y="5493105"/>
            <a:ext cx="1047260" cy="639989"/>
          </a:xfrm>
          <a:prstGeom prst="rect">
            <a:avLst/>
          </a:prstGeom>
          <a:noFill/>
        </p:spPr>
        <p:txBody>
          <a:bodyPr wrap="square" lIns="0" tIns="0" rIns="0">
            <a:noAutofit/>
          </a:bodyPr>
          <a:lstStyle/>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Singapore</a:t>
            </a:r>
          </a:p>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MTCS Level 3 </a:t>
            </a:r>
          </a:p>
        </p:txBody>
      </p:sp>
      <p:sp>
        <p:nvSpPr>
          <p:cNvPr id="371" name="Rectangle 370"/>
          <p:cNvSpPr>
            <a:spLocks/>
          </p:cNvSpPr>
          <p:nvPr/>
        </p:nvSpPr>
        <p:spPr>
          <a:xfrm>
            <a:off x="7789116" y="5493105"/>
            <a:ext cx="1047260" cy="639989"/>
          </a:xfrm>
          <a:prstGeom prst="rect">
            <a:avLst/>
          </a:prstGeom>
          <a:noFill/>
        </p:spPr>
        <p:txBody>
          <a:bodyPr wrap="square" lIns="0" tIns="0" rIns="0">
            <a:noAutofit/>
          </a:bodyPr>
          <a:lstStyle/>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Australia</a:t>
            </a:r>
          </a:p>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 Signals </a:t>
            </a:r>
          </a:p>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Directorate</a:t>
            </a:r>
          </a:p>
        </p:txBody>
      </p:sp>
      <p:sp>
        <p:nvSpPr>
          <p:cNvPr id="377" name="Rectangle 376"/>
          <p:cNvSpPr>
            <a:spLocks/>
          </p:cNvSpPr>
          <p:nvPr/>
        </p:nvSpPr>
        <p:spPr>
          <a:xfrm>
            <a:off x="9883625" y="5493105"/>
            <a:ext cx="1047260" cy="639989"/>
          </a:xfrm>
          <a:prstGeom prst="rect">
            <a:avLst/>
          </a:prstGeom>
          <a:noFill/>
        </p:spPr>
        <p:txBody>
          <a:bodyPr wrap="square" lIns="0" tIns="0" rIns="0">
            <a:noAutofit/>
          </a:bodyPr>
          <a:lstStyle/>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Japan</a:t>
            </a:r>
          </a:p>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Financial Services</a:t>
            </a:r>
          </a:p>
        </p:txBody>
      </p:sp>
      <p:sp>
        <p:nvSpPr>
          <p:cNvPr id="379" name="Rectangle 378"/>
          <p:cNvSpPr>
            <a:spLocks/>
          </p:cNvSpPr>
          <p:nvPr/>
        </p:nvSpPr>
        <p:spPr>
          <a:xfrm>
            <a:off x="3600099" y="5493105"/>
            <a:ext cx="1047260" cy="639989"/>
          </a:xfrm>
          <a:prstGeom prst="rect">
            <a:avLst/>
          </a:prstGeom>
          <a:noFill/>
        </p:spPr>
        <p:txBody>
          <a:bodyPr wrap="square" lIns="0" tIns="0" rIns="0">
            <a:noAutofit/>
          </a:bodyPr>
          <a:lstStyle/>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China Multi</a:t>
            </a:r>
          </a:p>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Layer Protection</a:t>
            </a:r>
          </a:p>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Scheme</a:t>
            </a:r>
          </a:p>
        </p:txBody>
      </p:sp>
      <p:sp>
        <p:nvSpPr>
          <p:cNvPr id="380" name="Rectangle 379"/>
          <p:cNvSpPr>
            <a:spLocks/>
          </p:cNvSpPr>
          <p:nvPr/>
        </p:nvSpPr>
        <p:spPr>
          <a:xfrm>
            <a:off x="5694607" y="5493105"/>
            <a:ext cx="1047260" cy="639989"/>
          </a:xfrm>
          <a:prstGeom prst="rect">
            <a:avLst/>
          </a:prstGeom>
          <a:noFill/>
        </p:spPr>
        <p:txBody>
          <a:bodyPr wrap="square" lIns="0" tIns="0" rIns="0">
            <a:noAutofit/>
          </a:bodyPr>
          <a:lstStyle/>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China</a:t>
            </a:r>
          </a:p>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CCCPPF</a:t>
            </a:r>
          </a:p>
        </p:txBody>
      </p:sp>
      <p:sp>
        <p:nvSpPr>
          <p:cNvPr id="381" name="Rectangle 380"/>
          <p:cNvSpPr>
            <a:spLocks/>
          </p:cNvSpPr>
          <p:nvPr/>
        </p:nvSpPr>
        <p:spPr>
          <a:xfrm>
            <a:off x="8836371" y="5493105"/>
            <a:ext cx="1047260" cy="639989"/>
          </a:xfrm>
          <a:prstGeom prst="rect">
            <a:avLst/>
          </a:prstGeom>
          <a:noFill/>
        </p:spPr>
        <p:txBody>
          <a:bodyPr wrap="square" lIns="0" tIns="0" rIns="0">
            <a:noAutofit/>
          </a:bodyPr>
          <a:lstStyle/>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 New </a:t>
            </a:r>
          </a:p>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Zealand </a:t>
            </a:r>
            <a:b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b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GCIO</a:t>
            </a:r>
          </a:p>
        </p:txBody>
      </p:sp>
      <p:sp>
        <p:nvSpPr>
          <p:cNvPr id="382" name="Rectangle 381"/>
          <p:cNvSpPr>
            <a:spLocks/>
          </p:cNvSpPr>
          <p:nvPr/>
        </p:nvSpPr>
        <p:spPr>
          <a:xfrm>
            <a:off x="4647353" y="5493105"/>
            <a:ext cx="1047260" cy="639989"/>
          </a:xfrm>
          <a:prstGeom prst="rect">
            <a:avLst/>
          </a:prstGeom>
          <a:noFill/>
        </p:spPr>
        <p:txBody>
          <a:bodyPr wrap="square" lIns="0" tIns="0" rIns="0">
            <a:noAutofit/>
          </a:bodyPr>
          <a:lstStyle/>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China</a:t>
            </a:r>
          </a:p>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GB 18030</a:t>
            </a:r>
          </a:p>
        </p:txBody>
      </p:sp>
      <p:sp>
        <p:nvSpPr>
          <p:cNvPr id="384" name="Rectangle 383"/>
          <p:cNvSpPr>
            <a:spLocks/>
          </p:cNvSpPr>
          <p:nvPr/>
        </p:nvSpPr>
        <p:spPr>
          <a:xfrm>
            <a:off x="1505591" y="5493105"/>
            <a:ext cx="1047260" cy="639989"/>
          </a:xfrm>
          <a:prstGeom prst="rect">
            <a:avLst/>
          </a:prstGeom>
          <a:noFill/>
        </p:spPr>
        <p:txBody>
          <a:bodyPr wrap="square" lIns="0" tIns="0" rIns="0">
            <a:noAutofit/>
          </a:bodyPr>
          <a:lstStyle/>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EU Safe </a:t>
            </a:r>
            <a:b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b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Harbor</a:t>
            </a:r>
          </a:p>
        </p:txBody>
      </p:sp>
      <p:sp>
        <p:nvSpPr>
          <p:cNvPr id="385" name="Rectangle 384"/>
          <p:cNvSpPr>
            <a:spLocks/>
          </p:cNvSpPr>
          <p:nvPr/>
        </p:nvSpPr>
        <p:spPr>
          <a:xfrm>
            <a:off x="10930881" y="5493105"/>
            <a:ext cx="1047260" cy="639989"/>
          </a:xfrm>
          <a:prstGeom prst="rect">
            <a:avLst/>
          </a:prstGeom>
          <a:noFill/>
        </p:spPr>
        <p:txBody>
          <a:bodyPr wrap="square" lIns="0" tIns="0" rIns="0">
            <a:noAutofit/>
          </a:bodyPr>
          <a:lstStyle/>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ENISA</a:t>
            </a:r>
          </a:p>
          <a:p>
            <a:pPr marL="0" marR="0" lvl="0" indent="0" algn="ctr" defTabSz="582215" eaLnBrk="1" fontAlgn="ctr" latinLnBrk="0" hangingPunct="1">
              <a:lnSpc>
                <a:spcPct val="90000"/>
              </a:lnSpc>
              <a:spcBef>
                <a:spcPts val="0"/>
              </a:spcBef>
              <a:spcAft>
                <a:spcPts val="0"/>
              </a:spcAft>
              <a:buClrTx/>
              <a:buSzTx/>
              <a:buFontTx/>
              <a:buNone/>
              <a:tabLst/>
              <a:defRPr/>
            </a:pPr>
            <a:r>
              <a:rPr kumimoji="0" lang="en-US" sz="1099" b="0" i="0" u="none" strike="noStrike" kern="0" cap="none" spc="0" normalizeH="0" baseline="0" noProof="0" dirty="0">
                <a:ln>
                  <a:noFill/>
                </a:ln>
                <a:gradFill>
                  <a:gsLst>
                    <a:gs pos="92857">
                      <a:schemeClr val="tx1"/>
                    </a:gs>
                    <a:gs pos="79464">
                      <a:schemeClr val="tx1"/>
                    </a:gs>
                  </a:gsLst>
                  <a:lin ang="5400000" scaled="0"/>
                </a:gradFill>
                <a:effectLst/>
                <a:uLnTx/>
                <a:uFillTx/>
                <a:latin typeface="Segoe UI"/>
              </a:rPr>
              <a:t>IAF</a:t>
            </a:r>
          </a:p>
        </p:txBody>
      </p:sp>
      <p:pic>
        <p:nvPicPr>
          <p:cNvPr id="386" name="Picture 385"/>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1155428" y="4777506"/>
            <a:ext cx="598168" cy="547907"/>
          </a:xfrm>
          <a:prstGeom prst="rect">
            <a:avLst/>
          </a:prstGeom>
        </p:spPr>
      </p:pic>
    </p:spTree>
    <p:extLst>
      <p:ext uri="{BB962C8B-B14F-4D97-AF65-F5344CB8AC3E}">
        <p14:creationId xmlns:p14="http://schemas.microsoft.com/office/powerpoint/2010/main" val="419695178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Storage – Cloud Economics</a:t>
            </a:r>
          </a:p>
        </p:txBody>
      </p:sp>
      <p:grpSp>
        <p:nvGrpSpPr>
          <p:cNvPr id="8" name="Group 7"/>
          <p:cNvGrpSpPr/>
          <p:nvPr/>
        </p:nvGrpSpPr>
        <p:grpSpPr>
          <a:xfrm>
            <a:off x="274639" y="1324061"/>
            <a:ext cx="5925312" cy="5351059"/>
            <a:chOff x="274639" y="1324061"/>
            <a:chExt cx="5925312" cy="5351059"/>
          </a:xfrm>
        </p:grpSpPr>
        <p:sp>
          <p:nvSpPr>
            <p:cNvPr id="13" name="Rectangle 12"/>
            <p:cNvSpPr/>
            <p:nvPr/>
          </p:nvSpPr>
          <p:spPr bwMode="auto">
            <a:xfrm>
              <a:off x="274639" y="3383280"/>
              <a:ext cx="5925312" cy="329184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Economic Benefits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Reduce business risk</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Pay only for what you utilize</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Always realize the current market price</a:t>
              </a:r>
            </a:p>
            <a:p>
              <a:pPr marL="0" marR="0" lvl="0" indent="0" algn="l" defTabSz="932742"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pic>
          <p:nvPicPr>
            <p:cNvPr id="14" name="Picture 13"/>
            <p:cNvPicPr>
              <a:picLocks noChangeAspect="1"/>
            </p:cNvPicPr>
            <p:nvPr/>
          </p:nvPicPr>
          <p:blipFill>
            <a:blip r:embed="rId3"/>
            <a:stretch>
              <a:fillRect/>
            </a:stretch>
          </p:blipFill>
          <p:spPr>
            <a:xfrm>
              <a:off x="2322895" y="1324061"/>
              <a:ext cx="1828800" cy="1828800"/>
            </a:xfrm>
            <a:prstGeom prst="rect">
              <a:avLst/>
            </a:prstGeom>
          </p:spPr>
        </p:pic>
      </p:grpSp>
      <p:grpSp>
        <p:nvGrpSpPr>
          <p:cNvPr id="9" name="Group 8"/>
          <p:cNvGrpSpPr/>
          <p:nvPr/>
        </p:nvGrpSpPr>
        <p:grpSpPr>
          <a:xfrm>
            <a:off x="6254496" y="1324061"/>
            <a:ext cx="5925312" cy="5351059"/>
            <a:chOff x="6254496" y="1324061"/>
            <a:chExt cx="5925312" cy="5351059"/>
          </a:xfrm>
        </p:grpSpPr>
        <p:sp>
          <p:nvSpPr>
            <p:cNvPr id="12" name="Rectangle 11"/>
            <p:cNvSpPr/>
            <p:nvPr/>
          </p:nvSpPr>
          <p:spPr bwMode="auto">
            <a:xfrm>
              <a:off x="6254496" y="3383280"/>
              <a:ext cx="5925312" cy="329184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Operational Benefits</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mn-lt"/>
                <a:ea typeface="+mn-ea"/>
                <a:cs typeface="+mn-cs"/>
              </a:endParaRP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No refresh or migration hassles</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A fully managed service</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Wide range of products and tiers</a:t>
              </a:r>
              <a:endParaRPr kumimoji="0" lang="en-US" sz="2400" b="0" i="0" u="none" strike="noStrike" kern="1200" cap="none" spc="0" normalizeH="0" baseline="0" noProof="0" dirty="0">
                <a:ln>
                  <a:noFill/>
                </a:ln>
                <a:solidFill>
                  <a:schemeClr val="bg1"/>
                </a:solidFill>
                <a:effectLst/>
                <a:uLnTx/>
                <a:uFillTx/>
                <a:latin typeface="+mn-lt"/>
                <a:ea typeface="+mn-ea"/>
                <a:cs typeface="+mn-cs"/>
              </a:endParaRP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p:txBody>
        </p:sp>
        <p:pic>
          <p:nvPicPr>
            <p:cNvPr id="15" name="Picture 14"/>
            <p:cNvPicPr>
              <a:picLocks noChangeAspect="1"/>
            </p:cNvPicPr>
            <p:nvPr/>
          </p:nvPicPr>
          <p:blipFill>
            <a:blip r:embed="rId4"/>
            <a:stretch>
              <a:fillRect/>
            </a:stretch>
          </p:blipFill>
          <p:spPr>
            <a:xfrm>
              <a:off x="8302752" y="1324061"/>
              <a:ext cx="1828800" cy="1828800"/>
            </a:xfrm>
            <a:prstGeom prst="rect">
              <a:avLst/>
            </a:prstGeom>
          </p:spPr>
        </p:pic>
      </p:grpSp>
    </p:spTree>
    <p:extLst>
      <p:ext uri="{BB962C8B-B14F-4D97-AF65-F5344CB8AC3E}">
        <p14:creationId xmlns:p14="http://schemas.microsoft.com/office/powerpoint/2010/main" val="459221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74637" y="1459864"/>
            <a:ext cx="5925312" cy="5215256"/>
            <a:chOff x="274637" y="1459864"/>
            <a:chExt cx="5925312" cy="5215256"/>
          </a:xfrm>
        </p:grpSpPr>
        <p:pic>
          <p:nvPicPr>
            <p:cNvPr id="7" name="Picture 6"/>
            <p:cNvPicPr>
              <a:picLocks noChangeAspect="1"/>
            </p:cNvPicPr>
            <p:nvPr/>
          </p:nvPicPr>
          <p:blipFill>
            <a:blip r:embed="rId3"/>
            <a:stretch>
              <a:fillRect/>
            </a:stretch>
          </p:blipFill>
          <p:spPr>
            <a:xfrm>
              <a:off x="2648972" y="1459864"/>
              <a:ext cx="1176643" cy="1676400"/>
            </a:xfrm>
            <a:prstGeom prst="rect">
              <a:avLst/>
            </a:prstGeom>
          </p:spPr>
        </p:pic>
        <p:sp>
          <p:nvSpPr>
            <p:cNvPr id="12" name="Rectangle 11"/>
            <p:cNvSpPr/>
            <p:nvPr/>
          </p:nvSpPr>
          <p:spPr bwMode="auto">
            <a:xfrm>
              <a:off x="274637" y="3383280"/>
              <a:ext cx="5925312" cy="329184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Hybrid</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Extend existing IT capabilities</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Easily move workloads</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Deploy tiered storage</a:t>
              </a:r>
            </a:p>
          </p:txBody>
        </p:sp>
      </p:grpSp>
      <p:sp>
        <p:nvSpPr>
          <p:cNvPr id="6" name="Title 5"/>
          <p:cNvSpPr>
            <a:spLocks noGrp="1"/>
          </p:cNvSpPr>
          <p:nvPr>
            <p:ph type="title"/>
          </p:nvPr>
        </p:nvSpPr>
        <p:spPr/>
        <p:txBody>
          <a:bodyPr/>
          <a:lstStyle/>
          <a:p>
            <a:r>
              <a:rPr lang="en-US" dirty="0"/>
              <a:t>Azure Storage – Hybrid and Business Agility</a:t>
            </a:r>
          </a:p>
        </p:txBody>
      </p:sp>
      <p:grpSp>
        <p:nvGrpSpPr>
          <p:cNvPr id="9" name="Group 8"/>
          <p:cNvGrpSpPr/>
          <p:nvPr/>
        </p:nvGrpSpPr>
        <p:grpSpPr>
          <a:xfrm>
            <a:off x="6254496" y="1300553"/>
            <a:ext cx="5925312" cy="5374567"/>
            <a:chOff x="6254496" y="1300553"/>
            <a:chExt cx="5925312" cy="5374567"/>
          </a:xfrm>
        </p:grpSpPr>
        <p:sp>
          <p:nvSpPr>
            <p:cNvPr id="14" name="Rectangle 13"/>
            <p:cNvSpPr/>
            <p:nvPr/>
          </p:nvSpPr>
          <p:spPr bwMode="auto">
            <a:xfrm>
              <a:off x="6254496" y="3383280"/>
              <a:ext cx="5925312" cy="3291840"/>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Choice</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Rich ecosystem of ISV Solutions</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Azure Stack</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IaaS, PaaS, and Services</a:t>
              </a:r>
            </a:p>
          </p:txBody>
        </p:sp>
        <p:pic>
          <p:nvPicPr>
            <p:cNvPr id="15" name="Picture 14"/>
            <p:cNvPicPr>
              <a:picLocks noChangeAspect="1"/>
            </p:cNvPicPr>
            <p:nvPr/>
          </p:nvPicPr>
          <p:blipFill>
            <a:blip r:embed="rId4"/>
            <a:stretch>
              <a:fillRect/>
            </a:stretch>
          </p:blipFill>
          <p:spPr>
            <a:xfrm>
              <a:off x="7825956" y="1300553"/>
              <a:ext cx="2751183" cy="1835711"/>
            </a:xfrm>
            <a:prstGeom prst="rect">
              <a:avLst/>
            </a:prstGeom>
          </p:spPr>
        </p:pic>
      </p:grpSp>
    </p:spTree>
    <p:extLst>
      <p:ext uri="{BB962C8B-B14F-4D97-AF65-F5344CB8AC3E}">
        <p14:creationId xmlns:p14="http://schemas.microsoft.com/office/powerpoint/2010/main" val="654417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3"/>
            <a:ext cx="3139016" cy="3735388"/>
          </a:xfrm>
        </p:spPr>
        <p:txBody>
          <a:bodyPr/>
          <a:lstStyle/>
          <a:p>
            <a:r>
              <a:rPr lang="en-US" dirty="0"/>
              <a:t>Analyst Summary</a:t>
            </a:r>
          </a:p>
        </p:txBody>
      </p:sp>
      <p:graphicFrame>
        <p:nvGraphicFramePr>
          <p:cNvPr id="5" name="Table 4"/>
          <p:cNvGraphicFramePr>
            <a:graphicFrameLocks noGrp="1"/>
          </p:cNvGraphicFramePr>
          <p:nvPr>
            <p:extLst/>
          </p:nvPr>
        </p:nvGraphicFramePr>
        <p:xfrm>
          <a:off x="3413655" y="295273"/>
          <a:ext cx="8748183" cy="6290137"/>
        </p:xfrm>
        <a:graphic>
          <a:graphicData uri="http://schemas.openxmlformats.org/drawingml/2006/table">
            <a:tbl>
              <a:tblPr firstRow="1" bandRow="1">
                <a:tableStyleId>{21E4AEA4-8DFA-4A89-87EB-49C32662AFE0}</a:tableStyleId>
              </a:tblPr>
              <a:tblGrid>
                <a:gridCol w="5199632">
                  <a:extLst>
                    <a:ext uri="{9D8B030D-6E8A-4147-A177-3AD203B41FA5}">
                      <a16:colId xmlns:a16="http://schemas.microsoft.com/office/drawing/2014/main" val="44242424"/>
                    </a:ext>
                  </a:extLst>
                </a:gridCol>
                <a:gridCol w="1835165">
                  <a:extLst>
                    <a:ext uri="{9D8B030D-6E8A-4147-A177-3AD203B41FA5}">
                      <a16:colId xmlns:a16="http://schemas.microsoft.com/office/drawing/2014/main" val="190807094"/>
                    </a:ext>
                  </a:extLst>
                </a:gridCol>
                <a:gridCol w="1713386">
                  <a:extLst>
                    <a:ext uri="{9D8B030D-6E8A-4147-A177-3AD203B41FA5}">
                      <a16:colId xmlns:a16="http://schemas.microsoft.com/office/drawing/2014/main" val="3670587670"/>
                    </a:ext>
                  </a:extLst>
                </a:gridCol>
              </a:tblGrid>
              <a:tr h="310841">
                <a:tc rowSpan="2">
                  <a:txBody>
                    <a:bodyPr/>
                    <a:lstStyle/>
                    <a:p>
                      <a:r>
                        <a:rPr lang="en-US" b="0" dirty="0">
                          <a:latin typeface="+mn-lt"/>
                        </a:rPr>
                        <a:t>Gartner Magic Quadrants</a:t>
                      </a:r>
                    </a:p>
                  </a:txBody>
                  <a:tcPr>
                    <a:lnR w="12700"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rgbClr val="002050"/>
                    </a:solidFill>
                  </a:tcPr>
                </a:tc>
                <a:tc gridSpan="2">
                  <a:txBody>
                    <a:bodyPr/>
                    <a:lstStyle/>
                    <a:p>
                      <a:pPr algn="ctr"/>
                      <a:r>
                        <a:rPr lang="en-US" b="0" dirty="0">
                          <a:latin typeface="+mn-lt"/>
                        </a:rPr>
                        <a:t>Leaders Quadrant</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US" dirty="0"/>
                    </a:p>
                  </a:txBody>
                  <a:tcPr>
                    <a:solidFill>
                      <a:srgbClr val="0078D7"/>
                    </a:solidFill>
                  </a:tcPr>
                </a:tc>
                <a:extLst>
                  <a:ext uri="{0D108BD9-81ED-4DB2-BD59-A6C34878D82A}">
                    <a16:rowId xmlns:a16="http://schemas.microsoft.com/office/drawing/2014/main" val="2819628436"/>
                  </a:ext>
                </a:extLst>
              </a:tr>
              <a:tr h="310841">
                <a:tc vMerge="1">
                  <a:txBody>
                    <a:bodyPr/>
                    <a:lstStyle/>
                    <a:p>
                      <a:endParaRPr lang="en-US" sz="1100" dirty="0"/>
                    </a:p>
                  </a:txBody>
                  <a:tcPr>
                    <a:solidFill>
                      <a:srgbClr val="002050"/>
                    </a:solidFill>
                  </a:tcPr>
                </a:tc>
                <a:tc>
                  <a:txBody>
                    <a:bodyPr/>
                    <a:lstStyle/>
                    <a:p>
                      <a:pPr algn="ctr"/>
                      <a:r>
                        <a:rPr lang="en-US" sz="1600" b="0" dirty="0">
                          <a:solidFill>
                            <a:schemeClr val="bg1"/>
                          </a:solidFill>
                          <a:latin typeface="+mn-lt"/>
                        </a:rPr>
                        <a:t>Microsoft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2"/>
                    </a:solidFill>
                  </a:tcPr>
                </a:tc>
                <a:tc>
                  <a:txBody>
                    <a:bodyPr/>
                    <a:lstStyle/>
                    <a:p>
                      <a:pPr algn="ctr"/>
                      <a:r>
                        <a:rPr lang="en-US" sz="1600" b="0" dirty="0">
                          <a:solidFill>
                            <a:schemeClr val="bg1"/>
                          </a:solidFill>
                          <a:latin typeface="+mn-lt"/>
                        </a:rPr>
                        <a:t>AWS</a:t>
                      </a: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4065701805"/>
                  </a:ext>
                </a:extLst>
              </a:tr>
              <a:tr h="310841">
                <a:tc>
                  <a:txBody>
                    <a:bodyPr/>
                    <a:lstStyle/>
                    <a:p>
                      <a:r>
                        <a:rPr lang="en-US" sz="1400" dirty="0">
                          <a:latin typeface="+mn-lt"/>
                        </a:rPr>
                        <a:t>Application Development Lifecycle Management</a:t>
                      </a:r>
                    </a:p>
                  </a:txBody>
                  <a:tcPr>
                    <a:lnT w="3175" cap="flat" cmpd="sng" algn="ctr">
                      <a:solidFill>
                        <a:schemeClr val="bg1"/>
                      </a:solidFill>
                      <a:prstDash val="solid"/>
                      <a:round/>
                      <a:headEnd type="none" w="med" len="med"/>
                      <a:tailEnd type="none" w="med" len="med"/>
                    </a:lnT>
                  </a:tcPr>
                </a:tc>
                <a:tc>
                  <a:txBody>
                    <a:bodyPr/>
                    <a:lstStyle/>
                    <a:p>
                      <a:pPr algn="ctr"/>
                      <a:r>
                        <a:rPr lang="en-US" sz="2000" dirty="0">
                          <a:solidFill>
                            <a:schemeClr val="accent2"/>
                          </a:solidFill>
                        </a:rPr>
                        <a:t>●</a:t>
                      </a:r>
                      <a:endParaRPr lang="en-US" sz="2000" dirty="0">
                        <a:solidFill>
                          <a:schemeClr val="accent2"/>
                        </a:solidFill>
                        <a:latin typeface="+mj-lt"/>
                      </a:endParaRPr>
                    </a:p>
                  </a:txBody>
                  <a:tcPr marL="0" marR="0" marT="0" marB="0">
                    <a:lnT w="3175" cap="flat" cmpd="sng" algn="ctr">
                      <a:solidFill>
                        <a:schemeClr val="bg1"/>
                      </a:solidFill>
                      <a:prstDash val="solid"/>
                      <a:round/>
                      <a:headEnd type="none" w="med" len="med"/>
                      <a:tailEnd type="none" w="med" len="med"/>
                    </a:lnT>
                  </a:tcPr>
                </a:tc>
                <a:tc>
                  <a:txBody>
                    <a:bodyPr/>
                    <a:lstStyle/>
                    <a:p>
                      <a:pPr algn="ctr"/>
                      <a:endParaRPr lang="en-US" sz="2000" dirty="0">
                        <a:solidFill>
                          <a:schemeClr val="bg2">
                            <a:lumMod val="50000"/>
                          </a:schemeClr>
                        </a:solidFill>
                        <a:latin typeface="+mj-lt"/>
                      </a:endParaRPr>
                    </a:p>
                  </a:txBody>
                  <a:tcPr marL="0" marR="0" marT="0" marB="0">
                    <a:lnT w="31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080902446"/>
                  </a:ext>
                </a:extLst>
              </a:tr>
              <a:tr h="310841">
                <a:tc>
                  <a:txBody>
                    <a:bodyPr/>
                    <a:lstStyle/>
                    <a:p>
                      <a:r>
                        <a:rPr lang="en-US" sz="1400" dirty="0">
                          <a:latin typeface="+mn-lt"/>
                        </a:rPr>
                        <a:t>Business Intelligence and Analytics Platforms</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1487557386"/>
                  </a:ext>
                </a:extLst>
              </a:tr>
              <a:tr h="310841">
                <a:tc>
                  <a:txBody>
                    <a:bodyPr/>
                    <a:lstStyle/>
                    <a:p>
                      <a:r>
                        <a:rPr lang="en-US" sz="1400" dirty="0">
                          <a:latin typeface="+mn-lt"/>
                        </a:rPr>
                        <a:t>Cloud Infrastructure as a Service (IaaS), Worldwide</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bg2">
                              <a:lumMod val="50000"/>
                            </a:schemeClr>
                          </a:solidFill>
                          <a:effectLst/>
                          <a:uLnTx/>
                          <a:uFillTx/>
                        </a:rPr>
                        <a:t>●</a:t>
                      </a:r>
                      <a:endParaRPr kumimoji="0" lang="en-US" sz="2000" b="0" i="0" u="none" strike="noStrike" kern="1200" cap="none" spc="0" normalizeH="0" baseline="0" noProof="0" dirty="0">
                        <a:ln>
                          <a:noFill/>
                        </a:ln>
                        <a:solidFill>
                          <a:schemeClr val="bg2">
                            <a:lumMod val="50000"/>
                          </a:schemeClr>
                        </a:solidFill>
                        <a:effectLst/>
                        <a:uLnTx/>
                        <a:uFillTx/>
                        <a:latin typeface="Segoe UI Light"/>
                        <a:ea typeface="+mn-ea"/>
                        <a:cs typeface="+mn-cs"/>
                      </a:endParaRPr>
                    </a:p>
                  </a:txBody>
                  <a:tcPr marL="0" marR="0" marT="0" marB="0"/>
                </a:tc>
                <a:extLst>
                  <a:ext uri="{0D108BD9-81ED-4DB2-BD59-A6C34878D82A}">
                    <a16:rowId xmlns:a16="http://schemas.microsoft.com/office/drawing/2014/main" val="2674551403"/>
                  </a:ext>
                </a:extLst>
              </a:tr>
              <a:tr h="310841">
                <a:tc>
                  <a:txBody>
                    <a:bodyPr/>
                    <a:lstStyle/>
                    <a:p>
                      <a:r>
                        <a:rPr lang="en-US" sz="1400" dirty="0">
                          <a:latin typeface="+mn-lt"/>
                        </a:rPr>
                        <a:t>CRM Customer Engagement Center</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1131673586"/>
                  </a:ext>
                </a:extLst>
              </a:tr>
              <a:tr h="310841">
                <a:tc>
                  <a:txBody>
                    <a:bodyPr/>
                    <a:lstStyle/>
                    <a:p>
                      <a:r>
                        <a:rPr lang="en-US" sz="1400" dirty="0">
                          <a:latin typeface="+mn-lt"/>
                        </a:rPr>
                        <a:t>Data Warehouse and Data Management Solutions for Analytics</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3057218569"/>
                  </a:ext>
                </a:extLst>
              </a:tr>
              <a:tr h="310841">
                <a:tc>
                  <a:txBody>
                    <a:bodyPr/>
                    <a:lstStyle/>
                    <a:p>
                      <a:r>
                        <a:rPr lang="en-US" sz="1400" dirty="0">
                          <a:latin typeface="+mn-lt"/>
                        </a:rPr>
                        <a:t>Disaster Recovery as a Service (DRaaS)</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3182461637"/>
                  </a:ext>
                </a:extLst>
              </a:tr>
              <a:tr h="310841">
                <a:tc>
                  <a:txBody>
                    <a:bodyPr/>
                    <a:lstStyle/>
                    <a:p>
                      <a:r>
                        <a:rPr lang="en-US" sz="1400" dirty="0">
                          <a:latin typeface="+mn-lt"/>
                        </a:rPr>
                        <a:t>Enterprise Application Platform as a Service, Worldwide</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3727146012"/>
                  </a:ext>
                </a:extLst>
              </a:tr>
              <a:tr h="310841">
                <a:tc>
                  <a:txBody>
                    <a:bodyPr/>
                    <a:lstStyle/>
                    <a:p>
                      <a:r>
                        <a:rPr lang="en-US" sz="1400" dirty="0">
                          <a:latin typeface="+mn-lt"/>
                        </a:rPr>
                        <a:t>Enterprise Content Management</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826029687"/>
                  </a:ext>
                </a:extLst>
              </a:tr>
              <a:tr h="310841">
                <a:tc>
                  <a:txBody>
                    <a:bodyPr/>
                    <a:lstStyle/>
                    <a:p>
                      <a:r>
                        <a:rPr lang="en-US" sz="1400" dirty="0">
                          <a:latin typeface="+mn-lt"/>
                        </a:rPr>
                        <a:t>Horizontal Portals</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3997697744"/>
                  </a:ext>
                </a:extLst>
              </a:tr>
              <a:tr h="310841">
                <a:tc>
                  <a:txBody>
                    <a:bodyPr/>
                    <a:lstStyle/>
                    <a:p>
                      <a:r>
                        <a:rPr lang="en-US" sz="1400" dirty="0">
                          <a:latin typeface="+mn-lt"/>
                        </a:rPr>
                        <a:t>Identity and Access Management as a Service, Worldwide</a:t>
                      </a:r>
                    </a:p>
                  </a:txBody>
                  <a:tcPr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nchor="ctr"/>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2204879195"/>
                  </a:ext>
                </a:extLst>
              </a:tr>
              <a:tr h="310841">
                <a:tc>
                  <a:txBody>
                    <a:bodyPr/>
                    <a:lstStyle/>
                    <a:p>
                      <a:r>
                        <a:rPr lang="en-US" sz="1400" dirty="0">
                          <a:latin typeface="+mn-lt"/>
                        </a:rPr>
                        <a:t>Mobile App Development Platforms</a:t>
                      </a:r>
                    </a:p>
                  </a:txBody>
                  <a:tcPr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nchor="ctr"/>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607491165"/>
                  </a:ext>
                </a:extLst>
              </a:tr>
              <a:tr h="310841">
                <a:tc>
                  <a:txBody>
                    <a:bodyPr/>
                    <a:lstStyle/>
                    <a:p>
                      <a:r>
                        <a:rPr lang="en-US" sz="1400" dirty="0">
                          <a:latin typeface="+mn-lt"/>
                        </a:rPr>
                        <a:t>Operational Database Management Systems</a:t>
                      </a:r>
                    </a:p>
                  </a:txBody>
                  <a:tcPr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bg2">
                              <a:lumMod val="50000"/>
                            </a:schemeClr>
                          </a:solidFill>
                          <a:effectLst/>
                          <a:uLnTx/>
                          <a:uFillTx/>
                        </a:rPr>
                        <a:t>●</a:t>
                      </a:r>
                      <a:endParaRPr kumimoji="0" lang="en-US" sz="2000" b="0" i="0" u="none" strike="noStrike" kern="1200" cap="none" spc="0" normalizeH="0" baseline="0" noProof="0" dirty="0">
                        <a:ln>
                          <a:noFill/>
                        </a:ln>
                        <a:solidFill>
                          <a:schemeClr val="bg2">
                            <a:lumMod val="50000"/>
                          </a:schemeClr>
                        </a:solidFill>
                        <a:effectLst/>
                        <a:uLnTx/>
                        <a:uFillTx/>
                        <a:latin typeface="Segoe UI Light"/>
                        <a:ea typeface="+mn-ea"/>
                        <a:cs typeface="+mn-cs"/>
                      </a:endParaRPr>
                    </a:p>
                  </a:txBody>
                  <a:tcPr marL="0" marR="0" marT="0" marB="0"/>
                </a:tc>
                <a:extLst>
                  <a:ext uri="{0D108BD9-81ED-4DB2-BD59-A6C34878D82A}">
                    <a16:rowId xmlns:a16="http://schemas.microsoft.com/office/drawing/2014/main" val="3623643201"/>
                  </a:ext>
                </a:extLst>
              </a:tr>
              <a:tr h="310841">
                <a:tc>
                  <a:txBody>
                    <a:bodyPr/>
                    <a:lstStyle/>
                    <a:p>
                      <a:r>
                        <a:rPr lang="en-US" sz="1400" dirty="0">
                          <a:latin typeface="+mn-lt"/>
                        </a:rPr>
                        <a:t>Public Cloud Storage Services, Worldwide</a:t>
                      </a:r>
                    </a:p>
                  </a:txBody>
                  <a:tcPr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bg2">
                              <a:lumMod val="50000"/>
                            </a:schemeClr>
                          </a:solidFill>
                          <a:effectLst/>
                          <a:uLnTx/>
                          <a:uFillTx/>
                        </a:rPr>
                        <a:t>●</a:t>
                      </a:r>
                      <a:endParaRPr kumimoji="0" lang="en-US" sz="2000" b="0" i="0" u="none" strike="noStrike" kern="1200" cap="none" spc="0" normalizeH="0" baseline="0" noProof="0" dirty="0">
                        <a:ln>
                          <a:noFill/>
                        </a:ln>
                        <a:solidFill>
                          <a:schemeClr val="bg2">
                            <a:lumMod val="50000"/>
                          </a:schemeClr>
                        </a:solidFill>
                        <a:effectLst/>
                        <a:uLnTx/>
                        <a:uFillTx/>
                        <a:latin typeface="Segoe UI Light"/>
                        <a:ea typeface="+mn-ea"/>
                        <a:cs typeface="+mn-cs"/>
                      </a:endParaRPr>
                    </a:p>
                  </a:txBody>
                  <a:tcPr marL="0" marR="0" marT="0" marB="0"/>
                </a:tc>
                <a:extLst>
                  <a:ext uri="{0D108BD9-81ED-4DB2-BD59-A6C34878D82A}">
                    <a16:rowId xmlns:a16="http://schemas.microsoft.com/office/drawing/2014/main" val="3184843722"/>
                  </a:ext>
                </a:extLst>
              </a:tr>
              <a:tr h="310841">
                <a:tc>
                  <a:txBody>
                    <a:bodyPr/>
                    <a:lstStyle/>
                    <a:p>
                      <a:r>
                        <a:rPr lang="en-US" sz="1400" dirty="0">
                          <a:latin typeface="+mn-lt"/>
                        </a:rPr>
                        <a:t>Sales Force Automation</a:t>
                      </a:r>
                    </a:p>
                  </a:txBody>
                  <a:tcPr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nchor="ctr"/>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1335163744"/>
                  </a:ext>
                </a:extLst>
              </a:tr>
              <a:tr h="310841">
                <a:tc>
                  <a:txBody>
                    <a:bodyPr/>
                    <a:lstStyle/>
                    <a:p>
                      <a:r>
                        <a:rPr lang="en-US" sz="1400" dirty="0">
                          <a:latin typeface="+mn-lt"/>
                        </a:rPr>
                        <a:t>Social Software in the Workplace</a:t>
                      </a:r>
                    </a:p>
                  </a:txBody>
                  <a:tcPr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nchor="ctr"/>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498718690"/>
                  </a:ext>
                </a:extLst>
              </a:tr>
              <a:tr h="310841">
                <a:tc>
                  <a:txBody>
                    <a:bodyPr/>
                    <a:lstStyle/>
                    <a:p>
                      <a:r>
                        <a:rPr lang="en-US" sz="1400" dirty="0">
                          <a:latin typeface="+mn-lt"/>
                        </a:rPr>
                        <a:t>Unified Communications</a:t>
                      </a:r>
                    </a:p>
                  </a:txBody>
                  <a:tcPr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nchor="ctr"/>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149374032"/>
                  </a:ext>
                </a:extLst>
              </a:tr>
              <a:tr h="310841">
                <a:tc>
                  <a:txBody>
                    <a:bodyPr/>
                    <a:lstStyle/>
                    <a:p>
                      <a:r>
                        <a:rPr lang="en-US" sz="1400" dirty="0">
                          <a:latin typeface="+mn-lt"/>
                        </a:rPr>
                        <a:t>Web Conferencing</a:t>
                      </a:r>
                    </a:p>
                  </a:txBody>
                  <a:tcPr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nchor="ctr"/>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405610298"/>
                  </a:ext>
                </a:extLst>
              </a:tr>
              <a:tr h="0">
                <a:tc>
                  <a:txBody>
                    <a:bodyPr/>
                    <a:lstStyle/>
                    <a:p>
                      <a:r>
                        <a:rPr lang="en-US" sz="1400" dirty="0">
                          <a:latin typeface="+mn-lt"/>
                        </a:rPr>
                        <a:t>X86 Server Virtualization Infrastructure</a:t>
                      </a:r>
                    </a:p>
                  </a:txBody>
                  <a:tcPr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2"/>
                          </a:solidFill>
                          <a:effectLst/>
                          <a:uLnTx/>
                          <a:uFillTx/>
                        </a:rPr>
                        <a:t>●</a:t>
                      </a:r>
                      <a:endParaRPr kumimoji="0" lang="en-US" sz="2000" b="0" i="0" u="none" strike="noStrike" kern="1200" cap="none" spc="0" normalizeH="0" baseline="0" noProof="0" dirty="0">
                        <a:ln>
                          <a:noFill/>
                        </a:ln>
                        <a:solidFill>
                          <a:schemeClr val="accent2"/>
                        </a:solidFill>
                        <a:effectLst/>
                        <a:uLnTx/>
                        <a:uFillTx/>
                        <a:latin typeface="Segoe UI Light"/>
                        <a:ea typeface="+mn-ea"/>
                        <a:cs typeface="+mn-cs"/>
                      </a:endParaRPr>
                    </a:p>
                  </a:txBody>
                  <a:tcPr marL="0" marR="0" marT="0" marB="0" anchor="ctr"/>
                </a:tc>
                <a:tc>
                  <a:txBody>
                    <a:bodyPr/>
                    <a:lstStyle/>
                    <a:p>
                      <a:pPr algn="ctr"/>
                      <a:endParaRPr lang="en-US" sz="2000" dirty="0">
                        <a:solidFill>
                          <a:schemeClr val="bg2">
                            <a:lumMod val="50000"/>
                          </a:schemeClr>
                        </a:solidFill>
                        <a:latin typeface="+mj-lt"/>
                      </a:endParaRPr>
                    </a:p>
                  </a:txBody>
                  <a:tcPr marL="0" marR="0" marT="0" marB="0"/>
                </a:tc>
                <a:extLst>
                  <a:ext uri="{0D108BD9-81ED-4DB2-BD59-A6C34878D82A}">
                    <a16:rowId xmlns:a16="http://schemas.microsoft.com/office/drawing/2014/main" val="827920600"/>
                  </a:ext>
                </a:extLst>
              </a:tr>
            </a:tbl>
          </a:graphicData>
        </a:graphic>
      </p:graphicFrame>
    </p:spTree>
    <p:extLst>
      <p:ext uri="{BB962C8B-B14F-4D97-AF65-F5344CB8AC3E}">
        <p14:creationId xmlns:p14="http://schemas.microsoft.com/office/powerpoint/2010/main" val="8506781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11889564" cy="1093729"/>
          </a:xfrm>
        </p:spPr>
        <p:txBody>
          <a:bodyPr/>
          <a:lstStyle/>
          <a:p>
            <a:r>
              <a:rPr lang="en-US" dirty="0"/>
              <a:t>Azure Storage Services</a:t>
            </a:r>
          </a:p>
        </p:txBody>
      </p:sp>
      <p:sp>
        <p:nvSpPr>
          <p:cNvPr id="7" name="Rectangle 6"/>
          <p:cNvSpPr/>
          <p:nvPr/>
        </p:nvSpPr>
        <p:spPr bwMode="auto">
          <a:xfrm>
            <a:off x="2754134" y="2513019"/>
            <a:ext cx="2331720" cy="318269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8032" tIns="134425" rIns="168032" bIns="134425" numCol="1" spcCol="0" rtlCol="0" fromWordArt="0" anchor="t" anchorCtr="0" forceAA="0" compatLnSpc="1">
            <a:prstTxWarp prst="textNoShape">
              <a:avLst/>
            </a:prstTxWarp>
            <a:noAutofit/>
          </a:bodyPr>
          <a:lstStyle/>
          <a:p>
            <a:pPr marL="0" marR="0" lvl="0" indent="0" defTabSz="856859"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Files</a:t>
            </a:r>
          </a:p>
          <a:p>
            <a:pPr marL="0" marR="0" lvl="0" indent="0" defTabSz="856764"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Fully Managed File Shares in the Cloud</a:t>
            </a:r>
          </a:p>
          <a:p>
            <a:pPr marL="0" marR="0" lvl="0" indent="0" defTabSz="856859"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85685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SMB and REST access</a:t>
            </a:r>
          </a:p>
          <a:p>
            <a:pPr marL="0" marR="0" lvl="0" indent="0" defTabSz="856859"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85685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“Lift and shift” legacy apps</a:t>
            </a:r>
          </a:p>
        </p:txBody>
      </p:sp>
      <p:sp>
        <p:nvSpPr>
          <p:cNvPr id="8" name="Rectangle 7"/>
          <p:cNvSpPr/>
          <p:nvPr/>
        </p:nvSpPr>
        <p:spPr bwMode="auto">
          <a:xfrm>
            <a:off x="380276" y="2513019"/>
            <a:ext cx="2331720" cy="318269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8032" tIns="134425" rIns="168032" bIns="134425" numCol="1" spcCol="0" rtlCol="0" fromWordArt="0" anchor="t" anchorCtr="0" forceAA="0" compatLnSpc="1">
            <a:prstTxWarp prst="textNoShape">
              <a:avLst/>
            </a:prstTxWarp>
            <a:noAutofit/>
          </a:bodyPr>
          <a:lstStyle/>
          <a:p>
            <a:pPr marL="0" marR="0" lvl="0" indent="0" defTabSz="856859"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Disks</a:t>
            </a:r>
          </a:p>
          <a:p>
            <a:pPr marL="0" marR="0" lvl="0" indent="0" defTabSz="856859"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Persistent disks for Azure IaaS VMs</a:t>
            </a:r>
          </a:p>
          <a:p>
            <a:pPr marL="0" marR="0" lvl="0" indent="0" defTabSz="856859"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85685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Premium Storage Disks option: SSD based, high IOPS, low latency</a:t>
            </a:r>
          </a:p>
        </p:txBody>
      </p:sp>
      <p:sp>
        <p:nvSpPr>
          <p:cNvPr id="14" name="Rectangle 13"/>
          <p:cNvSpPr/>
          <p:nvPr/>
        </p:nvSpPr>
        <p:spPr bwMode="auto">
          <a:xfrm>
            <a:off x="380276" y="5751414"/>
            <a:ext cx="11827158" cy="946248"/>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8032" tIns="134425" rIns="168032" bIns="134425" numCol="1" spcCol="0" rtlCol="0" fromWordArt="0" anchor="ctr" anchorCtr="0" forceAA="0" compatLnSpc="1">
            <a:prstTxWarp prst="textNoShape">
              <a:avLst/>
            </a:prstTxWarp>
            <a:noAutofit/>
          </a:bodyPr>
          <a:lstStyle/>
          <a:p>
            <a:pPr marL="0" marR="0" lvl="0" indent="0" algn="ctr" defTabSz="856859"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Built on a unified Distributed Storage System</a:t>
            </a:r>
          </a:p>
          <a:p>
            <a:pPr marL="0" marR="0" lvl="0" indent="0" algn="ctr" defTabSz="8568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Durability, Encryption at Rest, Strongly Consistent Replication, Fault Tolerance, Auto Load-Balancing</a:t>
            </a: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1" name="Group 10"/>
          <p:cNvGrpSpPr/>
          <p:nvPr/>
        </p:nvGrpSpPr>
        <p:grpSpPr>
          <a:xfrm>
            <a:off x="148911" y="1211262"/>
            <a:ext cx="5500947" cy="1394482"/>
            <a:chOff x="148911" y="1211262"/>
            <a:chExt cx="5500947" cy="1394482"/>
          </a:xfrm>
        </p:grpSpPr>
        <p:sp>
          <p:nvSpPr>
            <p:cNvPr id="45" name="Rectangle 44"/>
            <p:cNvSpPr/>
            <p:nvPr/>
          </p:nvSpPr>
          <p:spPr bwMode="auto">
            <a:xfrm>
              <a:off x="380276" y="1211262"/>
              <a:ext cx="4705578" cy="1258715"/>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defTabSz="932597" eaLnBrk="1" fontAlgn="auto" latinLnBrk="0" hangingPunct="1">
                <a:lnSpc>
                  <a:spcPct val="90000"/>
                </a:lnSpc>
                <a:spcBef>
                  <a:spcPts val="0"/>
                </a:spcBef>
                <a:spcAft>
                  <a:spcPts val="0"/>
                </a:spcAft>
                <a:buClrTx/>
                <a:buSzTx/>
                <a:buFontTx/>
                <a:buNone/>
                <a:tabLst/>
                <a:defRPr/>
              </a:pPr>
              <a:r>
                <a:rPr kumimoji="0" lang="en-US" sz="2800" b="1" i="0" u="none" strike="noStrike" kern="0" cap="none" spc="-30" normalizeH="0" baseline="0" noProof="0" dirty="0">
                  <a:ln w="3175">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IaaS</a:t>
              </a:r>
            </a:p>
          </p:txBody>
        </p:sp>
        <p:grpSp>
          <p:nvGrpSpPr>
            <p:cNvPr id="56" name="Group 55"/>
            <p:cNvGrpSpPr/>
            <p:nvPr/>
          </p:nvGrpSpPr>
          <p:grpSpPr>
            <a:xfrm>
              <a:off x="1209908" y="1673113"/>
              <a:ext cx="2377141" cy="932631"/>
              <a:chOff x="8107511" y="4954363"/>
              <a:chExt cx="2377141" cy="932631"/>
            </a:xfrm>
          </p:grpSpPr>
          <p:sp>
            <p:nvSpPr>
              <p:cNvPr id="46" name="TextBox 45"/>
              <p:cNvSpPr txBox="1"/>
              <p:nvPr/>
            </p:nvSpPr>
            <p:spPr>
              <a:xfrm>
                <a:off x="8107511" y="5139811"/>
                <a:ext cx="2377141" cy="747183"/>
              </a:xfrm>
              <a:prstGeom prst="rect">
                <a:avLst/>
              </a:prstGeom>
              <a:noFill/>
            </p:spPr>
            <p:txBody>
              <a:bodyPr wrap="square" lIns="639989" tIns="146283" rIns="182854" bIns="146283" rtlCol="0">
                <a:spAutoFit/>
              </a:bodyPr>
              <a:lstStyle/>
              <a:p>
                <a:pPr marL="0" marR="0" lvl="0" indent="0" algn="ctr" defTabSz="932597" eaLnBrk="1" fontAlgn="auto" latinLnBrk="0" hangingPunct="1">
                  <a:lnSpc>
                    <a:spcPct val="90000"/>
                  </a:lnSpc>
                  <a:spcBef>
                    <a:spcPts val="1800"/>
                  </a:spcBef>
                  <a:spcAft>
                    <a:spcPts val="0"/>
                  </a:spcAft>
                  <a:buClrTx/>
                  <a:buSzTx/>
                  <a:buFontTx/>
                  <a:buNone/>
                  <a:tabLst/>
                  <a:defRPr/>
                </a:pPr>
                <a: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Virtual </a:t>
                </a:r>
                <a:b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br>
                <a: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machines</a:t>
                </a:r>
              </a:p>
            </p:txBody>
          </p:sp>
          <p:sp>
            <p:nvSpPr>
              <p:cNvPr id="47" name="Freeform 30"/>
              <p:cNvSpPr>
                <a:spLocks noChangeAspect="1" noEditPoints="1"/>
              </p:cNvSpPr>
              <p:nvPr/>
            </p:nvSpPr>
            <p:spPr bwMode="auto">
              <a:xfrm>
                <a:off x="9345141" y="4954363"/>
                <a:ext cx="376358" cy="211739"/>
              </a:xfrm>
              <a:custGeom>
                <a:avLst/>
                <a:gdLst>
                  <a:gd name="T0" fmla="*/ 155 w 259"/>
                  <a:gd name="T1" fmla="*/ 53 h 143"/>
                  <a:gd name="T2" fmla="*/ 146 w 259"/>
                  <a:gd name="T3" fmla="*/ 56 h 143"/>
                  <a:gd name="T4" fmla="*/ 146 w 259"/>
                  <a:gd name="T5" fmla="*/ 55 h 143"/>
                  <a:gd name="T6" fmla="*/ 130 w 259"/>
                  <a:gd name="T7" fmla="*/ 44 h 143"/>
                  <a:gd name="T8" fmla="*/ 113 w 259"/>
                  <a:gd name="T9" fmla="*/ 58 h 143"/>
                  <a:gd name="T10" fmla="*/ 113 w 259"/>
                  <a:gd name="T11" fmla="*/ 60 h 143"/>
                  <a:gd name="T12" fmla="*/ 112 w 259"/>
                  <a:gd name="T13" fmla="*/ 60 h 143"/>
                  <a:gd name="T14" fmla="*/ 102 w 259"/>
                  <a:gd name="T15" fmla="*/ 69 h 143"/>
                  <a:gd name="T16" fmla="*/ 110 w 259"/>
                  <a:gd name="T17" fmla="*/ 79 h 143"/>
                  <a:gd name="T18" fmla="*/ 112 w 259"/>
                  <a:gd name="T19" fmla="*/ 79 h 143"/>
                  <a:gd name="T20" fmla="*/ 155 w 259"/>
                  <a:gd name="T21" fmla="*/ 79 h 143"/>
                  <a:gd name="T22" fmla="*/ 168 w 259"/>
                  <a:gd name="T23" fmla="*/ 66 h 143"/>
                  <a:gd name="T24" fmla="*/ 155 w 259"/>
                  <a:gd name="T25" fmla="*/ 53 h 143"/>
                  <a:gd name="T26" fmla="*/ 34 w 259"/>
                  <a:gd name="T27" fmla="*/ 0 h 143"/>
                  <a:gd name="T28" fmla="*/ 34 w 259"/>
                  <a:gd name="T29" fmla="*/ 126 h 143"/>
                  <a:gd name="T30" fmla="*/ 230 w 259"/>
                  <a:gd name="T31" fmla="*/ 126 h 143"/>
                  <a:gd name="T32" fmla="*/ 230 w 259"/>
                  <a:gd name="T33" fmla="*/ 0 h 143"/>
                  <a:gd name="T34" fmla="*/ 34 w 259"/>
                  <a:gd name="T35" fmla="*/ 0 h 143"/>
                  <a:gd name="T36" fmla="*/ 221 w 259"/>
                  <a:gd name="T37" fmla="*/ 118 h 143"/>
                  <a:gd name="T38" fmla="*/ 42 w 259"/>
                  <a:gd name="T39" fmla="*/ 118 h 143"/>
                  <a:gd name="T40" fmla="*/ 42 w 259"/>
                  <a:gd name="T41" fmla="*/ 8 h 143"/>
                  <a:gd name="T42" fmla="*/ 221 w 259"/>
                  <a:gd name="T43" fmla="*/ 8 h 143"/>
                  <a:gd name="T44" fmla="*/ 221 w 259"/>
                  <a:gd name="T45" fmla="*/ 118 h 143"/>
                  <a:gd name="T46" fmla="*/ 150 w 259"/>
                  <a:gd name="T47" fmla="*/ 132 h 143"/>
                  <a:gd name="T48" fmla="*/ 150 w 259"/>
                  <a:gd name="T49" fmla="*/ 135 h 143"/>
                  <a:gd name="T50" fmla="*/ 114 w 259"/>
                  <a:gd name="T51" fmla="*/ 135 h 143"/>
                  <a:gd name="T52" fmla="*/ 114 w 259"/>
                  <a:gd name="T53" fmla="*/ 132 h 143"/>
                  <a:gd name="T54" fmla="*/ 4 w 259"/>
                  <a:gd name="T55" fmla="*/ 132 h 143"/>
                  <a:gd name="T56" fmla="*/ 12 w 259"/>
                  <a:gd name="T57" fmla="*/ 143 h 143"/>
                  <a:gd name="T58" fmla="*/ 251 w 259"/>
                  <a:gd name="T59" fmla="*/ 143 h 143"/>
                  <a:gd name="T60" fmla="*/ 259 w 259"/>
                  <a:gd name="T61" fmla="*/ 132 h 143"/>
                  <a:gd name="T62" fmla="*/ 150 w 259"/>
                  <a:gd name="T63" fmla="*/ 132 h 143"/>
                  <a:gd name="T64" fmla="*/ 150 w 259"/>
                  <a:gd name="T65" fmla="*/ 13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9" h="143">
                    <a:moveTo>
                      <a:pt x="155" y="53"/>
                    </a:moveTo>
                    <a:cubicBezTo>
                      <a:pt x="152" y="53"/>
                      <a:pt x="149" y="54"/>
                      <a:pt x="146" y="56"/>
                    </a:cubicBezTo>
                    <a:cubicBezTo>
                      <a:pt x="146" y="55"/>
                      <a:pt x="146" y="55"/>
                      <a:pt x="146" y="55"/>
                    </a:cubicBezTo>
                    <a:cubicBezTo>
                      <a:pt x="143" y="49"/>
                      <a:pt x="137" y="44"/>
                      <a:pt x="130" y="44"/>
                    </a:cubicBezTo>
                    <a:cubicBezTo>
                      <a:pt x="122" y="44"/>
                      <a:pt x="115" y="50"/>
                      <a:pt x="113" y="58"/>
                    </a:cubicBezTo>
                    <a:cubicBezTo>
                      <a:pt x="113" y="60"/>
                      <a:pt x="113" y="60"/>
                      <a:pt x="113" y="60"/>
                    </a:cubicBezTo>
                    <a:cubicBezTo>
                      <a:pt x="112" y="60"/>
                      <a:pt x="112" y="60"/>
                      <a:pt x="112" y="60"/>
                    </a:cubicBezTo>
                    <a:cubicBezTo>
                      <a:pt x="107" y="60"/>
                      <a:pt x="102" y="64"/>
                      <a:pt x="102" y="69"/>
                    </a:cubicBezTo>
                    <a:cubicBezTo>
                      <a:pt x="102" y="74"/>
                      <a:pt x="106" y="78"/>
                      <a:pt x="110" y="79"/>
                    </a:cubicBezTo>
                    <a:cubicBezTo>
                      <a:pt x="112" y="79"/>
                      <a:pt x="112" y="79"/>
                      <a:pt x="112" y="79"/>
                    </a:cubicBezTo>
                    <a:cubicBezTo>
                      <a:pt x="155" y="79"/>
                      <a:pt x="155" y="79"/>
                      <a:pt x="155" y="79"/>
                    </a:cubicBezTo>
                    <a:cubicBezTo>
                      <a:pt x="162" y="79"/>
                      <a:pt x="168" y="73"/>
                      <a:pt x="168" y="66"/>
                    </a:cubicBezTo>
                    <a:cubicBezTo>
                      <a:pt x="168" y="59"/>
                      <a:pt x="162" y="53"/>
                      <a:pt x="155" y="53"/>
                    </a:cubicBezTo>
                    <a:close/>
                    <a:moveTo>
                      <a:pt x="34" y="0"/>
                    </a:moveTo>
                    <a:cubicBezTo>
                      <a:pt x="34" y="126"/>
                      <a:pt x="34" y="126"/>
                      <a:pt x="34" y="126"/>
                    </a:cubicBezTo>
                    <a:cubicBezTo>
                      <a:pt x="230" y="126"/>
                      <a:pt x="230" y="126"/>
                      <a:pt x="230" y="126"/>
                    </a:cubicBezTo>
                    <a:cubicBezTo>
                      <a:pt x="230" y="0"/>
                      <a:pt x="230" y="0"/>
                      <a:pt x="230" y="0"/>
                    </a:cubicBezTo>
                    <a:lnTo>
                      <a:pt x="34" y="0"/>
                    </a:lnTo>
                    <a:close/>
                    <a:moveTo>
                      <a:pt x="221" y="118"/>
                    </a:moveTo>
                    <a:cubicBezTo>
                      <a:pt x="42" y="118"/>
                      <a:pt x="42" y="118"/>
                      <a:pt x="42" y="118"/>
                    </a:cubicBezTo>
                    <a:cubicBezTo>
                      <a:pt x="42" y="8"/>
                      <a:pt x="42" y="8"/>
                      <a:pt x="42" y="8"/>
                    </a:cubicBezTo>
                    <a:cubicBezTo>
                      <a:pt x="221" y="8"/>
                      <a:pt x="221" y="8"/>
                      <a:pt x="221" y="8"/>
                    </a:cubicBezTo>
                    <a:cubicBezTo>
                      <a:pt x="221" y="118"/>
                      <a:pt x="221" y="118"/>
                      <a:pt x="221" y="118"/>
                    </a:cubicBezTo>
                    <a:close/>
                    <a:moveTo>
                      <a:pt x="150" y="132"/>
                    </a:moveTo>
                    <a:cubicBezTo>
                      <a:pt x="150" y="133"/>
                      <a:pt x="150" y="135"/>
                      <a:pt x="150" y="135"/>
                    </a:cubicBezTo>
                    <a:cubicBezTo>
                      <a:pt x="114" y="135"/>
                      <a:pt x="114" y="135"/>
                      <a:pt x="114" y="135"/>
                    </a:cubicBezTo>
                    <a:cubicBezTo>
                      <a:pt x="114" y="132"/>
                      <a:pt x="114" y="132"/>
                      <a:pt x="114" y="132"/>
                    </a:cubicBezTo>
                    <a:cubicBezTo>
                      <a:pt x="0" y="132"/>
                      <a:pt x="4" y="132"/>
                      <a:pt x="4" y="132"/>
                    </a:cubicBezTo>
                    <a:cubicBezTo>
                      <a:pt x="12" y="143"/>
                      <a:pt x="12" y="143"/>
                      <a:pt x="12" y="143"/>
                    </a:cubicBezTo>
                    <a:cubicBezTo>
                      <a:pt x="251" y="143"/>
                      <a:pt x="251" y="143"/>
                      <a:pt x="251" y="143"/>
                    </a:cubicBezTo>
                    <a:cubicBezTo>
                      <a:pt x="259" y="132"/>
                      <a:pt x="259" y="132"/>
                      <a:pt x="259" y="132"/>
                    </a:cubicBezTo>
                    <a:cubicBezTo>
                      <a:pt x="150" y="132"/>
                      <a:pt x="150" y="132"/>
                      <a:pt x="150" y="132"/>
                    </a:cubicBezTo>
                    <a:cubicBezTo>
                      <a:pt x="150" y="132"/>
                      <a:pt x="150" y="132"/>
                      <a:pt x="150" y="132"/>
                    </a:cubicBez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83772">
                        <a:schemeClr val="tx1"/>
                      </a:gs>
                      <a:gs pos="42857">
                        <a:schemeClr val="tx1"/>
                      </a:gs>
                    </a:gsLst>
                    <a:lin ang="5400000" scaled="0"/>
                  </a:gradFill>
                  <a:effectLst/>
                  <a:uLnTx/>
                  <a:uFillTx/>
                </a:endParaRPr>
              </a:p>
            </p:txBody>
          </p:sp>
        </p:grpSp>
        <p:grpSp>
          <p:nvGrpSpPr>
            <p:cNvPr id="55" name="Group 54"/>
            <p:cNvGrpSpPr/>
            <p:nvPr/>
          </p:nvGrpSpPr>
          <p:grpSpPr>
            <a:xfrm>
              <a:off x="148911" y="1742616"/>
              <a:ext cx="1718120" cy="793625"/>
              <a:chOff x="7270490" y="4989638"/>
              <a:chExt cx="1718120" cy="793625"/>
            </a:xfrm>
          </p:grpSpPr>
          <p:sp>
            <p:nvSpPr>
              <p:cNvPr id="48" name="Freeform 21"/>
              <p:cNvSpPr>
                <a:spLocks noChangeAspect="1" noEditPoints="1"/>
              </p:cNvSpPr>
              <p:nvPr/>
            </p:nvSpPr>
            <p:spPr bwMode="auto">
              <a:xfrm>
                <a:off x="8164456" y="4989638"/>
                <a:ext cx="223248" cy="192242"/>
              </a:xfrm>
              <a:custGeom>
                <a:avLst/>
                <a:gdLst>
                  <a:gd name="T0" fmla="*/ 143 w 288"/>
                  <a:gd name="T1" fmla="*/ 175 h 248"/>
                  <a:gd name="T2" fmla="*/ 3 w 288"/>
                  <a:gd name="T3" fmla="*/ 139 h 248"/>
                  <a:gd name="T4" fmla="*/ 3 w 288"/>
                  <a:gd name="T5" fmla="*/ 117 h 248"/>
                  <a:gd name="T6" fmla="*/ 141 w 288"/>
                  <a:gd name="T7" fmla="*/ 151 h 248"/>
                  <a:gd name="T8" fmla="*/ 143 w 288"/>
                  <a:gd name="T9" fmla="*/ 151 h 248"/>
                  <a:gd name="T10" fmla="*/ 145 w 288"/>
                  <a:gd name="T11" fmla="*/ 151 h 248"/>
                  <a:gd name="T12" fmla="*/ 283 w 288"/>
                  <a:gd name="T13" fmla="*/ 117 h 248"/>
                  <a:gd name="T14" fmla="*/ 283 w 288"/>
                  <a:gd name="T15" fmla="*/ 139 h 248"/>
                  <a:gd name="T16" fmla="*/ 143 w 288"/>
                  <a:gd name="T17" fmla="*/ 175 h 248"/>
                  <a:gd name="T18" fmla="*/ 283 w 288"/>
                  <a:gd name="T19" fmla="*/ 214 h 248"/>
                  <a:gd name="T20" fmla="*/ 283 w 288"/>
                  <a:gd name="T21" fmla="*/ 190 h 248"/>
                  <a:gd name="T22" fmla="*/ 145 w 288"/>
                  <a:gd name="T23" fmla="*/ 227 h 248"/>
                  <a:gd name="T24" fmla="*/ 143 w 288"/>
                  <a:gd name="T25" fmla="*/ 227 h 248"/>
                  <a:gd name="T26" fmla="*/ 141 w 288"/>
                  <a:gd name="T27" fmla="*/ 227 h 248"/>
                  <a:gd name="T28" fmla="*/ 3 w 288"/>
                  <a:gd name="T29" fmla="*/ 190 h 248"/>
                  <a:gd name="T30" fmla="*/ 3 w 288"/>
                  <a:gd name="T31" fmla="*/ 214 h 248"/>
                  <a:gd name="T32" fmla="*/ 143 w 288"/>
                  <a:gd name="T33" fmla="*/ 248 h 248"/>
                  <a:gd name="T34" fmla="*/ 283 w 288"/>
                  <a:gd name="T35" fmla="*/ 214 h 248"/>
                  <a:gd name="T36" fmla="*/ 288 w 288"/>
                  <a:gd name="T37" fmla="*/ 68 h 248"/>
                  <a:gd name="T38" fmla="*/ 288 w 288"/>
                  <a:gd name="T39" fmla="*/ 37 h 248"/>
                  <a:gd name="T40" fmla="*/ 143 w 288"/>
                  <a:gd name="T41" fmla="*/ 0 h 248"/>
                  <a:gd name="T42" fmla="*/ 0 w 288"/>
                  <a:gd name="T43" fmla="*/ 37 h 248"/>
                  <a:gd name="T44" fmla="*/ 0 w 288"/>
                  <a:gd name="T45" fmla="*/ 68 h 248"/>
                  <a:gd name="T46" fmla="*/ 143 w 288"/>
                  <a:gd name="T47" fmla="*/ 103 h 248"/>
                  <a:gd name="T48" fmla="*/ 288 w 288"/>
                  <a:gd name="T49" fmla="*/ 6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248">
                    <a:moveTo>
                      <a:pt x="143" y="175"/>
                    </a:moveTo>
                    <a:lnTo>
                      <a:pt x="3" y="139"/>
                    </a:lnTo>
                    <a:lnTo>
                      <a:pt x="3" y="117"/>
                    </a:lnTo>
                    <a:lnTo>
                      <a:pt x="141" y="151"/>
                    </a:lnTo>
                    <a:lnTo>
                      <a:pt x="143" y="151"/>
                    </a:lnTo>
                    <a:lnTo>
                      <a:pt x="145" y="151"/>
                    </a:lnTo>
                    <a:lnTo>
                      <a:pt x="283" y="117"/>
                    </a:lnTo>
                    <a:lnTo>
                      <a:pt x="283" y="139"/>
                    </a:lnTo>
                    <a:lnTo>
                      <a:pt x="143" y="175"/>
                    </a:lnTo>
                    <a:close/>
                    <a:moveTo>
                      <a:pt x="283" y="214"/>
                    </a:moveTo>
                    <a:lnTo>
                      <a:pt x="283" y="190"/>
                    </a:lnTo>
                    <a:lnTo>
                      <a:pt x="145" y="227"/>
                    </a:lnTo>
                    <a:lnTo>
                      <a:pt x="143" y="227"/>
                    </a:lnTo>
                    <a:lnTo>
                      <a:pt x="141" y="227"/>
                    </a:lnTo>
                    <a:lnTo>
                      <a:pt x="3" y="190"/>
                    </a:lnTo>
                    <a:lnTo>
                      <a:pt x="3" y="214"/>
                    </a:lnTo>
                    <a:lnTo>
                      <a:pt x="143" y="248"/>
                    </a:lnTo>
                    <a:lnTo>
                      <a:pt x="283" y="214"/>
                    </a:lnTo>
                    <a:close/>
                    <a:moveTo>
                      <a:pt x="288" y="68"/>
                    </a:moveTo>
                    <a:lnTo>
                      <a:pt x="288" y="37"/>
                    </a:lnTo>
                    <a:lnTo>
                      <a:pt x="143" y="0"/>
                    </a:lnTo>
                    <a:lnTo>
                      <a:pt x="0" y="37"/>
                    </a:lnTo>
                    <a:lnTo>
                      <a:pt x="0" y="68"/>
                    </a:lnTo>
                    <a:lnTo>
                      <a:pt x="143" y="103"/>
                    </a:lnTo>
                    <a:lnTo>
                      <a:pt x="288" y="68"/>
                    </a:ln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83772">
                        <a:schemeClr val="tx1"/>
                      </a:gs>
                      <a:gs pos="42857">
                        <a:schemeClr val="tx1"/>
                      </a:gs>
                    </a:gsLst>
                    <a:lin ang="5400000" scaled="0"/>
                  </a:gradFill>
                  <a:effectLst/>
                  <a:uLnTx/>
                  <a:uFillTx/>
                </a:endParaRPr>
              </a:p>
            </p:txBody>
          </p:sp>
          <p:sp>
            <p:nvSpPr>
              <p:cNvPr id="50" name="TextBox 49"/>
              <p:cNvSpPr txBox="1"/>
              <p:nvPr/>
            </p:nvSpPr>
            <p:spPr>
              <a:xfrm>
                <a:off x="7270490" y="5266271"/>
                <a:ext cx="1718120" cy="516992"/>
              </a:xfrm>
              <a:prstGeom prst="rect">
                <a:avLst/>
              </a:prstGeom>
              <a:noFill/>
            </p:spPr>
            <p:txBody>
              <a:bodyPr wrap="square" lIns="639989" tIns="146283" rIns="182854" bIns="146283" rtlCol="0">
                <a:spAutoFit/>
              </a:bodyPr>
              <a:lstStyle/>
              <a:p>
                <a:pPr marL="0" marR="0" lvl="0" indent="0" defTabSz="932597" eaLnBrk="1" fontAlgn="auto" latinLnBrk="0" hangingPunct="1">
                  <a:lnSpc>
                    <a:spcPct val="90000"/>
                  </a:lnSpc>
                  <a:spcBef>
                    <a:spcPts val="1800"/>
                  </a:spcBef>
                  <a:spcAft>
                    <a:spcPts val="0"/>
                  </a:spcAft>
                  <a:buClrTx/>
                  <a:buSzTx/>
                  <a:buFontTx/>
                  <a:buNone/>
                  <a:tabLst/>
                  <a:defRPr/>
                </a:pPr>
                <a: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Storage</a:t>
                </a:r>
              </a:p>
            </p:txBody>
          </p:sp>
        </p:grpSp>
        <p:grpSp>
          <p:nvGrpSpPr>
            <p:cNvPr id="57" name="Group 56"/>
            <p:cNvGrpSpPr/>
            <p:nvPr/>
          </p:nvGrpSpPr>
          <p:grpSpPr>
            <a:xfrm>
              <a:off x="2929925" y="1720328"/>
              <a:ext cx="2719933" cy="838201"/>
              <a:chOff x="9659512" y="4945062"/>
              <a:chExt cx="2719933" cy="838201"/>
            </a:xfrm>
          </p:grpSpPr>
          <p:sp>
            <p:nvSpPr>
              <p:cNvPr id="49" name="Freeform 21"/>
              <p:cNvSpPr>
                <a:spLocks noChangeAspect="1" noEditPoints="1"/>
              </p:cNvSpPr>
              <p:nvPr/>
            </p:nvSpPr>
            <p:spPr bwMode="auto">
              <a:xfrm>
                <a:off x="10676210" y="4945062"/>
                <a:ext cx="330579" cy="230339"/>
              </a:xfrm>
              <a:custGeom>
                <a:avLst/>
                <a:gdLst>
                  <a:gd name="T0" fmla="*/ 28 w 128"/>
                  <a:gd name="T1" fmla="*/ 88 h 88"/>
                  <a:gd name="T2" fmla="*/ 94 w 128"/>
                  <a:gd name="T3" fmla="*/ 88 h 88"/>
                  <a:gd name="T4" fmla="*/ 128 w 128"/>
                  <a:gd name="T5" fmla="*/ 54 h 88"/>
                  <a:gd name="T6" fmla="*/ 96 w 128"/>
                  <a:gd name="T7" fmla="*/ 20 h 88"/>
                  <a:gd name="T8" fmla="*/ 64 w 128"/>
                  <a:gd name="T9" fmla="*/ 0 h 88"/>
                  <a:gd name="T10" fmla="*/ 28 w 128"/>
                  <a:gd name="T11" fmla="*/ 32 h 88"/>
                  <a:gd name="T12" fmla="*/ 28 w 128"/>
                  <a:gd name="T13" fmla="*/ 32 h 88"/>
                  <a:gd name="T14" fmla="*/ 0 w 128"/>
                  <a:gd name="T15" fmla="*/ 60 h 88"/>
                  <a:gd name="T16" fmla="*/ 28 w 128"/>
                  <a:gd name="T17" fmla="*/ 88 h 88"/>
                  <a:gd name="T18" fmla="*/ 28 w 128"/>
                  <a:gd name="T19" fmla="*/ 40 h 88"/>
                  <a:gd name="T20" fmla="*/ 31 w 128"/>
                  <a:gd name="T21" fmla="*/ 41 h 88"/>
                  <a:gd name="T22" fmla="*/ 36 w 128"/>
                  <a:gd name="T23" fmla="*/ 41 h 88"/>
                  <a:gd name="T24" fmla="*/ 36 w 128"/>
                  <a:gd name="T25" fmla="*/ 36 h 88"/>
                  <a:gd name="T26" fmla="*/ 64 w 128"/>
                  <a:gd name="T27" fmla="*/ 8 h 88"/>
                  <a:gd name="T28" fmla="*/ 90 w 128"/>
                  <a:gd name="T29" fmla="*/ 26 h 88"/>
                  <a:gd name="T30" fmla="*/ 91 w 128"/>
                  <a:gd name="T31" fmla="*/ 28 h 88"/>
                  <a:gd name="T32" fmla="*/ 94 w 128"/>
                  <a:gd name="T33" fmla="*/ 28 h 88"/>
                  <a:gd name="T34" fmla="*/ 120 w 128"/>
                  <a:gd name="T35" fmla="*/ 54 h 88"/>
                  <a:gd name="T36" fmla="*/ 94 w 128"/>
                  <a:gd name="T37" fmla="*/ 80 h 88"/>
                  <a:gd name="T38" fmla="*/ 28 w 128"/>
                  <a:gd name="T39" fmla="*/ 80 h 88"/>
                  <a:gd name="T40" fmla="*/ 8 w 128"/>
                  <a:gd name="T41" fmla="*/ 60 h 88"/>
                  <a:gd name="T42" fmla="*/ 28 w 128"/>
                  <a:gd name="T43" fmla="*/ 40 h 88"/>
                  <a:gd name="T44" fmla="*/ 78 w 128"/>
                  <a:gd name="T45" fmla="*/ 57 h 88"/>
                  <a:gd name="T46" fmla="*/ 72 w 128"/>
                  <a:gd name="T47" fmla="*/ 60 h 88"/>
                  <a:gd name="T48" fmla="*/ 56 w 128"/>
                  <a:gd name="T49" fmla="*/ 54 h 88"/>
                  <a:gd name="T50" fmla="*/ 56 w 128"/>
                  <a:gd name="T51" fmla="*/ 52 h 88"/>
                  <a:gd name="T52" fmla="*/ 56 w 128"/>
                  <a:gd name="T53" fmla="*/ 51 h 88"/>
                  <a:gd name="T54" fmla="*/ 72 w 128"/>
                  <a:gd name="T55" fmla="*/ 41 h 88"/>
                  <a:gd name="T56" fmla="*/ 78 w 128"/>
                  <a:gd name="T57" fmla="*/ 44 h 88"/>
                  <a:gd name="T58" fmla="*/ 84 w 128"/>
                  <a:gd name="T59" fmla="*/ 38 h 88"/>
                  <a:gd name="T60" fmla="*/ 78 w 128"/>
                  <a:gd name="T61" fmla="*/ 31 h 88"/>
                  <a:gd name="T62" fmla="*/ 71 w 128"/>
                  <a:gd name="T63" fmla="*/ 36 h 88"/>
                  <a:gd name="T64" fmla="*/ 53 w 128"/>
                  <a:gd name="T65" fmla="*/ 47 h 88"/>
                  <a:gd name="T66" fmla="*/ 50 w 128"/>
                  <a:gd name="T67" fmla="*/ 46 h 88"/>
                  <a:gd name="T68" fmla="*/ 43 w 128"/>
                  <a:gd name="T69" fmla="*/ 52 h 88"/>
                  <a:gd name="T70" fmla="*/ 50 w 128"/>
                  <a:gd name="T71" fmla="*/ 59 h 88"/>
                  <a:gd name="T72" fmla="*/ 53 w 128"/>
                  <a:gd name="T73" fmla="*/ 58 h 88"/>
                  <a:gd name="T74" fmla="*/ 71 w 128"/>
                  <a:gd name="T75" fmla="*/ 65 h 88"/>
                  <a:gd name="T76" fmla="*/ 78 w 128"/>
                  <a:gd name="T77" fmla="*/ 70 h 88"/>
                  <a:gd name="T78" fmla="*/ 84 w 128"/>
                  <a:gd name="T79" fmla="*/ 64 h 88"/>
                  <a:gd name="T80" fmla="*/ 78 w 128"/>
                  <a:gd name="T81" fmla="*/ 5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88">
                    <a:moveTo>
                      <a:pt x="28" y="88"/>
                    </a:moveTo>
                    <a:cubicBezTo>
                      <a:pt x="94" y="88"/>
                      <a:pt x="94" y="88"/>
                      <a:pt x="94" y="88"/>
                    </a:cubicBezTo>
                    <a:cubicBezTo>
                      <a:pt x="112" y="88"/>
                      <a:pt x="128" y="73"/>
                      <a:pt x="128" y="54"/>
                    </a:cubicBezTo>
                    <a:cubicBezTo>
                      <a:pt x="128" y="36"/>
                      <a:pt x="114" y="21"/>
                      <a:pt x="96" y="20"/>
                    </a:cubicBezTo>
                    <a:cubicBezTo>
                      <a:pt x="90" y="8"/>
                      <a:pt x="77" y="0"/>
                      <a:pt x="64" y="0"/>
                    </a:cubicBezTo>
                    <a:cubicBezTo>
                      <a:pt x="45" y="0"/>
                      <a:pt x="30" y="14"/>
                      <a:pt x="28" y="32"/>
                    </a:cubicBezTo>
                    <a:cubicBezTo>
                      <a:pt x="28" y="32"/>
                      <a:pt x="28" y="32"/>
                      <a:pt x="28" y="32"/>
                    </a:cubicBezTo>
                    <a:cubicBezTo>
                      <a:pt x="12" y="32"/>
                      <a:pt x="0" y="45"/>
                      <a:pt x="0" y="60"/>
                    </a:cubicBezTo>
                    <a:cubicBezTo>
                      <a:pt x="0" y="76"/>
                      <a:pt x="12" y="88"/>
                      <a:pt x="28" y="88"/>
                    </a:cubicBezTo>
                    <a:close/>
                    <a:moveTo>
                      <a:pt x="28" y="40"/>
                    </a:moveTo>
                    <a:cubicBezTo>
                      <a:pt x="29" y="40"/>
                      <a:pt x="30" y="40"/>
                      <a:pt x="31" y="41"/>
                    </a:cubicBezTo>
                    <a:cubicBezTo>
                      <a:pt x="36" y="41"/>
                      <a:pt x="36" y="41"/>
                      <a:pt x="36" y="41"/>
                    </a:cubicBezTo>
                    <a:cubicBezTo>
                      <a:pt x="36" y="36"/>
                      <a:pt x="36" y="36"/>
                      <a:pt x="36" y="36"/>
                    </a:cubicBezTo>
                    <a:cubicBezTo>
                      <a:pt x="36" y="21"/>
                      <a:pt x="48" y="8"/>
                      <a:pt x="64" y="8"/>
                    </a:cubicBezTo>
                    <a:cubicBezTo>
                      <a:pt x="75" y="8"/>
                      <a:pt x="85" y="15"/>
                      <a:pt x="90" y="26"/>
                    </a:cubicBezTo>
                    <a:cubicBezTo>
                      <a:pt x="91" y="28"/>
                      <a:pt x="91" y="28"/>
                      <a:pt x="91" y="28"/>
                    </a:cubicBezTo>
                    <a:cubicBezTo>
                      <a:pt x="94" y="28"/>
                      <a:pt x="94" y="28"/>
                      <a:pt x="94" y="28"/>
                    </a:cubicBezTo>
                    <a:cubicBezTo>
                      <a:pt x="108" y="28"/>
                      <a:pt x="120" y="40"/>
                      <a:pt x="120" y="54"/>
                    </a:cubicBezTo>
                    <a:cubicBezTo>
                      <a:pt x="120" y="69"/>
                      <a:pt x="108" y="80"/>
                      <a:pt x="94" y="80"/>
                    </a:cubicBezTo>
                    <a:cubicBezTo>
                      <a:pt x="28" y="80"/>
                      <a:pt x="28" y="80"/>
                      <a:pt x="28" y="80"/>
                    </a:cubicBezTo>
                    <a:cubicBezTo>
                      <a:pt x="17" y="80"/>
                      <a:pt x="8" y="71"/>
                      <a:pt x="8" y="60"/>
                    </a:cubicBezTo>
                    <a:cubicBezTo>
                      <a:pt x="8" y="49"/>
                      <a:pt x="17" y="40"/>
                      <a:pt x="28" y="40"/>
                    </a:cubicBezTo>
                    <a:close/>
                    <a:moveTo>
                      <a:pt x="78" y="57"/>
                    </a:moveTo>
                    <a:cubicBezTo>
                      <a:pt x="75" y="57"/>
                      <a:pt x="73" y="58"/>
                      <a:pt x="72" y="60"/>
                    </a:cubicBezTo>
                    <a:cubicBezTo>
                      <a:pt x="56" y="54"/>
                      <a:pt x="56" y="54"/>
                      <a:pt x="56" y="54"/>
                    </a:cubicBezTo>
                    <a:cubicBezTo>
                      <a:pt x="56" y="54"/>
                      <a:pt x="56" y="53"/>
                      <a:pt x="56" y="52"/>
                    </a:cubicBezTo>
                    <a:cubicBezTo>
                      <a:pt x="56" y="52"/>
                      <a:pt x="56" y="51"/>
                      <a:pt x="56" y="51"/>
                    </a:cubicBezTo>
                    <a:cubicBezTo>
                      <a:pt x="72" y="41"/>
                      <a:pt x="72" y="41"/>
                      <a:pt x="72" y="41"/>
                    </a:cubicBezTo>
                    <a:cubicBezTo>
                      <a:pt x="73" y="43"/>
                      <a:pt x="75" y="44"/>
                      <a:pt x="78" y="44"/>
                    </a:cubicBezTo>
                    <a:cubicBezTo>
                      <a:pt x="81" y="44"/>
                      <a:pt x="84" y="41"/>
                      <a:pt x="84" y="38"/>
                    </a:cubicBezTo>
                    <a:cubicBezTo>
                      <a:pt x="84" y="34"/>
                      <a:pt x="81" y="31"/>
                      <a:pt x="78" y="31"/>
                    </a:cubicBezTo>
                    <a:cubicBezTo>
                      <a:pt x="75" y="31"/>
                      <a:pt x="72" y="33"/>
                      <a:pt x="71" y="36"/>
                    </a:cubicBezTo>
                    <a:cubicBezTo>
                      <a:pt x="53" y="47"/>
                      <a:pt x="53" y="47"/>
                      <a:pt x="53" y="47"/>
                    </a:cubicBezTo>
                    <a:cubicBezTo>
                      <a:pt x="52" y="46"/>
                      <a:pt x="51" y="46"/>
                      <a:pt x="50" y="46"/>
                    </a:cubicBezTo>
                    <a:cubicBezTo>
                      <a:pt x="46" y="46"/>
                      <a:pt x="43" y="49"/>
                      <a:pt x="43" y="52"/>
                    </a:cubicBezTo>
                    <a:cubicBezTo>
                      <a:pt x="43" y="56"/>
                      <a:pt x="46" y="59"/>
                      <a:pt x="50" y="59"/>
                    </a:cubicBezTo>
                    <a:cubicBezTo>
                      <a:pt x="51" y="59"/>
                      <a:pt x="52" y="59"/>
                      <a:pt x="53" y="58"/>
                    </a:cubicBezTo>
                    <a:cubicBezTo>
                      <a:pt x="71" y="65"/>
                      <a:pt x="71" y="65"/>
                      <a:pt x="71" y="65"/>
                    </a:cubicBezTo>
                    <a:cubicBezTo>
                      <a:pt x="72" y="68"/>
                      <a:pt x="75" y="70"/>
                      <a:pt x="78" y="70"/>
                    </a:cubicBezTo>
                    <a:cubicBezTo>
                      <a:pt x="81" y="70"/>
                      <a:pt x="84" y="67"/>
                      <a:pt x="84" y="64"/>
                    </a:cubicBezTo>
                    <a:cubicBezTo>
                      <a:pt x="84" y="60"/>
                      <a:pt x="81" y="57"/>
                      <a:pt x="78" y="57"/>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defTabSz="932597"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a:ln w="3175">
                    <a:noFill/>
                  </a:ln>
                  <a:gradFill>
                    <a:gsLst>
                      <a:gs pos="83772">
                        <a:schemeClr val="tx1"/>
                      </a:gs>
                      <a:gs pos="42857">
                        <a:schemeClr val="tx1"/>
                      </a:gs>
                    </a:gsLst>
                    <a:lin ang="5400000" scaled="0"/>
                  </a:gradFill>
                  <a:effectLst/>
                  <a:uLnTx/>
                  <a:uFillTx/>
                  <a:cs typeface="Segoe UI" pitchFamily="34" charset="0"/>
                </a:endParaRPr>
              </a:p>
            </p:txBody>
          </p:sp>
          <p:sp>
            <p:nvSpPr>
              <p:cNvPr id="51" name="TextBox 50"/>
              <p:cNvSpPr txBox="1"/>
              <p:nvPr/>
            </p:nvSpPr>
            <p:spPr>
              <a:xfrm>
                <a:off x="9659512" y="5266271"/>
                <a:ext cx="2719933" cy="516992"/>
              </a:xfrm>
              <a:prstGeom prst="rect">
                <a:avLst/>
              </a:prstGeom>
              <a:noFill/>
            </p:spPr>
            <p:txBody>
              <a:bodyPr wrap="square" lIns="639989" tIns="146283" rIns="182854" bIns="146283" rtlCol="0">
                <a:spAutoFit/>
              </a:bodyPr>
              <a:lstStyle/>
              <a:p>
                <a:pPr marL="0" marR="0" lvl="0" indent="0" defTabSz="932597" eaLnBrk="1" fontAlgn="auto" latinLnBrk="0" hangingPunct="1">
                  <a:lnSpc>
                    <a:spcPct val="90000"/>
                  </a:lnSpc>
                  <a:spcBef>
                    <a:spcPts val="1800"/>
                  </a:spcBef>
                  <a:spcAft>
                    <a:spcPts val="0"/>
                  </a:spcAft>
                  <a:buClrTx/>
                  <a:buSzTx/>
                  <a:buFontTx/>
                  <a:buNone/>
                  <a:tabLst/>
                  <a:defRPr/>
                </a:pPr>
                <a: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Networking</a:t>
                </a:r>
              </a:p>
            </p:txBody>
          </p:sp>
        </p:grpSp>
      </p:grpSp>
      <p:sp>
        <p:nvSpPr>
          <p:cNvPr id="60" name="Rectangle 59"/>
          <p:cNvSpPr/>
          <p:nvPr/>
        </p:nvSpPr>
        <p:spPr bwMode="auto">
          <a:xfrm>
            <a:off x="5127992" y="2513019"/>
            <a:ext cx="2331720" cy="3182695"/>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8032" tIns="134425" rIns="168032" bIns="134425" numCol="1" spcCol="0" rtlCol="0" fromWordArt="0" anchor="t" anchorCtr="0" forceAA="0" compatLnSpc="1">
            <a:prstTxWarp prst="textNoShape">
              <a:avLst/>
            </a:prstTxWarp>
            <a:noAutofit/>
          </a:bodyPr>
          <a:lstStyle/>
          <a:p>
            <a:pPr marL="0" marR="0" lvl="0" indent="0" defTabSz="856859"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Objects</a:t>
            </a:r>
          </a:p>
          <a:p>
            <a:pPr marL="0" marR="0" lvl="0" indent="0" defTabSz="856859"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Highly scalable, REST based cloud object store</a:t>
            </a:r>
          </a:p>
          <a:p>
            <a:pPr marL="0" marR="0" lvl="0" indent="0" defTabSz="856859"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85685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Block Blobs: Sequential file I/O</a:t>
            </a:r>
          </a:p>
          <a:p>
            <a:pPr marL="0" marR="0" lvl="0" indent="0" defTabSz="85685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Cool Tier Available</a:t>
            </a:r>
          </a:p>
          <a:p>
            <a:pPr marL="0" marR="0" lvl="0" indent="0" defTabSz="85685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Page Blobs: Random-write pattern data</a:t>
            </a:r>
          </a:p>
          <a:p>
            <a:pPr marL="0" marR="0" lvl="0" indent="0" defTabSz="85685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Append Blobs</a:t>
            </a:r>
          </a:p>
        </p:txBody>
      </p:sp>
      <p:sp>
        <p:nvSpPr>
          <p:cNvPr id="61" name="Rectangle 60"/>
          <p:cNvSpPr/>
          <p:nvPr/>
        </p:nvSpPr>
        <p:spPr bwMode="auto">
          <a:xfrm>
            <a:off x="9875712" y="2513019"/>
            <a:ext cx="2331720" cy="3182695"/>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8032" tIns="134425" rIns="168032" bIns="134425" numCol="1" spcCol="0" rtlCol="0" fromWordArt="0" anchor="t" anchorCtr="0" forceAA="0" compatLnSpc="1">
            <a:prstTxWarp prst="textNoShape">
              <a:avLst/>
            </a:prstTxWarp>
            <a:noAutofit/>
          </a:bodyPr>
          <a:lstStyle/>
          <a:p>
            <a:pPr marL="0" marR="0" lvl="0" indent="0" defTabSz="856859"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Queues</a:t>
            </a:r>
          </a:p>
          <a:p>
            <a:pPr marL="0" marR="0" lvl="0" indent="0" defTabSz="856859"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Reliable queues at scale for cloud services</a:t>
            </a:r>
          </a:p>
          <a:p>
            <a:pPr marL="0" marR="0" lvl="0" indent="0" defTabSz="856859"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a:p>
            <a:pPr marL="0" marR="0" lvl="0" indent="0" defTabSz="85685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cs typeface="Segoe UI" pitchFamily="34" charset="0"/>
              </a:rPr>
              <a:t>Decouple and scale components</a:t>
            </a:r>
          </a:p>
          <a:p>
            <a:pPr marL="0" marR="0" lvl="0" indent="0" defTabSz="85685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cs typeface="Segoe UI" pitchFamily="34" charset="0"/>
              </a:rPr>
              <a:t>Message visibility timeout and update message to protect against unreliable dequeuers </a:t>
            </a:r>
          </a:p>
        </p:txBody>
      </p:sp>
      <p:sp>
        <p:nvSpPr>
          <p:cNvPr id="62" name="Rectangle 61"/>
          <p:cNvSpPr/>
          <p:nvPr/>
        </p:nvSpPr>
        <p:spPr bwMode="auto">
          <a:xfrm>
            <a:off x="7501852" y="2513019"/>
            <a:ext cx="2331720" cy="3182695"/>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8032" tIns="134425" rIns="168032" bIns="134425" numCol="1" spcCol="0" rtlCol="0" fromWordArt="0" anchor="t" anchorCtr="0" forceAA="0" compatLnSpc="1">
            <a:prstTxWarp prst="textNoShape">
              <a:avLst/>
            </a:prstTxWarp>
            <a:noAutofit/>
          </a:bodyPr>
          <a:lstStyle/>
          <a:p>
            <a:pPr marL="0" marR="0" lvl="0" indent="0" defTabSz="856859"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Tables</a:t>
            </a:r>
          </a:p>
          <a:p>
            <a:pPr marL="0" marR="0" lvl="0" indent="0" defTabSz="856859"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Massive auto-scaling NoSQL store</a:t>
            </a:r>
          </a:p>
          <a:p>
            <a:pPr marL="0" marR="0" lvl="0" indent="0" defTabSz="856859"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85685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Dynamic scaling based on load</a:t>
            </a:r>
          </a:p>
          <a:p>
            <a:pPr marL="0" marR="0" lvl="0" indent="0" defTabSz="856859"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85685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Scale to PBs of table data </a:t>
            </a:r>
          </a:p>
          <a:p>
            <a:pPr marL="0" marR="0" lvl="0" indent="0" defTabSz="856859"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85685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Fast key/value lookups</a:t>
            </a:r>
          </a:p>
          <a:p>
            <a:pPr marL="0" marR="0" lvl="0" indent="0" defTabSz="856859"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856859"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2" name="Group 11"/>
          <p:cNvGrpSpPr/>
          <p:nvPr/>
        </p:nvGrpSpPr>
        <p:grpSpPr>
          <a:xfrm>
            <a:off x="5133158" y="1213918"/>
            <a:ext cx="7945641" cy="1299102"/>
            <a:chOff x="5133158" y="1213918"/>
            <a:chExt cx="7945641" cy="1299102"/>
          </a:xfrm>
        </p:grpSpPr>
        <p:sp>
          <p:nvSpPr>
            <p:cNvPr id="63" name="Rectangle 62"/>
            <p:cNvSpPr/>
            <p:nvPr/>
          </p:nvSpPr>
          <p:spPr bwMode="auto">
            <a:xfrm>
              <a:off x="5142474" y="1213918"/>
              <a:ext cx="7064958" cy="1256282"/>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defTabSz="932597" eaLnBrk="1" fontAlgn="auto" latinLnBrk="0" hangingPunct="1">
                <a:lnSpc>
                  <a:spcPct val="90000"/>
                </a:lnSpc>
                <a:spcBef>
                  <a:spcPts val="0"/>
                </a:spcBef>
                <a:spcAft>
                  <a:spcPts val="0"/>
                </a:spcAft>
                <a:buClrTx/>
                <a:buSzTx/>
                <a:buFontTx/>
                <a:buNone/>
                <a:tabLst/>
                <a:defRPr/>
              </a:pPr>
              <a:r>
                <a:rPr kumimoji="0" lang="en-US" sz="2800" b="1" i="0" u="none" strike="noStrike" kern="0" cap="none" spc="-30" normalizeH="0" baseline="0" noProof="0" dirty="0">
                  <a:ln w="3175">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PaaS</a:t>
              </a:r>
            </a:p>
          </p:txBody>
        </p:sp>
        <p:grpSp>
          <p:nvGrpSpPr>
            <p:cNvPr id="64" name="Group 63"/>
            <p:cNvGrpSpPr/>
            <p:nvPr/>
          </p:nvGrpSpPr>
          <p:grpSpPr>
            <a:xfrm>
              <a:off x="5133158" y="1765837"/>
              <a:ext cx="2719933" cy="747183"/>
              <a:chOff x="385441" y="5036080"/>
              <a:chExt cx="2719933" cy="747183"/>
            </a:xfrm>
          </p:grpSpPr>
          <p:sp>
            <p:nvSpPr>
              <p:cNvPr id="65" name="TextBox 64"/>
              <p:cNvSpPr txBox="1"/>
              <p:nvPr/>
            </p:nvSpPr>
            <p:spPr>
              <a:xfrm>
                <a:off x="385441" y="5036080"/>
                <a:ext cx="2719933" cy="747183"/>
              </a:xfrm>
              <a:prstGeom prst="rect">
                <a:avLst/>
              </a:prstGeom>
              <a:noFill/>
            </p:spPr>
            <p:txBody>
              <a:bodyPr wrap="square" lIns="639989" tIns="146283" rIns="182854" bIns="146283" rtlCol="0">
                <a:spAutoFit/>
              </a:bodyPr>
              <a:lstStyle/>
              <a:p>
                <a:pPr marL="0" marR="0" lvl="0" indent="0" defTabSz="932597" eaLnBrk="1" fontAlgn="auto" latinLnBrk="0" hangingPunct="1">
                  <a:lnSpc>
                    <a:spcPct val="90000"/>
                  </a:lnSpc>
                  <a:spcBef>
                    <a:spcPts val="1800"/>
                  </a:spcBef>
                  <a:spcAft>
                    <a:spcPts val="0"/>
                  </a:spcAft>
                  <a:buClrTx/>
                  <a:buSzTx/>
                  <a:buFontTx/>
                  <a:buNone/>
                  <a:tabLst/>
                  <a:defRPr/>
                </a:pPr>
                <a: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Existing </a:t>
                </a:r>
                <a:b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br>
                <a: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frameworks</a:t>
                </a:r>
              </a:p>
            </p:txBody>
          </p:sp>
          <p:sp>
            <p:nvSpPr>
              <p:cNvPr id="66" name="Freeform 699"/>
              <p:cNvSpPr>
                <a:spLocks noChangeAspect="1" noEditPoints="1"/>
              </p:cNvSpPr>
              <p:nvPr/>
            </p:nvSpPr>
            <p:spPr bwMode="auto">
              <a:xfrm>
                <a:off x="567224" y="5230409"/>
                <a:ext cx="271941" cy="271941"/>
              </a:xfrm>
              <a:custGeom>
                <a:avLst/>
                <a:gdLst>
                  <a:gd name="T0" fmla="*/ 149 w 194"/>
                  <a:gd name="T1" fmla="*/ 132 h 194"/>
                  <a:gd name="T2" fmla="*/ 142 w 194"/>
                  <a:gd name="T3" fmla="*/ 147 h 194"/>
                  <a:gd name="T4" fmla="*/ 149 w 194"/>
                  <a:gd name="T5" fmla="*/ 163 h 194"/>
                  <a:gd name="T6" fmla="*/ 167 w 194"/>
                  <a:gd name="T7" fmla="*/ 167 h 194"/>
                  <a:gd name="T8" fmla="*/ 180 w 194"/>
                  <a:gd name="T9" fmla="*/ 153 h 194"/>
                  <a:gd name="T10" fmla="*/ 176 w 194"/>
                  <a:gd name="T11" fmla="*/ 136 h 194"/>
                  <a:gd name="T12" fmla="*/ 161 w 194"/>
                  <a:gd name="T13" fmla="*/ 128 h 194"/>
                  <a:gd name="T14" fmla="*/ 21 w 194"/>
                  <a:gd name="T15" fmla="*/ 132 h 194"/>
                  <a:gd name="T16" fmla="*/ 13 w 194"/>
                  <a:gd name="T17" fmla="*/ 147 h 194"/>
                  <a:gd name="T18" fmla="*/ 21 w 194"/>
                  <a:gd name="T19" fmla="*/ 163 h 194"/>
                  <a:gd name="T20" fmla="*/ 38 w 194"/>
                  <a:gd name="T21" fmla="*/ 167 h 194"/>
                  <a:gd name="T22" fmla="*/ 50 w 194"/>
                  <a:gd name="T23" fmla="*/ 153 h 194"/>
                  <a:gd name="T24" fmla="*/ 48 w 194"/>
                  <a:gd name="T25" fmla="*/ 136 h 194"/>
                  <a:gd name="T26" fmla="*/ 32 w 194"/>
                  <a:gd name="T27" fmla="*/ 128 h 194"/>
                  <a:gd name="T28" fmla="*/ 30 w 194"/>
                  <a:gd name="T29" fmla="*/ 82 h 194"/>
                  <a:gd name="T30" fmla="*/ 32 w 194"/>
                  <a:gd name="T31" fmla="*/ 115 h 194"/>
                  <a:gd name="T32" fmla="*/ 65 w 194"/>
                  <a:gd name="T33" fmla="*/ 147 h 194"/>
                  <a:gd name="T34" fmla="*/ 57 w 194"/>
                  <a:gd name="T35" fmla="*/ 169 h 194"/>
                  <a:gd name="T36" fmla="*/ 117 w 194"/>
                  <a:gd name="T37" fmla="*/ 176 h 194"/>
                  <a:gd name="T38" fmla="*/ 130 w 194"/>
                  <a:gd name="T39" fmla="*/ 155 h 194"/>
                  <a:gd name="T40" fmla="*/ 146 w 194"/>
                  <a:gd name="T41" fmla="*/ 121 h 194"/>
                  <a:gd name="T42" fmla="*/ 167 w 194"/>
                  <a:gd name="T43" fmla="*/ 109 h 194"/>
                  <a:gd name="T44" fmla="*/ 126 w 194"/>
                  <a:gd name="T45" fmla="*/ 44 h 194"/>
                  <a:gd name="T46" fmla="*/ 105 w 194"/>
                  <a:gd name="T47" fmla="*/ 63 h 194"/>
                  <a:gd name="T48" fmla="*/ 78 w 194"/>
                  <a:gd name="T49" fmla="*/ 57 h 194"/>
                  <a:gd name="T50" fmla="*/ 96 w 194"/>
                  <a:gd name="T51" fmla="*/ 11 h 194"/>
                  <a:gd name="T52" fmla="*/ 80 w 194"/>
                  <a:gd name="T53" fmla="*/ 19 h 194"/>
                  <a:gd name="T54" fmla="*/ 78 w 194"/>
                  <a:gd name="T55" fmla="*/ 38 h 194"/>
                  <a:gd name="T56" fmla="*/ 90 w 194"/>
                  <a:gd name="T57" fmla="*/ 49 h 194"/>
                  <a:gd name="T58" fmla="*/ 107 w 194"/>
                  <a:gd name="T59" fmla="*/ 48 h 194"/>
                  <a:gd name="T60" fmla="*/ 117 w 194"/>
                  <a:gd name="T61" fmla="*/ 30 h 194"/>
                  <a:gd name="T62" fmla="*/ 107 w 194"/>
                  <a:gd name="T63" fmla="*/ 15 h 194"/>
                  <a:gd name="T64" fmla="*/ 96 w 194"/>
                  <a:gd name="T65" fmla="*/ 0 h 194"/>
                  <a:gd name="T66" fmla="*/ 128 w 194"/>
                  <a:gd name="T67" fmla="*/ 30 h 194"/>
                  <a:gd name="T68" fmla="*/ 167 w 194"/>
                  <a:gd name="T69" fmla="*/ 61 h 194"/>
                  <a:gd name="T70" fmla="*/ 180 w 194"/>
                  <a:gd name="T71" fmla="*/ 121 h 194"/>
                  <a:gd name="T72" fmla="*/ 192 w 194"/>
                  <a:gd name="T73" fmla="*/ 140 h 194"/>
                  <a:gd name="T74" fmla="*/ 178 w 194"/>
                  <a:gd name="T75" fmla="*/ 176 h 194"/>
                  <a:gd name="T76" fmla="*/ 146 w 194"/>
                  <a:gd name="T77" fmla="*/ 176 h 194"/>
                  <a:gd name="T78" fmla="*/ 69 w 194"/>
                  <a:gd name="T79" fmla="*/ 188 h 194"/>
                  <a:gd name="T80" fmla="*/ 32 w 194"/>
                  <a:gd name="T81" fmla="*/ 180 h 194"/>
                  <a:gd name="T82" fmla="*/ 0 w 194"/>
                  <a:gd name="T83" fmla="*/ 147 h 194"/>
                  <a:gd name="T84" fmla="*/ 7 w 194"/>
                  <a:gd name="T85" fmla="*/ 126 h 194"/>
                  <a:gd name="T86" fmla="*/ 17 w 194"/>
                  <a:gd name="T87" fmla="*/ 84 h 194"/>
                  <a:gd name="T88" fmla="*/ 65 w 194"/>
                  <a:gd name="T89" fmla="*/ 30 h 194"/>
                  <a:gd name="T90" fmla="*/ 80 w 194"/>
                  <a:gd name="T91" fmla="*/ 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4" h="194">
                    <a:moveTo>
                      <a:pt x="161" y="128"/>
                    </a:moveTo>
                    <a:lnTo>
                      <a:pt x="155" y="128"/>
                    </a:lnTo>
                    <a:lnTo>
                      <a:pt x="149" y="132"/>
                    </a:lnTo>
                    <a:lnTo>
                      <a:pt x="146" y="136"/>
                    </a:lnTo>
                    <a:lnTo>
                      <a:pt x="144" y="142"/>
                    </a:lnTo>
                    <a:lnTo>
                      <a:pt x="142" y="147"/>
                    </a:lnTo>
                    <a:lnTo>
                      <a:pt x="144" y="153"/>
                    </a:lnTo>
                    <a:lnTo>
                      <a:pt x="146" y="159"/>
                    </a:lnTo>
                    <a:lnTo>
                      <a:pt x="149" y="163"/>
                    </a:lnTo>
                    <a:lnTo>
                      <a:pt x="155" y="167"/>
                    </a:lnTo>
                    <a:lnTo>
                      <a:pt x="161" y="167"/>
                    </a:lnTo>
                    <a:lnTo>
                      <a:pt x="167" y="167"/>
                    </a:lnTo>
                    <a:lnTo>
                      <a:pt x="172" y="163"/>
                    </a:lnTo>
                    <a:lnTo>
                      <a:pt x="176" y="159"/>
                    </a:lnTo>
                    <a:lnTo>
                      <a:pt x="180" y="153"/>
                    </a:lnTo>
                    <a:lnTo>
                      <a:pt x="180" y="147"/>
                    </a:lnTo>
                    <a:lnTo>
                      <a:pt x="180" y="142"/>
                    </a:lnTo>
                    <a:lnTo>
                      <a:pt x="176" y="136"/>
                    </a:lnTo>
                    <a:lnTo>
                      <a:pt x="172" y="132"/>
                    </a:lnTo>
                    <a:lnTo>
                      <a:pt x="167" y="128"/>
                    </a:lnTo>
                    <a:lnTo>
                      <a:pt x="161" y="128"/>
                    </a:lnTo>
                    <a:close/>
                    <a:moveTo>
                      <a:pt x="32" y="128"/>
                    </a:moveTo>
                    <a:lnTo>
                      <a:pt x="27" y="128"/>
                    </a:lnTo>
                    <a:lnTo>
                      <a:pt x="21" y="132"/>
                    </a:lnTo>
                    <a:lnTo>
                      <a:pt x="17" y="136"/>
                    </a:lnTo>
                    <a:lnTo>
                      <a:pt x="13" y="142"/>
                    </a:lnTo>
                    <a:lnTo>
                      <a:pt x="13" y="147"/>
                    </a:lnTo>
                    <a:lnTo>
                      <a:pt x="13" y="153"/>
                    </a:lnTo>
                    <a:lnTo>
                      <a:pt x="17" y="159"/>
                    </a:lnTo>
                    <a:lnTo>
                      <a:pt x="21" y="163"/>
                    </a:lnTo>
                    <a:lnTo>
                      <a:pt x="27" y="167"/>
                    </a:lnTo>
                    <a:lnTo>
                      <a:pt x="32" y="167"/>
                    </a:lnTo>
                    <a:lnTo>
                      <a:pt x="38" y="167"/>
                    </a:lnTo>
                    <a:lnTo>
                      <a:pt x="44" y="163"/>
                    </a:lnTo>
                    <a:lnTo>
                      <a:pt x="48" y="159"/>
                    </a:lnTo>
                    <a:lnTo>
                      <a:pt x="50" y="153"/>
                    </a:lnTo>
                    <a:lnTo>
                      <a:pt x="52" y="147"/>
                    </a:lnTo>
                    <a:lnTo>
                      <a:pt x="50" y="142"/>
                    </a:lnTo>
                    <a:lnTo>
                      <a:pt x="48" y="136"/>
                    </a:lnTo>
                    <a:lnTo>
                      <a:pt x="44" y="132"/>
                    </a:lnTo>
                    <a:lnTo>
                      <a:pt x="38" y="128"/>
                    </a:lnTo>
                    <a:lnTo>
                      <a:pt x="32" y="128"/>
                    </a:lnTo>
                    <a:close/>
                    <a:moveTo>
                      <a:pt x="67" y="44"/>
                    </a:moveTo>
                    <a:lnTo>
                      <a:pt x="46" y="59"/>
                    </a:lnTo>
                    <a:lnTo>
                      <a:pt x="30" y="82"/>
                    </a:lnTo>
                    <a:lnTo>
                      <a:pt x="25" y="109"/>
                    </a:lnTo>
                    <a:lnTo>
                      <a:pt x="27" y="117"/>
                    </a:lnTo>
                    <a:lnTo>
                      <a:pt x="32" y="115"/>
                    </a:lnTo>
                    <a:lnTo>
                      <a:pt x="48" y="121"/>
                    </a:lnTo>
                    <a:lnTo>
                      <a:pt x="59" y="132"/>
                    </a:lnTo>
                    <a:lnTo>
                      <a:pt x="65" y="147"/>
                    </a:lnTo>
                    <a:lnTo>
                      <a:pt x="63" y="155"/>
                    </a:lnTo>
                    <a:lnTo>
                      <a:pt x="61" y="161"/>
                    </a:lnTo>
                    <a:lnTo>
                      <a:pt x="57" y="169"/>
                    </a:lnTo>
                    <a:lnTo>
                      <a:pt x="75" y="176"/>
                    </a:lnTo>
                    <a:lnTo>
                      <a:pt x="96" y="180"/>
                    </a:lnTo>
                    <a:lnTo>
                      <a:pt x="117" y="176"/>
                    </a:lnTo>
                    <a:lnTo>
                      <a:pt x="136" y="169"/>
                    </a:lnTo>
                    <a:lnTo>
                      <a:pt x="132" y="161"/>
                    </a:lnTo>
                    <a:lnTo>
                      <a:pt x="130" y="155"/>
                    </a:lnTo>
                    <a:lnTo>
                      <a:pt x="128" y="147"/>
                    </a:lnTo>
                    <a:lnTo>
                      <a:pt x="134" y="132"/>
                    </a:lnTo>
                    <a:lnTo>
                      <a:pt x="146" y="121"/>
                    </a:lnTo>
                    <a:lnTo>
                      <a:pt x="161" y="115"/>
                    </a:lnTo>
                    <a:lnTo>
                      <a:pt x="167" y="117"/>
                    </a:lnTo>
                    <a:lnTo>
                      <a:pt x="167" y="109"/>
                    </a:lnTo>
                    <a:lnTo>
                      <a:pt x="163" y="82"/>
                    </a:lnTo>
                    <a:lnTo>
                      <a:pt x="148" y="59"/>
                    </a:lnTo>
                    <a:lnTo>
                      <a:pt x="126" y="44"/>
                    </a:lnTo>
                    <a:lnTo>
                      <a:pt x="121" y="51"/>
                    </a:lnTo>
                    <a:lnTo>
                      <a:pt x="115" y="57"/>
                    </a:lnTo>
                    <a:lnTo>
                      <a:pt x="105" y="63"/>
                    </a:lnTo>
                    <a:lnTo>
                      <a:pt x="96" y="63"/>
                    </a:lnTo>
                    <a:lnTo>
                      <a:pt x="86" y="63"/>
                    </a:lnTo>
                    <a:lnTo>
                      <a:pt x="78" y="57"/>
                    </a:lnTo>
                    <a:lnTo>
                      <a:pt x="73" y="51"/>
                    </a:lnTo>
                    <a:lnTo>
                      <a:pt x="67" y="44"/>
                    </a:lnTo>
                    <a:close/>
                    <a:moveTo>
                      <a:pt x="96" y="11"/>
                    </a:moveTo>
                    <a:lnTo>
                      <a:pt x="90" y="13"/>
                    </a:lnTo>
                    <a:lnTo>
                      <a:pt x="84" y="15"/>
                    </a:lnTo>
                    <a:lnTo>
                      <a:pt x="80" y="19"/>
                    </a:lnTo>
                    <a:lnTo>
                      <a:pt x="78" y="24"/>
                    </a:lnTo>
                    <a:lnTo>
                      <a:pt x="76" y="30"/>
                    </a:lnTo>
                    <a:lnTo>
                      <a:pt x="78" y="38"/>
                    </a:lnTo>
                    <a:lnTo>
                      <a:pt x="80" y="42"/>
                    </a:lnTo>
                    <a:lnTo>
                      <a:pt x="84" y="48"/>
                    </a:lnTo>
                    <a:lnTo>
                      <a:pt x="90" y="49"/>
                    </a:lnTo>
                    <a:lnTo>
                      <a:pt x="96" y="51"/>
                    </a:lnTo>
                    <a:lnTo>
                      <a:pt x="103" y="49"/>
                    </a:lnTo>
                    <a:lnTo>
                      <a:pt x="107" y="48"/>
                    </a:lnTo>
                    <a:lnTo>
                      <a:pt x="113" y="42"/>
                    </a:lnTo>
                    <a:lnTo>
                      <a:pt x="115" y="38"/>
                    </a:lnTo>
                    <a:lnTo>
                      <a:pt x="117" y="30"/>
                    </a:lnTo>
                    <a:lnTo>
                      <a:pt x="115" y="24"/>
                    </a:lnTo>
                    <a:lnTo>
                      <a:pt x="113" y="19"/>
                    </a:lnTo>
                    <a:lnTo>
                      <a:pt x="107" y="15"/>
                    </a:lnTo>
                    <a:lnTo>
                      <a:pt x="103" y="13"/>
                    </a:lnTo>
                    <a:lnTo>
                      <a:pt x="96" y="11"/>
                    </a:lnTo>
                    <a:close/>
                    <a:moveTo>
                      <a:pt x="96" y="0"/>
                    </a:moveTo>
                    <a:lnTo>
                      <a:pt x="113" y="3"/>
                    </a:lnTo>
                    <a:lnTo>
                      <a:pt x="124" y="15"/>
                    </a:lnTo>
                    <a:lnTo>
                      <a:pt x="128" y="30"/>
                    </a:lnTo>
                    <a:lnTo>
                      <a:pt x="128" y="30"/>
                    </a:lnTo>
                    <a:lnTo>
                      <a:pt x="149" y="44"/>
                    </a:lnTo>
                    <a:lnTo>
                      <a:pt x="167" y="61"/>
                    </a:lnTo>
                    <a:lnTo>
                      <a:pt x="176" y="84"/>
                    </a:lnTo>
                    <a:lnTo>
                      <a:pt x="180" y="109"/>
                    </a:lnTo>
                    <a:lnTo>
                      <a:pt x="180" y="121"/>
                    </a:lnTo>
                    <a:lnTo>
                      <a:pt x="186" y="126"/>
                    </a:lnTo>
                    <a:lnTo>
                      <a:pt x="190" y="132"/>
                    </a:lnTo>
                    <a:lnTo>
                      <a:pt x="192" y="140"/>
                    </a:lnTo>
                    <a:lnTo>
                      <a:pt x="194" y="147"/>
                    </a:lnTo>
                    <a:lnTo>
                      <a:pt x="190" y="165"/>
                    </a:lnTo>
                    <a:lnTo>
                      <a:pt x="178" y="176"/>
                    </a:lnTo>
                    <a:lnTo>
                      <a:pt x="161" y="180"/>
                    </a:lnTo>
                    <a:lnTo>
                      <a:pt x="153" y="178"/>
                    </a:lnTo>
                    <a:lnTo>
                      <a:pt x="146" y="176"/>
                    </a:lnTo>
                    <a:lnTo>
                      <a:pt x="123" y="188"/>
                    </a:lnTo>
                    <a:lnTo>
                      <a:pt x="96" y="194"/>
                    </a:lnTo>
                    <a:lnTo>
                      <a:pt x="69" y="188"/>
                    </a:lnTo>
                    <a:lnTo>
                      <a:pt x="46" y="176"/>
                    </a:lnTo>
                    <a:lnTo>
                      <a:pt x="40" y="178"/>
                    </a:lnTo>
                    <a:lnTo>
                      <a:pt x="32" y="180"/>
                    </a:lnTo>
                    <a:lnTo>
                      <a:pt x="15" y="176"/>
                    </a:lnTo>
                    <a:lnTo>
                      <a:pt x="4" y="165"/>
                    </a:lnTo>
                    <a:lnTo>
                      <a:pt x="0" y="147"/>
                    </a:lnTo>
                    <a:lnTo>
                      <a:pt x="0" y="140"/>
                    </a:lnTo>
                    <a:lnTo>
                      <a:pt x="4" y="132"/>
                    </a:lnTo>
                    <a:lnTo>
                      <a:pt x="7" y="126"/>
                    </a:lnTo>
                    <a:lnTo>
                      <a:pt x="13" y="121"/>
                    </a:lnTo>
                    <a:lnTo>
                      <a:pt x="13" y="109"/>
                    </a:lnTo>
                    <a:lnTo>
                      <a:pt x="17" y="84"/>
                    </a:lnTo>
                    <a:lnTo>
                      <a:pt x="27" y="61"/>
                    </a:lnTo>
                    <a:lnTo>
                      <a:pt x="44" y="44"/>
                    </a:lnTo>
                    <a:lnTo>
                      <a:pt x="65" y="30"/>
                    </a:lnTo>
                    <a:lnTo>
                      <a:pt x="65" y="30"/>
                    </a:lnTo>
                    <a:lnTo>
                      <a:pt x="69" y="15"/>
                    </a:lnTo>
                    <a:lnTo>
                      <a:pt x="80" y="3"/>
                    </a:lnTo>
                    <a:lnTo>
                      <a:pt x="96" y="0"/>
                    </a:lnTo>
                    <a:close/>
                  </a:path>
                </a:pathLst>
              </a:custGeom>
              <a:solidFill>
                <a:schemeClr val="tx1"/>
              </a:solidFill>
              <a:ln w="0">
                <a:noFill/>
                <a:prstDash val="solid"/>
                <a:round/>
                <a:headEnd/>
                <a:tailEnd/>
              </a:ln>
            </p:spPr>
            <p:txBody>
              <a:bodyPr vert="horz" wrap="square" lIns="89606" tIns="44804" rIns="89606" bIns="44804"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dirty="0">
                  <a:ln>
                    <a:noFill/>
                  </a:ln>
                  <a:gradFill>
                    <a:gsLst>
                      <a:gs pos="83772">
                        <a:schemeClr val="tx1"/>
                      </a:gs>
                      <a:gs pos="42857">
                        <a:schemeClr val="tx1"/>
                      </a:gs>
                    </a:gsLst>
                    <a:lin ang="5400000" scaled="0"/>
                  </a:gradFill>
                  <a:effectLst/>
                  <a:uLnTx/>
                  <a:uFillTx/>
                </a:endParaRPr>
              </a:p>
            </p:txBody>
          </p:sp>
        </p:grpSp>
        <p:grpSp>
          <p:nvGrpSpPr>
            <p:cNvPr id="67" name="Group 66"/>
            <p:cNvGrpSpPr/>
            <p:nvPr/>
          </p:nvGrpSpPr>
          <p:grpSpPr>
            <a:xfrm>
              <a:off x="6935268" y="1765837"/>
              <a:ext cx="2719933" cy="747183"/>
              <a:chOff x="2187551" y="5036080"/>
              <a:chExt cx="2719933" cy="747183"/>
            </a:xfrm>
          </p:grpSpPr>
          <p:grpSp>
            <p:nvGrpSpPr>
              <p:cNvPr id="68" name="Group 67"/>
              <p:cNvGrpSpPr>
                <a:grpSpLocks noChangeAspect="1"/>
              </p:cNvGrpSpPr>
              <p:nvPr/>
            </p:nvGrpSpPr>
            <p:grpSpPr>
              <a:xfrm>
                <a:off x="2418123" y="5235396"/>
                <a:ext cx="253188" cy="254801"/>
                <a:chOff x="6512990" y="1747047"/>
                <a:chExt cx="1235956" cy="1270956"/>
              </a:xfrm>
              <a:solidFill>
                <a:schemeClr val="tx1"/>
              </a:solidFill>
            </p:grpSpPr>
            <p:sp>
              <p:nvSpPr>
                <p:cNvPr id="70" name="Rectangle 69"/>
                <p:cNvSpPr>
                  <a:spLocks noChangeArrowheads="1"/>
                </p:cNvSpPr>
                <p:nvPr/>
              </p:nvSpPr>
              <p:spPr bwMode="auto">
                <a:xfrm>
                  <a:off x="6512990" y="1747047"/>
                  <a:ext cx="522386" cy="554698"/>
                </a:xfrm>
                <a:prstGeom prst="rect">
                  <a:avLst/>
                </a:prstGeom>
                <a:noFill/>
                <a:ln w="19050" cap="flat">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gradFill>
                      <a:gsLst>
                        <a:gs pos="83772">
                          <a:schemeClr val="tx1"/>
                        </a:gs>
                        <a:gs pos="42857">
                          <a:schemeClr val="tx1"/>
                        </a:gs>
                      </a:gsLst>
                      <a:lin ang="5400000" scaled="0"/>
                    </a:gradFill>
                    <a:effectLst/>
                    <a:uLnTx/>
                    <a:uFillTx/>
                    <a:latin typeface="+mj-lt"/>
                  </a:endParaRPr>
                </a:p>
              </p:txBody>
            </p:sp>
            <p:sp>
              <p:nvSpPr>
                <p:cNvPr id="71" name="Rectangle 70"/>
                <p:cNvSpPr>
                  <a:spLocks noChangeArrowheads="1"/>
                </p:cNvSpPr>
                <p:nvPr/>
              </p:nvSpPr>
              <p:spPr bwMode="auto">
                <a:xfrm>
                  <a:off x="7210403" y="1747047"/>
                  <a:ext cx="538542" cy="554698"/>
                </a:xfrm>
                <a:prstGeom prst="rect">
                  <a:avLst/>
                </a:prstGeom>
                <a:noFill/>
                <a:ln w="19050" cap="flat">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gradFill>
                      <a:gsLst>
                        <a:gs pos="83772">
                          <a:schemeClr val="tx1"/>
                        </a:gs>
                        <a:gs pos="42857">
                          <a:schemeClr val="tx1"/>
                        </a:gs>
                      </a:gsLst>
                      <a:lin ang="5400000" scaled="0"/>
                    </a:gradFill>
                    <a:effectLst/>
                    <a:uLnTx/>
                    <a:uFillTx/>
                    <a:latin typeface="+mj-lt"/>
                  </a:endParaRPr>
                </a:p>
              </p:txBody>
            </p:sp>
            <p:sp>
              <p:nvSpPr>
                <p:cNvPr id="72" name="Rectangle 71"/>
                <p:cNvSpPr>
                  <a:spLocks noChangeArrowheads="1"/>
                </p:cNvSpPr>
                <p:nvPr/>
              </p:nvSpPr>
              <p:spPr bwMode="auto">
                <a:xfrm>
                  <a:off x="6512990" y="2463304"/>
                  <a:ext cx="522385" cy="554698"/>
                </a:xfrm>
                <a:prstGeom prst="rect">
                  <a:avLst/>
                </a:prstGeom>
                <a:noFill/>
                <a:ln w="19050" cap="flat">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gradFill>
                      <a:gsLst>
                        <a:gs pos="83772">
                          <a:schemeClr val="tx1"/>
                        </a:gs>
                        <a:gs pos="42857">
                          <a:schemeClr val="tx1"/>
                        </a:gs>
                      </a:gsLst>
                      <a:lin ang="5400000" scaled="0"/>
                    </a:gradFill>
                    <a:effectLst/>
                    <a:uLnTx/>
                    <a:uFillTx/>
                    <a:latin typeface="+mj-lt"/>
                  </a:endParaRPr>
                </a:p>
              </p:txBody>
            </p:sp>
            <p:sp>
              <p:nvSpPr>
                <p:cNvPr id="73" name="Rectangle 72"/>
                <p:cNvSpPr>
                  <a:spLocks noChangeArrowheads="1"/>
                </p:cNvSpPr>
                <p:nvPr/>
              </p:nvSpPr>
              <p:spPr bwMode="auto">
                <a:xfrm>
                  <a:off x="7210404" y="2463304"/>
                  <a:ext cx="538542" cy="554699"/>
                </a:xfrm>
                <a:prstGeom prst="rect">
                  <a:avLst/>
                </a:prstGeom>
                <a:noFill/>
                <a:ln w="19050" cap="flat">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gradFill>
                      <a:gsLst>
                        <a:gs pos="83772">
                          <a:schemeClr val="tx1"/>
                        </a:gs>
                        <a:gs pos="42857">
                          <a:schemeClr val="tx1"/>
                        </a:gs>
                      </a:gsLst>
                      <a:lin ang="5400000" scaled="0"/>
                    </a:gradFill>
                    <a:effectLst/>
                    <a:uLnTx/>
                    <a:uFillTx/>
                    <a:latin typeface="+mj-lt"/>
                  </a:endParaRPr>
                </a:p>
              </p:txBody>
            </p:sp>
            <p:sp>
              <p:nvSpPr>
                <p:cNvPr id="74" name="Freeform 37"/>
                <p:cNvSpPr>
                  <a:spLocks/>
                </p:cNvSpPr>
                <p:nvPr/>
              </p:nvSpPr>
              <p:spPr bwMode="auto">
                <a:xfrm>
                  <a:off x="6635507" y="2094629"/>
                  <a:ext cx="974766" cy="552007"/>
                </a:xfrm>
                <a:custGeom>
                  <a:avLst/>
                  <a:gdLst>
                    <a:gd name="T0" fmla="*/ 48 w 268"/>
                    <a:gd name="T1" fmla="*/ 41 h 151"/>
                    <a:gd name="T2" fmla="*/ 73 w 268"/>
                    <a:gd name="T3" fmla="*/ 49 h 151"/>
                    <a:gd name="T4" fmla="*/ 141 w 268"/>
                    <a:gd name="T5" fmla="*/ 0 h 151"/>
                    <a:gd name="T6" fmla="*/ 214 w 268"/>
                    <a:gd name="T7" fmla="*/ 67 h 151"/>
                    <a:gd name="T8" fmla="*/ 229 w 268"/>
                    <a:gd name="T9" fmla="*/ 63 h 151"/>
                    <a:gd name="T10" fmla="*/ 268 w 268"/>
                    <a:gd name="T11" fmla="*/ 107 h 151"/>
                    <a:gd name="T12" fmla="*/ 229 w 268"/>
                    <a:gd name="T13" fmla="*/ 151 h 151"/>
                    <a:gd name="T14" fmla="*/ 48 w 268"/>
                    <a:gd name="T15" fmla="*/ 151 h 151"/>
                    <a:gd name="T16" fmla="*/ 0 w 268"/>
                    <a:gd name="T17" fmla="*/ 96 h 151"/>
                    <a:gd name="T18" fmla="*/ 48 w 268"/>
                    <a:gd name="T19" fmla="*/ 4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151">
                      <a:moveTo>
                        <a:pt x="48" y="41"/>
                      </a:moveTo>
                      <a:cubicBezTo>
                        <a:pt x="57" y="41"/>
                        <a:pt x="66" y="44"/>
                        <a:pt x="73" y="49"/>
                      </a:cubicBezTo>
                      <a:cubicBezTo>
                        <a:pt x="85" y="20"/>
                        <a:pt x="111" y="0"/>
                        <a:pt x="141" y="0"/>
                      </a:cubicBezTo>
                      <a:cubicBezTo>
                        <a:pt x="177" y="0"/>
                        <a:pt x="207" y="29"/>
                        <a:pt x="214" y="67"/>
                      </a:cubicBezTo>
                      <a:cubicBezTo>
                        <a:pt x="219" y="65"/>
                        <a:pt x="224" y="63"/>
                        <a:pt x="229" y="63"/>
                      </a:cubicBezTo>
                      <a:cubicBezTo>
                        <a:pt x="251" y="63"/>
                        <a:pt x="268" y="83"/>
                        <a:pt x="268" y="107"/>
                      </a:cubicBezTo>
                      <a:cubicBezTo>
                        <a:pt x="268" y="131"/>
                        <a:pt x="251" y="151"/>
                        <a:pt x="229" y="151"/>
                      </a:cubicBezTo>
                      <a:cubicBezTo>
                        <a:pt x="48" y="151"/>
                        <a:pt x="48" y="151"/>
                        <a:pt x="48" y="151"/>
                      </a:cubicBezTo>
                      <a:cubicBezTo>
                        <a:pt x="21" y="151"/>
                        <a:pt x="0" y="126"/>
                        <a:pt x="0" y="96"/>
                      </a:cubicBezTo>
                      <a:cubicBezTo>
                        <a:pt x="0" y="66"/>
                        <a:pt x="21" y="41"/>
                        <a:pt x="48" y="41"/>
                      </a:cubicBezTo>
                      <a:close/>
                    </a:path>
                  </a:pathLst>
                </a:custGeom>
                <a:solidFill>
                  <a:srgbClr val="EAEAEA"/>
                </a:solidFill>
                <a:ln w="19050">
                  <a:solidFill>
                    <a:schemeClr val="tx1"/>
                  </a:solidFill>
                  <a:round/>
                  <a:headEnd/>
                  <a:tailEnd/>
                </a:ln>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gradFill>
                      <a:gsLst>
                        <a:gs pos="83772">
                          <a:schemeClr val="tx1"/>
                        </a:gs>
                        <a:gs pos="42857">
                          <a:schemeClr val="tx1"/>
                        </a:gs>
                      </a:gsLst>
                      <a:lin ang="5400000" scaled="0"/>
                    </a:gradFill>
                    <a:effectLst/>
                    <a:uLnTx/>
                    <a:uFillTx/>
                    <a:latin typeface="+mj-lt"/>
                  </a:endParaRPr>
                </a:p>
              </p:txBody>
            </p:sp>
          </p:grpSp>
          <p:sp>
            <p:nvSpPr>
              <p:cNvPr id="69" name="TextBox 68"/>
              <p:cNvSpPr txBox="1"/>
              <p:nvPr/>
            </p:nvSpPr>
            <p:spPr>
              <a:xfrm>
                <a:off x="2187551" y="5036080"/>
                <a:ext cx="2719933" cy="747183"/>
              </a:xfrm>
              <a:prstGeom prst="rect">
                <a:avLst/>
              </a:prstGeom>
              <a:noFill/>
            </p:spPr>
            <p:txBody>
              <a:bodyPr wrap="square" lIns="639989" tIns="146283" rIns="182854" bIns="146283" rtlCol="0">
                <a:spAutoFit/>
              </a:bodyPr>
              <a:lstStyle/>
              <a:p>
                <a:pPr marL="0" marR="0" lvl="0" indent="0" defTabSz="932597" eaLnBrk="1" fontAlgn="auto" latinLnBrk="0" hangingPunct="1">
                  <a:lnSpc>
                    <a:spcPct val="90000"/>
                  </a:lnSpc>
                  <a:spcBef>
                    <a:spcPts val="1800"/>
                  </a:spcBef>
                  <a:spcAft>
                    <a:spcPts val="0"/>
                  </a:spcAft>
                  <a:buClrTx/>
                  <a:buSzTx/>
                  <a:buFontTx/>
                  <a:buNone/>
                  <a:tabLst/>
                  <a:defRPr/>
                </a:pPr>
                <a: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Web </a:t>
                </a:r>
                <a:b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br>
                <a: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and mobile</a:t>
                </a:r>
              </a:p>
            </p:txBody>
          </p:sp>
        </p:grpSp>
        <p:grpSp>
          <p:nvGrpSpPr>
            <p:cNvPr id="75" name="Group 74"/>
            <p:cNvGrpSpPr/>
            <p:nvPr/>
          </p:nvGrpSpPr>
          <p:grpSpPr>
            <a:xfrm>
              <a:off x="10358866" y="1765837"/>
              <a:ext cx="2719933" cy="747183"/>
              <a:chOff x="5611149" y="4984470"/>
              <a:chExt cx="2719933" cy="747183"/>
            </a:xfrm>
          </p:grpSpPr>
          <p:sp>
            <p:nvSpPr>
              <p:cNvPr id="76" name="TextBox 75"/>
              <p:cNvSpPr txBox="1"/>
              <p:nvPr/>
            </p:nvSpPr>
            <p:spPr>
              <a:xfrm>
                <a:off x="5611149" y="4984470"/>
                <a:ext cx="2719933" cy="747183"/>
              </a:xfrm>
              <a:prstGeom prst="rect">
                <a:avLst/>
              </a:prstGeom>
              <a:noFill/>
            </p:spPr>
            <p:txBody>
              <a:bodyPr wrap="square" lIns="639989" tIns="146283" rIns="182854" bIns="146283" rtlCol="0">
                <a:spAutoFit/>
              </a:bodyPr>
              <a:lstStyle/>
              <a:p>
                <a:pPr marL="0" marR="0" lvl="0" indent="0" defTabSz="932597" eaLnBrk="1" fontAlgn="auto" latinLnBrk="0" hangingPunct="1">
                  <a:lnSpc>
                    <a:spcPct val="90000"/>
                  </a:lnSpc>
                  <a:spcBef>
                    <a:spcPts val="1800"/>
                  </a:spcBef>
                  <a:spcAft>
                    <a:spcPts val="0"/>
                  </a:spcAft>
                  <a:buClrTx/>
                  <a:buSzTx/>
                  <a:buFontTx/>
                  <a:buNone/>
                  <a:tabLst/>
                  <a:defRPr/>
                </a:pPr>
                <a: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Serverless </a:t>
                </a:r>
                <a:b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br>
                <a: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Compute</a:t>
                </a:r>
              </a:p>
            </p:txBody>
          </p:sp>
          <p:sp>
            <p:nvSpPr>
              <p:cNvPr id="77" name="Freeform 10"/>
              <p:cNvSpPr>
                <a:spLocks noChangeAspect="1"/>
              </p:cNvSpPr>
              <p:nvPr/>
            </p:nvSpPr>
            <p:spPr bwMode="auto">
              <a:xfrm>
                <a:off x="5851114" y="5206537"/>
                <a:ext cx="158139" cy="267422"/>
              </a:xfrm>
              <a:custGeom>
                <a:avLst/>
                <a:gdLst>
                  <a:gd name="T0" fmla="*/ 123 w 123"/>
                  <a:gd name="T1" fmla="*/ 77 h 208"/>
                  <a:gd name="T2" fmla="*/ 74 w 123"/>
                  <a:gd name="T3" fmla="*/ 77 h 208"/>
                  <a:gd name="T4" fmla="*/ 115 w 123"/>
                  <a:gd name="T5" fmla="*/ 0 h 208"/>
                  <a:gd name="T6" fmla="*/ 34 w 123"/>
                  <a:gd name="T7" fmla="*/ 0 h 208"/>
                  <a:gd name="T8" fmla="*/ 0 w 123"/>
                  <a:gd name="T9" fmla="*/ 115 h 208"/>
                  <a:gd name="T10" fmla="*/ 50 w 123"/>
                  <a:gd name="T11" fmla="*/ 115 h 208"/>
                  <a:gd name="T12" fmla="*/ 32 w 123"/>
                  <a:gd name="T13" fmla="*/ 208 h 208"/>
                  <a:gd name="T14" fmla="*/ 123 w 123"/>
                  <a:gd name="T15" fmla="*/ 77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208">
                    <a:moveTo>
                      <a:pt x="123" y="77"/>
                    </a:moveTo>
                    <a:lnTo>
                      <a:pt x="74" y="77"/>
                    </a:lnTo>
                    <a:lnTo>
                      <a:pt x="115" y="0"/>
                    </a:lnTo>
                    <a:lnTo>
                      <a:pt x="34" y="0"/>
                    </a:lnTo>
                    <a:lnTo>
                      <a:pt x="0" y="115"/>
                    </a:lnTo>
                    <a:lnTo>
                      <a:pt x="50" y="115"/>
                    </a:lnTo>
                    <a:lnTo>
                      <a:pt x="32" y="208"/>
                    </a:lnTo>
                    <a:lnTo>
                      <a:pt x="123" y="77"/>
                    </a:ln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06" tIns="44804" rIns="89606" bIns="44804"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dirty="0">
                  <a:ln>
                    <a:noFill/>
                  </a:ln>
                  <a:gradFill>
                    <a:gsLst>
                      <a:gs pos="83772">
                        <a:schemeClr val="tx1"/>
                      </a:gs>
                      <a:gs pos="42857">
                        <a:schemeClr val="tx1"/>
                      </a:gs>
                    </a:gsLst>
                    <a:lin ang="5400000" scaled="0"/>
                  </a:gradFill>
                  <a:effectLst/>
                  <a:uLnTx/>
                  <a:uFillTx/>
                </a:endParaRPr>
              </a:p>
            </p:txBody>
          </p:sp>
        </p:grpSp>
        <p:grpSp>
          <p:nvGrpSpPr>
            <p:cNvPr id="78" name="Group 77"/>
            <p:cNvGrpSpPr/>
            <p:nvPr/>
          </p:nvGrpSpPr>
          <p:grpSpPr>
            <a:xfrm>
              <a:off x="8538014" y="1880932"/>
              <a:ext cx="2719933" cy="516992"/>
              <a:chOff x="3790297" y="5095254"/>
              <a:chExt cx="2719933" cy="516992"/>
            </a:xfrm>
          </p:grpSpPr>
          <p:sp>
            <p:nvSpPr>
              <p:cNvPr id="79" name="Freeform 5"/>
              <p:cNvSpPr>
                <a:spLocks noChangeAspect="1" noEditPoints="1"/>
              </p:cNvSpPr>
              <p:nvPr/>
            </p:nvSpPr>
            <p:spPr bwMode="auto">
              <a:xfrm>
                <a:off x="3972080" y="5235018"/>
                <a:ext cx="332129" cy="210461"/>
              </a:xfrm>
              <a:custGeom>
                <a:avLst/>
                <a:gdLst>
                  <a:gd name="T0" fmla="*/ 916 w 925"/>
                  <a:gd name="T1" fmla="*/ 435 h 585"/>
                  <a:gd name="T2" fmla="*/ 763 w 925"/>
                  <a:gd name="T3" fmla="*/ 377 h 585"/>
                  <a:gd name="T4" fmla="*/ 567 w 925"/>
                  <a:gd name="T5" fmla="*/ 438 h 585"/>
                  <a:gd name="T6" fmla="*/ 588 w 925"/>
                  <a:gd name="T7" fmla="*/ 399 h 585"/>
                  <a:gd name="T8" fmla="*/ 523 w 925"/>
                  <a:gd name="T9" fmla="*/ 357 h 585"/>
                  <a:gd name="T10" fmla="*/ 474 w 925"/>
                  <a:gd name="T11" fmla="*/ 381 h 585"/>
                  <a:gd name="T12" fmla="*/ 458 w 925"/>
                  <a:gd name="T13" fmla="*/ 357 h 585"/>
                  <a:gd name="T14" fmla="*/ 426 w 925"/>
                  <a:gd name="T15" fmla="*/ 371 h 585"/>
                  <a:gd name="T16" fmla="*/ 369 w 925"/>
                  <a:gd name="T17" fmla="*/ 310 h 585"/>
                  <a:gd name="T18" fmla="*/ 348 w 925"/>
                  <a:gd name="T19" fmla="*/ 274 h 585"/>
                  <a:gd name="T20" fmla="*/ 306 w 925"/>
                  <a:gd name="T21" fmla="*/ 277 h 585"/>
                  <a:gd name="T22" fmla="*/ 240 w 925"/>
                  <a:gd name="T23" fmla="*/ 267 h 585"/>
                  <a:gd name="T24" fmla="*/ 0 w 925"/>
                  <a:gd name="T25" fmla="*/ 286 h 585"/>
                  <a:gd name="T26" fmla="*/ 153 w 925"/>
                  <a:gd name="T27" fmla="*/ 480 h 585"/>
                  <a:gd name="T28" fmla="*/ 596 w 925"/>
                  <a:gd name="T29" fmla="*/ 585 h 585"/>
                  <a:gd name="T30" fmla="*/ 925 w 925"/>
                  <a:gd name="T31" fmla="*/ 454 h 585"/>
                  <a:gd name="T32" fmla="*/ 710 w 925"/>
                  <a:gd name="T33" fmla="*/ 516 h 585"/>
                  <a:gd name="T34" fmla="*/ 417 w 925"/>
                  <a:gd name="T35" fmla="*/ 543 h 585"/>
                  <a:gd name="T36" fmla="*/ 165 w 925"/>
                  <a:gd name="T37" fmla="*/ 438 h 585"/>
                  <a:gd name="T38" fmla="*/ 42 w 925"/>
                  <a:gd name="T39" fmla="*/ 328 h 585"/>
                  <a:gd name="T40" fmla="*/ 244 w 925"/>
                  <a:gd name="T41" fmla="*/ 309 h 585"/>
                  <a:gd name="T42" fmla="*/ 417 w 925"/>
                  <a:gd name="T43" fmla="*/ 422 h 585"/>
                  <a:gd name="T44" fmla="*/ 534 w 925"/>
                  <a:gd name="T45" fmla="*/ 469 h 585"/>
                  <a:gd name="T46" fmla="*/ 273 w 925"/>
                  <a:gd name="T47" fmla="*/ 375 h 585"/>
                  <a:gd name="T48" fmla="*/ 236 w 925"/>
                  <a:gd name="T49" fmla="*/ 417 h 585"/>
                  <a:gd name="T50" fmla="*/ 381 w 925"/>
                  <a:gd name="T51" fmla="*/ 511 h 585"/>
                  <a:gd name="T52" fmla="*/ 578 w 925"/>
                  <a:gd name="T53" fmla="*/ 485 h 585"/>
                  <a:gd name="T54" fmla="*/ 625 w 925"/>
                  <a:gd name="T55" fmla="*/ 484 h 585"/>
                  <a:gd name="T56" fmla="*/ 781 w 925"/>
                  <a:gd name="T57" fmla="*/ 415 h 585"/>
                  <a:gd name="T58" fmla="*/ 868 w 925"/>
                  <a:gd name="T59" fmla="*/ 436 h 585"/>
                  <a:gd name="T60" fmla="*/ 348 w 925"/>
                  <a:gd name="T61" fmla="*/ 200 h 585"/>
                  <a:gd name="T62" fmla="*/ 306 w 925"/>
                  <a:gd name="T63" fmla="*/ 126 h 585"/>
                  <a:gd name="T64" fmla="*/ 348 w 925"/>
                  <a:gd name="T65" fmla="*/ 200 h 585"/>
                  <a:gd name="T66" fmla="*/ 306 w 925"/>
                  <a:gd name="T67" fmla="*/ 52 h 585"/>
                  <a:gd name="T68" fmla="*/ 359 w 925"/>
                  <a:gd name="T69" fmla="*/ 0 h 585"/>
                  <a:gd name="T70" fmla="*/ 348 w 925"/>
                  <a:gd name="T71" fmla="*/ 42 h 585"/>
                  <a:gd name="T72" fmla="*/ 594 w 925"/>
                  <a:gd name="T73" fmla="*/ 42 h 585"/>
                  <a:gd name="T74" fmla="*/ 535 w 925"/>
                  <a:gd name="T75" fmla="*/ 0 h 585"/>
                  <a:gd name="T76" fmla="*/ 594 w 925"/>
                  <a:gd name="T77" fmla="*/ 42 h 585"/>
                  <a:gd name="T78" fmla="*/ 417 w 925"/>
                  <a:gd name="T79" fmla="*/ 42 h 585"/>
                  <a:gd name="T80" fmla="*/ 476 w 925"/>
                  <a:gd name="T81" fmla="*/ 0 h 585"/>
                  <a:gd name="T82" fmla="*/ 663 w 925"/>
                  <a:gd name="T83" fmla="*/ 42 h 585"/>
                  <a:gd name="T84" fmla="*/ 653 w 925"/>
                  <a:gd name="T85" fmla="*/ 0 h 585"/>
                  <a:gd name="T86" fmla="*/ 705 w 925"/>
                  <a:gd name="T87" fmla="*/ 52 h 585"/>
                  <a:gd name="T88" fmla="*/ 663 w 925"/>
                  <a:gd name="T89" fmla="*/ 42 h 585"/>
                  <a:gd name="T90" fmla="*/ 663 w 925"/>
                  <a:gd name="T91" fmla="*/ 170 h 585"/>
                  <a:gd name="T92" fmla="*/ 705 w 925"/>
                  <a:gd name="T93" fmla="*/ 111 h 585"/>
                  <a:gd name="T94" fmla="*/ 663 w 925"/>
                  <a:gd name="T95" fmla="*/ 229 h 585"/>
                  <a:gd name="T96" fmla="*/ 705 w 925"/>
                  <a:gd name="T97" fmla="*/ 288 h 585"/>
                  <a:gd name="T98" fmla="*/ 663 w 925"/>
                  <a:gd name="T99" fmla="*/ 229 h 585"/>
                  <a:gd name="T100" fmla="*/ 653 w 925"/>
                  <a:gd name="T101" fmla="*/ 399 h 585"/>
                  <a:gd name="T102" fmla="*/ 663 w 925"/>
                  <a:gd name="T103" fmla="*/ 357 h 585"/>
                  <a:gd name="T104" fmla="*/ 705 w 925"/>
                  <a:gd name="T105" fmla="*/ 347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5" h="585">
                    <a:moveTo>
                      <a:pt x="916" y="435"/>
                    </a:moveTo>
                    <a:cubicBezTo>
                      <a:pt x="916" y="435"/>
                      <a:pt x="916" y="435"/>
                      <a:pt x="916" y="435"/>
                    </a:cubicBezTo>
                    <a:cubicBezTo>
                      <a:pt x="899" y="400"/>
                      <a:pt x="875" y="377"/>
                      <a:pt x="846" y="368"/>
                    </a:cubicBezTo>
                    <a:cubicBezTo>
                      <a:pt x="820" y="359"/>
                      <a:pt x="791" y="363"/>
                      <a:pt x="763" y="377"/>
                    </a:cubicBezTo>
                    <a:cubicBezTo>
                      <a:pt x="618" y="442"/>
                      <a:pt x="618" y="442"/>
                      <a:pt x="618" y="442"/>
                    </a:cubicBezTo>
                    <a:cubicBezTo>
                      <a:pt x="567" y="438"/>
                      <a:pt x="567" y="438"/>
                      <a:pt x="567" y="438"/>
                    </a:cubicBezTo>
                    <a:cubicBezTo>
                      <a:pt x="559" y="422"/>
                      <a:pt x="547" y="409"/>
                      <a:pt x="532" y="399"/>
                    </a:cubicBezTo>
                    <a:cubicBezTo>
                      <a:pt x="588" y="399"/>
                      <a:pt x="588" y="399"/>
                      <a:pt x="588" y="399"/>
                    </a:cubicBezTo>
                    <a:cubicBezTo>
                      <a:pt x="588" y="357"/>
                      <a:pt x="588" y="357"/>
                      <a:pt x="588" y="357"/>
                    </a:cubicBezTo>
                    <a:cubicBezTo>
                      <a:pt x="523" y="357"/>
                      <a:pt x="523" y="357"/>
                      <a:pt x="523" y="357"/>
                    </a:cubicBezTo>
                    <a:cubicBezTo>
                      <a:pt x="523" y="393"/>
                      <a:pt x="523" y="393"/>
                      <a:pt x="523" y="393"/>
                    </a:cubicBezTo>
                    <a:cubicBezTo>
                      <a:pt x="508" y="385"/>
                      <a:pt x="491" y="381"/>
                      <a:pt x="474" y="381"/>
                    </a:cubicBezTo>
                    <a:cubicBezTo>
                      <a:pt x="458" y="381"/>
                      <a:pt x="458" y="381"/>
                      <a:pt x="458" y="381"/>
                    </a:cubicBezTo>
                    <a:cubicBezTo>
                      <a:pt x="458" y="357"/>
                      <a:pt x="458" y="357"/>
                      <a:pt x="458" y="357"/>
                    </a:cubicBezTo>
                    <a:cubicBezTo>
                      <a:pt x="426" y="357"/>
                      <a:pt x="426" y="357"/>
                      <a:pt x="426" y="357"/>
                    </a:cubicBezTo>
                    <a:cubicBezTo>
                      <a:pt x="426" y="371"/>
                      <a:pt x="426" y="371"/>
                      <a:pt x="426" y="371"/>
                    </a:cubicBezTo>
                    <a:cubicBezTo>
                      <a:pt x="370" y="311"/>
                      <a:pt x="370" y="311"/>
                      <a:pt x="370" y="311"/>
                    </a:cubicBezTo>
                    <a:cubicBezTo>
                      <a:pt x="369" y="310"/>
                      <a:pt x="369" y="310"/>
                      <a:pt x="369" y="310"/>
                    </a:cubicBezTo>
                    <a:cubicBezTo>
                      <a:pt x="362" y="305"/>
                      <a:pt x="355" y="300"/>
                      <a:pt x="348" y="296"/>
                    </a:cubicBezTo>
                    <a:cubicBezTo>
                      <a:pt x="348" y="274"/>
                      <a:pt x="348" y="274"/>
                      <a:pt x="348" y="274"/>
                    </a:cubicBezTo>
                    <a:cubicBezTo>
                      <a:pt x="306" y="274"/>
                      <a:pt x="306" y="274"/>
                      <a:pt x="306" y="274"/>
                    </a:cubicBezTo>
                    <a:cubicBezTo>
                      <a:pt x="306" y="277"/>
                      <a:pt x="306" y="277"/>
                      <a:pt x="306" y="277"/>
                    </a:cubicBezTo>
                    <a:cubicBezTo>
                      <a:pt x="286" y="270"/>
                      <a:pt x="264" y="267"/>
                      <a:pt x="242" y="267"/>
                    </a:cubicBezTo>
                    <a:cubicBezTo>
                      <a:pt x="240" y="267"/>
                      <a:pt x="240" y="267"/>
                      <a:pt x="240" y="267"/>
                    </a:cubicBezTo>
                    <a:cubicBezTo>
                      <a:pt x="148" y="286"/>
                      <a:pt x="148" y="286"/>
                      <a:pt x="148" y="286"/>
                    </a:cubicBezTo>
                    <a:cubicBezTo>
                      <a:pt x="0" y="286"/>
                      <a:pt x="0" y="286"/>
                      <a:pt x="0" y="286"/>
                    </a:cubicBezTo>
                    <a:cubicBezTo>
                      <a:pt x="0" y="480"/>
                      <a:pt x="0" y="480"/>
                      <a:pt x="0" y="480"/>
                    </a:cubicBezTo>
                    <a:cubicBezTo>
                      <a:pt x="153" y="480"/>
                      <a:pt x="153" y="480"/>
                      <a:pt x="153" y="480"/>
                    </a:cubicBezTo>
                    <a:cubicBezTo>
                      <a:pt x="183" y="498"/>
                      <a:pt x="330" y="585"/>
                      <a:pt x="417" y="585"/>
                    </a:cubicBezTo>
                    <a:cubicBezTo>
                      <a:pt x="596" y="585"/>
                      <a:pt x="596" y="585"/>
                      <a:pt x="596" y="585"/>
                    </a:cubicBezTo>
                    <a:cubicBezTo>
                      <a:pt x="642" y="585"/>
                      <a:pt x="688" y="574"/>
                      <a:pt x="729" y="553"/>
                    </a:cubicBezTo>
                    <a:cubicBezTo>
                      <a:pt x="925" y="454"/>
                      <a:pt x="925" y="454"/>
                      <a:pt x="925" y="454"/>
                    </a:cubicBezTo>
                    <a:lnTo>
                      <a:pt x="916" y="435"/>
                    </a:lnTo>
                    <a:close/>
                    <a:moveTo>
                      <a:pt x="710" y="516"/>
                    </a:moveTo>
                    <a:cubicBezTo>
                      <a:pt x="675" y="534"/>
                      <a:pt x="636" y="543"/>
                      <a:pt x="596" y="543"/>
                    </a:cubicBezTo>
                    <a:cubicBezTo>
                      <a:pt x="417" y="543"/>
                      <a:pt x="417" y="543"/>
                      <a:pt x="417" y="543"/>
                    </a:cubicBezTo>
                    <a:cubicBezTo>
                      <a:pt x="348" y="543"/>
                      <a:pt x="216" y="469"/>
                      <a:pt x="170" y="441"/>
                    </a:cubicBezTo>
                    <a:cubicBezTo>
                      <a:pt x="165" y="438"/>
                      <a:pt x="165" y="438"/>
                      <a:pt x="165" y="438"/>
                    </a:cubicBezTo>
                    <a:cubicBezTo>
                      <a:pt x="42" y="438"/>
                      <a:pt x="42" y="438"/>
                      <a:pt x="42" y="438"/>
                    </a:cubicBezTo>
                    <a:cubicBezTo>
                      <a:pt x="42" y="328"/>
                      <a:pt x="42" y="328"/>
                      <a:pt x="42" y="328"/>
                    </a:cubicBezTo>
                    <a:cubicBezTo>
                      <a:pt x="152" y="328"/>
                      <a:pt x="152" y="328"/>
                      <a:pt x="152" y="328"/>
                    </a:cubicBezTo>
                    <a:cubicBezTo>
                      <a:pt x="244" y="309"/>
                      <a:pt x="244" y="309"/>
                      <a:pt x="244" y="309"/>
                    </a:cubicBezTo>
                    <a:cubicBezTo>
                      <a:pt x="279" y="309"/>
                      <a:pt x="314" y="321"/>
                      <a:pt x="342" y="342"/>
                    </a:cubicBezTo>
                    <a:cubicBezTo>
                      <a:pt x="417" y="422"/>
                      <a:pt x="417" y="422"/>
                      <a:pt x="417" y="422"/>
                    </a:cubicBezTo>
                    <a:cubicBezTo>
                      <a:pt x="474" y="422"/>
                      <a:pt x="474" y="422"/>
                      <a:pt x="474" y="422"/>
                    </a:cubicBezTo>
                    <a:cubicBezTo>
                      <a:pt x="503" y="422"/>
                      <a:pt x="527" y="442"/>
                      <a:pt x="534" y="469"/>
                    </a:cubicBezTo>
                    <a:cubicBezTo>
                      <a:pt x="396" y="469"/>
                      <a:pt x="396" y="469"/>
                      <a:pt x="396" y="469"/>
                    </a:cubicBezTo>
                    <a:cubicBezTo>
                      <a:pt x="273" y="375"/>
                      <a:pt x="273" y="375"/>
                      <a:pt x="273" y="375"/>
                    </a:cubicBezTo>
                    <a:cubicBezTo>
                      <a:pt x="236" y="375"/>
                      <a:pt x="236" y="375"/>
                      <a:pt x="236" y="375"/>
                    </a:cubicBezTo>
                    <a:cubicBezTo>
                      <a:pt x="236" y="417"/>
                      <a:pt x="236" y="417"/>
                      <a:pt x="236" y="417"/>
                    </a:cubicBezTo>
                    <a:cubicBezTo>
                      <a:pt x="259" y="417"/>
                      <a:pt x="259" y="417"/>
                      <a:pt x="259" y="417"/>
                    </a:cubicBezTo>
                    <a:cubicBezTo>
                      <a:pt x="381" y="511"/>
                      <a:pt x="381" y="511"/>
                      <a:pt x="381" y="511"/>
                    </a:cubicBezTo>
                    <a:cubicBezTo>
                      <a:pt x="578" y="511"/>
                      <a:pt x="578" y="511"/>
                      <a:pt x="578" y="511"/>
                    </a:cubicBezTo>
                    <a:cubicBezTo>
                      <a:pt x="578" y="485"/>
                      <a:pt x="578" y="485"/>
                      <a:pt x="578" y="485"/>
                    </a:cubicBezTo>
                    <a:cubicBezTo>
                      <a:pt x="578" y="484"/>
                      <a:pt x="578" y="482"/>
                      <a:pt x="578" y="480"/>
                    </a:cubicBezTo>
                    <a:cubicBezTo>
                      <a:pt x="625" y="484"/>
                      <a:pt x="625" y="484"/>
                      <a:pt x="625" y="484"/>
                    </a:cubicBezTo>
                    <a:cubicBezTo>
                      <a:pt x="780" y="415"/>
                      <a:pt x="780" y="415"/>
                      <a:pt x="780" y="415"/>
                    </a:cubicBezTo>
                    <a:cubicBezTo>
                      <a:pt x="781" y="415"/>
                      <a:pt x="781" y="415"/>
                      <a:pt x="781" y="415"/>
                    </a:cubicBezTo>
                    <a:cubicBezTo>
                      <a:pt x="800" y="405"/>
                      <a:pt x="818" y="403"/>
                      <a:pt x="833" y="408"/>
                    </a:cubicBezTo>
                    <a:cubicBezTo>
                      <a:pt x="846" y="412"/>
                      <a:pt x="858" y="421"/>
                      <a:pt x="868" y="436"/>
                    </a:cubicBezTo>
                    <a:lnTo>
                      <a:pt x="710" y="516"/>
                    </a:lnTo>
                    <a:close/>
                    <a:moveTo>
                      <a:pt x="348" y="200"/>
                    </a:moveTo>
                    <a:cubicBezTo>
                      <a:pt x="306" y="200"/>
                      <a:pt x="306" y="200"/>
                      <a:pt x="306" y="200"/>
                    </a:cubicBezTo>
                    <a:cubicBezTo>
                      <a:pt x="306" y="126"/>
                      <a:pt x="306" y="126"/>
                      <a:pt x="306" y="126"/>
                    </a:cubicBezTo>
                    <a:cubicBezTo>
                      <a:pt x="348" y="126"/>
                      <a:pt x="348" y="126"/>
                      <a:pt x="348" y="126"/>
                    </a:cubicBezTo>
                    <a:lnTo>
                      <a:pt x="348" y="200"/>
                    </a:lnTo>
                    <a:close/>
                    <a:moveTo>
                      <a:pt x="348" y="52"/>
                    </a:moveTo>
                    <a:cubicBezTo>
                      <a:pt x="306" y="52"/>
                      <a:pt x="306" y="52"/>
                      <a:pt x="306" y="52"/>
                    </a:cubicBezTo>
                    <a:cubicBezTo>
                      <a:pt x="306" y="0"/>
                      <a:pt x="306" y="0"/>
                      <a:pt x="306" y="0"/>
                    </a:cubicBezTo>
                    <a:cubicBezTo>
                      <a:pt x="359" y="0"/>
                      <a:pt x="359" y="0"/>
                      <a:pt x="359" y="0"/>
                    </a:cubicBezTo>
                    <a:cubicBezTo>
                      <a:pt x="359" y="42"/>
                      <a:pt x="359" y="42"/>
                      <a:pt x="359" y="42"/>
                    </a:cubicBezTo>
                    <a:cubicBezTo>
                      <a:pt x="348" y="42"/>
                      <a:pt x="348" y="42"/>
                      <a:pt x="348" y="42"/>
                    </a:cubicBezTo>
                    <a:lnTo>
                      <a:pt x="348" y="52"/>
                    </a:lnTo>
                    <a:close/>
                    <a:moveTo>
                      <a:pt x="594" y="42"/>
                    </a:moveTo>
                    <a:cubicBezTo>
                      <a:pt x="535" y="42"/>
                      <a:pt x="535" y="42"/>
                      <a:pt x="535" y="42"/>
                    </a:cubicBezTo>
                    <a:cubicBezTo>
                      <a:pt x="535" y="0"/>
                      <a:pt x="535" y="0"/>
                      <a:pt x="535" y="0"/>
                    </a:cubicBezTo>
                    <a:cubicBezTo>
                      <a:pt x="594" y="0"/>
                      <a:pt x="594" y="0"/>
                      <a:pt x="594" y="0"/>
                    </a:cubicBezTo>
                    <a:lnTo>
                      <a:pt x="594" y="42"/>
                    </a:lnTo>
                    <a:close/>
                    <a:moveTo>
                      <a:pt x="476" y="42"/>
                    </a:moveTo>
                    <a:cubicBezTo>
                      <a:pt x="417" y="42"/>
                      <a:pt x="417" y="42"/>
                      <a:pt x="417" y="42"/>
                    </a:cubicBezTo>
                    <a:cubicBezTo>
                      <a:pt x="417" y="0"/>
                      <a:pt x="417" y="0"/>
                      <a:pt x="417" y="0"/>
                    </a:cubicBezTo>
                    <a:cubicBezTo>
                      <a:pt x="476" y="0"/>
                      <a:pt x="476" y="0"/>
                      <a:pt x="476" y="0"/>
                    </a:cubicBezTo>
                    <a:lnTo>
                      <a:pt x="476" y="42"/>
                    </a:lnTo>
                    <a:close/>
                    <a:moveTo>
                      <a:pt x="663" y="42"/>
                    </a:moveTo>
                    <a:cubicBezTo>
                      <a:pt x="653" y="42"/>
                      <a:pt x="653" y="42"/>
                      <a:pt x="653" y="42"/>
                    </a:cubicBezTo>
                    <a:cubicBezTo>
                      <a:pt x="653" y="0"/>
                      <a:pt x="653" y="0"/>
                      <a:pt x="653" y="0"/>
                    </a:cubicBezTo>
                    <a:cubicBezTo>
                      <a:pt x="705" y="0"/>
                      <a:pt x="705" y="0"/>
                      <a:pt x="705" y="0"/>
                    </a:cubicBezTo>
                    <a:cubicBezTo>
                      <a:pt x="705" y="52"/>
                      <a:pt x="705" y="52"/>
                      <a:pt x="705" y="52"/>
                    </a:cubicBezTo>
                    <a:cubicBezTo>
                      <a:pt x="663" y="52"/>
                      <a:pt x="663" y="52"/>
                      <a:pt x="663" y="52"/>
                    </a:cubicBezTo>
                    <a:lnTo>
                      <a:pt x="663" y="42"/>
                    </a:lnTo>
                    <a:close/>
                    <a:moveTo>
                      <a:pt x="705" y="170"/>
                    </a:moveTo>
                    <a:cubicBezTo>
                      <a:pt x="663" y="170"/>
                      <a:pt x="663" y="170"/>
                      <a:pt x="663" y="170"/>
                    </a:cubicBezTo>
                    <a:cubicBezTo>
                      <a:pt x="663" y="111"/>
                      <a:pt x="663" y="111"/>
                      <a:pt x="663" y="111"/>
                    </a:cubicBezTo>
                    <a:cubicBezTo>
                      <a:pt x="705" y="111"/>
                      <a:pt x="705" y="111"/>
                      <a:pt x="705" y="111"/>
                    </a:cubicBezTo>
                    <a:lnTo>
                      <a:pt x="705" y="170"/>
                    </a:lnTo>
                    <a:close/>
                    <a:moveTo>
                      <a:pt x="663" y="229"/>
                    </a:moveTo>
                    <a:cubicBezTo>
                      <a:pt x="705" y="229"/>
                      <a:pt x="705" y="229"/>
                      <a:pt x="705" y="229"/>
                    </a:cubicBezTo>
                    <a:cubicBezTo>
                      <a:pt x="705" y="288"/>
                      <a:pt x="705" y="288"/>
                      <a:pt x="705" y="288"/>
                    </a:cubicBezTo>
                    <a:cubicBezTo>
                      <a:pt x="663" y="288"/>
                      <a:pt x="663" y="288"/>
                      <a:pt x="663" y="288"/>
                    </a:cubicBezTo>
                    <a:lnTo>
                      <a:pt x="663" y="229"/>
                    </a:lnTo>
                    <a:close/>
                    <a:moveTo>
                      <a:pt x="705" y="399"/>
                    </a:moveTo>
                    <a:cubicBezTo>
                      <a:pt x="653" y="399"/>
                      <a:pt x="653" y="399"/>
                      <a:pt x="653" y="399"/>
                    </a:cubicBezTo>
                    <a:cubicBezTo>
                      <a:pt x="653" y="357"/>
                      <a:pt x="653" y="357"/>
                      <a:pt x="653" y="357"/>
                    </a:cubicBezTo>
                    <a:cubicBezTo>
                      <a:pt x="663" y="357"/>
                      <a:pt x="663" y="357"/>
                      <a:pt x="663" y="357"/>
                    </a:cubicBezTo>
                    <a:cubicBezTo>
                      <a:pt x="663" y="347"/>
                      <a:pt x="663" y="347"/>
                      <a:pt x="663" y="347"/>
                    </a:cubicBezTo>
                    <a:cubicBezTo>
                      <a:pt x="705" y="347"/>
                      <a:pt x="705" y="347"/>
                      <a:pt x="705" y="347"/>
                    </a:cubicBezTo>
                    <a:lnTo>
                      <a:pt x="705" y="399"/>
                    </a:lnTo>
                    <a:close/>
                  </a:path>
                </a:pathLst>
              </a:custGeom>
              <a:solidFill>
                <a:schemeClr val="tx1"/>
              </a:solidFill>
              <a:ln>
                <a:noFill/>
              </a:ln>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83772">
                        <a:schemeClr val="tx1"/>
                      </a:gs>
                      <a:gs pos="42857">
                        <a:schemeClr val="tx1"/>
                      </a:gs>
                    </a:gsLst>
                    <a:lin ang="5400000" scaled="0"/>
                  </a:gradFill>
                  <a:effectLst/>
                  <a:uLnTx/>
                  <a:uFillTx/>
                </a:endParaRPr>
              </a:p>
            </p:txBody>
          </p:sp>
          <p:sp>
            <p:nvSpPr>
              <p:cNvPr id="80" name="TextBox 79"/>
              <p:cNvSpPr txBox="1"/>
              <p:nvPr/>
            </p:nvSpPr>
            <p:spPr>
              <a:xfrm>
                <a:off x="3790297" y="5095254"/>
                <a:ext cx="2719933" cy="516992"/>
              </a:xfrm>
              <a:prstGeom prst="rect">
                <a:avLst/>
              </a:prstGeom>
              <a:noFill/>
            </p:spPr>
            <p:txBody>
              <a:bodyPr wrap="square" lIns="639989" tIns="146283" rIns="182854" bIns="146283" rtlCol="0">
                <a:spAutoFit/>
              </a:bodyPr>
              <a:lstStyle/>
              <a:p>
                <a:pPr marL="0" marR="0" lvl="0" indent="0" defTabSz="932597" eaLnBrk="1" fontAlgn="auto" latinLnBrk="0" hangingPunct="1">
                  <a:lnSpc>
                    <a:spcPct val="90000"/>
                  </a:lnSpc>
                  <a:spcBef>
                    <a:spcPts val="1800"/>
                  </a:spcBef>
                  <a:spcAft>
                    <a:spcPts val="0"/>
                  </a:spcAft>
                  <a:buClrTx/>
                  <a:buSzTx/>
                  <a:buFontTx/>
                  <a:buNone/>
                  <a:tabLst/>
                  <a:defRPr/>
                </a:pPr>
                <a:r>
                  <a:rPr kumimoji="0" lang="en-US" sz="1599" b="1" i="0" u="none" strike="noStrike" kern="0" cap="none" spc="0" normalizeH="0" baseline="0" noProof="0" dirty="0">
                    <a:ln>
                      <a:noFill/>
                    </a:ln>
                    <a:gradFill>
                      <a:gsLst>
                        <a:gs pos="83772">
                          <a:schemeClr val="tx1"/>
                        </a:gs>
                        <a:gs pos="42857">
                          <a:schemeClr val="tx1"/>
                        </a:gs>
                      </a:gsLst>
                      <a:lin ang="5400000" scaled="0"/>
                    </a:gradFill>
                    <a:effectLst/>
                    <a:uLnTx/>
                    <a:uFillTx/>
                    <a:latin typeface="Segoe UI Semilight" panose="020B0402040204020203" pitchFamily="34" charset="0"/>
                    <a:cs typeface="Segoe UI Semilight" panose="020B0402040204020203" pitchFamily="34" charset="0"/>
                  </a:rPr>
                  <a:t>Microservices</a:t>
                </a:r>
              </a:p>
            </p:txBody>
          </p:sp>
        </p:grpSp>
      </p:grpSp>
    </p:spTree>
    <p:extLst>
      <p:ext uri="{BB962C8B-B14F-4D97-AF65-F5344CB8AC3E}">
        <p14:creationId xmlns:p14="http://schemas.microsoft.com/office/powerpoint/2010/main" val="4187196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5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2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down)">
                                      <p:cBhvr>
                                        <p:cTn id="15" dur="250"/>
                                        <p:tgtEl>
                                          <p:spTgt spid="6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250"/>
                                        <p:tgtEl>
                                          <p:spTgt spid="6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down)">
                                      <p:cBhvr>
                                        <p:cTn id="21" dur="25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60" grpId="0" animBg="1"/>
      <p:bldP spid="61" grpId="0" animBg="1"/>
      <p:bldP spid="6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Azure Storage Solutions</a:t>
            </a:r>
          </a:p>
        </p:txBody>
      </p:sp>
    </p:spTree>
    <p:extLst>
      <p:ext uri="{BB962C8B-B14F-4D97-AF65-F5344CB8AC3E}">
        <p14:creationId xmlns:p14="http://schemas.microsoft.com/office/powerpoint/2010/main" val="5522318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Dilemma</a:t>
            </a:r>
          </a:p>
        </p:txBody>
      </p:sp>
      <p:sp>
        <p:nvSpPr>
          <p:cNvPr id="3" name="Text Placeholder 2"/>
          <p:cNvSpPr>
            <a:spLocks noGrp="1"/>
          </p:cNvSpPr>
          <p:nvPr>
            <p:ph type="body" sz="quarter" idx="10"/>
          </p:nvPr>
        </p:nvSpPr>
        <p:spPr>
          <a:xfrm>
            <a:off x="274639" y="1212849"/>
            <a:ext cx="5486399" cy="1071062"/>
          </a:xfrm>
        </p:spPr>
        <p:txBody>
          <a:bodyPr/>
          <a:lstStyle/>
          <a:p>
            <a:r>
              <a:rPr lang="en-US" dirty="0">
                <a:solidFill>
                  <a:schemeClr val="accent2"/>
                </a:solidFill>
              </a:rPr>
              <a:t>I understand the benefits of the cloud</a:t>
            </a:r>
          </a:p>
        </p:txBody>
      </p:sp>
      <p:sp>
        <p:nvSpPr>
          <p:cNvPr id="6" name="Text Placeholder 5"/>
          <p:cNvSpPr>
            <a:spLocks noGrp="1"/>
          </p:cNvSpPr>
          <p:nvPr>
            <p:ph type="body" sz="quarter" idx="11"/>
          </p:nvPr>
        </p:nvSpPr>
        <p:spPr>
          <a:xfrm>
            <a:off x="6218237" y="1212849"/>
            <a:ext cx="5943600" cy="1071062"/>
          </a:xfrm>
        </p:spPr>
        <p:txBody>
          <a:bodyPr/>
          <a:lstStyle/>
          <a:p>
            <a:r>
              <a:rPr lang="en-US" dirty="0">
                <a:solidFill>
                  <a:schemeClr val="accent1"/>
                </a:solidFill>
              </a:rPr>
              <a:t>I can’t give up existing features</a:t>
            </a:r>
          </a:p>
        </p:txBody>
      </p:sp>
      <p:pic>
        <p:nvPicPr>
          <p:cNvPr id="4" name="Picture 3" descr="The Ten Typical Associates at Work - Business Buzz"/>
          <p:cNvPicPr>
            <a:picLocks noChangeAspect="1"/>
          </p:cNvPicPr>
          <p:nvPr/>
        </p:nvPicPr>
        <p:blipFill rotWithShape="1">
          <a:blip r:embed="rId2"/>
          <a:srcRect t="24620" r="65099" b="2303"/>
          <a:stretch/>
        </p:blipFill>
        <p:spPr>
          <a:xfrm>
            <a:off x="2103437" y="4777559"/>
            <a:ext cx="1219200" cy="1681725"/>
          </a:xfrm>
          <a:prstGeom prst="rect">
            <a:avLst/>
          </a:prstGeom>
        </p:spPr>
      </p:pic>
      <p:pic>
        <p:nvPicPr>
          <p:cNvPr id="5" name="Picture 4" descr="The Ten Typical Associates at Work - Business Buzz"/>
          <p:cNvPicPr>
            <a:picLocks noChangeAspect="1"/>
          </p:cNvPicPr>
          <p:nvPr/>
        </p:nvPicPr>
        <p:blipFill rotWithShape="1">
          <a:blip r:embed="rId3"/>
          <a:srcRect l="46885" t="24664" r="20655"/>
          <a:stretch/>
        </p:blipFill>
        <p:spPr>
          <a:xfrm>
            <a:off x="7894635" y="4636608"/>
            <a:ext cx="1136102" cy="1822676"/>
          </a:xfrm>
          <a:prstGeom prst="rect">
            <a:avLst/>
          </a:prstGeom>
        </p:spPr>
      </p:pic>
      <p:sp>
        <p:nvSpPr>
          <p:cNvPr id="11" name="Text Placeholder 2"/>
          <p:cNvSpPr txBox="1">
            <a:spLocks/>
          </p:cNvSpPr>
          <p:nvPr/>
        </p:nvSpPr>
        <p:spPr>
          <a:xfrm>
            <a:off x="274639" y="2614606"/>
            <a:ext cx="5486399" cy="6278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a:pPr>
            <a:r>
              <a:rPr kumimoji="0" lang="en-US" sz="3200" b="0" i="0" u="none" strike="noStrike" kern="1200" cap="none" spc="0" normalizeH="0" baseline="0" noProof="0" dirty="0">
                <a:ln>
                  <a:noFill/>
                </a:ln>
                <a:solidFill>
                  <a:schemeClr val="accent2"/>
                </a:solidFill>
                <a:effectLst/>
                <a:uLnTx/>
                <a:uFillTx/>
                <a:latin typeface="+mj-lt"/>
                <a:ea typeface="+mn-ea"/>
                <a:cs typeface="+mn-cs"/>
              </a:rPr>
              <a:t>I want to begin a journey</a:t>
            </a:r>
          </a:p>
        </p:txBody>
      </p:sp>
      <p:sp>
        <p:nvSpPr>
          <p:cNvPr id="12" name="Text Placeholder 5"/>
          <p:cNvSpPr txBox="1">
            <a:spLocks/>
          </p:cNvSpPr>
          <p:nvPr/>
        </p:nvSpPr>
        <p:spPr>
          <a:xfrm>
            <a:off x="6218237" y="2614606"/>
            <a:ext cx="5943600" cy="6278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a:pPr>
            <a:r>
              <a:rPr kumimoji="0" lang="en-US" sz="3200" b="0" i="0" u="none" strike="noStrike" kern="1200" cap="none" spc="0" normalizeH="0" baseline="0" noProof="0" dirty="0">
                <a:ln>
                  <a:noFill/>
                </a:ln>
                <a:solidFill>
                  <a:schemeClr val="accent1"/>
                </a:solidFill>
                <a:effectLst/>
                <a:uLnTx/>
                <a:uFillTx/>
                <a:latin typeface="+mj-lt"/>
                <a:ea typeface="+mn-ea"/>
                <a:cs typeface="+mn-cs"/>
              </a:rPr>
              <a:t>I can’t re-platform my workload</a:t>
            </a:r>
          </a:p>
        </p:txBody>
      </p:sp>
      <p:sp>
        <p:nvSpPr>
          <p:cNvPr id="13" name="Text Placeholder 2"/>
          <p:cNvSpPr txBox="1">
            <a:spLocks/>
          </p:cNvSpPr>
          <p:nvPr/>
        </p:nvSpPr>
        <p:spPr>
          <a:xfrm>
            <a:off x="274640" y="3573164"/>
            <a:ext cx="5029198" cy="107106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a:pPr>
            <a:r>
              <a:rPr kumimoji="0" lang="en-US" sz="3200" b="0" i="0" u="none" strike="noStrike" kern="1200" cap="none" spc="0" normalizeH="0" baseline="0" noProof="0" dirty="0">
                <a:ln>
                  <a:noFill/>
                </a:ln>
                <a:solidFill>
                  <a:schemeClr val="accent2"/>
                </a:solidFill>
                <a:effectLst/>
                <a:uLnTx/>
                <a:uFillTx/>
                <a:latin typeface="+mj-lt"/>
                <a:ea typeface="+mn-ea"/>
                <a:cs typeface="+mn-cs"/>
              </a:rPr>
              <a:t>I don’t want to make new on-premises investments</a:t>
            </a:r>
          </a:p>
        </p:txBody>
      </p:sp>
      <p:sp>
        <p:nvSpPr>
          <p:cNvPr id="14" name="Text Placeholder 5"/>
          <p:cNvSpPr txBox="1">
            <a:spLocks/>
          </p:cNvSpPr>
          <p:nvPr/>
        </p:nvSpPr>
        <p:spPr>
          <a:xfrm>
            <a:off x="6218237" y="3573164"/>
            <a:ext cx="5943600" cy="107106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a:pPr>
            <a:r>
              <a:rPr kumimoji="0" lang="en-US" sz="3200" b="0" i="0" u="none" strike="noStrike" kern="1200" cap="none" spc="0" normalizeH="0" baseline="0" noProof="0" dirty="0">
                <a:ln>
                  <a:noFill/>
                </a:ln>
                <a:solidFill>
                  <a:schemeClr val="accent1"/>
                </a:solidFill>
                <a:effectLst/>
                <a:uLnTx/>
                <a:uFillTx/>
                <a:latin typeface="+mj-lt"/>
                <a:ea typeface="+mn-ea"/>
                <a:cs typeface="+mn-cs"/>
              </a:rPr>
              <a:t>How do I preserve my existing investments?</a:t>
            </a:r>
          </a:p>
        </p:txBody>
      </p:sp>
    </p:spTree>
    <p:extLst>
      <p:ext uri="{BB962C8B-B14F-4D97-AF65-F5344CB8AC3E}">
        <p14:creationId xmlns:p14="http://schemas.microsoft.com/office/powerpoint/2010/main" val="4044019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25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25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left)">
                                      <p:cBhvr>
                                        <p:cTn id="22" dur="25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25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2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P spid="11" grpId="0" uiExpand="1" build="p"/>
      <p:bldP spid="12" grpId="0" uiExpand="1" build="p"/>
      <p:bldP spid="13" grpId="0" uiExpand="1" build="p"/>
      <p:bldP spid="1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Storage + ISV Offerings = Solutions</a:t>
            </a:r>
          </a:p>
        </p:txBody>
      </p:sp>
      <p:sp>
        <p:nvSpPr>
          <p:cNvPr id="3" name="Freeform 117"/>
          <p:cNvSpPr>
            <a:spLocks noChangeAspect="1"/>
          </p:cNvSpPr>
          <p:nvPr/>
        </p:nvSpPr>
        <p:spPr bwMode="auto">
          <a:xfrm>
            <a:off x="3881549" y="2111624"/>
            <a:ext cx="4768358" cy="2743200"/>
          </a:xfrm>
          <a:custGeom>
            <a:avLst/>
            <a:gdLst>
              <a:gd name="T0" fmla="*/ 484 w 536"/>
              <a:gd name="T1" fmla="*/ 156 h 312"/>
              <a:gd name="T2" fmla="*/ 394 w 536"/>
              <a:gd name="T3" fmla="*/ 89 h 312"/>
              <a:gd name="T4" fmla="*/ 302 w 536"/>
              <a:gd name="T5" fmla="*/ 0 h 312"/>
              <a:gd name="T6" fmla="*/ 223 w 536"/>
              <a:gd name="T7" fmla="*/ 49 h 312"/>
              <a:gd name="T8" fmla="*/ 195 w 536"/>
              <a:gd name="T9" fmla="*/ 43 h 312"/>
              <a:gd name="T10" fmla="*/ 108 w 536"/>
              <a:gd name="T11" fmla="*/ 126 h 312"/>
              <a:gd name="T12" fmla="*/ 98 w 536"/>
              <a:gd name="T13" fmla="*/ 126 h 312"/>
              <a:gd name="T14" fmla="*/ 0 w 536"/>
              <a:gd name="T15" fmla="*/ 220 h 312"/>
              <a:gd name="T16" fmla="*/ 98 w 536"/>
              <a:gd name="T17" fmla="*/ 312 h 312"/>
              <a:gd name="T18" fmla="*/ 451 w 536"/>
              <a:gd name="T19" fmla="*/ 312 h 312"/>
              <a:gd name="T20" fmla="*/ 536 w 536"/>
              <a:gd name="T21" fmla="*/ 233 h 312"/>
              <a:gd name="T22" fmla="*/ 484 w 536"/>
              <a:gd name="T23" fmla="*/ 15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6" h="312">
                <a:moveTo>
                  <a:pt x="484" y="156"/>
                </a:moveTo>
                <a:cubicBezTo>
                  <a:pt x="474" y="118"/>
                  <a:pt x="438" y="89"/>
                  <a:pt x="394" y="89"/>
                </a:cubicBezTo>
                <a:cubicBezTo>
                  <a:pt x="394" y="41"/>
                  <a:pt x="354" y="0"/>
                  <a:pt x="302" y="0"/>
                </a:cubicBezTo>
                <a:cubicBezTo>
                  <a:pt x="269" y="0"/>
                  <a:pt x="239" y="20"/>
                  <a:pt x="223" y="49"/>
                </a:cubicBezTo>
                <a:cubicBezTo>
                  <a:pt x="213" y="43"/>
                  <a:pt x="206" y="43"/>
                  <a:pt x="195" y="43"/>
                </a:cubicBezTo>
                <a:cubicBezTo>
                  <a:pt x="146" y="43"/>
                  <a:pt x="108" y="79"/>
                  <a:pt x="108" y="126"/>
                </a:cubicBezTo>
                <a:cubicBezTo>
                  <a:pt x="105" y="126"/>
                  <a:pt x="100" y="126"/>
                  <a:pt x="98" y="126"/>
                </a:cubicBezTo>
                <a:cubicBezTo>
                  <a:pt x="43" y="126"/>
                  <a:pt x="0" y="167"/>
                  <a:pt x="0" y="220"/>
                </a:cubicBezTo>
                <a:cubicBezTo>
                  <a:pt x="0" y="272"/>
                  <a:pt x="43" y="312"/>
                  <a:pt x="98" y="312"/>
                </a:cubicBezTo>
                <a:cubicBezTo>
                  <a:pt x="451" y="312"/>
                  <a:pt x="451" y="312"/>
                  <a:pt x="451" y="312"/>
                </a:cubicBezTo>
                <a:cubicBezTo>
                  <a:pt x="499" y="312"/>
                  <a:pt x="536" y="277"/>
                  <a:pt x="536" y="233"/>
                </a:cubicBezTo>
                <a:cubicBezTo>
                  <a:pt x="536" y="197"/>
                  <a:pt x="515" y="169"/>
                  <a:pt x="484" y="156"/>
                </a:cubicBezTo>
              </a:path>
            </a:pathLst>
          </a:cu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4551316" y="3330824"/>
            <a:ext cx="3428824" cy="849463"/>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4000" b="0" i="0" u="none" strike="noStrike" kern="0" cap="none" spc="0" normalizeH="0" baseline="0" noProof="0" dirty="0">
                <a:ln>
                  <a:noFill/>
                </a:ln>
                <a:solidFill>
                  <a:schemeClr val="bg1"/>
                </a:solidFill>
                <a:effectLst/>
                <a:uLnTx/>
                <a:uFillTx/>
                <a:latin typeface="+mj-lt"/>
              </a:rPr>
              <a:t>Azure Storage</a:t>
            </a:r>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913" y="3055690"/>
            <a:ext cx="2201127" cy="526356"/>
          </a:xfrm>
          <a:prstGeom prst="rect">
            <a:avLst/>
          </a:prstGeom>
        </p:spPr>
      </p:pic>
      <p:pic>
        <p:nvPicPr>
          <p:cNvPr id="7" name="Graphic 2">
            <a:hlinkClick r:id="rId4"/>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0004" y="3324851"/>
            <a:ext cx="2061979" cy="279226"/>
          </a:xfrm>
          <a:prstGeom prst="rect">
            <a:avLst/>
          </a:prstGeom>
        </p:spPr>
      </p:pic>
      <p:pic>
        <p:nvPicPr>
          <p:cNvPr id="8" name="Picture 7">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9836" y="1212849"/>
            <a:ext cx="2589607" cy="836065"/>
          </a:xfrm>
          <a:prstGeom prst="rect">
            <a:avLst/>
          </a:prstGeom>
        </p:spPr>
      </p:pic>
      <p:pic>
        <p:nvPicPr>
          <p:cNvPr id="9" name="Picture 8">
            <a:hlinkClick r:id="rId9"/>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3113" y="2259310"/>
            <a:ext cx="2232704" cy="516829"/>
          </a:xfrm>
          <a:prstGeom prst="rect">
            <a:avLst/>
          </a:prstGeom>
        </p:spPr>
      </p:pic>
      <p:pic>
        <p:nvPicPr>
          <p:cNvPr id="11" name="Picture 10"/>
          <p:cNvPicPr>
            <a:picLocks noChangeAspect="1"/>
          </p:cNvPicPr>
          <p:nvPr/>
        </p:nvPicPr>
        <p:blipFill>
          <a:blip r:embed="rId11">
            <a:clrChange>
              <a:clrFrom>
                <a:srgbClr val="FFFFFF"/>
              </a:clrFrom>
              <a:clrTo>
                <a:srgbClr val="FFFFFF">
                  <a:alpha val="0"/>
                </a:srgbClr>
              </a:clrTo>
            </a:clrChange>
          </a:blip>
          <a:stretch>
            <a:fillRect/>
          </a:stretch>
        </p:blipFill>
        <p:spPr>
          <a:xfrm>
            <a:off x="7602996" y="1204392"/>
            <a:ext cx="1891841" cy="1188720"/>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869033" y="3836129"/>
            <a:ext cx="1959430" cy="1097280"/>
          </a:xfrm>
          <a:prstGeom prst="rect">
            <a:avLst/>
          </a:prstGeom>
        </p:spPr>
      </p:pic>
      <p:pic>
        <p:nvPicPr>
          <p:cNvPr id="17" name="Picture 16"/>
          <p:cNvPicPr>
            <a:picLocks noChangeAspect="1"/>
          </p:cNvPicPr>
          <p:nvPr/>
        </p:nvPicPr>
        <p:blipFill>
          <a:blip r:embed="rId13"/>
          <a:stretch>
            <a:fillRect/>
          </a:stretch>
        </p:blipFill>
        <p:spPr>
          <a:xfrm>
            <a:off x="2511492" y="1895027"/>
            <a:ext cx="1049455" cy="1188720"/>
          </a:xfrm>
          <a:prstGeom prst="rect">
            <a:avLst/>
          </a:prstGeom>
        </p:spPr>
      </p:pic>
      <p:pic>
        <p:nvPicPr>
          <p:cNvPr id="18" name="Picture 17"/>
          <p:cNvPicPr>
            <a:picLocks noChangeAspect="1"/>
          </p:cNvPicPr>
          <p:nvPr/>
        </p:nvPicPr>
        <p:blipFill>
          <a:blip r:embed="rId14">
            <a:clrChange>
              <a:clrFrom>
                <a:srgbClr val="FFFFFF"/>
              </a:clrFrom>
              <a:clrTo>
                <a:srgbClr val="FFFFFF">
                  <a:alpha val="0"/>
                </a:srgbClr>
              </a:clrTo>
            </a:clrChange>
          </a:blip>
          <a:stretch>
            <a:fillRect/>
          </a:stretch>
        </p:blipFill>
        <p:spPr>
          <a:xfrm>
            <a:off x="1370004" y="5128126"/>
            <a:ext cx="1114019" cy="1099231"/>
          </a:xfrm>
          <a:prstGeom prst="rect">
            <a:avLst/>
          </a:prstGeom>
        </p:spPr>
      </p:pic>
      <p:pic>
        <p:nvPicPr>
          <p:cNvPr id="20" name="Picture 19"/>
          <p:cNvPicPr>
            <a:picLocks noChangeAspect="1"/>
          </p:cNvPicPr>
          <p:nvPr/>
        </p:nvPicPr>
        <p:blipFill>
          <a:blip r:embed="rId15"/>
          <a:stretch>
            <a:fillRect/>
          </a:stretch>
        </p:blipFill>
        <p:spPr>
          <a:xfrm>
            <a:off x="3160958" y="5316321"/>
            <a:ext cx="1188720" cy="1188720"/>
          </a:xfrm>
          <a:prstGeom prst="rect">
            <a:avLst/>
          </a:prstGeom>
        </p:spPr>
      </p:pic>
      <p:pic>
        <p:nvPicPr>
          <p:cNvPr id="22" name="Picture 21"/>
          <p:cNvPicPr>
            <a:picLocks noChangeAspect="1"/>
          </p:cNvPicPr>
          <p:nvPr/>
        </p:nvPicPr>
        <p:blipFill>
          <a:blip r:embed="rId16">
            <a:clrChange>
              <a:clrFrom>
                <a:srgbClr val="FFFFFF"/>
              </a:clrFrom>
              <a:clrTo>
                <a:srgbClr val="FFFFFF">
                  <a:alpha val="0"/>
                </a:srgbClr>
              </a:clrTo>
            </a:clrChange>
          </a:blip>
          <a:stretch>
            <a:fillRect/>
          </a:stretch>
        </p:blipFill>
        <p:spPr>
          <a:xfrm>
            <a:off x="9093453" y="4024830"/>
            <a:ext cx="2892364" cy="719877"/>
          </a:xfrm>
          <a:prstGeom prst="rect">
            <a:avLst/>
          </a:prstGeom>
        </p:spPr>
      </p:pic>
      <p:pic>
        <p:nvPicPr>
          <p:cNvPr id="26" name="Picture 25"/>
          <p:cNvPicPr>
            <a:picLocks noChangeAspect="1"/>
          </p:cNvPicPr>
          <p:nvPr/>
        </p:nvPicPr>
        <p:blipFill>
          <a:blip r:embed="rId17">
            <a:clrChange>
              <a:clrFrom>
                <a:srgbClr val="FFFFFF"/>
              </a:clrFrom>
              <a:clrTo>
                <a:srgbClr val="FFFFFF">
                  <a:alpha val="0"/>
                </a:srgbClr>
              </a:clrTo>
            </a:clrChange>
          </a:blip>
          <a:stretch>
            <a:fillRect/>
          </a:stretch>
        </p:blipFill>
        <p:spPr>
          <a:xfrm>
            <a:off x="4793018" y="5132709"/>
            <a:ext cx="1865792" cy="1441415"/>
          </a:xfrm>
          <a:prstGeom prst="rect">
            <a:avLst/>
          </a:prstGeom>
        </p:spPr>
      </p:pic>
      <p:pic>
        <p:nvPicPr>
          <p:cNvPr id="27" name="Picture 26"/>
          <p:cNvPicPr>
            <a:picLocks noChangeAspect="1"/>
          </p:cNvPicPr>
          <p:nvPr/>
        </p:nvPicPr>
        <p:blipFill>
          <a:blip r:embed="rId18">
            <a:clrChange>
              <a:clrFrom>
                <a:srgbClr val="FFFFFF"/>
              </a:clrFrom>
              <a:clrTo>
                <a:srgbClr val="FFFFFF">
                  <a:alpha val="0"/>
                </a:srgbClr>
              </a:clrTo>
            </a:clrChange>
          </a:blip>
          <a:stretch>
            <a:fillRect/>
          </a:stretch>
        </p:blipFill>
        <p:spPr>
          <a:xfrm>
            <a:off x="9122960" y="6182028"/>
            <a:ext cx="1917008" cy="323013"/>
          </a:xfrm>
          <a:prstGeom prst="rect">
            <a:avLst/>
          </a:prstGeom>
        </p:spPr>
      </p:pic>
      <p:pic>
        <p:nvPicPr>
          <p:cNvPr id="28" name="Picture 27"/>
          <p:cNvPicPr>
            <a:picLocks noChangeAspect="1"/>
          </p:cNvPicPr>
          <p:nvPr/>
        </p:nvPicPr>
        <p:blipFill>
          <a:blip r:embed="rId19">
            <a:clrChange>
              <a:clrFrom>
                <a:srgbClr val="FFFFFF"/>
              </a:clrFrom>
              <a:clrTo>
                <a:srgbClr val="FFFFFF">
                  <a:alpha val="0"/>
                </a:srgbClr>
              </a:clrTo>
            </a:clrChange>
          </a:blip>
          <a:stretch>
            <a:fillRect/>
          </a:stretch>
        </p:blipFill>
        <p:spPr>
          <a:xfrm>
            <a:off x="8581856" y="4618980"/>
            <a:ext cx="2373281" cy="949312"/>
          </a:xfrm>
          <a:prstGeom prst="rect">
            <a:avLst/>
          </a:prstGeom>
        </p:spPr>
      </p:pic>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06395" y="5677741"/>
            <a:ext cx="2027877" cy="770507"/>
          </a:xfrm>
          <a:prstGeom prst="rect">
            <a:avLst/>
          </a:prstGeom>
          <a:noFill/>
        </p:spPr>
      </p:pic>
    </p:spTree>
    <p:extLst>
      <p:ext uri="{BB962C8B-B14F-4D97-AF65-F5344CB8AC3E}">
        <p14:creationId xmlns:p14="http://schemas.microsoft.com/office/powerpoint/2010/main" val="3041356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25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25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250"/>
                                        <p:tgtEl>
                                          <p:spTgt spid="28"/>
                                        </p:tgtEl>
                                      </p:cBhvr>
                                    </p:animEffect>
                                  </p:childTnLst>
                                </p:cTn>
                              </p:par>
                              <p:par>
                                <p:cTn id="17" presetID="2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250"/>
                                        <p:tgtEl>
                                          <p:spTgt spid="22"/>
                                        </p:tgtEl>
                                      </p:cBhvr>
                                    </p:animEffect>
                                  </p:childTnLst>
                                </p:cTn>
                              </p:par>
                              <p:par>
                                <p:cTn id="20" presetID="2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250"/>
                                        <p:tgtEl>
                                          <p:spTgt spid="6"/>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25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250"/>
                                        <p:tgtEl>
                                          <p:spTgt spid="27"/>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50"/>
                                        <p:tgtEl>
                                          <p:spTgt spid="19"/>
                                        </p:tgtEl>
                                      </p:cBhvr>
                                    </p:animEffect>
                                  </p:childTnLst>
                                </p:cTn>
                              </p:par>
                              <p:par>
                                <p:cTn id="32" presetID="22" presetClass="entr" presetSubtype="8"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250"/>
                                        <p:tgtEl>
                                          <p:spTgt spid="26"/>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50"/>
                                        <p:tgtEl>
                                          <p:spTgt spid="20"/>
                                        </p:tgtEl>
                                      </p:cBhvr>
                                    </p:animEffect>
                                  </p:childTnLst>
                                </p:cTn>
                              </p:par>
                              <p:par>
                                <p:cTn id="38" presetID="2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250"/>
                                        <p:tgtEl>
                                          <p:spTgt spid="18"/>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250"/>
                                        <p:tgtEl>
                                          <p:spTgt spid="11"/>
                                        </p:tgtEl>
                                      </p:cBhvr>
                                    </p:animEffect>
                                  </p:childTnLst>
                                </p:cTn>
                              </p:par>
                              <p:par>
                                <p:cTn id="44" presetID="22" presetClass="entr" presetSubtype="8"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Storage-Centric Customer Scenarios</a:t>
            </a:r>
          </a:p>
        </p:txBody>
      </p:sp>
      <p:sp>
        <p:nvSpPr>
          <p:cNvPr id="3" name="Rectangle 2"/>
          <p:cNvSpPr/>
          <p:nvPr/>
        </p:nvSpPr>
        <p:spPr bwMode="auto">
          <a:xfrm>
            <a:off x="274639" y="1212849"/>
            <a:ext cx="5941104" cy="2817812"/>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5439">
                      <a:srgbClr val="F8F8F8"/>
                    </a:gs>
                    <a:gs pos="10000">
                      <a:srgbClr val="F8F8F8"/>
                    </a:gs>
                  </a:gsLst>
                  <a:lin ang="5400000" scaled="0"/>
                </a:gradFill>
                <a:effectLst/>
                <a:uLnTx/>
                <a:uFillTx/>
              </a:rPr>
              <a:t>Backup &amp; Disaster Recovery</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Enterprise Data Protection</a:t>
            </a:r>
          </a:p>
        </p:txBody>
      </p:sp>
      <p:sp>
        <p:nvSpPr>
          <p:cNvPr id="5" name="Rectangle 4"/>
          <p:cNvSpPr/>
          <p:nvPr/>
        </p:nvSpPr>
        <p:spPr bwMode="auto">
          <a:xfrm>
            <a:off x="6291943" y="1212849"/>
            <a:ext cx="5941104" cy="281781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gradFill>
                  <a:gsLst>
                    <a:gs pos="5439">
                      <a:srgbClr val="F8F8F8"/>
                    </a:gs>
                    <a:gs pos="10000">
                      <a:srgbClr val="F8F8F8"/>
                    </a:gs>
                  </a:gsLst>
                  <a:lin ang="5400000" scaled="0"/>
                </a:gradFill>
                <a:effectLst/>
                <a:uLnTx/>
                <a:uFillTx/>
              </a:rPr>
              <a:t>Hybrid Storage and Global Data Access</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Leveraging the cloud for enterprise file sharing</a:t>
            </a:r>
          </a:p>
        </p:txBody>
      </p:sp>
    </p:spTree>
    <p:extLst>
      <p:ext uri="{BB962C8B-B14F-4D97-AF65-F5344CB8AC3E}">
        <p14:creationId xmlns:p14="http://schemas.microsoft.com/office/powerpoint/2010/main" val="2963172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44462"/>
            <a:ext cx="11889564" cy="917575"/>
          </a:xfrm>
        </p:spPr>
        <p:txBody>
          <a:bodyPr/>
          <a:lstStyle/>
          <a:p>
            <a:r>
              <a:rPr lang="en-US" dirty="0"/>
              <a:t>Azure Storage Talks @ Ignite</a:t>
            </a:r>
          </a:p>
        </p:txBody>
      </p:sp>
      <p:sp>
        <p:nvSpPr>
          <p:cNvPr id="3" name="Text Placeholder 2"/>
          <p:cNvSpPr>
            <a:spLocks noGrp="1"/>
          </p:cNvSpPr>
          <p:nvPr>
            <p:ph type="body" sz="quarter" idx="10"/>
          </p:nvPr>
        </p:nvSpPr>
        <p:spPr/>
        <p:txBody>
          <a:bodyPr/>
          <a:lstStyle/>
          <a:p>
            <a:endParaRPr lang="en-US" dirty="0"/>
          </a:p>
        </p:txBody>
      </p:sp>
      <p:graphicFrame>
        <p:nvGraphicFramePr>
          <p:cNvPr id="4" name="Table 3"/>
          <p:cNvGraphicFramePr>
            <a:graphicFrameLocks noGrp="1"/>
          </p:cNvGraphicFramePr>
          <p:nvPr/>
        </p:nvGraphicFramePr>
        <p:xfrm>
          <a:off x="272272" y="1151890"/>
          <a:ext cx="11889564" cy="5180012"/>
        </p:xfrm>
        <a:graphic>
          <a:graphicData uri="http://schemas.openxmlformats.org/drawingml/2006/table">
            <a:tbl>
              <a:tblPr firstRow="1" bandRow="1">
                <a:tableStyleId>{5C22544A-7EE6-4342-B048-85BDC9FD1C3A}</a:tableStyleId>
              </a:tblPr>
              <a:tblGrid>
                <a:gridCol w="1526365">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4724400">
                  <a:extLst>
                    <a:ext uri="{9D8B030D-6E8A-4147-A177-3AD203B41FA5}">
                      <a16:colId xmlns:a16="http://schemas.microsoft.com/office/drawing/2014/main" val="20002"/>
                    </a:ext>
                  </a:extLst>
                </a:gridCol>
                <a:gridCol w="3505199">
                  <a:extLst>
                    <a:ext uri="{9D8B030D-6E8A-4147-A177-3AD203B41FA5}">
                      <a16:colId xmlns:a16="http://schemas.microsoft.com/office/drawing/2014/main" val="20003"/>
                    </a:ext>
                  </a:extLst>
                </a:gridCol>
              </a:tblGrid>
              <a:tr h="455612">
                <a:tc>
                  <a:txBody>
                    <a:bodyPr/>
                    <a:lstStyle/>
                    <a:p>
                      <a:r>
                        <a:rPr lang="en-US" sz="2000" dirty="0"/>
                        <a:t>Session ID</a:t>
                      </a:r>
                    </a:p>
                  </a:txBody>
                  <a:tcPr/>
                </a:tc>
                <a:tc>
                  <a:txBody>
                    <a:bodyPr/>
                    <a:lstStyle/>
                    <a:p>
                      <a:r>
                        <a:rPr lang="en-US" sz="2000" dirty="0"/>
                        <a:t>When/Where</a:t>
                      </a:r>
                    </a:p>
                  </a:txBody>
                  <a:tcPr/>
                </a:tc>
                <a:tc>
                  <a:txBody>
                    <a:bodyPr/>
                    <a:lstStyle/>
                    <a:p>
                      <a:r>
                        <a:rPr lang="en-US" sz="2000" dirty="0"/>
                        <a:t>Attend if you are interested in </a:t>
                      </a:r>
                    </a:p>
                  </a:txBody>
                  <a:tcPr/>
                </a:tc>
                <a:tc>
                  <a:txBody>
                    <a:bodyPr/>
                    <a:lstStyle/>
                    <a:p>
                      <a:r>
                        <a:rPr lang="en-US" sz="2000" dirty="0"/>
                        <a:t>Talk title</a:t>
                      </a:r>
                    </a:p>
                  </a:txBody>
                  <a:tcPr/>
                </a:tc>
                <a:extLst>
                  <a:ext uri="{0D108BD9-81ED-4DB2-BD59-A6C34878D82A}">
                    <a16:rowId xmlns:a16="http://schemas.microsoft.com/office/drawing/2014/main" val="10000"/>
                  </a:ext>
                </a:extLst>
              </a:tr>
              <a:tr h="1286517">
                <a:tc>
                  <a:txBody>
                    <a:bodyPr/>
                    <a:lstStyle/>
                    <a:p>
                      <a:r>
                        <a:rPr lang="en-US" sz="2000" dirty="0"/>
                        <a:t>BRK2201</a:t>
                      </a:r>
                    </a:p>
                  </a:txBody>
                  <a:tcPr/>
                </a:tc>
                <a:tc>
                  <a:txBody>
                    <a:bodyPr/>
                    <a:lstStyle/>
                    <a:p>
                      <a:r>
                        <a:rPr lang="en-US" sz="2000" dirty="0"/>
                        <a:t>Tuesday</a:t>
                      </a:r>
                      <a:r>
                        <a:rPr lang="en-US" sz="2000" baseline="0" dirty="0"/>
                        <a:t> </a:t>
                      </a:r>
                      <a:r>
                        <a:rPr lang="en-US" sz="2000" dirty="0"/>
                        <a:t>9/27 </a:t>
                      </a:r>
                    </a:p>
                    <a:p>
                      <a:r>
                        <a:rPr lang="en-US" sz="2000" dirty="0"/>
                        <a:t>10:45-12:00</a:t>
                      </a:r>
                    </a:p>
                    <a:p>
                      <a:r>
                        <a:rPr lang="en-US" sz="2000" dirty="0"/>
                        <a:t>C202 - C204</a:t>
                      </a:r>
                    </a:p>
                  </a:txBody>
                  <a:tcPr/>
                </a:tc>
                <a:tc>
                  <a:txBody>
                    <a:bodyPr/>
                    <a:lstStyle/>
                    <a:p>
                      <a:r>
                        <a:rPr lang="en-US" sz="2000" dirty="0"/>
                        <a:t>Azure Storage Overview</a:t>
                      </a:r>
                    </a:p>
                    <a:p>
                      <a:r>
                        <a:rPr lang="en-US" sz="2000" baseline="0" dirty="0"/>
                        <a:t>Storage Solutions:</a:t>
                      </a:r>
                    </a:p>
                    <a:p>
                      <a:r>
                        <a:rPr lang="en-US" sz="2000" baseline="0" dirty="0"/>
                        <a:t>  Backup and Recovery</a:t>
                      </a:r>
                    </a:p>
                    <a:p>
                      <a:r>
                        <a:rPr lang="en-US" sz="2000" baseline="0" dirty="0"/>
                        <a:t>  Hybrid Storage &amp;Global Data Access</a:t>
                      </a:r>
                      <a:endParaRPr lang="en-US" sz="2000" dirty="0"/>
                    </a:p>
                  </a:txBody>
                  <a:tcPr/>
                </a:tc>
                <a:tc>
                  <a:txBody>
                    <a:bodyPr/>
                    <a:lstStyle/>
                    <a:p>
                      <a:r>
                        <a:rPr lang="en-US" sz="2000" dirty="0"/>
                        <a:t>Dive into scenarios and customer success stories with Azure Storage</a:t>
                      </a:r>
                    </a:p>
                  </a:txBody>
                  <a:tcPr/>
                </a:tc>
                <a:extLst>
                  <a:ext uri="{0D108BD9-81ED-4DB2-BD59-A6C34878D82A}">
                    <a16:rowId xmlns:a16="http://schemas.microsoft.com/office/drawing/2014/main" val="10001"/>
                  </a:ext>
                </a:extLst>
              </a:tr>
              <a:tr h="975768">
                <a:tc>
                  <a:txBody>
                    <a:bodyPr/>
                    <a:lstStyle/>
                    <a:p>
                      <a:r>
                        <a:rPr lang="en-US" sz="2000" dirty="0"/>
                        <a:t>BRK3210</a:t>
                      </a:r>
                    </a:p>
                  </a:txBody>
                  <a:tcPr/>
                </a:tc>
                <a:tc>
                  <a:txBody>
                    <a:bodyPr/>
                    <a:lstStyle/>
                    <a:p>
                      <a:r>
                        <a:rPr lang="en-US" sz="2000" dirty="0"/>
                        <a:t>Tuesday</a:t>
                      </a:r>
                      <a:r>
                        <a:rPr lang="en-US" sz="2000" baseline="0" dirty="0"/>
                        <a:t> </a:t>
                      </a:r>
                      <a:r>
                        <a:rPr lang="en-US" sz="2000" dirty="0"/>
                        <a:t>9/27 </a:t>
                      </a:r>
                    </a:p>
                    <a:p>
                      <a:r>
                        <a:rPr lang="en-US" sz="2000" dirty="0"/>
                        <a:t>12:30-1:45</a:t>
                      </a:r>
                    </a:p>
                    <a:p>
                      <a:r>
                        <a:rPr lang="en-US" sz="2000" dirty="0"/>
                        <a:t>B312 - B314 </a:t>
                      </a:r>
                    </a:p>
                  </a:txBody>
                  <a:tcPr/>
                </a:tc>
                <a:tc>
                  <a:txBody>
                    <a:bodyPr/>
                    <a:lstStyle/>
                    <a:p>
                      <a:r>
                        <a:rPr lang="en-US" sz="2000" dirty="0"/>
                        <a:t>Azure Object (Blob) Storage Overview</a:t>
                      </a:r>
                    </a:p>
                    <a:p>
                      <a:r>
                        <a:rPr lang="en-US" sz="2000" dirty="0"/>
                        <a:t>Working</a:t>
                      </a:r>
                      <a:r>
                        <a:rPr lang="en-US" sz="2000" baseline="0" dirty="0"/>
                        <a:t> with Blob Storage</a:t>
                      </a:r>
                    </a:p>
                    <a:p>
                      <a:r>
                        <a:rPr lang="en-US" sz="2000" dirty="0"/>
                        <a:t>Blob</a:t>
                      </a:r>
                      <a:r>
                        <a:rPr lang="en-US" sz="2000" baseline="0" dirty="0"/>
                        <a:t> Storage Design Patterns</a:t>
                      </a:r>
                    </a:p>
                  </a:txBody>
                  <a:tcPr/>
                </a:tc>
                <a:tc>
                  <a:txBody>
                    <a:bodyPr/>
                    <a:lstStyle/>
                    <a:p>
                      <a:r>
                        <a:rPr lang="en-US" sz="2000" dirty="0"/>
                        <a:t>Build tiered cloud storage in Microsoft Azure </a:t>
                      </a:r>
                    </a:p>
                  </a:txBody>
                  <a:tcPr/>
                </a:tc>
                <a:extLst>
                  <a:ext uri="{0D108BD9-81ED-4DB2-BD59-A6C34878D82A}">
                    <a16:rowId xmlns:a16="http://schemas.microsoft.com/office/drawing/2014/main" val="10002"/>
                  </a:ext>
                </a:extLst>
              </a:tr>
              <a:tr h="1097280">
                <a:tc>
                  <a:txBody>
                    <a:bodyPr/>
                    <a:lstStyle/>
                    <a:p>
                      <a:r>
                        <a:rPr lang="en-US" sz="2000" dirty="0"/>
                        <a:t>BRK3209</a:t>
                      </a:r>
                    </a:p>
                  </a:txBody>
                  <a:tcPr/>
                </a:tc>
                <a:tc>
                  <a:txBody>
                    <a:bodyPr/>
                    <a:lstStyle/>
                    <a:p>
                      <a:r>
                        <a:rPr lang="en-US" sz="2000" dirty="0"/>
                        <a:t>Wednesday 9/28 </a:t>
                      </a:r>
                    </a:p>
                    <a:p>
                      <a:r>
                        <a:rPr lang="en-US" sz="2000" dirty="0"/>
                        <a:t>10:45-12:00</a:t>
                      </a:r>
                    </a:p>
                    <a:p>
                      <a:r>
                        <a:rPr lang="en-US" sz="2000" dirty="0"/>
                        <a:t>B312 - B314 </a:t>
                      </a:r>
                    </a:p>
                  </a:txBody>
                  <a:tcPr/>
                </a:tc>
                <a:tc>
                  <a:txBody>
                    <a:bodyPr/>
                    <a:lstStyle/>
                    <a:p>
                      <a:r>
                        <a:rPr lang="en-US" sz="2000" baseline="0" dirty="0"/>
                        <a:t>Overview, Deep Dive and roadmap for</a:t>
                      </a:r>
                    </a:p>
                    <a:p>
                      <a:r>
                        <a:rPr lang="en-US" sz="2000" baseline="0" dirty="0"/>
                        <a:t>  Azure Disks</a:t>
                      </a:r>
                    </a:p>
                    <a:p>
                      <a:r>
                        <a:rPr lang="en-US" sz="2000" baseline="0" dirty="0"/>
                        <a:t>  Azure Files</a:t>
                      </a:r>
                      <a:endParaRPr lang="en-US" sz="2000" dirty="0"/>
                    </a:p>
                  </a:txBody>
                  <a:tcPr/>
                </a:tc>
                <a:tc>
                  <a:txBody>
                    <a:bodyPr/>
                    <a:lstStyle/>
                    <a:p>
                      <a:r>
                        <a:rPr lang="en-US" sz="2000" dirty="0"/>
                        <a:t>Optimize IaaS VM Storage using Azure Disks and Files</a:t>
                      </a:r>
                    </a:p>
                  </a:txBody>
                  <a:tcPr/>
                </a:tc>
                <a:extLst>
                  <a:ext uri="{0D108BD9-81ED-4DB2-BD59-A6C34878D82A}">
                    <a16:rowId xmlns:a16="http://schemas.microsoft.com/office/drawing/2014/main" val="10003"/>
                  </a:ext>
                </a:extLst>
              </a:tr>
              <a:tr h="975768">
                <a:tc>
                  <a:txBody>
                    <a:bodyPr/>
                    <a:lstStyle/>
                    <a:p>
                      <a:r>
                        <a:rPr lang="en-US" sz="2000" dirty="0"/>
                        <a:t>BRK3211</a:t>
                      </a:r>
                    </a:p>
                  </a:txBody>
                  <a:tcPr/>
                </a:tc>
                <a:tc>
                  <a:txBody>
                    <a:bodyPr/>
                    <a:lstStyle/>
                    <a:p>
                      <a:r>
                        <a:rPr lang="en-US" sz="2000" dirty="0"/>
                        <a:t>Thursday</a:t>
                      </a:r>
                      <a:r>
                        <a:rPr lang="en-US" sz="2000" baseline="0" dirty="0"/>
                        <a:t> </a:t>
                      </a:r>
                      <a:r>
                        <a:rPr lang="en-US" sz="2000" dirty="0"/>
                        <a:t>9/29</a:t>
                      </a:r>
                    </a:p>
                    <a:p>
                      <a:r>
                        <a:rPr lang="en-US" sz="2000" dirty="0"/>
                        <a:t>10:45-12:00</a:t>
                      </a:r>
                    </a:p>
                    <a:p>
                      <a:r>
                        <a:rPr lang="en-US" sz="2000" dirty="0"/>
                        <a:t>B304 - B305</a:t>
                      </a:r>
                    </a:p>
                  </a:txBody>
                  <a:tcPr/>
                </a:tc>
                <a:tc>
                  <a:txBody>
                    <a:bodyPr/>
                    <a:lstStyle/>
                    <a:p>
                      <a:r>
                        <a:rPr lang="en-US" sz="2000" dirty="0"/>
                        <a:t>Azure</a:t>
                      </a:r>
                      <a:r>
                        <a:rPr lang="en-US" sz="2000" baseline="0" dirty="0"/>
                        <a:t> Storage Security topics</a:t>
                      </a:r>
                    </a:p>
                    <a:p>
                      <a:r>
                        <a:rPr lang="en-US" sz="2000" baseline="0" dirty="0"/>
                        <a:t>  Control and data plane authorization</a:t>
                      </a:r>
                    </a:p>
                    <a:p>
                      <a:r>
                        <a:rPr lang="en-US" sz="2000" baseline="0" dirty="0"/>
                        <a:t>  Data Encryption – Client-side, in-transit and server-side</a:t>
                      </a:r>
                      <a:endParaRPr lang="en-US" sz="2000" dirty="0"/>
                    </a:p>
                  </a:txBody>
                  <a:tcPr/>
                </a:tc>
                <a:tc>
                  <a:txBody>
                    <a:bodyPr/>
                    <a:lstStyle/>
                    <a:p>
                      <a:r>
                        <a:rPr lang="en-US" sz="2000" dirty="0"/>
                        <a:t>Secure your data in the cloud with Microsoft Azure Storage</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4984443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836212" y="4298124"/>
            <a:ext cx="1705006" cy="1956309"/>
            <a:chOff x="6494431" y="3588017"/>
            <a:chExt cx="1705006" cy="1956309"/>
          </a:xfrm>
        </p:grpSpPr>
        <p:pic>
          <p:nvPicPr>
            <p:cNvPr id="3" name="Picture 2" descr="C:\Users\mitchellg\AppData\Local\Microsoft\Windows\Temporary Internet Files\Content.Outlook\DRES7FCJ\Storage_white (2).png"/>
            <p:cNvPicPr>
              <a:picLocks noChangeAspect="1" noChangeArrowheads="1"/>
            </p:cNvPicPr>
            <p:nvPr/>
          </p:nvPicPr>
          <p:blipFill>
            <a:blip r:embed="rId2" cstate="print">
              <a:lum bright="100000"/>
            </a:blip>
            <a:srcRect/>
            <a:stretch>
              <a:fillRect/>
            </a:stretch>
          </p:blipFill>
          <p:spPr bwMode="auto">
            <a:xfrm>
              <a:off x="6960248" y="4305137"/>
              <a:ext cx="1239189" cy="1239189"/>
            </a:xfrm>
            <a:prstGeom prst="rect">
              <a:avLst/>
            </a:prstGeom>
            <a:noFill/>
          </p:spPr>
        </p:pic>
        <p:pic>
          <p:nvPicPr>
            <p:cNvPr id="8" name="Picture 3" descr="\\MAGNUM\Projects\Microsoft\Cloud Power FY12\Design\ICONS_PNG\Document.png"/>
            <p:cNvPicPr>
              <a:picLocks noChangeAspect="1" noChangeArrowheads="1"/>
            </p:cNvPicPr>
            <p:nvPr/>
          </p:nvPicPr>
          <p:blipFill>
            <a:blip r:embed="rId3" cstate="print">
              <a:lum bright="100000"/>
            </a:blip>
            <a:stretch>
              <a:fillRect/>
            </a:stretch>
          </p:blipFill>
          <p:spPr bwMode="auto">
            <a:xfrm>
              <a:off x="6494431" y="3588017"/>
              <a:ext cx="1619271" cy="1619271"/>
            </a:xfrm>
            <a:prstGeom prst="rect">
              <a:avLst/>
            </a:prstGeom>
            <a:noFill/>
          </p:spPr>
        </p:pic>
      </p:grpSp>
      <p:sp>
        <p:nvSpPr>
          <p:cNvPr id="2" name="Title 1"/>
          <p:cNvSpPr>
            <a:spLocks noGrp="1"/>
          </p:cNvSpPr>
          <p:nvPr>
            <p:ph type="title"/>
          </p:nvPr>
        </p:nvSpPr>
        <p:spPr/>
        <p:txBody>
          <a:bodyPr/>
          <a:lstStyle/>
          <a:p>
            <a:r>
              <a:rPr lang="en-US" dirty="0"/>
              <a:t>Backup and Disaster Recovery</a:t>
            </a:r>
          </a:p>
        </p:txBody>
      </p:sp>
      <p:pic>
        <p:nvPicPr>
          <p:cNvPr id="5" name="Picture 2" descr="\\MAGNUM\Projects\Microsoft\Cloud Power FY12\Design\Icons\PNGs\Electricity.png"/>
          <p:cNvPicPr>
            <a:picLocks noChangeAspect="1" noChangeArrowheads="1"/>
          </p:cNvPicPr>
          <p:nvPr/>
        </p:nvPicPr>
        <p:blipFill>
          <a:blip r:embed="rId4" cstate="print">
            <a:biLevel thresh="75000"/>
          </a:blip>
          <a:srcRect/>
          <a:stretch>
            <a:fillRect/>
          </a:stretch>
        </p:blipFill>
        <p:spPr bwMode="auto">
          <a:xfrm>
            <a:off x="7770031" y="4298124"/>
            <a:ext cx="2080198" cy="2080198"/>
          </a:xfrm>
          <a:prstGeom prst="rect">
            <a:avLst/>
          </a:prstGeom>
          <a:noFill/>
        </p:spPr>
      </p:pic>
      <p:sp>
        <p:nvSpPr>
          <p:cNvPr id="7" name="Right Arrow 6"/>
          <p:cNvSpPr/>
          <p:nvPr/>
        </p:nvSpPr>
        <p:spPr bwMode="auto">
          <a:xfrm>
            <a:off x="9435199" y="5173662"/>
            <a:ext cx="516838" cy="457200"/>
          </a:xfrm>
          <a:prstGeom prst="rightArrow">
            <a:avLst>
              <a:gd name="adj1" fmla="val 34906"/>
              <a:gd name="adj2" fmla="val 5000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nvGrpSpPr>
          <p:cNvPr id="10" name="Group 9"/>
          <p:cNvGrpSpPr/>
          <p:nvPr/>
        </p:nvGrpSpPr>
        <p:grpSpPr>
          <a:xfrm>
            <a:off x="9821885" y="4298124"/>
            <a:ext cx="1705006" cy="1956309"/>
            <a:chOff x="6494431" y="3588017"/>
            <a:chExt cx="1705006" cy="1956309"/>
          </a:xfrm>
        </p:grpSpPr>
        <p:pic>
          <p:nvPicPr>
            <p:cNvPr id="11" name="Picture 10" descr="C:\Users\mitchellg\AppData\Local\Microsoft\Windows\Temporary Internet Files\Content.Outlook\DRES7FCJ\Storage_white (2).png"/>
            <p:cNvPicPr>
              <a:picLocks noChangeAspect="1" noChangeArrowheads="1"/>
            </p:cNvPicPr>
            <p:nvPr/>
          </p:nvPicPr>
          <p:blipFill>
            <a:blip r:embed="rId2" cstate="print">
              <a:lum bright="100000"/>
            </a:blip>
            <a:srcRect/>
            <a:stretch>
              <a:fillRect/>
            </a:stretch>
          </p:blipFill>
          <p:spPr bwMode="auto">
            <a:xfrm>
              <a:off x="6960248" y="4305137"/>
              <a:ext cx="1239189" cy="1239189"/>
            </a:xfrm>
            <a:prstGeom prst="rect">
              <a:avLst/>
            </a:prstGeom>
            <a:noFill/>
          </p:spPr>
        </p:pic>
        <p:pic>
          <p:nvPicPr>
            <p:cNvPr id="12" name="Picture 3" descr="\\MAGNUM\Projects\Microsoft\Cloud Power FY12\Design\ICONS_PNG\Document.png"/>
            <p:cNvPicPr>
              <a:picLocks noChangeAspect="1" noChangeArrowheads="1"/>
            </p:cNvPicPr>
            <p:nvPr/>
          </p:nvPicPr>
          <p:blipFill>
            <a:blip r:embed="rId3" cstate="print">
              <a:lum bright="100000"/>
            </a:blip>
            <a:stretch>
              <a:fillRect/>
            </a:stretch>
          </p:blipFill>
          <p:spPr bwMode="auto">
            <a:xfrm>
              <a:off x="6494431" y="3588017"/>
              <a:ext cx="1619271" cy="1619271"/>
            </a:xfrm>
            <a:prstGeom prst="rect">
              <a:avLst/>
            </a:prstGeom>
            <a:noFill/>
          </p:spPr>
        </p:pic>
      </p:grpSp>
    </p:spTree>
    <p:extLst>
      <p:ext uri="{BB962C8B-B14F-4D97-AF65-F5344CB8AC3E}">
        <p14:creationId xmlns:p14="http://schemas.microsoft.com/office/powerpoint/2010/main" val="1812688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Facing the cloud opportunity</a:t>
            </a:r>
          </a:p>
        </p:txBody>
      </p:sp>
      <p:sp>
        <p:nvSpPr>
          <p:cNvPr id="3" name="Text Placeholder 2"/>
          <p:cNvSpPr>
            <a:spLocks noGrp="1"/>
          </p:cNvSpPr>
          <p:nvPr>
            <p:ph type="body" sz="quarter" idx="10"/>
          </p:nvPr>
        </p:nvSpPr>
        <p:spPr>
          <a:xfrm>
            <a:off x="274639" y="1096474"/>
            <a:ext cx="5486399" cy="2320635"/>
          </a:xfrm>
        </p:spPr>
        <p:txBody>
          <a:bodyPr/>
          <a:lstStyle/>
          <a:p>
            <a:r>
              <a:rPr lang="en-US" dirty="0">
                <a:solidFill>
                  <a:schemeClr val="accent2"/>
                </a:solidFill>
              </a:rPr>
              <a:t>My requirements are the same</a:t>
            </a:r>
          </a:p>
          <a:p>
            <a:pPr lvl="1"/>
            <a:r>
              <a:rPr lang="en-US" dirty="0"/>
              <a:t>Protecting against data loss</a:t>
            </a:r>
          </a:p>
          <a:p>
            <a:pPr lvl="1"/>
            <a:r>
              <a:rPr lang="en-US" dirty="0"/>
              <a:t>Meeting RPO and RTO objectives</a:t>
            </a:r>
          </a:p>
          <a:p>
            <a:pPr lvl="1"/>
            <a:r>
              <a:rPr lang="en-US" dirty="0"/>
              <a:t>DR testing</a:t>
            </a:r>
          </a:p>
          <a:p>
            <a:pPr lvl="1"/>
            <a:r>
              <a:rPr lang="en-US" dirty="0"/>
              <a:t>Moving backups and DR off-site</a:t>
            </a:r>
          </a:p>
          <a:p>
            <a:pPr lvl="1"/>
            <a:r>
              <a:rPr lang="en-US" dirty="0"/>
              <a:t>Regulatory and retention policies</a:t>
            </a:r>
          </a:p>
        </p:txBody>
      </p:sp>
      <p:sp>
        <p:nvSpPr>
          <p:cNvPr id="6" name="Text Placeholder 5"/>
          <p:cNvSpPr>
            <a:spLocks noGrp="1"/>
          </p:cNvSpPr>
          <p:nvPr>
            <p:ph type="body" sz="quarter" idx="11"/>
          </p:nvPr>
        </p:nvSpPr>
        <p:spPr>
          <a:xfrm>
            <a:off x="6065837" y="1095150"/>
            <a:ext cx="6172200" cy="2425279"/>
          </a:xfrm>
        </p:spPr>
        <p:txBody>
          <a:bodyPr/>
          <a:lstStyle/>
          <a:p>
            <a:r>
              <a:rPr lang="en-US" dirty="0">
                <a:solidFill>
                  <a:schemeClr val="accent1"/>
                </a:solidFill>
              </a:rPr>
              <a:t>But I want to take advantage of the cloud </a:t>
            </a:r>
          </a:p>
          <a:p>
            <a:pPr lvl="1"/>
            <a:r>
              <a:rPr lang="en-US" dirty="0"/>
              <a:t>Scalable, pay-as-you go storage</a:t>
            </a:r>
          </a:p>
          <a:p>
            <a:pPr lvl="1"/>
            <a:r>
              <a:rPr lang="en-US" dirty="0"/>
              <a:t>Resilient, globally accessible backups</a:t>
            </a:r>
          </a:p>
          <a:p>
            <a:pPr lvl="1"/>
            <a:r>
              <a:rPr lang="en-US" dirty="0"/>
              <a:t>DR in cloud or to alternate sites</a:t>
            </a:r>
          </a:p>
          <a:p>
            <a:pPr lvl="1"/>
            <a:r>
              <a:rPr lang="en-US" dirty="0"/>
              <a:t>Centralized data management and analytics</a:t>
            </a:r>
          </a:p>
        </p:txBody>
      </p:sp>
      <p:pic>
        <p:nvPicPr>
          <p:cNvPr id="4" name="Picture 3" descr="The Ten Typical Associates at Work - Business Buzz"/>
          <p:cNvPicPr>
            <a:picLocks noChangeAspect="1"/>
          </p:cNvPicPr>
          <p:nvPr/>
        </p:nvPicPr>
        <p:blipFill rotWithShape="1">
          <a:blip r:embed="rId2"/>
          <a:srcRect t="24620" r="65099" b="2303"/>
          <a:stretch/>
        </p:blipFill>
        <p:spPr>
          <a:xfrm>
            <a:off x="2216293" y="4987919"/>
            <a:ext cx="1219200" cy="1681725"/>
          </a:xfrm>
          <a:prstGeom prst="rect">
            <a:avLst/>
          </a:prstGeom>
        </p:spPr>
      </p:pic>
      <p:pic>
        <p:nvPicPr>
          <p:cNvPr id="5" name="Picture 4" descr="The Ten Typical Associates at Work - Business Buzz"/>
          <p:cNvPicPr>
            <a:picLocks noChangeAspect="1"/>
          </p:cNvPicPr>
          <p:nvPr/>
        </p:nvPicPr>
        <p:blipFill rotWithShape="1">
          <a:blip r:embed="rId3"/>
          <a:srcRect l="46885" t="24664" r="20655"/>
          <a:stretch/>
        </p:blipFill>
        <p:spPr>
          <a:xfrm>
            <a:off x="8661530" y="4911181"/>
            <a:ext cx="1136102" cy="1822676"/>
          </a:xfrm>
          <a:prstGeom prst="rect">
            <a:avLst/>
          </a:prstGeom>
        </p:spPr>
      </p:pic>
      <p:sp>
        <p:nvSpPr>
          <p:cNvPr id="11" name="Text Placeholder 2"/>
          <p:cNvSpPr txBox="1">
            <a:spLocks/>
          </p:cNvSpPr>
          <p:nvPr/>
        </p:nvSpPr>
        <p:spPr>
          <a:xfrm>
            <a:off x="311294" y="3402729"/>
            <a:ext cx="5486399" cy="6278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a:pPr>
            <a:r>
              <a:rPr kumimoji="0" lang="en-US" sz="3200" b="0" i="0" u="none" strike="noStrike" kern="1200" cap="none" spc="0" normalizeH="0" baseline="0" noProof="0" dirty="0">
                <a:ln>
                  <a:noFill/>
                </a:ln>
                <a:solidFill>
                  <a:schemeClr val="accent2"/>
                </a:solidFill>
                <a:effectLst/>
                <a:uLnTx/>
                <a:uFillTx/>
                <a:latin typeface="+mj-lt"/>
                <a:ea typeface="+mn-ea"/>
                <a:cs typeface="+mn-cs"/>
              </a:rPr>
              <a:t>My tools and processes work</a:t>
            </a:r>
          </a:p>
        </p:txBody>
      </p:sp>
      <p:sp>
        <p:nvSpPr>
          <p:cNvPr id="12" name="Text Placeholder 5"/>
          <p:cNvSpPr txBox="1">
            <a:spLocks/>
          </p:cNvSpPr>
          <p:nvPr/>
        </p:nvSpPr>
        <p:spPr>
          <a:xfrm>
            <a:off x="6065837" y="3397240"/>
            <a:ext cx="6327489" cy="6278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a:pPr>
            <a:r>
              <a:rPr kumimoji="0" lang="en-US" sz="3200" b="0" i="0" u="none" strike="noStrike" kern="1200" cap="none" spc="0" normalizeH="0" baseline="0" noProof="0" dirty="0">
                <a:ln>
                  <a:noFill/>
                </a:ln>
                <a:solidFill>
                  <a:schemeClr val="accent1"/>
                </a:solidFill>
                <a:effectLst/>
                <a:uLnTx/>
                <a:uFillTx/>
                <a:latin typeface="+mj-lt"/>
                <a:ea typeface="+mn-ea"/>
                <a:cs typeface="+mn-cs"/>
              </a:rPr>
              <a:t>I don’t want to reinvent everything</a:t>
            </a:r>
          </a:p>
        </p:txBody>
      </p:sp>
      <p:sp>
        <p:nvSpPr>
          <p:cNvPr id="13" name="Text Placeholder 2"/>
          <p:cNvSpPr txBox="1">
            <a:spLocks/>
          </p:cNvSpPr>
          <p:nvPr/>
        </p:nvSpPr>
        <p:spPr>
          <a:xfrm>
            <a:off x="311294" y="4030593"/>
            <a:ext cx="5029198" cy="107106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a:pPr>
            <a:r>
              <a:rPr kumimoji="0" lang="en-US" sz="3200" b="0" i="0" u="none" strike="noStrike" kern="1200" cap="none" spc="0" normalizeH="0" baseline="0" noProof="0" dirty="0">
                <a:ln>
                  <a:noFill/>
                </a:ln>
                <a:solidFill>
                  <a:schemeClr val="accent2"/>
                </a:solidFill>
                <a:effectLst/>
                <a:uLnTx/>
                <a:uFillTx/>
                <a:latin typeface="+mj-lt"/>
                <a:ea typeface="+mn-ea"/>
                <a:cs typeface="+mn-cs"/>
              </a:rPr>
              <a:t>I have on-premises investments I need to use</a:t>
            </a:r>
          </a:p>
        </p:txBody>
      </p:sp>
      <p:sp>
        <p:nvSpPr>
          <p:cNvPr id="14" name="Text Placeholder 5"/>
          <p:cNvSpPr txBox="1">
            <a:spLocks/>
          </p:cNvSpPr>
          <p:nvPr/>
        </p:nvSpPr>
        <p:spPr>
          <a:xfrm>
            <a:off x="6065837" y="4030593"/>
            <a:ext cx="5943600" cy="107106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a:pPr>
            <a:r>
              <a:rPr kumimoji="0" lang="en-US" sz="3200" b="0" i="0" u="none" strike="noStrike" kern="1200" cap="none" spc="0" normalizeH="0" baseline="0" noProof="0" dirty="0">
                <a:ln>
                  <a:noFill/>
                </a:ln>
                <a:solidFill>
                  <a:schemeClr val="accent1"/>
                </a:solidFill>
                <a:effectLst/>
                <a:uLnTx/>
                <a:uFillTx/>
                <a:latin typeface="+mj-lt"/>
                <a:ea typeface="+mn-ea"/>
                <a:cs typeface="+mn-cs"/>
              </a:rPr>
              <a:t>I want to use my existing investments and the cloud</a:t>
            </a:r>
          </a:p>
        </p:txBody>
      </p:sp>
    </p:spTree>
    <p:extLst>
      <p:ext uri="{BB962C8B-B14F-4D97-AF65-F5344CB8AC3E}">
        <p14:creationId xmlns:p14="http://schemas.microsoft.com/office/powerpoint/2010/main" val="313682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5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25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25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25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25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25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250"/>
                                        <p:tgtEl>
                                          <p:spTgt spid="6">
                                            <p:txEl>
                                              <p:pRg st="0" end="0"/>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250"/>
                                        <p:tgtEl>
                                          <p:spTgt spid="6">
                                            <p:txEl>
                                              <p:pRg st="1" end="1"/>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left)">
                                      <p:cBhvr>
                                        <p:cTn id="33" dur="250"/>
                                        <p:tgtEl>
                                          <p:spTgt spid="6">
                                            <p:txEl>
                                              <p:pRg st="2" end="2"/>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wipe(left)">
                                      <p:cBhvr>
                                        <p:cTn id="36" dur="250"/>
                                        <p:tgtEl>
                                          <p:spTgt spid="6">
                                            <p:txEl>
                                              <p:pRg st="3" end="3"/>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left)">
                                      <p:cBhvr>
                                        <p:cTn id="39" dur="250"/>
                                        <p:tgtEl>
                                          <p:spTgt spid="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left)">
                                      <p:cBhvr>
                                        <p:cTn id="44" dur="250"/>
                                        <p:tgtEl>
                                          <p:spTgt spid="1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wipe(left)">
                                      <p:cBhvr>
                                        <p:cTn id="49" dur="250"/>
                                        <p:tgtEl>
                                          <p:spTgt spid="1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animEffect transition="in" filter="wipe(left)">
                                      <p:cBhvr>
                                        <p:cTn id="54" dur="250"/>
                                        <p:tgtEl>
                                          <p:spTgt spid="1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Effect transition="in" filter="wipe(left)">
                                      <p:cBhvr>
                                        <p:cTn id="59" dur="2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P spid="11" grpId="0" uiExpand="1" build="p"/>
      <p:bldP spid="12" grpId="0" uiExpand="1" build="p"/>
      <p:bldP spid="13" grpId="0" uiExpand="1" build="p"/>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Capabilities and Architecture</a:t>
            </a:r>
          </a:p>
        </p:txBody>
      </p:sp>
      <p:sp>
        <p:nvSpPr>
          <p:cNvPr id="3" name="Text Placeholder 2"/>
          <p:cNvSpPr>
            <a:spLocks noGrp="1"/>
          </p:cNvSpPr>
          <p:nvPr>
            <p:ph type="body" sz="quarter" idx="10"/>
          </p:nvPr>
        </p:nvSpPr>
        <p:spPr>
          <a:xfrm>
            <a:off x="274638" y="1212850"/>
            <a:ext cx="5209196" cy="5816977"/>
          </a:xfrm>
        </p:spPr>
        <p:txBody>
          <a:bodyPr/>
          <a:lstStyle/>
          <a:p>
            <a:r>
              <a:rPr lang="en-US" dirty="0"/>
              <a:t>Backup</a:t>
            </a:r>
          </a:p>
          <a:p>
            <a:pPr lvl="1"/>
            <a:r>
              <a:rPr lang="en-US" dirty="0"/>
              <a:t>On-premises data</a:t>
            </a:r>
          </a:p>
          <a:p>
            <a:pPr lvl="1"/>
            <a:r>
              <a:rPr lang="en-US" dirty="0"/>
              <a:t>Cloud data and VMs</a:t>
            </a:r>
          </a:p>
          <a:p>
            <a:r>
              <a:rPr lang="en-US" dirty="0"/>
              <a:t>Target</a:t>
            </a:r>
          </a:p>
          <a:p>
            <a:pPr lvl="1"/>
            <a:r>
              <a:rPr lang="en-US" dirty="0"/>
              <a:t>Object storage directly</a:t>
            </a:r>
          </a:p>
          <a:p>
            <a:pPr lvl="1"/>
            <a:r>
              <a:rPr lang="en-US" dirty="0"/>
              <a:t>Virtual Backup Appliance</a:t>
            </a:r>
          </a:p>
          <a:p>
            <a:r>
              <a:rPr lang="en-US" dirty="0"/>
              <a:t>Disaster Recovery</a:t>
            </a:r>
          </a:p>
          <a:p>
            <a:pPr lvl="1"/>
            <a:r>
              <a:rPr lang="en-US" dirty="0"/>
              <a:t>Recover workloads in the cloud</a:t>
            </a:r>
          </a:p>
          <a:p>
            <a:pPr lvl="1"/>
            <a:r>
              <a:rPr lang="en-US" dirty="0"/>
              <a:t>Recover data to alternate sites</a:t>
            </a:r>
          </a:p>
          <a:p>
            <a:r>
              <a:rPr lang="en-US" dirty="0"/>
              <a:t>Migration</a:t>
            </a:r>
          </a:p>
          <a:p>
            <a:pPr lvl="1"/>
            <a:r>
              <a:rPr lang="en-US" dirty="0"/>
              <a:t>Move data into the cloud</a:t>
            </a:r>
          </a:p>
          <a:p>
            <a:pPr lvl="1"/>
            <a:endParaRPr lang="en-US" dirty="0"/>
          </a:p>
          <a:p>
            <a:pPr lvl="1"/>
            <a:endParaRPr lang="en-US" dirty="0"/>
          </a:p>
        </p:txBody>
      </p:sp>
      <p:sp>
        <p:nvSpPr>
          <p:cNvPr id="56" name="Freeform 117"/>
          <p:cNvSpPr>
            <a:spLocks/>
          </p:cNvSpPr>
          <p:nvPr/>
        </p:nvSpPr>
        <p:spPr bwMode="auto">
          <a:xfrm>
            <a:off x="5761037" y="1135062"/>
            <a:ext cx="6018679" cy="2412101"/>
          </a:xfrm>
          <a:custGeom>
            <a:avLst/>
            <a:gdLst>
              <a:gd name="T0" fmla="*/ 484 w 536"/>
              <a:gd name="T1" fmla="*/ 156 h 312"/>
              <a:gd name="T2" fmla="*/ 394 w 536"/>
              <a:gd name="T3" fmla="*/ 89 h 312"/>
              <a:gd name="T4" fmla="*/ 302 w 536"/>
              <a:gd name="T5" fmla="*/ 0 h 312"/>
              <a:gd name="T6" fmla="*/ 223 w 536"/>
              <a:gd name="T7" fmla="*/ 49 h 312"/>
              <a:gd name="T8" fmla="*/ 195 w 536"/>
              <a:gd name="T9" fmla="*/ 43 h 312"/>
              <a:gd name="T10" fmla="*/ 108 w 536"/>
              <a:gd name="T11" fmla="*/ 126 h 312"/>
              <a:gd name="T12" fmla="*/ 98 w 536"/>
              <a:gd name="T13" fmla="*/ 126 h 312"/>
              <a:gd name="T14" fmla="*/ 0 w 536"/>
              <a:gd name="T15" fmla="*/ 220 h 312"/>
              <a:gd name="T16" fmla="*/ 98 w 536"/>
              <a:gd name="T17" fmla="*/ 312 h 312"/>
              <a:gd name="T18" fmla="*/ 451 w 536"/>
              <a:gd name="T19" fmla="*/ 312 h 312"/>
              <a:gd name="T20" fmla="*/ 536 w 536"/>
              <a:gd name="T21" fmla="*/ 233 h 312"/>
              <a:gd name="T22" fmla="*/ 484 w 536"/>
              <a:gd name="T23" fmla="*/ 15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6" h="312">
                <a:moveTo>
                  <a:pt x="484" y="156"/>
                </a:moveTo>
                <a:cubicBezTo>
                  <a:pt x="474" y="118"/>
                  <a:pt x="438" y="89"/>
                  <a:pt x="394" y="89"/>
                </a:cubicBezTo>
                <a:cubicBezTo>
                  <a:pt x="394" y="41"/>
                  <a:pt x="354" y="0"/>
                  <a:pt x="302" y="0"/>
                </a:cubicBezTo>
                <a:cubicBezTo>
                  <a:pt x="269" y="0"/>
                  <a:pt x="239" y="20"/>
                  <a:pt x="223" y="49"/>
                </a:cubicBezTo>
                <a:cubicBezTo>
                  <a:pt x="213" y="43"/>
                  <a:pt x="206" y="43"/>
                  <a:pt x="195" y="43"/>
                </a:cubicBezTo>
                <a:cubicBezTo>
                  <a:pt x="146" y="43"/>
                  <a:pt x="108" y="79"/>
                  <a:pt x="108" y="126"/>
                </a:cubicBezTo>
                <a:cubicBezTo>
                  <a:pt x="105" y="126"/>
                  <a:pt x="100" y="126"/>
                  <a:pt x="98" y="126"/>
                </a:cubicBezTo>
                <a:cubicBezTo>
                  <a:pt x="43" y="126"/>
                  <a:pt x="0" y="167"/>
                  <a:pt x="0" y="220"/>
                </a:cubicBezTo>
                <a:cubicBezTo>
                  <a:pt x="0" y="272"/>
                  <a:pt x="43" y="312"/>
                  <a:pt x="98" y="312"/>
                </a:cubicBezTo>
                <a:cubicBezTo>
                  <a:pt x="451" y="312"/>
                  <a:pt x="451" y="312"/>
                  <a:pt x="451" y="312"/>
                </a:cubicBezTo>
                <a:cubicBezTo>
                  <a:pt x="499" y="312"/>
                  <a:pt x="536" y="277"/>
                  <a:pt x="536" y="233"/>
                </a:cubicBezTo>
                <a:cubicBezTo>
                  <a:pt x="536" y="197"/>
                  <a:pt x="515" y="169"/>
                  <a:pt x="484" y="156"/>
                </a:cubicBezTo>
              </a:path>
            </a:pathLst>
          </a:custGeom>
          <a:solidFill>
            <a:schemeClr val="tx1">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4" name="Group 3"/>
          <p:cNvGrpSpPr>
            <a:grpSpLocks noChangeAspect="1"/>
          </p:cNvGrpSpPr>
          <p:nvPr/>
        </p:nvGrpSpPr>
        <p:grpSpPr>
          <a:xfrm>
            <a:off x="9509081" y="2479554"/>
            <a:ext cx="1447800" cy="865308"/>
            <a:chOff x="10393557" y="1474929"/>
            <a:chExt cx="1300131" cy="758557"/>
          </a:xfrm>
        </p:grpSpPr>
        <p:sp>
          <p:nvSpPr>
            <p:cNvPr id="5" name="Freeform 7"/>
            <p:cNvSpPr>
              <a:spLocks/>
            </p:cNvSpPr>
            <p:nvPr/>
          </p:nvSpPr>
          <p:spPr bwMode="auto">
            <a:xfrm>
              <a:off x="10393557" y="1474929"/>
              <a:ext cx="1300131" cy="758557"/>
            </a:xfrm>
            <a:custGeom>
              <a:avLst/>
              <a:gdLst>
                <a:gd name="T0" fmla="*/ 39 w 410"/>
                <a:gd name="T1" fmla="*/ 120 h 239"/>
                <a:gd name="T2" fmla="*/ 108 w 410"/>
                <a:gd name="T3" fmla="*/ 69 h 239"/>
                <a:gd name="T4" fmla="*/ 178 w 410"/>
                <a:gd name="T5" fmla="*/ 0 h 239"/>
                <a:gd name="T6" fmla="*/ 240 w 410"/>
                <a:gd name="T7" fmla="*/ 37 h 239"/>
                <a:gd name="T8" fmla="*/ 261 w 410"/>
                <a:gd name="T9" fmla="*/ 33 h 239"/>
                <a:gd name="T10" fmla="*/ 328 w 410"/>
                <a:gd name="T11" fmla="*/ 96 h 239"/>
                <a:gd name="T12" fmla="*/ 336 w 410"/>
                <a:gd name="T13" fmla="*/ 96 h 239"/>
                <a:gd name="T14" fmla="*/ 410 w 410"/>
                <a:gd name="T15" fmla="*/ 169 h 239"/>
                <a:gd name="T16" fmla="*/ 336 w 410"/>
                <a:gd name="T17" fmla="*/ 239 h 239"/>
                <a:gd name="T18" fmla="*/ 65 w 410"/>
                <a:gd name="T19" fmla="*/ 239 h 239"/>
                <a:gd name="T20" fmla="*/ 0 w 410"/>
                <a:gd name="T21" fmla="*/ 179 h 239"/>
                <a:gd name="T22" fmla="*/ 39 w 410"/>
                <a:gd name="T23" fmla="*/ 12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0" h="239">
                  <a:moveTo>
                    <a:pt x="39" y="120"/>
                  </a:moveTo>
                  <a:cubicBezTo>
                    <a:pt x="47" y="90"/>
                    <a:pt x="75" y="69"/>
                    <a:pt x="108" y="69"/>
                  </a:cubicBezTo>
                  <a:cubicBezTo>
                    <a:pt x="108" y="31"/>
                    <a:pt x="139" y="0"/>
                    <a:pt x="178" y="0"/>
                  </a:cubicBezTo>
                  <a:cubicBezTo>
                    <a:pt x="204" y="0"/>
                    <a:pt x="227" y="15"/>
                    <a:pt x="240" y="37"/>
                  </a:cubicBezTo>
                  <a:cubicBezTo>
                    <a:pt x="247" y="33"/>
                    <a:pt x="253" y="33"/>
                    <a:pt x="261" y="33"/>
                  </a:cubicBezTo>
                  <a:cubicBezTo>
                    <a:pt x="298" y="33"/>
                    <a:pt x="328" y="61"/>
                    <a:pt x="328" y="96"/>
                  </a:cubicBezTo>
                  <a:cubicBezTo>
                    <a:pt x="330" y="96"/>
                    <a:pt x="334" y="96"/>
                    <a:pt x="336" y="96"/>
                  </a:cubicBezTo>
                  <a:cubicBezTo>
                    <a:pt x="377" y="96"/>
                    <a:pt x="410" y="127"/>
                    <a:pt x="410" y="169"/>
                  </a:cubicBezTo>
                  <a:cubicBezTo>
                    <a:pt x="410" y="208"/>
                    <a:pt x="377" y="239"/>
                    <a:pt x="336" y="239"/>
                  </a:cubicBezTo>
                  <a:cubicBezTo>
                    <a:pt x="65" y="239"/>
                    <a:pt x="65" y="239"/>
                    <a:pt x="65" y="239"/>
                  </a:cubicBezTo>
                  <a:cubicBezTo>
                    <a:pt x="28" y="239"/>
                    <a:pt x="0" y="212"/>
                    <a:pt x="0" y="179"/>
                  </a:cubicBezTo>
                  <a:cubicBezTo>
                    <a:pt x="0" y="151"/>
                    <a:pt x="16" y="130"/>
                    <a:pt x="39" y="120"/>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p:txBody>
        </p:sp>
        <p:pic>
          <p:nvPicPr>
            <p:cNvPr id="6"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6249" y="1840915"/>
              <a:ext cx="310479" cy="31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803123" y="1765322"/>
              <a:ext cx="879422" cy="428993"/>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chemeClr val="bg1"/>
                  </a:solidFill>
                  <a:effectLst/>
                  <a:uLnTx/>
                  <a:uFillTx/>
                </a:rPr>
                <a:t>Storage</a:t>
              </a:r>
            </a:p>
          </p:txBody>
        </p:sp>
      </p:grpSp>
      <p:grpSp>
        <p:nvGrpSpPr>
          <p:cNvPr id="57" name="Group 56"/>
          <p:cNvGrpSpPr>
            <a:grpSpLocks noChangeAspect="1"/>
          </p:cNvGrpSpPr>
          <p:nvPr/>
        </p:nvGrpSpPr>
        <p:grpSpPr>
          <a:xfrm>
            <a:off x="8722970" y="2835194"/>
            <a:ext cx="596543" cy="509668"/>
            <a:chOff x="3383409" y="2838643"/>
            <a:chExt cx="860072" cy="734819"/>
          </a:xfrm>
        </p:grpSpPr>
        <p:sp>
          <p:nvSpPr>
            <p:cNvPr id="61" name="Freeform 75"/>
            <p:cNvSpPr>
              <a:spLocks noEditPoints="1"/>
            </p:cNvSpPr>
            <p:nvPr/>
          </p:nvSpPr>
          <p:spPr bwMode="auto">
            <a:xfrm>
              <a:off x="3383409" y="2838643"/>
              <a:ext cx="860072" cy="734819"/>
            </a:xfrm>
            <a:custGeom>
              <a:avLst/>
              <a:gdLst>
                <a:gd name="T0" fmla="*/ 226 w 268"/>
                <a:gd name="T1" fmla="*/ 221 h 229"/>
                <a:gd name="T2" fmla="*/ 248 w 268"/>
                <a:gd name="T3" fmla="*/ 229 h 229"/>
                <a:gd name="T4" fmla="*/ 260 w 268"/>
                <a:gd name="T5" fmla="*/ 206 h 229"/>
                <a:gd name="T6" fmla="*/ 253 w 268"/>
                <a:gd name="T7" fmla="*/ 220 h 229"/>
                <a:gd name="T8" fmla="*/ 268 w 268"/>
                <a:gd name="T9" fmla="*/ 209 h 229"/>
                <a:gd name="T10" fmla="*/ 260 w 268"/>
                <a:gd name="T11" fmla="*/ 206 h 229"/>
                <a:gd name="T12" fmla="*/ 260 w 268"/>
                <a:gd name="T13" fmla="*/ 160 h 229"/>
                <a:gd name="T14" fmla="*/ 268 w 268"/>
                <a:gd name="T15" fmla="*/ 183 h 229"/>
                <a:gd name="T16" fmla="*/ 260 w 268"/>
                <a:gd name="T17" fmla="*/ 160 h 229"/>
                <a:gd name="T18" fmla="*/ 260 w 268"/>
                <a:gd name="T19" fmla="*/ 138 h 229"/>
                <a:gd name="T20" fmla="*/ 268 w 268"/>
                <a:gd name="T21" fmla="*/ 115 h 229"/>
                <a:gd name="T22" fmla="*/ 260 w 268"/>
                <a:gd name="T23" fmla="*/ 70 h 229"/>
                <a:gd name="T24" fmla="*/ 268 w 268"/>
                <a:gd name="T25" fmla="*/ 92 h 229"/>
                <a:gd name="T26" fmla="*/ 260 w 268"/>
                <a:gd name="T27" fmla="*/ 70 h 229"/>
                <a:gd name="T28" fmla="*/ 260 w 268"/>
                <a:gd name="T29" fmla="*/ 47 h 229"/>
                <a:gd name="T30" fmla="*/ 268 w 268"/>
                <a:gd name="T31" fmla="*/ 24 h 229"/>
                <a:gd name="T32" fmla="*/ 232 w 268"/>
                <a:gd name="T33" fmla="*/ 8 h 229"/>
                <a:gd name="T34" fmla="*/ 253 w 268"/>
                <a:gd name="T35" fmla="*/ 9 h 229"/>
                <a:gd name="T36" fmla="*/ 248 w 268"/>
                <a:gd name="T37" fmla="*/ 0 h 229"/>
                <a:gd name="T38" fmla="*/ 232 w 268"/>
                <a:gd name="T39" fmla="*/ 8 h 229"/>
                <a:gd name="T40" fmla="*/ 209 w 268"/>
                <a:gd name="T41" fmla="*/ 8 h 229"/>
                <a:gd name="T42" fmla="*/ 187 w 268"/>
                <a:gd name="T43" fmla="*/ 0 h 229"/>
                <a:gd name="T44" fmla="*/ 142 w 268"/>
                <a:gd name="T45" fmla="*/ 8 h 229"/>
                <a:gd name="T46" fmla="*/ 164 w 268"/>
                <a:gd name="T47" fmla="*/ 0 h 229"/>
                <a:gd name="T48" fmla="*/ 142 w 268"/>
                <a:gd name="T49" fmla="*/ 8 h 229"/>
                <a:gd name="T50" fmla="*/ 119 w 268"/>
                <a:gd name="T51" fmla="*/ 8 h 229"/>
                <a:gd name="T52" fmla="*/ 96 w 268"/>
                <a:gd name="T53" fmla="*/ 0 h 229"/>
                <a:gd name="T54" fmla="*/ 51 w 268"/>
                <a:gd name="T55" fmla="*/ 8 h 229"/>
                <a:gd name="T56" fmla="*/ 74 w 268"/>
                <a:gd name="T57" fmla="*/ 0 h 229"/>
                <a:gd name="T58" fmla="*/ 51 w 268"/>
                <a:gd name="T59" fmla="*/ 8 h 229"/>
                <a:gd name="T60" fmla="*/ 20 w 268"/>
                <a:gd name="T61" fmla="*/ 8 h 229"/>
                <a:gd name="T62" fmla="*/ 28 w 268"/>
                <a:gd name="T63" fmla="*/ 0 h 229"/>
                <a:gd name="T64" fmla="*/ 4 w 268"/>
                <a:gd name="T65" fmla="*/ 8 h 229"/>
                <a:gd name="T66" fmla="*/ 8 w 268"/>
                <a:gd name="T67" fmla="*/ 55 h 229"/>
                <a:gd name="T68" fmla="*/ 0 w 268"/>
                <a:gd name="T69" fmla="*/ 32 h 229"/>
                <a:gd name="T70" fmla="*/ 8 w 268"/>
                <a:gd name="T71" fmla="*/ 55 h 229"/>
                <a:gd name="T72" fmla="*/ 8 w 268"/>
                <a:gd name="T73" fmla="*/ 78 h 229"/>
                <a:gd name="T74" fmla="*/ 0 w 268"/>
                <a:gd name="T75" fmla="*/ 100 h 229"/>
                <a:gd name="T76" fmla="*/ 8 w 268"/>
                <a:gd name="T77" fmla="*/ 145 h 229"/>
                <a:gd name="T78" fmla="*/ 0 w 268"/>
                <a:gd name="T79" fmla="*/ 123 h 229"/>
                <a:gd name="T80" fmla="*/ 8 w 268"/>
                <a:gd name="T81" fmla="*/ 145 h 229"/>
                <a:gd name="T82" fmla="*/ 8 w 268"/>
                <a:gd name="T83" fmla="*/ 168 h 229"/>
                <a:gd name="T84" fmla="*/ 0 w 268"/>
                <a:gd name="T85" fmla="*/ 191 h 229"/>
                <a:gd name="T86" fmla="*/ 22 w 268"/>
                <a:gd name="T87" fmla="*/ 221 h 229"/>
                <a:gd name="T88" fmla="*/ 9 w 268"/>
                <a:gd name="T89" fmla="*/ 212 h 229"/>
                <a:gd name="T90" fmla="*/ 20 w 268"/>
                <a:gd name="T91" fmla="*/ 229 h 229"/>
                <a:gd name="T92" fmla="*/ 22 w 268"/>
                <a:gd name="T93" fmla="*/ 221 h 229"/>
                <a:gd name="T94" fmla="*/ 44 w 268"/>
                <a:gd name="T95" fmla="*/ 221 h 229"/>
                <a:gd name="T96" fmla="*/ 67 w 268"/>
                <a:gd name="T97" fmla="*/ 229 h 229"/>
                <a:gd name="T98" fmla="*/ 112 w 268"/>
                <a:gd name="T99" fmla="*/ 221 h 229"/>
                <a:gd name="T100" fmla="*/ 90 w 268"/>
                <a:gd name="T101" fmla="*/ 229 h 229"/>
                <a:gd name="T102" fmla="*/ 112 w 268"/>
                <a:gd name="T103" fmla="*/ 221 h 229"/>
                <a:gd name="T104" fmla="*/ 135 w 268"/>
                <a:gd name="T105" fmla="*/ 221 h 229"/>
                <a:gd name="T106" fmla="*/ 158 w 268"/>
                <a:gd name="T107" fmla="*/ 229 h 229"/>
                <a:gd name="T108" fmla="*/ 203 w 268"/>
                <a:gd name="T109" fmla="*/ 221 h 229"/>
                <a:gd name="T110" fmla="*/ 180 w 268"/>
                <a:gd name="T111" fmla="*/ 229 h 229"/>
                <a:gd name="T112" fmla="*/ 203 w 268"/>
                <a:gd name="T113" fmla="*/ 2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229">
                  <a:moveTo>
                    <a:pt x="248" y="221"/>
                  </a:moveTo>
                  <a:cubicBezTo>
                    <a:pt x="226" y="221"/>
                    <a:pt x="226" y="221"/>
                    <a:pt x="226" y="221"/>
                  </a:cubicBezTo>
                  <a:cubicBezTo>
                    <a:pt x="226" y="229"/>
                    <a:pt x="226" y="229"/>
                    <a:pt x="226" y="229"/>
                  </a:cubicBezTo>
                  <a:cubicBezTo>
                    <a:pt x="248" y="229"/>
                    <a:pt x="248" y="229"/>
                    <a:pt x="248" y="229"/>
                  </a:cubicBezTo>
                  <a:cubicBezTo>
                    <a:pt x="248" y="221"/>
                    <a:pt x="248" y="221"/>
                    <a:pt x="248" y="221"/>
                  </a:cubicBezTo>
                  <a:moveTo>
                    <a:pt x="260" y="206"/>
                  </a:moveTo>
                  <a:cubicBezTo>
                    <a:pt x="260" y="209"/>
                    <a:pt x="260" y="209"/>
                    <a:pt x="260" y="209"/>
                  </a:cubicBezTo>
                  <a:cubicBezTo>
                    <a:pt x="260" y="214"/>
                    <a:pt x="257" y="219"/>
                    <a:pt x="253" y="220"/>
                  </a:cubicBezTo>
                  <a:cubicBezTo>
                    <a:pt x="256" y="228"/>
                    <a:pt x="256" y="228"/>
                    <a:pt x="256" y="228"/>
                  </a:cubicBezTo>
                  <a:cubicBezTo>
                    <a:pt x="263" y="225"/>
                    <a:pt x="268" y="218"/>
                    <a:pt x="268" y="209"/>
                  </a:cubicBezTo>
                  <a:cubicBezTo>
                    <a:pt x="268" y="206"/>
                    <a:pt x="268" y="206"/>
                    <a:pt x="268" y="206"/>
                  </a:cubicBezTo>
                  <a:cubicBezTo>
                    <a:pt x="260" y="206"/>
                    <a:pt x="260" y="206"/>
                    <a:pt x="260" y="206"/>
                  </a:cubicBezTo>
                  <a:cubicBezTo>
                    <a:pt x="260" y="206"/>
                    <a:pt x="260" y="206"/>
                    <a:pt x="260" y="206"/>
                  </a:cubicBezTo>
                  <a:moveTo>
                    <a:pt x="260" y="160"/>
                  </a:moveTo>
                  <a:cubicBezTo>
                    <a:pt x="260" y="183"/>
                    <a:pt x="260" y="183"/>
                    <a:pt x="260" y="183"/>
                  </a:cubicBezTo>
                  <a:cubicBezTo>
                    <a:pt x="268" y="183"/>
                    <a:pt x="268" y="183"/>
                    <a:pt x="268" y="183"/>
                  </a:cubicBezTo>
                  <a:cubicBezTo>
                    <a:pt x="268" y="160"/>
                    <a:pt x="268" y="160"/>
                    <a:pt x="268" y="160"/>
                  </a:cubicBezTo>
                  <a:cubicBezTo>
                    <a:pt x="260" y="160"/>
                    <a:pt x="260" y="160"/>
                    <a:pt x="260" y="160"/>
                  </a:cubicBezTo>
                  <a:moveTo>
                    <a:pt x="260" y="115"/>
                  </a:moveTo>
                  <a:cubicBezTo>
                    <a:pt x="260" y="138"/>
                    <a:pt x="260" y="138"/>
                    <a:pt x="260" y="138"/>
                  </a:cubicBezTo>
                  <a:cubicBezTo>
                    <a:pt x="268" y="138"/>
                    <a:pt x="268" y="138"/>
                    <a:pt x="268" y="138"/>
                  </a:cubicBezTo>
                  <a:cubicBezTo>
                    <a:pt x="268" y="115"/>
                    <a:pt x="268" y="115"/>
                    <a:pt x="268" y="115"/>
                  </a:cubicBezTo>
                  <a:cubicBezTo>
                    <a:pt x="260" y="115"/>
                    <a:pt x="260" y="115"/>
                    <a:pt x="260" y="115"/>
                  </a:cubicBezTo>
                  <a:moveTo>
                    <a:pt x="260" y="70"/>
                  </a:moveTo>
                  <a:cubicBezTo>
                    <a:pt x="260" y="92"/>
                    <a:pt x="260" y="92"/>
                    <a:pt x="260" y="92"/>
                  </a:cubicBezTo>
                  <a:cubicBezTo>
                    <a:pt x="268" y="92"/>
                    <a:pt x="268" y="92"/>
                    <a:pt x="268" y="92"/>
                  </a:cubicBezTo>
                  <a:cubicBezTo>
                    <a:pt x="268" y="70"/>
                    <a:pt x="268" y="70"/>
                    <a:pt x="268" y="70"/>
                  </a:cubicBezTo>
                  <a:cubicBezTo>
                    <a:pt x="260" y="70"/>
                    <a:pt x="260" y="70"/>
                    <a:pt x="260" y="70"/>
                  </a:cubicBezTo>
                  <a:moveTo>
                    <a:pt x="260" y="24"/>
                  </a:moveTo>
                  <a:cubicBezTo>
                    <a:pt x="260" y="47"/>
                    <a:pt x="260" y="47"/>
                    <a:pt x="260" y="47"/>
                  </a:cubicBezTo>
                  <a:cubicBezTo>
                    <a:pt x="268" y="47"/>
                    <a:pt x="268" y="47"/>
                    <a:pt x="268" y="47"/>
                  </a:cubicBezTo>
                  <a:cubicBezTo>
                    <a:pt x="268" y="24"/>
                    <a:pt x="268" y="24"/>
                    <a:pt x="268" y="24"/>
                  </a:cubicBezTo>
                  <a:cubicBezTo>
                    <a:pt x="260" y="24"/>
                    <a:pt x="260" y="24"/>
                    <a:pt x="260" y="24"/>
                  </a:cubicBezTo>
                  <a:moveTo>
                    <a:pt x="232" y="8"/>
                  </a:moveTo>
                  <a:cubicBezTo>
                    <a:pt x="248" y="8"/>
                    <a:pt x="248" y="8"/>
                    <a:pt x="248" y="8"/>
                  </a:cubicBezTo>
                  <a:cubicBezTo>
                    <a:pt x="250" y="8"/>
                    <a:pt x="251" y="9"/>
                    <a:pt x="253" y="9"/>
                  </a:cubicBezTo>
                  <a:cubicBezTo>
                    <a:pt x="256" y="2"/>
                    <a:pt x="256" y="2"/>
                    <a:pt x="256" y="2"/>
                  </a:cubicBezTo>
                  <a:cubicBezTo>
                    <a:pt x="254" y="1"/>
                    <a:pt x="251" y="0"/>
                    <a:pt x="248" y="0"/>
                  </a:cubicBezTo>
                  <a:cubicBezTo>
                    <a:pt x="232" y="0"/>
                    <a:pt x="232" y="0"/>
                    <a:pt x="232" y="0"/>
                  </a:cubicBezTo>
                  <a:cubicBezTo>
                    <a:pt x="232" y="8"/>
                    <a:pt x="232" y="8"/>
                    <a:pt x="232" y="8"/>
                  </a:cubicBezTo>
                  <a:moveTo>
                    <a:pt x="187" y="8"/>
                  </a:moveTo>
                  <a:cubicBezTo>
                    <a:pt x="209" y="8"/>
                    <a:pt x="209" y="8"/>
                    <a:pt x="209" y="8"/>
                  </a:cubicBezTo>
                  <a:cubicBezTo>
                    <a:pt x="209" y="0"/>
                    <a:pt x="209" y="0"/>
                    <a:pt x="209" y="0"/>
                  </a:cubicBezTo>
                  <a:cubicBezTo>
                    <a:pt x="187" y="0"/>
                    <a:pt x="187" y="0"/>
                    <a:pt x="187" y="0"/>
                  </a:cubicBezTo>
                  <a:cubicBezTo>
                    <a:pt x="187" y="8"/>
                    <a:pt x="187" y="8"/>
                    <a:pt x="187" y="8"/>
                  </a:cubicBezTo>
                  <a:moveTo>
                    <a:pt x="142" y="8"/>
                  </a:moveTo>
                  <a:cubicBezTo>
                    <a:pt x="164" y="8"/>
                    <a:pt x="164" y="8"/>
                    <a:pt x="164" y="8"/>
                  </a:cubicBezTo>
                  <a:cubicBezTo>
                    <a:pt x="164" y="0"/>
                    <a:pt x="164" y="0"/>
                    <a:pt x="164" y="0"/>
                  </a:cubicBezTo>
                  <a:cubicBezTo>
                    <a:pt x="142" y="0"/>
                    <a:pt x="142" y="0"/>
                    <a:pt x="142" y="0"/>
                  </a:cubicBezTo>
                  <a:cubicBezTo>
                    <a:pt x="142" y="8"/>
                    <a:pt x="142" y="8"/>
                    <a:pt x="142" y="8"/>
                  </a:cubicBezTo>
                  <a:moveTo>
                    <a:pt x="96" y="8"/>
                  </a:moveTo>
                  <a:cubicBezTo>
                    <a:pt x="119" y="8"/>
                    <a:pt x="119" y="8"/>
                    <a:pt x="119" y="8"/>
                  </a:cubicBezTo>
                  <a:cubicBezTo>
                    <a:pt x="119" y="0"/>
                    <a:pt x="119" y="0"/>
                    <a:pt x="119" y="0"/>
                  </a:cubicBezTo>
                  <a:cubicBezTo>
                    <a:pt x="96" y="0"/>
                    <a:pt x="96" y="0"/>
                    <a:pt x="96" y="0"/>
                  </a:cubicBezTo>
                  <a:cubicBezTo>
                    <a:pt x="96" y="8"/>
                    <a:pt x="96" y="8"/>
                    <a:pt x="96" y="8"/>
                  </a:cubicBezTo>
                  <a:moveTo>
                    <a:pt x="51" y="8"/>
                  </a:moveTo>
                  <a:cubicBezTo>
                    <a:pt x="74" y="8"/>
                    <a:pt x="74" y="8"/>
                    <a:pt x="74" y="8"/>
                  </a:cubicBezTo>
                  <a:cubicBezTo>
                    <a:pt x="74" y="0"/>
                    <a:pt x="74" y="0"/>
                    <a:pt x="74" y="0"/>
                  </a:cubicBezTo>
                  <a:cubicBezTo>
                    <a:pt x="51" y="0"/>
                    <a:pt x="51" y="0"/>
                    <a:pt x="51" y="0"/>
                  </a:cubicBezTo>
                  <a:cubicBezTo>
                    <a:pt x="51" y="8"/>
                    <a:pt x="51" y="8"/>
                    <a:pt x="51" y="8"/>
                  </a:cubicBezTo>
                  <a:moveTo>
                    <a:pt x="11" y="13"/>
                  </a:moveTo>
                  <a:cubicBezTo>
                    <a:pt x="13" y="10"/>
                    <a:pt x="16" y="8"/>
                    <a:pt x="20" y="8"/>
                  </a:cubicBezTo>
                  <a:cubicBezTo>
                    <a:pt x="28" y="8"/>
                    <a:pt x="28" y="8"/>
                    <a:pt x="28" y="8"/>
                  </a:cubicBezTo>
                  <a:cubicBezTo>
                    <a:pt x="28" y="0"/>
                    <a:pt x="28" y="0"/>
                    <a:pt x="28" y="0"/>
                  </a:cubicBezTo>
                  <a:cubicBezTo>
                    <a:pt x="20" y="0"/>
                    <a:pt x="20" y="0"/>
                    <a:pt x="20" y="0"/>
                  </a:cubicBezTo>
                  <a:cubicBezTo>
                    <a:pt x="14" y="0"/>
                    <a:pt x="8" y="3"/>
                    <a:pt x="4" y="8"/>
                  </a:cubicBezTo>
                  <a:cubicBezTo>
                    <a:pt x="11" y="13"/>
                    <a:pt x="11" y="13"/>
                    <a:pt x="11" y="13"/>
                  </a:cubicBezTo>
                  <a:moveTo>
                    <a:pt x="8" y="55"/>
                  </a:moveTo>
                  <a:cubicBezTo>
                    <a:pt x="8" y="32"/>
                    <a:pt x="8" y="32"/>
                    <a:pt x="8" y="32"/>
                  </a:cubicBezTo>
                  <a:cubicBezTo>
                    <a:pt x="0" y="32"/>
                    <a:pt x="0" y="32"/>
                    <a:pt x="0" y="32"/>
                  </a:cubicBezTo>
                  <a:cubicBezTo>
                    <a:pt x="0" y="55"/>
                    <a:pt x="0" y="55"/>
                    <a:pt x="0" y="55"/>
                  </a:cubicBezTo>
                  <a:cubicBezTo>
                    <a:pt x="8" y="55"/>
                    <a:pt x="8" y="55"/>
                    <a:pt x="8" y="55"/>
                  </a:cubicBezTo>
                  <a:moveTo>
                    <a:pt x="8" y="100"/>
                  </a:moveTo>
                  <a:cubicBezTo>
                    <a:pt x="8" y="78"/>
                    <a:pt x="8" y="78"/>
                    <a:pt x="8" y="78"/>
                  </a:cubicBezTo>
                  <a:cubicBezTo>
                    <a:pt x="0" y="78"/>
                    <a:pt x="0" y="78"/>
                    <a:pt x="0" y="78"/>
                  </a:cubicBezTo>
                  <a:cubicBezTo>
                    <a:pt x="0" y="100"/>
                    <a:pt x="0" y="100"/>
                    <a:pt x="0" y="100"/>
                  </a:cubicBezTo>
                  <a:cubicBezTo>
                    <a:pt x="8" y="100"/>
                    <a:pt x="8" y="100"/>
                    <a:pt x="8" y="100"/>
                  </a:cubicBezTo>
                  <a:moveTo>
                    <a:pt x="8" y="145"/>
                  </a:moveTo>
                  <a:cubicBezTo>
                    <a:pt x="8" y="123"/>
                    <a:pt x="8" y="123"/>
                    <a:pt x="8" y="123"/>
                  </a:cubicBezTo>
                  <a:cubicBezTo>
                    <a:pt x="0" y="123"/>
                    <a:pt x="0" y="123"/>
                    <a:pt x="0" y="123"/>
                  </a:cubicBezTo>
                  <a:cubicBezTo>
                    <a:pt x="0" y="145"/>
                    <a:pt x="0" y="145"/>
                    <a:pt x="0" y="145"/>
                  </a:cubicBezTo>
                  <a:cubicBezTo>
                    <a:pt x="8" y="145"/>
                    <a:pt x="8" y="145"/>
                    <a:pt x="8" y="145"/>
                  </a:cubicBezTo>
                  <a:moveTo>
                    <a:pt x="8" y="191"/>
                  </a:moveTo>
                  <a:cubicBezTo>
                    <a:pt x="8" y="168"/>
                    <a:pt x="8" y="168"/>
                    <a:pt x="8" y="168"/>
                  </a:cubicBezTo>
                  <a:cubicBezTo>
                    <a:pt x="0" y="168"/>
                    <a:pt x="0" y="168"/>
                    <a:pt x="0" y="168"/>
                  </a:cubicBezTo>
                  <a:cubicBezTo>
                    <a:pt x="0" y="191"/>
                    <a:pt x="0" y="191"/>
                    <a:pt x="0" y="191"/>
                  </a:cubicBezTo>
                  <a:cubicBezTo>
                    <a:pt x="8" y="191"/>
                    <a:pt x="8" y="191"/>
                    <a:pt x="8" y="191"/>
                  </a:cubicBezTo>
                  <a:moveTo>
                    <a:pt x="22" y="221"/>
                  </a:moveTo>
                  <a:cubicBezTo>
                    <a:pt x="20" y="221"/>
                    <a:pt x="20" y="221"/>
                    <a:pt x="20" y="221"/>
                  </a:cubicBezTo>
                  <a:cubicBezTo>
                    <a:pt x="15" y="221"/>
                    <a:pt x="10" y="218"/>
                    <a:pt x="9" y="212"/>
                  </a:cubicBezTo>
                  <a:cubicBezTo>
                    <a:pt x="1" y="214"/>
                    <a:pt x="1" y="214"/>
                    <a:pt x="1" y="214"/>
                  </a:cubicBezTo>
                  <a:cubicBezTo>
                    <a:pt x="3" y="223"/>
                    <a:pt x="11" y="229"/>
                    <a:pt x="20" y="229"/>
                  </a:cubicBezTo>
                  <a:cubicBezTo>
                    <a:pt x="22" y="229"/>
                    <a:pt x="22" y="229"/>
                    <a:pt x="22" y="229"/>
                  </a:cubicBezTo>
                  <a:cubicBezTo>
                    <a:pt x="22" y="221"/>
                    <a:pt x="22" y="221"/>
                    <a:pt x="22" y="221"/>
                  </a:cubicBezTo>
                  <a:moveTo>
                    <a:pt x="67" y="221"/>
                  </a:moveTo>
                  <a:cubicBezTo>
                    <a:pt x="44" y="221"/>
                    <a:pt x="44" y="221"/>
                    <a:pt x="44" y="221"/>
                  </a:cubicBezTo>
                  <a:cubicBezTo>
                    <a:pt x="44" y="229"/>
                    <a:pt x="44" y="229"/>
                    <a:pt x="44" y="229"/>
                  </a:cubicBezTo>
                  <a:cubicBezTo>
                    <a:pt x="67" y="229"/>
                    <a:pt x="67" y="229"/>
                    <a:pt x="67" y="229"/>
                  </a:cubicBezTo>
                  <a:cubicBezTo>
                    <a:pt x="67" y="221"/>
                    <a:pt x="67" y="221"/>
                    <a:pt x="67" y="221"/>
                  </a:cubicBezTo>
                  <a:moveTo>
                    <a:pt x="112" y="221"/>
                  </a:moveTo>
                  <a:cubicBezTo>
                    <a:pt x="90" y="221"/>
                    <a:pt x="90" y="221"/>
                    <a:pt x="90" y="221"/>
                  </a:cubicBezTo>
                  <a:cubicBezTo>
                    <a:pt x="90" y="229"/>
                    <a:pt x="90" y="229"/>
                    <a:pt x="90" y="229"/>
                  </a:cubicBezTo>
                  <a:cubicBezTo>
                    <a:pt x="112" y="229"/>
                    <a:pt x="112" y="229"/>
                    <a:pt x="112" y="229"/>
                  </a:cubicBezTo>
                  <a:cubicBezTo>
                    <a:pt x="112" y="221"/>
                    <a:pt x="112" y="221"/>
                    <a:pt x="112" y="221"/>
                  </a:cubicBezTo>
                  <a:moveTo>
                    <a:pt x="158" y="221"/>
                  </a:moveTo>
                  <a:cubicBezTo>
                    <a:pt x="135" y="221"/>
                    <a:pt x="135" y="221"/>
                    <a:pt x="135" y="221"/>
                  </a:cubicBezTo>
                  <a:cubicBezTo>
                    <a:pt x="135" y="229"/>
                    <a:pt x="135" y="229"/>
                    <a:pt x="135" y="229"/>
                  </a:cubicBezTo>
                  <a:cubicBezTo>
                    <a:pt x="158" y="229"/>
                    <a:pt x="158" y="229"/>
                    <a:pt x="158" y="229"/>
                  </a:cubicBezTo>
                  <a:cubicBezTo>
                    <a:pt x="158" y="221"/>
                    <a:pt x="158" y="221"/>
                    <a:pt x="158" y="221"/>
                  </a:cubicBezTo>
                  <a:moveTo>
                    <a:pt x="203" y="221"/>
                  </a:moveTo>
                  <a:cubicBezTo>
                    <a:pt x="180" y="221"/>
                    <a:pt x="180" y="221"/>
                    <a:pt x="180" y="221"/>
                  </a:cubicBezTo>
                  <a:cubicBezTo>
                    <a:pt x="180" y="229"/>
                    <a:pt x="180" y="229"/>
                    <a:pt x="180" y="229"/>
                  </a:cubicBezTo>
                  <a:cubicBezTo>
                    <a:pt x="203" y="229"/>
                    <a:pt x="203" y="229"/>
                    <a:pt x="203" y="229"/>
                  </a:cubicBezTo>
                  <a:cubicBezTo>
                    <a:pt x="203" y="221"/>
                    <a:pt x="203" y="221"/>
                    <a:pt x="203" y="221"/>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2" name="Freeform 76"/>
            <p:cNvSpPr>
              <a:spLocks/>
            </p:cNvSpPr>
            <p:nvPr/>
          </p:nvSpPr>
          <p:spPr bwMode="auto">
            <a:xfrm>
              <a:off x="3675667" y="3406458"/>
              <a:ext cx="278897" cy="35071"/>
            </a:xfrm>
            <a:custGeom>
              <a:avLst/>
              <a:gdLst>
                <a:gd name="T0" fmla="*/ 151 w 167"/>
                <a:gd name="T1" fmla="*/ 0 h 21"/>
                <a:gd name="T2" fmla="*/ 11 w 167"/>
                <a:gd name="T3" fmla="*/ 0 h 21"/>
                <a:gd name="T4" fmla="*/ 0 w 167"/>
                <a:gd name="T5" fmla="*/ 21 h 21"/>
                <a:gd name="T6" fmla="*/ 167 w 167"/>
                <a:gd name="T7" fmla="*/ 21 h 21"/>
                <a:gd name="T8" fmla="*/ 151 w 167"/>
                <a:gd name="T9" fmla="*/ 0 h 21"/>
              </a:gdLst>
              <a:ahLst/>
              <a:cxnLst>
                <a:cxn ang="0">
                  <a:pos x="T0" y="T1"/>
                </a:cxn>
                <a:cxn ang="0">
                  <a:pos x="T2" y="T3"/>
                </a:cxn>
                <a:cxn ang="0">
                  <a:pos x="T4" y="T5"/>
                </a:cxn>
                <a:cxn ang="0">
                  <a:pos x="T6" y="T7"/>
                </a:cxn>
                <a:cxn ang="0">
                  <a:pos x="T8" y="T9"/>
                </a:cxn>
              </a:cxnLst>
              <a:rect l="0" t="0" r="r" b="b"/>
              <a:pathLst>
                <a:path w="167" h="21">
                  <a:moveTo>
                    <a:pt x="151" y="0"/>
                  </a:moveTo>
                  <a:lnTo>
                    <a:pt x="11" y="0"/>
                  </a:lnTo>
                  <a:lnTo>
                    <a:pt x="0" y="21"/>
                  </a:lnTo>
                  <a:lnTo>
                    <a:pt x="167" y="21"/>
                  </a:lnTo>
                  <a:lnTo>
                    <a:pt x="151" y="0"/>
                  </a:lnTo>
                  <a:close/>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3" name="Rectangle 77"/>
            <p:cNvSpPr>
              <a:spLocks noChangeArrowheads="1"/>
            </p:cNvSpPr>
            <p:nvPr/>
          </p:nvSpPr>
          <p:spPr bwMode="auto">
            <a:xfrm>
              <a:off x="3675667" y="3441529"/>
              <a:ext cx="278897" cy="668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4" name="Freeform 78"/>
            <p:cNvSpPr>
              <a:spLocks/>
            </p:cNvSpPr>
            <p:nvPr/>
          </p:nvSpPr>
          <p:spPr bwMode="auto">
            <a:xfrm>
              <a:off x="3533713" y="2998967"/>
              <a:ext cx="561134" cy="337349"/>
            </a:xfrm>
            <a:custGeom>
              <a:avLst/>
              <a:gdLst>
                <a:gd name="T0" fmla="*/ 5 w 175"/>
                <a:gd name="T1" fmla="*/ 105 h 105"/>
                <a:gd name="T2" fmla="*/ 0 w 175"/>
                <a:gd name="T3" fmla="*/ 99 h 105"/>
                <a:gd name="T4" fmla="*/ 0 w 175"/>
                <a:gd name="T5" fmla="*/ 6 h 105"/>
                <a:gd name="T6" fmla="*/ 5 w 175"/>
                <a:gd name="T7" fmla="*/ 0 h 105"/>
                <a:gd name="T8" fmla="*/ 170 w 175"/>
                <a:gd name="T9" fmla="*/ 0 h 105"/>
                <a:gd name="T10" fmla="*/ 175 w 175"/>
                <a:gd name="T11" fmla="*/ 6 h 105"/>
                <a:gd name="T12" fmla="*/ 175 w 175"/>
                <a:gd name="T13" fmla="*/ 99 h 105"/>
                <a:gd name="T14" fmla="*/ 170 w 175"/>
                <a:gd name="T15" fmla="*/ 105 h 105"/>
                <a:gd name="T16" fmla="*/ 5 w 175"/>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05">
                  <a:moveTo>
                    <a:pt x="5" y="105"/>
                  </a:moveTo>
                  <a:cubicBezTo>
                    <a:pt x="2" y="105"/>
                    <a:pt x="0" y="103"/>
                    <a:pt x="0" y="99"/>
                  </a:cubicBezTo>
                  <a:cubicBezTo>
                    <a:pt x="0" y="6"/>
                    <a:pt x="0" y="6"/>
                    <a:pt x="0" y="6"/>
                  </a:cubicBezTo>
                  <a:cubicBezTo>
                    <a:pt x="0" y="3"/>
                    <a:pt x="2" y="0"/>
                    <a:pt x="5" y="0"/>
                  </a:cubicBezTo>
                  <a:cubicBezTo>
                    <a:pt x="170" y="0"/>
                    <a:pt x="170" y="0"/>
                    <a:pt x="170" y="0"/>
                  </a:cubicBezTo>
                  <a:cubicBezTo>
                    <a:pt x="173" y="0"/>
                    <a:pt x="175" y="3"/>
                    <a:pt x="175" y="6"/>
                  </a:cubicBezTo>
                  <a:cubicBezTo>
                    <a:pt x="175" y="99"/>
                    <a:pt x="175" y="99"/>
                    <a:pt x="175" y="99"/>
                  </a:cubicBezTo>
                  <a:cubicBezTo>
                    <a:pt x="175" y="103"/>
                    <a:pt x="173" y="105"/>
                    <a:pt x="170" y="105"/>
                  </a:cubicBezTo>
                  <a:cubicBezTo>
                    <a:pt x="5" y="105"/>
                    <a:pt x="5" y="105"/>
                    <a:pt x="5" y="10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5" name="Freeform 79"/>
            <p:cNvSpPr>
              <a:spLocks/>
            </p:cNvSpPr>
            <p:nvPr/>
          </p:nvSpPr>
          <p:spPr bwMode="auto">
            <a:xfrm>
              <a:off x="3777539" y="3336316"/>
              <a:ext cx="70142" cy="86842"/>
            </a:xfrm>
            <a:custGeom>
              <a:avLst/>
              <a:gdLst>
                <a:gd name="T0" fmla="*/ 15 w 22"/>
                <a:gd name="T1" fmla="*/ 0 h 27"/>
                <a:gd name="T2" fmla="*/ 16 w 22"/>
                <a:gd name="T3" fmla="*/ 2 h 27"/>
                <a:gd name="T4" fmla="*/ 11 w 22"/>
                <a:gd name="T5" fmla="*/ 8 h 27"/>
                <a:gd name="T6" fmla="*/ 6 w 22"/>
                <a:gd name="T7" fmla="*/ 2 h 27"/>
                <a:gd name="T8" fmla="*/ 6 w 22"/>
                <a:gd name="T9" fmla="*/ 0 h 27"/>
                <a:gd name="T10" fmla="*/ 0 w 22"/>
                <a:gd name="T11" fmla="*/ 0 h 27"/>
                <a:gd name="T12" fmla="*/ 0 w 22"/>
                <a:gd name="T13" fmla="*/ 27 h 27"/>
                <a:gd name="T14" fmla="*/ 22 w 22"/>
                <a:gd name="T15" fmla="*/ 27 h 27"/>
                <a:gd name="T16" fmla="*/ 22 w 22"/>
                <a:gd name="T17" fmla="*/ 0 h 27"/>
                <a:gd name="T18" fmla="*/ 15 w 22"/>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7">
                  <a:moveTo>
                    <a:pt x="15" y="0"/>
                  </a:moveTo>
                  <a:cubicBezTo>
                    <a:pt x="16" y="1"/>
                    <a:pt x="16" y="1"/>
                    <a:pt x="16" y="2"/>
                  </a:cubicBezTo>
                  <a:cubicBezTo>
                    <a:pt x="16" y="6"/>
                    <a:pt x="14" y="8"/>
                    <a:pt x="11" y="8"/>
                  </a:cubicBezTo>
                  <a:cubicBezTo>
                    <a:pt x="8" y="8"/>
                    <a:pt x="6" y="6"/>
                    <a:pt x="6" y="2"/>
                  </a:cubicBezTo>
                  <a:cubicBezTo>
                    <a:pt x="6" y="1"/>
                    <a:pt x="6" y="1"/>
                    <a:pt x="6" y="0"/>
                  </a:cubicBezTo>
                  <a:cubicBezTo>
                    <a:pt x="0" y="0"/>
                    <a:pt x="0" y="0"/>
                    <a:pt x="0" y="0"/>
                  </a:cubicBezTo>
                  <a:cubicBezTo>
                    <a:pt x="0" y="27"/>
                    <a:pt x="0" y="27"/>
                    <a:pt x="0" y="27"/>
                  </a:cubicBezTo>
                  <a:cubicBezTo>
                    <a:pt x="22" y="27"/>
                    <a:pt x="22" y="27"/>
                    <a:pt x="22" y="27"/>
                  </a:cubicBezTo>
                  <a:cubicBezTo>
                    <a:pt x="22" y="0"/>
                    <a:pt x="22" y="0"/>
                    <a:pt x="22" y="0"/>
                  </a:cubicBezTo>
                  <a:lnTo>
                    <a:pt x="1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6" name="Freeform 80"/>
            <p:cNvSpPr>
              <a:spLocks/>
            </p:cNvSpPr>
            <p:nvPr/>
          </p:nvSpPr>
          <p:spPr bwMode="auto">
            <a:xfrm>
              <a:off x="3547073" y="3015668"/>
              <a:ext cx="532744" cy="292258"/>
            </a:xfrm>
            <a:custGeom>
              <a:avLst/>
              <a:gdLst>
                <a:gd name="T0" fmla="*/ 166 w 166"/>
                <a:gd name="T1" fmla="*/ 89 h 91"/>
                <a:gd name="T2" fmla="*/ 164 w 166"/>
                <a:gd name="T3" fmla="*/ 91 h 91"/>
                <a:gd name="T4" fmla="*/ 3 w 166"/>
                <a:gd name="T5" fmla="*/ 91 h 91"/>
                <a:gd name="T6" fmla="*/ 0 w 166"/>
                <a:gd name="T7" fmla="*/ 89 h 91"/>
                <a:gd name="T8" fmla="*/ 0 w 166"/>
                <a:gd name="T9" fmla="*/ 2 h 91"/>
                <a:gd name="T10" fmla="*/ 3 w 166"/>
                <a:gd name="T11" fmla="*/ 0 h 91"/>
                <a:gd name="T12" fmla="*/ 164 w 166"/>
                <a:gd name="T13" fmla="*/ 0 h 91"/>
                <a:gd name="T14" fmla="*/ 166 w 166"/>
                <a:gd name="T15" fmla="*/ 2 h 91"/>
                <a:gd name="T16" fmla="*/ 166 w 166"/>
                <a:gd name="T17"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91">
                  <a:moveTo>
                    <a:pt x="166" y="89"/>
                  </a:moveTo>
                  <a:cubicBezTo>
                    <a:pt x="166" y="90"/>
                    <a:pt x="165" y="91"/>
                    <a:pt x="164" y="91"/>
                  </a:cubicBezTo>
                  <a:cubicBezTo>
                    <a:pt x="3" y="91"/>
                    <a:pt x="3" y="91"/>
                    <a:pt x="3" y="91"/>
                  </a:cubicBezTo>
                  <a:cubicBezTo>
                    <a:pt x="1" y="91"/>
                    <a:pt x="0" y="90"/>
                    <a:pt x="0" y="89"/>
                  </a:cubicBezTo>
                  <a:cubicBezTo>
                    <a:pt x="0" y="2"/>
                    <a:pt x="0" y="2"/>
                    <a:pt x="0" y="2"/>
                  </a:cubicBezTo>
                  <a:cubicBezTo>
                    <a:pt x="0" y="1"/>
                    <a:pt x="1" y="0"/>
                    <a:pt x="3" y="0"/>
                  </a:cubicBezTo>
                  <a:cubicBezTo>
                    <a:pt x="164" y="0"/>
                    <a:pt x="164" y="0"/>
                    <a:pt x="164" y="0"/>
                  </a:cubicBezTo>
                  <a:cubicBezTo>
                    <a:pt x="165" y="0"/>
                    <a:pt x="166" y="1"/>
                    <a:pt x="166" y="2"/>
                  </a:cubicBezTo>
                  <a:cubicBezTo>
                    <a:pt x="166" y="89"/>
                    <a:pt x="166" y="89"/>
                    <a:pt x="166" y="89"/>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7" name="Freeform 81"/>
            <p:cNvSpPr>
              <a:spLocks/>
            </p:cNvSpPr>
            <p:nvPr/>
          </p:nvSpPr>
          <p:spPr bwMode="auto">
            <a:xfrm>
              <a:off x="3668986" y="3015668"/>
              <a:ext cx="410831" cy="292258"/>
            </a:xfrm>
            <a:custGeom>
              <a:avLst/>
              <a:gdLst>
                <a:gd name="T0" fmla="*/ 126 w 128"/>
                <a:gd name="T1" fmla="*/ 0 h 91"/>
                <a:gd name="T2" fmla="*/ 110 w 128"/>
                <a:gd name="T3" fmla="*/ 0 h 91"/>
                <a:gd name="T4" fmla="*/ 0 w 128"/>
                <a:gd name="T5" fmla="*/ 91 h 91"/>
                <a:gd name="T6" fmla="*/ 126 w 128"/>
                <a:gd name="T7" fmla="*/ 91 h 91"/>
                <a:gd name="T8" fmla="*/ 128 w 128"/>
                <a:gd name="T9" fmla="*/ 89 h 91"/>
                <a:gd name="T10" fmla="*/ 128 w 128"/>
                <a:gd name="T11" fmla="*/ 2 h 91"/>
                <a:gd name="T12" fmla="*/ 126 w 128"/>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28" h="91">
                  <a:moveTo>
                    <a:pt x="126" y="0"/>
                  </a:moveTo>
                  <a:cubicBezTo>
                    <a:pt x="126" y="0"/>
                    <a:pt x="126" y="0"/>
                    <a:pt x="110" y="0"/>
                  </a:cubicBezTo>
                  <a:cubicBezTo>
                    <a:pt x="0" y="91"/>
                    <a:pt x="0" y="91"/>
                    <a:pt x="0" y="91"/>
                  </a:cubicBezTo>
                  <a:cubicBezTo>
                    <a:pt x="23" y="91"/>
                    <a:pt x="62" y="91"/>
                    <a:pt x="126" y="91"/>
                  </a:cubicBezTo>
                  <a:cubicBezTo>
                    <a:pt x="127" y="91"/>
                    <a:pt x="128" y="90"/>
                    <a:pt x="128" y="89"/>
                  </a:cubicBezTo>
                  <a:cubicBezTo>
                    <a:pt x="128" y="2"/>
                    <a:pt x="128" y="2"/>
                    <a:pt x="128" y="2"/>
                  </a:cubicBezTo>
                  <a:cubicBezTo>
                    <a:pt x="128" y="1"/>
                    <a:pt x="127" y="0"/>
                    <a:pt x="126" y="0"/>
                  </a:cubicBezTo>
                </a:path>
              </a:pathLst>
            </a:custGeom>
            <a:solidFill>
              <a:srgbClr val="37A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70" name="Group 69"/>
          <p:cNvGrpSpPr>
            <a:grpSpLocks noChangeAspect="1"/>
          </p:cNvGrpSpPr>
          <p:nvPr/>
        </p:nvGrpSpPr>
        <p:grpSpPr>
          <a:xfrm>
            <a:off x="7491102" y="5376028"/>
            <a:ext cx="596543" cy="509668"/>
            <a:chOff x="3383409" y="2838643"/>
            <a:chExt cx="860072" cy="734819"/>
          </a:xfrm>
        </p:grpSpPr>
        <p:sp>
          <p:nvSpPr>
            <p:cNvPr id="71" name="Freeform 75"/>
            <p:cNvSpPr>
              <a:spLocks noEditPoints="1"/>
            </p:cNvSpPr>
            <p:nvPr/>
          </p:nvSpPr>
          <p:spPr bwMode="auto">
            <a:xfrm>
              <a:off x="3383409" y="2838643"/>
              <a:ext cx="860072" cy="734819"/>
            </a:xfrm>
            <a:custGeom>
              <a:avLst/>
              <a:gdLst>
                <a:gd name="T0" fmla="*/ 226 w 268"/>
                <a:gd name="T1" fmla="*/ 221 h 229"/>
                <a:gd name="T2" fmla="*/ 248 w 268"/>
                <a:gd name="T3" fmla="*/ 229 h 229"/>
                <a:gd name="T4" fmla="*/ 260 w 268"/>
                <a:gd name="T5" fmla="*/ 206 h 229"/>
                <a:gd name="T6" fmla="*/ 253 w 268"/>
                <a:gd name="T7" fmla="*/ 220 h 229"/>
                <a:gd name="T8" fmla="*/ 268 w 268"/>
                <a:gd name="T9" fmla="*/ 209 h 229"/>
                <a:gd name="T10" fmla="*/ 260 w 268"/>
                <a:gd name="T11" fmla="*/ 206 h 229"/>
                <a:gd name="T12" fmla="*/ 260 w 268"/>
                <a:gd name="T13" fmla="*/ 160 h 229"/>
                <a:gd name="T14" fmla="*/ 268 w 268"/>
                <a:gd name="T15" fmla="*/ 183 h 229"/>
                <a:gd name="T16" fmla="*/ 260 w 268"/>
                <a:gd name="T17" fmla="*/ 160 h 229"/>
                <a:gd name="T18" fmla="*/ 260 w 268"/>
                <a:gd name="T19" fmla="*/ 138 h 229"/>
                <a:gd name="T20" fmla="*/ 268 w 268"/>
                <a:gd name="T21" fmla="*/ 115 h 229"/>
                <a:gd name="T22" fmla="*/ 260 w 268"/>
                <a:gd name="T23" fmla="*/ 70 h 229"/>
                <a:gd name="T24" fmla="*/ 268 w 268"/>
                <a:gd name="T25" fmla="*/ 92 h 229"/>
                <a:gd name="T26" fmla="*/ 260 w 268"/>
                <a:gd name="T27" fmla="*/ 70 h 229"/>
                <a:gd name="T28" fmla="*/ 260 w 268"/>
                <a:gd name="T29" fmla="*/ 47 h 229"/>
                <a:gd name="T30" fmla="*/ 268 w 268"/>
                <a:gd name="T31" fmla="*/ 24 h 229"/>
                <a:gd name="T32" fmla="*/ 232 w 268"/>
                <a:gd name="T33" fmla="*/ 8 h 229"/>
                <a:gd name="T34" fmla="*/ 253 w 268"/>
                <a:gd name="T35" fmla="*/ 9 h 229"/>
                <a:gd name="T36" fmla="*/ 248 w 268"/>
                <a:gd name="T37" fmla="*/ 0 h 229"/>
                <a:gd name="T38" fmla="*/ 232 w 268"/>
                <a:gd name="T39" fmla="*/ 8 h 229"/>
                <a:gd name="T40" fmla="*/ 209 w 268"/>
                <a:gd name="T41" fmla="*/ 8 h 229"/>
                <a:gd name="T42" fmla="*/ 187 w 268"/>
                <a:gd name="T43" fmla="*/ 0 h 229"/>
                <a:gd name="T44" fmla="*/ 142 w 268"/>
                <a:gd name="T45" fmla="*/ 8 h 229"/>
                <a:gd name="T46" fmla="*/ 164 w 268"/>
                <a:gd name="T47" fmla="*/ 0 h 229"/>
                <a:gd name="T48" fmla="*/ 142 w 268"/>
                <a:gd name="T49" fmla="*/ 8 h 229"/>
                <a:gd name="T50" fmla="*/ 119 w 268"/>
                <a:gd name="T51" fmla="*/ 8 h 229"/>
                <a:gd name="T52" fmla="*/ 96 w 268"/>
                <a:gd name="T53" fmla="*/ 0 h 229"/>
                <a:gd name="T54" fmla="*/ 51 w 268"/>
                <a:gd name="T55" fmla="*/ 8 h 229"/>
                <a:gd name="T56" fmla="*/ 74 w 268"/>
                <a:gd name="T57" fmla="*/ 0 h 229"/>
                <a:gd name="T58" fmla="*/ 51 w 268"/>
                <a:gd name="T59" fmla="*/ 8 h 229"/>
                <a:gd name="T60" fmla="*/ 20 w 268"/>
                <a:gd name="T61" fmla="*/ 8 h 229"/>
                <a:gd name="T62" fmla="*/ 28 w 268"/>
                <a:gd name="T63" fmla="*/ 0 h 229"/>
                <a:gd name="T64" fmla="*/ 4 w 268"/>
                <a:gd name="T65" fmla="*/ 8 h 229"/>
                <a:gd name="T66" fmla="*/ 8 w 268"/>
                <a:gd name="T67" fmla="*/ 55 h 229"/>
                <a:gd name="T68" fmla="*/ 0 w 268"/>
                <a:gd name="T69" fmla="*/ 32 h 229"/>
                <a:gd name="T70" fmla="*/ 8 w 268"/>
                <a:gd name="T71" fmla="*/ 55 h 229"/>
                <a:gd name="T72" fmla="*/ 8 w 268"/>
                <a:gd name="T73" fmla="*/ 78 h 229"/>
                <a:gd name="T74" fmla="*/ 0 w 268"/>
                <a:gd name="T75" fmla="*/ 100 h 229"/>
                <a:gd name="T76" fmla="*/ 8 w 268"/>
                <a:gd name="T77" fmla="*/ 145 h 229"/>
                <a:gd name="T78" fmla="*/ 0 w 268"/>
                <a:gd name="T79" fmla="*/ 123 h 229"/>
                <a:gd name="T80" fmla="*/ 8 w 268"/>
                <a:gd name="T81" fmla="*/ 145 h 229"/>
                <a:gd name="T82" fmla="*/ 8 w 268"/>
                <a:gd name="T83" fmla="*/ 168 h 229"/>
                <a:gd name="T84" fmla="*/ 0 w 268"/>
                <a:gd name="T85" fmla="*/ 191 h 229"/>
                <a:gd name="T86" fmla="*/ 22 w 268"/>
                <a:gd name="T87" fmla="*/ 221 h 229"/>
                <a:gd name="T88" fmla="*/ 9 w 268"/>
                <a:gd name="T89" fmla="*/ 212 h 229"/>
                <a:gd name="T90" fmla="*/ 20 w 268"/>
                <a:gd name="T91" fmla="*/ 229 h 229"/>
                <a:gd name="T92" fmla="*/ 22 w 268"/>
                <a:gd name="T93" fmla="*/ 221 h 229"/>
                <a:gd name="T94" fmla="*/ 44 w 268"/>
                <a:gd name="T95" fmla="*/ 221 h 229"/>
                <a:gd name="T96" fmla="*/ 67 w 268"/>
                <a:gd name="T97" fmla="*/ 229 h 229"/>
                <a:gd name="T98" fmla="*/ 112 w 268"/>
                <a:gd name="T99" fmla="*/ 221 h 229"/>
                <a:gd name="T100" fmla="*/ 90 w 268"/>
                <a:gd name="T101" fmla="*/ 229 h 229"/>
                <a:gd name="T102" fmla="*/ 112 w 268"/>
                <a:gd name="T103" fmla="*/ 221 h 229"/>
                <a:gd name="T104" fmla="*/ 135 w 268"/>
                <a:gd name="T105" fmla="*/ 221 h 229"/>
                <a:gd name="T106" fmla="*/ 158 w 268"/>
                <a:gd name="T107" fmla="*/ 229 h 229"/>
                <a:gd name="T108" fmla="*/ 203 w 268"/>
                <a:gd name="T109" fmla="*/ 221 h 229"/>
                <a:gd name="T110" fmla="*/ 180 w 268"/>
                <a:gd name="T111" fmla="*/ 229 h 229"/>
                <a:gd name="T112" fmla="*/ 203 w 268"/>
                <a:gd name="T113" fmla="*/ 2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229">
                  <a:moveTo>
                    <a:pt x="248" y="221"/>
                  </a:moveTo>
                  <a:cubicBezTo>
                    <a:pt x="226" y="221"/>
                    <a:pt x="226" y="221"/>
                    <a:pt x="226" y="221"/>
                  </a:cubicBezTo>
                  <a:cubicBezTo>
                    <a:pt x="226" y="229"/>
                    <a:pt x="226" y="229"/>
                    <a:pt x="226" y="229"/>
                  </a:cubicBezTo>
                  <a:cubicBezTo>
                    <a:pt x="248" y="229"/>
                    <a:pt x="248" y="229"/>
                    <a:pt x="248" y="229"/>
                  </a:cubicBezTo>
                  <a:cubicBezTo>
                    <a:pt x="248" y="221"/>
                    <a:pt x="248" y="221"/>
                    <a:pt x="248" y="221"/>
                  </a:cubicBezTo>
                  <a:moveTo>
                    <a:pt x="260" y="206"/>
                  </a:moveTo>
                  <a:cubicBezTo>
                    <a:pt x="260" y="209"/>
                    <a:pt x="260" y="209"/>
                    <a:pt x="260" y="209"/>
                  </a:cubicBezTo>
                  <a:cubicBezTo>
                    <a:pt x="260" y="214"/>
                    <a:pt x="257" y="219"/>
                    <a:pt x="253" y="220"/>
                  </a:cubicBezTo>
                  <a:cubicBezTo>
                    <a:pt x="256" y="228"/>
                    <a:pt x="256" y="228"/>
                    <a:pt x="256" y="228"/>
                  </a:cubicBezTo>
                  <a:cubicBezTo>
                    <a:pt x="263" y="225"/>
                    <a:pt x="268" y="218"/>
                    <a:pt x="268" y="209"/>
                  </a:cubicBezTo>
                  <a:cubicBezTo>
                    <a:pt x="268" y="206"/>
                    <a:pt x="268" y="206"/>
                    <a:pt x="268" y="206"/>
                  </a:cubicBezTo>
                  <a:cubicBezTo>
                    <a:pt x="260" y="206"/>
                    <a:pt x="260" y="206"/>
                    <a:pt x="260" y="206"/>
                  </a:cubicBezTo>
                  <a:cubicBezTo>
                    <a:pt x="260" y="206"/>
                    <a:pt x="260" y="206"/>
                    <a:pt x="260" y="206"/>
                  </a:cubicBezTo>
                  <a:moveTo>
                    <a:pt x="260" y="160"/>
                  </a:moveTo>
                  <a:cubicBezTo>
                    <a:pt x="260" y="183"/>
                    <a:pt x="260" y="183"/>
                    <a:pt x="260" y="183"/>
                  </a:cubicBezTo>
                  <a:cubicBezTo>
                    <a:pt x="268" y="183"/>
                    <a:pt x="268" y="183"/>
                    <a:pt x="268" y="183"/>
                  </a:cubicBezTo>
                  <a:cubicBezTo>
                    <a:pt x="268" y="160"/>
                    <a:pt x="268" y="160"/>
                    <a:pt x="268" y="160"/>
                  </a:cubicBezTo>
                  <a:cubicBezTo>
                    <a:pt x="260" y="160"/>
                    <a:pt x="260" y="160"/>
                    <a:pt x="260" y="160"/>
                  </a:cubicBezTo>
                  <a:moveTo>
                    <a:pt x="260" y="115"/>
                  </a:moveTo>
                  <a:cubicBezTo>
                    <a:pt x="260" y="138"/>
                    <a:pt x="260" y="138"/>
                    <a:pt x="260" y="138"/>
                  </a:cubicBezTo>
                  <a:cubicBezTo>
                    <a:pt x="268" y="138"/>
                    <a:pt x="268" y="138"/>
                    <a:pt x="268" y="138"/>
                  </a:cubicBezTo>
                  <a:cubicBezTo>
                    <a:pt x="268" y="115"/>
                    <a:pt x="268" y="115"/>
                    <a:pt x="268" y="115"/>
                  </a:cubicBezTo>
                  <a:cubicBezTo>
                    <a:pt x="260" y="115"/>
                    <a:pt x="260" y="115"/>
                    <a:pt x="260" y="115"/>
                  </a:cubicBezTo>
                  <a:moveTo>
                    <a:pt x="260" y="70"/>
                  </a:moveTo>
                  <a:cubicBezTo>
                    <a:pt x="260" y="92"/>
                    <a:pt x="260" y="92"/>
                    <a:pt x="260" y="92"/>
                  </a:cubicBezTo>
                  <a:cubicBezTo>
                    <a:pt x="268" y="92"/>
                    <a:pt x="268" y="92"/>
                    <a:pt x="268" y="92"/>
                  </a:cubicBezTo>
                  <a:cubicBezTo>
                    <a:pt x="268" y="70"/>
                    <a:pt x="268" y="70"/>
                    <a:pt x="268" y="70"/>
                  </a:cubicBezTo>
                  <a:cubicBezTo>
                    <a:pt x="260" y="70"/>
                    <a:pt x="260" y="70"/>
                    <a:pt x="260" y="70"/>
                  </a:cubicBezTo>
                  <a:moveTo>
                    <a:pt x="260" y="24"/>
                  </a:moveTo>
                  <a:cubicBezTo>
                    <a:pt x="260" y="47"/>
                    <a:pt x="260" y="47"/>
                    <a:pt x="260" y="47"/>
                  </a:cubicBezTo>
                  <a:cubicBezTo>
                    <a:pt x="268" y="47"/>
                    <a:pt x="268" y="47"/>
                    <a:pt x="268" y="47"/>
                  </a:cubicBezTo>
                  <a:cubicBezTo>
                    <a:pt x="268" y="24"/>
                    <a:pt x="268" y="24"/>
                    <a:pt x="268" y="24"/>
                  </a:cubicBezTo>
                  <a:cubicBezTo>
                    <a:pt x="260" y="24"/>
                    <a:pt x="260" y="24"/>
                    <a:pt x="260" y="24"/>
                  </a:cubicBezTo>
                  <a:moveTo>
                    <a:pt x="232" y="8"/>
                  </a:moveTo>
                  <a:cubicBezTo>
                    <a:pt x="248" y="8"/>
                    <a:pt x="248" y="8"/>
                    <a:pt x="248" y="8"/>
                  </a:cubicBezTo>
                  <a:cubicBezTo>
                    <a:pt x="250" y="8"/>
                    <a:pt x="251" y="9"/>
                    <a:pt x="253" y="9"/>
                  </a:cubicBezTo>
                  <a:cubicBezTo>
                    <a:pt x="256" y="2"/>
                    <a:pt x="256" y="2"/>
                    <a:pt x="256" y="2"/>
                  </a:cubicBezTo>
                  <a:cubicBezTo>
                    <a:pt x="254" y="1"/>
                    <a:pt x="251" y="0"/>
                    <a:pt x="248" y="0"/>
                  </a:cubicBezTo>
                  <a:cubicBezTo>
                    <a:pt x="232" y="0"/>
                    <a:pt x="232" y="0"/>
                    <a:pt x="232" y="0"/>
                  </a:cubicBezTo>
                  <a:cubicBezTo>
                    <a:pt x="232" y="8"/>
                    <a:pt x="232" y="8"/>
                    <a:pt x="232" y="8"/>
                  </a:cubicBezTo>
                  <a:moveTo>
                    <a:pt x="187" y="8"/>
                  </a:moveTo>
                  <a:cubicBezTo>
                    <a:pt x="209" y="8"/>
                    <a:pt x="209" y="8"/>
                    <a:pt x="209" y="8"/>
                  </a:cubicBezTo>
                  <a:cubicBezTo>
                    <a:pt x="209" y="0"/>
                    <a:pt x="209" y="0"/>
                    <a:pt x="209" y="0"/>
                  </a:cubicBezTo>
                  <a:cubicBezTo>
                    <a:pt x="187" y="0"/>
                    <a:pt x="187" y="0"/>
                    <a:pt x="187" y="0"/>
                  </a:cubicBezTo>
                  <a:cubicBezTo>
                    <a:pt x="187" y="8"/>
                    <a:pt x="187" y="8"/>
                    <a:pt x="187" y="8"/>
                  </a:cubicBezTo>
                  <a:moveTo>
                    <a:pt x="142" y="8"/>
                  </a:moveTo>
                  <a:cubicBezTo>
                    <a:pt x="164" y="8"/>
                    <a:pt x="164" y="8"/>
                    <a:pt x="164" y="8"/>
                  </a:cubicBezTo>
                  <a:cubicBezTo>
                    <a:pt x="164" y="0"/>
                    <a:pt x="164" y="0"/>
                    <a:pt x="164" y="0"/>
                  </a:cubicBezTo>
                  <a:cubicBezTo>
                    <a:pt x="142" y="0"/>
                    <a:pt x="142" y="0"/>
                    <a:pt x="142" y="0"/>
                  </a:cubicBezTo>
                  <a:cubicBezTo>
                    <a:pt x="142" y="8"/>
                    <a:pt x="142" y="8"/>
                    <a:pt x="142" y="8"/>
                  </a:cubicBezTo>
                  <a:moveTo>
                    <a:pt x="96" y="8"/>
                  </a:moveTo>
                  <a:cubicBezTo>
                    <a:pt x="119" y="8"/>
                    <a:pt x="119" y="8"/>
                    <a:pt x="119" y="8"/>
                  </a:cubicBezTo>
                  <a:cubicBezTo>
                    <a:pt x="119" y="0"/>
                    <a:pt x="119" y="0"/>
                    <a:pt x="119" y="0"/>
                  </a:cubicBezTo>
                  <a:cubicBezTo>
                    <a:pt x="96" y="0"/>
                    <a:pt x="96" y="0"/>
                    <a:pt x="96" y="0"/>
                  </a:cubicBezTo>
                  <a:cubicBezTo>
                    <a:pt x="96" y="8"/>
                    <a:pt x="96" y="8"/>
                    <a:pt x="96" y="8"/>
                  </a:cubicBezTo>
                  <a:moveTo>
                    <a:pt x="51" y="8"/>
                  </a:moveTo>
                  <a:cubicBezTo>
                    <a:pt x="74" y="8"/>
                    <a:pt x="74" y="8"/>
                    <a:pt x="74" y="8"/>
                  </a:cubicBezTo>
                  <a:cubicBezTo>
                    <a:pt x="74" y="0"/>
                    <a:pt x="74" y="0"/>
                    <a:pt x="74" y="0"/>
                  </a:cubicBezTo>
                  <a:cubicBezTo>
                    <a:pt x="51" y="0"/>
                    <a:pt x="51" y="0"/>
                    <a:pt x="51" y="0"/>
                  </a:cubicBezTo>
                  <a:cubicBezTo>
                    <a:pt x="51" y="8"/>
                    <a:pt x="51" y="8"/>
                    <a:pt x="51" y="8"/>
                  </a:cubicBezTo>
                  <a:moveTo>
                    <a:pt x="11" y="13"/>
                  </a:moveTo>
                  <a:cubicBezTo>
                    <a:pt x="13" y="10"/>
                    <a:pt x="16" y="8"/>
                    <a:pt x="20" y="8"/>
                  </a:cubicBezTo>
                  <a:cubicBezTo>
                    <a:pt x="28" y="8"/>
                    <a:pt x="28" y="8"/>
                    <a:pt x="28" y="8"/>
                  </a:cubicBezTo>
                  <a:cubicBezTo>
                    <a:pt x="28" y="0"/>
                    <a:pt x="28" y="0"/>
                    <a:pt x="28" y="0"/>
                  </a:cubicBezTo>
                  <a:cubicBezTo>
                    <a:pt x="20" y="0"/>
                    <a:pt x="20" y="0"/>
                    <a:pt x="20" y="0"/>
                  </a:cubicBezTo>
                  <a:cubicBezTo>
                    <a:pt x="14" y="0"/>
                    <a:pt x="8" y="3"/>
                    <a:pt x="4" y="8"/>
                  </a:cubicBezTo>
                  <a:cubicBezTo>
                    <a:pt x="11" y="13"/>
                    <a:pt x="11" y="13"/>
                    <a:pt x="11" y="13"/>
                  </a:cubicBezTo>
                  <a:moveTo>
                    <a:pt x="8" y="55"/>
                  </a:moveTo>
                  <a:cubicBezTo>
                    <a:pt x="8" y="32"/>
                    <a:pt x="8" y="32"/>
                    <a:pt x="8" y="32"/>
                  </a:cubicBezTo>
                  <a:cubicBezTo>
                    <a:pt x="0" y="32"/>
                    <a:pt x="0" y="32"/>
                    <a:pt x="0" y="32"/>
                  </a:cubicBezTo>
                  <a:cubicBezTo>
                    <a:pt x="0" y="55"/>
                    <a:pt x="0" y="55"/>
                    <a:pt x="0" y="55"/>
                  </a:cubicBezTo>
                  <a:cubicBezTo>
                    <a:pt x="8" y="55"/>
                    <a:pt x="8" y="55"/>
                    <a:pt x="8" y="55"/>
                  </a:cubicBezTo>
                  <a:moveTo>
                    <a:pt x="8" y="100"/>
                  </a:moveTo>
                  <a:cubicBezTo>
                    <a:pt x="8" y="78"/>
                    <a:pt x="8" y="78"/>
                    <a:pt x="8" y="78"/>
                  </a:cubicBezTo>
                  <a:cubicBezTo>
                    <a:pt x="0" y="78"/>
                    <a:pt x="0" y="78"/>
                    <a:pt x="0" y="78"/>
                  </a:cubicBezTo>
                  <a:cubicBezTo>
                    <a:pt x="0" y="100"/>
                    <a:pt x="0" y="100"/>
                    <a:pt x="0" y="100"/>
                  </a:cubicBezTo>
                  <a:cubicBezTo>
                    <a:pt x="8" y="100"/>
                    <a:pt x="8" y="100"/>
                    <a:pt x="8" y="100"/>
                  </a:cubicBezTo>
                  <a:moveTo>
                    <a:pt x="8" y="145"/>
                  </a:moveTo>
                  <a:cubicBezTo>
                    <a:pt x="8" y="123"/>
                    <a:pt x="8" y="123"/>
                    <a:pt x="8" y="123"/>
                  </a:cubicBezTo>
                  <a:cubicBezTo>
                    <a:pt x="0" y="123"/>
                    <a:pt x="0" y="123"/>
                    <a:pt x="0" y="123"/>
                  </a:cubicBezTo>
                  <a:cubicBezTo>
                    <a:pt x="0" y="145"/>
                    <a:pt x="0" y="145"/>
                    <a:pt x="0" y="145"/>
                  </a:cubicBezTo>
                  <a:cubicBezTo>
                    <a:pt x="8" y="145"/>
                    <a:pt x="8" y="145"/>
                    <a:pt x="8" y="145"/>
                  </a:cubicBezTo>
                  <a:moveTo>
                    <a:pt x="8" y="191"/>
                  </a:moveTo>
                  <a:cubicBezTo>
                    <a:pt x="8" y="168"/>
                    <a:pt x="8" y="168"/>
                    <a:pt x="8" y="168"/>
                  </a:cubicBezTo>
                  <a:cubicBezTo>
                    <a:pt x="0" y="168"/>
                    <a:pt x="0" y="168"/>
                    <a:pt x="0" y="168"/>
                  </a:cubicBezTo>
                  <a:cubicBezTo>
                    <a:pt x="0" y="191"/>
                    <a:pt x="0" y="191"/>
                    <a:pt x="0" y="191"/>
                  </a:cubicBezTo>
                  <a:cubicBezTo>
                    <a:pt x="8" y="191"/>
                    <a:pt x="8" y="191"/>
                    <a:pt x="8" y="191"/>
                  </a:cubicBezTo>
                  <a:moveTo>
                    <a:pt x="22" y="221"/>
                  </a:moveTo>
                  <a:cubicBezTo>
                    <a:pt x="20" y="221"/>
                    <a:pt x="20" y="221"/>
                    <a:pt x="20" y="221"/>
                  </a:cubicBezTo>
                  <a:cubicBezTo>
                    <a:pt x="15" y="221"/>
                    <a:pt x="10" y="218"/>
                    <a:pt x="9" y="212"/>
                  </a:cubicBezTo>
                  <a:cubicBezTo>
                    <a:pt x="1" y="214"/>
                    <a:pt x="1" y="214"/>
                    <a:pt x="1" y="214"/>
                  </a:cubicBezTo>
                  <a:cubicBezTo>
                    <a:pt x="3" y="223"/>
                    <a:pt x="11" y="229"/>
                    <a:pt x="20" y="229"/>
                  </a:cubicBezTo>
                  <a:cubicBezTo>
                    <a:pt x="22" y="229"/>
                    <a:pt x="22" y="229"/>
                    <a:pt x="22" y="229"/>
                  </a:cubicBezTo>
                  <a:cubicBezTo>
                    <a:pt x="22" y="221"/>
                    <a:pt x="22" y="221"/>
                    <a:pt x="22" y="221"/>
                  </a:cubicBezTo>
                  <a:moveTo>
                    <a:pt x="67" y="221"/>
                  </a:moveTo>
                  <a:cubicBezTo>
                    <a:pt x="44" y="221"/>
                    <a:pt x="44" y="221"/>
                    <a:pt x="44" y="221"/>
                  </a:cubicBezTo>
                  <a:cubicBezTo>
                    <a:pt x="44" y="229"/>
                    <a:pt x="44" y="229"/>
                    <a:pt x="44" y="229"/>
                  </a:cubicBezTo>
                  <a:cubicBezTo>
                    <a:pt x="67" y="229"/>
                    <a:pt x="67" y="229"/>
                    <a:pt x="67" y="229"/>
                  </a:cubicBezTo>
                  <a:cubicBezTo>
                    <a:pt x="67" y="221"/>
                    <a:pt x="67" y="221"/>
                    <a:pt x="67" y="221"/>
                  </a:cubicBezTo>
                  <a:moveTo>
                    <a:pt x="112" y="221"/>
                  </a:moveTo>
                  <a:cubicBezTo>
                    <a:pt x="90" y="221"/>
                    <a:pt x="90" y="221"/>
                    <a:pt x="90" y="221"/>
                  </a:cubicBezTo>
                  <a:cubicBezTo>
                    <a:pt x="90" y="229"/>
                    <a:pt x="90" y="229"/>
                    <a:pt x="90" y="229"/>
                  </a:cubicBezTo>
                  <a:cubicBezTo>
                    <a:pt x="112" y="229"/>
                    <a:pt x="112" y="229"/>
                    <a:pt x="112" y="229"/>
                  </a:cubicBezTo>
                  <a:cubicBezTo>
                    <a:pt x="112" y="221"/>
                    <a:pt x="112" y="221"/>
                    <a:pt x="112" y="221"/>
                  </a:cubicBezTo>
                  <a:moveTo>
                    <a:pt x="158" y="221"/>
                  </a:moveTo>
                  <a:cubicBezTo>
                    <a:pt x="135" y="221"/>
                    <a:pt x="135" y="221"/>
                    <a:pt x="135" y="221"/>
                  </a:cubicBezTo>
                  <a:cubicBezTo>
                    <a:pt x="135" y="229"/>
                    <a:pt x="135" y="229"/>
                    <a:pt x="135" y="229"/>
                  </a:cubicBezTo>
                  <a:cubicBezTo>
                    <a:pt x="158" y="229"/>
                    <a:pt x="158" y="229"/>
                    <a:pt x="158" y="229"/>
                  </a:cubicBezTo>
                  <a:cubicBezTo>
                    <a:pt x="158" y="221"/>
                    <a:pt x="158" y="221"/>
                    <a:pt x="158" y="221"/>
                  </a:cubicBezTo>
                  <a:moveTo>
                    <a:pt x="203" y="221"/>
                  </a:moveTo>
                  <a:cubicBezTo>
                    <a:pt x="180" y="221"/>
                    <a:pt x="180" y="221"/>
                    <a:pt x="180" y="221"/>
                  </a:cubicBezTo>
                  <a:cubicBezTo>
                    <a:pt x="180" y="229"/>
                    <a:pt x="180" y="229"/>
                    <a:pt x="180" y="229"/>
                  </a:cubicBezTo>
                  <a:cubicBezTo>
                    <a:pt x="203" y="229"/>
                    <a:pt x="203" y="229"/>
                    <a:pt x="203" y="229"/>
                  </a:cubicBezTo>
                  <a:cubicBezTo>
                    <a:pt x="203" y="221"/>
                    <a:pt x="203" y="221"/>
                    <a:pt x="203" y="221"/>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2" name="Freeform 76"/>
            <p:cNvSpPr>
              <a:spLocks/>
            </p:cNvSpPr>
            <p:nvPr/>
          </p:nvSpPr>
          <p:spPr bwMode="auto">
            <a:xfrm>
              <a:off x="3675667" y="3406458"/>
              <a:ext cx="278897" cy="35071"/>
            </a:xfrm>
            <a:custGeom>
              <a:avLst/>
              <a:gdLst>
                <a:gd name="T0" fmla="*/ 151 w 167"/>
                <a:gd name="T1" fmla="*/ 0 h 21"/>
                <a:gd name="T2" fmla="*/ 11 w 167"/>
                <a:gd name="T3" fmla="*/ 0 h 21"/>
                <a:gd name="T4" fmla="*/ 0 w 167"/>
                <a:gd name="T5" fmla="*/ 21 h 21"/>
                <a:gd name="T6" fmla="*/ 167 w 167"/>
                <a:gd name="T7" fmla="*/ 21 h 21"/>
                <a:gd name="T8" fmla="*/ 151 w 167"/>
                <a:gd name="T9" fmla="*/ 0 h 21"/>
              </a:gdLst>
              <a:ahLst/>
              <a:cxnLst>
                <a:cxn ang="0">
                  <a:pos x="T0" y="T1"/>
                </a:cxn>
                <a:cxn ang="0">
                  <a:pos x="T2" y="T3"/>
                </a:cxn>
                <a:cxn ang="0">
                  <a:pos x="T4" y="T5"/>
                </a:cxn>
                <a:cxn ang="0">
                  <a:pos x="T6" y="T7"/>
                </a:cxn>
                <a:cxn ang="0">
                  <a:pos x="T8" y="T9"/>
                </a:cxn>
              </a:cxnLst>
              <a:rect l="0" t="0" r="r" b="b"/>
              <a:pathLst>
                <a:path w="167" h="21">
                  <a:moveTo>
                    <a:pt x="151" y="0"/>
                  </a:moveTo>
                  <a:lnTo>
                    <a:pt x="11" y="0"/>
                  </a:lnTo>
                  <a:lnTo>
                    <a:pt x="0" y="21"/>
                  </a:lnTo>
                  <a:lnTo>
                    <a:pt x="167" y="21"/>
                  </a:lnTo>
                  <a:lnTo>
                    <a:pt x="151" y="0"/>
                  </a:lnTo>
                  <a:close/>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3" name="Rectangle 77"/>
            <p:cNvSpPr>
              <a:spLocks noChangeArrowheads="1"/>
            </p:cNvSpPr>
            <p:nvPr/>
          </p:nvSpPr>
          <p:spPr bwMode="auto">
            <a:xfrm>
              <a:off x="3675667" y="3441529"/>
              <a:ext cx="278897" cy="668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4" name="Freeform 78"/>
            <p:cNvSpPr>
              <a:spLocks/>
            </p:cNvSpPr>
            <p:nvPr/>
          </p:nvSpPr>
          <p:spPr bwMode="auto">
            <a:xfrm>
              <a:off x="3533713" y="2998967"/>
              <a:ext cx="561134" cy="337349"/>
            </a:xfrm>
            <a:custGeom>
              <a:avLst/>
              <a:gdLst>
                <a:gd name="T0" fmla="*/ 5 w 175"/>
                <a:gd name="T1" fmla="*/ 105 h 105"/>
                <a:gd name="T2" fmla="*/ 0 w 175"/>
                <a:gd name="T3" fmla="*/ 99 h 105"/>
                <a:gd name="T4" fmla="*/ 0 w 175"/>
                <a:gd name="T5" fmla="*/ 6 h 105"/>
                <a:gd name="T6" fmla="*/ 5 w 175"/>
                <a:gd name="T7" fmla="*/ 0 h 105"/>
                <a:gd name="T8" fmla="*/ 170 w 175"/>
                <a:gd name="T9" fmla="*/ 0 h 105"/>
                <a:gd name="T10" fmla="*/ 175 w 175"/>
                <a:gd name="T11" fmla="*/ 6 h 105"/>
                <a:gd name="T12" fmla="*/ 175 w 175"/>
                <a:gd name="T13" fmla="*/ 99 h 105"/>
                <a:gd name="T14" fmla="*/ 170 w 175"/>
                <a:gd name="T15" fmla="*/ 105 h 105"/>
                <a:gd name="T16" fmla="*/ 5 w 175"/>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05">
                  <a:moveTo>
                    <a:pt x="5" y="105"/>
                  </a:moveTo>
                  <a:cubicBezTo>
                    <a:pt x="2" y="105"/>
                    <a:pt x="0" y="103"/>
                    <a:pt x="0" y="99"/>
                  </a:cubicBezTo>
                  <a:cubicBezTo>
                    <a:pt x="0" y="6"/>
                    <a:pt x="0" y="6"/>
                    <a:pt x="0" y="6"/>
                  </a:cubicBezTo>
                  <a:cubicBezTo>
                    <a:pt x="0" y="3"/>
                    <a:pt x="2" y="0"/>
                    <a:pt x="5" y="0"/>
                  </a:cubicBezTo>
                  <a:cubicBezTo>
                    <a:pt x="170" y="0"/>
                    <a:pt x="170" y="0"/>
                    <a:pt x="170" y="0"/>
                  </a:cubicBezTo>
                  <a:cubicBezTo>
                    <a:pt x="173" y="0"/>
                    <a:pt x="175" y="3"/>
                    <a:pt x="175" y="6"/>
                  </a:cubicBezTo>
                  <a:cubicBezTo>
                    <a:pt x="175" y="99"/>
                    <a:pt x="175" y="99"/>
                    <a:pt x="175" y="99"/>
                  </a:cubicBezTo>
                  <a:cubicBezTo>
                    <a:pt x="175" y="103"/>
                    <a:pt x="173" y="105"/>
                    <a:pt x="170" y="105"/>
                  </a:cubicBezTo>
                  <a:cubicBezTo>
                    <a:pt x="5" y="105"/>
                    <a:pt x="5" y="105"/>
                    <a:pt x="5" y="10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Freeform 79"/>
            <p:cNvSpPr>
              <a:spLocks/>
            </p:cNvSpPr>
            <p:nvPr/>
          </p:nvSpPr>
          <p:spPr bwMode="auto">
            <a:xfrm>
              <a:off x="3777539" y="3336316"/>
              <a:ext cx="70142" cy="86842"/>
            </a:xfrm>
            <a:custGeom>
              <a:avLst/>
              <a:gdLst>
                <a:gd name="T0" fmla="*/ 15 w 22"/>
                <a:gd name="T1" fmla="*/ 0 h 27"/>
                <a:gd name="T2" fmla="*/ 16 w 22"/>
                <a:gd name="T3" fmla="*/ 2 h 27"/>
                <a:gd name="T4" fmla="*/ 11 w 22"/>
                <a:gd name="T5" fmla="*/ 8 h 27"/>
                <a:gd name="T6" fmla="*/ 6 w 22"/>
                <a:gd name="T7" fmla="*/ 2 h 27"/>
                <a:gd name="T8" fmla="*/ 6 w 22"/>
                <a:gd name="T9" fmla="*/ 0 h 27"/>
                <a:gd name="T10" fmla="*/ 0 w 22"/>
                <a:gd name="T11" fmla="*/ 0 h 27"/>
                <a:gd name="T12" fmla="*/ 0 w 22"/>
                <a:gd name="T13" fmla="*/ 27 h 27"/>
                <a:gd name="T14" fmla="*/ 22 w 22"/>
                <a:gd name="T15" fmla="*/ 27 h 27"/>
                <a:gd name="T16" fmla="*/ 22 w 22"/>
                <a:gd name="T17" fmla="*/ 0 h 27"/>
                <a:gd name="T18" fmla="*/ 15 w 22"/>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7">
                  <a:moveTo>
                    <a:pt x="15" y="0"/>
                  </a:moveTo>
                  <a:cubicBezTo>
                    <a:pt x="16" y="1"/>
                    <a:pt x="16" y="1"/>
                    <a:pt x="16" y="2"/>
                  </a:cubicBezTo>
                  <a:cubicBezTo>
                    <a:pt x="16" y="6"/>
                    <a:pt x="14" y="8"/>
                    <a:pt x="11" y="8"/>
                  </a:cubicBezTo>
                  <a:cubicBezTo>
                    <a:pt x="8" y="8"/>
                    <a:pt x="6" y="6"/>
                    <a:pt x="6" y="2"/>
                  </a:cubicBezTo>
                  <a:cubicBezTo>
                    <a:pt x="6" y="1"/>
                    <a:pt x="6" y="1"/>
                    <a:pt x="6" y="0"/>
                  </a:cubicBezTo>
                  <a:cubicBezTo>
                    <a:pt x="0" y="0"/>
                    <a:pt x="0" y="0"/>
                    <a:pt x="0" y="0"/>
                  </a:cubicBezTo>
                  <a:cubicBezTo>
                    <a:pt x="0" y="27"/>
                    <a:pt x="0" y="27"/>
                    <a:pt x="0" y="27"/>
                  </a:cubicBezTo>
                  <a:cubicBezTo>
                    <a:pt x="22" y="27"/>
                    <a:pt x="22" y="27"/>
                    <a:pt x="22" y="27"/>
                  </a:cubicBezTo>
                  <a:cubicBezTo>
                    <a:pt x="22" y="0"/>
                    <a:pt x="22" y="0"/>
                    <a:pt x="22" y="0"/>
                  </a:cubicBezTo>
                  <a:lnTo>
                    <a:pt x="1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Freeform 80"/>
            <p:cNvSpPr>
              <a:spLocks/>
            </p:cNvSpPr>
            <p:nvPr/>
          </p:nvSpPr>
          <p:spPr bwMode="auto">
            <a:xfrm>
              <a:off x="3547073" y="3015668"/>
              <a:ext cx="532744" cy="292258"/>
            </a:xfrm>
            <a:custGeom>
              <a:avLst/>
              <a:gdLst>
                <a:gd name="T0" fmla="*/ 166 w 166"/>
                <a:gd name="T1" fmla="*/ 89 h 91"/>
                <a:gd name="T2" fmla="*/ 164 w 166"/>
                <a:gd name="T3" fmla="*/ 91 h 91"/>
                <a:gd name="T4" fmla="*/ 3 w 166"/>
                <a:gd name="T5" fmla="*/ 91 h 91"/>
                <a:gd name="T6" fmla="*/ 0 w 166"/>
                <a:gd name="T7" fmla="*/ 89 h 91"/>
                <a:gd name="T8" fmla="*/ 0 w 166"/>
                <a:gd name="T9" fmla="*/ 2 h 91"/>
                <a:gd name="T10" fmla="*/ 3 w 166"/>
                <a:gd name="T11" fmla="*/ 0 h 91"/>
                <a:gd name="T12" fmla="*/ 164 w 166"/>
                <a:gd name="T13" fmla="*/ 0 h 91"/>
                <a:gd name="T14" fmla="*/ 166 w 166"/>
                <a:gd name="T15" fmla="*/ 2 h 91"/>
                <a:gd name="T16" fmla="*/ 166 w 166"/>
                <a:gd name="T17"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91">
                  <a:moveTo>
                    <a:pt x="166" y="89"/>
                  </a:moveTo>
                  <a:cubicBezTo>
                    <a:pt x="166" y="90"/>
                    <a:pt x="165" y="91"/>
                    <a:pt x="164" y="91"/>
                  </a:cubicBezTo>
                  <a:cubicBezTo>
                    <a:pt x="3" y="91"/>
                    <a:pt x="3" y="91"/>
                    <a:pt x="3" y="91"/>
                  </a:cubicBezTo>
                  <a:cubicBezTo>
                    <a:pt x="1" y="91"/>
                    <a:pt x="0" y="90"/>
                    <a:pt x="0" y="89"/>
                  </a:cubicBezTo>
                  <a:cubicBezTo>
                    <a:pt x="0" y="2"/>
                    <a:pt x="0" y="2"/>
                    <a:pt x="0" y="2"/>
                  </a:cubicBezTo>
                  <a:cubicBezTo>
                    <a:pt x="0" y="1"/>
                    <a:pt x="1" y="0"/>
                    <a:pt x="3" y="0"/>
                  </a:cubicBezTo>
                  <a:cubicBezTo>
                    <a:pt x="164" y="0"/>
                    <a:pt x="164" y="0"/>
                    <a:pt x="164" y="0"/>
                  </a:cubicBezTo>
                  <a:cubicBezTo>
                    <a:pt x="165" y="0"/>
                    <a:pt x="166" y="1"/>
                    <a:pt x="166" y="2"/>
                  </a:cubicBezTo>
                  <a:cubicBezTo>
                    <a:pt x="166" y="89"/>
                    <a:pt x="166" y="89"/>
                    <a:pt x="166" y="89"/>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81"/>
            <p:cNvSpPr>
              <a:spLocks/>
            </p:cNvSpPr>
            <p:nvPr/>
          </p:nvSpPr>
          <p:spPr bwMode="auto">
            <a:xfrm>
              <a:off x="3668986" y="3015668"/>
              <a:ext cx="410831" cy="292258"/>
            </a:xfrm>
            <a:custGeom>
              <a:avLst/>
              <a:gdLst>
                <a:gd name="T0" fmla="*/ 126 w 128"/>
                <a:gd name="T1" fmla="*/ 0 h 91"/>
                <a:gd name="T2" fmla="*/ 110 w 128"/>
                <a:gd name="T3" fmla="*/ 0 h 91"/>
                <a:gd name="T4" fmla="*/ 0 w 128"/>
                <a:gd name="T5" fmla="*/ 91 h 91"/>
                <a:gd name="T6" fmla="*/ 126 w 128"/>
                <a:gd name="T7" fmla="*/ 91 h 91"/>
                <a:gd name="T8" fmla="*/ 128 w 128"/>
                <a:gd name="T9" fmla="*/ 89 h 91"/>
                <a:gd name="T10" fmla="*/ 128 w 128"/>
                <a:gd name="T11" fmla="*/ 2 h 91"/>
                <a:gd name="T12" fmla="*/ 126 w 128"/>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28" h="91">
                  <a:moveTo>
                    <a:pt x="126" y="0"/>
                  </a:moveTo>
                  <a:cubicBezTo>
                    <a:pt x="126" y="0"/>
                    <a:pt x="126" y="0"/>
                    <a:pt x="110" y="0"/>
                  </a:cubicBezTo>
                  <a:cubicBezTo>
                    <a:pt x="0" y="91"/>
                    <a:pt x="0" y="91"/>
                    <a:pt x="0" y="91"/>
                  </a:cubicBezTo>
                  <a:cubicBezTo>
                    <a:pt x="23" y="91"/>
                    <a:pt x="62" y="91"/>
                    <a:pt x="126" y="91"/>
                  </a:cubicBezTo>
                  <a:cubicBezTo>
                    <a:pt x="127" y="91"/>
                    <a:pt x="128" y="90"/>
                    <a:pt x="128" y="89"/>
                  </a:cubicBezTo>
                  <a:cubicBezTo>
                    <a:pt x="128" y="2"/>
                    <a:pt x="128" y="2"/>
                    <a:pt x="128" y="2"/>
                  </a:cubicBezTo>
                  <a:cubicBezTo>
                    <a:pt x="128" y="1"/>
                    <a:pt x="127" y="0"/>
                    <a:pt x="126" y="0"/>
                  </a:cubicBezTo>
                </a:path>
              </a:pathLst>
            </a:custGeom>
            <a:solidFill>
              <a:srgbClr val="37A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86" name="Group 334"/>
          <p:cNvGrpSpPr>
            <a:grpSpLocks noChangeAspect="1"/>
          </p:cNvGrpSpPr>
          <p:nvPr/>
        </p:nvGrpSpPr>
        <p:grpSpPr>
          <a:xfrm>
            <a:off x="8225748" y="5191749"/>
            <a:ext cx="599509" cy="693947"/>
            <a:chOff x="11312677" y="4385379"/>
            <a:chExt cx="420734" cy="643192"/>
          </a:xfrm>
        </p:grpSpPr>
        <p:sp>
          <p:nvSpPr>
            <p:cNvPr id="87" name="Rectangle 48"/>
            <p:cNvSpPr>
              <a:spLocks noChangeArrowheads="1"/>
            </p:cNvSpPr>
            <p:nvPr/>
          </p:nvSpPr>
          <p:spPr bwMode="auto">
            <a:xfrm>
              <a:off x="11312677" y="4385379"/>
              <a:ext cx="420734" cy="643192"/>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88" name="Freeform 49"/>
            <p:cNvSpPr>
              <a:spLocks/>
            </p:cNvSpPr>
            <p:nvPr/>
          </p:nvSpPr>
          <p:spPr bwMode="auto">
            <a:xfrm>
              <a:off x="11354993" y="4454293"/>
              <a:ext cx="332477" cy="5803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89" name="Freeform 50"/>
            <p:cNvSpPr>
              <a:spLocks/>
            </p:cNvSpPr>
            <p:nvPr/>
          </p:nvSpPr>
          <p:spPr bwMode="auto">
            <a:xfrm>
              <a:off x="11354993" y="4558267"/>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0" name="Freeform 51"/>
            <p:cNvSpPr>
              <a:spLocks/>
            </p:cNvSpPr>
            <p:nvPr/>
          </p:nvSpPr>
          <p:spPr bwMode="auto">
            <a:xfrm>
              <a:off x="11354993" y="4662242"/>
              <a:ext cx="332477" cy="55614"/>
            </a:xfrm>
            <a:custGeom>
              <a:avLst/>
              <a:gdLst>
                <a:gd name="T0" fmla="*/ 9 w 102"/>
                <a:gd name="T1" fmla="*/ 0 h 17"/>
                <a:gd name="T2" fmla="*/ 0 w 102"/>
                <a:gd name="T3" fmla="*/ 8 h 17"/>
                <a:gd name="T4" fmla="*/ 0 w 102"/>
                <a:gd name="T5" fmla="*/ 9 h 17"/>
                <a:gd name="T6" fmla="*/ 9 w 102"/>
                <a:gd name="T7" fmla="*/ 17 h 17"/>
                <a:gd name="T8" fmla="*/ 94 w 102"/>
                <a:gd name="T9" fmla="*/ 17 h 17"/>
                <a:gd name="T10" fmla="*/ 102 w 102"/>
                <a:gd name="T11" fmla="*/ 9 h 17"/>
                <a:gd name="T12" fmla="*/ 102 w 102"/>
                <a:gd name="T13" fmla="*/ 8 h 17"/>
                <a:gd name="T14" fmla="*/ 94 w 102"/>
                <a:gd name="T15" fmla="*/ 0 h 17"/>
                <a:gd name="T16" fmla="*/ 55 w 102"/>
                <a:gd name="T17" fmla="*/ 0 h 17"/>
                <a:gd name="T18" fmla="*/ 9 w 10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7">
                  <a:moveTo>
                    <a:pt x="9" y="0"/>
                  </a:moveTo>
                  <a:cubicBezTo>
                    <a:pt x="9" y="0"/>
                    <a:pt x="0" y="0"/>
                    <a:pt x="0" y="8"/>
                  </a:cubicBezTo>
                  <a:cubicBezTo>
                    <a:pt x="0" y="9"/>
                    <a:pt x="0" y="9"/>
                    <a:pt x="0" y="9"/>
                  </a:cubicBezTo>
                  <a:cubicBezTo>
                    <a:pt x="0" y="9"/>
                    <a:pt x="0" y="17"/>
                    <a:pt x="9" y="17"/>
                  </a:cubicBezTo>
                  <a:cubicBezTo>
                    <a:pt x="94" y="17"/>
                    <a:pt x="94" y="17"/>
                    <a:pt x="94" y="17"/>
                  </a:cubicBezTo>
                  <a:cubicBezTo>
                    <a:pt x="94" y="17"/>
                    <a:pt x="102" y="17"/>
                    <a:pt x="102" y="9"/>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1" name="Freeform 52"/>
            <p:cNvSpPr>
              <a:spLocks/>
            </p:cNvSpPr>
            <p:nvPr/>
          </p:nvSpPr>
          <p:spPr bwMode="auto">
            <a:xfrm>
              <a:off x="11354993" y="4763799"/>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2" name="Freeform 53"/>
            <p:cNvSpPr>
              <a:spLocks/>
            </p:cNvSpPr>
            <p:nvPr/>
          </p:nvSpPr>
          <p:spPr bwMode="auto">
            <a:xfrm>
              <a:off x="11354993" y="4867773"/>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3" name="Oval 54"/>
            <p:cNvSpPr>
              <a:spLocks noChangeArrowheads="1"/>
            </p:cNvSpPr>
            <p:nvPr/>
          </p:nvSpPr>
          <p:spPr bwMode="auto">
            <a:xfrm>
              <a:off x="11625810" y="4466383"/>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4" name="Oval 55"/>
            <p:cNvSpPr>
              <a:spLocks noChangeArrowheads="1"/>
            </p:cNvSpPr>
            <p:nvPr/>
          </p:nvSpPr>
          <p:spPr bwMode="auto">
            <a:xfrm>
              <a:off x="11625810" y="4571566"/>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5" name="Oval 56"/>
            <p:cNvSpPr>
              <a:spLocks noChangeArrowheads="1"/>
            </p:cNvSpPr>
            <p:nvPr/>
          </p:nvSpPr>
          <p:spPr bwMode="auto">
            <a:xfrm>
              <a:off x="11625810" y="4671914"/>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6" name="Oval 57"/>
            <p:cNvSpPr>
              <a:spLocks noChangeArrowheads="1"/>
            </p:cNvSpPr>
            <p:nvPr/>
          </p:nvSpPr>
          <p:spPr bwMode="auto">
            <a:xfrm>
              <a:off x="11625810" y="4777097"/>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7" name="Oval 58"/>
            <p:cNvSpPr>
              <a:spLocks noChangeArrowheads="1"/>
            </p:cNvSpPr>
            <p:nvPr/>
          </p:nvSpPr>
          <p:spPr bwMode="auto">
            <a:xfrm>
              <a:off x="11625810" y="4881072"/>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grpSp>
      <p:pic>
        <p:nvPicPr>
          <p:cNvPr id="110" name="Picture 109"/>
          <p:cNvPicPr>
            <a:picLocks noChangeAspect="1"/>
          </p:cNvPicPr>
          <p:nvPr/>
        </p:nvPicPr>
        <p:blipFill>
          <a:blip r:embed="rId3"/>
          <a:stretch>
            <a:fillRect/>
          </a:stretch>
        </p:blipFill>
        <p:spPr>
          <a:xfrm>
            <a:off x="7457987" y="6011862"/>
            <a:ext cx="1366157" cy="914400"/>
          </a:xfrm>
          <a:prstGeom prst="rect">
            <a:avLst/>
          </a:prstGeom>
        </p:spPr>
      </p:pic>
      <p:pic>
        <p:nvPicPr>
          <p:cNvPr id="111" name="Picture 110"/>
          <p:cNvPicPr>
            <a:picLocks noChangeAspect="1"/>
          </p:cNvPicPr>
          <p:nvPr/>
        </p:nvPicPr>
        <p:blipFill>
          <a:blip r:embed="rId4"/>
          <a:stretch>
            <a:fillRect/>
          </a:stretch>
        </p:blipFill>
        <p:spPr>
          <a:xfrm>
            <a:off x="10747395" y="6011862"/>
            <a:ext cx="701198" cy="914400"/>
          </a:xfrm>
          <a:prstGeom prst="rect">
            <a:avLst/>
          </a:prstGeom>
        </p:spPr>
      </p:pic>
      <p:grpSp>
        <p:nvGrpSpPr>
          <p:cNvPr id="113" name="Group 112"/>
          <p:cNvGrpSpPr>
            <a:grpSpLocks noChangeAspect="1"/>
          </p:cNvGrpSpPr>
          <p:nvPr/>
        </p:nvGrpSpPr>
        <p:grpSpPr>
          <a:xfrm>
            <a:off x="10449123" y="5370307"/>
            <a:ext cx="596543" cy="509668"/>
            <a:chOff x="3383409" y="2838643"/>
            <a:chExt cx="860072" cy="734819"/>
          </a:xfrm>
        </p:grpSpPr>
        <p:sp>
          <p:nvSpPr>
            <p:cNvPr id="114" name="Freeform 75"/>
            <p:cNvSpPr>
              <a:spLocks noEditPoints="1"/>
            </p:cNvSpPr>
            <p:nvPr/>
          </p:nvSpPr>
          <p:spPr bwMode="auto">
            <a:xfrm>
              <a:off x="3383409" y="2838643"/>
              <a:ext cx="860072" cy="734819"/>
            </a:xfrm>
            <a:custGeom>
              <a:avLst/>
              <a:gdLst>
                <a:gd name="T0" fmla="*/ 226 w 268"/>
                <a:gd name="T1" fmla="*/ 221 h 229"/>
                <a:gd name="T2" fmla="*/ 248 w 268"/>
                <a:gd name="T3" fmla="*/ 229 h 229"/>
                <a:gd name="T4" fmla="*/ 260 w 268"/>
                <a:gd name="T5" fmla="*/ 206 h 229"/>
                <a:gd name="T6" fmla="*/ 253 w 268"/>
                <a:gd name="T7" fmla="*/ 220 h 229"/>
                <a:gd name="T8" fmla="*/ 268 w 268"/>
                <a:gd name="T9" fmla="*/ 209 h 229"/>
                <a:gd name="T10" fmla="*/ 260 w 268"/>
                <a:gd name="T11" fmla="*/ 206 h 229"/>
                <a:gd name="T12" fmla="*/ 260 w 268"/>
                <a:gd name="T13" fmla="*/ 160 h 229"/>
                <a:gd name="T14" fmla="*/ 268 w 268"/>
                <a:gd name="T15" fmla="*/ 183 h 229"/>
                <a:gd name="T16" fmla="*/ 260 w 268"/>
                <a:gd name="T17" fmla="*/ 160 h 229"/>
                <a:gd name="T18" fmla="*/ 260 w 268"/>
                <a:gd name="T19" fmla="*/ 138 h 229"/>
                <a:gd name="T20" fmla="*/ 268 w 268"/>
                <a:gd name="T21" fmla="*/ 115 h 229"/>
                <a:gd name="T22" fmla="*/ 260 w 268"/>
                <a:gd name="T23" fmla="*/ 70 h 229"/>
                <a:gd name="T24" fmla="*/ 268 w 268"/>
                <a:gd name="T25" fmla="*/ 92 h 229"/>
                <a:gd name="T26" fmla="*/ 260 w 268"/>
                <a:gd name="T27" fmla="*/ 70 h 229"/>
                <a:gd name="T28" fmla="*/ 260 w 268"/>
                <a:gd name="T29" fmla="*/ 47 h 229"/>
                <a:gd name="T30" fmla="*/ 268 w 268"/>
                <a:gd name="T31" fmla="*/ 24 h 229"/>
                <a:gd name="T32" fmla="*/ 232 w 268"/>
                <a:gd name="T33" fmla="*/ 8 h 229"/>
                <a:gd name="T34" fmla="*/ 253 w 268"/>
                <a:gd name="T35" fmla="*/ 9 h 229"/>
                <a:gd name="T36" fmla="*/ 248 w 268"/>
                <a:gd name="T37" fmla="*/ 0 h 229"/>
                <a:gd name="T38" fmla="*/ 232 w 268"/>
                <a:gd name="T39" fmla="*/ 8 h 229"/>
                <a:gd name="T40" fmla="*/ 209 w 268"/>
                <a:gd name="T41" fmla="*/ 8 h 229"/>
                <a:gd name="T42" fmla="*/ 187 w 268"/>
                <a:gd name="T43" fmla="*/ 0 h 229"/>
                <a:gd name="T44" fmla="*/ 142 w 268"/>
                <a:gd name="T45" fmla="*/ 8 h 229"/>
                <a:gd name="T46" fmla="*/ 164 w 268"/>
                <a:gd name="T47" fmla="*/ 0 h 229"/>
                <a:gd name="T48" fmla="*/ 142 w 268"/>
                <a:gd name="T49" fmla="*/ 8 h 229"/>
                <a:gd name="T50" fmla="*/ 119 w 268"/>
                <a:gd name="T51" fmla="*/ 8 h 229"/>
                <a:gd name="T52" fmla="*/ 96 w 268"/>
                <a:gd name="T53" fmla="*/ 0 h 229"/>
                <a:gd name="T54" fmla="*/ 51 w 268"/>
                <a:gd name="T55" fmla="*/ 8 h 229"/>
                <a:gd name="T56" fmla="*/ 74 w 268"/>
                <a:gd name="T57" fmla="*/ 0 h 229"/>
                <a:gd name="T58" fmla="*/ 51 w 268"/>
                <a:gd name="T59" fmla="*/ 8 h 229"/>
                <a:gd name="T60" fmla="*/ 20 w 268"/>
                <a:gd name="T61" fmla="*/ 8 h 229"/>
                <a:gd name="T62" fmla="*/ 28 w 268"/>
                <a:gd name="T63" fmla="*/ 0 h 229"/>
                <a:gd name="T64" fmla="*/ 4 w 268"/>
                <a:gd name="T65" fmla="*/ 8 h 229"/>
                <a:gd name="T66" fmla="*/ 8 w 268"/>
                <a:gd name="T67" fmla="*/ 55 h 229"/>
                <a:gd name="T68" fmla="*/ 0 w 268"/>
                <a:gd name="T69" fmla="*/ 32 h 229"/>
                <a:gd name="T70" fmla="*/ 8 w 268"/>
                <a:gd name="T71" fmla="*/ 55 h 229"/>
                <a:gd name="T72" fmla="*/ 8 w 268"/>
                <a:gd name="T73" fmla="*/ 78 h 229"/>
                <a:gd name="T74" fmla="*/ 0 w 268"/>
                <a:gd name="T75" fmla="*/ 100 h 229"/>
                <a:gd name="T76" fmla="*/ 8 w 268"/>
                <a:gd name="T77" fmla="*/ 145 h 229"/>
                <a:gd name="T78" fmla="*/ 0 w 268"/>
                <a:gd name="T79" fmla="*/ 123 h 229"/>
                <a:gd name="T80" fmla="*/ 8 w 268"/>
                <a:gd name="T81" fmla="*/ 145 h 229"/>
                <a:gd name="T82" fmla="*/ 8 w 268"/>
                <a:gd name="T83" fmla="*/ 168 h 229"/>
                <a:gd name="T84" fmla="*/ 0 w 268"/>
                <a:gd name="T85" fmla="*/ 191 h 229"/>
                <a:gd name="T86" fmla="*/ 22 w 268"/>
                <a:gd name="T87" fmla="*/ 221 h 229"/>
                <a:gd name="T88" fmla="*/ 9 w 268"/>
                <a:gd name="T89" fmla="*/ 212 h 229"/>
                <a:gd name="T90" fmla="*/ 20 w 268"/>
                <a:gd name="T91" fmla="*/ 229 h 229"/>
                <a:gd name="T92" fmla="*/ 22 w 268"/>
                <a:gd name="T93" fmla="*/ 221 h 229"/>
                <a:gd name="T94" fmla="*/ 44 w 268"/>
                <a:gd name="T95" fmla="*/ 221 h 229"/>
                <a:gd name="T96" fmla="*/ 67 w 268"/>
                <a:gd name="T97" fmla="*/ 229 h 229"/>
                <a:gd name="T98" fmla="*/ 112 w 268"/>
                <a:gd name="T99" fmla="*/ 221 h 229"/>
                <a:gd name="T100" fmla="*/ 90 w 268"/>
                <a:gd name="T101" fmla="*/ 229 h 229"/>
                <a:gd name="T102" fmla="*/ 112 w 268"/>
                <a:gd name="T103" fmla="*/ 221 h 229"/>
                <a:gd name="T104" fmla="*/ 135 w 268"/>
                <a:gd name="T105" fmla="*/ 221 h 229"/>
                <a:gd name="T106" fmla="*/ 158 w 268"/>
                <a:gd name="T107" fmla="*/ 229 h 229"/>
                <a:gd name="T108" fmla="*/ 203 w 268"/>
                <a:gd name="T109" fmla="*/ 221 h 229"/>
                <a:gd name="T110" fmla="*/ 180 w 268"/>
                <a:gd name="T111" fmla="*/ 229 h 229"/>
                <a:gd name="T112" fmla="*/ 203 w 268"/>
                <a:gd name="T113" fmla="*/ 2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229">
                  <a:moveTo>
                    <a:pt x="248" y="221"/>
                  </a:moveTo>
                  <a:cubicBezTo>
                    <a:pt x="226" y="221"/>
                    <a:pt x="226" y="221"/>
                    <a:pt x="226" y="221"/>
                  </a:cubicBezTo>
                  <a:cubicBezTo>
                    <a:pt x="226" y="229"/>
                    <a:pt x="226" y="229"/>
                    <a:pt x="226" y="229"/>
                  </a:cubicBezTo>
                  <a:cubicBezTo>
                    <a:pt x="248" y="229"/>
                    <a:pt x="248" y="229"/>
                    <a:pt x="248" y="229"/>
                  </a:cubicBezTo>
                  <a:cubicBezTo>
                    <a:pt x="248" y="221"/>
                    <a:pt x="248" y="221"/>
                    <a:pt x="248" y="221"/>
                  </a:cubicBezTo>
                  <a:moveTo>
                    <a:pt x="260" y="206"/>
                  </a:moveTo>
                  <a:cubicBezTo>
                    <a:pt x="260" y="209"/>
                    <a:pt x="260" y="209"/>
                    <a:pt x="260" y="209"/>
                  </a:cubicBezTo>
                  <a:cubicBezTo>
                    <a:pt x="260" y="214"/>
                    <a:pt x="257" y="219"/>
                    <a:pt x="253" y="220"/>
                  </a:cubicBezTo>
                  <a:cubicBezTo>
                    <a:pt x="256" y="228"/>
                    <a:pt x="256" y="228"/>
                    <a:pt x="256" y="228"/>
                  </a:cubicBezTo>
                  <a:cubicBezTo>
                    <a:pt x="263" y="225"/>
                    <a:pt x="268" y="218"/>
                    <a:pt x="268" y="209"/>
                  </a:cubicBezTo>
                  <a:cubicBezTo>
                    <a:pt x="268" y="206"/>
                    <a:pt x="268" y="206"/>
                    <a:pt x="268" y="206"/>
                  </a:cubicBezTo>
                  <a:cubicBezTo>
                    <a:pt x="260" y="206"/>
                    <a:pt x="260" y="206"/>
                    <a:pt x="260" y="206"/>
                  </a:cubicBezTo>
                  <a:cubicBezTo>
                    <a:pt x="260" y="206"/>
                    <a:pt x="260" y="206"/>
                    <a:pt x="260" y="206"/>
                  </a:cubicBezTo>
                  <a:moveTo>
                    <a:pt x="260" y="160"/>
                  </a:moveTo>
                  <a:cubicBezTo>
                    <a:pt x="260" y="183"/>
                    <a:pt x="260" y="183"/>
                    <a:pt x="260" y="183"/>
                  </a:cubicBezTo>
                  <a:cubicBezTo>
                    <a:pt x="268" y="183"/>
                    <a:pt x="268" y="183"/>
                    <a:pt x="268" y="183"/>
                  </a:cubicBezTo>
                  <a:cubicBezTo>
                    <a:pt x="268" y="160"/>
                    <a:pt x="268" y="160"/>
                    <a:pt x="268" y="160"/>
                  </a:cubicBezTo>
                  <a:cubicBezTo>
                    <a:pt x="260" y="160"/>
                    <a:pt x="260" y="160"/>
                    <a:pt x="260" y="160"/>
                  </a:cubicBezTo>
                  <a:moveTo>
                    <a:pt x="260" y="115"/>
                  </a:moveTo>
                  <a:cubicBezTo>
                    <a:pt x="260" y="138"/>
                    <a:pt x="260" y="138"/>
                    <a:pt x="260" y="138"/>
                  </a:cubicBezTo>
                  <a:cubicBezTo>
                    <a:pt x="268" y="138"/>
                    <a:pt x="268" y="138"/>
                    <a:pt x="268" y="138"/>
                  </a:cubicBezTo>
                  <a:cubicBezTo>
                    <a:pt x="268" y="115"/>
                    <a:pt x="268" y="115"/>
                    <a:pt x="268" y="115"/>
                  </a:cubicBezTo>
                  <a:cubicBezTo>
                    <a:pt x="260" y="115"/>
                    <a:pt x="260" y="115"/>
                    <a:pt x="260" y="115"/>
                  </a:cubicBezTo>
                  <a:moveTo>
                    <a:pt x="260" y="70"/>
                  </a:moveTo>
                  <a:cubicBezTo>
                    <a:pt x="260" y="92"/>
                    <a:pt x="260" y="92"/>
                    <a:pt x="260" y="92"/>
                  </a:cubicBezTo>
                  <a:cubicBezTo>
                    <a:pt x="268" y="92"/>
                    <a:pt x="268" y="92"/>
                    <a:pt x="268" y="92"/>
                  </a:cubicBezTo>
                  <a:cubicBezTo>
                    <a:pt x="268" y="70"/>
                    <a:pt x="268" y="70"/>
                    <a:pt x="268" y="70"/>
                  </a:cubicBezTo>
                  <a:cubicBezTo>
                    <a:pt x="260" y="70"/>
                    <a:pt x="260" y="70"/>
                    <a:pt x="260" y="70"/>
                  </a:cubicBezTo>
                  <a:moveTo>
                    <a:pt x="260" y="24"/>
                  </a:moveTo>
                  <a:cubicBezTo>
                    <a:pt x="260" y="47"/>
                    <a:pt x="260" y="47"/>
                    <a:pt x="260" y="47"/>
                  </a:cubicBezTo>
                  <a:cubicBezTo>
                    <a:pt x="268" y="47"/>
                    <a:pt x="268" y="47"/>
                    <a:pt x="268" y="47"/>
                  </a:cubicBezTo>
                  <a:cubicBezTo>
                    <a:pt x="268" y="24"/>
                    <a:pt x="268" y="24"/>
                    <a:pt x="268" y="24"/>
                  </a:cubicBezTo>
                  <a:cubicBezTo>
                    <a:pt x="260" y="24"/>
                    <a:pt x="260" y="24"/>
                    <a:pt x="260" y="24"/>
                  </a:cubicBezTo>
                  <a:moveTo>
                    <a:pt x="232" y="8"/>
                  </a:moveTo>
                  <a:cubicBezTo>
                    <a:pt x="248" y="8"/>
                    <a:pt x="248" y="8"/>
                    <a:pt x="248" y="8"/>
                  </a:cubicBezTo>
                  <a:cubicBezTo>
                    <a:pt x="250" y="8"/>
                    <a:pt x="251" y="9"/>
                    <a:pt x="253" y="9"/>
                  </a:cubicBezTo>
                  <a:cubicBezTo>
                    <a:pt x="256" y="2"/>
                    <a:pt x="256" y="2"/>
                    <a:pt x="256" y="2"/>
                  </a:cubicBezTo>
                  <a:cubicBezTo>
                    <a:pt x="254" y="1"/>
                    <a:pt x="251" y="0"/>
                    <a:pt x="248" y="0"/>
                  </a:cubicBezTo>
                  <a:cubicBezTo>
                    <a:pt x="232" y="0"/>
                    <a:pt x="232" y="0"/>
                    <a:pt x="232" y="0"/>
                  </a:cubicBezTo>
                  <a:cubicBezTo>
                    <a:pt x="232" y="8"/>
                    <a:pt x="232" y="8"/>
                    <a:pt x="232" y="8"/>
                  </a:cubicBezTo>
                  <a:moveTo>
                    <a:pt x="187" y="8"/>
                  </a:moveTo>
                  <a:cubicBezTo>
                    <a:pt x="209" y="8"/>
                    <a:pt x="209" y="8"/>
                    <a:pt x="209" y="8"/>
                  </a:cubicBezTo>
                  <a:cubicBezTo>
                    <a:pt x="209" y="0"/>
                    <a:pt x="209" y="0"/>
                    <a:pt x="209" y="0"/>
                  </a:cubicBezTo>
                  <a:cubicBezTo>
                    <a:pt x="187" y="0"/>
                    <a:pt x="187" y="0"/>
                    <a:pt x="187" y="0"/>
                  </a:cubicBezTo>
                  <a:cubicBezTo>
                    <a:pt x="187" y="8"/>
                    <a:pt x="187" y="8"/>
                    <a:pt x="187" y="8"/>
                  </a:cubicBezTo>
                  <a:moveTo>
                    <a:pt x="142" y="8"/>
                  </a:moveTo>
                  <a:cubicBezTo>
                    <a:pt x="164" y="8"/>
                    <a:pt x="164" y="8"/>
                    <a:pt x="164" y="8"/>
                  </a:cubicBezTo>
                  <a:cubicBezTo>
                    <a:pt x="164" y="0"/>
                    <a:pt x="164" y="0"/>
                    <a:pt x="164" y="0"/>
                  </a:cubicBezTo>
                  <a:cubicBezTo>
                    <a:pt x="142" y="0"/>
                    <a:pt x="142" y="0"/>
                    <a:pt x="142" y="0"/>
                  </a:cubicBezTo>
                  <a:cubicBezTo>
                    <a:pt x="142" y="8"/>
                    <a:pt x="142" y="8"/>
                    <a:pt x="142" y="8"/>
                  </a:cubicBezTo>
                  <a:moveTo>
                    <a:pt x="96" y="8"/>
                  </a:moveTo>
                  <a:cubicBezTo>
                    <a:pt x="119" y="8"/>
                    <a:pt x="119" y="8"/>
                    <a:pt x="119" y="8"/>
                  </a:cubicBezTo>
                  <a:cubicBezTo>
                    <a:pt x="119" y="0"/>
                    <a:pt x="119" y="0"/>
                    <a:pt x="119" y="0"/>
                  </a:cubicBezTo>
                  <a:cubicBezTo>
                    <a:pt x="96" y="0"/>
                    <a:pt x="96" y="0"/>
                    <a:pt x="96" y="0"/>
                  </a:cubicBezTo>
                  <a:cubicBezTo>
                    <a:pt x="96" y="8"/>
                    <a:pt x="96" y="8"/>
                    <a:pt x="96" y="8"/>
                  </a:cubicBezTo>
                  <a:moveTo>
                    <a:pt x="51" y="8"/>
                  </a:moveTo>
                  <a:cubicBezTo>
                    <a:pt x="74" y="8"/>
                    <a:pt x="74" y="8"/>
                    <a:pt x="74" y="8"/>
                  </a:cubicBezTo>
                  <a:cubicBezTo>
                    <a:pt x="74" y="0"/>
                    <a:pt x="74" y="0"/>
                    <a:pt x="74" y="0"/>
                  </a:cubicBezTo>
                  <a:cubicBezTo>
                    <a:pt x="51" y="0"/>
                    <a:pt x="51" y="0"/>
                    <a:pt x="51" y="0"/>
                  </a:cubicBezTo>
                  <a:cubicBezTo>
                    <a:pt x="51" y="8"/>
                    <a:pt x="51" y="8"/>
                    <a:pt x="51" y="8"/>
                  </a:cubicBezTo>
                  <a:moveTo>
                    <a:pt x="11" y="13"/>
                  </a:moveTo>
                  <a:cubicBezTo>
                    <a:pt x="13" y="10"/>
                    <a:pt x="16" y="8"/>
                    <a:pt x="20" y="8"/>
                  </a:cubicBezTo>
                  <a:cubicBezTo>
                    <a:pt x="28" y="8"/>
                    <a:pt x="28" y="8"/>
                    <a:pt x="28" y="8"/>
                  </a:cubicBezTo>
                  <a:cubicBezTo>
                    <a:pt x="28" y="0"/>
                    <a:pt x="28" y="0"/>
                    <a:pt x="28" y="0"/>
                  </a:cubicBezTo>
                  <a:cubicBezTo>
                    <a:pt x="20" y="0"/>
                    <a:pt x="20" y="0"/>
                    <a:pt x="20" y="0"/>
                  </a:cubicBezTo>
                  <a:cubicBezTo>
                    <a:pt x="14" y="0"/>
                    <a:pt x="8" y="3"/>
                    <a:pt x="4" y="8"/>
                  </a:cubicBezTo>
                  <a:cubicBezTo>
                    <a:pt x="11" y="13"/>
                    <a:pt x="11" y="13"/>
                    <a:pt x="11" y="13"/>
                  </a:cubicBezTo>
                  <a:moveTo>
                    <a:pt x="8" y="55"/>
                  </a:moveTo>
                  <a:cubicBezTo>
                    <a:pt x="8" y="32"/>
                    <a:pt x="8" y="32"/>
                    <a:pt x="8" y="32"/>
                  </a:cubicBezTo>
                  <a:cubicBezTo>
                    <a:pt x="0" y="32"/>
                    <a:pt x="0" y="32"/>
                    <a:pt x="0" y="32"/>
                  </a:cubicBezTo>
                  <a:cubicBezTo>
                    <a:pt x="0" y="55"/>
                    <a:pt x="0" y="55"/>
                    <a:pt x="0" y="55"/>
                  </a:cubicBezTo>
                  <a:cubicBezTo>
                    <a:pt x="8" y="55"/>
                    <a:pt x="8" y="55"/>
                    <a:pt x="8" y="55"/>
                  </a:cubicBezTo>
                  <a:moveTo>
                    <a:pt x="8" y="100"/>
                  </a:moveTo>
                  <a:cubicBezTo>
                    <a:pt x="8" y="78"/>
                    <a:pt x="8" y="78"/>
                    <a:pt x="8" y="78"/>
                  </a:cubicBezTo>
                  <a:cubicBezTo>
                    <a:pt x="0" y="78"/>
                    <a:pt x="0" y="78"/>
                    <a:pt x="0" y="78"/>
                  </a:cubicBezTo>
                  <a:cubicBezTo>
                    <a:pt x="0" y="100"/>
                    <a:pt x="0" y="100"/>
                    <a:pt x="0" y="100"/>
                  </a:cubicBezTo>
                  <a:cubicBezTo>
                    <a:pt x="8" y="100"/>
                    <a:pt x="8" y="100"/>
                    <a:pt x="8" y="100"/>
                  </a:cubicBezTo>
                  <a:moveTo>
                    <a:pt x="8" y="145"/>
                  </a:moveTo>
                  <a:cubicBezTo>
                    <a:pt x="8" y="123"/>
                    <a:pt x="8" y="123"/>
                    <a:pt x="8" y="123"/>
                  </a:cubicBezTo>
                  <a:cubicBezTo>
                    <a:pt x="0" y="123"/>
                    <a:pt x="0" y="123"/>
                    <a:pt x="0" y="123"/>
                  </a:cubicBezTo>
                  <a:cubicBezTo>
                    <a:pt x="0" y="145"/>
                    <a:pt x="0" y="145"/>
                    <a:pt x="0" y="145"/>
                  </a:cubicBezTo>
                  <a:cubicBezTo>
                    <a:pt x="8" y="145"/>
                    <a:pt x="8" y="145"/>
                    <a:pt x="8" y="145"/>
                  </a:cubicBezTo>
                  <a:moveTo>
                    <a:pt x="8" y="191"/>
                  </a:moveTo>
                  <a:cubicBezTo>
                    <a:pt x="8" y="168"/>
                    <a:pt x="8" y="168"/>
                    <a:pt x="8" y="168"/>
                  </a:cubicBezTo>
                  <a:cubicBezTo>
                    <a:pt x="0" y="168"/>
                    <a:pt x="0" y="168"/>
                    <a:pt x="0" y="168"/>
                  </a:cubicBezTo>
                  <a:cubicBezTo>
                    <a:pt x="0" y="191"/>
                    <a:pt x="0" y="191"/>
                    <a:pt x="0" y="191"/>
                  </a:cubicBezTo>
                  <a:cubicBezTo>
                    <a:pt x="8" y="191"/>
                    <a:pt x="8" y="191"/>
                    <a:pt x="8" y="191"/>
                  </a:cubicBezTo>
                  <a:moveTo>
                    <a:pt x="22" y="221"/>
                  </a:moveTo>
                  <a:cubicBezTo>
                    <a:pt x="20" y="221"/>
                    <a:pt x="20" y="221"/>
                    <a:pt x="20" y="221"/>
                  </a:cubicBezTo>
                  <a:cubicBezTo>
                    <a:pt x="15" y="221"/>
                    <a:pt x="10" y="218"/>
                    <a:pt x="9" y="212"/>
                  </a:cubicBezTo>
                  <a:cubicBezTo>
                    <a:pt x="1" y="214"/>
                    <a:pt x="1" y="214"/>
                    <a:pt x="1" y="214"/>
                  </a:cubicBezTo>
                  <a:cubicBezTo>
                    <a:pt x="3" y="223"/>
                    <a:pt x="11" y="229"/>
                    <a:pt x="20" y="229"/>
                  </a:cubicBezTo>
                  <a:cubicBezTo>
                    <a:pt x="22" y="229"/>
                    <a:pt x="22" y="229"/>
                    <a:pt x="22" y="229"/>
                  </a:cubicBezTo>
                  <a:cubicBezTo>
                    <a:pt x="22" y="221"/>
                    <a:pt x="22" y="221"/>
                    <a:pt x="22" y="221"/>
                  </a:cubicBezTo>
                  <a:moveTo>
                    <a:pt x="67" y="221"/>
                  </a:moveTo>
                  <a:cubicBezTo>
                    <a:pt x="44" y="221"/>
                    <a:pt x="44" y="221"/>
                    <a:pt x="44" y="221"/>
                  </a:cubicBezTo>
                  <a:cubicBezTo>
                    <a:pt x="44" y="229"/>
                    <a:pt x="44" y="229"/>
                    <a:pt x="44" y="229"/>
                  </a:cubicBezTo>
                  <a:cubicBezTo>
                    <a:pt x="67" y="229"/>
                    <a:pt x="67" y="229"/>
                    <a:pt x="67" y="229"/>
                  </a:cubicBezTo>
                  <a:cubicBezTo>
                    <a:pt x="67" y="221"/>
                    <a:pt x="67" y="221"/>
                    <a:pt x="67" y="221"/>
                  </a:cubicBezTo>
                  <a:moveTo>
                    <a:pt x="112" y="221"/>
                  </a:moveTo>
                  <a:cubicBezTo>
                    <a:pt x="90" y="221"/>
                    <a:pt x="90" y="221"/>
                    <a:pt x="90" y="221"/>
                  </a:cubicBezTo>
                  <a:cubicBezTo>
                    <a:pt x="90" y="229"/>
                    <a:pt x="90" y="229"/>
                    <a:pt x="90" y="229"/>
                  </a:cubicBezTo>
                  <a:cubicBezTo>
                    <a:pt x="112" y="229"/>
                    <a:pt x="112" y="229"/>
                    <a:pt x="112" y="229"/>
                  </a:cubicBezTo>
                  <a:cubicBezTo>
                    <a:pt x="112" y="221"/>
                    <a:pt x="112" y="221"/>
                    <a:pt x="112" y="221"/>
                  </a:cubicBezTo>
                  <a:moveTo>
                    <a:pt x="158" y="221"/>
                  </a:moveTo>
                  <a:cubicBezTo>
                    <a:pt x="135" y="221"/>
                    <a:pt x="135" y="221"/>
                    <a:pt x="135" y="221"/>
                  </a:cubicBezTo>
                  <a:cubicBezTo>
                    <a:pt x="135" y="229"/>
                    <a:pt x="135" y="229"/>
                    <a:pt x="135" y="229"/>
                  </a:cubicBezTo>
                  <a:cubicBezTo>
                    <a:pt x="158" y="229"/>
                    <a:pt x="158" y="229"/>
                    <a:pt x="158" y="229"/>
                  </a:cubicBezTo>
                  <a:cubicBezTo>
                    <a:pt x="158" y="221"/>
                    <a:pt x="158" y="221"/>
                    <a:pt x="158" y="221"/>
                  </a:cubicBezTo>
                  <a:moveTo>
                    <a:pt x="203" y="221"/>
                  </a:moveTo>
                  <a:cubicBezTo>
                    <a:pt x="180" y="221"/>
                    <a:pt x="180" y="221"/>
                    <a:pt x="180" y="221"/>
                  </a:cubicBezTo>
                  <a:cubicBezTo>
                    <a:pt x="180" y="229"/>
                    <a:pt x="180" y="229"/>
                    <a:pt x="180" y="229"/>
                  </a:cubicBezTo>
                  <a:cubicBezTo>
                    <a:pt x="203" y="229"/>
                    <a:pt x="203" y="229"/>
                    <a:pt x="203" y="229"/>
                  </a:cubicBezTo>
                  <a:cubicBezTo>
                    <a:pt x="203" y="221"/>
                    <a:pt x="203" y="221"/>
                    <a:pt x="203" y="221"/>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5" name="Freeform 76"/>
            <p:cNvSpPr>
              <a:spLocks/>
            </p:cNvSpPr>
            <p:nvPr/>
          </p:nvSpPr>
          <p:spPr bwMode="auto">
            <a:xfrm>
              <a:off x="3675667" y="3406458"/>
              <a:ext cx="278897" cy="35071"/>
            </a:xfrm>
            <a:custGeom>
              <a:avLst/>
              <a:gdLst>
                <a:gd name="T0" fmla="*/ 151 w 167"/>
                <a:gd name="T1" fmla="*/ 0 h 21"/>
                <a:gd name="T2" fmla="*/ 11 w 167"/>
                <a:gd name="T3" fmla="*/ 0 h 21"/>
                <a:gd name="T4" fmla="*/ 0 w 167"/>
                <a:gd name="T5" fmla="*/ 21 h 21"/>
                <a:gd name="T6" fmla="*/ 167 w 167"/>
                <a:gd name="T7" fmla="*/ 21 h 21"/>
                <a:gd name="T8" fmla="*/ 151 w 167"/>
                <a:gd name="T9" fmla="*/ 0 h 21"/>
              </a:gdLst>
              <a:ahLst/>
              <a:cxnLst>
                <a:cxn ang="0">
                  <a:pos x="T0" y="T1"/>
                </a:cxn>
                <a:cxn ang="0">
                  <a:pos x="T2" y="T3"/>
                </a:cxn>
                <a:cxn ang="0">
                  <a:pos x="T4" y="T5"/>
                </a:cxn>
                <a:cxn ang="0">
                  <a:pos x="T6" y="T7"/>
                </a:cxn>
                <a:cxn ang="0">
                  <a:pos x="T8" y="T9"/>
                </a:cxn>
              </a:cxnLst>
              <a:rect l="0" t="0" r="r" b="b"/>
              <a:pathLst>
                <a:path w="167" h="21">
                  <a:moveTo>
                    <a:pt x="151" y="0"/>
                  </a:moveTo>
                  <a:lnTo>
                    <a:pt x="11" y="0"/>
                  </a:lnTo>
                  <a:lnTo>
                    <a:pt x="0" y="21"/>
                  </a:lnTo>
                  <a:lnTo>
                    <a:pt x="167" y="21"/>
                  </a:lnTo>
                  <a:lnTo>
                    <a:pt x="151" y="0"/>
                  </a:lnTo>
                  <a:close/>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6" name="Rectangle 77"/>
            <p:cNvSpPr>
              <a:spLocks noChangeArrowheads="1"/>
            </p:cNvSpPr>
            <p:nvPr/>
          </p:nvSpPr>
          <p:spPr bwMode="auto">
            <a:xfrm>
              <a:off x="3675667" y="3441529"/>
              <a:ext cx="278897" cy="668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7" name="Freeform 78"/>
            <p:cNvSpPr>
              <a:spLocks/>
            </p:cNvSpPr>
            <p:nvPr/>
          </p:nvSpPr>
          <p:spPr bwMode="auto">
            <a:xfrm>
              <a:off x="3533713" y="2998967"/>
              <a:ext cx="561134" cy="337349"/>
            </a:xfrm>
            <a:custGeom>
              <a:avLst/>
              <a:gdLst>
                <a:gd name="T0" fmla="*/ 5 w 175"/>
                <a:gd name="T1" fmla="*/ 105 h 105"/>
                <a:gd name="T2" fmla="*/ 0 w 175"/>
                <a:gd name="T3" fmla="*/ 99 h 105"/>
                <a:gd name="T4" fmla="*/ 0 w 175"/>
                <a:gd name="T5" fmla="*/ 6 h 105"/>
                <a:gd name="T6" fmla="*/ 5 w 175"/>
                <a:gd name="T7" fmla="*/ 0 h 105"/>
                <a:gd name="T8" fmla="*/ 170 w 175"/>
                <a:gd name="T9" fmla="*/ 0 h 105"/>
                <a:gd name="T10" fmla="*/ 175 w 175"/>
                <a:gd name="T11" fmla="*/ 6 h 105"/>
                <a:gd name="T12" fmla="*/ 175 w 175"/>
                <a:gd name="T13" fmla="*/ 99 h 105"/>
                <a:gd name="T14" fmla="*/ 170 w 175"/>
                <a:gd name="T15" fmla="*/ 105 h 105"/>
                <a:gd name="T16" fmla="*/ 5 w 175"/>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05">
                  <a:moveTo>
                    <a:pt x="5" y="105"/>
                  </a:moveTo>
                  <a:cubicBezTo>
                    <a:pt x="2" y="105"/>
                    <a:pt x="0" y="103"/>
                    <a:pt x="0" y="99"/>
                  </a:cubicBezTo>
                  <a:cubicBezTo>
                    <a:pt x="0" y="6"/>
                    <a:pt x="0" y="6"/>
                    <a:pt x="0" y="6"/>
                  </a:cubicBezTo>
                  <a:cubicBezTo>
                    <a:pt x="0" y="3"/>
                    <a:pt x="2" y="0"/>
                    <a:pt x="5" y="0"/>
                  </a:cubicBezTo>
                  <a:cubicBezTo>
                    <a:pt x="170" y="0"/>
                    <a:pt x="170" y="0"/>
                    <a:pt x="170" y="0"/>
                  </a:cubicBezTo>
                  <a:cubicBezTo>
                    <a:pt x="173" y="0"/>
                    <a:pt x="175" y="3"/>
                    <a:pt x="175" y="6"/>
                  </a:cubicBezTo>
                  <a:cubicBezTo>
                    <a:pt x="175" y="99"/>
                    <a:pt x="175" y="99"/>
                    <a:pt x="175" y="99"/>
                  </a:cubicBezTo>
                  <a:cubicBezTo>
                    <a:pt x="175" y="103"/>
                    <a:pt x="173" y="105"/>
                    <a:pt x="170" y="105"/>
                  </a:cubicBezTo>
                  <a:cubicBezTo>
                    <a:pt x="5" y="105"/>
                    <a:pt x="5" y="105"/>
                    <a:pt x="5" y="10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8" name="Freeform 79"/>
            <p:cNvSpPr>
              <a:spLocks/>
            </p:cNvSpPr>
            <p:nvPr/>
          </p:nvSpPr>
          <p:spPr bwMode="auto">
            <a:xfrm>
              <a:off x="3777539" y="3336316"/>
              <a:ext cx="70142" cy="86842"/>
            </a:xfrm>
            <a:custGeom>
              <a:avLst/>
              <a:gdLst>
                <a:gd name="T0" fmla="*/ 15 w 22"/>
                <a:gd name="T1" fmla="*/ 0 h 27"/>
                <a:gd name="T2" fmla="*/ 16 w 22"/>
                <a:gd name="T3" fmla="*/ 2 h 27"/>
                <a:gd name="T4" fmla="*/ 11 w 22"/>
                <a:gd name="T5" fmla="*/ 8 h 27"/>
                <a:gd name="T6" fmla="*/ 6 w 22"/>
                <a:gd name="T7" fmla="*/ 2 h 27"/>
                <a:gd name="T8" fmla="*/ 6 w 22"/>
                <a:gd name="T9" fmla="*/ 0 h 27"/>
                <a:gd name="T10" fmla="*/ 0 w 22"/>
                <a:gd name="T11" fmla="*/ 0 h 27"/>
                <a:gd name="T12" fmla="*/ 0 w 22"/>
                <a:gd name="T13" fmla="*/ 27 h 27"/>
                <a:gd name="T14" fmla="*/ 22 w 22"/>
                <a:gd name="T15" fmla="*/ 27 h 27"/>
                <a:gd name="T16" fmla="*/ 22 w 22"/>
                <a:gd name="T17" fmla="*/ 0 h 27"/>
                <a:gd name="T18" fmla="*/ 15 w 22"/>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7">
                  <a:moveTo>
                    <a:pt x="15" y="0"/>
                  </a:moveTo>
                  <a:cubicBezTo>
                    <a:pt x="16" y="1"/>
                    <a:pt x="16" y="1"/>
                    <a:pt x="16" y="2"/>
                  </a:cubicBezTo>
                  <a:cubicBezTo>
                    <a:pt x="16" y="6"/>
                    <a:pt x="14" y="8"/>
                    <a:pt x="11" y="8"/>
                  </a:cubicBezTo>
                  <a:cubicBezTo>
                    <a:pt x="8" y="8"/>
                    <a:pt x="6" y="6"/>
                    <a:pt x="6" y="2"/>
                  </a:cubicBezTo>
                  <a:cubicBezTo>
                    <a:pt x="6" y="1"/>
                    <a:pt x="6" y="1"/>
                    <a:pt x="6" y="0"/>
                  </a:cubicBezTo>
                  <a:cubicBezTo>
                    <a:pt x="0" y="0"/>
                    <a:pt x="0" y="0"/>
                    <a:pt x="0" y="0"/>
                  </a:cubicBezTo>
                  <a:cubicBezTo>
                    <a:pt x="0" y="27"/>
                    <a:pt x="0" y="27"/>
                    <a:pt x="0" y="27"/>
                  </a:cubicBezTo>
                  <a:cubicBezTo>
                    <a:pt x="22" y="27"/>
                    <a:pt x="22" y="27"/>
                    <a:pt x="22" y="27"/>
                  </a:cubicBezTo>
                  <a:cubicBezTo>
                    <a:pt x="22" y="0"/>
                    <a:pt x="22" y="0"/>
                    <a:pt x="22" y="0"/>
                  </a:cubicBezTo>
                  <a:lnTo>
                    <a:pt x="1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9" name="Freeform 80"/>
            <p:cNvSpPr>
              <a:spLocks/>
            </p:cNvSpPr>
            <p:nvPr/>
          </p:nvSpPr>
          <p:spPr bwMode="auto">
            <a:xfrm>
              <a:off x="3547073" y="3015668"/>
              <a:ext cx="532744" cy="292258"/>
            </a:xfrm>
            <a:custGeom>
              <a:avLst/>
              <a:gdLst>
                <a:gd name="T0" fmla="*/ 166 w 166"/>
                <a:gd name="T1" fmla="*/ 89 h 91"/>
                <a:gd name="T2" fmla="*/ 164 w 166"/>
                <a:gd name="T3" fmla="*/ 91 h 91"/>
                <a:gd name="T4" fmla="*/ 3 w 166"/>
                <a:gd name="T5" fmla="*/ 91 h 91"/>
                <a:gd name="T6" fmla="*/ 0 w 166"/>
                <a:gd name="T7" fmla="*/ 89 h 91"/>
                <a:gd name="T8" fmla="*/ 0 w 166"/>
                <a:gd name="T9" fmla="*/ 2 h 91"/>
                <a:gd name="T10" fmla="*/ 3 w 166"/>
                <a:gd name="T11" fmla="*/ 0 h 91"/>
                <a:gd name="T12" fmla="*/ 164 w 166"/>
                <a:gd name="T13" fmla="*/ 0 h 91"/>
                <a:gd name="T14" fmla="*/ 166 w 166"/>
                <a:gd name="T15" fmla="*/ 2 h 91"/>
                <a:gd name="T16" fmla="*/ 166 w 166"/>
                <a:gd name="T17"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91">
                  <a:moveTo>
                    <a:pt x="166" y="89"/>
                  </a:moveTo>
                  <a:cubicBezTo>
                    <a:pt x="166" y="90"/>
                    <a:pt x="165" y="91"/>
                    <a:pt x="164" y="91"/>
                  </a:cubicBezTo>
                  <a:cubicBezTo>
                    <a:pt x="3" y="91"/>
                    <a:pt x="3" y="91"/>
                    <a:pt x="3" y="91"/>
                  </a:cubicBezTo>
                  <a:cubicBezTo>
                    <a:pt x="1" y="91"/>
                    <a:pt x="0" y="90"/>
                    <a:pt x="0" y="89"/>
                  </a:cubicBezTo>
                  <a:cubicBezTo>
                    <a:pt x="0" y="2"/>
                    <a:pt x="0" y="2"/>
                    <a:pt x="0" y="2"/>
                  </a:cubicBezTo>
                  <a:cubicBezTo>
                    <a:pt x="0" y="1"/>
                    <a:pt x="1" y="0"/>
                    <a:pt x="3" y="0"/>
                  </a:cubicBezTo>
                  <a:cubicBezTo>
                    <a:pt x="164" y="0"/>
                    <a:pt x="164" y="0"/>
                    <a:pt x="164" y="0"/>
                  </a:cubicBezTo>
                  <a:cubicBezTo>
                    <a:pt x="165" y="0"/>
                    <a:pt x="166" y="1"/>
                    <a:pt x="166" y="2"/>
                  </a:cubicBezTo>
                  <a:cubicBezTo>
                    <a:pt x="166" y="89"/>
                    <a:pt x="166" y="89"/>
                    <a:pt x="166" y="89"/>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0" name="Freeform 81"/>
            <p:cNvSpPr>
              <a:spLocks/>
            </p:cNvSpPr>
            <p:nvPr/>
          </p:nvSpPr>
          <p:spPr bwMode="auto">
            <a:xfrm>
              <a:off x="3668986" y="3015668"/>
              <a:ext cx="410831" cy="292258"/>
            </a:xfrm>
            <a:custGeom>
              <a:avLst/>
              <a:gdLst>
                <a:gd name="T0" fmla="*/ 126 w 128"/>
                <a:gd name="T1" fmla="*/ 0 h 91"/>
                <a:gd name="T2" fmla="*/ 110 w 128"/>
                <a:gd name="T3" fmla="*/ 0 h 91"/>
                <a:gd name="T4" fmla="*/ 0 w 128"/>
                <a:gd name="T5" fmla="*/ 91 h 91"/>
                <a:gd name="T6" fmla="*/ 126 w 128"/>
                <a:gd name="T7" fmla="*/ 91 h 91"/>
                <a:gd name="T8" fmla="*/ 128 w 128"/>
                <a:gd name="T9" fmla="*/ 89 h 91"/>
                <a:gd name="T10" fmla="*/ 128 w 128"/>
                <a:gd name="T11" fmla="*/ 2 h 91"/>
                <a:gd name="T12" fmla="*/ 126 w 128"/>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28" h="91">
                  <a:moveTo>
                    <a:pt x="126" y="0"/>
                  </a:moveTo>
                  <a:cubicBezTo>
                    <a:pt x="126" y="0"/>
                    <a:pt x="126" y="0"/>
                    <a:pt x="110" y="0"/>
                  </a:cubicBezTo>
                  <a:cubicBezTo>
                    <a:pt x="0" y="91"/>
                    <a:pt x="0" y="91"/>
                    <a:pt x="0" y="91"/>
                  </a:cubicBezTo>
                  <a:cubicBezTo>
                    <a:pt x="23" y="91"/>
                    <a:pt x="62" y="91"/>
                    <a:pt x="126" y="91"/>
                  </a:cubicBezTo>
                  <a:cubicBezTo>
                    <a:pt x="127" y="91"/>
                    <a:pt x="128" y="90"/>
                    <a:pt x="128" y="89"/>
                  </a:cubicBezTo>
                  <a:cubicBezTo>
                    <a:pt x="128" y="2"/>
                    <a:pt x="128" y="2"/>
                    <a:pt x="128" y="2"/>
                  </a:cubicBezTo>
                  <a:cubicBezTo>
                    <a:pt x="128" y="1"/>
                    <a:pt x="127" y="0"/>
                    <a:pt x="126" y="0"/>
                  </a:cubicBezTo>
                </a:path>
              </a:pathLst>
            </a:custGeom>
            <a:solidFill>
              <a:srgbClr val="37A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21" name="Group 334"/>
          <p:cNvGrpSpPr>
            <a:grpSpLocks noChangeAspect="1"/>
          </p:cNvGrpSpPr>
          <p:nvPr/>
        </p:nvGrpSpPr>
        <p:grpSpPr>
          <a:xfrm>
            <a:off x="11183769" y="5186028"/>
            <a:ext cx="599509" cy="693947"/>
            <a:chOff x="11312677" y="4385379"/>
            <a:chExt cx="420734" cy="643192"/>
          </a:xfrm>
        </p:grpSpPr>
        <p:sp>
          <p:nvSpPr>
            <p:cNvPr id="122" name="Rectangle 48"/>
            <p:cNvSpPr>
              <a:spLocks noChangeArrowheads="1"/>
            </p:cNvSpPr>
            <p:nvPr/>
          </p:nvSpPr>
          <p:spPr bwMode="auto">
            <a:xfrm>
              <a:off x="11312677" y="4385379"/>
              <a:ext cx="420734" cy="643192"/>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3" name="Freeform 49"/>
            <p:cNvSpPr>
              <a:spLocks/>
            </p:cNvSpPr>
            <p:nvPr/>
          </p:nvSpPr>
          <p:spPr bwMode="auto">
            <a:xfrm>
              <a:off x="11354993" y="4454293"/>
              <a:ext cx="332477" cy="5803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4" name="Freeform 50"/>
            <p:cNvSpPr>
              <a:spLocks/>
            </p:cNvSpPr>
            <p:nvPr/>
          </p:nvSpPr>
          <p:spPr bwMode="auto">
            <a:xfrm>
              <a:off x="11354993" y="4558267"/>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5" name="Freeform 51"/>
            <p:cNvSpPr>
              <a:spLocks/>
            </p:cNvSpPr>
            <p:nvPr/>
          </p:nvSpPr>
          <p:spPr bwMode="auto">
            <a:xfrm>
              <a:off x="11354993" y="4662242"/>
              <a:ext cx="332477" cy="55614"/>
            </a:xfrm>
            <a:custGeom>
              <a:avLst/>
              <a:gdLst>
                <a:gd name="T0" fmla="*/ 9 w 102"/>
                <a:gd name="T1" fmla="*/ 0 h 17"/>
                <a:gd name="T2" fmla="*/ 0 w 102"/>
                <a:gd name="T3" fmla="*/ 8 h 17"/>
                <a:gd name="T4" fmla="*/ 0 w 102"/>
                <a:gd name="T5" fmla="*/ 9 h 17"/>
                <a:gd name="T6" fmla="*/ 9 w 102"/>
                <a:gd name="T7" fmla="*/ 17 h 17"/>
                <a:gd name="T8" fmla="*/ 94 w 102"/>
                <a:gd name="T9" fmla="*/ 17 h 17"/>
                <a:gd name="T10" fmla="*/ 102 w 102"/>
                <a:gd name="T11" fmla="*/ 9 h 17"/>
                <a:gd name="T12" fmla="*/ 102 w 102"/>
                <a:gd name="T13" fmla="*/ 8 h 17"/>
                <a:gd name="T14" fmla="*/ 94 w 102"/>
                <a:gd name="T15" fmla="*/ 0 h 17"/>
                <a:gd name="T16" fmla="*/ 55 w 102"/>
                <a:gd name="T17" fmla="*/ 0 h 17"/>
                <a:gd name="T18" fmla="*/ 9 w 10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7">
                  <a:moveTo>
                    <a:pt x="9" y="0"/>
                  </a:moveTo>
                  <a:cubicBezTo>
                    <a:pt x="9" y="0"/>
                    <a:pt x="0" y="0"/>
                    <a:pt x="0" y="8"/>
                  </a:cubicBezTo>
                  <a:cubicBezTo>
                    <a:pt x="0" y="9"/>
                    <a:pt x="0" y="9"/>
                    <a:pt x="0" y="9"/>
                  </a:cubicBezTo>
                  <a:cubicBezTo>
                    <a:pt x="0" y="9"/>
                    <a:pt x="0" y="17"/>
                    <a:pt x="9" y="17"/>
                  </a:cubicBezTo>
                  <a:cubicBezTo>
                    <a:pt x="94" y="17"/>
                    <a:pt x="94" y="17"/>
                    <a:pt x="94" y="17"/>
                  </a:cubicBezTo>
                  <a:cubicBezTo>
                    <a:pt x="94" y="17"/>
                    <a:pt x="102" y="17"/>
                    <a:pt x="102" y="9"/>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6" name="Freeform 52"/>
            <p:cNvSpPr>
              <a:spLocks/>
            </p:cNvSpPr>
            <p:nvPr/>
          </p:nvSpPr>
          <p:spPr bwMode="auto">
            <a:xfrm>
              <a:off x="11354993" y="4763799"/>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7" name="Freeform 53"/>
            <p:cNvSpPr>
              <a:spLocks/>
            </p:cNvSpPr>
            <p:nvPr/>
          </p:nvSpPr>
          <p:spPr bwMode="auto">
            <a:xfrm>
              <a:off x="11354993" y="4867773"/>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8" name="Oval 54"/>
            <p:cNvSpPr>
              <a:spLocks noChangeArrowheads="1"/>
            </p:cNvSpPr>
            <p:nvPr/>
          </p:nvSpPr>
          <p:spPr bwMode="auto">
            <a:xfrm>
              <a:off x="11625810" y="4466383"/>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9" name="Oval 55"/>
            <p:cNvSpPr>
              <a:spLocks noChangeArrowheads="1"/>
            </p:cNvSpPr>
            <p:nvPr/>
          </p:nvSpPr>
          <p:spPr bwMode="auto">
            <a:xfrm>
              <a:off x="11625810" y="4571566"/>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30" name="Oval 56"/>
            <p:cNvSpPr>
              <a:spLocks noChangeArrowheads="1"/>
            </p:cNvSpPr>
            <p:nvPr/>
          </p:nvSpPr>
          <p:spPr bwMode="auto">
            <a:xfrm>
              <a:off x="11625810" y="4671914"/>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31" name="Oval 57"/>
            <p:cNvSpPr>
              <a:spLocks noChangeArrowheads="1"/>
            </p:cNvSpPr>
            <p:nvPr/>
          </p:nvSpPr>
          <p:spPr bwMode="auto">
            <a:xfrm>
              <a:off x="11625810" y="4777097"/>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32" name="Oval 58"/>
            <p:cNvSpPr>
              <a:spLocks noChangeArrowheads="1"/>
            </p:cNvSpPr>
            <p:nvPr/>
          </p:nvSpPr>
          <p:spPr bwMode="auto">
            <a:xfrm>
              <a:off x="11625810" y="4881072"/>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grpSp>
      <p:sp>
        <p:nvSpPr>
          <p:cNvPr id="135" name="Up-Down Arrow 6"/>
          <p:cNvSpPr/>
          <p:nvPr/>
        </p:nvSpPr>
        <p:spPr bwMode="auto">
          <a:xfrm rot="19668139">
            <a:off x="10121243" y="3552623"/>
            <a:ext cx="207072" cy="1630584"/>
          </a:xfrm>
          <a:prstGeom prst="upDownArrow">
            <a:avLst/>
          </a:prstGeom>
          <a:solidFill>
            <a:srgbClr val="1EBB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6" name="Up-Down Arrow 6"/>
          <p:cNvSpPr/>
          <p:nvPr/>
        </p:nvSpPr>
        <p:spPr bwMode="auto">
          <a:xfrm rot="2123563">
            <a:off x="8884234" y="3543836"/>
            <a:ext cx="207072" cy="1630584"/>
          </a:xfrm>
          <a:prstGeom prst="upDownArrow">
            <a:avLst/>
          </a:prstGeom>
          <a:solidFill>
            <a:srgbClr val="1EBB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78" name="Group 77"/>
          <p:cNvGrpSpPr>
            <a:grpSpLocks noChangeAspect="1"/>
          </p:cNvGrpSpPr>
          <p:nvPr/>
        </p:nvGrpSpPr>
        <p:grpSpPr>
          <a:xfrm>
            <a:off x="6327152" y="2800662"/>
            <a:ext cx="596543" cy="509668"/>
            <a:chOff x="3383409" y="2838643"/>
            <a:chExt cx="860072" cy="734819"/>
          </a:xfrm>
        </p:grpSpPr>
        <p:sp>
          <p:nvSpPr>
            <p:cNvPr id="79" name="Freeform 75"/>
            <p:cNvSpPr>
              <a:spLocks noEditPoints="1"/>
            </p:cNvSpPr>
            <p:nvPr/>
          </p:nvSpPr>
          <p:spPr bwMode="auto">
            <a:xfrm>
              <a:off x="3383409" y="2838643"/>
              <a:ext cx="860072" cy="734819"/>
            </a:xfrm>
            <a:custGeom>
              <a:avLst/>
              <a:gdLst>
                <a:gd name="T0" fmla="*/ 226 w 268"/>
                <a:gd name="T1" fmla="*/ 221 h 229"/>
                <a:gd name="T2" fmla="*/ 248 w 268"/>
                <a:gd name="T3" fmla="*/ 229 h 229"/>
                <a:gd name="T4" fmla="*/ 260 w 268"/>
                <a:gd name="T5" fmla="*/ 206 h 229"/>
                <a:gd name="T6" fmla="*/ 253 w 268"/>
                <a:gd name="T7" fmla="*/ 220 h 229"/>
                <a:gd name="T8" fmla="*/ 268 w 268"/>
                <a:gd name="T9" fmla="*/ 209 h 229"/>
                <a:gd name="T10" fmla="*/ 260 w 268"/>
                <a:gd name="T11" fmla="*/ 206 h 229"/>
                <a:gd name="T12" fmla="*/ 260 w 268"/>
                <a:gd name="T13" fmla="*/ 160 h 229"/>
                <a:gd name="T14" fmla="*/ 268 w 268"/>
                <a:gd name="T15" fmla="*/ 183 h 229"/>
                <a:gd name="T16" fmla="*/ 260 w 268"/>
                <a:gd name="T17" fmla="*/ 160 h 229"/>
                <a:gd name="T18" fmla="*/ 260 w 268"/>
                <a:gd name="T19" fmla="*/ 138 h 229"/>
                <a:gd name="T20" fmla="*/ 268 w 268"/>
                <a:gd name="T21" fmla="*/ 115 h 229"/>
                <a:gd name="T22" fmla="*/ 260 w 268"/>
                <a:gd name="T23" fmla="*/ 70 h 229"/>
                <a:gd name="T24" fmla="*/ 268 w 268"/>
                <a:gd name="T25" fmla="*/ 92 h 229"/>
                <a:gd name="T26" fmla="*/ 260 w 268"/>
                <a:gd name="T27" fmla="*/ 70 h 229"/>
                <a:gd name="T28" fmla="*/ 260 w 268"/>
                <a:gd name="T29" fmla="*/ 47 h 229"/>
                <a:gd name="T30" fmla="*/ 268 w 268"/>
                <a:gd name="T31" fmla="*/ 24 h 229"/>
                <a:gd name="T32" fmla="*/ 232 w 268"/>
                <a:gd name="T33" fmla="*/ 8 h 229"/>
                <a:gd name="T34" fmla="*/ 253 w 268"/>
                <a:gd name="T35" fmla="*/ 9 h 229"/>
                <a:gd name="T36" fmla="*/ 248 w 268"/>
                <a:gd name="T37" fmla="*/ 0 h 229"/>
                <a:gd name="T38" fmla="*/ 232 w 268"/>
                <a:gd name="T39" fmla="*/ 8 h 229"/>
                <a:gd name="T40" fmla="*/ 209 w 268"/>
                <a:gd name="T41" fmla="*/ 8 h 229"/>
                <a:gd name="T42" fmla="*/ 187 w 268"/>
                <a:gd name="T43" fmla="*/ 0 h 229"/>
                <a:gd name="T44" fmla="*/ 142 w 268"/>
                <a:gd name="T45" fmla="*/ 8 h 229"/>
                <a:gd name="T46" fmla="*/ 164 w 268"/>
                <a:gd name="T47" fmla="*/ 0 h 229"/>
                <a:gd name="T48" fmla="*/ 142 w 268"/>
                <a:gd name="T49" fmla="*/ 8 h 229"/>
                <a:gd name="T50" fmla="*/ 119 w 268"/>
                <a:gd name="T51" fmla="*/ 8 h 229"/>
                <a:gd name="T52" fmla="*/ 96 w 268"/>
                <a:gd name="T53" fmla="*/ 0 h 229"/>
                <a:gd name="T54" fmla="*/ 51 w 268"/>
                <a:gd name="T55" fmla="*/ 8 h 229"/>
                <a:gd name="T56" fmla="*/ 74 w 268"/>
                <a:gd name="T57" fmla="*/ 0 h 229"/>
                <a:gd name="T58" fmla="*/ 51 w 268"/>
                <a:gd name="T59" fmla="*/ 8 h 229"/>
                <a:gd name="T60" fmla="*/ 20 w 268"/>
                <a:gd name="T61" fmla="*/ 8 h 229"/>
                <a:gd name="T62" fmla="*/ 28 w 268"/>
                <a:gd name="T63" fmla="*/ 0 h 229"/>
                <a:gd name="T64" fmla="*/ 4 w 268"/>
                <a:gd name="T65" fmla="*/ 8 h 229"/>
                <a:gd name="T66" fmla="*/ 8 w 268"/>
                <a:gd name="T67" fmla="*/ 55 h 229"/>
                <a:gd name="T68" fmla="*/ 0 w 268"/>
                <a:gd name="T69" fmla="*/ 32 h 229"/>
                <a:gd name="T70" fmla="*/ 8 w 268"/>
                <a:gd name="T71" fmla="*/ 55 h 229"/>
                <a:gd name="T72" fmla="*/ 8 w 268"/>
                <a:gd name="T73" fmla="*/ 78 h 229"/>
                <a:gd name="T74" fmla="*/ 0 w 268"/>
                <a:gd name="T75" fmla="*/ 100 h 229"/>
                <a:gd name="T76" fmla="*/ 8 w 268"/>
                <a:gd name="T77" fmla="*/ 145 h 229"/>
                <a:gd name="T78" fmla="*/ 0 w 268"/>
                <a:gd name="T79" fmla="*/ 123 h 229"/>
                <a:gd name="T80" fmla="*/ 8 w 268"/>
                <a:gd name="T81" fmla="*/ 145 h 229"/>
                <a:gd name="T82" fmla="*/ 8 w 268"/>
                <a:gd name="T83" fmla="*/ 168 h 229"/>
                <a:gd name="T84" fmla="*/ 0 w 268"/>
                <a:gd name="T85" fmla="*/ 191 h 229"/>
                <a:gd name="T86" fmla="*/ 22 w 268"/>
                <a:gd name="T87" fmla="*/ 221 h 229"/>
                <a:gd name="T88" fmla="*/ 9 w 268"/>
                <a:gd name="T89" fmla="*/ 212 h 229"/>
                <a:gd name="T90" fmla="*/ 20 w 268"/>
                <a:gd name="T91" fmla="*/ 229 h 229"/>
                <a:gd name="T92" fmla="*/ 22 w 268"/>
                <a:gd name="T93" fmla="*/ 221 h 229"/>
                <a:gd name="T94" fmla="*/ 44 w 268"/>
                <a:gd name="T95" fmla="*/ 221 h 229"/>
                <a:gd name="T96" fmla="*/ 67 w 268"/>
                <a:gd name="T97" fmla="*/ 229 h 229"/>
                <a:gd name="T98" fmla="*/ 112 w 268"/>
                <a:gd name="T99" fmla="*/ 221 h 229"/>
                <a:gd name="T100" fmla="*/ 90 w 268"/>
                <a:gd name="T101" fmla="*/ 229 h 229"/>
                <a:gd name="T102" fmla="*/ 112 w 268"/>
                <a:gd name="T103" fmla="*/ 221 h 229"/>
                <a:gd name="T104" fmla="*/ 135 w 268"/>
                <a:gd name="T105" fmla="*/ 221 h 229"/>
                <a:gd name="T106" fmla="*/ 158 w 268"/>
                <a:gd name="T107" fmla="*/ 229 h 229"/>
                <a:gd name="T108" fmla="*/ 203 w 268"/>
                <a:gd name="T109" fmla="*/ 221 h 229"/>
                <a:gd name="T110" fmla="*/ 180 w 268"/>
                <a:gd name="T111" fmla="*/ 229 h 229"/>
                <a:gd name="T112" fmla="*/ 203 w 268"/>
                <a:gd name="T113" fmla="*/ 2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229">
                  <a:moveTo>
                    <a:pt x="248" y="221"/>
                  </a:moveTo>
                  <a:cubicBezTo>
                    <a:pt x="226" y="221"/>
                    <a:pt x="226" y="221"/>
                    <a:pt x="226" y="221"/>
                  </a:cubicBezTo>
                  <a:cubicBezTo>
                    <a:pt x="226" y="229"/>
                    <a:pt x="226" y="229"/>
                    <a:pt x="226" y="229"/>
                  </a:cubicBezTo>
                  <a:cubicBezTo>
                    <a:pt x="248" y="229"/>
                    <a:pt x="248" y="229"/>
                    <a:pt x="248" y="229"/>
                  </a:cubicBezTo>
                  <a:cubicBezTo>
                    <a:pt x="248" y="221"/>
                    <a:pt x="248" y="221"/>
                    <a:pt x="248" y="221"/>
                  </a:cubicBezTo>
                  <a:moveTo>
                    <a:pt x="260" y="206"/>
                  </a:moveTo>
                  <a:cubicBezTo>
                    <a:pt x="260" y="209"/>
                    <a:pt x="260" y="209"/>
                    <a:pt x="260" y="209"/>
                  </a:cubicBezTo>
                  <a:cubicBezTo>
                    <a:pt x="260" y="214"/>
                    <a:pt x="257" y="219"/>
                    <a:pt x="253" y="220"/>
                  </a:cubicBezTo>
                  <a:cubicBezTo>
                    <a:pt x="256" y="228"/>
                    <a:pt x="256" y="228"/>
                    <a:pt x="256" y="228"/>
                  </a:cubicBezTo>
                  <a:cubicBezTo>
                    <a:pt x="263" y="225"/>
                    <a:pt x="268" y="218"/>
                    <a:pt x="268" y="209"/>
                  </a:cubicBezTo>
                  <a:cubicBezTo>
                    <a:pt x="268" y="206"/>
                    <a:pt x="268" y="206"/>
                    <a:pt x="268" y="206"/>
                  </a:cubicBezTo>
                  <a:cubicBezTo>
                    <a:pt x="260" y="206"/>
                    <a:pt x="260" y="206"/>
                    <a:pt x="260" y="206"/>
                  </a:cubicBezTo>
                  <a:cubicBezTo>
                    <a:pt x="260" y="206"/>
                    <a:pt x="260" y="206"/>
                    <a:pt x="260" y="206"/>
                  </a:cubicBezTo>
                  <a:moveTo>
                    <a:pt x="260" y="160"/>
                  </a:moveTo>
                  <a:cubicBezTo>
                    <a:pt x="260" y="183"/>
                    <a:pt x="260" y="183"/>
                    <a:pt x="260" y="183"/>
                  </a:cubicBezTo>
                  <a:cubicBezTo>
                    <a:pt x="268" y="183"/>
                    <a:pt x="268" y="183"/>
                    <a:pt x="268" y="183"/>
                  </a:cubicBezTo>
                  <a:cubicBezTo>
                    <a:pt x="268" y="160"/>
                    <a:pt x="268" y="160"/>
                    <a:pt x="268" y="160"/>
                  </a:cubicBezTo>
                  <a:cubicBezTo>
                    <a:pt x="260" y="160"/>
                    <a:pt x="260" y="160"/>
                    <a:pt x="260" y="160"/>
                  </a:cubicBezTo>
                  <a:moveTo>
                    <a:pt x="260" y="115"/>
                  </a:moveTo>
                  <a:cubicBezTo>
                    <a:pt x="260" y="138"/>
                    <a:pt x="260" y="138"/>
                    <a:pt x="260" y="138"/>
                  </a:cubicBezTo>
                  <a:cubicBezTo>
                    <a:pt x="268" y="138"/>
                    <a:pt x="268" y="138"/>
                    <a:pt x="268" y="138"/>
                  </a:cubicBezTo>
                  <a:cubicBezTo>
                    <a:pt x="268" y="115"/>
                    <a:pt x="268" y="115"/>
                    <a:pt x="268" y="115"/>
                  </a:cubicBezTo>
                  <a:cubicBezTo>
                    <a:pt x="260" y="115"/>
                    <a:pt x="260" y="115"/>
                    <a:pt x="260" y="115"/>
                  </a:cubicBezTo>
                  <a:moveTo>
                    <a:pt x="260" y="70"/>
                  </a:moveTo>
                  <a:cubicBezTo>
                    <a:pt x="260" y="92"/>
                    <a:pt x="260" y="92"/>
                    <a:pt x="260" y="92"/>
                  </a:cubicBezTo>
                  <a:cubicBezTo>
                    <a:pt x="268" y="92"/>
                    <a:pt x="268" y="92"/>
                    <a:pt x="268" y="92"/>
                  </a:cubicBezTo>
                  <a:cubicBezTo>
                    <a:pt x="268" y="70"/>
                    <a:pt x="268" y="70"/>
                    <a:pt x="268" y="70"/>
                  </a:cubicBezTo>
                  <a:cubicBezTo>
                    <a:pt x="260" y="70"/>
                    <a:pt x="260" y="70"/>
                    <a:pt x="260" y="70"/>
                  </a:cubicBezTo>
                  <a:moveTo>
                    <a:pt x="260" y="24"/>
                  </a:moveTo>
                  <a:cubicBezTo>
                    <a:pt x="260" y="47"/>
                    <a:pt x="260" y="47"/>
                    <a:pt x="260" y="47"/>
                  </a:cubicBezTo>
                  <a:cubicBezTo>
                    <a:pt x="268" y="47"/>
                    <a:pt x="268" y="47"/>
                    <a:pt x="268" y="47"/>
                  </a:cubicBezTo>
                  <a:cubicBezTo>
                    <a:pt x="268" y="24"/>
                    <a:pt x="268" y="24"/>
                    <a:pt x="268" y="24"/>
                  </a:cubicBezTo>
                  <a:cubicBezTo>
                    <a:pt x="260" y="24"/>
                    <a:pt x="260" y="24"/>
                    <a:pt x="260" y="24"/>
                  </a:cubicBezTo>
                  <a:moveTo>
                    <a:pt x="232" y="8"/>
                  </a:moveTo>
                  <a:cubicBezTo>
                    <a:pt x="248" y="8"/>
                    <a:pt x="248" y="8"/>
                    <a:pt x="248" y="8"/>
                  </a:cubicBezTo>
                  <a:cubicBezTo>
                    <a:pt x="250" y="8"/>
                    <a:pt x="251" y="9"/>
                    <a:pt x="253" y="9"/>
                  </a:cubicBezTo>
                  <a:cubicBezTo>
                    <a:pt x="256" y="2"/>
                    <a:pt x="256" y="2"/>
                    <a:pt x="256" y="2"/>
                  </a:cubicBezTo>
                  <a:cubicBezTo>
                    <a:pt x="254" y="1"/>
                    <a:pt x="251" y="0"/>
                    <a:pt x="248" y="0"/>
                  </a:cubicBezTo>
                  <a:cubicBezTo>
                    <a:pt x="232" y="0"/>
                    <a:pt x="232" y="0"/>
                    <a:pt x="232" y="0"/>
                  </a:cubicBezTo>
                  <a:cubicBezTo>
                    <a:pt x="232" y="8"/>
                    <a:pt x="232" y="8"/>
                    <a:pt x="232" y="8"/>
                  </a:cubicBezTo>
                  <a:moveTo>
                    <a:pt x="187" y="8"/>
                  </a:moveTo>
                  <a:cubicBezTo>
                    <a:pt x="209" y="8"/>
                    <a:pt x="209" y="8"/>
                    <a:pt x="209" y="8"/>
                  </a:cubicBezTo>
                  <a:cubicBezTo>
                    <a:pt x="209" y="0"/>
                    <a:pt x="209" y="0"/>
                    <a:pt x="209" y="0"/>
                  </a:cubicBezTo>
                  <a:cubicBezTo>
                    <a:pt x="187" y="0"/>
                    <a:pt x="187" y="0"/>
                    <a:pt x="187" y="0"/>
                  </a:cubicBezTo>
                  <a:cubicBezTo>
                    <a:pt x="187" y="8"/>
                    <a:pt x="187" y="8"/>
                    <a:pt x="187" y="8"/>
                  </a:cubicBezTo>
                  <a:moveTo>
                    <a:pt x="142" y="8"/>
                  </a:moveTo>
                  <a:cubicBezTo>
                    <a:pt x="164" y="8"/>
                    <a:pt x="164" y="8"/>
                    <a:pt x="164" y="8"/>
                  </a:cubicBezTo>
                  <a:cubicBezTo>
                    <a:pt x="164" y="0"/>
                    <a:pt x="164" y="0"/>
                    <a:pt x="164" y="0"/>
                  </a:cubicBezTo>
                  <a:cubicBezTo>
                    <a:pt x="142" y="0"/>
                    <a:pt x="142" y="0"/>
                    <a:pt x="142" y="0"/>
                  </a:cubicBezTo>
                  <a:cubicBezTo>
                    <a:pt x="142" y="8"/>
                    <a:pt x="142" y="8"/>
                    <a:pt x="142" y="8"/>
                  </a:cubicBezTo>
                  <a:moveTo>
                    <a:pt x="96" y="8"/>
                  </a:moveTo>
                  <a:cubicBezTo>
                    <a:pt x="119" y="8"/>
                    <a:pt x="119" y="8"/>
                    <a:pt x="119" y="8"/>
                  </a:cubicBezTo>
                  <a:cubicBezTo>
                    <a:pt x="119" y="0"/>
                    <a:pt x="119" y="0"/>
                    <a:pt x="119" y="0"/>
                  </a:cubicBezTo>
                  <a:cubicBezTo>
                    <a:pt x="96" y="0"/>
                    <a:pt x="96" y="0"/>
                    <a:pt x="96" y="0"/>
                  </a:cubicBezTo>
                  <a:cubicBezTo>
                    <a:pt x="96" y="8"/>
                    <a:pt x="96" y="8"/>
                    <a:pt x="96" y="8"/>
                  </a:cubicBezTo>
                  <a:moveTo>
                    <a:pt x="51" y="8"/>
                  </a:moveTo>
                  <a:cubicBezTo>
                    <a:pt x="74" y="8"/>
                    <a:pt x="74" y="8"/>
                    <a:pt x="74" y="8"/>
                  </a:cubicBezTo>
                  <a:cubicBezTo>
                    <a:pt x="74" y="0"/>
                    <a:pt x="74" y="0"/>
                    <a:pt x="74" y="0"/>
                  </a:cubicBezTo>
                  <a:cubicBezTo>
                    <a:pt x="51" y="0"/>
                    <a:pt x="51" y="0"/>
                    <a:pt x="51" y="0"/>
                  </a:cubicBezTo>
                  <a:cubicBezTo>
                    <a:pt x="51" y="8"/>
                    <a:pt x="51" y="8"/>
                    <a:pt x="51" y="8"/>
                  </a:cubicBezTo>
                  <a:moveTo>
                    <a:pt x="11" y="13"/>
                  </a:moveTo>
                  <a:cubicBezTo>
                    <a:pt x="13" y="10"/>
                    <a:pt x="16" y="8"/>
                    <a:pt x="20" y="8"/>
                  </a:cubicBezTo>
                  <a:cubicBezTo>
                    <a:pt x="28" y="8"/>
                    <a:pt x="28" y="8"/>
                    <a:pt x="28" y="8"/>
                  </a:cubicBezTo>
                  <a:cubicBezTo>
                    <a:pt x="28" y="0"/>
                    <a:pt x="28" y="0"/>
                    <a:pt x="28" y="0"/>
                  </a:cubicBezTo>
                  <a:cubicBezTo>
                    <a:pt x="20" y="0"/>
                    <a:pt x="20" y="0"/>
                    <a:pt x="20" y="0"/>
                  </a:cubicBezTo>
                  <a:cubicBezTo>
                    <a:pt x="14" y="0"/>
                    <a:pt x="8" y="3"/>
                    <a:pt x="4" y="8"/>
                  </a:cubicBezTo>
                  <a:cubicBezTo>
                    <a:pt x="11" y="13"/>
                    <a:pt x="11" y="13"/>
                    <a:pt x="11" y="13"/>
                  </a:cubicBezTo>
                  <a:moveTo>
                    <a:pt x="8" y="55"/>
                  </a:moveTo>
                  <a:cubicBezTo>
                    <a:pt x="8" y="32"/>
                    <a:pt x="8" y="32"/>
                    <a:pt x="8" y="32"/>
                  </a:cubicBezTo>
                  <a:cubicBezTo>
                    <a:pt x="0" y="32"/>
                    <a:pt x="0" y="32"/>
                    <a:pt x="0" y="32"/>
                  </a:cubicBezTo>
                  <a:cubicBezTo>
                    <a:pt x="0" y="55"/>
                    <a:pt x="0" y="55"/>
                    <a:pt x="0" y="55"/>
                  </a:cubicBezTo>
                  <a:cubicBezTo>
                    <a:pt x="8" y="55"/>
                    <a:pt x="8" y="55"/>
                    <a:pt x="8" y="55"/>
                  </a:cubicBezTo>
                  <a:moveTo>
                    <a:pt x="8" y="100"/>
                  </a:moveTo>
                  <a:cubicBezTo>
                    <a:pt x="8" y="78"/>
                    <a:pt x="8" y="78"/>
                    <a:pt x="8" y="78"/>
                  </a:cubicBezTo>
                  <a:cubicBezTo>
                    <a:pt x="0" y="78"/>
                    <a:pt x="0" y="78"/>
                    <a:pt x="0" y="78"/>
                  </a:cubicBezTo>
                  <a:cubicBezTo>
                    <a:pt x="0" y="100"/>
                    <a:pt x="0" y="100"/>
                    <a:pt x="0" y="100"/>
                  </a:cubicBezTo>
                  <a:cubicBezTo>
                    <a:pt x="8" y="100"/>
                    <a:pt x="8" y="100"/>
                    <a:pt x="8" y="100"/>
                  </a:cubicBezTo>
                  <a:moveTo>
                    <a:pt x="8" y="145"/>
                  </a:moveTo>
                  <a:cubicBezTo>
                    <a:pt x="8" y="123"/>
                    <a:pt x="8" y="123"/>
                    <a:pt x="8" y="123"/>
                  </a:cubicBezTo>
                  <a:cubicBezTo>
                    <a:pt x="0" y="123"/>
                    <a:pt x="0" y="123"/>
                    <a:pt x="0" y="123"/>
                  </a:cubicBezTo>
                  <a:cubicBezTo>
                    <a:pt x="0" y="145"/>
                    <a:pt x="0" y="145"/>
                    <a:pt x="0" y="145"/>
                  </a:cubicBezTo>
                  <a:cubicBezTo>
                    <a:pt x="8" y="145"/>
                    <a:pt x="8" y="145"/>
                    <a:pt x="8" y="145"/>
                  </a:cubicBezTo>
                  <a:moveTo>
                    <a:pt x="8" y="191"/>
                  </a:moveTo>
                  <a:cubicBezTo>
                    <a:pt x="8" y="168"/>
                    <a:pt x="8" y="168"/>
                    <a:pt x="8" y="168"/>
                  </a:cubicBezTo>
                  <a:cubicBezTo>
                    <a:pt x="0" y="168"/>
                    <a:pt x="0" y="168"/>
                    <a:pt x="0" y="168"/>
                  </a:cubicBezTo>
                  <a:cubicBezTo>
                    <a:pt x="0" y="191"/>
                    <a:pt x="0" y="191"/>
                    <a:pt x="0" y="191"/>
                  </a:cubicBezTo>
                  <a:cubicBezTo>
                    <a:pt x="8" y="191"/>
                    <a:pt x="8" y="191"/>
                    <a:pt x="8" y="191"/>
                  </a:cubicBezTo>
                  <a:moveTo>
                    <a:pt x="22" y="221"/>
                  </a:moveTo>
                  <a:cubicBezTo>
                    <a:pt x="20" y="221"/>
                    <a:pt x="20" y="221"/>
                    <a:pt x="20" y="221"/>
                  </a:cubicBezTo>
                  <a:cubicBezTo>
                    <a:pt x="15" y="221"/>
                    <a:pt x="10" y="218"/>
                    <a:pt x="9" y="212"/>
                  </a:cubicBezTo>
                  <a:cubicBezTo>
                    <a:pt x="1" y="214"/>
                    <a:pt x="1" y="214"/>
                    <a:pt x="1" y="214"/>
                  </a:cubicBezTo>
                  <a:cubicBezTo>
                    <a:pt x="3" y="223"/>
                    <a:pt x="11" y="229"/>
                    <a:pt x="20" y="229"/>
                  </a:cubicBezTo>
                  <a:cubicBezTo>
                    <a:pt x="22" y="229"/>
                    <a:pt x="22" y="229"/>
                    <a:pt x="22" y="229"/>
                  </a:cubicBezTo>
                  <a:cubicBezTo>
                    <a:pt x="22" y="221"/>
                    <a:pt x="22" y="221"/>
                    <a:pt x="22" y="221"/>
                  </a:cubicBezTo>
                  <a:moveTo>
                    <a:pt x="67" y="221"/>
                  </a:moveTo>
                  <a:cubicBezTo>
                    <a:pt x="44" y="221"/>
                    <a:pt x="44" y="221"/>
                    <a:pt x="44" y="221"/>
                  </a:cubicBezTo>
                  <a:cubicBezTo>
                    <a:pt x="44" y="229"/>
                    <a:pt x="44" y="229"/>
                    <a:pt x="44" y="229"/>
                  </a:cubicBezTo>
                  <a:cubicBezTo>
                    <a:pt x="67" y="229"/>
                    <a:pt x="67" y="229"/>
                    <a:pt x="67" y="229"/>
                  </a:cubicBezTo>
                  <a:cubicBezTo>
                    <a:pt x="67" y="221"/>
                    <a:pt x="67" y="221"/>
                    <a:pt x="67" y="221"/>
                  </a:cubicBezTo>
                  <a:moveTo>
                    <a:pt x="112" y="221"/>
                  </a:moveTo>
                  <a:cubicBezTo>
                    <a:pt x="90" y="221"/>
                    <a:pt x="90" y="221"/>
                    <a:pt x="90" y="221"/>
                  </a:cubicBezTo>
                  <a:cubicBezTo>
                    <a:pt x="90" y="229"/>
                    <a:pt x="90" y="229"/>
                    <a:pt x="90" y="229"/>
                  </a:cubicBezTo>
                  <a:cubicBezTo>
                    <a:pt x="112" y="229"/>
                    <a:pt x="112" y="229"/>
                    <a:pt x="112" y="229"/>
                  </a:cubicBezTo>
                  <a:cubicBezTo>
                    <a:pt x="112" y="221"/>
                    <a:pt x="112" y="221"/>
                    <a:pt x="112" y="221"/>
                  </a:cubicBezTo>
                  <a:moveTo>
                    <a:pt x="158" y="221"/>
                  </a:moveTo>
                  <a:cubicBezTo>
                    <a:pt x="135" y="221"/>
                    <a:pt x="135" y="221"/>
                    <a:pt x="135" y="221"/>
                  </a:cubicBezTo>
                  <a:cubicBezTo>
                    <a:pt x="135" y="229"/>
                    <a:pt x="135" y="229"/>
                    <a:pt x="135" y="229"/>
                  </a:cubicBezTo>
                  <a:cubicBezTo>
                    <a:pt x="158" y="229"/>
                    <a:pt x="158" y="229"/>
                    <a:pt x="158" y="229"/>
                  </a:cubicBezTo>
                  <a:cubicBezTo>
                    <a:pt x="158" y="221"/>
                    <a:pt x="158" y="221"/>
                    <a:pt x="158" y="221"/>
                  </a:cubicBezTo>
                  <a:moveTo>
                    <a:pt x="203" y="221"/>
                  </a:moveTo>
                  <a:cubicBezTo>
                    <a:pt x="180" y="221"/>
                    <a:pt x="180" y="221"/>
                    <a:pt x="180" y="221"/>
                  </a:cubicBezTo>
                  <a:cubicBezTo>
                    <a:pt x="180" y="229"/>
                    <a:pt x="180" y="229"/>
                    <a:pt x="180" y="229"/>
                  </a:cubicBezTo>
                  <a:cubicBezTo>
                    <a:pt x="203" y="229"/>
                    <a:pt x="203" y="229"/>
                    <a:pt x="203" y="229"/>
                  </a:cubicBezTo>
                  <a:cubicBezTo>
                    <a:pt x="203" y="221"/>
                    <a:pt x="203" y="221"/>
                    <a:pt x="203" y="221"/>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0" name="Freeform 76"/>
            <p:cNvSpPr>
              <a:spLocks/>
            </p:cNvSpPr>
            <p:nvPr/>
          </p:nvSpPr>
          <p:spPr bwMode="auto">
            <a:xfrm>
              <a:off x="3675667" y="3406458"/>
              <a:ext cx="278897" cy="35071"/>
            </a:xfrm>
            <a:custGeom>
              <a:avLst/>
              <a:gdLst>
                <a:gd name="T0" fmla="*/ 151 w 167"/>
                <a:gd name="T1" fmla="*/ 0 h 21"/>
                <a:gd name="T2" fmla="*/ 11 w 167"/>
                <a:gd name="T3" fmla="*/ 0 h 21"/>
                <a:gd name="T4" fmla="*/ 0 w 167"/>
                <a:gd name="T5" fmla="*/ 21 h 21"/>
                <a:gd name="T6" fmla="*/ 167 w 167"/>
                <a:gd name="T7" fmla="*/ 21 h 21"/>
                <a:gd name="T8" fmla="*/ 151 w 167"/>
                <a:gd name="T9" fmla="*/ 0 h 21"/>
              </a:gdLst>
              <a:ahLst/>
              <a:cxnLst>
                <a:cxn ang="0">
                  <a:pos x="T0" y="T1"/>
                </a:cxn>
                <a:cxn ang="0">
                  <a:pos x="T2" y="T3"/>
                </a:cxn>
                <a:cxn ang="0">
                  <a:pos x="T4" y="T5"/>
                </a:cxn>
                <a:cxn ang="0">
                  <a:pos x="T6" y="T7"/>
                </a:cxn>
                <a:cxn ang="0">
                  <a:pos x="T8" y="T9"/>
                </a:cxn>
              </a:cxnLst>
              <a:rect l="0" t="0" r="r" b="b"/>
              <a:pathLst>
                <a:path w="167" h="21">
                  <a:moveTo>
                    <a:pt x="151" y="0"/>
                  </a:moveTo>
                  <a:lnTo>
                    <a:pt x="11" y="0"/>
                  </a:lnTo>
                  <a:lnTo>
                    <a:pt x="0" y="21"/>
                  </a:lnTo>
                  <a:lnTo>
                    <a:pt x="167" y="21"/>
                  </a:lnTo>
                  <a:lnTo>
                    <a:pt x="151" y="0"/>
                  </a:lnTo>
                  <a:close/>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1" name="Rectangle 77"/>
            <p:cNvSpPr>
              <a:spLocks noChangeArrowheads="1"/>
            </p:cNvSpPr>
            <p:nvPr/>
          </p:nvSpPr>
          <p:spPr bwMode="auto">
            <a:xfrm>
              <a:off x="3675667" y="3441529"/>
              <a:ext cx="278897" cy="668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2" name="Freeform 78"/>
            <p:cNvSpPr>
              <a:spLocks/>
            </p:cNvSpPr>
            <p:nvPr/>
          </p:nvSpPr>
          <p:spPr bwMode="auto">
            <a:xfrm>
              <a:off x="3533713" y="2998967"/>
              <a:ext cx="561134" cy="337349"/>
            </a:xfrm>
            <a:custGeom>
              <a:avLst/>
              <a:gdLst>
                <a:gd name="T0" fmla="*/ 5 w 175"/>
                <a:gd name="T1" fmla="*/ 105 h 105"/>
                <a:gd name="T2" fmla="*/ 0 w 175"/>
                <a:gd name="T3" fmla="*/ 99 h 105"/>
                <a:gd name="T4" fmla="*/ 0 w 175"/>
                <a:gd name="T5" fmla="*/ 6 h 105"/>
                <a:gd name="T6" fmla="*/ 5 w 175"/>
                <a:gd name="T7" fmla="*/ 0 h 105"/>
                <a:gd name="T8" fmla="*/ 170 w 175"/>
                <a:gd name="T9" fmla="*/ 0 h 105"/>
                <a:gd name="T10" fmla="*/ 175 w 175"/>
                <a:gd name="T11" fmla="*/ 6 h 105"/>
                <a:gd name="T12" fmla="*/ 175 w 175"/>
                <a:gd name="T13" fmla="*/ 99 h 105"/>
                <a:gd name="T14" fmla="*/ 170 w 175"/>
                <a:gd name="T15" fmla="*/ 105 h 105"/>
                <a:gd name="T16" fmla="*/ 5 w 175"/>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05">
                  <a:moveTo>
                    <a:pt x="5" y="105"/>
                  </a:moveTo>
                  <a:cubicBezTo>
                    <a:pt x="2" y="105"/>
                    <a:pt x="0" y="103"/>
                    <a:pt x="0" y="99"/>
                  </a:cubicBezTo>
                  <a:cubicBezTo>
                    <a:pt x="0" y="6"/>
                    <a:pt x="0" y="6"/>
                    <a:pt x="0" y="6"/>
                  </a:cubicBezTo>
                  <a:cubicBezTo>
                    <a:pt x="0" y="3"/>
                    <a:pt x="2" y="0"/>
                    <a:pt x="5" y="0"/>
                  </a:cubicBezTo>
                  <a:cubicBezTo>
                    <a:pt x="170" y="0"/>
                    <a:pt x="170" y="0"/>
                    <a:pt x="170" y="0"/>
                  </a:cubicBezTo>
                  <a:cubicBezTo>
                    <a:pt x="173" y="0"/>
                    <a:pt x="175" y="3"/>
                    <a:pt x="175" y="6"/>
                  </a:cubicBezTo>
                  <a:cubicBezTo>
                    <a:pt x="175" y="99"/>
                    <a:pt x="175" y="99"/>
                    <a:pt x="175" y="99"/>
                  </a:cubicBezTo>
                  <a:cubicBezTo>
                    <a:pt x="175" y="103"/>
                    <a:pt x="173" y="105"/>
                    <a:pt x="170" y="105"/>
                  </a:cubicBezTo>
                  <a:cubicBezTo>
                    <a:pt x="5" y="105"/>
                    <a:pt x="5" y="105"/>
                    <a:pt x="5" y="10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3" name="Freeform 79"/>
            <p:cNvSpPr>
              <a:spLocks/>
            </p:cNvSpPr>
            <p:nvPr/>
          </p:nvSpPr>
          <p:spPr bwMode="auto">
            <a:xfrm>
              <a:off x="3777539" y="3336316"/>
              <a:ext cx="70142" cy="86842"/>
            </a:xfrm>
            <a:custGeom>
              <a:avLst/>
              <a:gdLst>
                <a:gd name="T0" fmla="*/ 15 w 22"/>
                <a:gd name="T1" fmla="*/ 0 h 27"/>
                <a:gd name="T2" fmla="*/ 16 w 22"/>
                <a:gd name="T3" fmla="*/ 2 h 27"/>
                <a:gd name="T4" fmla="*/ 11 w 22"/>
                <a:gd name="T5" fmla="*/ 8 h 27"/>
                <a:gd name="T6" fmla="*/ 6 w 22"/>
                <a:gd name="T7" fmla="*/ 2 h 27"/>
                <a:gd name="T8" fmla="*/ 6 w 22"/>
                <a:gd name="T9" fmla="*/ 0 h 27"/>
                <a:gd name="T10" fmla="*/ 0 w 22"/>
                <a:gd name="T11" fmla="*/ 0 h 27"/>
                <a:gd name="T12" fmla="*/ 0 w 22"/>
                <a:gd name="T13" fmla="*/ 27 h 27"/>
                <a:gd name="T14" fmla="*/ 22 w 22"/>
                <a:gd name="T15" fmla="*/ 27 h 27"/>
                <a:gd name="T16" fmla="*/ 22 w 22"/>
                <a:gd name="T17" fmla="*/ 0 h 27"/>
                <a:gd name="T18" fmla="*/ 15 w 22"/>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7">
                  <a:moveTo>
                    <a:pt x="15" y="0"/>
                  </a:moveTo>
                  <a:cubicBezTo>
                    <a:pt x="16" y="1"/>
                    <a:pt x="16" y="1"/>
                    <a:pt x="16" y="2"/>
                  </a:cubicBezTo>
                  <a:cubicBezTo>
                    <a:pt x="16" y="6"/>
                    <a:pt x="14" y="8"/>
                    <a:pt x="11" y="8"/>
                  </a:cubicBezTo>
                  <a:cubicBezTo>
                    <a:pt x="8" y="8"/>
                    <a:pt x="6" y="6"/>
                    <a:pt x="6" y="2"/>
                  </a:cubicBezTo>
                  <a:cubicBezTo>
                    <a:pt x="6" y="1"/>
                    <a:pt x="6" y="1"/>
                    <a:pt x="6" y="0"/>
                  </a:cubicBezTo>
                  <a:cubicBezTo>
                    <a:pt x="0" y="0"/>
                    <a:pt x="0" y="0"/>
                    <a:pt x="0" y="0"/>
                  </a:cubicBezTo>
                  <a:cubicBezTo>
                    <a:pt x="0" y="27"/>
                    <a:pt x="0" y="27"/>
                    <a:pt x="0" y="27"/>
                  </a:cubicBezTo>
                  <a:cubicBezTo>
                    <a:pt x="22" y="27"/>
                    <a:pt x="22" y="27"/>
                    <a:pt x="22" y="27"/>
                  </a:cubicBezTo>
                  <a:cubicBezTo>
                    <a:pt x="22" y="0"/>
                    <a:pt x="22" y="0"/>
                    <a:pt x="22" y="0"/>
                  </a:cubicBezTo>
                  <a:lnTo>
                    <a:pt x="1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4" name="Freeform 80"/>
            <p:cNvSpPr>
              <a:spLocks/>
            </p:cNvSpPr>
            <p:nvPr/>
          </p:nvSpPr>
          <p:spPr bwMode="auto">
            <a:xfrm>
              <a:off x="3547073" y="3015668"/>
              <a:ext cx="532744" cy="292258"/>
            </a:xfrm>
            <a:custGeom>
              <a:avLst/>
              <a:gdLst>
                <a:gd name="T0" fmla="*/ 166 w 166"/>
                <a:gd name="T1" fmla="*/ 89 h 91"/>
                <a:gd name="T2" fmla="*/ 164 w 166"/>
                <a:gd name="T3" fmla="*/ 91 h 91"/>
                <a:gd name="T4" fmla="*/ 3 w 166"/>
                <a:gd name="T5" fmla="*/ 91 h 91"/>
                <a:gd name="T6" fmla="*/ 0 w 166"/>
                <a:gd name="T7" fmla="*/ 89 h 91"/>
                <a:gd name="T8" fmla="*/ 0 w 166"/>
                <a:gd name="T9" fmla="*/ 2 h 91"/>
                <a:gd name="T10" fmla="*/ 3 w 166"/>
                <a:gd name="T11" fmla="*/ 0 h 91"/>
                <a:gd name="T12" fmla="*/ 164 w 166"/>
                <a:gd name="T13" fmla="*/ 0 h 91"/>
                <a:gd name="T14" fmla="*/ 166 w 166"/>
                <a:gd name="T15" fmla="*/ 2 h 91"/>
                <a:gd name="T16" fmla="*/ 166 w 166"/>
                <a:gd name="T17"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91">
                  <a:moveTo>
                    <a:pt x="166" y="89"/>
                  </a:moveTo>
                  <a:cubicBezTo>
                    <a:pt x="166" y="90"/>
                    <a:pt x="165" y="91"/>
                    <a:pt x="164" y="91"/>
                  </a:cubicBezTo>
                  <a:cubicBezTo>
                    <a:pt x="3" y="91"/>
                    <a:pt x="3" y="91"/>
                    <a:pt x="3" y="91"/>
                  </a:cubicBezTo>
                  <a:cubicBezTo>
                    <a:pt x="1" y="91"/>
                    <a:pt x="0" y="90"/>
                    <a:pt x="0" y="89"/>
                  </a:cubicBezTo>
                  <a:cubicBezTo>
                    <a:pt x="0" y="2"/>
                    <a:pt x="0" y="2"/>
                    <a:pt x="0" y="2"/>
                  </a:cubicBezTo>
                  <a:cubicBezTo>
                    <a:pt x="0" y="1"/>
                    <a:pt x="1" y="0"/>
                    <a:pt x="3" y="0"/>
                  </a:cubicBezTo>
                  <a:cubicBezTo>
                    <a:pt x="164" y="0"/>
                    <a:pt x="164" y="0"/>
                    <a:pt x="164" y="0"/>
                  </a:cubicBezTo>
                  <a:cubicBezTo>
                    <a:pt x="165" y="0"/>
                    <a:pt x="166" y="1"/>
                    <a:pt x="166" y="2"/>
                  </a:cubicBezTo>
                  <a:cubicBezTo>
                    <a:pt x="166" y="89"/>
                    <a:pt x="166" y="89"/>
                    <a:pt x="166" y="89"/>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5" name="Freeform 81"/>
            <p:cNvSpPr>
              <a:spLocks/>
            </p:cNvSpPr>
            <p:nvPr/>
          </p:nvSpPr>
          <p:spPr bwMode="auto">
            <a:xfrm>
              <a:off x="3668986" y="3015668"/>
              <a:ext cx="410831" cy="292258"/>
            </a:xfrm>
            <a:custGeom>
              <a:avLst/>
              <a:gdLst>
                <a:gd name="T0" fmla="*/ 126 w 128"/>
                <a:gd name="T1" fmla="*/ 0 h 91"/>
                <a:gd name="T2" fmla="*/ 110 w 128"/>
                <a:gd name="T3" fmla="*/ 0 h 91"/>
                <a:gd name="T4" fmla="*/ 0 w 128"/>
                <a:gd name="T5" fmla="*/ 91 h 91"/>
                <a:gd name="T6" fmla="*/ 126 w 128"/>
                <a:gd name="T7" fmla="*/ 91 h 91"/>
                <a:gd name="T8" fmla="*/ 128 w 128"/>
                <a:gd name="T9" fmla="*/ 89 h 91"/>
                <a:gd name="T10" fmla="*/ 128 w 128"/>
                <a:gd name="T11" fmla="*/ 2 h 91"/>
                <a:gd name="T12" fmla="*/ 126 w 128"/>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28" h="91">
                  <a:moveTo>
                    <a:pt x="126" y="0"/>
                  </a:moveTo>
                  <a:cubicBezTo>
                    <a:pt x="126" y="0"/>
                    <a:pt x="126" y="0"/>
                    <a:pt x="110" y="0"/>
                  </a:cubicBezTo>
                  <a:cubicBezTo>
                    <a:pt x="0" y="91"/>
                    <a:pt x="0" y="91"/>
                    <a:pt x="0" y="91"/>
                  </a:cubicBezTo>
                  <a:cubicBezTo>
                    <a:pt x="23" y="91"/>
                    <a:pt x="62" y="91"/>
                    <a:pt x="126" y="91"/>
                  </a:cubicBezTo>
                  <a:cubicBezTo>
                    <a:pt x="127" y="91"/>
                    <a:pt x="128" y="90"/>
                    <a:pt x="128" y="89"/>
                  </a:cubicBezTo>
                  <a:cubicBezTo>
                    <a:pt x="128" y="2"/>
                    <a:pt x="128" y="2"/>
                    <a:pt x="128" y="2"/>
                  </a:cubicBezTo>
                  <a:cubicBezTo>
                    <a:pt x="128" y="1"/>
                    <a:pt x="127" y="0"/>
                    <a:pt x="126" y="0"/>
                  </a:cubicBezTo>
                </a:path>
              </a:pathLst>
            </a:custGeom>
            <a:solidFill>
              <a:srgbClr val="37A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107" name="Can 152"/>
          <p:cNvSpPr>
            <a:spLocks noChangeAspect="1"/>
          </p:cNvSpPr>
          <p:nvPr/>
        </p:nvSpPr>
        <p:spPr bwMode="auto">
          <a:xfrm>
            <a:off x="9133551" y="1968904"/>
            <a:ext cx="378351" cy="419098"/>
          </a:xfrm>
          <a:prstGeom prst="can">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8" name="Can 153"/>
          <p:cNvSpPr>
            <a:spLocks noChangeAspect="1"/>
          </p:cNvSpPr>
          <p:nvPr/>
        </p:nvSpPr>
        <p:spPr bwMode="auto">
          <a:xfrm>
            <a:off x="9240231" y="2075580"/>
            <a:ext cx="378351" cy="419098"/>
          </a:xfrm>
          <a:prstGeom prst="can">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9" name="Can 154"/>
          <p:cNvSpPr>
            <a:spLocks noChangeAspect="1"/>
          </p:cNvSpPr>
          <p:nvPr/>
        </p:nvSpPr>
        <p:spPr bwMode="auto">
          <a:xfrm>
            <a:off x="9346910" y="2182256"/>
            <a:ext cx="378351" cy="419098"/>
          </a:xfrm>
          <a:prstGeom prst="can">
            <a:avLst/>
          </a:prstGeom>
          <a:solidFill>
            <a:srgbClr val="0078D7"/>
          </a:solidFill>
          <a:ln w="10795" cap="flat" cmpd="sng" algn="ctr">
            <a:solidFill>
              <a:srgbClr val="0078D7"/>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4" name="Can 154"/>
          <p:cNvSpPr>
            <a:spLocks noChangeAspect="1"/>
          </p:cNvSpPr>
          <p:nvPr/>
        </p:nvSpPr>
        <p:spPr bwMode="auto">
          <a:xfrm>
            <a:off x="7008253" y="2825294"/>
            <a:ext cx="378351" cy="419098"/>
          </a:xfrm>
          <a:prstGeom prst="can">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0" name="Can 154"/>
          <p:cNvSpPr>
            <a:spLocks noChangeAspect="1"/>
          </p:cNvSpPr>
          <p:nvPr/>
        </p:nvSpPr>
        <p:spPr bwMode="auto">
          <a:xfrm>
            <a:off x="7854731" y="4649494"/>
            <a:ext cx="378351" cy="419098"/>
          </a:xfrm>
          <a:prstGeom prst="can">
            <a:avLst/>
          </a:prstGeom>
          <a:solidFill>
            <a:srgbClr val="0078D7"/>
          </a:solidFill>
          <a:ln w="10795" cap="flat" cmpd="sng" algn="ctr">
            <a:solidFill>
              <a:srgbClr val="0078D7"/>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1" name="Can 154"/>
          <p:cNvSpPr>
            <a:spLocks noChangeAspect="1"/>
          </p:cNvSpPr>
          <p:nvPr/>
        </p:nvSpPr>
        <p:spPr bwMode="auto">
          <a:xfrm>
            <a:off x="10868353" y="4642263"/>
            <a:ext cx="378351" cy="419098"/>
          </a:xfrm>
          <a:prstGeom prst="can">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42" name="Group 141"/>
          <p:cNvGrpSpPr>
            <a:grpSpLocks noChangeAspect="1"/>
          </p:cNvGrpSpPr>
          <p:nvPr/>
        </p:nvGrpSpPr>
        <p:grpSpPr>
          <a:xfrm>
            <a:off x="6994183" y="1970601"/>
            <a:ext cx="596543" cy="509668"/>
            <a:chOff x="3383409" y="2838643"/>
            <a:chExt cx="860072" cy="734819"/>
          </a:xfrm>
        </p:grpSpPr>
        <p:sp>
          <p:nvSpPr>
            <p:cNvPr id="143" name="Freeform 75"/>
            <p:cNvSpPr>
              <a:spLocks noEditPoints="1"/>
            </p:cNvSpPr>
            <p:nvPr/>
          </p:nvSpPr>
          <p:spPr bwMode="auto">
            <a:xfrm>
              <a:off x="3383409" y="2838643"/>
              <a:ext cx="860072" cy="734819"/>
            </a:xfrm>
            <a:custGeom>
              <a:avLst/>
              <a:gdLst>
                <a:gd name="T0" fmla="*/ 226 w 268"/>
                <a:gd name="T1" fmla="*/ 221 h 229"/>
                <a:gd name="T2" fmla="*/ 248 w 268"/>
                <a:gd name="T3" fmla="*/ 229 h 229"/>
                <a:gd name="T4" fmla="*/ 260 w 268"/>
                <a:gd name="T5" fmla="*/ 206 h 229"/>
                <a:gd name="T6" fmla="*/ 253 w 268"/>
                <a:gd name="T7" fmla="*/ 220 h 229"/>
                <a:gd name="T8" fmla="*/ 268 w 268"/>
                <a:gd name="T9" fmla="*/ 209 h 229"/>
                <a:gd name="T10" fmla="*/ 260 w 268"/>
                <a:gd name="T11" fmla="*/ 206 h 229"/>
                <a:gd name="T12" fmla="*/ 260 w 268"/>
                <a:gd name="T13" fmla="*/ 160 h 229"/>
                <a:gd name="T14" fmla="*/ 268 w 268"/>
                <a:gd name="T15" fmla="*/ 183 h 229"/>
                <a:gd name="T16" fmla="*/ 260 w 268"/>
                <a:gd name="T17" fmla="*/ 160 h 229"/>
                <a:gd name="T18" fmla="*/ 260 w 268"/>
                <a:gd name="T19" fmla="*/ 138 h 229"/>
                <a:gd name="T20" fmla="*/ 268 w 268"/>
                <a:gd name="T21" fmla="*/ 115 h 229"/>
                <a:gd name="T22" fmla="*/ 260 w 268"/>
                <a:gd name="T23" fmla="*/ 70 h 229"/>
                <a:gd name="T24" fmla="*/ 268 w 268"/>
                <a:gd name="T25" fmla="*/ 92 h 229"/>
                <a:gd name="T26" fmla="*/ 260 w 268"/>
                <a:gd name="T27" fmla="*/ 70 h 229"/>
                <a:gd name="T28" fmla="*/ 260 w 268"/>
                <a:gd name="T29" fmla="*/ 47 h 229"/>
                <a:gd name="T30" fmla="*/ 268 w 268"/>
                <a:gd name="T31" fmla="*/ 24 h 229"/>
                <a:gd name="T32" fmla="*/ 232 w 268"/>
                <a:gd name="T33" fmla="*/ 8 h 229"/>
                <a:gd name="T34" fmla="*/ 253 w 268"/>
                <a:gd name="T35" fmla="*/ 9 h 229"/>
                <a:gd name="T36" fmla="*/ 248 w 268"/>
                <a:gd name="T37" fmla="*/ 0 h 229"/>
                <a:gd name="T38" fmla="*/ 232 w 268"/>
                <a:gd name="T39" fmla="*/ 8 h 229"/>
                <a:gd name="T40" fmla="*/ 209 w 268"/>
                <a:gd name="T41" fmla="*/ 8 h 229"/>
                <a:gd name="T42" fmla="*/ 187 w 268"/>
                <a:gd name="T43" fmla="*/ 0 h 229"/>
                <a:gd name="T44" fmla="*/ 142 w 268"/>
                <a:gd name="T45" fmla="*/ 8 h 229"/>
                <a:gd name="T46" fmla="*/ 164 w 268"/>
                <a:gd name="T47" fmla="*/ 0 h 229"/>
                <a:gd name="T48" fmla="*/ 142 w 268"/>
                <a:gd name="T49" fmla="*/ 8 h 229"/>
                <a:gd name="T50" fmla="*/ 119 w 268"/>
                <a:gd name="T51" fmla="*/ 8 h 229"/>
                <a:gd name="T52" fmla="*/ 96 w 268"/>
                <a:gd name="T53" fmla="*/ 0 h 229"/>
                <a:gd name="T54" fmla="*/ 51 w 268"/>
                <a:gd name="T55" fmla="*/ 8 h 229"/>
                <a:gd name="T56" fmla="*/ 74 w 268"/>
                <a:gd name="T57" fmla="*/ 0 h 229"/>
                <a:gd name="T58" fmla="*/ 51 w 268"/>
                <a:gd name="T59" fmla="*/ 8 h 229"/>
                <a:gd name="T60" fmla="*/ 20 w 268"/>
                <a:gd name="T61" fmla="*/ 8 h 229"/>
                <a:gd name="T62" fmla="*/ 28 w 268"/>
                <a:gd name="T63" fmla="*/ 0 h 229"/>
                <a:gd name="T64" fmla="*/ 4 w 268"/>
                <a:gd name="T65" fmla="*/ 8 h 229"/>
                <a:gd name="T66" fmla="*/ 8 w 268"/>
                <a:gd name="T67" fmla="*/ 55 h 229"/>
                <a:gd name="T68" fmla="*/ 0 w 268"/>
                <a:gd name="T69" fmla="*/ 32 h 229"/>
                <a:gd name="T70" fmla="*/ 8 w 268"/>
                <a:gd name="T71" fmla="*/ 55 h 229"/>
                <a:gd name="T72" fmla="*/ 8 w 268"/>
                <a:gd name="T73" fmla="*/ 78 h 229"/>
                <a:gd name="T74" fmla="*/ 0 w 268"/>
                <a:gd name="T75" fmla="*/ 100 h 229"/>
                <a:gd name="T76" fmla="*/ 8 w 268"/>
                <a:gd name="T77" fmla="*/ 145 h 229"/>
                <a:gd name="T78" fmla="*/ 0 w 268"/>
                <a:gd name="T79" fmla="*/ 123 h 229"/>
                <a:gd name="T80" fmla="*/ 8 w 268"/>
                <a:gd name="T81" fmla="*/ 145 h 229"/>
                <a:gd name="T82" fmla="*/ 8 w 268"/>
                <a:gd name="T83" fmla="*/ 168 h 229"/>
                <a:gd name="T84" fmla="*/ 0 w 268"/>
                <a:gd name="T85" fmla="*/ 191 h 229"/>
                <a:gd name="T86" fmla="*/ 22 w 268"/>
                <a:gd name="T87" fmla="*/ 221 h 229"/>
                <a:gd name="T88" fmla="*/ 9 w 268"/>
                <a:gd name="T89" fmla="*/ 212 h 229"/>
                <a:gd name="T90" fmla="*/ 20 w 268"/>
                <a:gd name="T91" fmla="*/ 229 h 229"/>
                <a:gd name="T92" fmla="*/ 22 w 268"/>
                <a:gd name="T93" fmla="*/ 221 h 229"/>
                <a:gd name="T94" fmla="*/ 44 w 268"/>
                <a:gd name="T95" fmla="*/ 221 h 229"/>
                <a:gd name="T96" fmla="*/ 67 w 268"/>
                <a:gd name="T97" fmla="*/ 229 h 229"/>
                <a:gd name="T98" fmla="*/ 112 w 268"/>
                <a:gd name="T99" fmla="*/ 221 h 229"/>
                <a:gd name="T100" fmla="*/ 90 w 268"/>
                <a:gd name="T101" fmla="*/ 229 h 229"/>
                <a:gd name="T102" fmla="*/ 112 w 268"/>
                <a:gd name="T103" fmla="*/ 221 h 229"/>
                <a:gd name="T104" fmla="*/ 135 w 268"/>
                <a:gd name="T105" fmla="*/ 221 h 229"/>
                <a:gd name="T106" fmla="*/ 158 w 268"/>
                <a:gd name="T107" fmla="*/ 229 h 229"/>
                <a:gd name="T108" fmla="*/ 203 w 268"/>
                <a:gd name="T109" fmla="*/ 221 h 229"/>
                <a:gd name="T110" fmla="*/ 180 w 268"/>
                <a:gd name="T111" fmla="*/ 229 h 229"/>
                <a:gd name="T112" fmla="*/ 203 w 268"/>
                <a:gd name="T113" fmla="*/ 2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229">
                  <a:moveTo>
                    <a:pt x="248" y="221"/>
                  </a:moveTo>
                  <a:cubicBezTo>
                    <a:pt x="226" y="221"/>
                    <a:pt x="226" y="221"/>
                    <a:pt x="226" y="221"/>
                  </a:cubicBezTo>
                  <a:cubicBezTo>
                    <a:pt x="226" y="229"/>
                    <a:pt x="226" y="229"/>
                    <a:pt x="226" y="229"/>
                  </a:cubicBezTo>
                  <a:cubicBezTo>
                    <a:pt x="248" y="229"/>
                    <a:pt x="248" y="229"/>
                    <a:pt x="248" y="229"/>
                  </a:cubicBezTo>
                  <a:cubicBezTo>
                    <a:pt x="248" y="221"/>
                    <a:pt x="248" y="221"/>
                    <a:pt x="248" y="221"/>
                  </a:cubicBezTo>
                  <a:moveTo>
                    <a:pt x="260" y="206"/>
                  </a:moveTo>
                  <a:cubicBezTo>
                    <a:pt x="260" y="209"/>
                    <a:pt x="260" y="209"/>
                    <a:pt x="260" y="209"/>
                  </a:cubicBezTo>
                  <a:cubicBezTo>
                    <a:pt x="260" y="214"/>
                    <a:pt x="257" y="219"/>
                    <a:pt x="253" y="220"/>
                  </a:cubicBezTo>
                  <a:cubicBezTo>
                    <a:pt x="256" y="228"/>
                    <a:pt x="256" y="228"/>
                    <a:pt x="256" y="228"/>
                  </a:cubicBezTo>
                  <a:cubicBezTo>
                    <a:pt x="263" y="225"/>
                    <a:pt x="268" y="218"/>
                    <a:pt x="268" y="209"/>
                  </a:cubicBezTo>
                  <a:cubicBezTo>
                    <a:pt x="268" y="206"/>
                    <a:pt x="268" y="206"/>
                    <a:pt x="268" y="206"/>
                  </a:cubicBezTo>
                  <a:cubicBezTo>
                    <a:pt x="260" y="206"/>
                    <a:pt x="260" y="206"/>
                    <a:pt x="260" y="206"/>
                  </a:cubicBezTo>
                  <a:cubicBezTo>
                    <a:pt x="260" y="206"/>
                    <a:pt x="260" y="206"/>
                    <a:pt x="260" y="206"/>
                  </a:cubicBezTo>
                  <a:moveTo>
                    <a:pt x="260" y="160"/>
                  </a:moveTo>
                  <a:cubicBezTo>
                    <a:pt x="260" y="183"/>
                    <a:pt x="260" y="183"/>
                    <a:pt x="260" y="183"/>
                  </a:cubicBezTo>
                  <a:cubicBezTo>
                    <a:pt x="268" y="183"/>
                    <a:pt x="268" y="183"/>
                    <a:pt x="268" y="183"/>
                  </a:cubicBezTo>
                  <a:cubicBezTo>
                    <a:pt x="268" y="160"/>
                    <a:pt x="268" y="160"/>
                    <a:pt x="268" y="160"/>
                  </a:cubicBezTo>
                  <a:cubicBezTo>
                    <a:pt x="260" y="160"/>
                    <a:pt x="260" y="160"/>
                    <a:pt x="260" y="160"/>
                  </a:cubicBezTo>
                  <a:moveTo>
                    <a:pt x="260" y="115"/>
                  </a:moveTo>
                  <a:cubicBezTo>
                    <a:pt x="260" y="138"/>
                    <a:pt x="260" y="138"/>
                    <a:pt x="260" y="138"/>
                  </a:cubicBezTo>
                  <a:cubicBezTo>
                    <a:pt x="268" y="138"/>
                    <a:pt x="268" y="138"/>
                    <a:pt x="268" y="138"/>
                  </a:cubicBezTo>
                  <a:cubicBezTo>
                    <a:pt x="268" y="115"/>
                    <a:pt x="268" y="115"/>
                    <a:pt x="268" y="115"/>
                  </a:cubicBezTo>
                  <a:cubicBezTo>
                    <a:pt x="260" y="115"/>
                    <a:pt x="260" y="115"/>
                    <a:pt x="260" y="115"/>
                  </a:cubicBezTo>
                  <a:moveTo>
                    <a:pt x="260" y="70"/>
                  </a:moveTo>
                  <a:cubicBezTo>
                    <a:pt x="260" y="92"/>
                    <a:pt x="260" y="92"/>
                    <a:pt x="260" y="92"/>
                  </a:cubicBezTo>
                  <a:cubicBezTo>
                    <a:pt x="268" y="92"/>
                    <a:pt x="268" y="92"/>
                    <a:pt x="268" y="92"/>
                  </a:cubicBezTo>
                  <a:cubicBezTo>
                    <a:pt x="268" y="70"/>
                    <a:pt x="268" y="70"/>
                    <a:pt x="268" y="70"/>
                  </a:cubicBezTo>
                  <a:cubicBezTo>
                    <a:pt x="260" y="70"/>
                    <a:pt x="260" y="70"/>
                    <a:pt x="260" y="70"/>
                  </a:cubicBezTo>
                  <a:moveTo>
                    <a:pt x="260" y="24"/>
                  </a:moveTo>
                  <a:cubicBezTo>
                    <a:pt x="260" y="47"/>
                    <a:pt x="260" y="47"/>
                    <a:pt x="260" y="47"/>
                  </a:cubicBezTo>
                  <a:cubicBezTo>
                    <a:pt x="268" y="47"/>
                    <a:pt x="268" y="47"/>
                    <a:pt x="268" y="47"/>
                  </a:cubicBezTo>
                  <a:cubicBezTo>
                    <a:pt x="268" y="24"/>
                    <a:pt x="268" y="24"/>
                    <a:pt x="268" y="24"/>
                  </a:cubicBezTo>
                  <a:cubicBezTo>
                    <a:pt x="260" y="24"/>
                    <a:pt x="260" y="24"/>
                    <a:pt x="260" y="24"/>
                  </a:cubicBezTo>
                  <a:moveTo>
                    <a:pt x="232" y="8"/>
                  </a:moveTo>
                  <a:cubicBezTo>
                    <a:pt x="248" y="8"/>
                    <a:pt x="248" y="8"/>
                    <a:pt x="248" y="8"/>
                  </a:cubicBezTo>
                  <a:cubicBezTo>
                    <a:pt x="250" y="8"/>
                    <a:pt x="251" y="9"/>
                    <a:pt x="253" y="9"/>
                  </a:cubicBezTo>
                  <a:cubicBezTo>
                    <a:pt x="256" y="2"/>
                    <a:pt x="256" y="2"/>
                    <a:pt x="256" y="2"/>
                  </a:cubicBezTo>
                  <a:cubicBezTo>
                    <a:pt x="254" y="1"/>
                    <a:pt x="251" y="0"/>
                    <a:pt x="248" y="0"/>
                  </a:cubicBezTo>
                  <a:cubicBezTo>
                    <a:pt x="232" y="0"/>
                    <a:pt x="232" y="0"/>
                    <a:pt x="232" y="0"/>
                  </a:cubicBezTo>
                  <a:cubicBezTo>
                    <a:pt x="232" y="8"/>
                    <a:pt x="232" y="8"/>
                    <a:pt x="232" y="8"/>
                  </a:cubicBezTo>
                  <a:moveTo>
                    <a:pt x="187" y="8"/>
                  </a:moveTo>
                  <a:cubicBezTo>
                    <a:pt x="209" y="8"/>
                    <a:pt x="209" y="8"/>
                    <a:pt x="209" y="8"/>
                  </a:cubicBezTo>
                  <a:cubicBezTo>
                    <a:pt x="209" y="0"/>
                    <a:pt x="209" y="0"/>
                    <a:pt x="209" y="0"/>
                  </a:cubicBezTo>
                  <a:cubicBezTo>
                    <a:pt x="187" y="0"/>
                    <a:pt x="187" y="0"/>
                    <a:pt x="187" y="0"/>
                  </a:cubicBezTo>
                  <a:cubicBezTo>
                    <a:pt x="187" y="8"/>
                    <a:pt x="187" y="8"/>
                    <a:pt x="187" y="8"/>
                  </a:cubicBezTo>
                  <a:moveTo>
                    <a:pt x="142" y="8"/>
                  </a:moveTo>
                  <a:cubicBezTo>
                    <a:pt x="164" y="8"/>
                    <a:pt x="164" y="8"/>
                    <a:pt x="164" y="8"/>
                  </a:cubicBezTo>
                  <a:cubicBezTo>
                    <a:pt x="164" y="0"/>
                    <a:pt x="164" y="0"/>
                    <a:pt x="164" y="0"/>
                  </a:cubicBezTo>
                  <a:cubicBezTo>
                    <a:pt x="142" y="0"/>
                    <a:pt x="142" y="0"/>
                    <a:pt x="142" y="0"/>
                  </a:cubicBezTo>
                  <a:cubicBezTo>
                    <a:pt x="142" y="8"/>
                    <a:pt x="142" y="8"/>
                    <a:pt x="142" y="8"/>
                  </a:cubicBezTo>
                  <a:moveTo>
                    <a:pt x="96" y="8"/>
                  </a:moveTo>
                  <a:cubicBezTo>
                    <a:pt x="119" y="8"/>
                    <a:pt x="119" y="8"/>
                    <a:pt x="119" y="8"/>
                  </a:cubicBezTo>
                  <a:cubicBezTo>
                    <a:pt x="119" y="0"/>
                    <a:pt x="119" y="0"/>
                    <a:pt x="119" y="0"/>
                  </a:cubicBezTo>
                  <a:cubicBezTo>
                    <a:pt x="96" y="0"/>
                    <a:pt x="96" y="0"/>
                    <a:pt x="96" y="0"/>
                  </a:cubicBezTo>
                  <a:cubicBezTo>
                    <a:pt x="96" y="8"/>
                    <a:pt x="96" y="8"/>
                    <a:pt x="96" y="8"/>
                  </a:cubicBezTo>
                  <a:moveTo>
                    <a:pt x="51" y="8"/>
                  </a:moveTo>
                  <a:cubicBezTo>
                    <a:pt x="74" y="8"/>
                    <a:pt x="74" y="8"/>
                    <a:pt x="74" y="8"/>
                  </a:cubicBezTo>
                  <a:cubicBezTo>
                    <a:pt x="74" y="0"/>
                    <a:pt x="74" y="0"/>
                    <a:pt x="74" y="0"/>
                  </a:cubicBezTo>
                  <a:cubicBezTo>
                    <a:pt x="51" y="0"/>
                    <a:pt x="51" y="0"/>
                    <a:pt x="51" y="0"/>
                  </a:cubicBezTo>
                  <a:cubicBezTo>
                    <a:pt x="51" y="8"/>
                    <a:pt x="51" y="8"/>
                    <a:pt x="51" y="8"/>
                  </a:cubicBezTo>
                  <a:moveTo>
                    <a:pt x="11" y="13"/>
                  </a:moveTo>
                  <a:cubicBezTo>
                    <a:pt x="13" y="10"/>
                    <a:pt x="16" y="8"/>
                    <a:pt x="20" y="8"/>
                  </a:cubicBezTo>
                  <a:cubicBezTo>
                    <a:pt x="28" y="8"/>
                    <a:pt x="28" y="8"/>
                    <a:pt x="28" y="8"/>
                  </a:cubicBezTo>
                  <a:cubicBezTo>
                    <a:pt x="28" y="0"/>
                    <a:pt x="28" y="0"/>
                    <a:pt x="28" y="0"/>
                  </a:cubicBezTo>
                  <a:cubicBezTo>
                    <a:pt x="20" y="0"/>
                    <a:pt x="20" y="0"/>
                    <a:pt x="20" y="0"/>
                  </a:cubicBezTo>
                  <a:cubicBezTo>
                    <a:pt x="14" y="0"/>
                    <a:pt x="8" y="3"/>
                    <a:pt x="4" y="8"/>
                  </a:cubicBezTo>
                  <a:cubicBezTo>
                    <a:pt x="11" y="13"/>
                    <a:pt x="11" y="13"/>
                    <a:pt x="11" y="13"/>
                  </a:cubicBezTo>
                  <a:moveTo>
                    <a:pt x="8" y="55"/>
                  </a:moveTo>
                  <a:cubicBezTo>
                    <a:pt x="8" y="32"/>
                    <a:pt x="8" y="32"/>
                    <a:pt x="8" y="32"/>
                  </a:cubicBezTo>
                  <a:cubicBezTo>
                    <a:pt x="0" y="32"/>
                    <a:pt x="0" y="32"/>
                    <a:pt x="0" y="32"/>
                  </a:cubicBezTo>
                  <a:cubicBezTo>
                    <a:pt x="0" y="55"/>
                    <a:pt x="0" y="55"/>
                    <a:pt x="0" y="55"/>
                  </a:cubicBezTo>
                  <a:cubicBezTo>
                    <a:pt x="8" y="55"/>
                    <a:pt x="8" y="55"/>
                    <a:pt x="8" y="55"/>
                  </a:cubicBezTo>
                  <a:moveTo>
                    <a:pt x="8" y="100"/>
                  </a:moveTo>
                  <a:cubicBezTo>
                    <a:pt x="8" y="78"/>
                    <a:pt x="8" y="78"/>
                    <a:pt x="8" y="78"/>
                  </a:cubicBezTo>
                  <a:cubicBezTo>
                    <a:pt x="0" y="78"/>
                    <a:pt x="0" y="78"/>
                    <a:pt x="0" y="78"/>
                  </a:cubicBezTo>
                  <a:cubicBezTo>
                    <a:pt x="0" y="100"/>
                    <a:pt x="0" y="100"/>
                    <a:pt x="0" y="100"/>
                  </a:cubicBezTo>
                  <a:cubicBezTo>
                    <a:pt x="8" y="100"/>
                    <a:pt x="8" y="100"/>
                    <a:pt x="8" y="100"/>
                  </a:cubicBezTo>
                  <a:moveTo>
                    <a:pt x="8" y="145"/>
                  </a:moveTo>
                  <a:cubicBezTo>
                    <a:pt x="8" y="123"/>
                    <a:pt x="8" y="123"/>
                    <a:pt x="8" y="123"/>
                  </a:cubicBezTo>
                  <a:cubicBezTo>
                    <a:pt x="0" y="123"/>
                    <a:pt x="0" y="123"/>
                    <a:pt x="0" y="123"/>
                  </a:cubicBezTo>
                  <a:cubicBezTo>
                    <a:pt x="0" y="145"/>
                    <a:pt x="0" y="145"/>
                    <a:pt x="0" y="145"/>
                  </a:cubicBezTo>
                  <a:cubicBezTo>
                    <a:pt x="8" y="145"/>
                    <a:pt x="8" y="145"/>
                    <a:pt x="8" y="145"/>
                  </a:cubicBezTo>
                  <a:moveTo>
                    <a:pt x="8" y="191"/>
                  </a:moveTo>
                  <a:cubicBezTo>
                    <a:pt x="8" y="168"/>
                    <a:pt x="8" y="168"/>
                    <a:pt x="8" y="168"/>
                  </a:cubicBezTo>
                  <a:cubicBezTo>
                    <a:pt x="0" y="168"/>
                    <a:pt x="0" y="168"/>
                    <a:pt x="0" y="168"/>
                  </a:cubicBezTo>
                  <a:cubicBezTo>
                    <a:pt x="0" y="191"/>
                    <a:pt x="0" y="191"/>
                    <a:pt x="0" y="191"/>
                  </a:cubicBezTo>
                  <a:cubicBezTo>
                    <a:pt x="8" y="191"/>
                    <a:pt x="8" y="191"/>
                    <a:pt x="8" y="191"/>
                  </a:cubicBezTo>
                  <a:moveTo>
                    <a:pt x="22" y="221"/>
                  </a:moveTo>
                  <a:cubicBezTo>
                    <a:pt x="20" y="221"/>
                    <a:pt x="20" y="221"/>
                    <a:pt x="20" y="221"/>
                  </a:cubicBezTo>
                  <a:cubicBezTo>
                    <a:pt x="15" y="221"/>
                    <a:pt x="10" y="218"/>
                    <a:pt x="9" y="212"/>
                  </a:cubicBezTo>
                  <a:cubicBezTo>
                    <a:pt x="1" y="214"/>
                    <a:pt x="1" y="214"/>
                    <a:pt x="1" y="214"/>
                  </a:cubicBezTo>
                  <a:cubicBezTo>
                    <a:pt x="3" y="223"/>
                    <a:pt x="11" y="229"/>
                    <a:pt x="20" y="229"/>
                  </a:cubicBezTo>
                  <a:cubicBezTo>
                    <a:pt x="22" y="229"/>
                    <a:pt x="22" y="229"/>
                    <a:pt x="22" y="229"/>
                  </a:cubicBezTo>
                  <a:cubicBezTo>
                    <a:pt x="22" y="221"/>
                    <a:pt x="22" y="221"/>
                    <a:pt x="22" y="221"/>
                  </a:cubicBezTo>
                  <a:moveTo>
                    <a:pt x="67" y="221"/>
                  </a:moveTo>
                  <a:cubicBezTo>
                    <a:pt x="44" y="221"/>
                    <a:pt x="44" y="221"/>
                    <a:pt x="44" y="221"/>
                  </a:cubicBezTo>
                  <a:cubicBezTo>
                    <a:pt x="44" y="229"/>
                    <a:pt x="44" y="229"/>
                    <a:pt x="44" y="229"/>
                  </a:cubicBezTo>
                  <a:cubicBezTo>
                    <a:pt x="67" y="229"/>
                    <a:pt x="67" y="229"/>
                    <a:pt x="67" y="229"/>
                  </a:cubicBezTo>
                  <a:cubicBezTo>
                    <a:pt x="67" y="221"/>
                    <a:pt x="67" y="221"/>
                    <a:pt x="67" y="221"/>
                  </a:cubicBezTo>
                  <a:moveTo>
                    <a:pt x="112" y="221"/>
                  </a:moveTo>
                  <a:cubicBezTo>
                    <a:pt x="90" y="221"/>
                    <a:pt x="90" y="221"/>
                    <a:pt x="90" y="221"/>
                  </a:cubicBezTo>
                  <a:cubicBezTo>
                    <a:pt x="90" y="229"/>
                    <a:pt x="90" y="229"/>
                    <a:pt x="90" y="229"/>
                  </a:cubicBezTo>
                  <a:cubicBezTo>
                    <a:pt x="112" y="229"/>
                    <a:pt x="112" y="229"/>
                    <a:pt x="112" y="229"/>
                  </a:cubicBezTo>
                  <a:cubicBezTo>
                    <a:pt x="112" y="221"/>
                    <a:pt x="112" y="221"/>
                    <a:pt x="112" y="221"/>
                  </a:cubicBezTo>
                  <a:moveTo>
                    <a:pt x="158" y="221"/>
                  </a:moveTo>
                  <a:cubicBezTo>
                    <a:pt x="135" y="221"/>
                    <a:pt x="135" y="221"/>
                    <a:pt x="135" y="221"/>
                  </a:cubicBezTo>
                  <a:cubicBezTo>
                    <a:pt x="135" y="229"/>
                    <a:pt x="135" y="229"/>
                    <a:pt x="135" y="229"/>
                  </a:cubicBezTo>
                  <a:cubicBezTo>
                    <a:pt x="158" y="229"/>
                    <a:pt x="158" y="229"/>
                    <a:pt x="158" y="229"/>
                  </a:cubicBezTo>
                  <a:cubicBezTo>
                    <a:pt x="158" y="221"/>
                    <a:pt x="158" y="221"/>
                    <a:pt x="158" y="221"/>
                  </a:cubicBezTo>
                  <a:moveTo>
                    <a:pt x="203" y="221"/>
                  </a:moveTo>
                  <a:cubicBezTo>
                    <a:pt x="180" y="221"/>
                    <a:pt x="180" y="221"/>
                    <a:pt x="180" y="221"/>
                  </a:cubicBezTo>
                  <a:cubicBezTo>
                    <a:pt x="180" y="229"/>
                    <a:pt x="180" y="229"/>
                    <a:pt x="180" y="229"/>
                  </a:cubicBezTo>
                  <a:cubicBezTo>
                    <a:pt x="203" y="229"/>
                    <a:pt x="203" y="229"/>
                    <a:pt x="203" y="229"/>
                  </a:cubicBezTo>
                  <a:cubicBezTo>
                    <a:pt x="203" y="221"/>
                    <a:pt x="203" y="221"/>
                    <a:pt x="203" y="221"/>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4" name="Freeform 76"/>
            <p:cNvSpPr>
              <a:spLocks/>
            </p:cNvSpPr>
            <p:nvPr/>
          </p:nvSpPr>
          <p:spPr bwMode="auto">
            <a:xfrm>
              <a:off x="3675667" y="3406458"/>
              <a:ext cx="278897" cy="35071"/>
            </a:xfrm>
            <a:custGeom>
              <a:avLst/>
              <a:gdLst>
                <a:gd name="T0" fmla="*/ 151 w 167"/>
                <a:gd name="T1" fmla="*/ 0 h 21"/>
                <a:gd name="T2" fmla="*/ 11 w 167"/>
                <a:gd name="T3" fmla="*/ 0 h 21"/>
                <a:gd name="T4" fmla="*/ 0 w 167"/>
                <a:gd name="T5" fmla="*/ 21 h 21"/>
                <a:gd name="T6" fmla="*/ 167 w 167"/>
                <a:gd name="T7" fmla="*/ 21 h 21"/>
                <a:gd name="T8" fmla="*/ 151 w 167"/>
                <a:gd name="T9" fmla="*/ 0 h 21"/>
              </a:gdLst>
              <a:ahLst/>
              <a:cxnLst>
                <a:cxn ang="0">
                  <a:pos x="T0" y="T1"/>
                </a:cxn>
                <a:cxn ang="0">
                  <a:pos x="T2" y="T3"/>
                </a:cxn>
                <a:cxn ang="0">
                  <a:pos x="T4" y="T5"/>
                </a:cxn>
                <a:cxn ang="0">
                  <a:pos x="T6" y="T7"/>
                </a:cxn>
                <a:cxn ang="0">
                  <a:pos x="T8" y="T9"/>
                </a:cxn>
              </a:cxnLst>
              <a:rect l="0" t="0" r="r" b="b"/>
              <a:pathLst>
                <a:path w="167" h="21">
                  <a:moveTo>
                    <a:pt x="151" y="0"/>
                  </a:moveTo>
                  <a:lnTo>
                    <a:pt x="11" y="0"/>
                  </a:lnTo>
                  <a:lnTo>
                    <a:pt x="0" y="21"/>
                  </a:lnTo>
                  <a:lnTo>
                    <a:pt x="167" y="21"/>
                  </a:lnTo>
                  <a:lnTo>
                    <a:pt x="151" y="0"/>
                  </a:lnTo>
                  <a:close/>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5" name="Rectangle 77"/>
            <p:cNvSpPr>
              <a:spLocks noChangeArrowheads="1"/>
            </p:cNvSpPr>
            <p:nvPr/>
          </p:nvSpPr>
          <p:spPr bwMode="auto">
            <a:xfrm>
              <a:off x="3675667" y="3441529"/>
              <a:ext cx="278897" cy="668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6" name="Freeform 78"/>
            <p:cNvSpPr>
              <a:spLocks/>
            </p:cNvSpPr>
            <p:nvPr/>
          </p:nvSpPr>
          <p:spPr bwMode="auto">
            <a:xfrm>
              <a:off x="3533713" y="2998967"/>
              <a:ext cx="561134" cy="337349"/>
            </a:xfrm>
            <a:custGeom>
              <a:avLst/>
              <a:gdLst>
                <a:gd name="T0" fmla="*/ 5 w 175"/>
                <a:gd name="T1" fmla="*/ 105 h 105"/>
                <a:gd name="T2" fmla="*/ 0 w 175"/>
                <a:gd name="T3" fmla="*/ 99 h 105"/>
                <a:gd name="T4" fmla="*/ 0 w 175"/>
                <a:gd name="T5" fmla="*/ 6 h 105"/>
                <a:gd name="T6" fmla="*/ 5 w 175"/>
                <a:gd name="T7" fmla="*/ 0 h 105"/>
                <a:gd name="T8" fmla="*/ 170 w 175"/>
                <a:gd name="T9" fmla="*/ 0 h 105"/>
                <a:gd name="T10" fmla="*/ 175 w 175"/>
                <a:gd name="T11" fmla="*/ 6 h 105"/>
                <a:gd name="T12" fmla="*/ 175 w 175"/>
                <a:gd name="T13" fmla="*/ 99 h 105"/>
                <a:gd name="T14" fmla="*/ 170 w 175"/>
                <a:gd name="T15" fmla="*/ 105 h 105"/>
                <a:gd name="T16" fmla="*/ 5 w 175"/>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05">
                  <a:moveTo>
                    <a:pt x="5" y="105"/>
                  </a:moveTo>
                  <a:cubicBezTo>
                    <a:pt x="2" y="105"/>
                    <a:pt x="0" y="103"/>
                    <a:pt x="0" y="99"/>
                  </a:cubicBezTo>
                  <a:cubicBezTo>
                    <a:pt x="0" y="6"/>
                    <a:pt x="0" y="6"/>
                    <a:pt x="0" y="6"/>
                  </a:cubicBezTo>
                  <a:cubicBezTo>
                    <a:pt x="0" y="3"/>
                    <a:pt x="2" y="0"/>
                    <a:pt x="5" y="0"/>
                  </a:cubicBezTo>
                  <a:cubicBezTo>
                    <a:pt x="170" y="0"/>
                    <a:pt x="170" y="0"/>
                    <a:pt x="170" y="0"/>
                  </a:cubicBezTo>
                  <a:cubicBezTo>
                    <a:pt x="173" y="0"/>
                    <a:pt x="175" y="3"/>
                    <a:pt x="175" y="6"/>
                  </a:cubicBezTo>
                  <a:cubicBezTo>
                    <a:pt x="175" y="99"/>
                    <a:pt x="175" y="99"/>
                    <a:pt x="175" y="99"/>
                  </a:cubicBezTo>
                  <a:cubicBezTo>
                    <a:pt x="175" y="103"/>
                    <a:pt x="173" y="105"/>
                    <a:pt x="170" y="105"/>
                  </a:cubicBezTo>
                  <a:cubicBezTo>
                    <a:pt x="5" y="105"/>
                    <a:pt x="5" y="105"/>
                    <a:pt x="5" y="10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7" name="Freeform 79"/>
            <p:cNvSpPr>
              <a:spLocks/>
            </p:cNvSpPr>
            <p:nvPr/>
          </p:nvSpPr>
          <p:spPr bwMode="auto">
            <a:xfrm>
              <a:off x="3777539" y="3336316"/>
              <a:ext cx="70142" cy="86842"/>
            </a:xfrm>
            <a:custGeom>
              <a:avLst/>
              <a:gdLst>
                <a:gd name="T0" fmla="*/ 15 w 22"/>
                <a:gd name="T1" fmla="*/ 0 h 27"/>
                <a:gd name="T2" fmla="*/ 16 w 22"/>
                <a:gd name="T3" fmla="*/ 2 h 27"/>
                <a:gd name="T4" fmla="*/ 11 w 22"/>
                <a:gd name="T5" fmla="*/ 8 h 27"/>
                <a:gd name="T6" fmla="*/ 6 w 22"/>
                <a:gd name="T7" fmla="*/ 2 h 27"/>
                <a:gd name="T8" fmla="*/ 6 w 22"/>
                <a:gd name="T9" fmla="*/ 0 h 27"/>
                <a:gd name="T10" fmla="*/ 0 w 22"/>
                <a:gd name="T11" fmla="*/ 0 h 27"/>
                <a:gd name="T12" fmla="*/ 0 w 22"/>
                <a:gd name="T13" fmla="*/ 27 h 27"/>
                <a:gd name="T14" fmla="*/ 22 w 22"/>
                <a:gd name="T15" fmla="*/ 27 h 27"/>
                <a:gd name="T16" fmla="*/ 22 w 22"/>
                <a:gd name="T17" fmla="*/ 0 h 27"/>
                <a:gd name="T18" fmla="*/ 15 w 22"/>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7">
                  <a:moveTo>
                    <a:pt x="15" y="0"/>
                  </a:moveTo>
                  <a:cubicBezTo>
                    <a:pt x="16" y="1"/>
                    <a:pt x="16" y="1"/>
                    <a:pt x="16" y="2"/>
                  </a:cubicBezTo>
                  <a:cubicBezTo>
                    <a:pt x="16" y="6"/>
                    <a:pt x="14" y="8"/>
                    <a:pt x="11" y="8"/>
                  </a:cubicBezTo>
                  <a:cubicBezTo>
                    <a:pt x="8" y="8"/>
                    <a:pt x="6" y="6"/>
                    <a:pt x="6" y="2"/>
                  </a:cubicBezTo>
                  <a:cubicBezTo>
                    <a:pt x="6" y="1"/>
                    <a:pt x="6" y="1"/>
                    <a:pt x="6" y="0"/>
                  </a:cubicBezTo>
                  <a:cubicBezTo>
                    <a:pt x="0" y="0"/>
                    <a:pt x="0" y="0"/>
                    <a:pt x="0" y="0"/>
                  </a:cubicBezTo>
                  <a:cubicBezTo>
                    <a:pt x="0" y="27"/>
                    <a:pt x="0" y="27"/>
                    <a:pt x="0" y="27"/>
                  </a:cubicBezTo>
                  <a:cubicBezTo>
                    <a:pt x="22" y="27"/>
                    <a:pt x="22" y="27"/>
                    <a:pt x="22" y="27"/>
                  </a:cubicBezTo>
                  <a:cubicBezTo>
                    <a:pt x="22" y="0"/>
                    <a:pt x="22" y="0"/>
                    <a:pt x="22" y="0"/>
                  </a:cubicBezTo>
                  <a:lnTo>
                    <a:pt x="1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8" name="Freeform 80"/>
            <p:cNvSpPr>
              <a:spLocks/>
            </p:cNvSpPr>
            <p:nvPr/>
          </p:nvSpPr>
          <p:spPr bwMode="auto">
            <a:xfrm>
              <a:off x="3547073" y="3015668"/>
              <a:ext cx="532744" cy="292258"/>
            </a:xfrm>
            <a:custGeom>
              <a:avLst/>
              <a:gdLst>
                <a:gd name="T0" fmla="*/ 166 w 166"/>
                <a:gd name="T1" fmla="*/ 89 h 91"/>
                <a:gd name="T2" fmla="*/ 164 w 166"/>
                <a:gd name="T3" fmla="*/ 91 h 91"/>
                <a:gd name="T4" fmla="*/ 3 w 166"/>
                <a:gd name="T5" fmla="*/ 91 h 91"/>
                <a:gd name="T6" fmla="*/ 0 w 166"/>
                <a:gd name="T7" fmla="*/ 89 h 91"/>
                <a:gd name="T8" fmla="*/ 0 w 166"/>
                <a:gd name="T9" fmla="*/ 2 h 91"/>
                <a:gd name="T10" fmla="*/ 3 w 166"/>
                <a:gd name="T11" fmla="*/ 0 h 91"/>
                <a:gd name="T12" fmla="*/ 164 w 166"/>
                <a:gd name="T13" fmla="*/ 0 h 91"/>
                <a:gd name="T14" fmla="*/ 166 w 166"/>
                <a:gd name="T15" fmla="*/ 2 h 91"/>
                <a:gd name="T16" fmla="*/ 166 w 166"/>
                <a:gd name="T17"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91">
                  <a:moveTo>
                    <a:pt x="166" y="89"/>
                  </a:moveTo>
                  <a:cubicBezTo>
                    <a:pt x="166" y="90"/>
                    <a:pt x="165" y="91"/>
                    <a:pt x="164" y="91"/>
                  </a:cubicBezTo>
                  <a:cubicBezTo>
                    <a:pt x="3" y="91"/>
                    <a:pt x="3" y="91"/>
                    <a:pt x="3" y="91"/>
                  </a:cubicBezTo>
                  <a:cubicBezTo>
                    <a:pt x="1" y="91"/>
                    <a:pt x="0" y="90"/>
                    <a:pt x="0" y="89"/>
                  </a:cubicBezTo>
                  <a:cubicBezTo>
                    <a:pt x="0" y="2"/>
                    <a:pt x="0" y="2"/>
                    <a:pt x="0" y="2"/>
                  </a:cubicBezTo>
                  <a:cubicBezTo>
                    <a:pt x="0" y="1"/>
                    <a:pt x="1" y="0"/>
                    <a:pt x="3" y="0"/>
                  </a:cubicBezTo>
                  <a:cubicBezTo>
                    <a:pt x="164" y="0"/>
                    <a:pt x="164" y="0"/>
                    <a:pt x="164" y="0"/>
                  </a:cubicBezTo>
                  <a:cubicBezTo>
                    <a:pt x="165" y="0"/>
                    <a:pt x="166" y="1"/>
                    <a:pt x="166" y="2"/>
                  </a:cubicBezTo>
                  <a:cubicBezTo>
                    <a:pt x="166" y="89"/>
                    <a:pt x="166" y="89"/>
                    <a:pt x="166" y="89"/>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9" name="Freeform 81"/>
            <p:cNvSpPr>
              <a:spLocks/>
            </p:cNvSpPr>
            <p:nvPr/>
          </p:nvSpPr>
          <p:spPr bwMode="auto">
            <a:xfrm>
              <a:off x="3668986" y="3015668"/>
              <a:ext cx="410831" cy="292258"/>
            </a:xfrm>
            <a:custGeom>
              <a:avLst/>
              <a:gdLst>
                <a:gd name="T0" fmla="*/ 126 w 128"/>
                <a:gd name="T1" fmla="*/ 0 h 91"/>
                <a:gd name="T2" fmla="*/ 110 w 128"/>
                <a:gd name="T3" fmla="*/ 0 h 91"/>
                <a:gd name="T4" fmla="*/ 0 w 128"/>
                <a:gd name="T5" fmla="*/ 91 h 91"/>
                <a:gd name="T6" fmla="*/ 126 w 128"/>
                <a:gd name="T7" fmla="*/ 91 h 91"/>
                <a:gd name="T8" fmla="*/ 128 w 128"/>
                <a:gd name="T9" fmla="*/ 89 h 91"/>
                <a:gd name="T10" fmla="*/ 128 w 128"/>
                <a:gd name="T11" fmla="*/ 2 h 91"/>
                <a:gd name="T12" fmla="*/ 126 w 128"/>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28" h="91">
                  <a:moveTo>
                    <a:pt x="126" y="0"/>
                  </a:moveTo>
                  <a:cubicBezTo>
                    <a:pt x="126" y="0"/>
                    <a:pt x="126" y="0"/>
                    <a:pt x="110" y="0"/>
                  </a:cubicBezTo>
                  <a:cubicBezTo>
                    <a:pt x="0" y="91"/>
                    <a:pt x="0" y="91"/>
                    <a:pt x="0" y="91"/>
                  </a:cubicBezTo>
                  <a:cubicBezTo>
                    <a:pt x="23" y="91"/>
                    <a:pt x="62" y="91"/>
                    <a:pt x="126" y="91"/>
                  </a:cubicBezTo>
                  <a:cubicBezTo>
                    <a:pt x="127" y="91"/>
                    <a:pt x="128" y="90"/>
                    <a:pt x="128" y="89"/>
                  </a:cubicBezTo>
                  <a:cubicBezTo>
                    <a:pt x="128" y="2"/>
                    <a:pt x="128" y="2"/>
                    <a:pt x="128" y="2"/>
                  </a:cubicBezTo>
                  <a:cubicBezTo>
                    <a:pt x="128" y="1"/>
                    <a:pt x="127" y="0"/>
                    <a:pt x="126" y="0"/>
                  </a:cubicBezTo>
                </a:path>
              </a:pathLst>
            </a:custGeom>
            <a:solidFill>
              <a:srgbClr val="37A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150" name="Can 153"/>
          <p:cNvSpPr>
            <a:spLocks noChangeAspect="1"/>
          </p:cNvSpPr>
          <p:nvPr/>
        </p:nvSpPr>
        <p:spPr bwMode="auto">
          <a:xfrm>
            <a:off x="7689177" y="2015886"/>
            <a:ext cx="378351" cy="419098"/>
          </a:xfrm>
          <a:prstGeom prst="can">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52" name="Up-Down Arrow 6"/>
          <p:cNvSpPr/>
          <p:nvPr/>
        </p:nvSpPr>
        <p:spPr bwMode="auto">
          <a:xfrm rot="5400000">
            <a:off x="7888201" y="2499425"/>
            <a:ext cx="272327" cy="1112144"/>
          </a:xfrm>
          <a:prstGeom prst="upDownArrow">
            <a:avLst/>
          </a:prstGeom>
          <a:solidFill>
            <a:srgbClr val="1EBB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3" name="Up-Down Arrow 6"/>
          <p:cNvSpPr/>
          <p:nvPr/>
        </p:nvSpPr>
        <p:spPr bwMode="auto">
          <a:xfrm rot="5400000">
            <a:off x="8469454" y="1764888"/>
            <a:ext cx="282633" cy="939630"/>
          </a:xfrm>
          <a:prstGeom prst="upDownArrow">
            <a:avLst/>
          </a:prstGeom>
          <a:pattFill prst="pct75">
            <a:fgClr>
              <a:srgbClr val="FF0000"/>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8" name="Up-Down Arrow 6"/>
          <p:cNvSpPr/>
          <p:nvPr/>
        </p:nvSpPr>
        <p:spPr bwMode="auto">
          <a:xfrm rot="8968654">
            <a:off x="10701026" y="3395989"/>
            <a:ext cx="272327" cy="1112144"/>
          </a:xfrm>
          <a:prstGeom prst="upDownArrow">
            <a:avLst/>
          </a:prstGeom>
          <a:pattFill prst="pct75">
            <a:fgClr>
              <a:srgbClr val="FF0000"/>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 name="TextBox 7"/>
          <p:cNvSpPr txBox="1"/>
          <p:nvPr/>
        </p:nvSpPr>
        <p:spPr>
          <a:xfrm>
            <a:off x="8260695" y="1755662"/>
            <a:ext cx="735642" cy="3323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0000"/>
                </a:solidFill>
                <a:effectLst/>
                <a:uLnTx/>
                <a:uFillTx/>
              </a:rPr>
              <a:t>DR</a:t>
            </a:r>
          </a:p>
        </p:txBody>
      </p:sp>
      <p:sp>
        <p:nvSpPr>
          <p:cNvPr id="100" name="TextBox 99"/>
          <p:cNvSpPr txBox="1"/>
          <p:nvPr/>
        </p:nvSpPr>
        <p:spPr>
          <a:xfrm>
            <a:off x="10925399" y="3666092"/>
            <a:ext cx="563834" cy="3323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0000"/>
                </a:solidFill>
                <a:effectLst/>
                <a:uLnTx/>
                <a:uFillTx/>
              </a:rPr>
              <a:t>DR</a:t>
            </a:r>
          </a:p>
        </p:txBody>
      </p:sp>
    </p:spTree>
    <p:extLst>
      <p:ext uri="{BB962C8B-B14F-4D97-AF65-F5344CB8AC3E}">
        <p14:creationId xmlns:p14="http://schemas.microsoft.com/office/powerpoint/2010/main" val="3842951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5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25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25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wipe(left)">
                                      <p:cBhvr>
                                        <p:cTn id="16" dur="250"/>
                                        <p:tgtEl>
                                          <p:spTgt spid="78"/>
                                        </p:tgtEl>
                                      </p:cBhvr>
                                    </p:animEffect>
                                  </p:childTnLst>
                                </p:cTn>
                              </p:par>
                              <p:par>
                                <p:cTn id="17" presetID="22" presetClass="entr" presetSubtype="8"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wipe(left)">
                                      <p:cBhvr>
                                        <p:cTn id="19" dur="250"/>
                                        <p:tgtEl>
                                          <p:spTgt spid="70"/>
                                        </p:tgtEl>
                                      </p:cBhvr>
                                    </p:animEffect>
                                  </p:childTnLst>
                                </p:cTn>
                              </p:par>
                              <p:par>
                                <p:cTn id="20" presetID="22" presetClass="entr" presetSubtype="8" fill="hold"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left)">
                                      <p:cBhvr>
                                        <p:cTn id="22" dur="250"/>
                                        <p:tgtEl>
                                          <p:spTgt spid="86"/>
                                        </p:tgtEl>
                                      </p:cBhvr>
                                    </p:animEffect>
                                  </p:childTnLst>
                                </p:cTn>
                              </p:par>
                              <p:par>
                                <p:cTn id="23" presetID="22" presetClass="entr" presetSubtype="8" fill="hold" nodeType="with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wipe(left)">
                                      <p:cBhvr>
                                        <p:cTn id="25" dur="250"/>
                                        <p:tgtEl>
                                          <p:spTgt spid="110"/>
                                        </p:tgtEl>
                                      </p:cBhvr>
                                    </p:animEffect>
                                  </p:childTnLst>
                                </p:cTn>
                              </p:par>
                              <p:par>
                                <p:cTn id="26" presetID="22" presetClass="entr" presetSubtype="8" fill="hold" nodeType="with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wipe(left)">
                                      <p:cBhvr>
                                        <p:cTn id="28" dur="250"/>
                                        <p:tgtEl>
                                          <p:spTgt spid="113"/>
                                        </p:tgtEl>
                                      </p:cBhvr>
                                    </p:animEffect>
                                  </p:childTnLst>
                                </p:cTn>
                              </p:par>
                              <p:par>
                                <p:cTn id="29" presetID="22" presetClass="entr" presetSubtype="8" fill="hold" nodeType="with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wipe(left)">
                                      <p:cBhvr>
                                        <p:cTn id="31" dur="250"/>
                                        <p:tgtEl>
                                          <p:spTgt spid="121"/>
                                        </p:tgtEl>
                                      </p:cBhvr>
                                    </p:animEffect>
                                  </p:childTnLst>
                                </p:cTn>
                              </p:par>
                              <p:par>
                                <p:cTn id="32" presetID="22" presetClass="entr" presetSubtype="8" fill="hold" nodeType="with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wipe(left)">
                                      <p:cBhvr>
                                        <p:cTn id="34" dur="250"/>
                                        <p:tgtEl>
                                          <p:spTgt spid="11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34"/>
                                        </p:tgtEl>
                                        <p:attrNameLst>
                                          <p:attrName>style.visibility</p:attrName>
                                        </p:attrNameLst>
                                      </p:cBhvr>
                                      <p:to>
                                        <p:strVal val="visible"/>
                                      </p:to>
                                    </p:set>
                                    <p:animEffect transition="in" filter="wipe(left)">
                                      <p:cBhvr>
                                        <p:cTn id="37" dur="250"/>
                                        <p:tgtEl>
                                          <p:spTgt spid="13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left)">
                                      <p:cBhvr>
                                        <p:cTn id="40" dur="250"/>
                                        <p:tgtEl>
                                          <p:spTgt spid="14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41"/>
                                        </p:tgtEl>
                                        <p:attrNameLst>
                                          <p:attrName>style.visibility</p:attrName>
                                        </p:attrNameLst>
                                      </p:cBhvr>
                                      <p:to>
                                        <p:strVal val="visible"/>
                                      </p:to>
                                    </p:set>
                                    <p:animEffect transition="in" filter="wipe(left)">
                                      <p:cBhvr>
                                        <p:cTn id="43" dur="250"/>
                                        <p:tgtEl>
                                          <p:spTgt spid="1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wipe(left)">
                                      <p:cBhvr>
                                        <p:cTn id="48" dur="250"/>
                                        <p:tgtEl>
                                          <p:spTgt spid="3">
                                            <p:txEl>
                                              <p:pRg st="3" end="3"/>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wipe(left)">
                                      <p:cBhvr>
                                        <p:cTn id="51" dur="250"/>
                                        <p:tgtEl>
                                          <p:spTgt spid="3">
                                            <p:txEl>
                                              <p:pRg st="4" end="4"/>
                                            </p:txEl>
                                          </p:spTgt>
                                        </p:tgtEl>
                                      </p:cBhvr>
                                    </p:animEffect>
                                  </p:childTnLst>
                                </p:cTn>
                              </p:par>
                              <p:par>
                                <p:cTn id="52" presetID="22" presetClass="entr" presetSubtype="8" fill="hold" nodeType="with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wipe(left)">
                                      <p:cBhvr>
                                        <p:cTn id="54" dur="250"/>
                                        <p:tgtEl>
                                          <p:spTgt spid="3">
                                            <p:txEl>
                                              <p:pRg st="5" end="5"/>
                                            </p:txEl>
                                          </p:spTgt>
                                        </p:tgtEl>
                                      </p:cBhvr>
                                    </p:animEffect>
                                  </p:childTnLst>
                                </p:cTn>
                              </p:par>
                              <p:par>
                                <p:cTn id="55" presetID="22" presetClass="entr" presetSubtype="8"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wipe(left)">
                                      <p:cBhvr>
                                        <p:cTn id="57" dur="250"/>
                                        <p:tgtEl>
                                          <p:spTgt spid="57"/>
                                        </p:tgtEl>
                                      </p:cBhvr>
                                    </p:animEffect>
                                  </p:childTnLst>
                                </p:cTn>
                              </p:par>
                              <p:par>
                                <p:cTn id="58" presetID="22" presetClass="entr" presetSubtype="8"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left)">
                                      <p:cBhvr>
                                        <p:cTn id="60" dur="250"/>
                                        <p:tgtEl>
                                          <p:spTgt spid="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09"/>
                                        </p:tgtEl>
                                        <p:attrNameLst>
                                          <p:attrName>style.visibility</p:attrName>
                                        </p:attrNameLst>
                                      </p:cBhvr>
                                      <p:to>
                                        <p:strVal val="visible"/>
                                      </p:to>
                                    </p:set>
                                    <p:animEffect transition="in" filter="wipe(left)">
                                      <p:cBhvr>
                                        <p:cTn id="63" dur="250"/>
                                        <p:tgtEl>
                                          <p:spTgt spid="109"/>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08"/>
                                        </p:tgtEl>
                                        <p:attrNameLst>
                                          <p:attrName>style.visibility</p:attrName>
                                        </p:attrNameLst>
                                      </p:cBhvr>
                                      <p:to>
                                        <p:strVal val="visible"/>
                                      </p:to>
                                    </p:set>
                                    <p:animEffect transition="in" filter="wipe(left)">
                                      <p:cBhvr>
                                        <p:cTn id="66" dur="250"/>
                                        <p:tgtEl>
                                          <p:spTgt spid="108"/>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07"/>
                                        </p:tgtEl>
                                        <p:attrNameLst>
                                          <p:attrName>style.visibility</p:attrName>
                                        </p:attrNameLst>
                                      </p:cBhvr>
                                      <p:to>
                                        <p:strVal val="visible"/>
                                      </p:to>
                                    </p:set>
                                    <p:animEffect transition="in" filter="wipe(left)">
                                      <p:cBhvr>
                                        <p:cTn id="69" dur="250"/>
                                        <p:tgtEl>
                                          <p:spTgt spid="10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36"/>
                                        </p:tgtEl>
                                        <p:attrNameLst>
                                          <p:attrName>style.visibility</p:attrName>
                                        </p:attrNameLst>
                                      </p:cBhvr>
                                      <p:to>
                                        <p:strVal val="visible"/>
                                      </p:to>
                                    </p:set>
                                    <p:animEffect transition="in" filter="wipe(left)">
                                      <p:cBhvr>
                                        <p:cTn id="72" dur="250"/>
                                        <p:tgtEl>
                                          <p:spTgt spid="13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35"/>
                                        </p:tgtEl>
                                        <p:attrNameLst>
                                          <p:attrName>style.visibility</p:attrName>
                                        </p:attrNameLst>
                                      </p:cBhvr>
                                      <p:to>
                                        <p:strVal val="visible"/>
                                      </p:to>
                                    </p:set>
                                    <p:animEffect transition="in" filter="wipe(left)">
                                      <p:cBhvr>
                                        <p:cTn id="75" dur="250"/>
                                        <p:tgtEl>
                                          <p:spTgt spid="13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152"/>
                                        </p:tgtEl>
                                        <p:attrNameLst>
                                          <p:attrName>style.visibility</p:attrName>
                                        </p:attrNameLst>
                                      </p:cBhvr>
                                      <p:to>
                                        <p:strVal val="visible"/>
                                      </p:to>
                                    </p:set>
                                    <p:animEffect transition="in" filter="wipe(left)">
                                      <p:cBhvr>
                                        <p:cTn id="78" dur="250"/>
                                        <p:tgtEl>
                                          <p:spTgt spid="15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
                                            <p:txEl>
                                              <p:pRg st="6" end="6"/>
                                            </p:txEl>
                                          </p:spTgt>
                                        </p:tgtEl>
                                        <p:attrNameLst>
                                          <p:attrName>style.visibility</p:attrName>
                                        </p:attrNameLst>
                                      </p:cBhvr>
                                      <p:to>
                                        <p:strVal val="visible"/>
                                      </p:to>
                                    </p:set>
                                    <p:animEffect transition="in" filter="wipe(left)">
                                      <p:cBhvr>
                                        <p:cTn id="83" dur="250"/>
                                        <p:tgtEl>
                                          <p:spTgt spid="3">
                                            <p:txEl>
                                              <p:pRg st="6" end="6"/>
                                            </p:txEl>
                                          </p:spTgt>
                                        </p:tgtEl>
                                      </p:cBhvr>
                                    </p:animEffect>
                                  </p:childTnLst>
                                </p:cTn>
                              </p:par>
                              <p:par>
                                <p:cTn id="84" presetID="22" presetClass="entr" presetSubtype="8" fill="hold" nodeType="withEffect">
                                  <p:stCondLst>
                                    <p:cond delay="0"/>
                                  </p:stCondLst>
                                  <p:childTnLst>
                                    <p:set>
                                      <p:cBhvr>
                                        <p:cTn id="85" dur="1" fill="hold">
                                          <p:stCondLst>
                                            <p:cond delay="0"/>
                                          </p:stCondLst>
                                        </p:cTn>
                                        <p:tgtEl>
                                          <p:spTgt spid="3">
                                            <p:txEl>
                                              <p:pRg st="7" end="7"/>
                                            </p:txEl>
                                          </p:spTgt>
                                        </p:tgtEl>
                                        <p:attrNameLst>
                                          <p:attrName>style.visibility</p:attrName>
                                        </p:attrNameLst>
                                      </p:cBhvr>
                                      <p:to>
                                        <p:strVal val="visible"/>
                                      </p:to>
                                    </p:set>
                                    <p:animEffect transition="in" filter="wipe(left)">
                                      <p:cBhvr>
                                        <p:cTn id="86" dur="250"/>
                                        <p:tgtEl>
                                          <p:spTgt spid="3">
                                            <p:txEl>
                                              <p:pRg st="7" end="7"/>
                                            </p:txEl>
                                          </p:spTgt>
                                        </p:tgtEl>
                                      </p:cBhvr>
                                    </p:animEffect>
                                  </p:childTnLst>
                                </p:cTn>
                              </p:par>
                              <p:par>
                                <p:cTn id="87" presetID="22" presetClass="entr" presetSubtype="8" fill="hold" nodeType="withEffect">
                                  <p:stCondLst>
                                    <p:cond delay="0"/>
                                  </p:stCondLst>
                                  <p:childTnLst>
                                    <p:set>
                                      <p:cBhvr>
                                        <p:cTn id="88" dur="1" fill="hold">
                                          <p:stCondLst>
                                            <p:cond delay="0"/>
                                          </p:stCondLst>
                                        </p:cTn>
                                        <p:tgtEl>
                                          <p:spTgt spid="3">
                                            <p:txEl>
                                              <p:pRg st="8" end="8"/>
                                            </p:txEl>
                                          </p:spTgt>
                                        </p:tgtEl>
                                        <p:attrNameLst>
                                          <p:attrName>style.visibility</p:attrName>
                                        </p:attrNameLst>
                                      </p:cBhvr>
                                      <p:to>
                                        <p:strVal val="visible"/>
                                      </p:to>
                                    </p:set>
                                    <p:animEffect transition="in" filter="wipe(left)">
                                      <p:cBhvr>
                                        <p:cTn id="89" dur="250"/>
                                        <p:tgtEl>
                                          <p:spTgt spid="3">
                                            <p:txEl>
                                              <p:pRg st="8" end="8"/>
                                            </p:txEl>
                                          </p:spTgt>
                                        </p:tgtEl>
                                      </p:cBhvr>
                                    </p:animEffect>
                                  </p:childTnLst>
                                </p:cTn>
                              </p:par>
                              <p:par>
                                <p:cTn id="90" presetID="22" presetClass="entr" presetSubtype="2" fill="hold" grpId="0" nodeType="withEffect">
                                  <p:stCondLst>
                                    <p:cond delay="0"/>
                                  </p:stCondLst>
                                  <p:childTnLst>
                                    <p:set>
                                      <p:cBhvr>
                                        <p:cTn id="91" dur="1" fill="hold">
                                          <p:stCondLst>
                                            <p:cond delay="0"/>
                                          </p:stCondLst>
                                        </p:cTn>
                                        <p:tgtEl>
                                          <p:spTgt spid="153"/>
                                        </p:tgtEl>
                                        <p:attrNameLst>
                                          <p:attrName>style.visibility</p:attrName>
                                        </p:attrNameLst>
                                      </p:cBhvr>
                                      <p:to>
                                        <p:strVal val="visible"/>
                                      </p:to>
                                    </p:set>
                                    <p:animEffect transition="in" filter="wipe(right)">
                                      <p:cBhvr>
                                        <p:cTn id="92" dur="250"/>
                                        <p:tgtEl>
                                          <p:spTgt spid="15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8"/>
                                        </p:tgtEl>
                                        <p:attrNameLst>
                                          <p:attrName>style.visibility</p:attrName>
                                        </p:attrNameLst>
                                      </p:cBhvr>
                                      <p:to>
                                        <p:strVal val="visible"/>
                                      </p:to>
                                    </p:set>
                                    <p:animEffect transition="in" filter="fade">
                                      <p:cBhvr>
                                        <p:cTn id="95" dur="500"/>
                                        <p:tgtEl>
                                          <p:spTgt spid="8"/>
                                        </p:tgtEl>
                                      </p:cBhvr>
                                    </p:animEffect>
                                  </p:childTnLst>
                                </p:cTn>
                              </p:par>
                            </p:childTnLst>
                          </p:cTn>
                        </p:par>
                        <p:par>
                          <p:cTn id="96" fill="hold">
                            <p:stCondLst>
                              <p:cond delay="500"/>
                            </p:stCondLst>
                            <p:childTnLst>
                              <p:par>
                                <p:cTn id="97" presetID="22" presetClass="entr" presetSubtype="1" fill="hold" grpId="0" nodeType="afterEffect">
                                  <p:stCondLst>
                                    <p:cond delay="500"/>
                                  </p:stCondLst>
                                  <p:childTnLst>
                                    <p:set>
                                      <p:cBhvr>
                                        <p:cTn id="98" dur="1" fill="hold">
                                          <p:stCondLst>
                                            <p:cond delay="0"/>
                                          </p:stCondLst>
                                        </p:cTn>
                                        <p:tgtEl>
                                          <p:spTgt spid="98"/>
                                        </p:tgtEl>
                                        <p:attrNameLst>
                                          <p:attrName>style.visibility</p:attrName>
                                        </p:attrNameLst>
                                      </p:cBhvr>
                                      <p:to>
                                        <p:strVal val="visible"/>
                                      </p:to>
                                    </p:set>
                                    <p:animEffect transition="in" filter="wipe(up)">
                                      <p:cBhvr>
                                        <p:cTn id="99" dur="250"/>
                                        <p:tgtEl>
                                          <p:spTgt spid="98"/>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100"/>
                                        </p:tgtEl>
                                        <p:attrNameLst>
                                          <p:attrName>style.visibility</p:attrName>
                                        </p:attrNameLst>
                                      </p:cBhvr>
                                      <p:to>
                                        <p:strVal val="visible"/>
                                      </p:to>
                                    </p:set>
                                    <p:animEffect transition="in" filter="fade">
                                      <p:cBhvr>
                                        <p:cTn id="102" dur="500"/>
                                        <p:tgtEl>
                                          <p:spTgt spid="100"/>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150"/>
                                        </p:tgtEl>
                                        <p:attrNameLst>
                                          <p:attrName>style.visibility</p:attrName>
                                        </p:attrNameLst>
                                      </p:cBhvr>
                                      <p:to>
                                        <p:strVal val="visible"/>
                                      </p:to>
                                    </p:set>
                                    <p:animEffect transition="in" filter="wipe(right)">
                                      <p:cBhvr>
                                        <p:cTn id="105" dur="250"/>
                                        <p:tgtEl>
                                          <p:spTgt spid="150"/>
                                        </p:tgtEl>
                                      </p:cBhvr>
                                    </p:animEffect>
                                  </p:childTnLst>
                                </p:cTn>
                              </p:par>
                              <p:par>
                                <p:cTn id="106" presetID="22" presetClass="entr" presetSubtype="2" fill="hold" nodeType="withEffect">
                                  <p:stCondLst>
                                    <p:cond delay="0"/>
                                  </p:stCondLst>
                                  <p:childTnLst>
                                    <p:set>
                                      <p:cBhvr>
                                        <p:cTn id="107" dur="1" fill="hold">
                                          <p:stCondLst>
                                            <p:cond delay="0"/>
                                          </p:stCondLst>
                                        </p:cTn>
                                        <p:tgtEl>
                                          <p:spTgt spid="142"/>
                                        </p:tgtEl>
                                        <p:attrNameLst>
                                          <p:attrName>style.visibility</p:attrName>
                                        </p:attrNameLst>
                                      </p:cBhvr>
                                      <p:to>
                                        <p:strVal val="visible"/>
                                      </p:to>
                                    </p:set>
                                    <p:animEffect transition="in" filter="wipe(right)">
                                      <p:cBhvr>
                                        <p:cTn id="108" dur="250"/>
                                        <p:tgtEl>
                                          <p:spTgt spid="142"/>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3">
                                            <p:txEl>
                                              <p:pRg st="9" end="9"/>
                                            </p:txEl>
                                          </p:spTgt>
                                        </p:tgtEl>
                                        <p:attrNameLst>
                                          <p:attrName>style.visibility</p:attrName>
                                        </p:attrNameLst>
                                      </p:cBhvr>
                                      <p:to>
                                        <p:strVal val="visible"/>
                                      </p:to>
                                    </p:set>
                                    <p:animEffect transition="in" filter="wipe(left)">
                                      <p:cBhvr>
                                        <p:cTn id="113" dur="250"/>
                                        <p:tgtEl>
                                          <p:spTgt spid="3">
                                            <p:txEl>
                                              <p:pRg st="9" end="9"/>
                                            </p:txEl>
                                          </p:spTgt>
                                        </p:tgtEl>
                                      </p:cBhvr>
                                    </p:animEffect>
                                  </p:childTnLst>
                                </p:cTn>
                              </p:par>
                              <p:par>
                                <p:cTn id="114" presetID="22" presetClass="entr" presetSubtype="8" fill="hold" nodeType="withEffect">
                                  <p:stCondLst>
                                    <p:cond delay="0"/>
                                  </p:stCondLst>
                                  <p:childTnLst>
                                    <p:set>
                                      <p:cBhvr>
                                        <p:cTn id="115" dur="1" fill="hold">
                                          <p:stCondLst>
                                            <p:cond delay="0"/>
                                          </p:stCondLst>
                                        </p:cTn>
                                        <p:tgtEl>
                                          <p:spTgt spid="3">
                                            <p:txEl>
                                              <p:pRg st="10" end="10"/>
                                            </p:txEl>
                                          </p:spTgt>
                                        </p:tgtEl>
                                        <p:attrNameLst>
                                          <p:attrName>style.visibility</p:attrName>
                                        </p:attrNameLst>
                                      </p:cBhvr>
                                      <p:to>
                                        <p:strVal val="visible"/>
                                      </p:to>
                                    </p:set>
                                    <p:animEffect transition="in" filter="wipe(left)">
                                      <p:cBhvr>
                                        <p:cTn id="116" dur="2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07" grpId="0" animBg="1"/>
      <p:bldP spid="108" grpId="0" animBg="1"/>
      <p:bldP spid="109" grpId="0" animBg="1"/>
      <p:bldP spid="134" grpId="0" animBg="1"/>
      <p:bldP spid="140" grpId="0" animBg="1"/>
      <p:bldP spid="141" grpId="0" animBg="1"/>
      <p:bldP spid="150" grpId="0" animBg="1"/>
      <p:bldP spid="152" grpId="0" animBg="1"/>
      <p:bldP spid="153" grpId="0" animBg="1"/>
      <p:bldP spid="98" grpId="0" animBg="1"/>
      <p:bldP spid="8" grpId="0"/>
      <p:bldP spid="10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Featured Partner Solutions</a:t>
            </a:r>
          </a:p>
        </p:txBody>
      </p:sp>
      <p:sp>
        <p:nvSpPr>
          <p:cNvPr id="3" name="Text Placeholder 2"/>
          <p:cNvSpPr>
            <a:spLocks noGrp="1"/>
          </p:cNvSpPr>
          <p:nvPr>
            <p:ph type="body" sz="quarter" idx="10"/>
          </p:nvPr>
        </p:nvSpPr>
        <p:spPr>
          <a:xfrm>
            <a:off x="274638" y="982662"/>
            <a:ext cx="11887200" cy="708713"/>
          </a:xfrm>
        </p:spPr>
        <p:txBody>
          <a:bodyPr/>
          <a:lstStyle/>
          <a:p>
            <a:r>
              <a:rPr lang="en-US" dirty="0"/>
              <a:t>Providing Backup and Disaster Recovery with Azure</a:t>
            </a:r>
          </a:p>
        </p:txBody>
      </p:sp>
      <p:graphicFrame>
        <p:nvGraphicFramePr>
          <p:cNvPr id="4" name="Table 3"/>
          <p:cNvGraphicFramePr>
            <a:graphicFrameLocks noGrp="1"/>
          </p:cNvGraphicFramePr>
          <p:nvPr>
            <p:extLst/>
          </p:nvPr>
        </p:nvGraphicFramePr>
        <p:xfrm>
          <a:off x="655637" y="1691375"/>
          <a:ext cx="11049002" cy="4799815"/>
        </p:xfrm>
        <a:graphic>
          <a:graphicData uri="http://schemas.openxmlformats.org/drawingml/2006/table">
            <a:tbl>
              <a:tblPr firstRow="1" bandRow="1">
                <a:tableStyleId>{5940675A-B579-460E-94D1-54222C63F5DA}</a:tableStyleId>
              </a:tblPr>
              <a:tblGrid>
                <a:gridCol w="2026538">
                  <a:extLst>
                    <a:ext uri="{9D8B030D-6E8A-4147-A177-3AD203B41FA5}">
                      <a16:colId xmlns:a16="http://schemas.microsoft.com/office/drawing/2014/main" val="20000"/>
                    </a:ext>
                  </a:extLst>
                </a:gridCol>
                <a:gridCol w="4037876">
                  <a:extLst>
                    <a:ext uri="{9D8B030D-6E8A-4147-A177-3AD203B41FA5}">
                      <a16:colId xmlns:a16="http://schemas.microsoft.com/office/drawing/2014/main" val="20001"/>
                    </a:ext>
                  </a:extLst>
                </a:gridCol>
                <a:gridCol w="4984588">
                  <a:extLst>
                    <a:ext uri="{9D8B030D-6E8A-4147-A177-3AD203B41FA5}">
                      <a16:colId xmlns:a16="http://schemas.microsoft.com/office/drawing/2014/main" val="20002"/>
                    </a:ext>
                  </a:extLst>
                </a:gridCol>
              </a:tblGrid>
              <a:tr h="397370">
                <a:tc>
                  <a:txBody>
                    <a:bodyPr/>
                    <a:lstStyle/>
                    <a:p>
                      <a:pPr marL="0" algn="ctr" defTabSz="932742" rtl="0" eaLnBrk="1" latinLnBrk="0" hangingPunct="1"/>
                      <a:r>
                        <a:rPr lang="en-US" sz="1600" b="1" kern="1200" dirty="0">
                          <a:solidFill>
                            <a:schemeClr val="lt1"/>
                          </a:solidFill>
                          <a:latin typeface="+mj-lt"/>
                          <a:ea typeface="+mn-ea"/>
                          <a:cs typeface="+mn-cs"/>
                        </a:rPr>
                        <a:t>Partner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32742" rtl="0" eaLnBrk="1" latinLnBrk="0" hangingPunct="1"/>
                      <a:r>
                        <a:rPr lang="en-US" sz="1600" b="1" kern="1200" dirty="0">
                          <a:solidFill>
                            <a:schemeClr val="lt1"/>
                          </a:solidFill>
                          <a:latin typeface="+mj-lt"/>
                          <a:ea typeface="+mn-ea"/>
                          <a:cs typeface="+mn-cs"/>
                        </a:rPr>
                        <a:t>Product Solution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32742" rtl="0" eaLnBrk="1" latinLnBrk="0" hangingPunct="1"/>
                      <a:r>
                        <a:rPr lang="en-US" sz="1600" b="1" kern="1200" dirty="0">
                          <a:solidFill>
                            <a:schemeClr val="lt1"/>
                          </a:solidFill>
                          <a:latin typeface="+mj-lt"/>
                          <a:ea typeface="+mn-ea"/>
                          <a:cs typeface="+mn-cs"/>
                        </a:rPr>
                        <a:t>Key Workloads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517030">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latin typeface="+mj-lt"/>
                          <a:hlinkClick r:id="rId3"/>
                        </a:rPr>
                        <a:t>CommVault</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latin typeface="+mj-lt"/>
                        </a:rPr>
                        <a:t>Backup and DR, Workload and Data Migration, Endpoint Data Protection</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9870">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kern="1200" dirty="0">
                          <a:solidFill>
                            <a:schemeClr val="tx1"/>
                          </a:solidFill>
                          <a:latin typeface="+mj-lt"/>
                          <a:ea typeface="+mn-ea"/>
                          <a:cs typeface="+mn-cs"/>
                          <a:hlinkClick r:id="rId4"/>
                        </a:rPr>
                        <a:t>Veritas NetBackup (in Beta)</a:t>
                      </a:r>
                      <a:endParaRPr lang="en-US" sz="1400" kern="1200" dirty="0">
                        <a:solidFill>
                          <a:schemeClr val="tx1"/>
                        </a:solidFill>
                        <a:latin typeface="+mj-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j-lt"/>
                          <a:ea typeface="+mn-ea"/>
                          <a:cs typeface="+mn-cs"/>
                        </a:rPr>
                        <a:t>Backup and DR,</a:t>
                      </a:r>
                      <a:r>
                        <a:rPr lang="en-US" sz="1400" kern="1200" baseline="0" dirty="0">
                          <a:solidFill>
                            <a:schemeClr val="tx1"/>
                          </a:solidFill>
                          <a:latin typeface="+mj-lt"/>
                          <a:ea typeface="+mn-ea"/>
                          <a:cs typeface="+mn-cs"/>
                        </a:rPr>
                        <a:t> Workload and Data Migration, Endpoint Data Protection</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5077865"/>
                  </a:ext>
                </a:extLst>
              </a:tr>
              <a:tr h="503705">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mj-lt"/>
                          <a:hlinkClick r:id="rId5"/>
                        </a:rPr>
                        <a:t>HPE Data Protector </a:t>
                      </a:r>
                      <a:r>
                        <a:rPr lang="en-US" sz="1400" b="0" dirty="0">
                          <a:latin typeface="+mj-lt"/>
                        </a:rPr>
                        <a:t>(October 9.08 release)</a:t>
                      </a:r>
                    </a:p>
                    <a:p>
                      <a:pPr algn="ctr"/>
                      <a:r>
                        <a:rPr lang="en-US" sz="1400" b="0" dirty="0">
                          <a:latin typeface="+mj-lt"/>
                          <a:hlinkClick r:id="rId6"/>
                        </a:rPr>
                        <a:t>HPE VM Explorer </a:t>
                      </a:r>
                      <a:r>
                        <a:rPr lang="en-US" sz="1400" b="0" dirty="0">
                          <a:latin typeface="+mj-lt"/>
                        </a:rPr>
                        <a:t>(September 6.2 release)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mj-lt"/>
                        </a:rPr>
                        <a:t>Backup and DR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48605">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latin typeface="+mj-lt"/>
                          <a:hlinkClick r:id="rId7"/>
                        </a:rPr>
                        <a:t>NetApp AltaVault</a:t>
                      </a:r>
                      <a:endParaRPr lang="en-US" sz="1400" dirty="0">
                        <a:latin typeface="+mj-lt"/>
                      </a:endParaRPr>
                    </a:p>
                    <a:p>
                      <a:pPr algn="ctr"/>
                      <a:r>
                        <a:rPr lang="en-US" sz="1400" b="0" dirty="0">
                          <a:latin typeface="+mj-lt"/>
                          <a:hlinkClick r:id="rId8"/>
                        </a:rPr>
                        <a:t>NetApp AltaVault Cloud-Based Appliance</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latin typeface="+mj-lt"/>
                        </a:rPr>
                        <a:t>Backup and DR</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2353510"/>
                  </a:ext>
                </a:extLst>
              </a:tr>
              <a:tr h="287645">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mj-lt"/>
                          <a:hlinkClick r:id="rId9"/>
                        </a:rPr>
                        <a:t>EMC Isilon CloudPools</a:t>
                      </a:r>
                      <a:endParaRPr lang="en-US" sz="1400" b="0" dirty="0">
                        <a:latin typeface="+mj-lt"/>
                      </a:endParaRPr>
                    </a:p>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j-lt"/>
                          <a:ea typeface="+mn-ea"/>
                          <a:cs typeface="+mn-cs"/>
                          <a:hlinkClick r:id="rId10"/>
                        </a:rPr>
                        <a:t>EMC Avamar Virtual Edition</a:t>
                      </a:r>
                      <a:endParaRPr lang="en-US" sz="1400" b="0" kern="1200" dirty="0">
                        <a:solidFill>
                          <a:schemeClr val="tx1"/>
                        </a:solidFill>
                        <a:latin typeface="+mj-lt"/>
                        <a:ea typeface="+mn-ea"/>
                        <a:cs typeface="+mn-cs"/>
                      </a:endParaRPr>
                    </a:p>
                    <a:p>
                      <a:pPr algn="ctr"/>
                      <a:r>
                        <a:rPr lang="en-US" sz="1400" b="0" dirty="0">
                          <a:latin typeface="+mj-lt"/>
                          <a:hlinkClick r:id="rId11"/>
                        </a:rPr>
                        <a:t>EMC Data Protection Suite CloudBoost</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mj-lt"/>
                        </a:rPr>
                        <a:t>Hybrid</a:t>
                      </a:r>
                      <a:r>
                        <a:rPr lang="en-US" sz="1400" b="0" baseline="0" dirty="0">
                          <a:latin typeface="+mj-lt"/>
                        </a:rPr>
                        <a:t> Storage</a:t>
                      </a:r>
                    </a:p>
                    <a:p>
                      <a:pPr algn="ctr"/>
                      <a:r>
                        <a:rPr lang="en-US" sz="1400" b="0" dirty="0">
                          <a:latin typeface="+mj-lt"/>
                        </a:rPr>
                        <a:t>Backup and DR</a:t>
                      </a:r>
                    </a:p>
                    <a:p>
                      <a:pPr algn="ctr"/>
                      <a:r>
                        <a:rPr lang="en-US" sz="1400" b="0" dirty="0">
                          <a:latin typeface="+mj-lt"/>
                        </a:rPr>
                        <a:t>Long-Term</a:t>
                      </a:r>
                      <a:r>
                        <a:rPr lang="en-US" sz="1400" b="0" baseline="0" dirty="0">
                          <a:latin typeface="+mj-lt"/>
                        </a:rPr>
                        <a:t> Retention</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950700"/>
                  </a:ext>
                </a:extLst>
              </a:tr>
              <a:tr h="756984">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kern="1200" dirty="0">
                          <a:solidFill>
                            <a:schemeClr val="tx1"/>
                          </a:solidFill>
                          <a:effectLst/>
                          <a:latin typeface="+mj-lt"/>
                          <a:ea typeface="+mn-ea"/>
                          <a:cs typeface="+mn-cs"/>
                        </a:rPr>
                        <a:t> </a:t>
                      </a:r>
                      <a:r>
                        <a:rPr lang="en-US" sz="1400" kern="1200" dirty="0">
                          <a:solidFill>
                            <a:schemeClr val="tx1"/>
                          </a:solidFill>
                          <a:latin typeface="+mj-lt"/>
                          <a:ea typeface="+mn-ea"/>
                          <a:cs typeface="+mn-cs"/>
                          <a:hlinkClick r:id="rId12"/>
                        </a:rPr>
                        <a:t>Veeam® Cloud Connect™ for the</a:t>
                      </a:r>
                      <a:r>
                        <a:rPr lang="en-US" sz="1400" kern="1200" baseline="0" dirty="0">
                          <a:solidFill>
                            <a:schemeClr val="tx1"/>
                          </a:solidFill>
                          <a:latin typeface="+mj-lt"/>
                          <a:ea typeface="+mn-ea"/>
                          <a:cs typeface="+mn-cs"/>
                          <a:hlinkClick r:id="rId12"/>
                        </a:rPr>
                        <a:t> Enterprise</a:t>
                      </a:r>
                      <a:endParaRPr lang="en-US" sz="1400" kern="1200" baseline="0" dirty="0">
                        <a:solidFill>
                          <a:schemeClr val="tx1"/>
                        </a:solidFill>
                        <a:latin typeface="+mj-lt"/>
                        <a:ea typeface="+mn-ea"/>
                        <a:cs typeface="+mn-cs"/>
                      </a:endParaRPr>
                    </a:p>
                    <a:p>
                      <a:pPr algn="ctr"/>
                      <a:r>
                        <a:rPr lang="en-US" sz="1400" kern="1200" baseline="0" dirty="0">
                          <a:solidFill>
                            <a:schemeClr val="tx1"/>
                          </a:solidFill>
                          <a:latin typeface="+mj-lt"/>
                          <a:ea typeface="+mn-ea"/>
                          <a:cs typeface="+mn-cs"/>
                          <a:hlinkClick r:id="rId13"/>
                        </a:rPr>
                        <a:t>Veeam</a:t>
                      </a:r>
                      <a:r>
                        <a:rPr lang="en-US" sz="1400" kern="1200" dirty="0">
                          <a:solidFill>
                            <a:schemeClr val="tx1"/>
                          </a:solidFill>
                          <a:latin typeface="+mj-lt"/>
                          <a:ea typeface="+mn-ea"/>
                          <a:cs typeface="+mn-cs"/>
                          <a:hlinkClick r:id="rId13"/>
                        </a:rPr>
                        <a:t>®</a:t>
                      </a:r>
                      <a:r>
                        <a:rPr lang="en-US" sz="1400" kern="1200" baseline="0" dirty="0">
                          <a:solidFill>
                            <a:schemeClr val="tx1"/>
                          </a:solidFill>
                          <a:latin typeface="+mj-lt"/>
                          <a:ea typeface="+mn-ea"/>
                          <a:cs typeface="+mn-cs"/>
                          <a:hlinkClick r:id="rId13"/>
                        </a:rPr>
                        <a:t> Cloud Connect</a:t>
                      </a:r>
                      <a:r>
                        <a:rPr lang="en-US" sz="1400" kern="1200" dirty="0">
                          <a:solidFill>
                            <a:schemeClr val="tx1"/>
                          </a:solidFill>
                          <a:latin typeface="+mj-lt"/>
                          <a:ea typeface="+mn-ea"/>
                          <a:cs typeface="+mn-cs"/>
                          <a:hlinkClick r:id="rId13"/>
                        </a:rPr>
                        <a:t>™</a:t>
                      </a:r>
                      <a:r>
                        <a:rPr lang="en-US" sz="1400" kern="1200" baseline="0" dirty="0">
                          <a:solidFill>
                            <a:schemeClr val="tx1"/>
                          </a:solidFill>
                          <a:latin typeface="+mj-lt"/>
                          <a:ea typeface="+mn-ea"/>
                          <a:cs typeface="+mn-cs"/>
                          <a:hlinkClick r:id="rId13"/>
                        </a:rPr>
                        <a:t> for Service Providers</a:t>
                      </a:r>
                      <a:endParaRPr lang="en-US" sz="1400" kern="1200" baseline="0" dirty="0">
                        <a:solidFill>
                          <a:schemeClr val="tx1"/>
                        </a:solidFill>
                        <a:latin typeface="+mj-lt"/>
                        <a:ea typeface="+mn-ea"/>
                        <a:cs typeface="+mn-cs"/>
                      </a:endParaRPr>
                    </a:p>
                    <a:p>
                      <a:pPr algn="ctr"/>
                      <a:r>
                        <a:rPr lang="en-US" sz="1400" kern="1200" baseline="0" dirty="0">
                          <a:solidFill>
                            <a:schemeClr val="tx1"/>
                          </a:solidFill>
                          <a:latin typeface="+mj-lt"/>
                          <a:ea typeface="+mn-ea"/>
                          <a:cs typeface="+mn-cs"/>
                          <a:hlinkClick r:id="rId14"/>
                        </a:rPr>
                        <a:t>Veeam</a:t>
                      </a:r>
                      <a:r>
                        <a:rPr lang="en-US" sz="1400" kern="1200" dirty="0">
                          <a:solidFill>
                            <a:schemeClr val="tx1"/>
                          </a:solidFill>
                          <a:latin typeface="+mj-lt"/>
                          <a:ea typeface="+mn-ea"/>
                          <a:cs typeface="+mn-cs"/>
                          <a:hlinkClick r:id="rId14"/>
                        </a:rPr>
                        <a:t>®</a:t>
                      </a:r>
                      <a:r>
                        <a:rPr lang="en-US" sz="1400" kern="1200" baseline="0" dirty="0">
                          <a:solidFill>
                            <a:schemeClr val="tx1"/>
                          </a:solidFill>
                          <a:latin typeface="+mj-lt"/>
                          <a:ea typeface="+mn-ea"/>
                          <a:cs typeface="+mn-cs"/>
                          <a:hlinkClick r:id="rId14"/>
                        </a:rPr>
                        <a:t> Direct Restore to Azure</a:t>
                      </a:r>
                      <a:endParaRPr lang="en-US" sz="1400" kern="1200" dirty="0">
                        <a:solidFill>
                          <a:schemeClr val="tx1"/>
                        </a:solidFill>
                        <a:latin typeface="+mj-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latin typeface="+mj-lt"/>
                        </a:rPr>
                        <a:t>Backup and DR,</a:t>
                      </a:r>
                      <a:r>
                        <a:rPr lang="en-US" sz="1400" baseline="0" dirty="0">
                          <a:latin typeface="+mj-lt"/>
                        </a:rPr>
                        <a:t> Workload and Data Migration, Endpoint Data Protection</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5180957"/>
                  </a:ext>
                </a:extLst>
              </a:tr>
              <a:tr h="475541">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dirty="0">
                          <a:latin typeface="+mj-lt"/>
                          <a:hlinkClick r:id="rId15"/>
                        </a:rPr>
                        <a:t>Dell Rapid</a:t>
                      </a:r>
                      <a:r>
                        <a:rPr lang="en-US" sz="1400" baseline="0" dirty="0">
                          <a:latin typeface="+mj-lt"/>
                          <a:hlinkClick r:id="rId15"/>
                        </a:rPr>
                        <a:t> Recovery</a:t>
                      </a:r>
                      <a:r>
                        <a:rPr lang="en-US" sz="1400" dirty="0">
                          <a:latin typeface="+mj-lt"/>
                          <a:hlinkClick r:id="rId15"/>
                        </a:rPr>
                        <a:t> Replication Target for Azure</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dirty="0">
                          <a:latin typeface="+mj-lt"/>
                        </a:rPr>
                        <a:t>Backup and DR, Archiving</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376672"/>
                  </a:ext>
                </a:extLst>
              </a:tr>
              <a:tr h="350636">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0" dirty="0">
                          <a:latin typeface="+mj-lt"/>
                          <a:hlinkClick r:id="rId16"/>
                        </a:rPr>
                        <a:t>DatacastleRed</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0" dirty="0">
                          <a:latin typeface="+mj-lt"/>
                        </a:rPr>
                        <a:t>Endpoint Data Protection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334092"/>
                  </a:ext>
                </a:extLst>
              </a:tr>
            </a:tbl>
          </a:graphicData>
        </a:graphic>
      </p:graphicFrame>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9930" y="4962896"/>
            <a:ext cx="1351023" cy="513331"/>
          </a:xfrm>
          <a:prstGeom prst="rect">
            <a:avLst/>
          </a:prstGeom>
          <a:noFill/>
        </p:spPr>
      </p:pic>
      <p:pic>
        <p:nvPicPr>
          <p:cNvPr id="7" name="Picture 6"/>
          <p:cNvPicPr>
            <a:picLocks noChangeAspect="1"/>
          </p:cNvPicPr>
          <p:nvPr/>
        </p:nvPicPr>
        <p:blipFill>
          <a:blip r:embed="rId18">
            <a:clrChange>
              <a:clrFrom>
                <a:srgbClr val="F8F8F8"/>
              </a:clrFrom>
              <a:clrTo>
                <a:srgbClr val="F8F8F8">
                  <a:alpha val="0"/>
                </a:srgbClr>
              </a:clrTo>
            </a:clrChange>
          </a:blip>
          <a:stretch>
            <a:fillRect/>
          </a:stretch>
        </p:blipFill>
        <p:spPr>
          <a:xfrm>
            <a:off x="867869" y="3591122"/>
            <a:ext cx="1619077" cy="613040"/>
          </a:xfrm>
          <a:prstGeom prst="rect">
            <a:avLst/>
          </a:prstGeom>
          <a:noFill/>
        </p:spPr>
      </p:pic>
      <p:pic>
        <p:nvPicPr>
          <p:cNvPr id="9" name="Picture 8"/>
          <p:cNvPicPr>
            <a:picLocks noChangeAspect="1"/>
          </p:cNvPicPr>
          <p:nvPr/>
        </p:nvPicPr>
        <p:blipFill>
          <a:blip r:embed="rId19"/>
          <a:stretch>
            <a:fillRect/>
          </a:stretch>
        </p:blipFill>
        <p:spPr>
          <a:xfrm>
            <a:off x="1513088" y="5702927"/>
            <a:ext cx="397727" cy="407099"/>
          </a:xfrm>
          <a:prstGeom prst="rect">
            <a:avLst/>
          </a:prstGeom>
          <a:noFill/>
        </p:spPr>
      </p:pic>
      <p:pic>
        <p:nvPicPr>
          <p:cNvPr id="14" name="Picture 13"/>
          <p:cNvPicPr>
            <a:picLocks noChangeAspect="1"/>
          </p:cNvPicPr>
          <p:nvPr/>
        </p:nvPicPr>
        <p:blipFill>
          <a:blip r:embed="rId20"/>
          <a:stretch>
            <a:fillRect/>
          </a:stretch>
        </p:blipFill>
        <p:spPr>
          <a:xfrm>
            <a:off x="1430574" y="4267038"/>
            <a:ext cx="493666" cy="493666"/>
          </a:xfrm>
          <a:prstGeom prst="rect">
            <a:avLst/>
          </a:prstGeom>
        </p:spPr>
      </p:pic>
      <p:pic>
        <p:nvPicPr>
          <p:cNvPr id="11" name="Picture 1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90276" y="6149767"/>
            <a:ext cx="1174262" cy="285737"/>
          </a:xfrm>
          <a:prstGeom prst="rect">
            <a:avLst/>
          </a:prstGeom>
        </p:spPr>
      </p:pic>
      <p:pic>
        <p:nvPicPr>
          <p:cNvPr id="12" name="Picture 11"/>
          <p:cNvPicPr>
            <a:picLocks noChangeAspect="1"/>
          </p:cNvPicPr>
          <p:nvPr/>
        </p:nvPicPr>
        <p:blipFill>
          <a:blip r:embed="rId22">
            <a:clrChange>
              <a:clrFrom>
                <a:srgbClr val="FFFFFF"/>
              </a:clrFrom>
              <a:clrTo>
                <a:srgbClr val="FFFFFF">
                  <a:alpha val="0"/>
                </a:srgbClr>
              </a:clrTo>
            </a:clrChange>
          </a:blip>
          <a:stretch>
            <a:fillRect/>
          </a:stretch>
        </p:blipFill>
        <p:spPr>
          <a:xfrm>
            <a:off x="1063864" y="2699804"/>
            <a:ext cx="1227089" cy="305409"/>
          </a:xfrm>
          <a:prstGeom prst="rect">
            <a:avLst/>
          </a:prstGeom>
        </p:spPr>
      </p:pic>
      <p:pic>
        <p:nvPicPr>
          <p:cNvPr id="10" name="Picture 9"/>
          <p:cNvPicPr>
            <a:picLocks noChangeAspect="1"/>
          </p:cNvPicPr>
          <p:nvPr/>
        </p:nvPicPr>
        <p:blipFill>
          <a:blip r:embed="rId23"/>
          <a:stretch>
            <a:fillRect/>
          </a:stretch>
        </p:blipFill>
        <p:spPr>
          <a:xfrm>
            <a:off x="898058" y="2211015"/>
            <a:ext cx="1567520" cy="257334"/>
          </a:xfrm>
          <a:prstGeom prst="rect">
            <a:avLst/>
          </a:prstGeom>
        </p:spPr>
      </p:pic>
      <p:pic>
        <p:nvPicPr>
          <p:cNvPr id="5" name="Picture 4"/>
          <p:cNvPicPr>
            <a:picLocks noChangeAspect="1"/>
          </p:cNvPicPr>
          <p:nvPr/>
        </p:nvPicPr>
        <p:blipFill>
          <a:blip r:embed="rId24"/>
          <a:stretch>
            <a:fillRect/>
          </a:stretch>
        </p:blipFill>
        <p:spPr>
          <a:xfrm>
            <a:off x="1158060" y="3160500"/>
            <a:ext cx="1038696" cy="442356"/>
          </a:xfrm>
          <a:prstGeom prst="rect">
            <a:avLst/>
          </a:prstGeom>
        </p:spPr>
      </p:pic>
    </p:spTree>
    <p:extLst>
      <p:ext uri="{BB962C8B-B14F-4D97-AF65-F5344CB8AC3E}">
        <p14:creationId xmlns:p14="http://schemas.microsoft.com/office/powerpoint/2010/main" val="198724134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318747">
            <a:off x="6135094" y="1241751"/>
            <a:ext cx="5732673" cy="3519297"/>
          </a:xfrm>
        </p:spPr>
        <p:txBody>
          <a:bodyPr/>
          <a:lstStyle/>
          <a:p>
            <a:pPr algn="ctr"/>
            <a:r>
              <a:rPr lang="en-US" sz="8000" dirty="0">
                <a:solidFill>
                  <a:schemeClr val="tx1"/>
                </a:solidFill>
                <a:latin typeface="Stencil" panose="040409050D0802020404" pitchFamily="82" charset="0"/>
              </a:rPr>
              <a:t>Customer Case Study</a:t>
            </a:r>
          </a:p>
        </p:txBody>
      </p:sp>
      <p:sp>
        <p:nvSpPr>
          <p:cNvPr id="5" name="Title 1"/>
          <p:cNvSpPr txBox="1">
            <a:spLocks/>
          </p:cNvSpPr>
          <p:nvPr/>
        </p:nvSpPr>
        <p:spPr>
          <a:xfrm>
            <a:off x="731837" y="728199"/>
            <a:ext cx="6396577" cy="1514261"/>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0" normalizeH="0" baseline="0" noProof="0" dirty="0">
                <a:ln w="3175">
                  <a:noFill/>
                </a:ln>
                <a:solidFill>
                  <a:schemeClr val="tx2"/>
                </a:solidFill>
                <a:effectLst/>
                <a:uLnTx/>
                <a:uFillTx/>
                <a:latin typeface="+mj-lt"/>
                <a:ea typeface="+mn-ea"/>
                <a:cs typeface="Segoe UI" pitchFamily="34" charset="0"/>
              </a:rPr>
              <a:t>Data Protection and Recovery</a:t>
            </a:r>
          </a:p>
        </p:txBody>
      </p:sp>
      <p:sp>
        <p:nvSpPr>
          <p:cNvPr id="9" name="Title 1"/>
          <p:cNvSpPr txBox="1">
            <a:spLocks/>
          </p:cNvSpPr>
          <p:nvPr/>
        </p:nvSpPr>
        <p:spPr>
          <a:xfrm>
            <a:off x="705830" y="4623015"/>
            <a:ext cx="6396577" cy="1514261"/>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100" normalizeH="0" baseline="0" noProof="0" dirty="0">
                <a:ln w="3175">
                  <a:noFill/>
                </a:ln>
                <a:solidFill>
                  <a:schemeClr val="tx2"/>
                </a:solidFill>
                <a:effectLst/>
                <a:uLnTx/>
                <a:uFillTx/>
                <a:latin typeface="+mj-lt"/>
                <a:ea typeface="+mn-ea"/>
                <a:cs typeface="Segoe UI" pitchFamily="34" charset="0"/>
              </a:rPr>
              <a:t>Commvault</a:t>
            </a:r>
          </a:p>
        </p:txBody>
      </p:sp>
    </p:spTree>
    <p:extLst>
      <p:ext uri="{BB962C8B-B14F-4D97-AF65-F5344CB8AC3E}">
        <p14:creationId xmlns:p14="http://schemas.microsoft.com/office/powerpoint/2010/main" val="259190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2" y="1119842"/>
            <a:ext cx="9143936" cy="1828786"/>
          </a:xfrm>
        </p:spPr>
        <p:txBody>
          <a:bodyPr/>
          <a:lstStyle/>
          <a:p>
            <a:r>
              <a:rPr lang="en-US" dirty="0"/>
              <a:t>Commvault and Microsoft </a:t>
            </a:r>
            <a:br>
              <a:rPr lang="en-US" dirty="0"/>
            </a:br>
            <a:r>
              <a:rPr lang="en-US" dirty="0"/>
              <a:t>Leading Clients to the Cloud </a:t>
            </a:r>
          </a:p>
        </p:txBody>
      </p:sp>
      <p:sp>
        <p:nvSpPr>
          <p:cNvPr id="5" name="Text Placeholder 4"/>
          <p:cNvSpPr>
            <a:spLocks noGrp="1"/>
          </p:cNvSpPr>
          <p:nvPr>
            <p:ph type="body" sz="quarter" idx="12"/>
          </p:nvPr>
        </p:nvSpPr>
        <p:spPr/>
        <p:txBody>
          <a:bodyPr/>
          <a:lstStyle/>
          <a:p>
            <a:r>
              <a:rPr lang="en-US" dirty="0"/>
              <a:t>Venkat Krishnamachari </a:t>
            </a:r>
          </a:p>
          <a:p>
            <a:r>
              <a:rPr lang="en-US" dirty="0"/>
              <a:t>Director, Product Management</a:t>
            </a:r>
          </a:p>
          <a:p>
            <a:r>
              <a:rPr lang="en-US" dirty="0"/>
              <a:t>Commvault Cloud BU</a:t>
            </a:r>
          </a:p>
        </p:txBody>
      </p:sp>
      <p:pic>
        <p:nvPicPr>
          <p:cNvPr id="10" name="Picture 9"/>
          <p:cNvPicPr>
            <a:picLocks noChangeAspect="1"/>
          </p:cNvPicPr>
          <p:nvPr/>
        </p:nvPicPr>
        <p:blipFill>
          <a:blip r:embed="rId3"/>
          <a:stretch>
            <a:fillRect/>
          </a:stretch>
        </p:blipFill>
        <p:spPr>
          <a:xfrm>
            <a:off x="9875797" y="6240432"/>
            <a:ext cx="1828780" cy="298525"/>
          </a:xfrm>
          <a:prstGeom prst="rect">
            <a:avLst/>
          </a:prstGeom>
        </p:spPr>
      </p:pic>
    </p:spTree>
    <p:extLst>
      <p:ext uri="{BB962C8B-B14F-4D97-AF65-F5344CB8AC3E}">
        <p14:creationId xmlns:p14="http://schemas.microsoft.com/office/powerpoint/2010/main" val="394268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of the Data Management Platform</a:t>
            </a:r>
          </a:p>
        </p:txBody>
      </p:sp>
      <p:sp>
        <p:nvSpPr>
          <p:cNvPr id="4" name="Cylinder 39"/>
          <p:cNvSpPr/>
          <p:nvPr/>
        </p:nvSpPr>
        <p:spPr>
          <a:xfrm>
            <a:off x="884237" y="5769169"/>
            <a:ext cx="10761059" cy="652208"/>
          </a:xfrm>
          <a:prstGeom prst="can">
            <a:avLst>
              <a:gd name="adj" fmla="val 50000"/>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1428" tIns="45714" rIns="91428" bIns="45714" rtlCol="0" anchor="ctr">
            <a:prstTxWarp prst="textArchDown">
              <a:avLst/>
            </a:prstTxWarp>
          </a:bodyPr>
          <a:lstStyle/>
          <a:p>
            <a:pPr marL="0" marR="0" lvl="0" indent="0" algn="ctr" defTabSz="457106" eaLnBrk="1" fontAlgn="auto" latinLnBrk="0" hangingPunct="1">
              <a:lnSpc>
                <a:spcPct val="100000"/>
              </a:lnSpc>
              <a:spcBef>
                <a:spcPts val="600"/>
              </a:spcBef>
              <a:spcAft>
                <a:spcPts val="0"/>
              </a:spcAft>
              <a:buClrTx/>
              <a:buSzTx/>
              <a:buFontTx/>
              <a:buNone/>
              <a:tabLst/>
              <a:defRPr/>
            </a:pPr>
            <a:r>
              <a:rPr kumimoji="0" lang="sv-SE" sz="20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Commvault Content Store</a:t>
            </a:r>
          </a:p>
        </p:txBody>
      </p:sp>
      <p:grpSp>
        <p:nvGrpSpPr>
          <p:cNvPr id="5" name="Group 4"/>
          <p:cNvGrpSpPr/>
          <p:nvPr/>
        </p:nvGrpSpPr>
        <p:grpSpPr>
          <a:xfrm>
            <a:off x="6453782" y="4747926"/>
            <a:ext cx="1137595" cy="928167"/>
            <a:chOff x="4771194" y="1409499"/>
            <a:chExt cx="939514" cy="768378"/>
          </a:xfrm>
        </p:grpSpPr>
        <p:pic>
          <p:nvPicPr>
            <p:cNvPr id="6" name="Picture 5" descr="Interne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660" y="1409499"/>
              <a:ext cx="817048" cy="662288"/>
            </a:xfrm>
            <a:prstGeom prst="rect">
              <a:avLst/>
            </a:prstGeom>
          </p:spPr>
        </p:pic>
        <p:sp>
          <p:nvSpPr>
            <p:cNvPr id="7" name="TextBox 6"/>
            <p:cNvSpPr txBox="1"/>
            <p:nvPr/>
          </p:nvSpPr>
          <p:spPr>
            <a:xfrm>
              <a:off x="4771194" y="2015891"/>
              <a:ext cx="928062" cy="161986"/>
            </a:xfrm>
            <a:prstGeom prst="rect">
              <a:avLst/>
            </a:prstGeom>
            <a:noFill/>
          </p:spPr>
          <p:txBody>
            <a:bodyPr wrap="square" lIns="0" tIns="0" rIns="0" bIns="0" rtlCol="0">
              <a:spAutoFit/>
            </a:bodyPr>
            <a:lstStyle/>
            <a:p>
              <a:pPr marL="0" marR="0" lvl="0" indent="0" algn="ctr" defTabSz="457106"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
                  <a:cs typeface="Helvetica Neue"/>
                </a:rPr>
                <a:t>Private  Cloud</a:t>
              </a:r>
            </a:p>
          </p:txBody>
        </p:sp>
        <p:grpSp>
          <p:nvGrpSpPr>
            <p:cNvPr id="8" name="Group 7"/>
            <p:cNvGrpSpPr/>
            <p:nvPr/>
          </p:nvGrpSpPr>
          <p:grpSpPr>
            <a:xfrm>
              <a:off x="4937060" y="1488986"/>
              <a:ext cx="312748" cy="205529"/>
              <a:chOff x="4511174" y="5437826"/>
              <a:chExt cx="365125" cy="371475"/>
            </a:xfrm>
          </p:grpSpPr>
          <p:sp>
            <p:nvSpPr>
              <p:cNvPr id="9" name="Rounded Rectangle 8"/>
              <p:cNvSpPr/>
              <p:nvPr/>
            </p:nvSpPr>
            <p:spPr>
              <a:xfrm>
                <a:off x="4511174" y="5446918"/>
                <a:ext cx="365125" cy="362383"/>
              </a:xfrm>
              <a:prstGeom prst="roundRect">
                <a:avLst/>
              </a:prstGeom>
              <a:solidFill>
                <a:srgbClr val="FFFFFF"/>
              </a:solidFill>
              <a:ln w="9525" cap="flat" cmpd="sng" algn="ctr">
                <a:noFill/>
                <a:prstDash val="solid"/>
              </a:ln>
              <a:effectLst/>
            </p:spPr>
            <p:txBody>
              <a:bodyPr rtlCol="0" anchor="ctr"/>
              <a:lstStyle/>
              <a:p>
                <a:pPr marL="0" marR="0" lvl="0" indent="0" algn="ctr" defTabSz="91422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174" y="5437826"/>
                <a:ext cx="36512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1" name="Group 10"/>
          <p:cNvGrpSpPr/>
          <p:nvPr/>
        </p:nvGrpSpPr>
        <p:grpSpPr>
          <a:xfrm>
            <a:off x="10004920" y="4716462"/>
            <a:ext cx="1013917" cy="931953"/>
            <a:chOff x="2962357" y="1401527"/>
            <a:chExt cx="842624" cy="776350"/>
          </a:xfrm>
        </p:grpSpPr>
        <p:sp>
          <p:nvSpPr>
            <p:cNvPr id="12" name="TextBox 11"/>
            <p:cNvSpPr txBox="1"/>
            <p:nvPr/>
          </p:nvSpPr>
          <p:spPr>
            <a:xfrm>
              <a:off x="2999385" y="2015891"/>
              <a:ext cx="794144" cy="161986"/>
            </a:xfrm>
            <a:prstGeom prst="rect">
              <a:avLst/>
            </a:prstGeom>
            <a:noFill/>
          </p:spPr>
          <p:txBody>
            <a:bodyPr wrap="square" lIns="0" tIns="0" rIns="0" bIns="0" rtlCol="0">
              <a:spAutoFit/>
            </a:bodyPr>
            <a:lstStyle/>
            <a:p>
              <a:pPr marL="0" marR="0" lvl="0" indent="0" algn="ctr" defTabSz="457106"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
                  <a:cs typeface="Helvetica Neue"/>
                </a:rPr>
                <a:t>Public  Cloud</a:t>
              </a:r>
            </a:p>
          </p:txBody>
        </p:sp>
        <p:pic>
          <p:nvPicPr>
            <p:cNvPr id="13" name="Picture 12" descr="Interne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933" y="1401527"/>
              <a:ext cx="817048" cy="670260"/>
            </a:xfrm>
            <a:prstGeom prst="rect">
              <a:avLst/>
            </a:prstGeom>
          </p:spPr>
        </p:pic>
        <p:pic>
          <p:nvPicPr>
            <p:cNvPr id="14" name="Picture 13" descr="User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2357" y="1439891"/>
              <a:ext cx="441150" cy="330863"/>
            </a:xfrm>
            <a:prstGeom prst="rect">
              <a:avLst/>
            </a:prstGeom>
            <a:noFill/>
          </p:spPr>
        </p:pic>
      </p:grpSp>
      <p:grpSp>
        <p:nvGrpSpPr>
          <p:cNvPr id="15" name="Group 14"/>
          <p:cNvGrpSpPr/>
          <p:nvPr/>
        </p:nvGrpSpPr>
        <p:grpSpPr>
          <a:xfrm>
            <a:off x="8158902" y="4723736"/>
            <a:ext cx="1270555" cy="940638"/>
            <a:chOff x="7053440" y="1383257"/>
            <a:chExt cx="1070776" cy="794620"/>
          </a:xfrm>
        </p:grpSpPr>
        <p:pic>
          <p:nvPicPr>
            <p:cNvPr id="16" name="Picture 15" descr="Interne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4614" y="1390101"/>
              <a:ext cx="817048" cy="681685"/>
            </a:xfrm>
            <a:prstGeom prst="rect">
              <a:avLst/>
            </a:prstGeom>
          </p:spPr>
        </p:pic>
        <p:pic>
          <p:nvPicPr>
            <p:cNvPr id="17" name="Picture 16" descr="User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3440" y="1409499"/>
              <a:ext cx="441150" cy="330863"/>
            </a:xfrm>
            <a:prstGeom prst="rect">
              <a:avLst/>
            </a:prstGeom>
            <a:noFill/>
          </p:spPr>
        </p:pic>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9683" y="1383257"/>
              <a:ext cx="534533" cy="38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7086066" y="2015891"/>
              <a:ext cx="794144" cy="161986"/>
            </a:xfrm>
            <a:prstGeom prst="rect">
              <a:avLst/>
            </a:prstGeom>
            <a:noFill/>
          </p:spPr>
          <p:txBody>
            <a:bodyPr wrap="square" lIns="0" tIns="0" rIns="0" bIns="0" rtlCol="0">
              <a:spAutoFit/>
            </a:bodyPr>
            <a:lstStyle/>
            <a:p>
              <a:pPr marL="0" marR="0" lvl="0" indent="0" algn="ctr" defTabSz="457106"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
                  <a:cs typeface="Helvetica Neue"/>
                </a:rPr>
                <a:t>Hybrid Cloud</a:t>
              </a:r>
            </a:p>
          </p:txBody>
        </p:sp>
      </p:grpSp>
      <p:grpSp>
        <p:nvGrpSpPr>
          <p:cNvPr id="20" name="Group 19"/>
          <p:cNvGrpSpPr/>
          <p:nvPr/>
        </p:nvGrpSpPr>
        <p:grpSpPr>
          <a:xfrm>
            <a:off x="3390964" y="4731569"/>
            <a:ext cx="982015" cy="1047787"/>
            <a:chOff x="1985291" y="3581597"/>
            <a:chExt cx="761150" cy="812129"/>
          </a:xfrm>
        </p:grpSpPr>
        <p:pic>
          <p:nvPicPr>
            <p:cNvPr id="2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6311" y="3942175"/>
              <a:ext cx="226057" cy="22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9101" y="3940004"/>
              <a:ext cx="226057" cy="22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2"/>
            <p:cNvSpPr/>
            <p:nvPr/>
          </p:nvSpPr>
          <p:spPr>
            <a:xfrm>
              <a:off x="1985291" y="3581597"/>
              <a:ext cx="761150" cy="378693"/>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nvGrpSpPr>
            <p:cNvPr id="24" name="Group 23"/>
            <p:cNvGrpSpPr/>
            <p:nvPr/>
          </p:nvGrpSpPr>
          <p:grpSpPr>
            <a:xfrm>
              <a:off x="2070915" y="3708031"/>
              <a:ext cx="589901" cy="177185"/>
              <a:chOff x="3619210" y="2978722"/>
              <a:chExt cx="619468" cy="186509"/>
            </a:xfrm>
          </p:grpSpPr>
          <p:pic>
            <p:nvPicPr>
              <p:cNvPr id="27" name="Picture 3"/>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9210" y="2978724"/>
                <a:ext cx="186507" cy="18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37425" y="2978723"/>
                <a:ext cx="186507" cy="18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52171" y="2978722"/>
                <a:ext cx="186507" cy="18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TextBox 24"/>
            <p:cNvSpPr txBox="1"/>
            <p:nvPr/>
          </p:nvSpPr>
          <p:spPr>
            <a:xfrm>
              <a:off x="1990202" y="3620539"/>
              <a:ext cx="756239" cy="76944"/>
            </a:xfrm>
            <a:prstGeom prst="rect">
              <a:avLst/>
            </a:prstGeom>
            <a:noFill/>
          </p:spPr>
          <p:txBody>
            <a:bodyPr wrap="square" lIns="0" tIns="0" rIns="0" bIns="0" rtlCol="0">
              <a:spAutoFit/>
            </a:bodyPr>
            <a:lstStyle/>
            <a:p>
              <a:pPr marL="0" marR="0" lvl="0" indent="0" algn="ctr" defTabSz="457106"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rgbClr val="000000"/>
                  </a:solidFill>
                  <a:effectLst/>
                  <a:uLnTx/>
                  <a:uFillTx/>
                  <a:latin typeface="Arial" panose="020B0604020202020204"/>
                  <a:ea typeface=""/>
                  <a:cs typeface="Helvetica Neue"/>
                </a:rPr>
                <a:t>Virtual Machines</a:t>
              </a:r>
            </a:p>
          </p:txBody>
        </p:sp>
        <p:sp>
          <p:nvSpPr>
            <p:cNvPr id="26" name="TextBox 25"/>
            <p:cNvSpPr txBox="1"/>
            <p:nvPr/>
          </p:nvSpPr>
          <p:spPr>
            <a:xfrm>
              <a:off x="1989397" y="4239838"/>
              <a:ext cx="756239" cy="153888"/>
            </a:xfrm>
            <a:prstGeom prst="rect">
              <a:avLst/>
            </a:prstGeom>
            <a:noFill/>
          </p:spPr>
          <p:txBody>
            <a:bodyPr wrap="square" lIns="0" tIns="0" rIns="0" bIns="0" rtlCol="0">
              <a:spAutoFit/>
            </a:bodyPr>
            <a:lstStyle/>
            <a:p>
              <a:pPr marL="0" marR="0" lvl="0" indent="0" algn="ctr" defTabSz="457106"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
                  <a:cs typeface="Helvetica Neue"/>
                </a:rPr>
                <a:t>Virtual</a:t>
              </a:r>
            </a:p>
          </p:txBody>
        </p:sp>
      </p:grpSp>
      <p:grpSp>
        <p:nvGrpSpPr>
          <p:cNvPr id="31" name="Group 30"/>
          <p:cNvGrpSpPr/>
          <p:nvPr/>
        </p:nvGrpSpPr>
        <p:grpSpPr>
          <a:xfrm>
            <a:off x="1628133" y="4722661"/>
            <a:ext cx="979352" cy="921730"/>
            <a:chOff x="1770684" y="1773957"/>
            <a:chExt cx="794144" cy="749197"/>
          </a:xfrm>
        </p:grpSpPr>
        <p:pic>
          <p:nvPicPr>
            <p:cNvPr id="3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326" y="1773957"/>
              <a:ext cx="494861" cy="49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1770684" y="2361168"/>
              <a:ext cx="794144" cy="161986"/>
            </a:xfrm>
            <a:prstGeom prst="rect">
              <a:avLst/>
            </a:prstGeom>
            <a:noFill/>
          </p:spPr>
          <p:txBody>
            <a:bodyPr wrap="square" lIns="0" tIns="0" rIns="0" bIns="0" rtlCol="0">
              <a:spAutoFit/>
            </a:bodyPr>
            <a:lstStyle/>
            <a:p>
              <a:pPr marL="0" marR="0" lvl="0" indent="0" algn="ctr" defTabSz="457106"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
                  <a:cs typeface="Helvetica Neue"/>
                </a:rPr>
                <a:t>Physical</a:t>
              </a:r>
            </a:p>
          </p:txBody>
        </p:sp>
      </p:grpSp>
      <p:sp>
        <p:nvSpPr>
          <p:cNvPr id="34" name="Rectangle 33"/>
          <p:cNvSpPr/>
          <p:nvPr/>
        </p:nvSpPr>
        <p:spPr>
          <a:xfrm>
            <a:off x="700742" y="3779049"/>
            <a:ext cx="10944554" cy="42897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1428" tIns="45714" rIns="91428" bIns="45714" rtlCol="0" anchor="ctr"/>
          <a:lstStyle/>
          <a:p>
            <a:pPr marL="0" marR="0" lvl="0" indent="0" algn="ctr" defTabSz="45710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endParaRPr>
          </a:p>
        </p:txBody>
      </p:sp>
      <p:grpSp>
        <p:nvGrpSpPr>
          <p:cNvPr id="73" name="Group 72"/>
          <p:cNvGrpSpPr/>
          <p:nvPr/>
        </p:nvGrpSpPr>
        <p:grpSpPr>
          <a:xfrm>
            <a:off x="4902610" y="4747926"/>
            <a:ext cx="945500" cy="862756"/>
            <a:chOff x="4876378" y="4502733"/>
            <a:chExt cx="753629" cy="687676"/>
          </a:xfrm>
        </p:grpSpPr>
        <p:sp>
          <p:nvSpPr>
            <p:cNvPr id="30" name="TextBox 29"/>
            <p:cNvSpPr txBox="1"/>
            <p:nvPr/>
          </p:nvSpPr>
          <p:spPr>
            <a:xfrm>
              <a:off x="4876378" y="5037052"/>
              <a:ext cx="753629" cy="153357"/>
            </a:xfrm>
            <a:prstGeom prst="rect">
              <a:avLst/>
            </a:prstGeom>
            <a:noFill/>
          </p:spPr>
          <p:txBody>
            <a:bodyPr wrap="square" lIns="0" tIns="0" rIns="0" bIns="0" rtlCol="0">
              <a:spAutoFit/>
            </a:bodyPr>
            <a:lstStyle/>
            <a:p>
              <a:pPr marL="0" marR="0" lvl="0" indent="0" algn="ctr" defTabSz="457106"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
                  <a:cs typeface="Helvetica Neue"/>
                </a:rPr>
                <a:t>End-Point</a:t>
              </a:r>
            </a:p>
          </p:txBody>
        </p:sp>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49947" y="4502733"/>
              <a:ext cx="628732" cy="476483"/>
            </a:xfrm>
            <a:prstGeom prst="rect">
              <a:avLst/>
            </a:prstGeom>
          </p:spPr>
        </p:pic>
      </p:grpSp>
      <p:grpSp>
        <p:nvGrpSpPr>
          <p:cNvPr id="36" name="Group 35"/>
          <p:cNvGrpSpPr/>
          <p:nvPr/>
        </p:nvGrpSpPr>
        <p:grpSpPr>
          <a:xfrm>
            <a:off x="1572180" y="3746361"/>
            <a:ext cx="9127731" cy="461665"/>
            <a:chOff x="1299124" y="1166898"/>
            <a:chExt cx="6825491" cy="463262"/>
          </a:xfrm>
        </p:grpSpPr>
        <p:sp>
          <p:nvSpPr>
            <p:cNvPr id="37" name="TextBox 36"/>
            <p:cNvSpPr txBox="1"/>
            <p:nvPr/>
          </p:nvSpPr>
          <p:spPr>
            <a:xfrm>
              <a:off x="1299124" y="1166898"/>
              <a:ext cx="1911688" cy="463262"/>
            </a:xfrm>
            <a:prstGeom prst="rect">
              <a:avLst/>
            </a:prstGeom>
            <a:noFill/>
          </p:spPr>
          <p:txBody>
            <a:bodyPr wrap="square" rtlCol="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a:ln>
                    <a:noFill/>
                  </a:ln>
                  <a:solidFill>
                    <a:prstClr val="white"/>
                  </a:solidFill>
                  <a:effectLst/>
                  <a:uLnTx/>
                  <a:uFillTx/>
                  <a:latin typeface="Tahoma"/>
                  <a:ea typeface=""/>
                  <a:cs typeface="Tahoma"/>
                </a:rPr>
                <a:t>One Software</a:t>
              </a:r>
              <a:endParaRPr kumimoji="0" lang="en-GB" sz="2400" b="0" i="0" u="none" strike="noStrike" kern="0" cap="none" spc="0" normalizeH="0" baseline="0" noProof="0" dirty="0">
                <a:ln>
                  <a:noFill/>
                </a:ln>
                <a:solidFill>
                  <a:prstClr val="white"/>
                </a:solidFill>
                <a:effectLst/>
                <a:uLnTx/>
                <a:uFillTx/>
                <a:latin typeface="Tahoma"/>
                <a:ea typeface=""/>
                <a:cs typeface="Tahoma"/>
              </a:endParaRPr>
            </a:p>
          </p:txBody>
        </p:sp>
        <p:sp>
          <p:nvSpPr>
            <p:cNvPr id="38" name="TextBox 37"/>
            <p:cNvSpPr txBox="1"/>
            <p:nvPr/>
          </p:nvSpPr>
          <p:spPr>
            <a:xfrm>
              <a:off x="3756026" y="1166898"/>
              <a:ext cx="1911688" cy="46326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a:ln>
                    <a:noFill/>
                  </a:ln>
                  <a:solidFill>
                    <a:prstClr val="white"/>
                  </a:solidFill>
                  <a:effectLst/>
                  <a:uLnTx/>
                  <a:uFillTx/>
                  <a:latin typeface="Tahoma"/>
                  <a:ea typeface=""/>
                  <a:cs typeface="Tahoma"/>
                </a:rPr>
                <a:t>One Code</a:t>
              </a:r>
              <a:endParaRPr kumimoji="0" lang="en-GB" sz="2400" b="0" i="0" u="none" strike="noStrike" kern="0" cap="none" spc="0" normalizeH="0" baseline="0" noProof="0" dirty="0">
                <a:ln>
                  <a:noFill/>
                </a:ln>
                <a:solidFill>
                  <a:prstClr val="white"/>
                </a:solidFill>
                <a:effectLst/>
                <a:uLnTx/>
                <a:uFillTx/>
                <a:latin typeface="Tahoma"/>
                <a:ea typeface=""/>
                <a:cs typeface="Tahoma"/>
              </a:endParaRPr>
            </a:p>
          </p:txBody>
        </p:sp>
        <p:sp>
          <p:nvSpPr>
            <p:cNvPr id="39" name="TextBox 38"/>
            <p:cNvSpPr txBox="1"/>
            <p:nvPr/>
          </p:nvSpPr>
          <p:spPr>
            <a:xfrm>
              <a:off x="6212927" y="1166898"/>
              <a:ext cx="1911688" cy="46326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a:ln>
                    <a:noFill/>
                  </a:ln>
                  <a:solidFill>
                    <a:prstClr val="white"/>
                  </a:solidFill>
                  <a:effectLst/>
                  <a:uLnTx/>
                  <a:uFillTx/>
                  <a:latin typeface="Tahoma"/>
                  <a:ea typeface=""/>
                  <a:cs typeface="Tahoma"/>
                </a:rPr>
                <a:t>One Index</a:t>
              </a:r>
              <a:endParaRPr kumimoji="0" lang="en-GB" sz="2400" b="0" i="0" u="none" strike="noStrike" kern="0" cap="none" spc="0" normalizeH="0" baseline="0" noProof="0" dirty="0">
                <a:ln>
                  <a:noFill/>
                </a:ln>
                <a:solidFill>
                  <a:prstClr val="white"/>
                </a:solidFill>
                <a:effectLst/>
                <a:uLnTx/>
                <a:uFillTx/>
                <a:latin typeface="Tahoma"/>
                <a:ea typeface=""/>
                <a:cs typeface="Tahoma"/>
              </a:endParaRPr>
            </a:p>
          </p:txBody>
        </p:sp>
      </p:grpSp>
      <p:grpSp>
        <p:nvGrpSpPr>
          <p:cNvPr id="40" name="Group 39"/>
          <p:cNvGrpSpPr/>
          <p:nvPr/>
        </p:nvGrpSpPr>
        <p:grpSpPr>
          <a:xfrm>
            <a:off x="8191957" y="1594926"/>
            <a:ext cx="1546095" cy="1286162"/>
            <a:chOff x="5921067" y="3652875"/>
            <a:chExt cx="1266285" cy="1053394"/>
          </a:xfrm>
        </p:grpSpPr>
        <p:sp>
          <p:nvSpPr>
            <p:cNvPr id="41" name="Rectangle 40">
              <a:hlinkClick r:id="" action="ppaction://noaction"/>
            </p:cNvPr>
            <p:cNvSpPr/>
            <p:nvPr/>
          </p:nvSpPr>
          <p:spPr>
            <a:xfrm>
              <a:off x="5999351" y="3806269"/>
              <a:ext cx="1188000" cy="900000"/>
            </a:xfrm>
            <a:prstGeom prst="rect">
              <a:avLst/>
            </a:prstGeom>
            <a:solidFill>
              <a:sysClr val="window" lastClr="FFFFFF"/>
            </a:solidFill>
            <a:ln w="38100" cap="flat" cmpd="sng" algn="ctr">
              <a:solidFill>
                <a:srgbClr val="14A4E6"/>
              </a:solidFill>
              <a:prstDash val="solid"/>
            </a:ln>
            <a:effectLst/>
          </p:spPr>
          <p:txBody>
            <a:bodyPr lIns="68583" tIns="34292" rIns="68583" bIns="34292" rtlCol="0" anchor="ctr"/>
            <a:lstStyle/>
            <a:p>
              <a:pPr marL="0" marR="0" lvl="0" indent="0" algn="ctr" defTabSz="34287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
                <a:cs typeface=""/>
              </a:endParaRPr>
            </a:p>
          </p:txBody>
        </p:sp>
        <p:sp>
          <p:nvSpPr>
            <p:cNvPr id="42" name="Rectangle 41"/>
            <p:cNvSpPr/>
            <p:nvPr/>
          </p:nvSpPr>
          <p:spPr>
            <a:xfrm>
              <a:off x="5999351" y="3959659"/>
              <a:ext cx="1188001" cy="182758"/>
            </a:xfrm>
            <a:prstGeom prst="rect">
              <a:avLst/>
            </a:prstGeom>
          </p:spPr>
          <p:txBody>
            <a:bodyPr wrap="square" lIns="68583" tIns="34292" rIns="68583" bIns="34292">
              <a:spAutoFit/>
            </a:bodyPr>
            <a:lstStyle/>
            <a:p>
              <a:pPr marL="0" marR="0" lvl="0" indent="0" algn="ctr" defTabSz="342872"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14A4E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000" b="0" i="0" u="none" strike="noStrike" kern="0" cap="none" spc="0" normalizeH="0" baseline="0" noProof="0" dirty="0">
                  <a:ln>
                    <a:noFill/>
                  </a:ln>
                  <a:solidFill>
                    <a:srgbClr val="14A4E6"/>
                  </a:solidFill>
                  <a:effectLst/>
                  <a:uLnTx/>
                  <a:uFillTx/>
                  <a:latin typeface="Tahoma" panose="020B0604030504040204" pitchFamily="34" charset="0"/>
                  <a:ea typeface="Tahoma" panose="020B0604030504040204" pitchFamily="34" charset="0"/>
                  <a:cs typeface="Tahoma" panose="020B0604030504040204" pitchFamily="34" charset="0"/>
                </a:rPr>
                <a:t>Secure Multi-tenancy </a:t>
              </a:r>
              <a:endParaRPr kumimoji="0" lang="en-US" sz="800" b="0" i="0" u="none" strike="noStrike" kern="0" cap="none" spc="0" normalizeH="0" baseline="0" noProof="0" dirty="0">
                <a:ln>
                  <a:noFill/>
                </a:ln>
                <a:solidFill>
                  <a:srgbClr val="14A4E6"/>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3" name="Picture 42" descr="ICONS1.jpg"/>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290000" y="4161986"/>
              <a:ext cx="594002" cy="464920"/>
            </a:xfrm>
            <a:prstGeom prst="rect">
              <a:avLst/>
            </a:prstGeom>
          </p:spPr>
        </p:pic>
        <p:sp>
          <p:nvSpPr>
            <p:cNvPr id="44" name="Oval 43"/>
            <p:cNvSpPr/>
            <p:nvPr/>
          </p:nvSpPr>
          <p:spPr>
            <a:xfrm>
              <a:off x="5921067" y="3652875"/>
              <a:ext cx="335434" cy="319355"/>
            </a:xfrm>
            <a:prstGeom prst="ellipse">
              <a:avLst/>
            </a:prstGeom>
            <a:solidFill>
              <a:sysClr val="window" lastClr="FFFFFF"/>
            </a:solidFill>
            <a:ln w="38100" cap="flat" cmpd="sng" algn="ctr">
              <a:solidFill>
                <a:srgbClr val="14A4E6"/>
              </a:solidFill>
              <a:prstDash val="solid"/>
            </a:ln>
            <a:effectLst/>
          </p:spPr>
          <p:txBody>
            <a:bodyPr lIns="68583" tIns="34292" rIns="68583" bIns="34292" rtlCol="0" anchor="ctr"/>
            <a:lstStyle/>
            <a:p>
              <a:pPr marL="0" marR="0" lvl="0" indent="0" algn="ctr" defTabSz="3428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uLnTx/>
                  <a:uFillTx/>
                  <a:latin typeface="Calibri"/>
                  <a:ea typeface=""/>
                  <a:cs typeface=""/>
                </a:rPr>
                <a:t>5</a:t>
              </a:r>
            </a:p>
          </p:txBody>
        </p:sp>
      </p:grpSp>
      <p:grpSp>
        <p:nvGrpSpPr>
          <p:cNvPr id="45" name="Group 44"/>
          <p:cNvGrpSpPr/>
          <p:nvPr/>
        </p:nvGrpSpPr>
        <p:grpSpPr>
          <a:xfrm>
            <a:off x="10086056" y="1598470"/>
            <a:ext cx="1559240" cy="1279075"/>
            <a:chOff x="7304764" y="3652875"/>
            <a:chExt cx="1277051" cy="1047590"/>
          </a:xfrm>
        </p:grpSpPr>
        <p:sp>
          <p:nvSpPr>
            <p:cNvPr id="46" name="Rectangle 45">
              <a:hlinkClick r:id="" action="ppaction://noaction"/>
            </p:cNvPr>
            <p:cNvSpPr/>
            <p:nvPr/>
          </p:nvSpPr>
          <p:spPr>
            <a:xfrm>
              <a:off x="7393815" y="3800465"/>
              <a:ext cx="1188000" cy="900000"/>
            </a:xfrm>
            <a:prstGeom prst="rect">
              <a:avLst/>
            </a:prstGeom>
            <a:solidFill>
              <a:sysClr val="window" lastClr="FFFFFF"/>
            </a:solidFill>
            <a:ln w="38100" cap="flat" cmpd="sng" algn="ctr">
              <a:solidFill>
                <a:srgbClr val="14A4E6"/>
              </a:solidFill>
              <a:prstDash val="solid"/>
            </a:ln>
            <a:effectLst/>
          </p:spPr>
          <p:txBody>
            <a:bodyPr lIns="68583" tIns="34292" rIns="68583" bIns="34292" rtlCol="0" anchor="ctr"/>
            <a:lstStyle/>
            <a:p>
              <a:pPr marL="0" marR="0" lvl="0" indent="0" algn="ctr" defTabSz="34287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
                <a:cs typeface=""/>
              </a:endParaRPr>
            </a:p>
          </p:txBody>
        </p:sp>
        <p:sp>
          <p:nvSpPr>
            <p:cNvPr id="47" name="Rectangle 46"/>
            <p:cNvSpPr/>
            <p:nvPr/>
          </p:nvSpPr>
          <p:spPr>
            <a:xfrm>
              <a:off x="7393815" y="3959659"/>
              <a:ext cx="1188000" cy="182758"/>
            </a:xfrm>
            <a:prstGeom prst="rect">
              <a:avLst/>
            </a:prstGeom>
          </p:spPr>
          <p:txBody>
            <a:bodyPr wrap="square" lIns="68583" tIns="34292" rIns="68583" bIns="34292">
              <a:spAutoFit/>
            </a:bodyPr>
            <a:lstStyle/>
            <a:p>
              <a:pPr marL="80995" marR="0" lvl="0" indent="0" algn="ctr" defTabSz="342872"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14A4E6"/>
                  </a:solidFill>
                  <a:effectLst/>
                  <a:uLnTx/>
                  <a:uFillTx/>
                  <a:latin typeface="Tahoma" panose="020B0604030504040204" pitchFamily="34" charset="0"/>
                  <a:ea typeface="Tahoma" panose="020B0604030504040204" pitchFamily="34" charset="0"/>
                  <a:cs typeface="Tahoma" panose="020B0604030504040204" pitchFamily="34" charset="0"/>
                </a:rPr>
                <a:t>Reporting</a:t>
              </a:r>
              <a:endParaRPr kumimoji="0" lang="en-US" sz="800" b="0" i="0" u="none" strike="noStrike" kern="0" cap="none" spc="0" normalizeH="0" baseline="0" noProof="0" dirty="0">
                <a:ln>
                  <a:noFill/>
                </a:ln>
                <a:solidFill>
                  <a:srgbClr val="14A4E6"/>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64103" y="4176084"/>
              <a:ext cx="647425" cy="43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Oval 48"/>
            <p:cNvSpPr/>
            <p:nvPr/>
          </p:nvSpPr>
          <p:spPr>
            <a:xfrm>
              <a:off x="7304764" y="3652875"/>
              <a:ext cx="335434" cy="319355"/>
            </a:xfrm>
            <a:prstGeom prst="ellipse">
              <a:avLst/>
            </a:prstGeom>
            <a:solidFill>
              <a:sysClr val="window" lastClr="FFFFFF"/>
            </a:solidFill>
            <a:ln w="38100" cap="flat" cmpd="sng" algn="ctr">
              <a:solidFill>
                <a:srgbClr val="14A4E6"/>
              </a:solidFill>
              <a:prstDash val="solid"/>
            </a:ln>
            <a:effectLst/>
          </p:spPr>
          <p:txBody>
            <a:bodyPr lIns="68583" tIns="34292" rIns="68583" bIns="34292" rtlCol="0" anchor="ctr"/>
            <a:lstStyle/>
            <a:p>
              <a:pPr marL="0" marR="0" lvl="0" indent="0" algn="ctr" defTabSz="3428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uLnTx/>
                  <a:uFillTx/>
                  <a:latin typeface="Calibri"/>
                  <a:ea typeface=""/>
                  <a:cs typeface=""/>
                </a:rPr>
                <a:t>6</a:t>
              </a:r>
            </a:p>
          </p:txBody>
        </p:sp>
      </p:grpSp>
      <p:grpSp>
        <p:nvGrpSpPr>
          <p:cNvPr id="50" name="Group 49"/>
          <p:cNvGrpSpPr/>
          <p:nvPr/>
        </p:nvGrpSpPr>
        <p:grpSpPr>
          <a:xfrm>
            <a:off x="6291809" y="1594927"/>
            <a:ext cx="1552143" cy="1286160"/>
            <a:chOff x="4521649" y="3652875"/>
            <a:chExt cx="1271239" cy="1053393"/>
          </a:xfrm>
        </p:grpSpPr>
        <p:sp>
          <p:nvSpPr>
            <p:cNvPr id="51" name="Rectangle 50">
              <a:hlinkClick r:id="" action="ppaction://noaction"/>
            </p:cNvPr>
            <p:cNvSpPr/>
            <p:nvPr/>
          </p:nvSpPr>
          <p:spPr>
            <a:xfrm>
              <a:off x="4604888" y="3806268"/>
              <a:ext cx="1188000" cy="900000"/>
            </a:xfrm>
            <a:prstGeom prst="rect">
              <a:avLst/>
            </a:prstGeom>
            <a:solidFill>
              <a:sysClr val="window" lastClr="FFFFFF"/>
            </a:solidFill>
            <a:ln w="38100" cap="flat" cmpd="sng" algn="ctr">
              <a:solidFill>
                <a:srgbClr val="14A4E6"/>
              </a:solidFill>
              <a:prstDash val="solid"/>
            </a:ln>
            <a:effectLst/>
          </p:spPr>
          <p:txBody>
            <a:bodyPr lIns="68583" tIns="34292" rIns="68583" bIns="34292" rtlCol="0" anchor="ctr"/>
            <a:lstStyle/>
            <a:p>
              <a:pPr marL="0" marR="0" lvl="0" indent="0" algn="ctr" defTabSz="34287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
                <a:cs typeface=""/>
              </a:endParaRPr>
            </a:p>
          </p:txBody>
        </p:sp>
        <p:sp>
          <p:nvSpPr>
            <p:cNvPr id="52" name="Rectangle 51"/>
            <p:cNvSpPr/>
            <p:nvPr/>
          </p:nvSpPr>
          <p:spPr>
            <a:xfrm>
              <a:off x="4604888" y="3959659"/>
              <a:ext cx="1188000" cy="170154"/>
            </a:xfrm>
            <a:prstGeom prst="rect">
              <a:avLst/>
            </a:prstGeom>
          </p:spPr>
          <p:txBody>
            <a:bodyPr wrap="square" lIns="68583" tIns="34292" rIns="68583" bIns="34292">
              <a:spAutoFit/>
            </a:bodyPr>
            <a:lstStyle/>
            <a:p>
              <a:pPr marL="80995" marR="0" lvl="0" indent="0" algn="ctr" defTabSz="34287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14A4E6"/>
                  </a:solidFill>
                  <a:effectLst/>
                  <a:uLnTx/>
                  <a:uFillTx/>
                  <a:latin typeface="Tahoma" panose="020B0604030504040204" pitchFamily="34" charset="0"/>
                  <a:ea typeface="Tahoma" panose="020B0604030504040204" pitchFamily="34" charset="0"/>
                  <a:cs typeface="Tahoma" panose="020B0604030504040204" pitchFamily="34" charset="0"/>
                </a:rPr>
                <a:t>Scalable Architecture</a:t>
              </a:r>
            </a:p>
          </p:txBody>
        </p:sp>
        <p:pic>
          <p:nvPicPr>
            <p:cNvPr id="53" name="Picture 52" descr="ICONS2.jpg"/>
            <p:cNvPicPr>
              <a:picLocks noChangeAspect="1"/>
            </p:cNvPicPr>
            <p:nvPr/>
          </p:nvPicPr>
          <p:blipFill rotWithShape="1">
            <a:blip r:embed="rId13" cstate="print">
              <a:extLst>
                <a:ext uri="{28A0092B-C50C-407E-A947-70E740481C1C}">
                  <a14:useLocalDpi xmlns:a14="http://schemas.microsoft.com/office/drawing/2010/main" val="0"/>
                </a:ext>
              </a:extLst>
            </a:blip>
            <a:srcRect l="-6572"/>
            <a:stretch/>
          </p:blipFill>
          <p:spPr>
            <a:xfrm>
              <a:off x="4840078" y="4161205"/>
              <a:ext cx="654121" cy="466483"/>
            </a:xfrm>
            <a:prstGeom prst="rect">
              <a:avLst/>
            </a:prstGeom>
          </p:spPr>
        </p:pic>
        <p:sp>
          <p:nvSpPr>
            <p:cNvPr id="54" name="Oval 53"/>
            <p:cNvSpPr/>
            <p:nvPr/>
          </p:nvSpPr>
          <p:spPr>
            <a:xfrm>
              <a:off x="4521649" y="3652875"/>
              <a:ext cx="335434" cy="319355"/>
            </a:xfrm>
            <a:prstGeom prst="ellipse">
              <a:avLst/>
            </a:prstGeom>
            <a:solidFill>
              <a:sysClr val="window" lastClr="FFFFFF"/>
            </a:solidFill>
            <a:ln w="38100" cap="flat" cmpd="sng" algn="ctr">
              <a:solidFill>
                <a:srgbClr val="14A4E6"/>
              </a:solidFill>
              <a:prstDash val="solid"/>
            </a:ln>
            <a:effectLst/>
          </p:spPr>
          <p:txBody>
            <a:bodyPr lIns="68583" tIns="34292" rIns="68583" bIns="34292" rtlCol="0" anchor="ctr"/>
            <a:lstStyle/>
            <a:p>
              <a:pPr marL="0" marR="0" lvl="0" indent="0" algn="ctr" defTabSz="3428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uLnTx/>
                  <a:uFillTx/>
                  <a:latin typeface="Calibri"/>
                  <a:ea typeface=""/>
                  <a:cs typeface=""/>
                </a:rPr>
                <a:t>4</a:t>
              </a:r>
            </a:p>
          </p:txBody>
        </p:sp>
      </p:grpSp>
      <p:grpSp>
        <p:nvGrpSpPr>
          <p:cNvPr id="55" name="Group 54"/>
          <p:cNvGrpSpPr/>
          <p:nvPr/>
        </p:nvGrpSpPr>
        <p:grpSpPr>
          <a:xfrm>
            <a:off x="4398050" y="1594926"/>
            <a:ext cx="1545754" cy="1286162"/>
            <a:chOff x="3132418" y="3652875"/>
            <a:chExt cx="1266006" cy="1053394"/>
          </a:xfrm>
        </p:grpSpPr>
        <p:sp>
          <p:nvSpPr>
            <p:cNvPr id="56" name="Rectangle 55">
              <a:hlinkClick r:id="" action="ppaction://noaction"/>
            </p:cNvPr>
            <p:cNvSpPr/>
            <p:nvPr/>
          </p:nvSpPr>
          <p:spPr>
            <a:xfrm>
              <a:off x="3210424" y="3806269"/>
              <a:ext cx="1188000" cy="900000"/>
            </a:xfrm>
            <a:prstGeom prst="rect">
              <a:avLst/>
            </a:prstGeom>
            <a:solidFill>
              <a:sysClr val="window" lastClr="FFFFFF"/>
            </a:solidFill>
            <a:ln w="38100" cap="flat" cmpd="sng" algn="ctr">
              <a:solidFill>
                <a:srgbClr val="14A4E6"/>
              </a:solidFill>
              <a:prstDash val="solid"/>
            </a:ln>
            <a:effectLst/>
          </p:spPr>
          <p:txBody>
            <a:bodyPr lIns="68583" tIns="34292" rIns="68583" bIns="34292" rtlCol="0" anchor="ctr"/>
            <a:lstStyle/>
            <a:p>
              <a:pPr marL="0" marR="0" lvl="0" indent="0" algn="ctr" defTabSz="34287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
                <a:cs typeface=""/>
              </a:endParaRPr>
            </a:p>
          </p:txBody>
        </p:sp>
        <p:sp>
          <p:nvSpPr>
            <p:cNvPr id="57" name="Rectangle 56"/>
            <p:cNvSpPr/>
            <p:nvPr/>
          </p:nvSpPr>
          <p:spPr>
            <a:xfrm>
              <a:off x="3212619" y="3957094"/>
              <a:ext cx="1183610" cy="161752"/>
            </a:xfrm>
            <a:prstGeom prst="rect">
              <a:avLst/>
            </a:prstGeom>
          </p:spPr>
          <p:txBody>
            <a:bodyPr wrap="square" lIns="68583" tIns="34292" rIns="68583" bIns="34292">
              <a:spAutoFit/>
            </a:bodyPr>
            <a:lstStyle/>
            <a:p>
              <a:pPr marL="80995" marR="0" lvl="0" indent="0" algn="ctr" defTabSz="342872" eaLnBrk="1" fontAlgn="auto" latinLnBrk="0" hangingPunct="1">
                <a:lnSpc>
                  <a:spcPts val="975"/>
                </a:lnSpc>
                <a:spcBef>
                  <a:spcPts val="0"/>
                </a:spcBef>
                <a:spcAft>
                  <a:spcPts val="0"/>
                </a:spcAft>
                <a:buClrTx/>
                <a:buSzTx/>
                <a:buFontTx/>
                <a:buNone/>
                <a:tabLst/>
                <a:defRPr/>
              </a:pPr>
              <a:r>
                <a:rPr kumimoji="0" lang="en-US" sz="1000" b="0" i="0" u="none" strike="noStrike" kern="0" cap="none" spc="0" normalizeH="0" baseline="0" noProof="0" dirty="0">
                  <a:ln>
                    <a:noFill/>
                  </a:ln>
                  <a:solidFill>
                    <a:srgbClr val="14A4E6"/>
                  </a:solidFill>
                  <a:effectLst/>
                  <a:uLnTx/>
                  <a:uFillTx/>
                  <a:latin typeface="Tahoma" panose="020B0604030504040204" pitchFamily="34" charset="0"/>
                  <a:ea typeface="Tahoma" panose="020B0604030504040204" pitchFamily="34" charset="0"/>
                  <a:cs typeface="Tahoma" panose="020B0604030504040204" pitchFamily="34" charset="0"/>
                </a:rPr>
                <a:t>Process Automation</a:t>
              </a:r>
            </a:p>
          </p:txBody>
        </p:sp>
        <p:pic>
          <p:nvPicPr>
            <p:cNvPr id="58" name="Picture 57"/>
            <p:cNvPicPr>
              <a:picLocks noChangeAspect="1"/>
            </p:cNvPicPr>
            <p:nvPr/>
          </p:nvPicPr>
          <p:blipFill>
            <a:blip r:embed="rId14"/>
            <a:stretch>
              <a:fillRect/>
            </a:stretch>
          </p:blipFill>
          <p:spPr>
            <a:xfrm>
              <a:off x="3619381" y="4209451"/>
              <a:ext cx="370087" cy="369990"/>
            </a:xfrm>
            <a:prstGeom prst="rect">
              <a:avLst/>
            </a:prstGeom>
          </p:spPr>
        </p:pic>
        <p:sp>
          <p:nvSpPr>
            <p:cNvPr id="59" name="Oval 58"/>
            <p:cNvSpPr/>
            <p:nvPr/>
          </p:nvSpPr>
          <p:spPr>
            <a:xfrm>
              <a:off x="3132418" y="3652875"/>
              <a:ext cx="335434" cy="319355"/>
            </a:xfrm>
            <a:prstGeom prst="ellipse">
              <a:avLst/>
            </a:prstGeom>
            <a:solidFill>
              <a:sysClr val="window" lastClr="FFFFFF"/>
            </a:solidFill>
            <a:ln w="38100" cap="flat" cmpd="sng" algn="ctr">
              <a:solidFill>
                <a:srgbClr val="14A4E6"/>
              </a:solidFill>
              <a:prstDash val="solid"/>
            </a:ln>
            <a:effectLst/>
          </p:spPr>
          <p:txBody>
            <a:bodyPr lIns="68583" tIns="34292" rIns="68583" bIns="34292" rtlCol="0" anchor="ctr"/>
            <a:lstStyle/>
            <a:p>
              <a:pPr marL="0" marR="0" lvl="0" indent="0" algn="ctr" defTabSz="3428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uLnTx/>
                  <a:uFillTx/>
                  <a:latin typeface="Calibri"/>
                  <a:ea typeface=""/>
                  <a:cs typeface=""/>
                </a:rPr>
                <a:t>3</a:t>
              </a:r>
            </a:p>
          </p:txBody>
        </p:sp>
      </p:grpSp>
      <p:grpSp>
        <p:nvGrpSpPr>
          <p:cNvPr id="60" name="Group 59"/>
          <p:cNvGrpSpPr/>
          <p:nvPr/>
        </p:nvGrpSpPr>
        <p:grpSpPr>
          <a:xfrm>
            <a:off x="2499256" y="1596107"/>
            <a:ext cx="1550789" cy="1283801"/>
            <a:chOff x="1733830" y="3652875"/>
            <a:chExt cx="1270130" cy="1051461"/>
          </a:xfrm>
        </p:grpSpPr>
        <p:sp>
          <p:nvSpPr>
            <p:cNvPr id="61" name="Rectangle 60">
              <a:hlinkClick r:id="" action="ppaction://noaction"/>
            </p:cNvPr>
            <p:cNvSpPr/>
            <p:nvPr/>
          </p:nvSpPr>
          <p:spPr>
            <a:xfrm>
              <a:off x="1815960" y="3804336"/>
              <a:ext cx="1188000" cy="900000"/>
            </a:xfrm>
            <a:prstGeom prst="rect">
              <a:avLst/>
            </a:prstGeom>
            <a:solidFill>
              <a:sysClr val="window" lastClr="FFFFFF"/>
            </a:solidFill>
            <a:ln w="38100" cap="flat" cmpd="sng" algn="ctr">
              <a:solidFill>
                <a:srgbClr val="14A4E6"/>
              </a:solidFill>
              <a:prstDash val="solid"/>
            </a:ln>
            <a:effectLst/>
          </p:spPr>
          <p:txBody>
            <a:bodyPr lIns="68583" tIns="34292" rIns="68583" bIns="34292" rtlCol="0" anchor="ctr"/>
            <a:lstStyle/>
            <a:p>
              <a:pPr marL="0" marR="0" lvl="0" indent="0" algn="ctr" defTabSz="34287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
                <a:cs typeface=""/>
              </a:endParaRPr>
            </a:p>
          </p:txBody>
        </p:sp>
        <p:pic>
          <p:nvPicPr>
            <p:cNvPr id="62" name="Picture 61" descr="ICONS2.jpg"/>
            <p:cNvPicPr>
              <a:picLocks noChangeAspect="1"/>
            </p:cNvPicPr>
            <p:nvPr/>
          </p:nvPicPr>
          <p:blipFill rotWithShape="1">
            <a:blip r:embed="rId15" cstate="print">
              <a:extLst>
                <a:ext uri="{28A0092B-C50C-407E-A947-70E740481C1C}">
                  <a14:useLocalDpi xmlns:a14="http://schemas.microsoft.com/office/drawing/2010/main" val="0"/>
                </a:ext>
              </a:extLst>
            </a:blip>
            <a:srcRect t="-4999" r="-4099"/>
            <a:stretch/>
          </p:blipFill>
          <p:spPr>
            <a:xfrm rot="20451338">
              <a:off x="2165283" y="4132709"/>
              <a:ext cx="489355" cy="485375"/>
            </a:xfrm>
            <a:prstGeom prst="rect">
              <a:avLst/>
            </a:prstGeom>
          </p:spPr>
        </p:pic>
        <p:sp>
          <p:nvSpPr>
            <p:cNvPr id="63" name="Rectangle 62"/>
            <p:cNvSpPr/>
            <p:nvPr/>
          </p:nvSpPr>
          <p:spPr>
            <a:xfrm>
              <a:off x="1819130" y="3959659"/>
              <a:ext cx="1181661" cy="182758"/>
            </a:xfrm>
            <a:prstGeom prst="rect">
              <a:avLst/>
            </a:prstGeom>
          </p:spPr>
          <p:txBody>
            <a:bodyPr wrap="square" lIns="68583" tIns="34292" rIns="68583" bIns="34292">
              <a:spAutoFit/>
            </a:bodyPr>
            <a:lstStyle/>
            <a:p>
              <a:pPr marL="0" marR="0" lvl="0" indent="0" algn="ctr" defTabSz="342872"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14A4E6"/>
                  </a:solidFill>
                  <a:effectLst/>
                  <a:uLnTx/>
                  <a:uFillTx/>
                  <a:latin typeface="Tahoma" panose="020B0604030504040204" pitchFamily="34" charset="0"/>
                  <a:ea typeface="Tahoma" panose="020B0604030504040204" pitchFamily="34" charset="0"/>
                  <a:cs typeface="Tahoma" panose="020B0604030504040204" pitchFamily="34" charset="0"/>
                </a:rPr>
                <a:t>Self Service</a:t>
              </a:r>
            </a:p>
          </p:txBody>
        </p:sp>
        <p:sp>
          <p:nvSpPr>
            <p:cNvPr id="64" name="Oval 63"/>
            <p:cNvSpPr/>
            <p:nvPr/>
          </p:nvSpPr>
          <p:spPr>
            <a:xfrm>
              <a:off x="1733830" y="3652875"/>
              <a:ext cx="335434" cy="319355"/>
            </a:xfrm>
            <a:prstGeom prst="ellipse">
              <a:avLst/>
            </a:prstGeom>
            <a:solidFill>
              <a:sysClr val="window" lastClr="FFFFFF"/>
            </a:solidFill>
            <a:ln w="38100" cap="flat" cmpd="sng" algn="ctr">
              <a:solidFill>
                <a:srgbClr val="14A4E6"/>
              </a:solidFill>
              <a:prstDash val="solid"/>
            </a:ln>
            <a:effectLst/>
          </p:spPr>
          <p:txBody>
            <a:bodyPr lIns="68583" tIns="34292" rIns="68583" bIns="34292" rtlCol="0" anchor="ctr"/>
            <a:lstStyle/>
            <a:p>
              <a:pPr marL="0" marR="0" lvl="0" indent="0" algn="ctr" defTabSz="3428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uLnTx/>
                  <a:uFillTx/>
                  <a:latin typeface="Calibri"/>
                  <a:ea typeface=""/>
                  <a:cs typeface=""/>
                </a:rPr>
                <a:t>2</a:t>
              </a:r>
            </a:p>
          </p:txBody>
        </p:sp>
      </p:grpSp>
      <p:grpSp>
        <p:nvGrpSpPr>
          <p:cNvPr id="65" name="Group 64"/>
          <p:cNvGrpSpPr/>
          <p:nvPr/>
        </p:nvGrpSpPr>
        <p:grpSpPr>
          <a:xfrm>
            <a:off x="581701" y="1594927"/>
            <a:ext cx="1569550" cy="1286160"/>
            <a:chOff x="324000" y="3652875"/>
            <a:chExt cx="1285496" cy="1053393"/>
          </a:xfrm>
        </p:grpSpPr>
        <p:sp>
          <p:nvSpPr>
            <p:cNvPr id="66" name="Rectangle 65">
              <a:hlinkClick r:id="" action="ppaction://noaction"/>
            </p:cNvPr>
            <p:cNvSpPr/>
            <p:nvPr/>
          </p:nvSpPr>
          <p:spPr>
            <a:xfrm>
              <a:off x="421496" y="3806268"/>
              <a:ext cx="1188000" cy="900000"/>
            </a:xfrm>
            <a:prstGeom prst="rect">
              <a:avLst/>
            </a:prstGeom>
            <a:solidFill>
              <a:sysClr val="window" lastClr="FFFFFF"/>
            </a:solidFill>
            <a:ln w="38100" cap="flat" cmpd="sng" algn="ctr">
              <a:solidFill>
                <a:srgbClr val="14A4E6"/>
              </a:solidFill>
              <a:prstDash val="solid"/>
            </a:ln>
            <a:effectLst/>
          </p:spPr>
          <p:txBody>
            <a:bodyPr lIns="68583" tIns="34292" rIns="68583" bIns="34292" rtlCol="0" anchor="ctr"/>
            <a:lstStyle/>
            <a:p>
              <a:pPr marL="0" marR="0" lvl="0" indent="0" algn="ctr" defTabSz="34287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
                <a:cs typeface=""/>
              </a:endParaRPr>
            </a:p>
          </p:txBody>
        </p:sp>
        <p:sp>
          <p:nvSpPr>
            <p:cNvPr id="67" name="Rectangle 66"/>
            <p:cNvSpPr/>
            <p:nvPr/>
          </p:nvSpPr>
          <p:spPr>
            <a:xfrm>
              <a:off x="423177" y="3959659"/>
              <a:ext cx="1184639" cy="182758"/>
            </a:xfrm>
            <a:prstGeom prst="rect">
              <a:avLst/>
            </a:prstGeom>
          </p:spPr>
          <p:txBody>
            <a:bodyPr wrap="square" lIns="68583" tIns="34292" rIns="68583" bIns="34292">
              <a:spAutoFit/>
            </a:bodyPr>
            <a:lstStyle/>
            <a:p>
              <a:pPr marL="80995" marR="0" lvl="0" indent="0" algn="ctr" defTabSz="342872"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14A4E6"/>
                  </a:solidFill>
                  <a:effectLst/>
                  <a:uLnTx/>
                  <a:uFillTx/>
                  <a:latin typeface="Tahoma" panose="020B0604030504040204" pitchFamily="34" charset="0"/>
                  <a:ea typeface="Tahoma" panose="020B0604030504040204" pitchFamily="34" charset="0"/>
                  <a:cs typeface="Tahoma" panose="020B0604030504040204" pitchFamily="34" charset="0"/>
                </a:rPr>
                <a:t>Open Standards</a:t>
              </a:r>
            </a:p>
          </p:txBody>
        </p:sp>
        <p:pic>
          <p:nvPicPr>
            <p:cNvPr id="68" name="Picture 67"/>
            <p:cNvPicPr>
              <a:picLocks noChangeAspect="1"/>
            </p:cNvPicPr>
            <p:nvPr/>
          </p:nvPicPr>
          <p:blipFill>
            <a:blip r:embed="rId16"/>
            <a:stretch>
              <a:fillRect/>
            </a:stretch>
          </p:blipFill>
          <p:spPr>
            <a:xfrm>
              <a:off x="761203" y="4217944"/>
              <a:ext cx="508587" cy="353004"/>
            </a:xfrm>
            <a:prstGeom prst="rect">
              <a:avLst/>
            </a:prstGeom>
          </p:spPr>
        </p:pic>
        <p:sp>
          <p:nvSpPr>
            <p:cNvPr id="69" name="Oval 68"/>
            <p:cNvSpPr/>
            <p:nvPr/>
          </p:nvSpPr>
          <p:spPr>
            <a:xfrm>
              <a:off x="324000" y="3652875"/>
              <a:ext cx="335434" cy="319355"/>
            </a:xfrm>
            <a:prstGeom prst="ellipse">
              <a:avLst/>
            </a:prstGeom>
            <a:solidFill>
              <a:sysClr val="window" lastClr="FFFFFF"/>
            </a:solidFill>
            <a:ln w="38100" cap="flat" cmpd="sng" algn="ctr">
              <a:solidFill>
                <a:srgbClr val="14A4E6"/>
              </a:solidFill>
              <a:prstDash val="solid"/>
            </a:ln>
            <a:effectLst/>
          </p:spPr>
          <p:txBody>
            <a:bodyPr lIns="68583" tIns="34292" rIns="68583" bIns="34292" rtlCol="0" anchor="ctr"/>
            <a:lstStyle/>
            <a:p>
              <a:pPr marL="0" marR="0" lvl="0" indent="0" algn="ctr" defTabSz="34287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uLnTx/>
                  <a:uFillTx/>
                  <a:latin typeface="Calibri"/>
                  <a:ea typeface=""/>
                  <a:cs typeface=""/>
                </a:rPr>
                <a:t>1</a:t>
              </a:r>
            </a:p>
          </p:txBody>
        </p:sp>
      </p:grpSp>
      <p:sp>
        <p:nvSpPr>
          <p:cNvPr id="70" name="Rectangle 69"/>
          <p:cNvSpPr/>
          <p:nvPr/>
        </p:nvSpPr>
        <p:spPr>
          <a:xfrm>
            <a:off x="700741" y="3100030"/>
            <a:ext cx="10944555" cy="440261"/>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marL="0" marR="0" lvl="0" indent="0" algn="ctr" defTabSz="457166"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rPr>
              <a:t>Commvault Next Generation Data Management Platform</a:t>
            </a:r>
          </a:p>
        </p:txBody>
      </p:sp>
      <p:pic>
        <p:nvPicPr>
          <p:cNvPr id="72" name="Picture 71" descr="CMV-logo.jp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914531" y="6541915"/>
            <a:ext cx="2700470" cy="355718"/>
          </a:xfrm>
          <a:prstGeom prst="rect">
            <a:avLst/>
          </a:prstGeom>
        </p:spPr>
      </p:pic>
      <p:pic>
        <p:nvPicPr>
          <p:cNvPr id="2050" name="Picture 2" descr="http://www.cloudlinktech.com/wp-content/uploads/2015/05/ms_azure1.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66918" y="4272538"/>
            <a:ext cx="2224554" cy="38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81506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56" y="3131506"/>
            <a:ext cx="4589535" cy="2743170"/>
          </a:xfrm>
          <a:prstGeom prst="rect">
            <a:avLst/>
          </a:prstGeom>
        </p:spPr>
      </p:pic>
      <p:sp>
        <p:nvSpPr>
          <p:cNvPr id="17" name="Title 16"/>
          <p:cNvSpPr>
            <a:spLocks noGrp="1"/>
          </p:cNvSpPr>
          <p:nvPr>
            <p:ph type="title"/>
          </p:nvPr>
        </p:nvSpPr>
        <p:spPr/>
        <p:txBody>
          <a:bodyPr/>
          <a:lstStyle/>
          <a:p>
            <a:r>
              <a:rPr lang="en-US" dirty="0"/>
              <a:t>Innovative Systems – Overview</a:t>
            </a:r>
          </a:p>
        </p:txBody>
      </p:sp>
      <p:sp>
        <p:nvSpPr>
          <p:cNvPr id="6" name="Text Placeholder 5"/>
          <p:cNvSpPr>
            <a:spLocks noGrp="1"/>
          </p:cNvSpPr>
          <p:nvPr>
            <p:ph type="body" sz="quarter" idx="10"/>
          </p:nvPr>
        </p:nvSpPr>
        <p:spPr>
          <a:xfrm>
            <a:off x="4755213" y="1211287"/>
            <a:ext cx="7723077" cy="5432256"/>
          </a:xfrm>
        </p:spPr>
        <p:txBody>
          <a:bodyPr/>
          <a:lstStyle/>
          <a:p>
            <a:pPr marL="342900" indent="-342900">
              <a:lnSpc>
                <a:spcPct val="100000"/>
              </a:lnSpc>
              <a:spcBef>
                <a:spcPts val="0"/>
              </a:spcBef>
              <a:spcAft>
                <a:spcPts val="600"/>
              </a:spcAft>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Microsoft environment 80 servers and growing</a:t>
            </a:r>
          </a:p>
          <a:p>
            <a:pPr marL="342900" indent="-342900">
              <a:lnSpc>
                <a:spcPct val="100000"/>
              </a:lnSpc>
              <a:spcBef>
                <a:spcPts val="0"/>
              </a:spcBef>
              <a:spcAft>
                <a:spcPts val="600"/>
              </a:spcAft>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75% Virtualized with Microsoft Hyper-V</a:t>
            </a:r>
          </a:p>
          <a:p>
            <a:pPr marL="342900" indent="-342900">
              <a:lnSpc>
                <a:spcPct val="100000"/>
              </a:lnSpc>
              <a:spcBef>
                <a:spcPts val="0"/>
              </a:spcBef>
              <a:spcAft>
                <a:spcPts val="600"/>
              </a:spcAft>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Microsoft SQL Server runs core business apps</a:t>
            </a:r>
          </a:p>
          <a:p>
            <a:pPr marL="342900" indent="-342900">
              <a:lnSpc>
                <a:spcPct val="100000"/>
              </a:lnSpc>
              <a:spcBef>
                <a:spcPts val="0"/>
              </a:spcBef>
              <a:spcAft>
                <a:spcPts val="600"/>
              </a:spcAft>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Microsoft Office and Active Directory</a:t>
            </a:r>
          </a:p>
          <a:p>
            <a:pPr marL="342900" indent="-342900">
              <a:lnSpc>
                <a:spcPct val="100000"/>
              </a:lnSpc>
              <a:spcBef>
                <a:spcPts val="0"/>
              </a:spcBef>
              <a:spcAft>
                <a:spcPts val="600"/>
              </a:spcAft>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.NET for Software Development</a:t>
            </a:r>
          </a:p>
          <a:p>
            <a:pPr marL="342900" indent="-342900">
              <a:lnSpc>
                <a:spcPct val="100000"/>
              </a:lnSpc>
              <a:spcBef>
                <a:spcPts val="0"/>
              </a:spcBef>
              <a:spcAft>
                <a:spcPts val="600"/>
              </a:spcAft>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Microsoft Scale-Out File Server  </a:t>
            </a:r>
          </a:p>
          <a:p>
            <a:pPr marL="342900" indent="-342900">
              <a:lnSpc>
                <a:spcPct val="100000"/>
              </a:lnSpc>
              <a:spcBef>
                <a:spcPts val="0"/>
              </a:spcBef>
              <a:spcAft>
                <a:spcPts val="600"/>
              </a:spcAft>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Microsoft Azure   </a:t>
            </a:r>
          </a:p>
          <a:p>
            <a:pPr lvl="1">
              <a:lnSpc>
                <a:spcPct val="100000"/>
              </a:lnSpc>
              <a:spcBef>
                <a:spcPts val="0"/>
              </a:spcBef>
              <a:spcAft>
                <a:spcPts val="600"/>
              </a:spcAft>
            </a:pPr>
            <a:endParaRPr lang="en-US" sz="1800" dirty="0"/>
          </a:p>
        </p:txBody>
      </p:sp>
      <p:pic>
        <p:nvPicPr>
          <p:cNvPr id="5" name="Picture Placeholder 7"/>
          <p:cNvPicPr>
            <a:picLocks noChangeAspect="1"/>
          </p:cNvPicPr>
          <p:nvPr/>
        </p:nvPicPr>
        <p:blipFill>
          <a:blip r:embed="rId4"/>
          <a:srcRect l="4929" r="4929"/>
          <a:stretch>
            <a:fillRect/>
          </a:stretch>
        </p:blipFill>
        <p:spPr>
          <a:xfrm>
            <a:off x="914775" y="1577043"/>
            <a:ext cx="2830883" cy="1029551"/>
          </a:xfrm>
          <a:prstGeom prst="rect">
            <a:avLst/>
          </a:prstGeom>
        </p:spPr>
      </p:pic>
    </p:spTree>
    <p:extLst>
      <p:ext uri="{BB962C8B-B14F-4D97-AF65-F5344CB8AC3E}">
        <p14:creationId xmlns:p14="http://schemas.microsoft.com/office/powerpoint/2010/main" val="155977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39" y="295274"/>
            <a:ext cx="11889564" cy="1556086"/>
          </a:xfrm>
        </p:spPr>
        <p:txBody>
          <a:bodyPr/>
          <a:lstStyle/>
          <a:p>
            <a:r>
              <a:rPr lang="en-US" sz="4000" dirty="0"/>
              <a:t>New Technology Dictated Operational Review</a:t>
            </a:r>
            <a:br>
              <a:rPr lang="en-US" dirty="0"/>
            </a:br>
            <a:endParaRPr lang="en-US" dirty="0"/>
          </a:p>
        </p:txBody>
      </p:sp>
      <p:sp>
        <p:nvSpPr>
          <p:cNvPr id="6" name="Text Placeholder 5"/>
          <p:cNvSpPr>
            <a:spLocks noGrp="1"/>
          </p:cNvSpPr>
          <p:nvPr>
            <p:ph type="body" sz="quarter" idx="10"/>
          </p:nvPr>
        </p:nvSpPr>
        <p:spPr>
          <a:xfrm>
            <a:off x="274638" y="1577043"/>
            <a:ext cx="6309355" cy="3102388"/>
          </a:xfrm>
        </p:spPr>
        <p:txBody>
          <a:bodyPr/>
          <a:lstStyle/>
          <a:p>
            <a:pPr lvl="1">
              <a:spcBef>
                <a:spcPts val="1200"/>
              </a:spcBef>
              <a:spcAft>
                <a:spcPts val="1200"/>
              </a:spcAft>
            </a:pPr>
            <a:r>
              <a:rPr lang="en-US" sz="3600" dirty="0"/>
              <a:t>Needed Multi-Platform Support Including Linux </a:t>
            </a:r>
          </a:p>
          <a:p>
            <a:pPr lvl="1">
              <a:spcBef>
                <a:spcPts val="1200"/>
              </a:spcBef>
              <a:spcAft>
                <a:spcPts val="1200"/>
              </a:spcAft>
            </a:pPr>
            <a:r>
              <a:rPr lang="en-US" sz="3600" dirty="0"/>
              <a:t>Needed Clustered Shared Storage Support</a:t>
            </a:r>
          </a:p>
          <a:p>
            <a:pPr lvl="1">
              <a:spcBef>
                <a:spcPts val="1200"/>
              </a:spcBef>
              <a:spcAft>
                <a:spcPts val="1200"/>
              </a:spcAft>
            </a:pPr>
            <a:r>
              <a:rPr lang="en-US" sz="3600" dirty="0"/>
              <a:t>Needed Hyper-V Backup and Protection</a:t>
            </a:r>
          </a:p>
          <a:p>
            <a:pPr lvl="1">
              <a:spcBef>
                <a:spcPts val="1200"/>
              </a:spcBef>
              <a:spcAft>
                <a:spcPts val="1200"/>
              </a:spcAft>
            </a:pPr>
            <a:r>
              <a:rPr lang="en-US" sz="3600" dirty="0"/>
              <a:t>Needed Backup to the Cloud and DR in the cloud </a:t>
            </a:r>
          </a:p>
        </p:txBody>
      </p:sp>
      <p:grpSp>
        <p:nvGrpSpPr>
          <p:cNvPr id="4" name="Group 3"/>
          <p:cNvGrpSpPr/>
          <p:nvPr/>
        </p:nvGrpSpPr>
        <p:grpSpPr>
          <a:xfrm>
            <a:off x="6492554" y="1577043"/>
            <a:ext cx="5580210" cy="3748999"/>
            <a:chOff x="5291805" y="1771325"/>
            <a:chExt cx="6300350" cy="3738308"/>
          </a:xfrm>
        </p:grpSpPr>
        <p:sp>
          <p:nvSpPr>
            <p:cNvPr id="5" name="Right Arrow 4"/>
            <p:cNvSpPr/>
            <p:nvPr/>
          </p:nvSpPr>
          <p:spPr>
            <a:xfrm rot="5400000">
              <a:off x="5929159" y="3474693"/>
              <a:ext cx="532757" cy="303436"/>
            </a:xfrm>
            <a:prstGeom prst="rightArrow">
              <a:avLst/>
            </a:prstGeom>
            <a:solidFill>
              <a:schemeClr val="accent2"/>
            </a:solidFill>
            <a:ln>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199" b="0" i="0" u="none" strike="noStrike" kern="0" cap="none" spc="0" normalizeH="0" baseline="0" noProof="0" dirty="0">
                <a:ln>
                  <a:noFill/>
                </a:ln>
                <a:solidFill>
                  <a:sysClr val="windowText" lastClr="000000"/>
                </a:solidFill>
                <a:effectLst/>
                <a:uLnTx/>
                <a:uFillTx/>
              </a:endParaRPr>
            </a:p>
          </p:txBody>
        </p:sp>
        <p:grpSp>
          <p:nvGrpSpPr>
            <p:cNvPr id="7" name="Group 6"/>
            <p:cNvGrpSpPr/>
            <p:nvPr/>
          </p:nvGrpSpPr>
          <p:grpSpPr>
            <a:xfrm>
              <a:off x="5291805" y="1771325"/>
              <a:ext cx="6300350" cy="3738308"/>
              <a:chOff x="5291805" y="1771325"/>
              <a:chExt cx="6300350" cy="3738308"/>
            </a:xfrm>
          </p:grpSpPr>
          <p:pic>
            <p:nvPicPr>
              <p:cNvPr id="8" name="Picture 6" descr="Cov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54776" y="1771325"/>
                <a:ext cx="1615535" cy="9294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ov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37535" y="2756969"/>
                <a:ext cx="432127" cy="6095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5325573" y="3542035"/>
                <a:ext cx="1739932" cy="1967598"/>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199" b="0" i="0" u="none" strike="noStrike" kern="0" cap="none" spc="0" normalizeH="0" baseline="0" noProof="0" dirty="0">
                  <a:ln>
                    <a:noFill/>
                  </a:ln>
                  <a:solidFill>
                    <a:sysClr val="windowText" lastClr="000000"/>
                  </a:solidFill>
                  <a:effectLst/>
                  <a:uLnTx/>
                  <a:uFillTx/>
                </a:endParaRPr>
              </a:p>
            </p:txBody>
          </p:sp>
          <p:sp>
            <p:nvSpPr>
              <p:cNvPr id="11" name="Rounded Rectangle 10"/>
              <p:cNvSpPr/>
              <p:nvPr/>
            </p:nvSpPr>
            <p:spPr>
              <a:xfrm>
                <a:off x="7449425" y="2193276"/>
                <a:ext cx="4142730" cy="1967598"/>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199" b="0" i="0" u="none" strike="noStrike" kern="0" cap="none" spc="0" normalizeH="0" baseline="0" noProof="0" dirty="0">
                  <a:ln>
                    <a:noFill/>
                  </a:ln>
                  <a:solidFill>
                    <a:sysClr val="windowText" lastClr="000000"/>
                  </a:solidFill>
                  <a:effectLst/>
                  <a:uLnTx/>
                  <a:uFillTx/>
                </a:endParaRPr>
              </a:p>
            </p:txBody>
          </p:sp>
          <p:sp>
            <p:nvSpPr>
              <p:cNvPr id="12" name="TextBox 11"/>
              <p:cNvSpPr txBox="1"/>
              <p:nvPr/>
            </p:nvSpPr>
            <p:spPr>
              <a:xfrm>
                <a:off x="5552151" y="2257275"/>
                <a:ext cx="1173655" cy="2974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333" b="0" i="0" u="none" strike="noStrike" kern="0" cap="none" spc="0" normalizeH="0" baseline="0" noProof="0" dirty="0">
                    <a:ln>
                      <a:noFill/>
                    </a:ln>
                    <a:solidFill>
                      <a:sysClr val="windowText" lastClr="000000"/>
                    </a:solidFill>
                    <a:effectLst/>
                    <a:uLnTx/>
                    <a:uFillTx/>
                    <a:latin typeface="Tahoma"/>
                    <a:cs typeface="Tahoma"/>
                  </a:rPr>
                  <a:t>Private Cloud</a:t>
                </a:r>
              </a:p>
            </p:txBody>
          </p:sp>
          <p:sp>
            <p:nvSpPr>
              <p:cNvPr id="13" name="Right Arrow 12"/>
              <p:cNvSpPr/>
              <p:nvPr/>
            </p:nvSpPr>
            <p:spPr>
              <a:xfrm>
                <a:off x="6822657" y="2957829"/>
                <a:ext cx="559620" cy="303436"/>
              </a:xfrm>
              <a:prstGeom prst="rightArrow">
                <a:avLst/>
              </a:prstGeom>
              <a:solidFill>
                <a:schemeClr val="accent2"/>
              </a:solidFill>
              <a:ln>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199" b="0" i="0" u="none" strike="noStrike" kern="0" cap="none" spc="0" normalizeH="0" baseline="0" noProof="0" dirty="0">
                  <a:ln>
                    <a:noFill/>
                  </a:ln>
                  <a:solidFill>
                    <a:sysClr val="windowText" lastClr="000000"/>
                  </a:solidFill>
                  <a:effectLst/>
                  <a:uLnTx/>
                  <a:uFillTx/>
                </a:endParaRPr>
              </a:p>
            </p:txBody>
          </p:sp>
          <p:sp>
            <p:nvSpPr>
              <p:cNvPr id="14" name="TextBox 13"/>
              <p:cNvSpPr txBox="1"/>
              <p:nvPr/>
            </p:nvSpPr>
            <p:spPr>
              <a:xfrm>
                <a:off x="5436702" y="3899860"/>
                <a:ext cx="1545413" cy="31790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66" b="1" i="0" u="none" strike="noStrike" kern="0" cap="none" spc="0" normalizeH="0" baseline="0" noProof="0" dirty="0">
                    <a:ln>
                      <a:noFill/>
                    </a:ln>
                    <a:solidFill>
                      <a:schemeClr val="accent2"/>
                    </a:solidFill>
                    <a:effectLst/>
                    <a:uLnTx/>
                    <a:uFillTx/>
                    <a:latin typeface="Tahoma"/>
                    <a:cs typeface="Tahoma"/>
                  </a:rPr>
                  <a:t>Local Copy</a:t>
                </a:r>
              </a:p>
            </p:txBody>
          </p:sp>
          <p:sp>
            <p:nvSpPr>
              <p:cNvPr id="15" name="TextBox 14"/>
              <p:cNvSpPr txBox="1"/>
              <p:nvPr/>
            </p:nvSpPr>
            <p:spPr>
              <a:xfrm>
                <a:off x="7677497" y="2841766"/>
                <a:ext cx="990426" cy="5434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66" b="1" i="0" u="none" strike="noStrike" kern="0" cap="none" spc="0" normalizeH="0" baseline="0" noProof="0" dirty="0">
                    <a:ln>
                      <a:noFill/>
                    </a:ln>
                    <a:solidFill>
                      <a:schemeClr val="accent2"/>
                    </a:solidFill>
                    <a:effectLst/>
                    <a:uLnTx/>
                    <a:uFillTx/>
                    <a:latin typeface="Tahoma"/>
                    <a:cs typeface="Tahoma"/>
                  </a:rPr>
                  <a:t>Cloud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66" b="1" i="0" u="none" strike="noStrike" kern="0" cap="none" spc="0" normalizeH="0" baseline="0" noProof="0" dirty="0">
                    <a:ln>
                      <a:noFill/>
                    </a:ln>
                    <a:solidFill>
                      <a:schemeClr val="accent2"/>
                    </a:solidFill>
                    <a:effectLst/>
                    <a:uLnTx/>
                    <a:uFillTx/>
                    <a:latin typeface="Tahoma"/>
                    <a:cs typeface="Tahoma"/>
                  </a:rPr>
                  <a:t>Copy</a:t>
                </a:r>
              </a:p>
            </p:txBody>
          </p:sp>
          <p:sp>
            <p:nvSpPr>
              <p:cNvPr id="16" name="TextBox 15"/>
              <p:cNvSpPr txBox="1"/>
              <p:nvPr/>
            </p:nvSpPr>
            <p:spPr>
              <a:xfrm>
                <a:off x="5291805" y="4789661"/>
                <a:ext cx="18321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Tahoma"/>
                    <a:cs typeface="Tahoma"/>
                  </a:rPr>
                  <a:t>Dedupe on Commodity Storage</a:t>
                </a:r>
              </a:p>
            </p:txBody>
          </p:sp>
          <p:sp>
            <p:nvSpPr>
              <p:cNvPr id="18" name="Left-Right Arrow 17"/>
              <p:cNvSpPr/>
              <p:nvPr/>
            </p:nvSpPr>
            <p:spPr>
              <a:xfrm>
                <a:off x="5990869" y="3035043"/>
                <a:ext cx="414227" cy="151718"/>
              </a:xfrm>
              <a:prstGeom prst="leftRightArrow">
                <a:avLst/>
              </a:prstGeom>
              <a:solidFill>
                <a:schemeClr val="accent2"/>
              </a:solidFill>
              <a:ln>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199" b="0" i="0" u="none" strike="noStrike" kern="0" cap="none" spc="0" normalizeH="0" baseline="0" noProof="0" dirty="0">
                  <a:ln>
                    <a:noFill/>
                  </a:ln>
                  <a:solidFill>
                    <a:sysClr val="windowText" lastClr="000000"/>
                  </a:solidFill>
                  <a:effectLst/>
                  <a:uLnTx/>
                  <a:uFillTx/>
                </a:endParaRPr>
              </a:p>
            </p:txBody>
          </p:sp>
          <p:pic>
            <p:nvPicPr>
              <p:cNvPr id="19" name="Picture 6" descr="Cov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213090" y="2273897"/>
                <a:ext cx="2257685" cy="14750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ve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899386" y="4228107"/>
                <a:ext cx="526312" cy="63757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347688" y="2859010"/>
                <a:ext cx="1477856" cy="5847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66" b="0" i="0" u="none" strike="noStrike" kern="0" cap="none" spc="0" normalizeH="0" baseline="0" noProof="0" dirty="0">
                    <a:ln>
                      <a:noFill/>
                    </a:ln>
                    <a:solidFill>
                      <a:sysClr val="windowText" lastClr="000000"/>
                    </a:solidFill>
                    <a:effectLst/>
                    <a:uLnTx/>
                    <a:uFillTx/>
                    <a:latin typeface="Tahoma"/>
                    <a:cs typeface="Tahoma"/>
                  </a:rPr>
                  <a:t>Encrypted &amp; Deduplicated</a:t>
                </a:r>
              </a:p>
            </p:txBody>
          </p:sp>
          <p:pic>
            <p:nvPicPr>
              <p:cNvPr id="22" name="Picture 6" descr="Cov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031" y="2759365"/>
                <a:ext cx="432127" cy="6095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9665055" y="3826720"/>
                <a:ext cx="1164101" cy="25635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66" b="0" i="0" u="none" strike="noStrike" kern="0" cap="none" spc="0" normalizeH="0" baseline="0" noProof="0" dirty="0">
                    <a:ln>
                      <a:noFill/>
                    </a:ln>
                    <a:solidFill>
                      <a:srgbClr val="898989"/>
                    </a:solidFill>
                    <a:effectLst/>
                    <a:uLnTx/>
                    <a:uFillTx/>
                    <a:latin typeface="Tahoma"/>
                    <a:cs typeface="Tahoma"/>
                  </a:rPr>
                  <a:t>Inc. Blob/Object</a:t>
                </a:r>
              </a:p>
            </p:txBody>
          </p:sp>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06418" y="3476873"/>
                <a:ext cx="1970812" cy="556865"/>
              </a:xfrm>
              <a:prstGeom prst="rect">
                <a:avLst/>
              </a:prstGeom>
            </p:spPr>
          </p:pic>
        </p:grpSp>
      </p:grpSp>
      <p:sp>
        <p:nvSpPr>
          <p:cNvPr id="2" name="Rectangle 1"/>
          <p:cNvSpPr/>
          <p:nvPr/>
        </p:nvSpPr>
        <p:spPr>
          <a:xfrm>
            <a:off x="8318903" y="4122267"/>
            <a:ext cx="3934308" cy="241604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
                <a:schemeClr val="accent2"/>
              </a:buClr>
              <a:buSzTx/>
              <a:buFontTx/>
              <a:buNone/>
              <a:tabLst/>
              <a:defRPr/>
            </a:pPr>
            <a:r>
              <a:rPr kumimoji="0" lang="en-GB" sz="1800" b="1" i="0" u="none" strike="noStrike" kern="0" cap="none" spc="0" normalizeH="0" baseline="0" noProof="0" dirty="0">
                <a:ln>
                  <a:noFill/>
                </a:ln>
                <a:solidFill>
                  <a:schemeClr val="accent2"/>
                </a:solidFill>
                <a:effectLst/>
                <a:uLnTx/>
                <a:uFillTx/>
              </a:rPr>
              <a:t>Value Benefits: </a:t>
            </a:r>
          </a:p>
          <a:p>
            <a:pPr marL="457086" marR="0" lvl="0" indent="-457086"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GB" sz="1800" b="0" i="0" u="none" strike="noStrike" kern="0" cap="none" spc="0" normalizeH="0" baseline="0" noProof="0" dirty="0">
                <a:ln>
                  <a:noFill/>
                </a:ln>
                <a:solidFill>
                  <a:sysClr val="windowText" lastClr="000000"/>
                </a:solidFill>
                <a:effectLst/>
                <a:uLnTx/>
                <a:uFillTx/>
              </a:rPr>
              <a:t>Primary storage savings </a:t>
            </a:r>
          </a:p>
          <a:p>
            <a:pPr marL="457086" marR="0" lvl="0" indent="-457086"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GB" sz="1800" b="0" i="0" u="none" strike="noStrike" kern="0" cap="none" spc="0" normalizeH="0" baseline="0" noProof="0" dirty="0">
                <a:ln>
                  <a:noFill/>
                </a:ln>
                <a:solidFill>
                  <a:sysClr val="windowText" lastClr="000000"/>
                </a:solidFill>
                <a:effectLst/>
                <a:uLnTx/>
                <a:uFillTx/>
              </a:rPr>
              <a:t>Short term tape savings </a:t>
            </a:r>
          </a:p>
          <a:p>
            <a:pPr marL="457086" marR="0" lvl="0" indent="-457086"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GB" sz="1800" b="0" i="0" u="none" strike="noStrike" kern="0" cap="none" spc="0" normalizeH="0" baseline="0" noProof="0" dirty="0">
                <a:ln>
                  <a:noFill/>
                </a:ln>
                <a:solidFill>
                  <a:sysClr val="windowText" lastClr="000000"/>
                </a:solidFill>
                <a:effectLst/>
                <a:uLnTx/>
                <a:uFillTx/>
              </a:rPr>
              <a:t>Storage efficiency </a:t>
            </a:r>
          </a:p>
          <a:p>
            <a:pPr marL="457086" marR="0" lvl="0" indent="-457086"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GB" sz="1800" b="0" i="0" u="none" strike="noStrike" kern="0" cap="none" spc="0" normalizeH="0" baseline="0" noProof="0" dirty="0">
                <a:ln>
                  <a:noFill/>
                </a:ln>
                <a:solidFill>
                  <a:sysClr val="windowText" lastClr="000000"/>
                </a:solidFill>
                <a:effectLst/>
                <a:uLnTx/>
                <a:uFillTx/>
              </a:rPr>
              <a:t>Better RTO</a:t>
            </a:r>
          </a:p>
          <a:p>
            <a:pPr marL="457086" marR="0" lvl="0" indent="-457086"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GB" sz="1800" b="0" i="0" u="none" strike="noStrike" kern="0" cap="none" spc="0" normalizeH="0" baseline="0" noProof="0" dirty="0">
                <a:ln>
                  <a:noFill/>
                </a:ln>
                <a:solidFill>
                  <a:sysClr val="windowText" lastClr="000000"/>
                </a:solidFill>
                <a:effectLst/>
                <a:uLnTx/>
                <a:uFillTx/>
              </a:rPr>
              <a:t>Long term complete tape replacement</a:t>
            </a:r>
          </a:p>
        </p:txBody>
      </p:sp>
    </p:spTree>
    <p:extLst>
      <p:ext uri="{BB962C8B-B14F-4D97-AF65-F5344CB8AC3E}">
        <p14:creationId xmlns:p14="http://schemas.microsoft.com/office/powerpoint/2010/main" val="162978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Accelerate Moving Data &amp; Apps to Azure</a:t>
            </a:r>
            <a:br>
              <a:rPr lang="en-AU" dirty="0"/>
            </a:br>
            <a:endParaRPr lang="en-US" dirty="0"/>
          </a:p>
        </p:txBody>
      </p:sp>
      <p:sp>
        <p:nvSpPr>
          <p:cNvPr id="64" name="TextBox 63"/>
          <p:cNvSpPr txBox="1"/>
          <p:nvPr/>
        </p:nvSpPr>
        <p:spPr>
          <a:xfrm>
            <a:off x="5761037" y="1151403"/>
            <a:ext cx="6503190" cy="52377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gradFill>
                  <a:gsLst>
                    <a:gs pos="1250">
                      <a:schemeClr val="tx2"/>
                    </a:gs>
                    <a:gs pos="99000">
                      <a:schemeClr val="tx2"/>
                    </a:gs>
                  </a:gsLst>
                  <a:lin ang="5400000" scaled="0"/>
                </a:gradFill>
                <a:effectLst/>
                <a:uLnTx/>
                <a:uFillTx/>
                <a:latin typeface="+mj-lt"/>
              </a:rPr>
              <a:t>Backup/Archive directly to Azure</a:t>
            </a:r>
          </a:p>
          <a:p>
            <a:pPr marL="291436" marR="0" lvl="0" indent="-291436" defTabSz="914400" eaLnBrk="1" fontAlgn="auto" latinLnBrk="0" hangingPunct="1">
              <a:lnSpc>
                <a:spcPct val="100000"/>
              </a:lnSpc>
              <a:spcBef>
                <a:spcPts val="0"/>
              </a:spcBef>
              <a:spcAft>
                <a:spcPts val="0"/>
              </a:spcAft>
              <a:buClrTx/>
              <a:buSzTx/>
              <a:buFont typeface="Wingdings" charset="2"/>
              <a:buChar char="ü"/>
              <a:tabLst/>
              <a:defRPr/>
            </a:pPr>
            <a:r>
              <a:rPr kumimoji="0" lang="en-US" sz="2000" b="0" i="0" u="none" strike="noStrike" kern="0" cap="none" spc="0" normalizeH="0" baseline="0" noProof="0" dirty="0">
                <a:ln>
                  <a:noFill/>
                </a:ln>
                <a:solidFill>
                  <a:sysClr val="windowText" lastClr="000000"/>
                </a:solidFill>
                <a:effectLst/>
                <a:uLnTx/>
                <a:uFillTx/>
              </a:rPr>
              <a:t>Supports Block, Page &amp; Cool storage</a:t>
            </a:r>
          </a:p>
          <a:p>
            <a:pPr marL="291436" marR="0" lvl="0" indent="-291436" defTabSz="914400" eaLnBrk="1" fontAlgn="auto" latinLnBrk="0" hangingPunct="1">
              <a:lnSpc>
                <a:spcPct val="100000"/>
              </a:lnSpc>
              <a:spcBef>
                <a:spcPts val="0"/>
              </a:spcBef>
              <a:spcAft>
                <a:spcPts val="0"/>
              </a:spcAft>
              <a:buClrTx/>
              <a:buSzTx/>
              <a:buFont typeface="Wingdings" charset="2"/>
              <a:buChar char="ü"/>
              <a:tabLst/>
              <a:defRPr/>
            </a:pPr>
            <a:r>
              <a:rPr kumimoji="0" lang="en-US" sz="2000" b="0" i="0" u="none" strike="noStrike" kern="0" cap="none" spc="0" normalizeH="0" baseline="0" noProof="0" dirty="0">
                <a:ln>
                  <a:noFill/>
                </a:ln>
                <a:solidFill>
                  <a:sysClr val="windowText" lastClr="000000"/>
                </a:solidFill>
                <a:effectLst/>
                <a:uLnTx/>
                <a:uFillTx/>
              </a:rPr>
              <a:t>Use as primary or secondary storage</a:t>
            </a:r>
          </a:p>
          <a:p>
            <a:pPr marL="291436" marR="0" lvl="0" indent="-291436" defTabSz="914400" eaLnBrk="1" fontAlgn="auto" latinLnBrk="0" hangingPunct="1">
              <a:lnSpc>
                <a:spcPct val="100000"/>
              </a:lnSpc>
              <a:spcBef>
                <a:spcPts val="0"/>
              </a:spcBef>
              <a:spcAft>
                <a:spcPts val="0"/>
              </a:spcAft>
              <a:buClrTx/>
              <a:buSzTx/>
              <a:buFont typeface="Wingdings" charset="2"/>
              <a:buChar char="ü"/>
              <a:tabLst/>
              <a:defRPr/>
            </a:pPr>
            <a:r>
              <a:rPr kumimoji="0" lang="en-US" sz="2000" b="0" i="0" u="none" strike="noStrike" kern="0" cap="none" spc="0" normalizeH="0" baseline="0" noProof="0" dirty="0">
                <a:ln>
                  <a:noFill/>
                </a:ln>
                <a:solidFill>
                  <a:sysClr val="windowText" lastClr="000000"/>
                </a:solidFill>
                <a:effectLst/>
                <a:uLnTx/>
                <a:uFillTx/>
              </a:rPr>
              <a:t>Maintains backup history across conversions</a:t>
            </a:r>
          </a:p>
          <a:p>
            <a:pPr marL="291436" marR="0" lvl="0" indent="-291436" defTabSz="914400" eaLnBrk="1" fontAlgn="auto" latinLnBrk="0" hangingPunct="1">
              <a:lnSpc>
                <a:spcPct val="100000"/>
              </a:lnSpc>
              <a:spcBef>
                <a:spcPts val="0"/>
              </a:spcBef>
              <a:spcAft>
                <a:spcPts val="0"/>
              </a:spcAft>
              <a:buClrTx/>
              <a:buSzTx/>
              <a:buFont typeface="Wingdings" charset="2"/>
              <a:buChar char="ü"/>
              <a:tabLst/>
              <a:defRPr/>
            </a:pPr>
            <a:r>
              <a:rPr kumimoji="0" lang="en-US" sz="2000" b="0" i="0" u="none" strike="noStrike" kern="0" cap="none" spc="0" normalizeH="0" baseline="0" noProof="0" dirty="0">
                <a:ln>
                  <a:noFill/>
                </a:ln>
                <a:solidFill>
                  <a:sysClr val="windowText" lastClr="000000"/>
                </a:solidFill>
                <a:effectLst/>
                <a:uLnTx/>
                <a:uFillTx/>
              </a:rPr>
              <a:t>Full eDiscovery &amp; searchability</a:t>
            </a:r>
          </a:p>
          <a:p>
            <a:pPr marL="291436" marR="0" lvl="0" indent="-291436" defTabSz="914400" eaLnBrk="1" fontAlgn="auto" latinLnBrk="0" hangingPunct="1">
              <a:lnSpc>
                <a:spcPct val="100000"/>
              </a:lnSpc>
              <a:spcBef>
                <a:spcPts val="0"/>
              </a:spcBef>
              <a:spcAft>
                <a:spcPts val="0"/>
              </a:spcAft>
              <a:buClrTx/>
              <a:buSzTx/>
              <a:buFont typeface="Wingdings" charset="2"/>
              <a:buChar char="ü"/>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gradFill>
                  <a:gsLst>
                    <a:gs pos="1250">
                      <a:schemeClr val="tx2"/>
                    </a:gs>
                    <a:gs pos="99000">
                      <a:schemeClr val="tx2"/>
                    </a:gs>
                  </a:gsLst>
                  <a:lin ang="5400000" scaled="0"/>
                </a:gradFill>
                <a:effectLst/>
                <a:uLnTx/>
                <a:uFillTx/>
                <a:latin typeface="+mj-lt"/>
              </a:rPr>
              <a:t>Extend Datacenter to Azure</a:t>
            </a:r>
          </a:p>
          <a:p>
            <a:pPr marL="291436" marR="0" lvl="0" indent="-291436" defTabSz="914400" eaLnBrk="1" fontAlgn="auto" latinLnBrk="0" hangingPunct="1">
              <a:lnSpc>
                <a:spcPct val="100000"/>
              </a:lnSpc>
              <a:spcBef>
                <a:spcPts val="0"/>
              </a:spcBef>
              <a:spcAft>
                <a:spcPts val="0"/>
              </a:spcAft>
              <a:buClrTx/>
              <a:buSzTx/>
              <a:buFont typeface="Wingdings" charset="2"/>
              <a:buChar char="ü"/>
              <a:tabLst/>
              <a:defRPr/>
            </a:pPr>
            <a:r>
              <a:rPr kumimoji="0" lang="en-US" sz="2000" b="0" i="0" u="none" strike="noStrike" kern="0" cap="none" spc="0" normalizeH="0" baseline="0" noProof="0" dirty="0">
                <a:ln>
                  <a:noFill/>
                </a:ln>
                <a:solidFill>
                  <a:sysClr val="windowText" lastClr="000000"/>
                </a:solidFill>
                <a:effectLst/>
                <a:uLnTx/>
                <a:uFillTx/>
              </a:rPr>
              <a:t>Recover apps and/or VMs directly into Azure</a:t>
            </a:r>
          </a:p>
          <a:p>
            <a:pPr marL="291436" marR="0" lvl="0" indent="-291436" defTabSz="914400" eaLnBrk="1" fontAlgn="auto" latinLnBrk="0" hangingPunct="1">
              <a:lnSpc>
                <a:spcPct val="100000"/>
              </a:lnSpc>
              <a:spcBef>
                <a:spcPts val="0"/>
              </a:spcBef>
              <a:spcAft>
                <a:spcPts val="0"/>
              </a:spcAft>
              <a:buClrTx/>
              <a:buSzTx/>
              <a:buFont typeface="Wingdings" charset="2"/>
              <a:buChar char="ü"/>
              <a:tabLst/>
              <a:defRPr/>
            </a:pPr>
            <a:r>
              <a:rPr kumimoji="0" lang="en-US" sz="2000" b="0" i="0" u="none" strike="noStrike" kern="0" cap="none" spc="0" normalizeH="0" baseline="0" noProof="0" dirty="0">
                <a:ln>
                  <a:noFill/>
                </a:ln>
                <a:solidFill>
                  <a:sysClr val="windowText" lastClr="000000"/>
                </a:solidFill>
                <a:effectLst/>
                <a:uLnTx/>
                <a:uFillTx/>
              </a:rPr>
              <a:t>Data is already there ready to use</a:t>
            </a:r>
          </a:p>
          <a:p>
            <a:pPr marL="291436" marR="0" lvl="0" indent="-291436" defTabSz="914400" eaLnBrk="1" fontAlgn="auto" latinLnBrk="0" hangingPunct="1">
              <a:lnSpc>
                <a:spcPct val="100000"/>
              </a:lnSpc>
              <a:spcBef>
                <a:spcPts val="0"/>
              </a:spcBef>
              <a:spcAft>
                <a:spcPts val="0"/>
              </a:spcAft>
              <a:buClrTx/>
              <a:buSzTx/>
              <a:buFont typeface="Wingdings" charset="2"/>
              <a:buChar char="ü"/>
              <a:tabLst/>
              <a:defRPr/>
            </a:pPr>
            <a:r>
              <a:rPr kumimoji="0" lang="en-US" sz="2000" b="0" i="0" u="none" strike="noStrike" kern="0" cap="none" spc="0" normalizeH="0" baseline="0" noProof="0" dirty="0">
                <a:ln>
                  <a:noFill/>
                </a:ln>
                <a:solidFill>
                  <a:sysClr val="windowText" lastClr="000000"/>
                </a:solidFill>
                <a:effectLst/>
                <a:uLnTx/>
                <a:uFillTx/>
              </a:rPr>
              <a:t>Full automation &amp; integration with OMS/SCOM</a:t>
            </a:r>
          </a:p>
          <a:p>
            <a:pPr marL="291436" marR="0" lvl="0" indent="-291436" defTabSz="914400" eaLnBrk="1" fontAlgn="auto" latinLnBrk="0" hangingPunct="1">
              <a:lnSpc>
                <a:spcPct val="100000"/>
              </a:lnSpc>
              <a:spcBef>
                <a:spcPts val="0"/>
              </a:spcBef>
              <a:spcAft>
                <a:spcPts val="0"/>
              </a:spcAft>
              <a:buClrTx/>
              <a:buSzTx/>
              <a:buFont typeface="Wingdings" charset="2"/>
              <a:buChar char="ü"/>
              <a:tabLst/>
              <a:defRPr/>
            </a:pPr>
            <a:endParaRPr kumimoji="0" lang="en-US" sz="1836"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gradFill>
                  <a:gsLst>
                    <a:gs pos="1250">
                      <a:schemeClr val="tx2"/>
                    </a:gs>
                    <a:gs pos="99000">
                      <a:schemeClr val="tx2"/>
                    </a:gs>
                  </a:gsLst>
                  <a:lin ang="5400000" scaled="0"/>
                </a:gradFill>
                <a:effectLst/>
                <a:uLnTx/>
                <a:uFillTx/>
                <a:latin typeface="+mj-lt"/>
              </a:rPr>
              <a:t>Move on your Terms</a:t>
            </a:r>
          </a:p>
          <a:p>
            <a:pPr marL="291436" marR="0" lvl="0" indent="-291436" defTabSz="914400" eaLnBrk="1" fontAlgn="auto" latinLnBrk="0" hangingPunct="1">
              <a:lnSpc>
                <a:spcPct val="100000"/>
              </a:lnSpc>
              <a:spcBef>
                <a:spcPts val="0"/>
              </a:spcBef>
              <a:spcAft>
                <a:spcPts val="0"/>
              </a:spcAft>
              <a:buClrTx/>
              <a:buSzTx/>
              <a:buFont typeface="Wingdings" charset="2"/>
              <a:buChar char="ü"/>
              <a:tabLst/>
              <a:defRPr/>
            </a:pPr>
            <a:r>
              <a:rPr kumimoji="0" lang="en-US" sz="2000" b="0" i="0" u="none" strike="noStrike" kern="0" cap="none" spc="0" normalizeH="0" baseline="0" noProof="0" dirty="0">
                <a:ln>
                  <a:noFill/>
                </a:ln>
                <a:solidFill>
                  <a:sysClr val="windowText" lastClr="000000"/>
                </a:solidFill>
                <a:effectLst/>
                <a:uLnTx/>
                <a:uFillTx/>
              </a:rPr>
              <a:t>Vmware to Hyper-V or Azure VM’s (</a:t>
            </a:r>
            <a:r>
              <a:rPr kumimoji="0" lang="en-US" sz="2000" b="0" i="0" u="none" strike="noStrike" kern="0" cap="none" spc="0" normalizeH="0" baseline="0" noProof="0" dirty="0" err="1">
                <a:ln>
                  <a:noFill/>
                </a:ln>
                <a:solidFill>
                  <a:sysClr val="windowText" lastClr="000000"/>
                </a:solidFill>
                <a:effectLst/>
                <a:uLnTx/>
                <a:uFillTx/>
              </a:rPr>
              <a:t>DRaaS</a:t>
            </a:r>
            <a:r>
              <a:rPr kumimoji="0" lang="en-US" sz="2000" b="0" i="0" u="none" strike="noStrike" kern="0" cap="none" spc="0" normalizeH="0" baseline="0" noProof="0" dirty="0">
                <a:ln>
                  <a:noFill/>
                </a:ln>
                <a:solidFill>
                  <a:sysClr val="windowText" lastClr="000000"/>
                </a:solidFill>
                <a:effectLst/>
                <a:uLnTx/>
                <a:uFillTx/>
              </a:rPr>
              <a:t>)</a:t>
            </a:r>
          </a:p>
          <a:p>
            <a:pPr marL="291436" marR="0" lvl="0" indent="-291436" defTabSz="914400" eaLnBrk="1" fontAlgn="auto" latinLnBrk="0" hangingPunct="1">
              <a:lnSpc>
                <a:spcPct val="100000"/>
              </a:lnSpc>
              <a:spcBef>
                <a:spcPts val="0"/>
              </a:spcBef>
              <a:spcAft>
                <a:spcPts val="0"/>
              </a:spcAft>
              <a:buClrTx/>
              <a:buSzTx/>
              <a:buFont typeface="Wingdings" charset="2"/>
              <a:buChar char="ü"/>
              <a:tabLst/>
              <a:defRPr/>
            </a:pPr>
            <a:r>
              <a:rPr kumimoji="0" lang="en-US" sz="2000" b="0" i="0" u="none" strike="noStrike" kern="0" cap="none" spc="0" normalizeH="0" baseline="0" noProof="0" dirty="0">
                <a:ln>
                  <a:noFill/>
                </a:ln>
                <a:solidFill>
                  <a:sysClr val="windowText" lastClr="000000"/>
                </a:solidFill>
                <a:effectLst/>
                <a:uLnTx/>
                <a:uFillTx/>
              </a:rPr>
              <a:t>Protected, deduped &amp; encrypted along the way</a:t>
            </a:r>
          </a:p>
        </p:txBody>
      </p:sp>
      <p:pic>
        <p:nvPicPr>
          <p:cNvPr id="66" name="Picture 65" descr="RemoteOffice-label.png"/>
          <p:cNvPicPr>
            <a:picLocks noChangeAspect="1"/>
          </p:cNvPicPr>
          <p:nvPr/>
        </p:nvPicPr>
        <p:blipFill>
          <a:blip r:embed="rId3"/>
          <a:stretch>
            <a:fillRect/>
          </a:stretch>
        </p:blipFill>
        <p:spPr>
          <a:xfrm>
            <a:off x="350837" y="5333488"/>
            <a:ext cx="858902" cy="1023794"/>
          </a:xfrm>
          <a:prstGeom prst="rect">
            <a:avLst/>
          </a:prstGeom>
        </p:spPr>
      </p:pic>
      <p:pic>
        <p:nvPicPr>
          <p:cNvPr id="68" name="Picture 67" descr="DataCenter-label.png"/>
          <p:cNvPicPr>
            <a:picLocks noChangeAspect="1"/>
          </p:cNvPicPr>
          <p:nvPr/>
        </p:nvPicPr>
        <p:blipFill>
          <a:blip r:embed="rId4"/>
          <a:stretch>
            <a:fillRect/>
          </a:stretch>
        </p:blipFill>
        <p:spPr>
          <a:xfrm>
            <a:off x="4229517" y="5333488"/>
            <a:ext cx="919176" cy="1095641"/>
          </a:xfrm>
          <a:prstGeom prst="rect">
            <a:avLst/>
          </a:prstGeom>
        </p:spPr>
      </p:pic>
      <p:pic>
        <p:nvPicPr>
          <p:cNvPr id="74" name="Picture 73"/>
          <p:cNvPicPr>
            <a:picLocks noChangeAspect="1"/>
          </p:cNvPicPr>
          <p:nvPr/>
        </p:nvPicPr>
        <p:blipFill>
          <a:blip r:embed="rId5"/>
          <a:stretch>
            <a:fillRect/>
          </a:stretch>
        </p:blipFill>
        <p:spPr>
          <a:xfrm>
            <a:off x="661387" y="1179932"/>
            <a:ext cx="3962400" cy="2264226"/>
          </a:xfrm>
          <a:prstGeom prst="rect">
            <a:avLst/>
          </a:prstGeom>
        </p:spPr>
      </p:pic>
      <p:grpSp>
        <p:nvGrpSpPr>
          <p:cNvPr id="75" name="Group 74"/>
          <p:cNvGrpSpPr/>
          <p:nvPr/>
        </p:nvGrpSpPr>
        <p:grpSpPr>
          <a:xfrm>
            <a:off x="1939081" y="1936484"/>
            <a:ext cx="356050" cy="526134"/>
            <a:chOff x="1330329" y="2311429"/>
            <a:chExt cx="392311" cy="579719"/>
          </a:xfrm>
        </p:grpSpPr>
        <p:pic>
          <p:nvPicPr>
            <p:cNvPr id="76" name="Picture 75"/>
            <p:cNvPicPr>
              <a:picLocks noChangeAspect="1"/>
            </p:cNvPicPr>
            <p:nvPr/>
          </p:nvPicPr>
          <p:blipFill>
            <a:blip r:embed="rId6"/>
            <a:stretch>
              <a:fillRect/>
            </a:stretch>
          </p:blipFill>
          <p:spPr>
            <a:xfrm>
              <a:off x="1382105" y="2311429"/>
              <a:ext cx="340535" cy="579719"/>
            </a:xfrm>
            <a:prstGeom prst="rect">
              <a:avLst/>
            </a:prstGeom>
          </p:spPr>
        </p:pic>
        <p:sp>
          <p:nvSpPr>
            <p:cNvPr id="101" name="TextBox 100"/>
            <p:cNvSpPr txBox="1"/>
            <p:nvPr/>
          </p:nvSpPr>
          <p:spPr>
            <a:xfrm>
              <a:off x="1330329" y="2515391"/>
              <a:ext cx="367851" cy="24485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816" b="0" i="0" u="none" strike="noStrike" kern="0" cap="none" spc="0" normalizeH="0" baseline="0" noProof="0" dirty="0">
                  <a:ln>
                    <a:noFill/>
                  </a:ln>
                  <a:solidFill>
                    <a:srgbClr val="2AADDA"/>
                  </a:solidFill>
                  <a:effectLst/>
                  <a:uLnTx/>
                  <a:uFillTx/>
                  <a:latin typeface="Tahoma"/>
                  <a:cs typeface="Tahoma"/>
                </a:rPr>
                <a:t>VM</a:t>
              </a:r>
              <a:endParaRPr kumimoji="0" lang="en-US" sz="816" b="0" i="0" u="none" strike="noStrike" kern="0" cap="none" spc="0" normalizeH="0" baseline="0" noProof="0" dirty="0">
                <a:ln>
                  <a:noFill/>
                </a:ln>
                <a:solidFill>
                  <a:srgbClr val="2AADDA"/>
                </a:solidFill>
                <a:effectLst/>
                <a:uLnTx/>
                <a:uFillTx/>
                <a:latin typeface="Tahoma"/>
                <a:cs typeface="Tahoma"/>
              </a:endParaRPr>
            </a:p>
          </p:txBody>
        </p:sp>
      </p:grpSp>
      <p:grpSp>
        <p:nvGrpSpPr>
          <p:cNvPr id="102" name="Group 101"/>
          <p:cNvGrpSpPr/>
          <p:nvPr/>
        </p:nvGrpSpPr>
        <p:grpSpPr>
          <a:xfrm>
            <a:off x="2308736" y="1936484"/>
            <a:ext cx="356050" cy="526134"/>
            <a:chOff x="1330329" y="2311429"/>
            <a:chExt cx="392311" cy="579719"/>
          </a:xfrm>
        </p:grpSpPr>
        <p:pic>
          <p:nvPicPr>
            <p:cNvPr id="103" name="Picture 102"/>
            <p:cNvPicPr>
              <a:picLocks noChangeAspect="1"/>
            </p:cNvPicPr>
            <p:nvPr/>
          </p:nvPicPr>
          <p:blipFill>
            <a:blip r:embed="rId6"/>
            <a:stretch>
              <a:fillRect/>
            </a:stretch>
          </p:blipFill>
          <p:spPr>
            <a:xfrm>
              <a:off x="1382105" y="2311429"/>
              <a:ext cx="340535" cy="579719"/>
            </a:xfrm>
            <a:prstGeom prst="rect">
              <a:avLst/>
            </a:prstGeom>
          </p:spPr>
        </p:pic>
        <p:sp>
          <p:nvSpPr>
            <p:cNvPr id="104" name="TextBox 103"/>
            <p:cNvSpPr txBox="1"/>
            <p:nvPr/>
          </p:nvSpPr>
          <p:spPr>
            <a:xfrm>
              <a:off x="1330329" y="2515391"/>
              <a:ext cx="367851" cy="24485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816" b="0" i="0" u="none" strike="noStrike" kern="0" cap="none" spc="0" normalizeH="0" baseline="0" noProof="0" dirty="0">
                  <a:ln>
                    <a:noFill/>
                  </a:ln>
                  <a:solidFill>
                    <a:srgbClr val="2AADDA"/>
                  </a:solidFill>
                  <a:effectLst/>
                  <a:uLnTx/>
                  <a:uFillTx/>
                  <a:latin typeface="Tahoma"/>
                  <a:cs typeface="Tahoma"/>
                </a:rPr>
                <a:t>VM</a:t>
              </a:r>
              <a:endParaRPr kumimoji="0" lang="en-US" sz="816" b="0" i="0" u="none" strike="noStrike" kern="0" cap="none" spc="0" normalizeH="0" baseline="0" noProof="0" dirty="0">
                <a:ln>
                  <a:noFill/>
                </a:ln>
                <a:solidFill>
                  <a:srgbClr val="2AADDA"/>
                </a:solidFill>
                <a:effectLst/>
                <a:uLnTx/>
                <a:uFillTx/>
                <a:latin typeface="Tahoma"/>
                <a:cs typeface="Tahoma"/>
              </a:endParaRPr>
            </a:p>
          </p:txBody>
        </p:sp>
      </p:grpSp>
      <p:grpSp>
        <p:nvGrpSpPr>
          <p:cNvPr id="105" name="Group 104"/>
          <p:cNvGrpSpPr/>
          <p:nvPr/>
        </p:nvGrpSpPr>
        <p:grpSpPr>
          <a:xfrm>
            <a:off x="2678391" y="1936484"/>
            <a:ext cx="356050" cy="526134"/>
            <a:chOff x="1330329" y="2311429"/>
            <a:chExt cx="392311" cy="579719"/>
          </a:xfrm>
        </p:grpSpPr>
        <p:pic>
          <p:nvPicPr>
            <p:cNvPr id="106" name="Picture 105"/>
            <p:cNvPicPr>
              <a:picLocks noChangeAspect="1"/>
            </p:cNvPicPr>
            <p:nvPr/>
          </p:nvPicPr>
          <p:blipFill>
            <a:blip r:embed="rId6"/>
            <a:stretch>
              <a:fillRect/>
            </a:stretch>
          </p:blipFill>
          <p:spPr>
            <a:xfrm>
              <a:off x="1382105" y="2311429"/>
              <a:ext cx="340535" cy="579719"/>
            </a:xfrm>
            <a:prstGeom prst="rect">
              <a:avLst/>
            </a:prstGeom>
          </p:spPr>
        </p:pic>
        <p:sp>
          <p:nvSpPr>
            <p:cNvPr id="107" name="TextBox 106"/>
            <p:cNvSpPr txBox="1"/>
            <p:nvPr/>
          </p:nvSpPr>
          <p:spPr>
            <a:xfrm>
              <a:off x="1330329" y="2515391"/>
              <a:ext cx="367851" cy="24485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816" b="0" i="0" u="none" strike="noStrike" kern="0" cap="none" spc="0" normalizeH="0" baseline="0" noProof="0" dirty="0">
                  <a:ln>
                    <a:noFill/>
                  </a:ln>
                  <a:solidFill>
                    <a:srgbClr val="2AADDA"/>
                  </a:solidFill>
                  <a:effectLst/>
                  <a:uLnTx/>
                  <a:uFillTx/>
                  <a:latin typeface="Tahoma"/>
                  <a:cs typeface="Tahoma"/>
                </a:rPr>
                <a:t>VM</a:t>
              </a:r>
              <a:endParaRPr kumimoji="0" lang="en-US" sz="816" b="0" i="0" u="none" strike="noStrike" kern="0" cap="none" spc="0" normalizeH="0" baseline="0" noProof="0" dirty="0">
                <a:ln>
                  <a:noFill/>
                </a:ln>
                <a:solidFill>
                  <a:srgbClr val="2AADDA"/>
                </a:solidFill>
                <a:effectLst/>
                <a:uLnTx/>
                <a:uFillTx/>
                <a:latin typeface="Tahoma"/>
                <a:cs typeface="Tahoma"/>
              </a:endParaRPr>
            </a:p>
          </p:txBody>
        </p:sp>
      </p:grpSp>
      <p:pic>
        <p:nvPicPr>
          <p:cNvPr id="2050" name="Picture 2" descr="http://www.servosity.com/wp-content/uploads/2015/03/MicrosoftHyper-V-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9751" y="5358518"/>
            <a:ext cx="958349" cy="4107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quoteroller-live.s3.amazonaws.com/upload/templates/4414/97bf9e00bb4fcd23f5f1fe12e49f3a12247f6f0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9751" y="6057554"/>
            <a:ext cx="732316" cy="1320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xchan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8312" y="2583906"/>
            <a:ext cx="945098" cy="290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blogs.technet.com/cfs-file.ashx/__key/communityserver-blogs-components-weblogfiles/00-00-00-48-12-metablogapi/4604.Server_2D00_2012_2D00_logo_5F00_7A80D087.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14433" y="5666280"/>
            <a:ext cx="1114650" cy="2889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new2.co.in/wp-content/uploads/2015/08/linux-logo-png-transparen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3755" y="6240432"/>
            <a:ext cx="812996" cy="60974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cintrexav.com/portals/0/Cintrex%20Images/lto5l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74726" y="5318646"/>
            <a:ext cx="554743" cy="53975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objcsharp.files.wordpress.com/2013/10/sqlserver.png?w=510&amp;h=3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23534" y="6017342"/>
            <a:ext cx="594337" cy="365925"/>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112"/>
          <p:cNvSpPr/>
          <p:nvPr/>
        </p:nvSpPr>
        <p:spPr>
          <a:xfrm>
            <a:off x="228733" y="5253080"/>
            <a:ext cx="5151304" cy="1592263"/>
          </a:xfrm>
          <a:prstGeom prst="rect">
            <a:avLst/>
          </a:prstGeom>
          <a:noFill/>
          <a:ln>
            <a:solidFill>
              <a:srgbClr val="2AADDA"/>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48" b="0" i="0" u="none" strike="noStrike" kern="0" cap="none" spc="0" normalizeH="0" baseline="0" noProof="0" dirty="0">
              <a:ln>
                <a:noFill/>
              </a:ln>
              <a:solidFill>
                <a:sysClr val="windowText" lastClr="000000"/>
              </a:solidFill>
              <a:effectLst/>
              <a:uLnTx/>
              <a:uFillTx/>
            </a:endParaRPr>
          </a:p>
        </p:txBody>
      </p:sp>
      <p:pic>
        <p:nvPicPr>
          <p:cNvPr id="2068" name="Picture 20" descr="http://bitwizardseast.blob.core.windows.net/cmsstorage/bitwizards/media/logos/partner-customer/2015/microsoft/2015-microsoft-azure-logo.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98324" y="982662"/>
            <a:ext cx="2139556" cy="71659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8" descr="https://objcsharp.files.wordpress.com/2013/10/sqlserver.png?w=510&amp;h=3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46318" y="2032209"/>
            <a:ext cx="594337" cy="365925"/>
          </a:xfrm>
          <a:prstGeom prst="rect">
            <a:avLst/>
          </a:prstGeom>
          <a:noFill/>
          <a:extLst>
            <a:ext uri="{909E8E84-426E-40DD-AFC4-6F175D3DCCD1}">
              <a14:hiddenFill xmlns:a14="http://schemas.microsoft.com/office/drawing/2010/main">
                <a:solidFill>
                  <a:srgbClr val="FFFFFF"/>
                </a:solidFill>
              </a14:hiddenFill>
            </a:ext>
          </a:extLst>
        </p:spPr>
      </p:pic>
      <p:sp>
        <p:nvSpPr>
          <p:cNvPr id="115" name="Striped Right Arrow 114"/>
          <p:cNvSpPr/>
          <p:nvPr/>
        </p:nvSpPr>
        <p:spPr>
          <a:xfrm rot="16200000">
            <a:off x="1114383" y="3924962"/>
            <a:ext cx="1447799" cy="784700"/>
          </a:xfrm>
          <a:prstGeom prst="stripedRightArrow">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schemeClr val="bg1"/>
                </a:solidFill>
                <a:effectLst/>
                <a:uLnTx/>
                <a:uFillTx/>
              </a:rPr>
              <a:t>Backup</a:t>
            </a:r>
            <a:endParaRPr kumimoji="0" lang="en-US" sz="1088" b="1" i="0" u="none" strike="noStrike" kern="0" cap="none" spc="0" normalizeH="0" baseline="0" noProof="0" dirty="0">
              <a:ln>
                <a:noFill/>
              </a:ln>
              <a:solidFill>
                <a:schemeClr val="bg1"/>
              </a:solidFill>
              <a:effectLst/>
              <a:uLnTx/>
              <a:uFillTx/>
            </a:endParaRPr>
          </a:p>
        </p:txBody>
      </p:sp>
      <p:pic>
        <p:nvPicPr>
          <p:cNvPr id="116" name="Picture 14" descr="http://www.new2.co.in/wp-content/uploads/2015/08/linux-logo-png-transparen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5132" y="2455436"/>
            <a:ext cx="812996" cy="60974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Exchan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0389" y="5976889"/>
            <a:ext cx="945098" cy="29080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8" descr="http://blogs.technet.com/cfs-file.ashx/__key/communityserver-blogs-components-weblogfiles/00-00-00-48-12-metablogapi/4604.Server_2D00_2012_2D00_logo_5F00_7A80D087.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3330" y="2615846"/>
            <a:ext cx="1114650" cy="28892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http://www.servosity.com/wp-content/uploads/2015/03/MicrosoftHyper-V-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3412" y="1508091"/>
            <a:ext cx="958349" cy="410721"/>
          </a:xfrm>
          <a:prstGeom prst="rect">
            <a:avLst/>
          </a:prstGeom>
          <a:noFill/>
          <a:extLst>
            <a:ext uri="{909E8E84-426E-40DD-AFC4-6F175D3DCCD1}">
              <a14:hiddenFill xmlns:a14="http://schemas.microsoft.com/office/drawing/2010/main">
                <a:solidFill>
                  <a:srgbClr val="FFFFFF"/>
                </a:solidFill>
              </a14:hiddenFill>
            </a:ext>
          </a:extLst>
        </p:spPr>
      </p:pic>
      <p:sp>
        <p:nvSpPr>
          <p:cNvPr id="6" name="U-Turn Arrow 5"/>
          <p:cNvSpPr/>
          <p:nvPr/>
        </p:nvSpPr>
        <p:spPr bwMode="auto">
          <a:xfrm rot="10800000">
            <a:off x="2872939" y="3543648"/>
            <a:ext cx="1264570" cy="1533116"/>
          </a:xfrm>
          <a:prstGeom prst="uturnArrow">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88" b="0" i="0" u="none" strike="noStrike" kern="0" cap="none" spc="0" normalizeH="0" baseline="0" noProof="0" dirty="0">
              <a:ln>
                <a:noFill/>
              </a:ln>
              <a:solidFill>
                <a:schemeClr val="bg1"/>
              </a:solidFill>
              <a:effectLst/>
              <a:uLnTx/>
              <a:uFillTx/>
            </a:endParaRPr>
          </a:p>
        </p:txBody>
      </p:sp>
      <p:sp>
        <p:nvSpPr>
          <p:cNvPr id="7" name="Plus 6"/>
          <p:cNvSpPr/>
          <p:nvPr/>
        </p:nvSpPr>
        <p:spPr bwMode="auto">
          <a:xfrm>
            <a:off x="2380322" y="4171338"/>
            <a:ext cx="361077" cy="418199"/>
          </a:xfrm>
          <a:prstGeom prst="mathPlus">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88" b="0" i="0" u="none" strike="noStrike" kern="0" cap="none" spc="0" normalizeH="0" baseline="0" noProof="0" dirty="0">
              <a:ln>
                <a:noFill/>
              </a:ln>
              <a:solidFill>
                <a:schemeClr val="bg1"/>
              </a:solidFill>
              <a:effectLst/>
              <a:uLnTx/>
              <a:uFillTx/>
            </a:endParaRPr>
          </a:p>
        </p:txBody>
      </p:sp>
      <p:sp>
        <p:nvSpPr>
          <p:cNvPr id="8" name="Rectangle 7"/>
          <p:cNvSpPr/>
          <p:nvPr/>
        </p:nvSpPr>
        <p:spPr>
          <a:xfrm>
            <a:off x="4307800" y="3855647"/>
            <a:ext cx="1230080" cy="92333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Active DR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&amp;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Migration</a:t>
            </a:r>
          </a:p>
        </p:txBody>
      </p:sp>
      <p:sp>
        <p:nvSpPr>
          <p:cNvPr id="121" name="Rectangle 120"/>
          <p:cNvSpPr/>
          <p:nvPr/>
        </p:nvSpPr>
        <p:spPr>
          <a:xfrm>
            <a:off x="157553" y="3986732"/>
            <a:ext cx="1245469"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Primary or</a:t>
            </a:r>
            <a:br>
              <a:rPr kumimoji="0" lang="en-US" sz="1800" b="0" i="0" u="none" strike="noStrike" kern="0" cap="none" spc="0" normalizeH="0" baseline="0" noProof="0" dirty="0">
                <a:ln>
                  <a:noFill/>
                </a:ln>
                <a:solidFill>
                  <a:sysClr val="windowText" lastClr="000000"/>
                </a:solidFill>
                <a:effectLst/>
                <a:uLnTx/>
                <a:uFillTx/>
              </a:rPr>
            </a:br>
            <a:r>
              <a:rPr kumimoji="0" lang="en-US" sz="1800" b="0" i="0" u="none" strike="noStrike" kern="0" cap="none" spc="0" normalizeH="0" baseline="0" noProof="0" dirty="0">
                <a:ln>
                  <a:noFill/>
                </a:ln>
                <a:solidFill>
                  <a:sysClr val="windowText" lastClr="000000"/>
                </a:solidFill>
                <a:effectLst/>
                <a:uLnTx/>
                <a:uFillTx/>
              </a:rPr>
              <a:t>Secondary</a:t>
            </a:r>
          </a:p>
        </p:txBody>
      </p:sp>
      <p:pic>
        <p:nvPicPr>
          <p:cNvPr id="37" name="Picture Placeholder 7"/>
          <p:cNvPicPr>
            <a:picLocks noChangeAspect="1"/>
          </p:cNvPicPr>
          <p:nvPr/>
        </p:nvPicPr>
        <p:blipFill>
          <a:blip r:embed="rId15"/>
          <a:srcRect l="4929" r="4929"/>
          <a:stretch>
            <a:fillRect/>
          </a:stretch>
        </p:blipFill>
        <p:spPr bwMode="white">
          <a:xfrm>
            <a:off x="2383429" y="6426635"/>
            <a:ext cx="1059602" cy="385362"/>
          </a:xfrm>
          <a:prstGeom prst="rect">
            <a:avLst/>
          </a:prstGeom>
          <a:noFill/>
        </p:spPr>
      </p:pic>
      <p:pic>
        <p:nvPicPr>
          <p:cNvPr id="38" name="Picture Placeholder 7"/>
          <p:cNvPicPr>
            <a:picLocks noChangeAspect="1"/>
          </p:cNvPicPr>
          <p:nvPr/>
        </p:nvPicPr>
        <p:blipFill>
          <a:blip r:embed="rId15"/>
          <a:srcRect l="4929" r="4929"/>
          <a:stretch>
            <a:fillRect/>
          </a:stretch>
        </p:blipFill>
        <p:spPr bwMode="white">
          <a:xfrm>
            <a:off x="2286360" y="2925697"/>
            <a:ext cx="817321" cy="297248"/>
          </a:xfrm>
          <a:prstGeom prst="rect">
            <a:avLst/>
          </a:prstGeom>
          <a:noFill/>
        </p:spPr>
      </p:pic>
    </p:spTree>
    <p:extLst>
      <p:ext uri="{BB962C8B-B14F-4D97-AF65-F5344CB8AC3E}">
        <p14:creationId xmlns:p14="http://schemas.microsoft.com/office/powerpoint/2010/main" val="199532443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a:t>
            </a:r>
          </a:p>
        </p:txBody>
      </p:sp>
      <p:sp>
        <p:nvSpPr>
          <p:cNvPr id="5" name="Text Placeholder 4"/>
          <p:cNvSpPr>
            <a:spLocks noGrp="1"/>
          </p:cNvSpPr>
          <p:nvPr>
            <p:ph type="body" sz="quarter" idx="10"/>
          </p:nvPr>
        </p:nvSpPr>
        <p:spPr>
          <a:xfrm>
            <a:off x="274638" y="1212850"/>
            <a:ext cx="11887200" cy="4124206"/>
          </a:xfrm>
        </p:spPr>
        <p:txBody>
          <a:bodyPr/>
          <a:lstStyle/>
          <a:p>
            <a:r>
              <a:rPr lang="en-US" dirty="0"/>
              <a:t>Azure Storage Primer</a:t>
            </a:r>
          </a:p>
          <a:p>
            <a:r>
              <a:rPr lang="en-US" dirty="0"/>
              <a:t>Azure Solutions Initiative</a:t>
            </a:r>
          </a:p>
          <a:p>
            <a:r>
              <a:rPr lang="en-US" dirty="0"/>
              <a:t>Backup and Disaster Recovery</a:t>
            </a:r>
          </a:p>
          <a:p>
            <a:r>
              <a:rPr lang="en-US" dirty="0"/>
              <a:t>Hybrid Storage and Global Data Access</a:t>
            </a:r>
          </a:p>
          <a:p>
            <a:r>
              <a:rPr lang="en-US" dirty="0"/>
              <a:t>Call To Action &amp; References</a:t>
            </a:r>
          </a:p>
          <a:p>
            <a:r>
              <a:rPr lang="en-US" dirty="0"/>
              <a:t>Q &amp; A</a:t>
            </a:r>
          </a:p>
        </p:txBody>
      </p:sp>
    </p:spTree>
    <p:extLst>
      <p:ext uri="{BB962C8B-B14F-4D97-AF65-F5344CB8AC3E}">
        <p14:creationId xmlns:p14="http://schemas.microsoft.com/office/powerpoint/2010/main" val="313122782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Vision Realized!</a:t>
            </a:r>
          </a:p>
        </p:txBody>
      </p:sp>
      <p:sp>
        <p:nvSpPr>
          <p:cNvPr id="6" name="Text Placeholder 5"/>
          <p:cNvSpPr>
            <a:spLocks noGrp="1"/>
          </p:cNvSpPr>
          <p:nvPr>
            <p:ph type="body" sz="quarter" idx="10"/>
          </p:nvPr>
        </p:nvSpPr>
        <p:spPr>
          <a:xfrm>
            <a:off x="274637" y="1028410"/>
            <a:ext cx="11155623" cy="6057043"/>
          </a:xfrm>
        </p:spPr>
        <p:txBody>
          <a:bodyPr/>
          <a:lstStyle/>
          <a:p>
            <a:pPr marL="571500" indent="-571500">
              <a:spcBef>
                <a:spcPts val="600"/>
              </a:spcBef>
              <a:spcAft>
                <a:spcPts val="1200"/>
              </a:spcAft>
              <a:buFont typeface="Arial" panose="020B0604020202020204" pitchFamily="34" charset="0"/>
              <a:buChar char="•"/>
            </a:pPr>
            <a:r>
              <a:rPr lang="en-US" sz="3600" dirty="0"/>
              <a:t>69TB (and growing) stored in Azure Cool Storage between 3 locations</a:t>
            </a:r>
          </a:p>
          <a:p>
            <a:pPr marL="571500" indent="-571500">
              <a:spcBef>
                <a:spcPts val="600"/>
              </a:spcBef>
              <a:spcAft>
                <a:spcPts val="1200"/>
              </a:spcAft>
              <a:buFont typeface="Arial" panose="020B0604020202020204" pitchFamily="34" charset="0"/>
              <a:buChar char="•"/>
            </a:pPr>
            <a:r>
              <a:rPr lang="en-US" sz="3600" dirty="0"/>
              <a:t>Enabled 300% increase in retention and acceleration of recovery times from days to minutes</a:t>
            </a:r>
          </a:p>
          <a:p>
            <a:pPr marL="571500" indent="-571500">
              <a:spcBef>
                <a:spcPts val="600"/>
              </a:spcBef>
              <a:spcAft>
                <a:spcPts val="1200"/>
              </a:spcAft>
              <a:buFont typeface="Arial" panose="020B0604020202020204" pitchFamily="34" charset="0"/>
              <a:buChar char="•"/>
            </a:pPr>
            <a:r>
              <a:rPr lang="en-US" sz="3600" dirty="0"/>
              <a:t>Realized &gt;90% reduction in redundant data resulting in optimal resource utilization</a:t>
            </a:r>
          </a:p>
          <a:p>
            <a:pPr marL="571500" indent="-571500">
              <a:spcBef>
                <a:spcPts val="600"/>
              </a:spcBef>
              <a:spcAft>
                <a:spcPts val="1200"/>
              </a:spcAft>
              <a:buFont typeface="Arial" panose="020B0604020202020204" pitchFamily="34" charset="0"/>
              <a:buChar char="•"/>
            </a:pPr>
            <a:r>
              <a:rPr lang="en-US" sz="3600" dirty="0"/>
              <a:t>Cloud storage eases the management of off-site vaulting</a:t>
            </a:r>
          </a:p>
          <a:p>
            <a:pPr marL="571500" indent="-571500">
              <a:spcBef>
                <a:spcPts val="600"/>
              </a:spcBef>
              <a:spcAft>
                <a:spcPts val="1200"/>
              </a:spcAft>
              <a:buFont typeface="Arial" panose="020B0604020202020204" pitchFamily="34" charset="0"/>
              <a:buChar char="•"/>
            </a:pPr>
            <a:r>
              <a:rPr lang="en-US" sz="3600" dirty="0"/>
              <a:t>Cloud based DR now a realization </a:t>
            </a:r>
          </a:p>
          <a:p>
            <a:pPr lvl="1">
              <a:lnSpc>
                <a:spcPct val="100000"/>
              </a:lnSpc>
              <a:spcBef>
                <a:spcPts val="0"/>
              </a:spcBef>
              <a:spcAft>
                <a:spcPts val="600"/>
              </a:spcAft>
            </a:pPr>
            <a:endParaRPr lang="en-US" sz="2000" dirty="0"/>
          </a:p>
        </p:txBody>
      </p:sp>
    </p:spTree>
    <p:extLst>
      <p:ext uri="{BB962C8B-B14F-4D97-AF65-F5344CB8AC3E}">
        <p14:creationId xmlns:p14="http://schemas.microsoft.com/office/powerpoint/2010/main" val="210097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See how Commvault supports Microsoft Azure</a:t>
            </a:r>
          </a:p>
        </p:txBody>
      </p:sp>
      <p:sp>
        <p:nvSpPr>
          <p:cNvPr id="6" name="Text Placeholder 5"/>
          <p:cNvSpPr>
            <a:spLocks noGrp="1"/>
          </p:cNvSpPr>
          <p:nvPr>
            <p:ph type="body" sz="quarter" idx="10"/>
          </p:nvPr>
        </p:nvSpPr>
        <p:spPr>
          <a:xfrm>
            <a:off x="274637" y="1211287"/>
            <a:ext cx="9052525" cy="5262979"/>
          </a:xfrm>
        </p:spPr>
        <p:txBody>
          <a:bodyPr/>
          <a:lstStyle/>
          <a:p>
            <a:pPr>
              <a:lnSpc>
                <a:spcPct val="100000"/>
              </a:lnSpc>
              <a:spcBef>
                <a:spcPts val="0"/>
              </a:spcBef>
              <a:spcAft>
                <a:spcPts val="600"/>
              </a:spcAft>
            </a:pPr>
            <a:r>
              <a:rPr lang="en-US" sz="3600" dirty="0">
                <a:latin typeface="Tahoma" panose="020B0604030504040204" pitchFamily="34" charset="0"/>
                <a:ea typeface="Tahoma" panose="020B0604030504040204" pitchFamily="34" charset="0"/>
                <a:cs typeface="Tahoma" panose="020B0604030504040204" pitchFamily="34" charset="0"/>
              </a:rPr>
              <a:t>At the conference</a:t>
            </a:r>
          </a:p>
          <a:p>
            <a:pPr marL="342900" indent="-342900">
              <a:lnSpc>
                <a:spcPct val="100000"/>
              </a:lnSpc>
              <a:spcBef>
                <a:spcPts val="0"/>
              </a:spcBef>
              <a:spcAft>
                <a:spcPts val="600"/>
              </a:spcAft>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Visit us in our booth #1410 </a:t>
            </a:r>
          </a:p>
          <a:p>
            <a:pPr marL="342900" indent="-342900">
              <a:lnSpc>
                <a:spcPct val="100000"/>
              </a:lnSpc>
              <a:spcBef>
                <a:spcPts val="0"/>
              </a:spcBef>
              <a:spcAft>
                <a:spcPts val="600"/>
              </a:spcAft>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Listen to the Theater Session Today @1:35 in Theater 1 on the show floor. </a:t>
            </a:r>
          </a:p>
          <a:p>
            <a:pPr marL="342900" indent="-342900">
              <a:lnSpc>
                <a:spcPct val="100000"/>
              </a:lnSpc>
              <a:spcBef>
                <a:spcPts val="0"/>
              </a:spcBef>
              <a:spcAft>
                <a:spcPts val="600"/>
              </a:spcAft>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Come to our presentation BRK2156 on 9/28 @ 2:15pm</a:t>
            </a:r>
          </a:p>
          <a:p>
            <a:pPr>
              <a:lnSpc>
                <a:spcPct val="100000"/>
              </a:lnSpc>
              <a:spcBef>
                <a:spcPts val="0"/>
              </a:spcBef>
              <a:spcAft>
                <a:spcPts val="600"/>
              </a:spcAft>
            </a:pPr>
            <a:r>
              <a:rPr lang="en-US" dirty="0">
                <a:latin typeface="Tahoma" panose="020B0604030504040204" pitchFamily="34" charset="0"/>
                <a:ea typeface="Tahoma" panose="020B0604030504040204" pitchFamily="34" charset="0"/>
                <a:cs typeface="Tahoma" panose="020B0604030504040204" pitchFamily="34" charset="0"/>
              </a:rPr>
              <a:t>Or on the web </a:t>
            </a:r>
          </a:p>
          <a:p>
            <a:pPr marL="457200" indent="-457200">
              <a:lnSpc>
                <a:spcPct val="100000"/>
              </a:lnSpc>
              <a:spcBef>
                <a:spcPts val="0"/>
              </a:spcBef>
              <a:spcAft>
                <a:spcPts val="600"/>
              </a:spcAft>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hlinkClick r:id="rId3"/>
              </a:rPr>
              <a:t>Commvault Partners </a:t>
            </a:r>
            <a:endParaRPr lang="en-US" sz="3200" dirty="0">
              <a:latin typeface="Tahoma" panose="020B0604030504040204" pitchFamily="34" charset="0"/>
              <a:ea typeface="Tahoma" panose="020B0604030504040204" pitchFamily="34" charset="0"/>
              <a:cs typeface="Tahoma" panose="020B0604030504040204" pitchFamily="34" charset="0"/>
            </a:endParaRPr>
          </a:p>
          <a:p>
            <a:pPr marL="457200" indent="-457200">
              <a:lnSpc>
                <a:spcPct val="100000"/>
              </a:lnSpc>
              <a:spcBef>
                <a:spcPts val="0"/>
              </a:spcBef>
              <a:spcAft>
                <a:spcPts val="600"/>
              </a:spcAft>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hlinkClick r:id="rId4"/>
              </a:rPr>
              <a:t>Client Testimonial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4879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318747">
            <a:off x="6003950" y="2173343"/>
            <a:ext cx="5732673" cy="2411301"/>
          </a:xfrm>
        </p:spPr>
        <p:txBody>
          <a:bodyPr/>
          <a:lstStyle/>
          <a:p>
            <a:pPr algn="ctr"/>
            <a:r>
              <a:rPr lang="en-US" sz="8000" dirty="0">
                <a:solidFill>
                  <a:schemeClr val="tx1"/>
                </a:solidFill>
                <a:latin typeface="Stencil" panose="040409050D0802020404" pitchFamily="82" charset="0"/>
              </a:rPr>
              <a:t>Coming Soon</a:t>
            </a:r>
          </a:p>
        </p:txBody>
      </p:sp>
      <p:sp>
        <p:nvSpPr>
          <p:cNvPr id="5" name="Title 1"/>
          <p:cNvSpPr txBox="1">
            <a:spLocks/>
          </p:cNvSpPr>
          <p:nvPr/>
        </p:nvSpPr>
        <p:spPr>
          <a:xfrm>
            <a:off x="731837" y="728199"/>
            <a:ext cx="6396577" cy="1514261"/>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0" normalizeH="0" baseline="0" noProof="0" dirty="0">
                <a:ln w="3175">
                  <a:noFill/>
                </a:ln>
                <a:solidFill>
                  <a:schemeClr val="tx2"/>
                </a:solidFill>
                <a:effectLst/>
                <a:uLnTx/>
                <a:uFillTx/>
                <a:latin typeface="+mj-lt"/>
                <a:ea typeface="+mn-ea"/>
                <a:cs typeface="Segoe UI" pitchFamily="34" charset="0"/>
              </a:rPr>
              <a:t>Data Protection and Recovery</a:t>
            </a:r>
          </a:p>
        </p:txBody>
      </p:sp>
      <p:sp>
        <p:nvSpPr>
          <p:cNvPr id="9" name="Title 1"/>
          <p:cNvSpPr txBox="1">
            <a:spLocks/>
          </p:cNvSpPr>
          <p:nvPr/>
        </p:nvSpPr>
        <p:spPr>
          <a:xfrm>
            <a:off x="503237" y="4652484"/>
            <a:ext cx="6396577" cy="1514261"/>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100" normalizeH="0" baseline="0" noProof="0" dirty="0">
                <a:ln w="3175">
                  <a:noFill/>
                </a:ln>
                <a:solidFill>
                  <a:schemeClr val="tx2"/>
                </a:solidFill>
                <a:effectLst/>
                <a:uLnTx/>
                <a:uFillTx/>
                <a:latin typeface="+mj-lt"/>
                <a:ea typeface="+mn-ea"/>
                <a:cs typeface="Segoe UI" pitchFamily="34" charset="0"/>
              </a:rPr>
              <a:t>Veritas</a:t>
            </a:r>
          </a:p>
        </p:txBody>
      </p:sp>
    </p:spTree>
    <p:extLst>
      <p:ext uri="{BB962C8B-B14F-4D97-AF65-F5344CB8AC3E}">
        <p14:creationId xmlns:p14="http://schemas.microsoft.com/office/powerpoint/2010/main" val="2731676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3" cstate="screen">
            <a:duotone>
              <a:prstClr val="black"/>
              <a:schemeClr val="accent6">
                <a:tint val="45000"/>
                <a:satMod val="400000"/>
              </a:schemeClr>
            </a:duotone>
            <a:alphaModFix amt="64000"/>
            <a:extLst>
              <a:ext uri="{BEBA8EAE-BF5A-486C-A8C5-ECC9F3942E4B}">
                <a14:imgProps xmlns:a14="http://schemas.microsoft.com/office/drawing/2010/main">
                  <a14:imgLayer r:embed="rId4">
                    <a14:imgEffect>
                      <a14:saturation sat="4000"/>
                    </a14:imgEffect>
                    <a14:imgEffect>
                      <a14:brightnessContrast bright="100000" contrast="-17000"/>
                    </a14:imgEffect>
                  </a14:imgLayer>
                </a14:imgProps>
              </a:ext>
              <a:ext uri="{28A0092B-C50C-407E-A947-70E740481C1C}">
                <a14:useLocalDpi xmlns:a14="http://schemas.microsoft.com/office/drawing/2010/main"/>
              </a:ext>
            </a:extLst>
          </a:blip>
          <a:srcRect/>
          <a:stretch/>
        </p:blipFill>
        <p:spPr>
          <a:xfrm>
            <a:off x="1042939" y="2357414"/>
            <a:ext cx="10188671" cy="2396272"/>
          </a:xfrm>
          <a:prstGeom prst="rect">
            <a:avLst/>
          </a:prstGeom>
        </p:spPr>
      </p:pic>
      <p:sp>
        <p:nvSpPr>
          <p:cNvPr id="12" name="Rectangle 11"/>
          <p:cNvSpPr/>
          <p:nvPr/>
        </p:nvSpPr>
        <p:spPr bwMode="auto">
          <a:xfrm>
            <a:off x="1055996" y="2361731"/>
            <a:ext cx="10196032" cy="2417861"/>
          </a:xfrm>
          <a:prstGeom prst="rect">
            <a:avLst/>
          </a:prstGeom>
          <a:solidFill>
            <a:srgbClr val="3DA1B9"/>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marL="0" marR="0" lvl="0" indent="0" algn="ctr" defTabSz="932597" eaLnBrk="1" fontAlgn="auto" latinLnBrk="0" hangingPunct="1">
              <a:lnSpc>
                <a:spcPct val="90000"/>
              </a:lnSpc>
              <a:spcBef>
                <a:spcPts val="0"/>
              </a:spcBef>
              <a:spcAft>
                <a:spcPts val="0"/>
              </a:spcAft>
              <a:buClrTx/>
              <a:buSzTx/>
              <a:buFontTx/>
              <a:buNone/>
              <a:tabLst/>
              <a:defRPr/>
            </a:pPr>
            <a:endParaRPr kumimoji="0" lang="en-US" sz="1836" b="0" i="0" u="none" strike="noStrike" kern="0" cap="none" spc="0" normalizeH="0" baseline="0" noProof="0" dirty="0" err="1">
              <a:ln>
                <a:noFill/>
              </a:ln>
              <a:solidFill>
                <a:srgbClr val="FFFFFF"/>
              </a:solidFill>
              <a:effectLst/>
              <a:uLnTx/>
              <a:uFillTx/>
            </a:endParaRPr>
          </a:p>
        </p:txBody>
      </p:sp>
      <p:sp>
        <p:nvSpPr>
          <p:cNvPr id="322" name="Title 1"/>
          <p:cNvSpPr>
            <a:spLocks noGrp="1"/>
          </p:cNvSpPr>
          <p:nvPr>
            <p:ph type="title"/>
          </p:nvPr>
        </p:nvSpPr>
        <p:spPr>
          <a:xfrm>
            <a:off x="641353" y="263375"/>
            <a:ext cx="11188323" cy="854886"/>
          </a:xfrm>
        </p:spPr>
        <p:txBody>
          <a:bodyPr anchor="ctr">
            <a:normAutofit/>
          </a:bodyPr>
          <a:lstStyle/>
          <a:p>
            <a:r>
              <a:rPr lang="en-US" dirty="0"/>
              <a:t>The Veritas Approach: Holistic Information Management</a:t>
            </a:r>
          </a:p>
        </p:txBody>
      </p:sp>
      <p:sp>
        <p:nvSpPr>
          <p:cNvPr id="42" name="Rectangle 41"/>
          <p:cNvSpPr/>
          <p:nvPr/>
        </p:nvSpPr>
        <p:spPr>
          <a:xfrm>
            <a:off x="1468683" y="4030508"/>
            <a:ext cx="2678721" cy="487826"/>
          </a:xfrm>
          <a:prstGeom prst="rect">
            <a:avLst/>
          </a:prstGeom>
        </p:spPr>
        <p:txBody>
          <a:bodyPr wrap="square">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solidFill>
                  <a:schemeClr val="bg1"/>
                </a:solidFill>
                <a:effectLst/>
                <a:uLnTx/>
                <a:uFillTx/>
              </a:rPr>
              <a:t>Ensure data and apps are safe no matter where they travel</a:t>
            </a:r>
          </a:p>
        </p:txBody>
      </p:sp>
      <p:sp>
        <p:nvSpPr>
          <p:cNvPr id="18" name="AutoShape 35"/>
          <p:cNvSpPr>
            <a:spLocks noChangeArrowheads="1"/>
          </p:cNvSpPr>
          <p:nvPr/>
        </p:nvSpPr>
        <p:spPr bwMode="auto">
          <a:xfrm>
            <a:off x="8252742" y="3507846"/>
            <a:ext cx="2122798" cy="585407"/>
          </a:xfrm>
          <a:prstGeom prst="homePlate">
            <a:avLst>
              <a:gd name="adj" fmla="val 0"/>
            </a:avLst>
          </a:prstGeom>
          <a:noFill/>
          <a:ln>
            <a:noFill/>
          </a:ln>
          <a:effectLst>
            <a:prstShdw prst="shdw17" dist="17961" dir="2700000">
              <a:srgbClr val="014F6E">
                <a:alpha val="74997"/>
              </a:srgbClr>
            </a:prstShdw>
          </a:effectLst>
        </p:spPr>
        <p:txBody>
          <a:bodyPr wrap="none" lIns="83759" tIns="41878" rIns="83759" bIns="41878" anchor="ctr"/>
          <a:lstStyle/>
          <a:p>
            <a:pPr marL="0" marR="0" lvl="0" indent="0" algn="ctr" defTabSz="830594" eaLnBrk="1" fontAlgn="auto" latinLnBrk="0" hangingPunct="1">
              <a:lnSpc>
                <a:spcPct val="100000"/>
              </a:lnSpc>
              <a:spcBef>
                <a:spcPts val="0"/>
              </a:spcBef>
              <a:spcAft>
                <a:spcPts val="0"/>
              </a:spcAft>
              <a:buClrTx/>
              <a:buSzTx/>
              <a:buFontTx/>
              <a:buNone/>
              <a:tabLst/>
              <a:defRPr/>
            </a:pPr>
            <a:r>
              <a:rPr kumimoji="0" lang="en-US" sz="1632" b="1" i="0" u="none" strike="noStrike" kern="0" cap="none" spc="0" normalizeH="0" baseline="0" noProof="0">
                <a:ln>
                  <a:noFill/>
                </a:ln>
                <a:solidFill>
                  <a:schemeClr val="bg1"/>
                </a:solidFill>
                <a:effectLst/>
                <a:uLnTx/>
                <a:uFillTx/>
                <a:cs typeface="ＭＳ Ｐゴシック" charset="0"/>
              </a:rPr>
              <a:t>Information Insight</a:t>
            </a:r>
            <a:endParaRPr kumimoji="0" lang="en-US" sz="1632" b="1" i="0" u="none" strike="noStrike" kern="0" cap="none" spc="0" normalizeH="0" baseline="0" noProof="0" dirty="0">
              <a:ln>
                <a:noFill/>
              </a:ln>
              <a:solidFill>
                <a:schemeClr val="bg1"/>
              </a:solidFill>
              <a:effectLst/>
              <a:uLnTx/>
              <a:uFillTx/>
              <a:cs typeface="ＭＳ Ｐゴシック" charset="0"/>
            </a:endParaRPr>
          </a:p>
        </p:txBody>
      </p:sp>
      <p:grpSp>
        <p:nvGrpSpPr>
          <p:cNvPr id="4" name="Group 3"/>
          <p:cNvGrpSpPr/>
          <p:nvPr/>
        </p:nvGrpSpPr>
        <p:grpSpPr>
          <a:xfrm>
            <a:off x="8974448" y="2995439"/>
            <a:ext cx="659632" cy="659632"/>
            <a:chOff x="8961924" y="2936971"/>
            <a:chExt cx="646757" cy="646757"/>
          </a:xfrm>
        </p:grpSpPr>
        <p:sp>
          <p:nvSpPr>
            <p:cNvPr id="20" name="Oval 19"/>
            <p:cNvSpPr/>
            <p:nvPr/>
          </p:nvSpPr>
          <p:spPr bwMode="auto">
            <a:xfrm>
              <a:off x="8961924" y="2936971"/>
              <a:ext cx="646757" cy="646757"/>
            </a:xfrm>
            <a:prstGeom prst="ellipse">
              <a:avLst/>
            </a:prstGeom>
            <a:solidFill>
              <a:srgbClr val="EA683C"/>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marL="0" marR="0" lvl="0" indent="0" algn="ctr" defTabSz="932597" eaLnBrk="1" fontAlgn="auto" latinLnBrk="0" hangingPunct="1">
                <a:lnSpc>
                  <a:spcPct val="90000"/>
                </a:lnSpc>
                <a:spcBef>
                  <a:spcPts val="0"/>
                </a:spcBef>
                <a:spcAft>
                  <a:spcPts val="0"/>
                </a:spcAft>
                <a:buClrTx/>
                <a:buSzTx/>
                <a:buFontTx/>
                <a:buNone/>
                <a:tabLst/>
                <a:defRPr/>
              </a:pPr>
              <a:endParaRPr kumimoji="0" lang="en-US" sz="1428" b="0" i="0" u="none" strike="noStrike" kern="0" cap="none" spc="0" normalizeH="0" baseline="0" noProof="0" dirty="0" err="1">
                <a:ln>
                  <a:noFill/>
                </a:ln>
                <a:solidFill>
                  <a:schemeClr val="bg1"/>
                </a:solidFill>
                <a:effectLst/>
                <a:uLnTx/>
                <a:uFillTx/>
              </a:endParaRPr>
            </a:p>
          </p:txBody>
        </p:sp>
        <p:sp>
          <p:nvSpPr>
            <p:cNvPr id="21" name="Freeform 108"/>
            <p:cNvSpPr>
              <a:spLocks noEditPoints="1"/>
            </p:cNvSpPr>
            <p:nvPr/>
          </p:nvSpPr>
          <p:spPr bwMode="auto">
            <a:xfrm>
              <a:off x="9084340" y="3057292"/>
              <a:ext cx="396210" cy="359008"/>
            </a:xfrm>
            <a:custGeom>
              <a:avLst/>
              <a:gdLst>
                <a:gd name="T0" fmla="*/ 3207 w 4567"/>
                <a:gd name="T1" fmla="*/ 2039 h 4893"/>
                <a:gd name="T2" fmla="*/ 3442 w 4567"/>
                <a:gd name="T3" fmla="*/ 1942 h 4893"/>
                <a:gd name="T4" fmla="*/ 3065 w 4567"/>
                <a:gd name="T5" fmla="*/ 1652 h 4893"/>
                <a:gd name="T6" fmla="*/ 3801 w 4567"/>
                <a:gd name="T7" fmla="*/ 1942 h 4893"/>
                <a:gd name="T8" fmla="*/ 3837 w 4567"/>
                <a:gd name="T9" fmla="*/ 3249 h 4893"/>
                <a:gd name="T10" fmla="*/ 3986 w 4567"/>
                <a:gd name="T11" fmla="*/ 3557 h 4893"/>
                <a:gd name="T12" fmla="*/ 3095 w 4567"/>
                <a:gd name="T13" fmla="*/ 3267 h 4893"/>
                <a:gd name="T14" fmla="*/ 3439 w 4567"/>
                <a:gd name="T15" fmla="*/ 3170 h 4893"/>
                <a:gd name="T16" fmla="*/ 1919 w 4567"/>
                <a:gd name="T17" fmla="*/ 3170 h 4893"/>
                <a:gd name="T18" fmla="*/ 2226 w 4567"/>
                <a:gd name="T19" fmla="*/ 2039 h 4893"/>
                <a:gd name="T20" fmla="*/ 1957 w 4567"/>
                <a:gd name="T21" fmla="*/ 1942 h 4893"/>
                <a:gd name="T22" fmla="*/ 2693 w 4567"/>
                <a:gd name="T23" fmla="*/ 1652 h 4893"/>
                <a:gd name="T24" fmla="*/ 2545 w 4567"/>
                <a:gd name="T25" fmla="*/ 1960 h 4893"/>
                <a:gd name="T26" fmla="*/ 2663 w 4567"/>
                <a:gd name="T27" fmla="*/ 3267 h 4893"/>
                <a:gd name="T28" fmla="*/ 1772 w 4567"/>
                <a:gd name="T29" fmla="*/ 3557 h 4893"/>
                <a:gd name="T30" fmla="*/ 2223 w 4567"/>
                <a:gd name="T31" fmla="*/ 3267 h 4893"/>
                <a:gd name="T32" fmla="*/ 1919 w 4567"/>
                <a:gd name="T33" fmla="*/ 3170 h 4893"/>
                <a:gd name="T34" fmla="*/ 801 w 4567"/>
                <a:gd name="T35" fmla="*/ 2039 h 4893"/>
                <a:gd name="T36" fmla="*/ 1035 w 4567"/>
                <a:gd name="T37" fmla="*/ 1942 h 4893"/>
                <a:gd name="T38" fmla="*/ 659 w 4567"/>
                <a:gd name="T39" fmla="*/ 1652 h 4893"/>
                <a:gd name="T40" fmla="*/ 1395 w 4567"/>
                <a:gd name="T41" fmla="*/ 1942 h 4893"/>
                <a:gd name="T42" fmla="*/ 1431 w 4567"/>
                <a:gd name="T43" fmla="*/ 3249 h 4893"/>
                <a:gd name="T44" fmla="*/ 1580 w 4567"/>
                <a:gd name="T45" fmla="*/ 3557 h 4893"/>
                <a:gd name="T46" fmla="*/ 689 w 4567"/>
                <a:gd name="T47" fmla="*/ 3267 h 4893"/>
                <a:gd name="T48" fmla="*/ 1033 w 4567"/>
                <a:gd name="T49" fmla="*/ 3170 h 4893"/>
                <a:gd name="T50" fmla="*/ 0 w 4567"/>
                <a:gd name="T51" fmla="*/ 4415 h 4893"/>
                <a:gd name="T52" fmla="*/ 4567 w 4567"/>
                <a:gd name="T53" fmla="*/ 4893 h 4893"/>
                <a:gd name="T54" fmla="*/ 0 w 4567"/>
                <a:gd name="T55" fmla="*/ 4415 h 4893"/>
                <a:gd name="T56" fmla="*/ 4297 w 4567"/>
                <a:gd name="T57" fmla="*/ 3738 h 4893"/>
                <a:gd name="T58" fmla="*/ 270 w 4567"/>
                <a:gd name="T59" fmla="*/ 4216 h 4893"/>
                <a:gd name="T60" fmla="*/ 2284 w 4567"/>
                <a:gd name="T61" fmla="*/ 0 h 4893"/>
                <a:gd name="T62" fmla="*/ 4288 w 4567"/>
                <a:gd name="T63" fmla="*/ 1138 h 4893"/>
                <a:gd name="T64" fmla="*/ 280 w 4567"/>
                <a:gd name="T65" fmla="*/ 919 h 4893"/>
                <a:gd name="T66" fmla="*/ 4165 w 4567"/>
                <a:gd name="T67" fmla="*/ 1259 h 4893"/>
                <a:gd name="T68" fmla="*/ 402 w 4567"/>
                <a:gd name="T69" fmla="*/ 1507 h 4893"/>
                <a:gd name="T70" fmla="*/ 4165 w 4567"/>
                <a:gd name="T71" fmla="*/ 1259 h 4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67" h="4893">
                  <a:moveTo>
                    <a:pt x="3135" y="3170"/>
                  </a:moveTo>
                  <a:cubicBezTo>
                    <a:pt x="3137" y="2916"/>
                    <a:pt x="3187" y="2294"/>
                    <a:pt x="3207" y="2039"/>
                  </a:cubicBezTo>
                  <a:cubicBezTo>
                    <a:pt x="3442" y="2039"/>
                    <a:pt x="3442" y="2039"/>
                    <a:pt x="3442" y="2039"/>
                  </a:cubicBezTo>
                  <a:cubicBezTo>
                    <a:pt x="3442" y="1942"/>
                    <a:pt x="3442" y="1942"/>
                    <a:pt x="3442" y="1942"/>
                  </a:cubicBezTo>
                  <a:cubicBezTo>
                    <a:pt x="3173" y="1942"/>
                    <a:pt x="3173" y="1942"/>
                    <a:pt x="3173" y="1942"/>
                  </a:cubicBezTo>
                  <a:cubicBezTo>
                    <a:pt x="3065" y="1652"/>
                    <a:pt x="3065" y="1652"/>
                    <a:pt x="3065" y="1652"/>
                  </a:cubicBezTo>
                  <a:cubicBezTo>
                    <a:pt x="3909" y="1652"/>
                    <a:pt x="3909" y="1652"/>
                    <a:pt x="3909" y="1652"/>
                  </a:cubicBezTo>
                  <a:cubicBezTo>
                    <a:pt x="3801" y="1942"/>
                    <a:pt x="3801" y="1942"/>
                    <a:pt x="3801" y="1942"/>
                  </a:cubicBezTo>
                  <a:cubicBezTo>
                    <a:pt x="3761" y="1960"/>
                    <a:pt x="3761" y="1960"/>
                    <a:pt x="3761" y="1960"/>
                  </a:cubicBezTo>
                  <a:cubicBezTo>
                    <a:pt x="3774" y="2150"/>
                    <a:pt x="3853" y="3064"/>
                    <a:pt x="3837" y="3249"/>
                  </a:cubicBezTo>
                  <a:cubicBezTo>
                    <a:pt x="3879" y="3267"/>
                    <a:pt x="3879" y="3267"/>
                    <a:pt x="3879" y="3267"/>
                  </a:cubicBezTo>
                  <a:cubicBezTo>
                    <a:pt x="3986" y="3557"/>
                    <a:pt x="3986" y="3557"/>
                    <a:pt x="3986" y="3557"/>
                  </a:cubicBezTo>
                  <a:cubicBezTo>
                    <a:pt x="2988" y="3557"/>
                    <a:pt x="2988" y="3557"/>
                    <a:pt x="2988" y="3557"/>
                  </a:cubicBezTo>
                  <a:cubicBezTo>
                    <a:pt x="3095" y="3267"/>
                    <a:pt x="3095" y="3267"/>
                    <a:pt x="3095" y="3267"/>
                  </a:cubicBezTo>
                  <a:cubicBezTo>
                    <a:pt x="3439" y="3267"/>
                    <a:pt x="3439" y="3267"/>
                    <a:pt x="3439" y="3267"/>
                  </a:cubicBezTo>
                  <a:cubicBezTo>
                    <a:pt x="3439" y="3170"/>
                    <a:pt x="3439" y="3170"/>
                    <a:pt x="3439" y="3170"/>
                  </a:cubicBezTo>
                  <a:cubicBezTo>
                    <a:pt x="3135" y="3170"/>
                    <a:pt x="3135" y="3170"/>
                    <a:pt x="3135" y="3170"/>
                  </a:cubicBezTo>
                  <a:close/>
                  <a:moveTo>
                    <a:pt x="1919" y="3170"/>
                  </a:moveTo>
                  <a:cubicBezTo>
                    <a:pt x="1921" y="2916"/>
                    <a:pt x="1972" y="2294"/>
                    <a:pt x="1991" y="2039"/>
                  </a:cubicBezTo>
                  <a:cubicBezTo>
                    <a:pt x="2226" y="2039"/>
                    <a:pt x="2226" y="2039"/>
                    <a:pt x="2226" y="2039"/>
                  </a:cubicBezTo>
                  <a:cubicBezTo>
                    <a:pt x="2226" y="1942"/>
                    <a:pt x="2226" y="1942"/>
                    <a:pt x="2226" y="1942"/>
                  </a:cubicBezTo>
                  <a:cubicBezTo>
                    <a:pt x="1957" y="1942"/>
                    <a:pt x="1957" y="1942"/>
                    <a:pt x="1957" y="1942"/>
                  </a:cubicBezTo>
                  <a:cubicBezTo>
                    <a:pt x="1849" y="1652"/>
                    <a:pt x="1849" y="1652"/>
                    <a:pt x="1849" y="1652"/>
                  </a:cubicBezTo>
                  <a:cubicBezTo>
                    <a:pt x="2693" y="1652"/>
                    <a:pt x="2693" y="1652"/>
                    <a:pt x="2693" y="1652"/>
                  </a:cubicBezTo>
                  <a:cubicBezTo>
                    <a:pt x="2586" y="1942"/>
                    <a:pt x="2586" y="1942"/>
                    <a:pt x="2586" y="1942"/>
                  </a:cubicBezTo>
                  <a:cubicBezTo>
                    <a:pt x="2545" y="1960"/>
                    <a:pt x="2545" y="1960"/>
                    <a:pt x="2545" y="1960"/>
                  </a:cubicBezTo>
                  <a:cubicBezTo>
                    <a:pt x="2559" y="2150"/>
                    <a:pt x="2637" y="3064"/>
                    <a:pt x="2622" y="3249"/>
                  </a:cubicBezTo>
                  <a:cubicBezTo>
                    <a:pt x="2663" y="3267"/>
                    <a:pt x="2663" y="3267"/>
                    <a:pt x="2663" y="3267"/>
                  </a:cubicBezTo>
                  <a:cubicBezTo>
                    <a:pt x="2771" y="3557"/>
                    <a:pt x="2771" y="3557"/>
                    <a:pt x="2771" y="3557"/>
                  </a:cubicBezTo>
                  <a:cubicBezTo>
                    <a:pt x="1772" y="3557"/>
                    <a:pt x="1772" y="3557"/>
                    <a:pt x="1772" y="3557"/>
                  </a:cubicBezTo>
                  <a:cubicBezTo>
                    <a:pt x="1880" y="3267"/>
                    <a:pt x="1880" y="3267"/>
                    <a:pt x="1880" y="3267"/>
                  </a:cubicBezTo>
                  <a:cubicBezTo>
                    <a:pt x="2223" y="3267"/>
                    <a:pt x="2223" y="3267"/>
                    <a:pt x="2223" y="3267"/>
                  </a:cubicBezTo>
                  <a:cubicBezTo>
                    <a:pt x="2223" y="3170"/>
                    <a:pt x="2223" y="3170"/>
                    <a:pt x="2223" y="3170"/>
                  </a:cubicBezTo>
                  <a:cubicBezTo>
                    <a:pt x="1919" y="3170"/>
                    <a:pt x="1919" y="3170"/>
                    <a:pt x="1919" y="3170"/>
                  </a:cubicBezTo>
                  <a:close/>
                  <a:moveTo>
                    <a:pt x="728" y="3170"/>
                  </a:moveTo>
                  <a:cubicBezTo>
                    <a:pt x="730" y="2916"/>
                    <a:pt x="781" y="2294"/>
                    <a:pt x="801" y="2039"/>
                  </a:cubicBezTo>
                  <a:cubicBezTo>
                    <a:pt x="1035" y="2039"/>
                    <a:pt x="1035" y="2039"/>
                    <a:pt x="1035" y="2039"/>
                  </a:cubicBezTo>
                  <a:cubicBezTo>
                    <a:pt x="1035" y="1942"/>
                    <a:pt x="1035" y="1942"/>
                    <a:pt x="1035" y="1942"/>
                  </a:cubicBezTo>
                  <a:cubicBezTo>
                    <a:pt x="766" y="1942"/>
                    <a:pt x="766" y="1942"/>
                    <a:pt x="766" y="1942"/>
                  </a:cubicBezTo>
                  <a:cubicBezTo>
                    <a:pt x="659" y="1652"/>
                    <a:pt x="659" y="1652"/>
                    <a:pt x="659" y="1652"/>
                  </a:cubicBezTo>
                  <a:cubicBezTo>
                    <a:pt x="1503" y="1652"/>
                    <a:pt x="1503" y="1652"/>
                    <a:pt x="1503" y="1652"/>
                  </a:cubicBezTo>
                  <a:cubicBezTo>
                    <a:pt x="1395" y="1942"/>
                    <a:pt x="1395" y="1942"/>
                    <a:pt x="1395" y="1942"/>
                  </a:cubicBezTo>
                  <a:cubicBezTo>
                    <a:pt x="1355" y="1960"/>
                    <a:pt x="1355" y="1960"/>
                    <a:pt x="1355" y="1960"/>
                  </a:cubicBezTo>
                  <a:cubicBezTo>
                    <a:pt x="1368" y="2150"/>
                    <a:pt x="1446" y="3064"/>
                    <a:pt x="1431" y="3249"/>
                  </a:cubicBezTo>
                  <a:cubicBezTo>
                    <a:pt x="1472" y="3267"/>
                    <a:pt x="1472" y="3267"/>
                    <a:pt x="1472" y="3267"/>
                  </a:cubicBezTo>
                  <a:cubicBezTo>
                    <a:pt x="1580" y="3557"/>
                    <a:pt x="1580" y="3557"/>
                    <a:pt x="1580" y="3557"/>
                  </a:cubicBezTo>
                  <a:cubicBezTo>
                    <a:pt x="581" y="3557"/>
                    <a:pt x="581" y="3557"/>
                    <a:pt x="581" y="3557"/>
                  </a:cubicBezTo>
                  <a:cubicBezTo>
                    <a:pt x="689" y="3267"/>
                    <a:pt x="689" y="3267"/>
                    <a:pt x="689" y="3267"/>
                  </a:cubicBezTo>
                  <a:cubicBezTo>
                    <a:pt x="1033" y="3267"/>
                    <a:pt x="1033" y="3267"/>
                    <a:pt x="1033" y="3267"/>
                  </a:cubicBezTo>
                  <a:cubicBezTo>
                    <a:pt x="1033" y="3170"/>
                    <a:pt x="1033" y="3170"/>
                    <a:pt x="1033" y="3170"/>
                  </a:cubicBezTo>
                  <a:cubicBezTo>
                    <a:pt x="728" y="3170"/>
                    <a:pt x="728" y="3170"/>
                    <a:pt x="728" y="3170"/>
                  </a:cubicBezTo>
                  <a:close/>
                  <a:moveTo>
                    <a:pt x="0" y="4415"/>
                  </a:moveTo>
                  <a:cubicBezTo>
                    <a:pt x="4567" y="4415"/>
                    <a:pt x="4567" y="4415"/>
                    <a:pt x="4567" y="4415"/>
                  </a:cubicBezTo>
                  <a:cubicBezTo>
                    <a:pt x="4567" y="4893"/>
                    <a:pt x="4567" y="4893"/>
                    <a:pt x="4567" y="4893"/>
                  </a:cubicBezTo>
                  <a:cubicBezTo>
                    <a:pt x="0" y="4893"/>
                    <a:pt x="0" y="4893"/>
                    <a:pt x="0" y="4893"/>
                  </a:cubicBezTo>
                  <a:cubicBezTo>
                    <a:pt x="0" y="4415"/>
                    <a:pt x="0" y="4415"/>
                    <a:pt x="0" y="4415"/>
                  </a:cubicBezTo>
                  <a:close/>
                  <a:moveTo>
                    <a:pt x="270" y="3738"/>
                  </a:moveTo>
                  <a:cubicBezTo>
                    <a:pt x="4297" y="3738"/>
                    <a:pt x="4297" y="3738"/>
                    <a:pt x="4297" y="3738"/>
                  </a:cubicBezTo>
                  <a:cubicBezTo>
                    <a:pt x="4297" y="4216"/>
                    <a:pt x="4297" y="4216"/>
                    <a:pt x="4297" y="4216"/>
                  </a:cubicBezTo>
                  <a:cubicBezTo>
                    <a:pt x="270" y="4216"/>
                    <a:pt x="270" y="4216"/>
                    <a:pt x="270" y="4216"/>
                  </a:cubicBezTo>
                  <a:cubicBezTo>
                    <a:pt x="270" y="3738"/>
                    <a:pt x="270" y="3738"/>
                    <a:pt x="270" y="3738"/>
                  </a:cubicBezTo>
                  <a:close/>
                  <a:moveTo>
                    <a:pt x="2284" y="0"/>
                  </a:moveTo>
                  <a:cubicBezTo>
                    <a:pt x="2952" y="306"/>
                    <a:pt x="3620" y="612"/>
                    <a:pt x="4288" y="919"/>
                  </a:cubicBezTo>
                  <a:cubicBezTo>
                    <a:pt x="4288" y="1138"/>
                    <a:pt x="4288" y="1138"/>
                    <a:pt x="4288" y="1138"/>
                  </a:cubicBezTo>
                  <a:cubicBezTo>
                    <a:pt x="280" y="1138"/>
                    <a:pt x="280" y="1138"/>
                    <a:pt x="280" y="1138"/>
                  </a:cubicBezTo>
                  <a:cubicBezTo>
                    <a:pt x="280" y="919"/>
                    <a:pt x="280" y="919"/>
                    <a:pt x="280" y="919"/>
                  </a:cubicBezTo>
                  <a:cubicBezTo>
                    <a:pt x="948" y="612"/>
                    <a:pt x="1616" y="306"/>
                    <a:pt x="2284" y="0"/>
                  </a:cubicBezTo>
                  <a:close/>
                  <a:moveTo>
                    <a:pt x="4165" y="1259"/>
                  </a:moveTo>
                  <a:cubicBezTo>
                    <a:pt x="4165" y="1507"/>
                    <a:pt x="4165" y="1507"/>
                    <a:pt x="4165" y="1507"/>
                  </a:cubicBezTo>
                  <a:cubicBezTo>
                    <a:pt x="402" y="1507"/>
                    <a:pt x="402" y="1507"/>
                    <a:pt x="402" y="1507"/>
                  </a:cubicBezTo>
                  <a:cubicBezTo>
                    <a:pt x="402" y="1259"/>
                    <a:pt x="402" y="1259"/>
                    <a:pt x="402" y="1259"/>
                  </a:cubicBezTo>
                  <a:lnTo>
                    <a:pt x="4165" y="1259"/>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chemeClr val="bg1"/>
                </a:solidFill>
                <a:effectLst/>
                <a:uLnTx/>
                <a:uFillTx/>
                <a:cs typeface="Arial"/>
              </a:endParaRPr>
            </a:p>
          </p:txBody>
        </p:sp>
      </p:grpSp>
      <p:sp>
        <p:nvSpPr>
          <p:cNvPr id="43" name="Rectangle 42"/>
          <p:cNvSpPr/>
          <p:nvPr/>
        </p:nvSpPr>
        <p:spPr>
          <a:xfrm>
            <a:off x="8209259" y="4010852"/>
            <a:ext cx="2244257" cy="531812"/>
          </a:xfrm>
          <a:prstGeom prst="rect">
            <a:avLst/>
          </a:prstGeom>
        </p:spPr>
        <p:txBody>
          <a:bodyPr wrap="square">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chemeClr val="bg1"/>
                </a:solidFill>
                <a:effectLst/>
                <a:uLnTx/>
                <a:uFillTx/>
              </a:rPr>
              <a:t>Reduce risk with visibility, control and governance</a:t>
            </a:r>
          </a:p>
        </p:txBody>
      </p:sp>
      <p:sp>
        <p:nvSpPr>
          <p:cNvPr id="22" name="AutoShape 35"/>
          <p:cNvSpPr>
            <a:spLocks noChangeArrowheads="1"/>
          </p:cNvSpPr>
          <p:nvPr/>
        </p:nvSpPr>
        <p:spPr bwMode="auto">
          <a:xfrm>
            <a:off x="4971543" y="3494894"/>
            <a:ext cx="2122798" cy="585407"/>
          </a:xfrm>
          <a:prstGeom prst="homePlate">
            <a:avLst>
              <a:gd name="adj" fmla="val 0"/>
            </a:avLst>
          </a:prstGeom>
          <a:noFill/>
          <a:ln>
            <a:noFill/>
          </a:ln>
          <a:effectLst>
            <a:prstShdw prst="shdw17" dist="17961" dir="2700000">
              <a:srgbClr val="014F6E">
                <a:alpha val="74997"/>
              </a:srgbClr>
            </a:prstShdw>
          </a:effectLst>
        </p:spPr>
        <p:txBody>
          <a:bodyPr wrap="none" lIns="83759" tIns="41878" rIns="83759" bIns="41878" anchor="ctr"/>
          <a:lstStyle/>
          <a:p>
            <a:pPr marL="0" marR="0" lvl="0" indent="0" algn="ctr" defTabSz="830594" eaLnBrk="1" fontAlgn="auto" latinLnBrk="0" hangingPunct="1">
              <a:lnSpc>
                <a:spcPct val="100000"/>
              </a:lnSpc>
              <a:spcBef>
                <a:spcPts val="0"/>
              </a:spcBef>
              <a:spcAft>
                <a:spcPts val="0"/>
              </a:spcAft>
              <a:buClrTx/>
              <a:buSzTx/>
              <a:buFontTx/>
              <a:buNone/>
              <a:tabLst/>
              <a:defRPr/>
            </a:pPr>
            <a:r>
              <a:rPr kumimoji="0" lang="en-US" sz="1632" b="1" i="0" u="none" strike="noStrike" kern="0" cap="none" spc="0" normalizeH="0" baseline="0" noProof="0" dirty="0">
                <a:ln>
                  <a:noFill/>
                </a:ln>
                <a:solidFill>
                  <a:schemeClr val="bg1"/>
                </a:solidFill>
                <a:effectLst/>
                <a:uLnTx/>
                <a:uFillTx/>
                <a:cs typeface="ＭＳ Ｐゴシック" charset="0"/>
              </a:rPr>
              <a:t>Information Availability</a:t>
            </a:r>
          </a:p>
        </p:txBody>
      </p:sp>
      <p:sp>
        <p:nvSpPr>
          <p:cNvPr id="49" name="Rectangle 48"/>
          <p:cNvSpPr/>
          <p:nvPr/>
        </p:nvSpPr>
        <p:spPr>
          <a:xfrm>
            <a:off x="4771654" y="4030508"/>
            <a:ext cx="2484007" cy="493352"/>
          </a:xfrm>
          <a:prstGeom prst="rect">
            <a:avLst/>
          </a:prstGeom>
        </p:spPr>
        <p:txBody>
          <a:bodyPr wrap="square">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solidFill>
                  <a:schemeClr val="bg1"/>
                </a:solidFill>
                <a:effectLst/>
                <a:uLnTx/>
                <a:uFillTx/>
              </a:rPr>
              <a:t>Ensure performance, uptime, resilience and scale</a:t>
            </a:r>
          </a:p>
        </p:txBody>
      </p:sp>
      <p:grpSp>
        <p:nvGrpSpPr>
          <p:cNvPr id="52" name="Group 51"/>
          <p:cNvGrpSpPr/>
          <p:nvPr/>
        </p:nvGrpSpPr>
        <p:grpSpPr>
          <a:xfrm>
            <a:off x="3707061" y="2441689"/>
            <a:ext cx="1483097" cy="239525"/>
            <a:chOff x="7382746" y="6415777"/>
            <a:chExt cx="1041916" cy="226153"/>
          </a:xfrm>
        </p:grpSpPr>
        <p:sp>
          <p:nvSpPr>
            <p:cNvPr id="53" name="Freeform 5"/>
            <p:cNvSpPr>
              <a:spLocks/>
            </p:cNvSpPr>
            <p:nvPr/>
          </p:nvSpPr>
          <p:spPr bwMode="auto">
            <a:xfrm>
              <a:off x="7717654" y="6453610"/>
              <a:ext cx="157022" cy="188320"/>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sz="1836" b="0" i="0" u="none" strike="noStrike" kern="0" cap="none" spc="0" normalizeH="0" baseline="0" noProof="0">
                <a:ln>
                  <a:noFill/>
                </a:ln>
                <a:solidFill>
                  <a:sysClr val="windowText" lastClr="000000"/>
                </a:solidFill>
                <a:effectLst/>
                <a:uLnTx/>
                <a:uFillTx/>
              </a:endParaRPr>
            </a:p>
          </p:txBody>
        </p:sp>
        <p:sp>
          <p:nvSpPr>
            <p:cNvPr id="54" name="Rectangle 6"/>
            <p:cNvSpPr>
              <a:spLocks noChangeArrowheads="1"/>
            </p:cNvSpPr>
            <p:nvPr/>
          </p:nvSpPr>
          <p:spPr bwMode="auto">
            <a:xfrm>
              <a:off x="7895542" y="6453611"/>
              <a:ext cx="27018" cy="183773"/>
            </a:xfrm>
            <a:prstGeom prst="rect">
              <a:avLst/>
            </a:prstGeom>
            <a:solidFill>
              <a:srgbClr val="B1181E"/>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sz="1836" b="0" i="0" u="none" strike="noStrike" kern="0" cap="none" spc="0" normalizeH="0" baseline="0" noProof="0">
                <a:ln>
                  <a:noFill/>
                </a:ln>
                <a:solidFill>
                  <a:sysClr val="windowText" lastClr="000000"/>
                </a:solidFill>
                <a:effectLst/>
                <a:uLnTx/>
                <a:uFillTx/>
              </a:endParaRPr>
            </a:p>
          </p:txBody>
        </p:sp>
        <p:sp>
          <p:nvSpPr>
            <p:cNvPr id="55" name="Freeform 7"/>
            <p:cNvSpPr>
              <a:spLocks/>
            </p:cNvSpPr>
            <p:nvPr/>
          </p:nvSpPr>
          <p:spPr bwMode="auto">
            <a:xfrm>
              <a:off x="7382746" y="6453611"/>
              <a:ext cx="163977" cy="183773"/>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sz="1836" b="0" i="0" u="none" strike="noStrike" kern="0" cap="none" spc="0" normalizeH="0" baseline="0" noProof="0">
                <a:ln>
                  <a:noFill/>
                </a:ln>
                <a:solidFill>
                  <a:sysClr val="windowText" lastClr="000000"/>
                </a:solidFill>
                <a:effectLst/>
                <a:uLnTx/>
                <a:uFillTx/>
              </a:endParaRPr>
            </a:p>
          </p:txBody>
        </p:sp>
        <p:sp>
          <p:nvSpPr>
            <p:cNvPr id="56" name="Freeform 8"/>
            <p:cNvSpPr>
              <a:spLocks/>
            </p:cNvSpPr>
            <p:nvPr/>
          </p:nvSpPr>
          <p:spPr bwMode="auto">
            <a:xfrm>
              <a:off x="8058181" y="6453611"/>
              <a:ext cx="163977" cy="183773"/>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sz="1836" b="0" i="0" u="none" strike="noStrike" kern="0" cap="none" spc="0" normalizeH="0" baseline="0" noProof="0">
                <a:ln>
                  <a:noFill/>
                </a:ln>
                <a:solidFill>
                  <a:sysClr val="windowText" lastClr="000000"/>
                </a:solidFill>
                <a:effectLst/>
                <a:uLnTx/>
                <a:uFillTx/>
              </a:endParaRPr>
            </a:p>
          </p:txBody>
        </p:sp>
        <p:sp>
          <p:nvSpPr>
            <p:cNvPr id="57" name="Freeform 9"/>
            <p:cNvSpPr>
              <a:spLocks/>
            </p:cNvSpPr>
            <p:nvPr/>
          </p:nvSpPr>
          <p:spPr bwMode="auto">
            <a:xfrm>
              <a:off x="7557422" y="6453610"/>
              <a:ext cx="131610" cy="183773"/>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sz="1836" b="0" i="0" u="none" strike="noStrike" kern="0" cap="none" spc="0" normalizeH="0" baseline="0" noProof="0">
                <a:ln>
                  <a:noFill/>
                </a:ln>
                <a:solidFill>
                  <a:sysClr val="windowText" lastClr="000000"/>
                </a:solidFill>
                <a:effectLst/>
                <a:uLnTx/>
                <a:uFillTx/>
              </a:endParaRPr>
            </a:p>
          </p:txBody>
        </p:sp>
        <p:sp>
          <p:nvSpPr>
            <p:cNvPr id="58" name="Freeform 10"/>
            <p:cNvSpPr>
              <a:spLocks/>
            </p:cNvSpPr>
            <p:nvPr/>
          </p:nvSpPr>
          <p:spPr bwMode="auto">
            <a:xfrm>
              <a:off x="7945565" y="6453611"/>
              <a:ext cx="132947" cy="183773"/>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sz="1836" b="0" i="0" u="none" strike="noStrike" kern="0" cap="none" spc="0" normalizeH="0" baseline="0" noProof="0">
                <a:ln>
                  <a:noFill/>
                </a:ln>
                <a:solidFill>
                  <a:sysClr val="windowText" lastClr="000000"/>
                </a:solidFill>
                <a:effectLst/>
                <a:uLnTx/>
                <a:uFillTx/>
              </a:endParaRPr>
            </a:p>
          </p:txBody>
        </p:sp>
        <p:sp>
          <p:nvSpPr>
            <p:cNvPr id="59" name="Freeform 11"/>
            <p:cNvSpPr>
              <a:spLocks/>
            </p:cNvSpPr>
            <p:nvPr/>
          </p:nvSpPr>
          <p:spPr bwMode="auto">
            <a:xfrm>
              <a:off x="8225904" y="6453611"/>
              <a:ext cx="150602" cy="183773"/>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sz="1836" b="0" i="0" u="none" strike="noStrike" kern="0" cap="none" spc="0" normalizeH="0" baseline="0" noProof="0">
                <a:ln>
                  <a:noFill/>
                </a:ln>
                <a:solidFill>
                  <a:sysClr val="windowText" lastClr="000000"/>
                </a:solidFill>
                <a:effectLst/>
                <a:uLnTx/>
                <a:uFillTx/>
              </a:endParaRPr>
            </a:p>
          </p:txBody>
        </p:sp>
        <p:sp>
          <p:nvSpPr>
            <p:cNvPr id="60" name="Freeform 12"/>
            <p:cNvSpPr>
              <a:spLocks noEditPoints="1"/>
            </p:cNvSpPr>
            <p:nvPr/>
          </p:nvSpPr>
          <p:spPr bwMode="auto">
            <a:xfrm>
              <a:off x="8399249" y="6415777"/>
              <a:ext cx="25413" cy="13375"/>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sz="1836" b="0" i="0" u="none" strike="noStrike" kern="0" cap="none" spc="0" normalizeH="0" baseline="0" noProof="0">
                <a:ln>
                  <a:noFill/>
                </a:ln>
                <a:solidFill>
                  <a:sysClr val="windowText" lastClr="000000"/>
                </a:solidFill>
                <a:effectLst/>
                <a:uLnTx/>
                <a:uFillTx/>
              </a:endParaRPr>
            </a:p>
          </p:txBody>
        </p:sp>
      </p:grpSp>
      <p:sp>
        <p:nvSpPr>
          <p:cNvPr id="61" name="AutoShape 35"/>
          <p:cNvSpPr>
            <a:spLocks noChangeArrowheads="1"/>
          </p:cNvSpPr>
          <p:nvPr/>
        </p:nvSpPr>
        <p:spPr bwMode="auto">
          <a:xfrm>
            <a:off x="5101610" y="2365729"/>
            <a:ext cx="2775561" cy="419128"/>
          </a:xfrm>
          <a:prstGeom prst="homePlate">
            <a:avLst>
              <a:gd name="adj" fmla="val 0"/>
            </a:avLst>
          </a:prstGeom>
          <a:noFill/>
          <a:ln>
            <a:noFill/>
          </a:ln>
          <a:effectLst>
            <a:prstShdw prst="shdw17" dist="17961" dir="2700000">
              <a:srgbClr val="014F6E">
                <a:alpha val="74997"/>
              </a:srgbClr>
            </a:prstShdw>
          </a:effectLst>
        </p:spPr>
        <p:txBody>
          <a:bodyPr wrap="none" lIns="83759" tIns="41878" rIns="83759" bIns="41878" anchor="ctr"/>
          <a:lstStyle/>
          <a:p>
            <a:pPr marL="0" marR="0" lvl="0" indent="0" algn="ctr" defTabSz="830594" eaLnBrk="1" fontAlgn="auto" latinLnBrk="0" hangingPunct="1">
              <a:lnSpc>
                <a:spcPct val="100000"/>
              </a:lnSpc>
              <a:spcBef>
                <a:spcPts val="0"/>
              </a:spcBef>
              <a:spcAft>
                <a:spcPts val="0"/>
              </a:spcAft>
              <a:buClrTx/>
              <a:buSzTx/>
              <a:buFontTx/>
              <a:buNone/>
              <a:tabLst/>
              <a:defRPr/>
            </a:pPr>
            <a:r>
              <a:rPr kumimoji="0" lang="en-US" sz="1632" b="1" i="0" u="none" strike="noStrike" kern="0" cap="none" spc="0" normalizeH="0" baseline="0" noProof="0" dirty="0">
                <a:ln>
                  <a:noFill/>
                </a:ln>
                <a:solidFill>
                  <a:schemeClr val="bg1"/>
                </a:solidFill>
                <a:effectLst/>
                <a:uLnTx/>
                <a:uFillTx/>
                <a:cs typeface="ＭＳ Ｐゴシック" charset="0"/>
              </a:rPr>
              <a:t>Information Management</a:t>
            </a:r>
          </a:p>
        </p:txBody>
      </p:sp>
      <p:sp>
        <p:nvSpPr>
          <p:cNvPr id="17" name="AutoShape 35"/>
          <p:cNvSpPr>
            <a:spLocks noChangeArrowheads="1"/>
          </p:cNvSpPr>
          <p:nvPr/>
        </p:nvSpPr>
        <p:spPr bwMode="auto">
          <a:xfrm>
            <a:off x="1755108" y="3494894"/>
            <a:ext cx="2122798" cy="585407"/>
          </a:xfrm>
          <a:prstGeom prst="homePlate">
            <a:avLst>
              <a:gd name="adj" fmla="val 0"/>
            </a:avLst>
          </a:prstGeom>
          <a:noFill/>
          <a:ln>
            <a:noFill/>
          </a:ln>
          <a:effectLst>
            <a:prstShdw prst="shdw17" dist="17961" dir="2700000">
              <a:srgbClr val="014F6E">
                <a:alpha val="74997"/>
              </a:srgbClr>
            </a:prstShdw>
          </a:effectLst>
        </p:spPr>
        <p:txBody>
          <a:bodyPr wrap="none" lIns="83759" tIns="41878" rIns="83759" bIns="41878" anchor="ctr"/>
          <a:lstStyle/>
          <a:p>
            <a:pPr marL="0" marR="0" lvl="0" indent="0" algn="ctr" defTabSz="830594" eaLnBrk="1" fontAlgn="auto" latinLnBrk="0" hangingPunct="1">
              <a:lnSpc>
                <a:spcPct val="100000"/>
              </a:lnSpc>
              <a:spcBef>
                <a:spcPts val="0"/>
              </a:spcBef>
              <a:spcAft>
                <a:spcPts val="0"/>
              </a:spcAft>
              <a:buClrTx/>
              <a:buSzTx/>
              <a:buFontTx/>
              <a:buNone/>
              <a:tabLst/>
              <a:defRPr/>
            </a:pPr>
            <a:r>
              <a:rPr kumimoji="0" lang="en-US" sz="1632" b="1" i="0" u="none" strike="noStrike" kern="0" cap="none" spc="0" normalizeH="0" baseline="0" noProof="0" dirty="0">
                <a:ln>
                  <a:noFill/>
                </a:ln>
                <a:solidFill>
                  <a:schemeClr val="bg1"/>
                </a:solidFill>
                <a:effectLst/>
                <a:uLnTx/>
                <a:uFillTx/>
                <a:cs typeface="ＭＳ Ｐゴシック" charset="0"/>
              </a:rPr>
              <a:t>Information Protection</a:t>
            </a:r>
          </a:p>
        </p:txBody>
      </p:sp>
      <p:sp>
        <p:nvSpPr>
          <p:cNvPr id="33" name="Oval 32"/>
          <p:cNvSpPr/>
          <p:nvPr/>
        </p:nvSpPr>
        <p:spPr bwMode="auto">
          <a:xfrm>
            <a:off x="2476813" y="2995439"/>
            <a:ext cx="659632" cy="659632"/>
          </a:xfrm>
          <a:prstGeom prst="ellipse">
            <a:avLst/>
          </a:prstGeom>
          <a:solidFill>
            <a:srgbClr val="118AC1"/>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marL="0" marR="0" lvl="0" indent="0" algn="ctr" defTabSz="932597" eaLnBrk="1" fontAlgn="auto" latinLnBrk="0" hangingPunct="1">
              <a:lnSpc>
                <a:spcPct val="90000"/>
              </a:lnSpc>
              <a:spcBef>
                <a:spcPts val="0"/>
              </a:spcBef>
              <a:spcAft>
                <a:spcPts val="0"/>
              </a:spcAft>
              <a:buClrTx/>
              <a:buSzTx/>
              <a:buFontTx/>
              <a:buNone/>
              <a:tabLst/>
              <a:defRPr/>
            </a:pPr>
            <a:endParaRPr kumimoji="0" lang="en-US" sz="1428" b="0" i="0" u="none" strike="noStrike" kern="0" cap="none" spc="0" normalizeH="0" baseline="0" noProof="0" dirty="0" err="1">
              <a:ln>
                <a:noFill/>
              </a:ln>
              <a:solidFill>
                <a:schemeClr val="bg1"/>
              </a:solidFill>
              <a:effectLst/>
              <a:uLnTx/>
              <a:uFillTx/>
            </a:endParaRPr>
          </a:p>
        </p:txBody>
      </p:sp>
      <p:grpSp>
        <p:nvGrpSpPr>
          <p:cNvPr id="3" name="Group 2"/>
          <p:cNvGrpSpPr/>
          <p:nvPr/>
        </p:nvGrpSpPr>
        <p:grpSpPr>
          <a:xfrm>
            <a:off x="5693248" y="2995439"/>
            <a:ext cx="659632" cy="659632"/>
            <a:chOff x="5744770" y="2936971"/>
            <a:chExt cx="646757" cy="646757"/>
          </a:xfrm>
        </p:grpSpPr>
        <p:sp>
          <p:nvSpPr>
            <p:cNvPr id="24" name="Oval 23"/>
            <p:cNvSpPr/>
            <p:nvPr/>
          </p:nvSpPr>
          <p:spPr bwMode="auto">
            <a:xfrm>
              <a:off x="5744770" y="2936971"/>
              <a:ext cx="646757" cy="646757"/>
            </a:xfrm>
            <a:prstGeom prst="ellipse">
              <a:avLst/>
            </a:prstGeom>
            <a:solidFill>
              <a:srgbClr val="92D050"/>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marL="0" marR="0" lvl="0" indent="0" algn="ctr" defTabSz="932597" eaLnBrk="1" fontAlgn="auto" latinLnBrk="0" hangingPunct="1">
                <a:lnSpc>
                  <a:spcPct val="90000"/>
                </a:lnSpc>
                <a:spcBef>
                  <a:spcPts val="0"/>
                </a:spcBef>
                <a:spcAft>
                  <a:spcPts val="0"/>
                </a:spcAft>
                <a:buClrTx/>
                <a:buSzTx/>
                <a:buFontTx/>
                <a:buNone/>
                <a:tabLst/>
                <a:defRPr/>
              </a:pPr>
              <a:endParaRPr kumimoji="0" lang="en-US" sz="1428" b="0" i="0" u="none" strike="noStrike" kern="0" cap="none" spc="0" normalizeH="0" baseline="0" noProof="0" dirty="0" err="1">
                <a:ln>
                  <a:noFill/>
                </a:ln>
                <a:solidFill>
                  <a:schemeClr val="bg1"/>
                </a:solidFill>
                <a:effectLst/>
                <a:uLnTx/>
                <a:uFillTx/>
              </a:endParaRPr>
            </a:p>
          </p:txBody>
        </p:sp>
        <p:pic>
          <p:nvPicPr>
            <p:cNvPr id="2" name="Picture 1" descr="Icon Availability.png"/>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5791201" y="2976034"/>
              <a:ext cx="558800" cy="558800"/>
            </a:xfrm>
            <a:prstGeom prst="rect">
              <a:avLst/>
            </a:prstGeom>
          </p:spPr>
        </p:pic>
      </p:grpSp>
      <p:sp>
        <p:nvSpPr>
          <p:cNvPr id="41" name="Freeform 5"/>
          <p:cNvSpPr>
            <a:spLocks noEditPoints="1"/>
          </p:cNvSpPr>
          <p:nvPr/>
        </p:nvSpPr>
        <p:spPr bwMode="auto">
          <a:xfrm>
            <a:off x="2642047" y="3110636"/>
            <a:ext cx="313698" cy="434249"/>
          </a:xfrm>
          <a:custGeom>
            <a:avLst/>
            <a:gdLst>
              <a:gd name="T0" fmla="*/ 2209 w 2265"/>
              <a:gd name="T1" fmla="*/ 443 h 3154"/>
              <a:gd name="T2" fmla="*/ 2201 w 2265"/>
              <a:gd name="T3" fmla="*/ 442 h 3154"/>
              <a:gd name="T4" fmla="*/ 1181 w 2265"/>
              <a:gd name="T5" fmla="*/ 18 h 3154"/>
              <a:gd name="T6" fmla="*/ 1133 w 2265"/>
              <a:gd name="T7" fmla="*/ 0 h 3154"/>
              <a:gd name="T8" fmla="*/ 1085 w 2265"/>
              <a:gd name="T9" fmla="*/ 18 h 3154"/>
              <a:gd name="T10" fmla="*/ 64 w 2265"/>
              <a:gd name="T11" fmla="*/ 442 h 3154"/>
              <a:gd name="T12" fmla="*/ 0 w 2265"/>
              <a:gd name="T13" fmla="*/ 507 h 3154"/>
              <a:gd name="T14" fmla="*/ 0 w 2265"/>
              <a:gd name="T15" fmla="*/ 1712 h 3154"/>
              <a:gd name="T16" fmla="*/ 1080 w 2265"/>
              <a:gd name="T17" fmla="*/ 3139 h 3154"/>
              <a:gd name="T18" fmla="*/ 1133 w 2265"/>
              <a:gd name="T19" fmla="*/ 3154 h 3154"/>
              <a:gd name="T20" fmla="*/ 1186 w 2265"/>
              <a:gd name="T21" fmla="*/ 3139 h 3154"/>
              <a:gd name="T22" fmla="*/ 2264 w 2265"/>
              <a:gd name="T23" fmla="*/ 1768 h 3154"/>
              <a:gd name="T24" fmla="*/ 2264 w 2265"/>
              <a:gd name="T25" fmla="*/ 1767 h 3154"/>
              <a:gd name="T26" fmla="*/ 2265 w 2265"/>
              <a:gd name="T27" fmla="*/ 1712 h 3154"/>
              <a:gd name="T28" fmla="*/ 2265 w 2265"/>
              <a:gd name="T29" fmla="*/ 507 h 3154"/>
              <a:gd name="T30" fmla="*/ 2265 w 2265"/>
              <a:gd name="T31" fmla="*/ 443 h 3154"/>
              <a:gd name="T32" fmla="*/ 2209 w 2265"/>
              <a:gd name="T33" fmla="*/ 443 h 3154"/>
              <a:gd name="T34" fmla="*/ 256 w 2265"/>
              <a:gd name="T35" fmla="*/ 1712 h 3154"/>
              <a:gd name="T36" fmla="*/ 256 w 2265"/>
              <a:gd name="T37" fmla="*/ 686 h 3154"/>
              <a:gd name="T38" fmla="*/ 1133 w 2265"/>
              <a:gd name="T39" fmla="*/ 310 h 3154"/>
              <a:gd name="T40" fmla="*/ 1134 w 2265"/>
              <a:gd name="T41" fmla="*/ 310 h 3154"/>
              <a:gd name="T42" fmla="*/ 1134 w 2265"/>
              <a:gd name="T43" fmla="*/ 2865 h 3154"/>
              <a:gd name="T44" fmla="*/ 1133 w 2265"/>
              <a:gd name="T45" fmla="*/ 2866 h 3154"/>
              <a:gd name="T46" fmla="*/ 256 w 2265"/>
              <a:gd name="T47" fmla="*/ 1712 h 3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65" h="3154">
                <a:moveTo>
                  <a:pt x="2209" y="443"/>
                </a:moveTo>
                <a:cubicBezTo>
                  <a:pt x="2206" y="443"/>
                  <a:pt x="2204" y="442"/>
                  <a:pt x="2201" y="442"/>
                </a:cubicBezTo>
                <a:cubicBezTo>
                  <a:pt x="1817" y="433"/>
                  <a:pt x="1553" y="339"/>
                  <a:pt x="1181" y="18"/>
                </a:cubicBezTo>
                <a:cubicBezTo>
                  <a:pt x="1167" y="6"/>
                  <a:pt x="1150" y="0"/>
                  <a:pt x="1133" y="0"/>
                </a:cubicBezTo>
                <a:cubicBezTo>
                  <a:pt x="1115" y="0"/>
                  <a:pt x="1098" y="6"/>
                  <a:pt x="1085" y="18"/>
                </a:cubicBezTo>
                <a:cubicBezTo>
                  <a:pt x="713" y="339"/>
                  <a:pt x="448" y="433"/>
                  <a:pt x="64" y="442"/>
                </a:cubicBezTo>
                <a:cubicBezTo>
                  <a:pt x="29" y="443"/>
                  <a:pt x="0" y="471"/>
                  <a:pt x="0" y="507"/>
                </a:cubicBezTo>
                <a:cubicBezTo>
                  <a:pt x="0" y="691"/>
                  <a:pt x="0" y="1241"/>
                  <a:pt x="0" y="1712"/>
                </a:cubicBezTo>
                <a:cubicBezTo>
                  <a:pt x="0" y="2298"/>
                  <a:pt x="392" y="2677"/>
                  <a:pt x="1080" y="3139"/>
                </a:cubicBezTo>
                <a:cubicBezTo>
                  <a:pt x="1094" y="3149"/>
                  <a:pt x="1113" y="3154"/>
                  <a:pt x="1133" y="3154"/>
                </a:cubicBezTo>
                <a:cubicBezTo>
                  <a:pt x="1152" y="3154"/>
                  <a:pt x="1171" y="3149"/>
                  <a:pt x="1186" y="3139"/>
                </a:cubicBezTo>
                <a:cubicBezTo>
                  <a:pt x="1851" y="2692"/>
                  <a:pt x="2240" y="2322"/>
                  <a:pt x="2264" y="1768"/>
                </a:cubicBezTo>
                <a:cubicBezTo>
                  <a:pt x="2264" y="1767"/>
                  <a:pt x="2264" y="1767"/>
                  <a:pt x="2264" y="1767"/>
                </a:cubicBezTo>
                <a:cubicBezTo>
                  <a:pt x="2265" y="1749"/>
                  <a:pt x="2265" y="1731"/>
                  <a:pt x="2265" y="1712"/>
                </a:cubicBezTo>
                <a:cubicBezTo>
                  <a:pt x="2265" y="1241"/>
                  <a:pt x="2265" y="691"/>
                  <a:pt x="2265" y="507"/>
                </a:cubicBezTo>
                <a:cubicBezTo>
                  <a:pt x="2265" y="466"/>
                  <a:pt x="2265" y="443"/>
                  <a:pt x="2265" y="443"/>
                </a:cubicBezTo>
                <a:cubicBezTo>
                  <a:pt x="2246" y="443"/>
                  <a:pt x="2227" y="443"/>
                  <a:pt x="2209" y="443"/>
                </a:cubicBezTo>
                <a:close/>
                <a:moveTo>
                  <a:pt x="256" y="1712"/>
                </a:moveTo>
                <a:cubicBezTo>
                  <a:pt x="256" y="686"/>
                  <a:pt x="256" y="686"/>
                  <a:pt x="256" y="686"/>
                </a:cubicBezTo>
                <a:cubicBezTo>
                  <a:pt x="581" y="651"/>
                  <a:pt x="841" y="539"/>
                  <a:pt x="1133" y="310"/>
                </a:cubicBezTo>
                <a:cubicBezTo>
                  <a:pt x="1133" y="310"/>
                  <a:pt x="1133" y="310"/>
                  <a:pt x="1134" y="310"/>
                </a:cubicBezTo>
                <a:cubicBezTo>
                  <a:pt x="1134" y="2865"/>
                  <a:pt x="1134" y="2865"/>
                  <a:pt x="1134" y="2865"/>
                </a:cubicBezTo>
                <a:cubicBezTo>
                  <a:pt x="1133" y="2865"/>
                  <a:pt x="1133" y="2866"/>
                  <a:pt x="1133" y="2866"/>
                </a:cubicBezTo>
                <a:cubicBezTo>
                  <a:pt x="479" y="2415"/>
                  <a:pt x="256" y="2117"/>
                  <a:pt x="256" y="1712"/>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44" name="Rectangle 43"/>
          <p:cNvSpPr/>
          <p:nvPr/>
        </p:nvSpPr>
        <p:spPr bwMode="auto">
          <a:xfrm>
            <a:off x="633953" y="1190853"/>
            <a:ext cx="11058472" cy="896204"/>
          </a:xfrm>
          <a:prstGeom prst="rect">
            <a:avLst/>
          </a:prstGeom>
          <a:solidFill>
            <a:srgbClr val="D6E0EA"/>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marL="0" marR="0" lvl="0" indent="0" algn="ctr" defTabSz="932597" eaLnBrk="1" fontAlgn="auto" latinLnBrk="0" hangingPunct="1">
              <a:lnSpc>
                <a:spcPct val="150000"/>
              </a:lnSpc>
              <a:spcBef>
                <a:spcPts val="0"/>
              </a:spcBef>
              <a:spcAft>
                <a:spcPts val="0"/>
              </a:spcAft>
              <a:buClrTx/>
              <a:buSzTx/>
              <a:buFontTx/>
              <a:buNone/>
              <a:tabLst/>
              <a:defRPr/>
            </a:pPr>
            <a:r>
              <a:rPr kumimoji="0" lang="en-US" sz="1836" b="1" i="0" u="none" strike="noStrike" kern="0" cap="none" spc="0" normalizeH="0" baseline="0" noProof="0" dirty="0">
                <a:ln>
                  <a:noFill/>
                </a:ln>
                <a:solidFill>
                  <a:srgbClr val="48777C"/>
                </a:solidFill>
                <a:effectLst/>
                <a:uLnTx/>
                <a:uFillTx/>
              </a:rPr>
              <a:t>Business and IT Challenges</a:t>
            </a:r>
          </a:p>
          <a:p>
            <a:pPr marL="0" marR="0" lvl="0" indent="0" algn="ctr" defTabSz="932597" eaLnBrk="1" fontAlgn="auto" latinLnBrk="0" hangingPunct="1">
              <a:lnSpc>
                <a:spcPct val="90000"/>
              </a:lnSpc>
              <a:spcBef>
                <a:spcPts val="0"/>
              </a:spcBef>
              <a:spcAft>
                <a:spcPts val="0"/>
              </a:spcAft>
              <a:buClrTx/>
              <a:buSzTx/>
              <a:buFontTx/>
              <a:buNone/>
              <a:tabLst/>
              <a:defRPr/>
            </a:pPr>
            <a:endParaRPr kumimoji="0" lang="en-US" sz="1122" b="1" i="0" u="none" strike="noStrike" kern="0" cap="none" spc="0" normalizeH="0" baseline="0" noProof="0" dirty="0">
              <a:ln>
                <a:noFill/>
              </a:ln>
              <a:solidFill>
                <a:schemeClr val="accent3">
                  <a:lumMod val="50000"/>
                </a:schemeClr>
              </a:solidFill>
              <a:effectLst/>
              <a:uLnTx/>
              <a:uFillTx/>
            </a:endParaRPr>
          </a:p>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326" b="1" i="0" u="none" strike="noStrike" kern="0" cap="none" spc="0" normalizeH="0" baseline="0" noProof="0" dirty="0">
                <a:ln>
                  <a:noFill/>
                </a:ln>
                <a:solidFill>
                  <a:schemeClr val="accent3">
                    <a:lumMod val="50000"/>
                  </a:schemeClr>
                </a:solidFill>
                <a:effectLst/>
                <a:uLnTx/>
                <a:uFillTx/>
              </a:rPr>
              <a:t>Dark Data Compliance Risk    |     Cloud Sprawl   |     Multi-Cloud Support   |     Information Growth  |     DevOps    |    IT Complexity</a:t>
            </a:r>
          </a:p>
        </p:txBody>
      </p:sp>
      <p:sp>
        <p:nvSpPr>
          <p:cNvPr id="45" name="Rectangle 44"/>
          <p:cNvSpPr/>
          <p:nvPr/>
        </p:nvSpPr>
        <p:spPr bwMode="auto">
          <a:xfrm>
            <a:off x="608046" y="5007971"/>
            <a:ext cx="11058470" cy="893550"/>
          </a:xfrm>
          <a:prstGeom prst="rect">
            <a:avLst/>
          </a:prstGeom>
          <a:solidFill>
            <a:srgbClr val="D6E0EA"/>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marL="0" marR="0" lvl="0" indent="0" algn="ctr" defTabSz="932518" eaLnBrk="1" fontAlgn="auto" latinLnBrk="0" hangingPunct="1">
              <a:lnSpc>
                <a:spcPct val="150000"/>
              </a:lnSpc>
              <a:spcBef>
                <a:spcPts val="0"/>
              </a:spcBef>
              <a:spcAft>
                <a:spcPts val="0"/>
              </a:spcAft>
              <a:buClrTx/>
              <a:buSzTx/>
              <a:buFontTx/>
              <a:buNone/>
              <a:tabLst/>
              <a:defRPr/>
            </a:pPr>
            <a:r>
              <a:rPr kumimoji="0" lang="en-US" sz="1836" b="1" i="0" u="none" strike="noStrike" kern="0" cap="none" spc="0" normalizeH="0" baseline="0" noProof="0" dirty="0">
                <a:ln>
                  <a:noFill/>
                </a:ln>
                <a:solidFill>
                  <a:srgbClr val="6A250C"/>
                </a:solidFill>
                <a:effectLst/>
                <a:uLnTx/>
                <a:uFillTx/>
              </a:rPr>
              <a:t>Heterogeneous Sources</a:t>
            </a:r>
          </a:p>
          <a:p>
            <a:pPr marL="0" marR="0" lvl="0" indent="0" algn="ctr" defTabSz="932518" eaLnBrk="1" fontAlgn="auto" latinLnBrk="0" hangingPunct="1">
              <a:lnSpc>
                <a:spcPct val="90000"/>
              </a:lnSpc>
              <a:spcBef>
                <a:spcPts val="0"/>
              </a:spcBef>
              <a:spcAft>
                <a:spcPts val="0"/>
              </a:spcAft>
              <a:buClrTx/>
              <a:buSzTx/>
              <a:buFontTx/>
              <a:buNone/>
              <a:tabLst/>
              <a:defRPr/>
            </a:pPr>
            <a:endParaRPr kumimoji="0" lang="en-US" sz="1122" b="1" i="0" u="none" strike="noStrike" kern="0" cap="none" spc="0" normalizeH="0" baseline="0" noProof="0" dirty="0">
              <a:ln>
                <a:noFill/>
              </a:ln>
              <a:solidFill>
                <a:schemeClr val="accent3">
                  <a:lumMod val="50000"/>
                </a:schemeClr>
              </a:solidFill>
              <a:effectLst/>
              <a:uLnTx/>
              <a:uFillTx/>
            </a:endParaRPr>
          </a:p>
          <a:p>
            <a:pPr marL="0" marR="0" lvl="0" indent="0" algn="ctr" defTabSz="932518" eaLnBrk="1" fontAlgn="auto" latinLnBrk="0" hangingPunct="1">
              <a:lnSpc>
                <a:spcPct val="90000"/>
              </a:lnSpc>
              <a:spcBef>
                <a:spcPts val="0"/>
              </a:spcBef>
              <a:spcAft>
                <a:spcPts val="0"/>
              </a:spcAft>
              <a:buClrTx/>
              <a:buSzTx/>
              <a:buFontTx/>
              <a:buNone/>
              <a:tabLst/>
              <a:defRPr/>
            </a:pPr>
            <a:r>
              <a:rPr kumimoji="0" lang="en-US" sz="1326" b="1" i="0" u="none" strike="noStrike" kern="0" cap="none" spc="0" normalizeH="0" baseline="0" noProof="0" dirty="0">
                <a:ln>
                  <a:noFill/>
                </a:ln>
                <a:solidFill>
                  <a:schemeClr val="accent3">
                    <a:lumMod val="50000"/>
                  </a:schemeClr>
                </a:solidFill>
                <a:effectLst/>
                <a:uLnTx/>
                <a:uFillTx/>
              </a:rPr>
              <a:t>On Premises     |     Hybrid Clouds     |    </a:t>
            </a:r>
            <a:r>
              <a:rPr kumimoji="0" lang="en-US" sz="1326" b="1" i="0" u="none" strike="noStrike" kern="0" cap="none" spc="0" normalizeH="0" baseline="0" noProof="0" dirty="0">
                <a:ln>
                  <a:noFill/>
                </a:ln>
                <a:solidFill>
                  <a:schemeClr val="accent3">
                    <a:lumMod val="50000"/>
                  </a:schemeClr>
                </a:solidFill>
                <a:effectLst/>
                <a:uLnTx/>
                <a:uFillTx/>
                <a:cs typeface="Arial"/>
              </a:rPr>
              <a:t>Structured Data     |     Unstructured Data    |     Open Source     |     Hyper Converged   </a:t>
            </a:r>
            <a:endParaRPr kumimoji="0" lang="en-US" sz="1122" b="1" i="0" u="none" strike="noStrike" kern="0" cap="none" spc="0" normalizeH="0" baseline="0" noProof="0" dirty="0">
              <a:ln>
                <a:noFill/>
              </a:ln>
              <a:solidFill>
                <a:schemeClr val="accent3">
                  <a:lumMod val="50000"/>
                </a:schemeClr>
              </a:solidFill>
              <a:effectLst/>
              <a:uLnTx/>
              <a:uFillTx/>
            </a:endParaRPr>
          </a:p>
        </p:txBody>
      </p:sp>
      <p:cxnSp>
        <p:nvCxnSpPr>
          <p:cNvPr id="46" name="Straight Connector 45"/>
          <p:cNvCxnSpPr/>
          <p:nvPr/>
        </p:nvCxnSpPr>
        <p:spPr bwMode="auto">
          <a:xfrm>
            <a:off x="818529" y="5310657"/>
            <a:ext cx="3898800" cy="12953"/>
          </a:xfrm>
          <a:prstGeom prst="line">
            <a:avLst/>
          </a:prstGeom>
          <a:solidFill>
            <a:schemeClr val="accent1"/>
          </a:solidFill>
          <a:ln w="3175" cap="flat" cmpd="sng" algn="ctr">
            <a:solidFill>
              <a:schemeClr val="accent6">
                <a:lumMod val="90000"/>
              </a:schemeClr>
            </a:solidFill>
            <a:prstDash val="solid"/>
            <a:miter lim="800000"/>
            <a:headEnd type="none" w="med" len="med"/>
            <a:tailEnd type="none" w="lg" len="lg"/>
          </a:ln>
          <a:effectLst/>
        </p:spPr>
      </p:cxnSp>
      <p:cxnSp>
        <p:nvCxnSpPr>
          <p:cNvPr id="48" name="Straight Connector 47"/>
          <p:cNvCxnSpPr/>
          <p:nvPr/>
        </p:nvCxnSpPr>
        <p:spPr bwMode="auto">
          <a:xfrm>
            <a:off x="805576" y="1515480"/>
            <a:ext cx="3808130" cy="0"/>
          </a:xfrm>
          <a:prstGeom prst="line">
            <a:avLst/>
          </a:prstGeom>
          <a:solidFill>
            <a:schemeClr val="accent1"/>
          </a:solidFill>
          <a:ln w="3175" cap="flat" cmpd="sng" algn="ctr">
            <a:solidFill>
              <a:schemeClr val="accent6">
                <a:lumMod val="90000"/>
              </a:schemeClr>
            </a:solidFill>
            <a:prstDash val="solid"/>
            <a:miter lim="800000"/>
            <a:headEnd type="none" w="med" len="med"/>
            <a:tailEnd type="none" w="lg" len="lg"/>
          </a:ln>
          <a:effectLst/>
        </p:spPr>
      </p:cxnSp>
      <p:cxnSp>
        <p:nvCxnSpPr>
          <p:cNvPr id="50" name="Straight Connector 49"/>
          <p:cNvCxnSpPr/>
          <p:nvPr/>
        </p:nvCxnSpPr>
        <p:spPr bwMode="auto">
          <a:xfrm>
            <a:off x="7903724" y="1528433"/>
            <a:ext cx="3493757" cy="916"/>
          </a:xfrm>
          <a:prstGeom prst="line">
            <a:avLst/>
          </a:prstGeom>
          <a:solidFill>
            <a:schemeClr val="accent1"/>
          </a:solidFill>
          <a:ln w="3175" cap="flat" cmpd="sng" algn="ctr">
            <a:solidFill>
              <a:schemeClr val="accent6">
                <a:lumMod val="90000"/>
              </a:schemeClr>
            </a:solidFill>
            <a:prstDash val="solid"/>
            <a:miter lim="800000"/>
            <a:headEnd type="none" w="med" len="med"/>
            <a:tailEnd type="none" w="lg" len="lg"/>
          </a:ln>
          <a:effectLst/>
        </p:spPr>
      </p:cxnSp>
      <p:cxnSp>
        <p:nvCxnSpPr>
          <p:cNvPr id="51" name="Straight Connector 50"/>
          <p:cNvCxnSpPr/>
          <p:nvPr/>
        </p:nvCxnSpPr>
        <p:spPr bwMode="auto">
          <a:xfrm flipV="1">
            <a:off x="7903724" y="5310657"/>
            <a:ext cx="3503739" cy="12953"/>
          </a:xfrm>
          <a:prstGeom prst="line">
            <a:avLst/>
          </a:prstGeom>
          <a:solidFill>
            <a:schemeClr val="accent1"/>
          </a:solidFill>
          <a:ln w="3175" cap="flat" cmpd="sng" algn="ctr">
            <a:solidFill>
              <a:schemeClr val="accent6">
                <a:lumMod val="90000"/>
              </a:schemeClr>
            </a:solidFill>
            <a:prstDash val="solid"/>
            <a:miter lim="800000"/>
            <a:headEnd type="none" w="med" len="med"/>
            <a:tailEnd type="none" w="lg" len="lg"/>
          </a:ln>
          <a:effectLst/>
        </p:spPr>
      </p:cxnSp>
      <p:sp>
        <p:nvSpPr>
          <p:cNvPr id="38" name="Footer Placeholder 2"/>
          <p:cNvSpPr>
            <a:spLocks noGrp="1"/>
          </p:cNvSpPr>
          <p:nvPr>
            <p:ph type="ftr" sz="quarter" idx="11"/>
          </p:nvPr>
        </p:nvSpPr>
        <p:spPr>
          <a:xfrm>
            <a:off x="598032" y="6561733"/>
            <a:ext cx="3254629" cy="186521"/>
          </a:xfrm>
        </p:spPr>
        <p:txBody>
          <a:bodyPr anchor="ct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solidFill>
                  <a:schemeClr val="accent6">
                    <a:lumMod val="75000"/>
                  </a:schemeClr>
                </a:solidFill>
                <a:effectLst/>
                <a:uLnTx/>
                <a:uFillTx/>
              </a:rPr>
              <a:t>Copyright © 2016 Veritas Technologies LLC</a:t>
            </a:r>
          </a:p>
        </p:txBody>
      </p:sp>
    </p:spTree>
    <p:extLst>
      <p:ext uri="{BB962C8B-B14F-4D97-AF65-F5344CB8AC3E}">
        <p14:creationId xmlns:p14="http://schemas.microsoft.com/office/powerpoint/2010/main" val="145728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27" y="68262"/>
            <a:ext cx="11192825" cy="854886"/>
          </a:xfrm>
        </p:spPr>
        <p:txBody>
          <a:bodyPr/>
          <a:lstStyle/>
          <a:p>
            <a:r>
              <a:rPr lang="en-US" dirty="0"/>
              <a:t>Veritas Backup and Recovery with Microsoft Azure</a:t>
            </a:r>
          </a:p>
        </p:txBody>
      </p:sp>
      <p:sp>
        <p:nvSpPr>
          <p:cNvPr id="5" name="Text Placeholder 4"/>
          <p:cNvSpPr>
            <a:spLocks noGrp="1"/>
          </p:cNvSpPr>
          <p:nvPr>
            <p:ph type="body" sz="quarter" idx="13"/>
          </p:nvPr>
        </p:nvSpPr>
        <p:spPr>
          <a:xfrm>
            <a:off x="621824" y="949541"/>
            <a:ext cx="11192828" cy="338730"/>
          </a:xfrm>
        </p:spPr>
        <p:txBody>
          <a:bodyPr/>
          <a:lstStyle/>
          <a:p>
            <a:r>
              <a:rPr lang="en-US" dirty="0"/>
              <a:t>Enterprise-class data protection for the Microsoft Hybrid Cloud</a:t>
            </a:r>
          </a:p>
        </p:txBody>
      </p:sp>
      <p:sp>
        <p:nvSpPr>
          <p:cNvPr id="4" name="Slide Number Placeholder 3"/>
          <p:cNvSpPr>
            <a:spLocks noGrp="1"/>
          </p:cNvSpPr>
          <p:nvPr>
            <p:ph type="sldNum" sz="quarter" idx="16"/>
          </p:nvPr>
        </p:nvSpPr>
        <p:spPr/>
        <p:txBody>
          <a:bodyPr/>
          <a:lstStyle/>
          <a:p>
            <a:pPr marL="0" marR="0" lvl="0" indent="0" algn="l" defTabSz="932597" eaLnBrk="1" fontAlgn="auto" latinLnBrk="0" hangingPunct="1">
              <a:lnSpc>
                <a:spcPct val="100000"/>
              </a:lnSpc>
              <a:spcBef>
                <a:spcPts val="0"/>
              </a:spcBef>
              <a:spcAft>
                <a:spcPts val="0"/>
              </a:spcAft>
              <a:buClrTx/>
              <a:buSzTx/>
              <a:buFontTx/>
              <a:buNone/>
              <a:tabLst/>
              <a:defRPr/>
            </a:pPr>
            <a:fld id="{C1960183-D323-4677-9D78-78D1D39B0029}" type="slidenum">
              <a:rPr kumimoji="0" lang="en-US" sz="1836" b="0" i="0" u="none" strike="noStrike" kern="0" cap="none" spc="0" normalizeH="0" baseline="0" noProof="0">
                <a:ln>
                  <a:noFill/>
                </a:ln>
                <a:solidFill>
                  <a:sysClr val="windowText" lastClr="000000"/>
                </a:solidFill>
                <a:effectLst/>
                <a:uLnTx/>
                <a:uFillTx/>
              </a:rPr>
              <a:pPr marL="0" marR="0" lvl="0" indent="0" algn="l" defTabSz="932597" eaLnBrk="1" fontAlgn="auto" latinLnBrk="0" hangingPunct="1">
                <a:lnSpc>
                  <a:spcPct val="100000"/>
                </a:lnSpc>
                <a:spcBef>
                  <a:spcPts val="0"/>
                </a:spcBef>
                <a:spcAft>
                  <a:spcPts val="0"/>
                </a:spcAft>
                <a:buClrTx/>
                <a:buSzTx/>
                <a:buFontTx/>
                <a:buNone/>
                <a:tabLst/>
                <a:defRPr/>
              </a:pPr>
              <a:t>34</a:t>
            </a:fld>
            <a:endParaRPr kumimoji="0" lang="en-US" sz="1836" b="0" i="0" u="none" strike="noStrike" kern="0" cap="none" spc="0" normalizeH="0" baseline="0" noProof="0">
              <a:ln>
                <a:noFill/>
              </a:ln>
              <a:solidFill>
                <a:sysClr val="windowText" lastClr="000000"/>
              </a:solidFill>
              <a:effectLst/>
              <a:uLnTx/>
              <a:uFillTx/>
            </a:endParaRPr>
          </a:p>
        </p:txBody>
      </p:sp>
      <p:graphicFrame>
        <p:nvGraphicFramePr>
          <p:cNvPr id="7" name="Diagram 6"/>
          <p:cNvGraphicFramePr/>
          <p:nvPr>
            <p:extLst/>
          </p:nvPr>
        </p:nvGraphicFramePr>
        <p:xfrm>
          <a:off x="700335" y="1467166"/>
          <a:ext cx="10958090" cy="4663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bwMode="ltGray">
          <a:xfrm>
            <a:off x="3826562" y="1565608"/>
            <a:ext cx="2098358" cy="218803"/>
          </a:xfrm>
          <a:prstGeom prst="rect">
            <a:avLst/>
          </a:prstGeom>
          <a:noFill/>
          <a:ln w="9525">
            <a:noFill/>
            <a:miter lim="800000"/>
            <a:headEnd/>
            <a:tailEnd/>
          </a:ln>
        </p:spPr>
        <p:txBody>
          <a:bodyPr wrap="none" lIns="0" tIns="0" rIns="0" bIns="0" rtlCol="0" anchor="t" anchorCtr="0">
            <a:no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632" b="1" i="0" u="none" strike="noStrike" kern="0" cap="none" spc="0" normalizeH="0" baseline="0" noProof="0" dirty="0">
                <a:ln>
                  <a:noFill/>
                </a:ln>
                <a:solidFill>
                  <a:schemeClr val="accent1"/>
                </a:solidFill>
                <a:effectLst/>
                <a:uLnTx/>
                <a:uFillTx/>
              </a:rPr>
              <a:t>CLOUD SCALABILITY</a:t>
            </a:r>
          </a:p>
        </p:txBody>
      </p:sp>
      <p:sp>
        <p:nvSpPr>
          <p:cNvPr id="9" name="TextBox 8"/>
          <p:cNvSpPr txBox="1"/>
          <p:nvPr/>
        </p:nvSpPr>
        <p:spPr bwMode="ltGray">
          <a:xfrm>
            <a:off x="6460130" y="1565608"/>
            <a:ext cx="2098358" cy="218803"/>
          </a:xfrm>
          <a:prstGeom prst="rect">
            <a:avLst/>
          </a:prstGeom>
          <a:noFill/>
          <a:ln w="9525">
            <a:noFill/>
            <a:miter lim="800000"/>
            <a:headEnd/>
            <a:tailEnd/>
          </a:ln>
        </p:spPr>
        <p:txBody>
          <a:bodyPr wrap="none" lIns="0" tIns="0" rIns="0" bIns="0" rtlCol="0" anchor="t" anchorCtr="0">
            <a:no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632" b="1" i="0" u="none" strike="noStrike" kern="0" cap="none" spc="0" normalizeH="0" baseline="0" noProof="0" dirty="0">
                <a:ln>
                  <a:noFill/>
                </a:ln>
                <a:solidFill>
                  <a:schemeClr val="accent1"/>
                </a:solidFill>
                <a:effectLst/>
                <a:uLnTx/>
                <a:uFillTx/>
              </a:rPr>
              <a:t>AGILE SERVICE</a:t>
            </a:r>
          </a:p>
        </p:txBody>
      </p:sp>
      <p:sp>
        <p:nvSpPr>
          <p:cNvPr id="10" name="TextBox 9"/>
          <p:cNvSpPr txBox="1"/>
          <p:nvPr/>
        </p:nvSpPr>
        <p:spPr bwMode="ltGray">
          <a:xfrm>
            <a:off x="9086243" y="1571984"/>
            <a:ext cx="2098358" cy="218803"/>
          </a:xfrm>
          <a:prstGeom prst="rect">
            <a:avLst/>
          </a:prstGeom>
          <a:noFill/>
          <a:ln w="9525">
            <a:noFill/>
            <a:miter lim="800000"/>
            <a:headEnd/>
            <a:tailEnd/>
          </a:ln>
        </p:spPr>
        <p:txBody>
          <a:bodyPr wrap="none" lIns="0" tIns="0" rIns="0" bIns="0" rtlCol="0" anchor="t" anchorCtr="0">
            <a:no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632" b="1" i="0" u="none" strike="noStrike" kern="0" cap="none" spc="0" normalizeH="0" baseline="0" noProof="0" dirty="0">
                <a:ln>
                  <a:noFill/>
                </a:ln>
                <a:solidFill>
                  <a:schemeClr val="accent1"/>
                </a:solidFill>
                <a:effectLst/>
                <a:uLnTx/>
                <a:uFillTx/>
              </a:rPr>
              <a:t>BROAD VISIBILITY</a:t>
            </a:r>
          </a:p>
        </p:txBody>
      </p:sp>
      <p:sp>
        <p:nvSpPr>
          <p:cNvPr id="11" name="TextBox 10"/>
          <p:cNvSpPr txBox="1"/>
          <p:nvPr/>
        </p:nvSpPr>
        <p:spPr bwMode="ltGray">
          <a:xfrm>
            <a:off x="1166635" y="1565608"/>
            <a:ext cx="2098358" cy="218803"/>
          </a:xfrm>
          <a:prstGeom prst="rect">
            <a:avLst/>
          </a:prstGeom>
          <a:noFill/>
          <a:ln w="9525">
            <a:noFill/>
            <a:miter lim="800000"/>
            <a:headEnd/>
            <a:tailEnd/>
          </a:ln>
        </p:spPr>
        <p:txBody>
          <a:bodyPr wrap="none" lIns="0" tIns="0" rIns="0" bIns="0" rtlCol="0" anchor="t" anchorCtr="0">
            <a:no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632" b="1" i="0" u="none" strike="noStrike" kern="0" cap="none" spc="0" normalizeH="0" baseline="0" noProof="0" dirty="0">
                <a:ln>
                  <a:noFill/>
                </a:ln>
                <a:solidFill>
                  <a:schemeClr val="accent1"/>
                </a:solidFill>
                <a:effectLst/>
                <a:uLnTx/>
                <a:uFillTx/>
              </a:rPr>
              <a:t>MAXIMIZE EFFICIENCY</a:t>
            </a:r>
          </a:p>
        </p:txBody>
      </p:sp>
      <p:sp>
        <p:nvSpPr>
          <p:cNvPr id="12" name="Footer Placeholder 2"/>
          <p:cNvSpPr>
            <a:spLocks noGrp="1"/>
          </p:cNvSpPr>
          <p:nvPr>
            <p:ph type="ftr" sz="quarter" idx="4294967295"/>
          </p:nvPr>
        </p:nvSpPr>
        <p:spPr>
          <a:xfrm>
            <a:off x="1036372" y="6553093"/>
            <a:ext cx="3254629" cy="186521"/>
          </a:xfrm>
          <a:prstGeom prst="rect">
            <a:avLst/>
          </a:prstGeom>
        </p:spPr>
        <p:txBody>
          <a:bodyPr anchor="ct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solidFill>
                  <a:schemeClr val="accent6">
                    <a:lumMod val="75000"/>
                  </a:schemeClr>
                </a:solidFill>
                <a:effectLst/>
                <a:uLnTx/>
                <a:uFillTx/>
              </a:rPr>
              <a:t>Copyright © 2016 Veritas Technologies LLC</a:t>
            </a:r>
          </a:p>
        </p:txBody>
      </p:sp>
    </p:spTree>
    <p:extLst>
      <p:ext uri="{BB962C8B-B14F-4D97-AF65-F5344CB8AC3E}">
        <p14:creationId xmlns:p14="http://schemas.microsoft.com/office/powerpoint/2010/main" val="241467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64" dirty="0"/>
              <a:t>Veritas and Microsoft Azure Integration</a:t>
            </a:r>
          </a:p>
        </p:txBody>
      </p:sp>
      <p:sp>
        <p:nvSpPr>
          <p:cNvPr id="3" name="Content Placeholder 2"/>
          <p:cNvSpPr>
            <a:spLocks noGrp="1"/>
          </p:cNvSpPr>
          <p:nvPr>
            <p:ph idx="1"/>
          </p:nvPr>
        </p:nvSpPr>
        <p:spPr>
          <a:xfrm>
            <a:off x="622455" y="1398906"/>
            <a:ext cx="11188326" cy="4779074"/>
          </a:xfrm>
        </p:spPr>
        <p:txBody>
          <a:bodyPr>
            <a:normAutofit lnSpcReduction="10000"/>
          </a:bodyPr>
          <a:lstStyle/>
          <a:p>
            <a:r>
              <a:rPr lang="en-US" dirty="0"/>
              <a:t>NetBackup 8.0 Beta is now available (GA later this year)</a:t>
            </a:r>
          </a:p>
          <a:p>
            <a:pPr lvl="1"/>
            <a:r>
              <a:rPr lang="en-US" dirty="0"/>
              <a:t>Includes Azure Storage connector</a:t>
            </a:r>
          </a:p>
          <a:p>
            <a:pPr lvl="1"/>
            <a:r>
              <a:rPr lang="en-US" dirty="0"/>
              <a:t>Accelerator for Hyper-V</a:t>
            </a:r>
          </a:p>
          <a:p>
            <a:pPr lvl="1"/>
            <a:r>
              <a:rPr lang="en-US" dirty="0"/>
              <a:t>Windows Server 2016 support</a:t>
            </a:r>
          </a:p>
          <a:p>
            <a:pPr lvl="1"/>
            <a:r>
              <a:rPr lang="en-US" dirty="0"/>
              <a:t>Integration with </a:t>
            </a:r>
            <a:r>
              <a:rPr lang="en-US" dirty="0" err="1"/>
              <a:t>StorSimple</a:t>
            </a:r>
            <a:endParaRPr lang="en-US" dirty="0"/>
          </a:p>
          <a:p>
            <a:r>
              <a:rPr lang="en-US" dirty="0" err="1"/>
              <a:t>BackupExec</a:t>
            </a:r>
            <a:r>
              <a:rPr lang="en-US" dirty="0"/>
              <a:t> 16 Beta is now available (GA later this year)</a:t>
            </a:r>
          </a:p>
          <a:p>
            <a:pPr lvl="1"/>
            <a:r>
              <a:rPr lang="en-US" dirty="0"/>
              <a:t>Includes Azure Storage Connector</a:t>
            </a:r>
          </a:p>
          <a:p>
            <a:pPr lvl="1"/>
            <a:r>
              <a:rPr lang="en-US" dirty="0"/>
              <a:t>Windows Server 2016 &amp; Hyper-V support</a:t>
            </a:r>
          </a:p>
          <a:p>
            <a:pPr lvl="1"/>
            <a:r>
              <a:rPr lang="en-US" dirty="0"/>
              <a:t>Integration with </a:t>
            </a:r>
            <a:r>
              <a:rPr lang="en-US" dirty="0" err="1"/>
              <a:t>StorSimple</a:t>
            </a:r>
            <a:endParaRPr lang="en-US" dirty="0"/>
          </a:p>
          <a:p>
            <a:r>
              <a:rPr lang="en-US" dirty="0"/>
              <a:t>Resources:</a:t>
            </a:r>
          </a:p>
          <a:p>
            <a:pPr lvl="1"/>
            <a:r>
              <a:rPr lang="en-US" dirty="0">
                <a:hlinkClick r:id="rId2"/>
              </a:rPr>
              <a:t>https://www.veritas.com/solution/azure</a:t>
            </a:r>
            <a:endParaRPr lang="en-US" dirty="0"/>
          </a:p>
          <a:p>
            <a:pPr lvl="1"/>
            <a:r>
              <a:rPr lang="en-US" dirty="0"/>
              <a:t>Solution Brief </a:t>
            </a:r>
            <a:r>
              <a:rPr lang="en-US" dirty="0">
                <a:hlinkClick r:id="rId3"/>
              </a:rPr>
              <a:t>here</a:t>
            </a:r>
            <a:endParaRPr lang="en-US" dirty="0"/>
          </a:p>
        </p:txBody>
      </p:sp>
      <p:sp>
        <p:nvSpPr>
          <p:cNvPr id="5" name="Slide Number Placeholder 4"/>
          <p:cNvSpPr>
            <a:spLocks noGrp="1"/>
          </p:cNvSpPr>
          <p:nvPr>
            <p:ph type="sldNum" sz="quarter" idx="12"/>
          </p:nvPr>
        </p:nvSpPr>
        <p:spPr/>
        <p:txBody>
          <a:bodyPr/>
          <a:lstStyle/>
          <a:p>
            <a:pPr marL="0" marR="0" lvl="0" indent="0" algn="l" defTabSz="932597" eaLnBrk="1" fontAlgn="auto" latinLnBrk="0" hangingPunct="1">
              <a:lnSpc>
                <a:spcPct val="100000"/>
              </a:lnSpc>
              <a:spcBef>
                <a:spcPts val="0"/>
              </a:spcBef>
              <a:spcAft>
                <a:spcPts val="0"/>
              </a:spcAft>
              <a:buClrTx/>
              <a:buSzTx/>
              <a:buFontTx/>
              <a:buNone/>
              <a:tabLst/>
              <a:defRPr/>
            </a:pPr>
            <a:fld id="{C1960183-D323-4677-9D78-78D1D39B0029}" type="slidenum">
              <a:rPr kumimoji="0" lang="en-US" sz="1836" b="0" i="0" u="none" strike="noStrike" kern="0" cap="none" spc="0" normalizeH="0" baseline="0" noProof="0">
                <a:ln>
                  <a:noFill/>
                </a:ln>
                <a:solidFill>
                  <a:sysClr val="windowText" lastClr="000000"/>
                </a:solidFill>
                <a:effectLst/>
                <a:uLnTx/>
                <a:uFillTx/>
              </a:rPr>
              <a:pPr marL="0" marR="0" lvl="0" indent="0" algn="l" defTabSz="932597" eaLnBrk="1" fontAlgn="auto" latinLnBrk="0" hangingPunct="1">
                <a:lnSpc>
                  <a:spcPct val="100000"/>
                </a:lnSpc>
                <a:spcBef>
                  <a:spcPts val="0"/>
                </a:spcBef>
                <a:spcAft>
                  <a:spcPts val="0"/>
                </a:spcAft>
                <a:buClrTx/>
                <a:buSzTx/>
                <a:buFontTx/>
                <a:buNone/>
                <a:tabLst/>
                <a:defRPr/>
              </a:pPr>
              <a:t>35</a:t>
            </a:fld>
            <a:endParaRPr kumimoji="0" lang="en-US" sz="1836" b="0" i="0" u="none" strike="noStrike" kern="0" cap="none" spc="0" normalizeH="0" baseline="0" noProof="0">
              <a:ln>
                <a:noFill/>
              </a:ln>
              <a:solidFill>
                <a:sysClr val="windowText" lastClr="000000"/>
              </a:solidFill>
              <a:effectLst/>
              <a:uLnTx/>
              <a:uFillTx/>
            </a:endParaRPr>
          </a:p>
        </p:txBody>
      </p:sp>
      <p:pic>
        <p:nvPicPr>
          <p:cNvPr id="6" name="Picture 5"/>
          <p:cNvPicPr>
            <a:picLocks noChangeAspect="1"/>
          </p:cNvPicPr>
          <p:nvPr/>
        </p:nvPicPr>
        <p:blipFill>
          <a:blip r:embed="rId4"/>
          <a:stretch>
            <a:fillRect/>
          </a:stretch>
        </p:blipFill>
        <p:spPr>
          <a:xfrm>
            <a:off x="9198543" y="310867"/>
            <a:ext cx="2612238" cy="4909524"/>
          </a:xfrm>
          <a:prstGeom prst="rect">
            <a:avLst/>
          </a:prstGeom>
        </p:spPr>
      </p:pic>
      <p:sp>
        <p:nvSpPr>
          <p:cNvPr id="7" name="TextBox 6"/>
          <p:cNvSpPr txBox="1"/>
          <p:nvPr/>
        </p:nvSpPr>
        <p:spPr bwMode="ltGray">
          <a:xfrm>
            <a:off x="8394312" y="5232883"/>
            <a:ext cx="4039663" cy="673604"/>
          </a:xfrm>
          <a:prstGeom prst="rect">
            <a:avLst/>
          </a:prstGeom>
          <a:noFill/>
          <a:ln w="9525">
            <a:noFill/>
            <a:miter lim="800000"/>
            <a:headEnd/>
            <a:tailEnd/>
          </a:ln>
        </p:spPr>
        <p:txBody>
          <a:bodyPr wrap="none" lIns="0" tIns="0" rIns="0" bIns="0" rtlCol="0" anchor="t" anchorCtr="0">
            <a:noAutofit/>
          </a:bodyPr>
          <a:lstStyle/>
          <a:p>
            <a:pPr marL="0" marR="0" lvl="0" indent="0" defTabSz="932597" eaLnBrk="1" fontAlgn="auto" latinLnBrk="0" hangingPunct="1">
              <a:lnSpc>
                <a:spcPct val="90000"/>
              </a:lnSpc>
              <a:spcBef>
                <a:spcPts val="0"/>
              </a:spcBef>
              <a:spcAft>
                <a:spcPts val="0"/>
              </a:spcAft>
              <a:buClrTx/>
              <a:buSzTx/>
              <a:buFontTx/>
              <a:buNone/>
              <a:tabLst/>
              <a:defRPr/>
            </a:pPr>
            <a:r>
              <a:rPr kumimoji="0" lang="en-US" sz="2856" b="1" i="0" u="none" strike="noStrike" kern="0" cap="none" spc="0" normalizeH="0" baseline="0" noProof="0" dirty="0">
                <a:ln>
                  <a:noFill/>
                </a:ln>
                <a:solidFill>
                  <a:sysClr val="windowText" lastClr="000000"/>
                </a:solidFill>
                <a:effectLst/>
                <a:uLnTx/>
                <a:uFillTx/>
              </a:rPr>
              <a:t>Visit us in Booth #621!</a:t>
            </a:r>
          </a:p>
        </p:txBody>
      </p:sp>
      <p:sp>
        <p:nvSpPr>
          <p:cNvPr id="8" name="Footer Placeholder 2"/>
          <p:cNvSpPr>
            <a:spLocks noGrp="1"/>
          </p:cNvSpPr>
          <p:nvPr>
            <p:ph type="ftr" sz="quarter" idx="11"/>
          </p:nvPr>
        </p:nvSpPr>
        <p:spPr>
          <a:xfrm>
            <a:off x="1064480" y="6544021"/>
            <a:ext cx="3254629" cy="186521"/>
          </a:xfrm>
        </p:spPr>
        <p:txBody>
          <a:bodyPr anchor="ct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solidFill>
                  <a:schemeClr val="accent6">
                    <a:lumMod val="75000"/>
                  </a:schemeClr>
                </a:solidFill>
                <a:effectLst/>
                <a:uLnTx/>
                <a:uFillTx/>
              </a:rPr>
              <a:t>Copyright © 2016 Veritas Technologies LLC</a:t>
            </a:r>
          </a:p>
        </p:txBody>
      </p:sp>
    </p:spTree>
    <p:extLst>
      <p:ext uri="{BB962C8B-B14F-4D97-AF65-F5344CB8AC3E}">
        <p14:creationId xmlns:p14="http://schemas.microsoft.com/office/powerpoint/2010/main" val="373375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318747">
            <a:off x="6003950" y="2173343"/>
            <a:ext cx="5732673" cy="2411301"/>
          </a:xfrm>
        </p:spPr>
        <p:txBody>
          <a:bodyPr/>
          <a:lstStyle/>
          <a:p>
            <a:pPr algn="ctr"/>
            <a:r>
              <a:rPr lang="en-US" sz="8000" dirty="0">
                <a:solidFill>
                  <a:schemeClr val="tx1"/>
                </a:solidFill>
                <a:latin typeface="Stencil" panose="040409050D0802020404" pitchFamily="82" charset="0"/>
              </a:rPr>
              <a:t>Coming Soon</a:t>
            </a:r>
          </a:p>
        </p:txBody>
      </p:sp>
      <p:sp>
        <p:nvSpPr>
          <p:cNvPr id="5" name="Title 1"/>
          <p:cNvSpPr txBox="1">
            <a:spLocks/>
          </p:cNvSpPr>
          <p:nvPr/>
        </p:nvSpPr>
        <p:spPr>
          <a:xfrm>
            <a:off x="731837" y="728199"/>
            <a:ext cx="6396577" cy="1514261"/>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0" normalizeH="0" baseline="0" noProof="0" dirty="0">
                <a:ln w="3175">
                  <a:noFill/>
                </a:ln>
                <a:solidFill>
                  <a:schemeClr val="tx2"/>
                </a:solidFill>
                <a:effectLst/>
                <a:uLnTx/>
                <a:uFillTx/>
                <a:latin typeface="+mj-lt"/>
                <a:ea typeface="+mn-ea"/>
                <a:cs typeface="Segoe UI" pitchFamily="34" charset="0"/>
              </a:rPr>
              <a:t>Data Protection and Recovery</a:t>
            </a:r>
          </a:p>
        </p:txBody>
      </p:sp>
      <p:sp>
        <p:nvSpPr>
          <p:cNvPr id="9" name="Title 1"/>
          <p:cNvSpPr txBox="1">
            <a:spLocks/>
          </p:cNvSpPr>
          <p:nvPr/>
        </p:nvSpPr>
        <p:spPr>
          <a:xfrm>
            <a:off x="731837" y="5021262"/>
            <a:ext cx="8534400" cy="1292662"/>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100" normalizeH="0" baseline="0" noProof="0" dirty="0">
                <a:ln w="3175">
                  <a:noFill/>
                </a:ln>
                <a:solidFill>
                  <a:schemeClr val="tx2"/>
                </a:solidFill>
                <a:effectLst/>
                <a:uLnTx/>
                <a:uFillTx/>
                <a:latin typeface="+mj-lt"/>
                <a:ea typeface="+mn-ea"/>
                <a:cs typeface="Segoe UI" pitchFamily="34" charset="0"/>
              </a:rPr>
              <a:t>HPE</a:t>
            </a:r>
          </a:p>
        </p:txBody>
      </p:sp>
    </p:spTree>
    <p:extLst>
      <p:ext uri="{BB962C8B-B14F-4D97-AF65-F5344CB8AC3E}">
        <p14:creationId xmlns:p14="http://schemas.microsoft.com/office/powerpoint/2010/main" val="2641603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HPE Data Protector and VM Explorer</a:t>
            </a:r>
          </a:p>
        </p:txBody>
      </p:sp>
      <p:sp>
        <p:nvSpPr>
          <p:cNvPr id="6" name="Text Placeholder 5"/>
          <p:cNvSpPr>
            <a:spLocks noGrp="1"/>
          </p:cNvSpPr>
          <p:nvPr>
            <p:ph type="body" sz="quarter" idx="10"/>
          </p:nvPr>
        </p:nvSpPr>
        <p:spPr>
          <a:xfrm>
            <a:off x="274638" y="1332372"/>
            <a:ext cx="11887200" cy="5604611"/>
          </a:xfrm>
        </p:spPr>
        <p:txBody>
          <a:bodyPr/>
          <a:lstStyle/>
          <a:p>
            <a:r>
              <a:rPr lang="en-US" sz="2400" b="1" dirty="0">
                <a:ea typeface="Times New Roman" panose="02020603050405020304" pitchFamily="18" charset="0"/>
                <a:cs typeface="Times New Roman" panose="02020603050405020304" pitchFamily="18" charset="0"/>
              </a:rPr>
              <a:t>HPE Data Protector</a:t>
            </a:r>
          </a:p>
          <a:p>
            <a:r>
              <a:rPr lang="en-US" sz="2000" dirty="0">
                <a:ea typeface="Times New Roman" panose="02020603050405020304" pitchFamily="18" charset="0"/>
                <a:cs typeface="Times New Roman" panose="02020603050405020304" pitchFamily="18" charset="0"/>
              </a:rPr>
              <a:t>HPE’s backup and recovery software and core data protection engine for heterogeneous environments</a:t>
            </a:r>
          </a:p>
          <a:p>
            <a:r>
              <a:rPr lang="en-US" sz="2000" dirty="0">
                <a:ea typeface="Times New Roman" panose="02020603050405020304" pitchFamily="18" charset="0"/>
                <a:cs typeface="Times New Roman" panose="02020603050405020304" pitchFamily="18" charset="0"/>
              </a:rPr>
              <a:t>Supported in its 9.08 October release:</a:t>
            </a:r>
          </a:p>
          <a:p>
            <a:pPr marL="809199" lvl="1" indent="-342900">
              <a:spcBef>
                <a:spcPts val="600"/>
              </a:spcBef>
              <a:buFont typeface="Arial" panose="020B0604020202020204" pitchFamily="34" charset="0"/>
              <a:buChar char="•"/>
            </a:pPr>
            <a:r>
              <a:rPr lang="en-US" dirty="0">
                <a:ea typeface="Times New Roman" panose="02020603050405020304" pitchFamily="18" charset="0"/>
                <a:cs typeface="Times New Roman" panose="02020603050405020304" pitchFamily="18" charset="0"/>
              </a:rPr>
              <a:t>Native integration with Microsoft Azure cloud to enable native backup and restore</a:t>
            </a:r>
          </a:p>
          <a:p>
            <a:pPr marL="809199" lvl="1" indent="-342900">
              <a:spcBef>
                <a:spcPts val="600"/>
              </a:spcBef>
              <a:buFont typeface="Arial" panose="020B0604020202020204" pitchFamily="34" charset="0"/>
              <a:buChar char="•"/>
            </a:pPr>
            <a:r>
              <a:rPr lang="en-US" dirty="0">
                <a:ea typeface="Times New Roman" panose="02020603050405020304" pitchFamily="18" charset="0"/>
                <a:cs typeface="Times New Roman" panose="02020603050405020304" pitchFamily="18" charset="0"/>
              </a:rPr>
              <a:t>Integration via </a:t>
            </a:r>
            <a:r>
              <a:rPr lang="en-US" dirty="0" err="1">
                <a:ea typeface="Times New Roman" panose="02020603050405020304" pitchFamily="18" charset="0"/>
                <a:cs typeface="Times New Roman" panose="02020603050405020304" pitchFamily="18" charset="0"/>
              </a:rPr>
              <a:t>StoreSimple</a:t>
            </a:r>
            <a:r>
              <a:rPr lang="en-US" dirty="0">
                <a:ea typeface="Times New Roman" panose="02020603050405020304" pitchFamily="18" charset="0"/>
                <a:cs typeface="Times New Roman" panose="02020603050405020304" pitchFamily="18" charset="0"/>
              </a:rPr>
              <a:t> gateway to enable enhanced performance and data optimization for larger cloud backups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spcBef>
                <a:spcPts val="1200"/>
              </a:spcBef>
            </a:pPr>
            <a:r>
              <a:rPr lang="en-US" sz="2400" b="1" dirty="0">
                <a:ea typeface="Times New Roman" panose="02020603050405020304" pitchFamily="18" charset="0"/>
                <a:cs typeface="Times New Roman" panose="02020603050405020304" pitchFamily="18" charset="0"/>
              </a:rPr>
              <a:t>HPE VM Explorer</a:t>
            </a:r>
          </a:p>
          <a:p>
            <a:r>
              <a:rPr lang="en-US" sz="2000" dirty="0">
                <a:ea typeface="Times New Roman" panose="02020603050405020304" pitchFamily="18" charset="0"/>
                <a:cs typeface="Times New Roman" panose="02020603050405020304" pitchFamily="18" charset="0"/>
              </a:rPr>
              <a:t>HPE’s</a:t>
            </a:r>
            <a:r>
              <a:rPr lang="en-US" sz="2000" dirty="0"/>
              <a:t> low-cost, easy-to-use and reliable backup solution for Microsoft Hyper-V environments</a:t>
            </a:r>
          </a:p>
          <a:p>
            <a:r>
              <a:rPr lang="en-US" sz="2000" dirty="0"/>
              <a:t>Supported in its 6.2 release planned for the end of September:</a:t>
            </a:r>
          </a:p>
          <a:p>
            <a:pPr marL="809198" lvl="1" indent="-342900">
              <a:spcBef>
                <a:spcPts val="1200"/>
              </a:spcBef>
              <a:buFont typeface="Arial" panose="020B0604020202020204" pitchFamily="34" charset="0"/>
              <a:buChar char="•"/>
            </a:pPr>
            <a:r>
              <a:rPr lang="en-US" dirty="0">
                <a:ea typeface="Times New Roman" panose="02020603050405020304" pitchFamily="18" charset="0"/>
                <a:cs typeface="Times New Roman" panose="02020603050405020304" pitchFamily="18" charset="0"/>
              </a:rPr>
              <a:t>Native integration with Microsoft Azure to enable an easy offsite backup and archive repository</a:t>
            </a:r>
          </a:p>
          <a:p>
            <a:pPr marL="466298" algn="ctr">
              <a:spcBef>
                <a:spcPts val="1800"/>
              </a:spcBef>
            </a:pPr>
            <a:endParaRPr lang="en-US" sz="1800" dirty="0">
              <a:ea typeface="Times New Roman" panose="02020603050405020304" pitchFamily="18" charset="0"/>
              <a:cs typeface="Times New Roman" panose="02020603050405020304" pitchFamily="18" charset="0"/>
            </a:endParaRPr>
          </a:p>
          <a:p>
            <a:pPr marL="466298">
              <a:spcBef>
                <a:spcPts val="1800"/>
              </a:spcBef>
            </a:pPr>
            <a:r>
              <a:rPr lang="en-US" sz="3200" b="1" dirty="0">
                <a:ea typeface="Times New Roman" panose="02020603050405020304" pitchFamily="18" charset="0"/>
                <a:cs typeface="Times New Roman" panose="02020603050405020304" pitchFamily="18" charset="0"/>
              </a:rPr>
              <a:t>Visit HPE in booth #1501</a:t>
            </a:r>
          </a:p>
          <a:p>
            <a:endParaRPr lang="en-US" dirty="0"/>
          </a:p>
        </p:txBody>
      </p:sp>
      <p:pic>
        <p:nvPicPr>
          <p:cNvPr id="7" name="Picture 6"/>
          <p:cNvPicPr>
            <a:picLocks noChangeAspect="1"/>
          </p:cNvPicPr>
          <p:nvPr/>
        </p:nvPicPr>
        <p:blipFill>
          <a:blip r:embed="rId2"/>
          <a:stretch>
            <a:fillRect/>
          </a:stretch>
        </p:blipFill>
        <p:spPr>
          <a:xfrm>
            <a:off x="7742237" y="5326062"/>
            <a:ext cx="2590800" cy="1103360"/>
          </a:xfrm>
          <a:prstGeom prst="rect">
            <a:avLst/>
          </a:prstGeom>
        </p:spPr>
      </p:pic>
    </p:spTree>
    <p:extLst>
      <p:ext uri="{BB962C8B-B14F-4D97-AF65-F5344CB8AC3E}">
        <p14:creationId xmlns:p14="http://schemas.microsoft.com/office/powerpoint/2010/main" val="288774975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179058"/>
          </a:xfrm>
        </p:spPr>
        <p:txBody>
          <a:bodyPr/>
          <a:lstStyle/>
          <a:p>
            <a:r>
              <a:rPr lang="en-US" dirty="0"/>
              <a:t>Hybrid Storage and Global Data Access</a:t>
            </a:r>
          </a:p>
        </p:txBody>
      </p:sp>
      <p:pic>
        <p:nvPicPr>
          <p:cNvPr id="3" name="Picture 4" descr="\\MAGNUM\Projects\Microsoft\Cloud Power FY12\Design\ICONS_PNG\Open_Web_Platform.png"/>
          <p:cNvPicPr>
            <a:picLocks noChangeAspect="1" noChangeArrowheads="1"/>
          </p:cNvPicPr>
          <p:nvPr/>
        </p:nvPicPr>
        <p:blipFill>
          <a:blip r:embed="rId2" cstate="print">
            <a:lum bright="100000"/>
          </a:blip>
          <a:srcRect/>
          <a:stretch>
            <a:fillRect/>
          </a:stretch>
        </p:blipFill>
        <p:spPr bwMode="auto">
          <a:xfrm>
            <a:off x="8885237" y="3878262"/>
            <a:ext cx="2438400" cy="2438400"/>
          </a:xfrm>
          <a:prstGeom prst="rect">
            <a:avLst/>
          </a:prstGeom>
          <a:noFill/>
        </p:spPr>
      </p:pic>
    </p:spTree>
    <p:extLst>
      <p:ext uri="{BB962C8B-B14F-4D97-AF65-F5344CB8AC3E}">
        <p14:creationId xmlns:p14="http://schemas.microsoft.com/office/powerpoint/2010/main" val="836220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Facing the cloud opportunity</a:t>
            </a:r>
          </a:p>
        </p:txBody>
      </p:sp>
      <p:sp>
        <p:nvSpPr>
          <p:cNvPr id="3" name="Text Placeholder 2"/>
          <p:cNvSpPr>
            <a:spLocks noGrp="1"/>
          </p:cNvSpPr>
          <p:nvPr>
            <p:ph type="body" sz="quarter" idx="10"/>
          </p:nvPr>
        </p:nvSpPr>
        <p:spPr>
          <a:xfrm>
            <a:off x="274639" y="1063224"/>
            <a:ext cx="5486399" cy="2320635"/>
          </a:xfrm>
        </p:spPr>
        <p:txBody>
          <a:bodyPr/>
          <a:lstStyle/>
          <a:p>
            <a:r>
              <a:rPr lang="en-US" dirty="0">
                <a:solidFill>
                  <a:schemeClr val="accent2"/>
                </a:solidFill>
              </a:rPr>
              <a:t>My requirements are the same</a:t>
            </a:r>
          </a:p>
          <a:p>
            <a:pPr lvl="1"/>
            <a:r>
              <a:rPr lang="en-US" dirty="0"/>
              <a:t>Access protocols (file, block)</a:t>
            </a:r>
          </a:p>
          <a:p>
            <a:pPr lvl="1"/>
            <a:r>
              <a:rPr lang="en-US" dirty="0"/>
              <a:t>Throughput and latency</a:t>
            </a:r>
          </a:p>
          <a:p>
            <a:pPr lvl="1"/>
            <a:r>
              <a:rPr lang="en-US" dirty="0"/>
              <a:t>Shared access and collaboration</a:t>
            </a:r>
          </a:p>
          <a:p>
            <a:pPr lvl="1"/>
            <a:r>
              <a:rPr lang="en-US" dirty="0"/>
              <a:t>Snapshot and cloning capabilities</a:t>
            </a:r>
          </a:p>
          <a:p>
            <a:pPr lvl="1"/>
            <a:r>
              <a:rPr lang="en-US" dirty="0"/>
              <a:t>Advanced security</a:t>
            </a:r>
          </a:p>
        </p:txBody>
      </p:sp>
      <p:sp>
        <p:nvSpPr>
          <p:cNvPr id="6" name="Text Placeholder 5"/>
          <p:cNvSpPr>
            <a:spLocks noGrp="1"/>
          </p:cNvSpPr>
          <p:nvPr>
            <p:ph type="body" sz="quarter" idx="11"/>
          </p:nvPr>
        </p:nvSpPr>
        <p:spPr>
          <a:xfrm>
            <a:off x="6065837" y="1061900"/>
            <a:ext cx="6172200" cy="2425279"/>
          </a:xfrm>
        </p:spPr>
        <p:txBody>
          <a:bodyPr/>
          <a:lstStyle/>
          <a:p>
            <a:r>
              <a:rPr lang="en-US" dirty="0">
                <a:solidFill>
                  <a:schemeClr val="accent1"/>
                </a:solidFill>
              </a:rPr>
              <a:t>But I want to take advantage of the cloud </a:t>
            </a:r>
          </a:p>
          <a:p>
            <a:pPr lvl="1"/>
            <a:r>
              <a:rPr lang="en-US" dirty="0"/>
              <a:t>Global data access</a:t>
            </a:r>
          </a:p>
          <a:p>
            <a:pPr lvl="1"/>
            <a:r>
              <a:rPr lang="en-US" dirty="0"/>
              <a:t>Scalable, pay-as-you go storage</a:t>
            </a:r>
          </a:p>
          <a:p>
            <a:pPr lvl="1"/>
            <a:r>
              <a:rPr lang="en-US" dirty="0"/>
              <a:t>Centralized backups</a:t>
            </a:r>
          </a:p>
          <a:p>
            <a:pPr lvl="1"/>
            <a:r>
              <a:rPr lang="en-US" dirty="0"/>
              <a:t>Centralized data management and analytics</a:t>
            </a:r>
          </a:p>
        </p:txBody>
      </p:sp>
      <p:pic>
        <p:nvPicPr>
          <p:cNvPr id="4" name="Picture 3" descr="The Ten Typical Associates at Work - Business Buzz"/>
          <p:cNvPicPr>
            <a:picLocks noChangeAspect="1"/>
          </p:cNvPicPr>
          <p:nvPr/>
        </p:nvPicPr>
        <p:blipFill rotWithShape="1">
          <a:blip r:embed="rId2"/>
          <a:srcRect t="24620" r="65099" b="2303"/>
          <a:stretch/>
        </p:blipFill>
        <p:spPr>
          <a:xfrm>
            <a:off x="2216293" y="5292812"/>
            <a:ext cx="1108715" cy="1529325"/>
          </a:xfrm>
          <a:prstGeom prst="rect">
            <a:avLst/>
          </a:prstGeom>
        </p:spPr>
      </p:pic>
      <p:pic>
        <p:nvPicPr>
          <p:cNvPr id="5" name="Picture 4" descr="The Ten Typical Associates at Work - Business Buzz"/>
          <p:cNvPicPr>
            <a:picLocks noChangeAspect="1"/>
          </p:cNvPicPr>
          <p:nvPr/>
        </p:nvPicPr>
        <p:blipFill rotWithShape="1">
          <a:blip r:embed="rId3"/>
          <a:srcRect l="46885" t="24664" r="20655"/>
          <a:stretch/>
        </p:blipFill>
        <p:spPr>
          <a:xfrm>
            <a:off x="8661530" y="5143931"/>
            <a:ext cx="1136102" cy="1822676"/>
          </a:xfrm>
          <a:prstGeom prst="rect">
            <a:avLst/>
          </a:prstGeom>
        </p:spPr>
      </p:pic>
      <p:sp>
        <p:nvSpPr>
          <p:cNvPr id="11" name="Text Placeholder 2"/>
          <p:cNvSpPr txBox="1">
            <a:spLocks/>
          </p:cNvSpPr>
          <p:nvPr/>
        </p:nvSpPr>
        <p:spPr>
          <a:xfrm>
            <a:off x="310226" y="3210596"/>
            <a:ext cx="5486399" cy="107106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a:pPr>
            <a:r>
              <a:rPr kumimoji="0" lang="en-US" sz="3200" b="0" i="0" u="none" strike="noStrike" kern="1200" cap="none" spc="0" normalizeH="0" baseline="0" noProof="0" dirty="0">
                <a:ln>
                  <a:noFill/>
                </a:ln>
                <a:solidFill>
                  <a:schemeClr val="accent2"/>
                </a:solidFill>
                <a:effectLst/>
                <a:uLnTx/>
                <a:uFillTx/>
                <a:latin typeface="+mj-lt"/>
                <a:ea typeface="+mn-ea"/>
                <a:cs typeface="+mn-cs"/>
              </a:rPr>
              <a:t>Our existing user experience and workflow works</a:t>
            </a:r>
          </a:p>
        </p:txBody>
      </p:sp>
      <p:sp>
        <p:nvSpPr>
          <p:cNvPr id="12" name="Text Placeholder 5"/>
          <p:cNvSpPr txBox="1">
            <a:spLocks/>
          </p:cNvSpPr>
          <p:nvPr/>
        </p:nvSpPr>
        <p:spPr>
          <a:xfrm>
            <a:off x="6065837" y="3280865"/>
            <a:ext cx="6327489" cy="107106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a:pPr>
            <a:r>
              <a:rPr kumimoji="0" lang="en-US" sz="3200" b="0" i="0" u="none" strike="noStrike" kern="1200" cap="none" spc="0" normalizeH="0" baseline="0" noProof="0" dirty="0">
                <a:ln>
                  <a:noFill/>
                </a:ln>
                <a:solidFill>
                  <a:schemeClr val="accent1"/>
                </a:solidFill>
                <a:effectLst/>
                <a:uLnTx/>
                <a:uFillTx/>
                <a:latin typeface="+mj-lt"/>
                <a:ea typeface="+mn-ea"/>
                <a:cs typeface="+mn-cs"/>
              </a:rPr>
              <a:t>I don’t want to retrain our workforce</a:t>
            </a:r>
          </a:p>
        </p:txBody>
      </p:sp>
      <p:sp>
        <p:nvSpPr>
          <p:cNvPr id="13" name="Text Placeholder 2"/>
          <p:cNvSpPr txBox="1">
            <a:spLocks/>
          </p:cNvSpPr>
          <p:nvPr/>
        </p:nvSpPr>
        <p:spPr>
          <a:xfrm>
            <a:off x="311294" y="4230093"/>
            <a:ext cx="5029198" cy="107106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a:pPr>
            <a:r>
              <a:rPr kumimoji="0" lang="en-US" sz="3200" b="0" i="0" u="none" strike="noStrike" kern="1200" cap="none" spc="0" normalizeH="0" baseline="0" noProof="0" dirty="0">
                <a:ln>
                  <a:noFill/>
                </a:ln>
                <a:solidFill>
                  <a:schemeClr val="accent2"/>
                </a:solidFill>
                <a:effectLst/>
                <a:uLnTx/>
                <a:uFillTx/>
                <a:latin typeface="+mj-lt"/>
                <a:ea typeface="+mn-ea"/>
                <a:cs typeface="+mn-cs"/>
              </a:rPr>
              <a:t>I have on-premises investments I need to use</a:t>
            </a:r>
          </a:p>
        </p:txBody>
      </p:sp>
      <p:sp>
        <p:nvSpPr>
          <p:cNvPr id="14" name="Text Placeholder 5"/>
          <p:cNvSpPr txBox="1">
            <a:spLocks/>
          </p:cNvSpPr>
          <p:nvPr/>
        </p:nvSpPr>
        <p:spPr>
          <a:xfrm>
            <a:off x="6065837" y="4251807"/>
            <a:ext cx="5943600" cy="107106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a:pPr>
            <a:r>
              <a:rPr kumimoji="0" lang="en-US" sz="3200" b="0" i="0" u="none" strike="noStrike" kern="1200" cap="none" spc="0" normalizeH="0" baseline="0" noProof="0" dirty="0">
                <a:ln>
                  <a:noFill/>
                </a:ln>
                <a:solidFill>
                  <a:schemeClr val="accent1"/>
                </a:solidFill>
                <a:effectLst/>
                <a:uLnTx/>
                <a:uFillTx/>
                <a:latin typeface="+mj-lt"/>
                <a:ea typeface="+mn-ea"/>
                <a:cs typeface="+mn-cs"/>
              </a:rPr>
              <a:t>I want to use my existing investments and the cloud</a:t>
            </a:r>
          </a:p>
        </p:txBody>
      </p:sp>
    </p:spTree>
    <p:extLst>
      <p:ext uri="{BB962C8B-B14F-4D97-AF65-F5344CB8AC3E}">
        <p14:creationId xmlns:p14="http://schemas.microsoft.com/office/powerpoint/2010/main" val="1199954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5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250"/>
                                        <p:tgtEl>
                                          <p:spTgt spid="6">
                                            <p:txEl>
                                              <p:pRg st="0" end="0"/>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250"/>
                                        <p:tgtEl>
                                          <p:spTgt spid="6">
                                            <p:txEl>
                                              <p:pRg st="1" end="1"/>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left)">
                                      <p:cBhvr>
                                        <p:cTn id="33" dur="250"/>
                                        <p:tgtEl>
                                          <p:spTgt spid="6">
                                            <p:txEl>
                                              <p:pRg st="2" end="2"/>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wipe(left)">
                                      <p:cBhvr>
                                        <p:cTn id="36" dur="250"/>
                                        <p:tgtEl>
                                          <p:spTgt spid="6">
                                            <p:txEl>
                                              <p:pRg st="3" end="3"/>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left)">
                                      <p:cBhvr>
                                        <p:cTn id="39" dur="250"/>
                                        <p:tgtEl>
                                          <p:spTgt spid="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left)">
                                      <p:cBhvr>
                                        <p:cTn id="44" dur="250"/>
                                        <p:tgtEl>
                                          <p:spTgt spid="1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wipe(left)">
                                      <p:cBhvr>
                                        <p:cTn id="49" dur="250"/>
                                        <p:tgtEl>
                                          <p:spTgt spid="1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animEffect transition="in" filter="wipe(left)">
                                      <p:cBhvr>
                                        <p:cTn id="54" dur="250"/>
                                        <p:tgtEl>
                                          <p:spTgt spid="1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Effect transition="in" filter="wipe(left)">
                                      <p:cBhvr>
                                        <p:cTn id="59" dur="2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6" grpId="0" uiExpand="1" build="p"/>
      <p:bldP spid="11" grpId="0" uiExpand="1" build="p"/>
      <p:bldP spid="12" grpId="0" uiExpand="1" build="p"/>
      <p:bldP spid="13" grpId="0" uiExpand="1" build="p"/>
      <p:bldP spid="1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Azure Storage Primer</a:t>
            </a:r>
          </a:p>
        </p:txBody>
      </p:sp>
    </p:spTree>
    <p:extLst>
      <p:ext uri="{BB962C8B-B14F-4D97-AF65-F5344CB8AC3E}">
        <p14:creationId xmlns:p14="http://schemas.microsoft.com/office/powerpoint/2010/main" val="55237677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Capabilities and Architecture</a:t>
            </a:r>
          </a:p>
        </p:txBody>
      </p:sp>
      <p:sp>
        <p:nvSpPr>
          <p:cNvPr id="3" name="Text Placeholder 2"/>
          <p:cNvSpPr>
            <a:spLocks noGrp="1"/>
          </p:cNvSpPr>
          <p:nvPr>
            <p:ph type="body" sz="quarter" idx="10"/>
          </p:nvPr>
        </p:nvSpPr>
        <p:spPr>
          <a:xfrm>
            <a:off x="304735" y="1138372"/>
            <a:ext cx="5943599" cy="4979825"/>
          </a:xfrm>
        </p:spPr>
        <p:txBody>
          <a:bodyPr/>
          <a:lstStyle/>
          <a:p>
            <a:r>
              <a:rPr lang="en-US" sz="3200" dirty="0"/>
              <a:t>File or Block Access</a:t>
            </a:r>
          </a:p>
          <a:p>
            <a:r>
              <a:rPr lang="en-US" sz="3200" dirty="0"/>
              <a:t>Global Repository</a:t>
            </a:r>
          </a:p>
          <a:p>
            <a:pPr lvl="1"/>
            <a:r>
              <a:rPr lang="en-US" sz="1600" dirty="0"/>
              <a:t>Allows consolidation and centralization of data into the cloud </a:t>
            </a:r>
          </a:p>
          <a:p>
            <a:r>
              <a:rPr lang="en-US" sz="3600" dirty="0"/>
              <a:t>Accessible Anywhere</a:t>
            </a:r>
          </a:p>
          <a:p>
            <a:r>
              <a:rPr lang="en-US" sz="3200" dirty="0"/>
              <a:t>Edge Caching</a:t>
            </a:r>
          </a:p>
          <a:p>
            <a:pPr lvl="1"/>
            <a:r>
              <a:rPr lang="en-US" sz="1600" dirty="0"/>
              <a:t>Appliance (virtual or physical) in a location provides caching to address WAN throughput and latency issues</a:t>
            </a:r>
          </a:p>
          <a:p>
            <a:r>
              <a:rPr lang="en-US" sz="3200" dirty="0"/>
              <a:t>Global File Locking</a:t>
            </a:r>
          </a:p>
          <a:p>
            <a:pPr lvl="1"/>
            <a:r>
              <a:rPr lang="en-US" sz="1600" dirty="0"/>
              <a:t>For collaboration and workloads requiring concurrent access</a:t>
            </a:r>
          </a:p>
          <a:p>
            <a:r>
              <a:rPr lang="en-US" sz="3200" dirty="0"/>
              <a:t>Enhanced Security</a:t>
            </a:r>
          </a:p>
          <a:p>
            <a:pPr lvl="1"/>
            <a:r>
              <a:rPr lang="en-US" sz="1600" dirty="0"/>
              <a:t>AD/AAD, Encryption at Rest</a:t>
            </a:r>
          </a:p>
          <a:p>
            <a:pPr lvl="1"/>
            <a:endParaRPr lang="en-US" sz="1600" dirty="0"/>
          </a:p>
        </p:txBody>
      </p:sp>
      <p:sp>
        <p:nvSpPr>
          <p:cNvPr id="56" name="Freeform 117"/>
          <p:cNvSpPr>
            <a:spLocks/>
          </p:cNvSpPr>
          <p:nvPr/>
        </p:nvSpPr>
        <p:spPr bwMode="auto">
          <a:xfrm>
            <a:off x="6599237" y="1135062"/>
            <a:ext cx="5180479" cy="2412101"/>
          </a:xfrm>
          <a:custGeom>
            <a:avLst/>
            <a:gdLst>
              <a:gd name="T0" fmla="*/ 484 w 536"/>
              <a:gd name="T1" fmla="*/ 156 h 312"/>
              <a:gd name="T2" fmla="*/ 394 w 536"/>
              <a:gd name="T3" fmla="*/ 89 h 312"/>
              <a:gd name="T4" fmla="*/ 302 w 536"/>
              <a:gd name="T5" fmla="*/ 0 h 312"/>
              <a:gd name="T6" fmla="*/ 223 w 536"/>
              <a:gd name="T7" fmla="*/ 49 h 312"/>
              <a:gd name="T8" fmla="*/ 195 w 536"/>
              <a:gd name="T9" fmla="*/ 43 h 312"/>
              <a:gd name="T10" fmla="*/ 108 w 536"/>
              <a:gd name="T11" fmla="*/ 126 h 312"/>
              <a:gd name="T12" fmla="*/ 98 w 536"/>
              <a:gd name="T13" fmla="*/ 126 h 312"/>
              <a:gd name="T14" fmla="*/ 0 w 536"/>
              <a:gd name="T15" fmla="*/ 220 h 312"/>
              <a:gd name="T16" fmla="*/ 98 w 536"/>
              <a:gd name="T17" fmla="*/ 312 h 312"/>
              <a:gd name="T18" fmla="*/ 451 w 536"/>
              <a:gd name="T19" fmla="*/ 312 h 312"/>
              <a:gd name="T20" fmla="*/ 536 w 536"/>
              <a:gd name="T21" fmla="*/ 233 h 312"/>
              <a:gd name="T22" fmla="*/ 484 w 536"/>
              <a:gd name="T23" fmla="*/ 15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6" h="312">
                <a:moveTo>
                  <a:pt x="484" y="156"/>
                </a:moveTo>
                <a:cubicBezTo>
                  <a:pt x="474" y="118"/>
                  <a:pt x="438" y="89"/>
                  <a:pt x="394" y="89"/>
                </a:cubicBezTo>
                <a:cubicBezTo>
                  <a:pt x="394" y="41"/>
                  <a:pt x="354" y="0"/>
                  <a:pt x="302" y="0"/>
                </a:cubicBezTo>
                <a:cubicBezTo>
                  <a:pt x="269" y="0"/>
                  <a:pt x="239" y="20"/>
                  <a:pt x="223" y="49"/>
                </a:cubicBezTo>
                <a:cubicBezTo>
                  <a:pt x="213" y="43"/>
                  <a:pt x="206" y="43"/>
                  <a:pt x="195" y="43"/>
                </a:cubicBezTo>
                <a:cubicBezTo>
                  <a:pt x="146" y="43"/>
                  <a:pt x="108" y="79"/>
                  <a:pt x="108" y="126"/>
                </a:cubicBezTo>
                <a:cubicBezTo>
                  <a:pt x="105" y="126"/>
                  <a:pt x="100" y="126"/>
                  <a:pt x="98" y="126"/>
                </a:cubicBezTo>
                <a:cubicBezTo>
                  <a:pt x="43" y="126"/>
                  <a:pt x="0" y="167"/>
                  <a:pt x="0" y="220"/>
                </a:cubicBezTo>
                <a:cubicBezTo>
                  <a:pt x="0" y="272"/>
                  <a:pt x="43" y="312"/>
                  <a:pt x="98" y="312"/>
                </a:cubicBezTo>
                <a:cubicBezTo>
                  <a:pt x="451" y="312"/>
                  <a:pt x="451" y="312"/>
                  <a:pt x="451" y="312"/>
                </a:cubicBezTo>
                <a:cubicBezTo>
                  <a:pt x="499" y="312"/>
                  <a:pt x="536" y="277"/>
                  <a:pt x="536" y="233"/>
                </a:cubicBezTo>
                <a:cubicBezTo>
                  <a:pt x="536" y="197"/>
                  <a:pt x="515" y="169"/>
                  <a:pt x="484" y="156"/>
                </a:cubicBezTo>
              </a:path>
            </a:pathLst>
          </a:custGeom>
          <a:solidFill>
            <a:schemeClr val="tx1">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8" name="Picture 7"/>
          <p:cNvPicPr>
            <a:picLocks noChangeAspect="1"/>
          </p:cNvPicPr>
          <p:nvPr/>
        </p:nvPicPr>
        <p:blipFill>
          <a:blip r:embed="rId3">
            <a:duotone>
              <a:prstClr val="black"/>
              <a:schemeClr val="tx2">
                <a:tint val="45000"/>
                <a:satMod val="400000"/>
              </a:schemeClr>
            </a:duotone>
          </a:blip>
          <a:stretch>
            <a:fillRect/>
          </a:stretch>
        </p:blipFill>
        <p:spPr>
          <a:xfrm>
            <a:off x="9286913" y="2768826"/>
            <a:ext cx="399488" cy="509691"/>
          </a:xfrm>
          <a:prstGeom prst="rect">
            <a:avLst/>
          </a:prstGeom>
        </p:spPr>
      </p:pic>
      <p:grpSp>
        <p:nvGrpSpPr>
          <p:cNvPr id="57" name="Group 56"/>
          <p:cNvGrpSpPr>
            <a:grpSpLocks noChangeAspect="1"/>
          </p:cNvGrpSpPr>
          <p:nvPr/>
        </p:nvGrpSpPr>
        <p:grpSpPr>
          <a:xfrm>
            <a:off x="7103119" y="2314579"/>
            <a:ext cx="596543" cy="509668"/>
            <a:chOff x="3383409" y="2838643"/>
            <a:chExt cx="860072" cy="734819"/>
          </a:xfrm>
        </p:grpSpPr>
        <p:sp>
          <p:nvSpPr>
            <p:cNvPr id="61" name="Freeform 75"/>
            <p:cNvSpPr>
              <a:spLocks noEditPoints="1"/>
            </p:cNvSpPr>
            <p:nvPr/>
          </p:nvSpPr>
          <p:spPr bwMode="auto">
            <a:xfrm>
              <a:off x="3383409" y="2838643"/>
              <a:ext cx="860072" cy="734819"/>
            </a:xfrm>
            <a:custGeom>
              <a:avLst/>
              <a:gdLst>
                <a:gd name="T0" fmla="*/ 226 w 268"/>
                <a:gd name="T1" fmla="*/ 221 h 229"/>
                <a:gd name="T2" fmla="*/ 248 w 268"/>
                <a:gd name="T3" fmla="*/ 229 h 229"/>
                <a:gd name="T4" fmla="*/ 260 w 268"/>
                <a:gd name="T5" fmla="*/ 206 h 229"/>
                <a:gd name="T6" fmla="*/ 253 w 268"/>
                <a:gd name="T7" fmla="*/ 220 h 229"/>
                <a:gd name="T8" fmla="*/ 268 w 268"/>
                <a:gd name="T9" fmla="*/ 209 h 229"/>
                <a:gd name="T10" fmla="*/ 260 w 268"/>
                <a:gd name="T11" fmla="*/ 206 h 229"/>
                <a:gd name="T12" fmla="*/ 260 w 268"/>
                <a:gd name="T13" fmla="*/ 160 h 229"/>
                <a:gd name="T14" fmla="*/ 268 w 268"/>
                <a:gd name="T15" fmla="*/ 183 h 229"/>
                <a:gd name="T16" fmla="*/ 260 w 268"/>
                <a:gd name="T17" fmla="*/ 160 h 229"/>
                <a:gd name="T18" fmla="*/ 260 w 268"/>
                <a:gd name="T19" fmla="*/ 138 h 229"/>
                <a:gd name="T20" fmla="*/ 268 w 268"/>
                <a:gd name="T21" fmla="*/ 115 h 229"/>
                <a:gd name="T22" fmla="*/ 260 w 268"/>
                <a:gd name="T23" fmla="*/ 70 h 229"/>
                <a:gd name="T24" fmla="*/ 268 w 268"/>
                <a:gd name="T25" fmla="*/ 92 h 229"/>
                <a:gd name="T26" fmla="*/ 260 w 268"/>
                <a:gd name="T27" fmla="*/ 70 h 229"/>
                <a:gd name="T28" fmla="*/ 260 w 268"/>
                <a:gd name="T29" fmla="*/ 47 h 229"/>
                <a:gd name="T30" fmla="*/ 268 w 268"/>
                <a:gd name="T31" fmla="*/ 24 h 229"/>
                <a:gd name="T32" fmla="*/ 232 w 268"/>
                <a:gd name="T33" fmla="*/ 8 h 229"/>
                <a:gd name="T34" fmla="*/ 253 w 268"/>
                <a:gd name="T35" fmla="*/ 9 h 229"/>
                <a:gd name="T36" fmla="*/ 248 w 268"/>
                <a:gd name="T37" fmla="*/ 0 h 229"/>
                <a:gd name="T38" fmla="*/ 232 w 268"/>
                <a:gd name="T39" fmla="*/ 8 h 229"/>
                <a:gd name="T40" fmla="*/ 209 w 268"/>
                <a:gd name="T41" fmla="*/ 8 h 229"/>
                <a:gd name="T42" fmla="*/ 187 w 268"/>
                <a:gd name="T43" fmla="*/ 0 h 229"/>
                <a:gd name="T44" fmla="*/ 142 w 268"/>
                <a:gd name="T45" fmla="*/ 8 h 229"/>
                <a:gd name="T46" fmla="*/ 164 w 268"/>
                <a:gd name="T47" fmla="*/ 0 h 229"/>
                <a:gd name="T48" fmla="*/ 142 w 268"/>
                <a:gd name="T49" fmla="*/ 8 h 229"/>
                <a:gd name="T50" fmla="*/ 119 w 268"/>
                <a:gd name="T51" fmla="*/ 8 h 229"/>
                <a:gd name="T52" fmla="*/ 96 w 268"/>
                <a:gd name="T53" fmla="*/ 0 h 229"/>
                <a:gd name="T54" fmla="*/ 51 w 268"/>
                <a:gd name="T55" fmla="*/ 8 h 229"/>
                <a:gd name="T56" fmla="*/ 74 w 268"/>
                <a:gd name="T57" fmla="*/ 0 h 229"/>
                <a:gd name="T58" fmla="*/ 51 w 268"/>
                <a:gd name="T59" fmla="*/ 8 h 229"/>
                <a:gd name="T60" fmla="*/ 20 w 268"/>
                <a:gd name="T61" fmla="*/ 8 h 229"/>
                <a:gd name="T62" fmla="*/ 28 w 268"/>
                <a:gd name="T63" fmla="*/ 0 h 229"/>
                <a:gd name="T64" fmla="*/ 4 w 268"/>
                <a:gd name="T65" fmla="*/ 8 h 229"/>
                <a:gd name="T66" fmla="*/ 8 w 268"/>
                <a:gd name="T67" fmla="*/ 55 h 229"/>
                <a:gd name="T68" fmla="*/ 0 w 268"/>
                <a:gd name="T69" fmla="*/ 32 h 229"/>
                <a:gd name="T70" fmla="*/ 8 w 268"/>
                <a:gd name="T71" fmla="*/ 55 h 229"/>
                <a:gd name="T72" fmla="*/ 8 w 268"/>
                <a:gd name="T73" fmla="*/ 78 h 229"/>
                <a:gd name="T74" fmla="*/ 0 w 268"/>
                <a:gd name="T75" fmla="*/ 100 h 229"/>
                <a:gd name="T76" fmla="*/ 8 w 268"/>
                <a:gd name="T77" fmla="*/ 145 h 229"/>
                <a:gd name="T78" fmla="*/ 0 w 268"/>
                <a:gd name="T79" fmla="*/ 123 h 229"/>
                <a:gd name="T80" fmla="*/ 8 w 268"/>
                <a:gd name="T81" fmla="*/ 145 h 229"/>
                <a:gd name="T82" fmla="*/ 8 w 268"/>
                <a:gd name="T83" fmla="*/ 168 h 229"/>
                <a:gd name="T84" fmla="*/ 0 w 268"/>
                <a:gd name="T85" fmla="*/ 191 h 229"/>
                <a:gd name="T86" fmla="*/ 22 w 268"/>
                <a:gd name="T87" fmla="*/ 221 h 229"/>
                <a:gd name="T88" fmla="*/ 9 w 268"/>
                <a:gd name="T89" fmla="*/ 212 h 229"/>
                <a:gd name="T90" fmla="*/ 20 w 268"/>
                <a:gd name="T91" fmla="*/ 229 h 229"/>
                <a:gd name="T92" fmla="*/ 22 w 268"/>
                <a:gd name="T93" fmla="*/ 221 h 229"/>
                <a:gd name="T94" fmla="*/ 44 w 268"/>
                <a:gd name="T95" fmla="*/ 221 h 229"/>
                <a:gd name="T96" fmla="*/ 67 w 268"/>
                <a:gd name="T97" fmla="*/ 229 h 229"/>
                <a:gd name="T98" fmla="*/ 112 w 268"/>
                <a:gd name="T99" fmla="*/ 221 h 229"/>
                <a:gd name="T100" fmla="*/ 90 w 268"/>
                <a:gd name="T101" fmla="*/ 229 h 229"/>
                <a:gd name="T102" fmla="*/ 112 w 268"/>
                <a:gd name="T103" fmla="*/ 221 h 229"/>
                <a:gd name="T104" fmla="*/ 135 w 268"/>
                <a:gd name="T105" fmla="*/ 221 h 229"/>
                <a:gd name="T106" fmla="*/ 158 w 268"/>
                <a:gd name="T107" fmla="*/ 229 h 229"/>
                <a:gd name="T108" fmla="*/ 203 w 268"/>
                <a:gd name="T109" fmla="*/ 221 h 229"/>
                <a:gd name="T110" fmla="*/ 180 w 268"/>
                <a:gd name="T111" fmla="*/ 229 h 229"/>
                <a:gd name="T112" fmla="*/ 203 w 268"/>
                <a:gd name="T113" fmla="*/ 2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229">
                  <a:moveTo>
                    <a:pt x="248" y="221"/>
                  </a:moveTo>
                  <a:cubicBezTo>
                    <a:pt x="226" y="221"/>
                    <a:pt x="226" y="221"/>
                    <a:pt x="226" y="221"/>
                  </a:cubicBezTo>
                  <a:cubicBezTo>
                    <a:pt x="226" y="229"/>
                    <a:pt x="226" y="229"/>
                    <a:pt x="226" y="229"/>
                  </a:cubicBezTo>
                  <a:cubicBezTo>
                    <a:pt x="248" y="229"/>
                    <a:pt x="248" y="229"/>
                    <a:pt x="248" y="229"/>
                  </a:cubicBezTo>
                  <a:cubicBezTo>
                    <a:pt x="248" y="221"/>
                    <a:pt x="248" y="221"/>
                    <a:pt x="248" y="221"/>
                  </a:cubicBezTo>
                  <a:moveTo>
                    <a:pt x="260" y="206"/>
                  </a:moveTo>
                  <a:cubicBezTo>
                    <a:pt x="260" y="209"/>
                    <a:pt x="260" y="209"/>
                    <a:pt x="260" y="209"/>
                  </a:cubicBezTo>
                  <a:cubicBezTo>
                    <a:pt x="260" y="214"/>
                    <a:pt x="257" y="219"/>
                    <a:pt x="253" y="220"/>
                  </a:cubicBezTo>
                  <a:cubicBezTo>
                    <a:pt x="256" y="228"/>
                    <a:pt x="256" y="228"/>
                    <a:pt x="256" y="228"/>
                  </a:cubicBezTo>
                  <a:cubicBezTo>
                    <a:pt x="263" y="225"/>
                    <a:pt x="268" y="218"/>
                    <a:pt x="268" y="209"/>
                  </a:cubicBezTo>
                  <a:cubicBezTo>
                    <a:pt x="268" y="206"/>
                    <a:pt x="268" y="206"/>
                    <a:pt x="268" y="206"/>
                  </a:cubicBezTo>
                  <a:cubicBezTo>
                    <a:pt x="260" y="206"/>
                    <a:pt x="260" y="206"/>
                    <a:pt x="260" y="206"/>
                  </a:cubicBezTo>
                  <a:cubicBezTo>
                    <a:pt x="260" y="206"/>
                    <a:pt x="260" y="206"/>
                    <a:pt x="260" y="206"/>
                  </a:cubicBezTo>
                  <a:moveTo>
                    <a:pt x="260" y="160"/>
                  </a:moveTo>
                  <a:cubicBezTo>
                    <a:pt x="260" y="183"/>
                    <a:pt x="260" y="183"/>
                    <a:pt x="260" y="183"/>
                  </a:cubicBezTo>
                  <a:cubicBezTo>
                    <a:pt x="268" y="183"/>
                    <a:pt x="268" y="183"/>
                    <a:pt x="268" y="183"/>
                  </a:cubicBezTo>
                  <a:cubicBezTo>
                    <a:pt x="268" y="160"/>
                    <a:pt x="268" y="160"/>
                    <a:pt x="268" y="160"/>
                  </a:cubicBezTo>
                  <a:cubicBezTo>
                    <a:pt x="260" y="160"/>
                    <a:pt x="260" y="160"/>
                    <a:pt x="260" y="160"/>
                  </a:cubicBezTo>
                  <a:moveTo>
                    <a:pt x="260" y="115"/>
                  </a:moveTo>
                  <a:cubicBezTo>
                    <a:pt x="260" y="138"/>
                    <a:pt x="260" y="138"/>
                    <a:pt x="260" y="138"/>
                  </a:cubicBezTo>
                  <a:cubicBezTo>
                    <a:pt x="268" y="138"/>
                    <a:pt x="268" y="138"/>
                    <a:pt x="268" y="138"/>
                  </a:cubicBezTo>
                  <a:cubicBezTo>
                    <a:pt x="268" y="115"/>
                    <a:pt x="268" y="115"/>
                    <a:pt x="268" y="115"/>
                  </a:cubicBezTo>
                  <a:cubicBezTo>
                    <a:pt x="260" y="115"/>
                    <a:pt x="260" y="115"/>
                    <a:pt x="260" y="115"/>
                  </a:cubicBezTo>
                  <a:moveTo>
                    <a:pt x="260" y="70"/>
                  </a:moveTo>
                  <a:cubicBezTo>
                    <a:pt x="260" y="92"/>
                    <a:pt x="260" y="92"/>
                    <a:pt x="260" y="92"/>
                  </a:cubicBezTo>
                  <a:cubicBezTo>
                    <a:pt x="268" y="92"/>
                    <a:pt x="268" y="92"/>
                    <a:pt x="268" y="92"/>
                  </a:cubicBezTo>
                  <a:cubicBezTo>
                    <a:pt x="268" y="70"/>
                    <a:pt x="268" y="70"/>
                    <a:pt x="268" y="70"/>
                  </a:cubicBezTo>
                  <a:cubicBezTo>
                    <a:pt x="260" y="70"/>
                    <a:pt x="260" y="70"/>
                    <a:pt x="260" y="70"/>
                  </a:cubicBezTo>
                  <a:moveTo>
                    <a:pt x="260" y="24"/>
                  </a:moveTo>
                  <a:cubicBezTo>
                    <a:pt x="260" y="47"/>
                    <a:pt x="260" y="47"/>
                    <a:pt x="260" y="47"/>
                  </a:cubicBezTo>
                  <a:cubicBezTo>
                    <a:pt x="268" y="47"/>
                    <a:pt x="268" y="47"/>
                    <a:pt x="268" y="47"/>
                  </a:cubicBezTo>
                  <a:cubicBezTo>
                    <a:pt x="268" y="24"/>
                    <a:pt x="268" y="24"/>
                    <a:pt x="268" y="24"/>
                  </a:cubicBezTo>
                  <a:cubicBezTo>
                    <a:pt x="260" y="24"/>
                    <a:pt x="260" y="24"/>
                    <a:pt x="260" y="24"/>
                  </a:cubicBezTo>
                  <a:moveTo>
                    <a:pt x="232" y="8"/>
                  </a:moveTo>
                  <a:cubicBezTo>
                    <a:pt x="248" y="8"/>
                    <a:pt x="248" y="8"/>
                    <a:pt x="248" y="8"/>
                  </a:cubicBezTo>
                  <a:cubicBezTo>
                    <a:pt x="250" y="8"/>
                    <a:pt x="251" y="9"/>
                    <a:pt x="253" y="9"/>
                  </a:cubicBezTo>
                  <a:cubicBezTo>
                    <a:pt x="256" y="2"/>
                    <a:pt x="256" y="2"/>
                    <a:pt x="256" y="2"/>
                  </a:cubicBezTo>
                  <a:cubicBezTo>
                    <a:pt x="254" y="1"/>
                    <a:pt x="251" y="0"/>
                    <a:pt x="248" y="0"/>
                  </a:cubicBezTo>
                  <a:cubicBezTo>
                    <a:pt x="232" y="0"/>
                    <a:pt x="232" y="0"/>
                    <a:pt x="232" y="0"/>
                  </a:cubicBezTo>
                  <a:cubicBezTo>
                    <a:pt x="232" y="8"/>
                    <a:pt x="232" y="8"/>
                    <a:pt x="232" y="8"/>
                  </a:cubicBezTo>
                  <a:moveTo>
                    <a:pt x="187" y="8"/>
                  </a:moveTo>
                  <a:cubicBezTo>
                    <a:pt x="209" y="8"/>
                    <a:pt x="209" y="8"/>
                    <a:pt x="209" y="8"/>
                  </a:cubicBezTo>
                  <a:cubicBezTo>
                    <a:pt x="209" y="0"/>
                    <a:pt x="209" y="0"/>
                    <a:pt x="209" y="0"/>
                  </a:cubicBezTo>
                  <a:cubicBezTo>
                    <a:pt x="187" y="0"/>
                    <a:pt x="187" y="0"/>
                    <a:pt x="187" y="0"/>
                  </a:cubicBezTo>
                  <a:cubicBezTo>
                    <a:pt x="187" y="8"/>
                    <a:pt x="187" y="8"/>
                    <a:pt x="187" y="8"/>
                  </a:cubicBezTo>
                  <a:moveTo>
                    <a:pt x="142" y="8"/>
                  </a:moveTo>
                  <a:cubicBezTo>
                    <a:pt x="164" y="8"/>
                    <a:pt x="164" y="8"/>
                    <a:pt x="164" y="8"/>
                  </a:cubicBezTo>
                  <a:cubicBezTo>
                    <a:pt x="164" y="0"/>
                    <a:pt x="164" y="0"/>
                    <a:pt x="164" y="0"/>
                  </a:cubicBezTo>
                  <a:cubicBezTo>
                    <a:pt x="142" y="0"/>
                    <a:pt x="142" y="0"/>
                    <a:pt x="142" y="0"/>
                  </a:cubicBezTo>
                  <a:cubicBezTo>
                    <a:pt x="142" y="8"/>
                    <a:pt x="142" y="8"/>
                    <a:pt x="142" y="8"/>
                  </a:cubicBezTo>
                  <a:moveTo>
                    <a:pt x="96" y="8"/>
                  </a:moveTo>
                  <a:cubicBezTo>
                    <a:pt x="119" y="8"/>
                    <a:pt x="119" y="8"/>
                    <a:pt x="119" y="8"/>
                  </a:cubicBezTo>
                  <a:cubicBezTo>
                    <a:pt x="119" y="0"/>
                    <a:pt x="119" y="0"/>
                    <a:pt x="119" y="0"/>
                  </a:cubicBezTo>
                  <a:cubicBezTo>
                    <a:pt x="96" y="0"/>
                    <a:pt x="96" y="0"/>
                    <a:pt x="96" y="0"/>
                  </a:cubicBezTo>
                  <a:cubicBezTo>
                    <a:pt x="96" y="8"/>
                    <a:pt x="96" y="8"/>
                    <a:pt x="96" y="8"/>
                  </a:cubicBezTo>
                  <a:moveTo>
                    <a:pt x="51" y="8"/>
                  </a:moveTo>
                  <a:cubicBezTo>
                    <a:pt x="74" y="8"/>
                    <a:pt x="74" y="8"/>
                    <a:pt x="74" y="8"/>
                  </a:cubicBezTo>
                  <a:cubicBezTo>
                    <a:pt x="74" y="0"/>
                    <a:pt x="74" y="0"/>
                    <a:pt x="74" y="0"/>
                  </a:cubicBezTo>
                  <a:cubicBezTo>
                    <a:pt x="51" y="0"/>
                    <a:pt x="51" y="0"/>
                    <a:pt x="51" y="0"/>
                  </a:cubicBezTo>
                  <a:cubicBezTo>
                    <a:pt x="51" y="8"/>
                    <a:pt x="51" y="8"/>
                    <a:pt x="51" y="8"/>
                  </a:cubicBezTo>
                  <a:moveTo>
                    <a:pt x="11" y="13"/>
                  </a:moveTo>
                  <a:cubicBezTo>
                    <a:pt x="13" y="10"/>
                    <a:pt x="16" y="8"/>
                    <a:pt x="20" y="8"/>
                  </a:cubicBezTo>
                  <a:cubicBezTo>
                    <a:pt x="28" y="8"/>
                    <a:pt x="28" y="8"/>
                    <a:pt x="28" y="8"/>
                  </a:cubicBezTo>
                  <a:cubicBezTo>
                    <a:pt x="28" y="0"/>
                    <a:pt x="28" y="0"/>
                    <a:pt x="28" y="0"/>
                  </a:cubicBezTo>
                  <a:cubicBezTo>
                    <a:pt x="20" y="0"/>
                    <a:pt x="20" y="0"/>
                    <a:pt x="20" y="0"/>
                  </a:cubicBezTo>
                  <a:cubicBezTo>
                    <a:pt x="14" y="0"/>
                    <a:pt x="8" y="3"/>
                    <a:pt x="4" y="8"/>
                  </a:cubicBezTo>
                  <a:cubicBezTo>
                    <a:pt x="11" y="13"/>
                    <a:pt x="11" y="13"/>
                    <a:pt x="11" y="13"/>
                  </a:cubicBezTo>
                  <a:moveTo>
                    <a:pt x="8" y="55"/>
                  </a:moveTo>
                  <a:cubicBezTo>
                    <a:pt x="8" y="32"/>
                    <a:pt x="8" y="32"/>
                    <a:pt x="8" y="32"/>
                  </a:cubicBezTo>
                  <a:cubicBezTo>
                    <a:pt x="0" y="32"/>
                    <a:pt x="0" y="32"/>
                    <a:pt x="0" y="32"/>
                  </a:cubicBezTo>
                  <a:cubicBezTo>
                    <a:pt x="0" y="55"/>
                    <a:pt x="0" y="55"/>
                    <a:pt x="0" y="55"/>
                  </a:cubicBezTo>
                  <a:cubicBezTo>
                    <a:pt x="8" y="55"/>
                    <a:pt x="8" y="55"/>
                    <a:pt x="8" y="55"/>
                  </a:cubicBezTo>
                  <a:moveTo>
                    <a:pt x="8" y="100"/>
                  </a:moveTo>
                  <a:cubicBezTo>
                    <a:pt x="8" y="78"/>
                    <a:pt x="8" y="78"/>
                    <a:pt x="8" y="78"/>
                  </a:cubicBezTo>
                  <a:cubicBezTo>
                    <a:pt x="0" y="78"/>
                    <a:pt x="0" y="78"/>
                    <a:pt x="0" y="78"/>
                  </a:cubicBezTo>
                  <a:cubicBezTo>
                    <a:pt x="0" y="100"/>
                    <a:pt x="0" y="100"/>
                    <a:pt x="0" y="100"/>
                  </a:cubicBezTo>
                  <a:cubicBezTo>
                    <a:pt x="8" y="100"/>
                    <a:pt x="8" y="100"/>
                    <a:pt x="8" y="100"/>
                  </a:cubicBezTo>
                  <a:moveTo>
                    <a:pt x="8" y="145"/>
                  </a:moveTo>
                  <a:cubicBezTo>
                    <a:pt x="8" y="123"/>
                    <a:pt x="8" y="123"/>
                    <a:pt x="8" y="123"/>
                  </a:cubicBezTo>
                  <a:cubicBezTo>
                    <a:pt x="0" y="123"/>
                    <a:pt x="0" y="123"/>
                    <a:pt x="0" y="123"/>
                  </a:cubicBezTo>
                  <a:cubicBezTo>
                    <a:pt x="0" y="145"/>
                    <a:pt x="0" y="145"/>
                    <a:pt x="0" y="145"/>
                  </a:cubicBezTo>
                  <a:cubicBezTo>
                    <a:pt x="8" y="145"/>
                    <a:pt x="8" y="145"/>
                    <a:pt x="8" y="145"/>
                  </a:cubicBezTo>
                  <a:moveTo>
                    <a:pt x="8" y="191"/>
                  </a:moveTo>
                  <a:cubicBezTo>
                    <a:pt x="8" y="168"/>
                    <a:pt x="8" y="168"/>
                    <a:pt x="8" y="168"/>
                  </a:cubicBezTo>
                  <a:cubicBezTo>
                    <a:pt x="0" y="168"/>
                    <a:pt x="0" y="168"/>
                    <a:pt x="0" y="168"/>
                  </a:cubicBezTo>
                  <a:cubicBezTo>
                    <a:pt x="0" y="191"/>
                    <a:pt x="0" y="191"/>
                    <a:pt x="0" y="191"/>
                  </a:cubicBezTo>
                  <a:cubicBezTo>
                    <a:pt x="8" y="191"/>
                    <a:pt x="8" y="191"/>
                    <a:pt x="8" y="191"/>
                  </a:cubicBezTo>
                  <a:moveTo>
                    <a:pt x="22" y="221"/>
                  </a:moveTo>
                  <a:cubicBezTo>
                    <a:pt x="20" y="221"/>
                    <a:pt x="20" y="221"/>
                    <a:pt x="20" y="221"/>
                  </a:cubicBezTo>
                  <a:cubicBezTo>
                    <a:pt x="15" y="221"/>
                    <a:pt x="10" y="218"/>
                    <a:pt x="9" y="212"/>
                  </a:cubicBezTo>
                  <a:cubicBezTo>
                    <a:pt x="1" y="214"/>
                    <a:pt x="1" y="214"/>
                    <a:pt x="1" y="214"/>
                  </a:cubicBezTo>
                  <a:cubicBezTo>
                    <a:pt x="3" y="223"/>
                    <a:pt x="11" y="229"/>
                    <a:pt x="20" y="229"/>
                  </a:cubicBezTo>
                  <a:cubicBezTo>
                    <a:pt x="22" y="229"/>
                    <a:pt x="22" y="229"/>
                    <a:pt x="22" y="229"/>
                  </a:cubicBezTo>
                  <a:cubicBezTo>
                    <a:pt x="22" y="221"/>
                    <a:pt x="22" y="221"/>
                    <a:pt x="22" y="221"/>
                  </a:cubicBezTo>
                  <a:moveTo>
                    <a:pt x="67" y="221"/>
                  </a:moveTo>
                  <a:cubicBezTo>
                    <a:pt x="44" y="221"/>
                    <a:pt x="44" y="221"/>
                    <a:pt x="44" y="221"/>
                  </a:cubicBezTo>
                  <a:cubicBezTo>
                    <a:pt x="44" y="229"/>
                    <a:pt x="44" y="229"/>
                    <a:pt x="44" y="229"/>
                  </a:cubicBezTo>
                  <a:cubicBezTo>
                    <a:pt x="67" y="229"/>
                    <a:pt x="67" y="229"/>
                    <a:pt x="67" y="229"/>
                  </a:cubicBezTo>
                  <a:cubicBezTo>
                    <a:pt x="67" y="221"/>
                    <a:pt x="67" y="221"/>
                    <a:pt x="67" y="221"/>
                  </a:cubicBezTo>
                  <a:moveTo>
                    <a:pt x="112" y="221"/>
                  </a:moveTo>
                  <a:cubicBezTo>
                    <a:pt x="90" y="221"/>
                    <a:pt x="90" y="221"/>
                    <a:pt x="90" y="221"/>
                  </a:cubicBezTo>
                  <a:cubicBezTo>
                    <a:pt x="90" y="229"/>
                    <a:pt x="90" y="229"/>
                    <a:pt x="90" y="229"/>
                  </a:cubicBezTo>
                  <a:cubicBezTo>
                    <a:pt x="112" y="229"/>
                    <a:pt x="112" y="229"/>
                    <a:pt x="112" y="229"/>
                  </a:cubicBezTo>
                  <a:cubicBezTo>
                    <a:pt x="112" y="221"/>
                    <a:pt x="112" y="221"/>
                    <a:pt x="112" y="221"/>
                  </a:cubicBezTo>
                  <a:moveTo>
                    <a:pt x="158" y="221"/>
                  </a:moveTo>
                  <a:cubicBezTo>
                    <a:pt x="135" y="221"/>
                    <a:pt x="135" y="221"/>
                    <a:pt x="135" y="221"/>
                  </a:cubicBezTo>
                  <a:cubicBezTo>
                    <a:pt x="135" y="229"/>
                    <a:pt x="135" y="229"/>
                    <a:pt x="135" y="229"/>
                  </a:cubicBezTo>
                  <a:cubicBezTo>
                    <a:pt x="158" y="229"/>
                    <a:pt x="158" y="229"/>
                    <a:pt x="158" y="229"/>
                  </a:cubicBezTo>
                  <a:cubicBezTo>
                    <a:pt x="158" y="221"/>
                    <a:pt x="158" y="221"/>
                    <a:pt x="158" y="221"/>
                  </a:cubicBezTo>
                  <a:moveTo>
                    <a:pt x="203" y="221"/>
                  </a:moveTo>
                  <a:cubicBezTo>
                    <a:pt x="180" y="221"/>
                    <a:pt x="180" y="221"/>
                    <a:pt x="180" y="221"/>
                  </a:cubicBezTo>
                  <a:cubicBezTo>
                    <a:pt x="180" y="229"/>
                    <a:pt x="180" y="229"/>
                    <a:pt x="180" y="229"/>
                  </a:cubicBezTo>
                  <a:cubicBezTo>
                    <a:pt x="203" y="229"/>
                    <a:pt x="203" y="229"/>
                    <a:pt x="203" y="229"/>
                  </a:cubicBezTo>
                  <a:cubicBezTo>
                    <a:pt x="203" y="221"/>
                    <a:pt x="203" y="221"/>
                    <a:pt x="203" y="221"/>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2" name="Freeform 76"/>
            <p:cNvSpPr>
              <a:spLocks/>
            </p:cNvSpPr>
            <p:nvPr/>
          </p:nvSpPr>
          <p:spPr bwMode="auto">
            <a:xfrm>
              <a:off x="3675667" y="3406458"/>
              <a:ext cx="278897" cy="35071"/>
            </a:xfrm>
            <a:custGeom>
              <a:avLst/>
              <a:gdLst>
                <a:gd name="T0" fmla="*/ 151 w 167"/>
                <a:gd name="T1" fmla="*/ 0 h 21"/>
                <a:gd name="T2" fmla="*/ 11 w 167"/>
                <a:gd name="T3" fmla="*/ 0 h 21"/>
                <a:gd name="T4" fmla="*/ 0 w 167"/>
                <a:gd name="T5" fmla="*/ 21 h 21"/>
                <a:gd name="T6" fmla="*/ 167 w 167"/>
                <a:gd name="T7" fmla="*/ 21 h 21"/>
                <a:gd name="T8" fmla="*/ 151 w 167"/>
                <a:gd name="T9" fmla="*/ 0 h 21"/>
              </a:gdLst>
              <a:ahLst/>
              <a:cxnLst>
                <a:cxn ang="0">
                  <a:pos x="T0" y="T1"/>
                </a:cxn>
                <a:cxn ang="0">
                  <a:pos x="T2" y="T3"/>
                </a:cxn>
                <a:cxn ang="0">
                  <a:pos x="T4" y="T5"/>
                </a:cxn>
                <a:cxn ang="0">
                  <a:pos x="T6" y="T7"/>
                </a:cxn>
                <a:cxn ang="0">
                  <a:pos x="T8" y="T9"/>
                </a:cxn>
              </a:cxnLst>
              <a:rect l="0" t="0" r="r" b="b"/>
              <a:pathLst>
                <a:path w="167" h="21">
                  <a:moveTo>
                    <a:pt x="151" y="0"/>
                  </a:moveTo>
                  <a:lnTo>
                    <a:pt x="11" y="0"/>
                  </a:lnTo>
                  <a:lnTo>
                    <a:pt x="0" y="21"/>
                  </a:lnTo>
                  <a:lnTo>
                    <a:pt x="167" y="21"/>
                  </a:lnTo>
                  <a:lnTo>
                    <a:pt x="151" y="0"/>
                  </a:lnTo>
                  <a:close/>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3" name="Rectangle 77"/>
            <p:cNvSpPr>
              <a:spLocks noChangeArrowheads="1"/>
            </p:cNvSpPr>
            <p:nvPr/>
          </p:nvSpPr>
          <p:spPr bwMode="auto">
            <a:xfrm>
              <a:off x="3675667" y="3441529"/>
              <a:ext cx="278897" cy="668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4" name="Freeform 78"/>
            <p:cNvSpPr>
              <a:spLocks/>
            </p:cNvSpPr>
            <p:nvPr/>
          </p:nvSpPr>
          <p:spPr bwMode="auto">
            <a:xfrm>
              <a:off x="3533713" y="2998967"/>
              <a:ext cx="561134" cy="337349"/>
            </a:xfrm>
            <a:custGeom>
              <a:avLst/>
              <a:gdLst>
                <a:gd name="T0" fmla="*/ 5 w 175"/>
                <a:gd name="T1" fmla="*/ 105 h 105"/>
                <a:gd name="T2" fmla="*/ 0 w 175"/>
                <a:gd name="T3" fmla="*/ 99 h 105"/>
                <a:gd name="T4" fmla="*/ 0 w 175"/>
                <a:gd name="T5" fmla="*/ 6 h 105"/>
                <a:gd name="T6" fmla="*/ 5 w 175"/>
                <a:gd name="T7" fmla="*/ 0 h 105"/>
                <a:gd name="T8" fmla="*/ 170 w 175"/>
                <a:gd name="T9" fmla="*/ 0 h 105"/>
                <a:gd name="T10" fmla="*/ 175 w 175"/>
                <a:gd name="T11" fmla="*/ 6 h 105"/>
                <a:gd name="T12" fmla="*/ 175 w 175"/>
                <a:gd name="T13" fmla="*/ 99 h 105"/>
                <a:gd name="T14" fmla="*/ 170 w 175"/>
                <a:gd name="T15" fmla="*/ 105 h 105"/>
                <a:gd name="T16" fmla="*/ 5 w 175"/>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05">
                  <a:moveTo>
                    <a:pt x="5" y="105"/>
                  </a:moveTo>
                  <a:cubicBezTo>
                    <a:pt x="2" y="105"/>
                    <a:pt x="0" y="103"/>
                    <a:pt x="0" y="99"/>
                  </a:cubicBezTo>
                  <a:cubicBezTo>
                    <a:pt x="0" y="6"/>
                    <a:pt x="0" y="6"/>
                    <a:pt x="0" y="6"/>
                  </a:cubicBezTo>
                  <a:cubicBezTo>
                    <a:pt x="0" y="3"/>
                    <a:pt x="2" y="0"/>
                    <a:pt x="5" y="0"/>
                  </a:cubicBezTo>
                  <a:cubicBezTo>
                    <a:pt x="170" y="0"/>
                    <a:pt x="170" y="0"/>
                    <a:pt x="170" y="0"/>
                  </a:cubicBezTo>
                  <a:cubicBezTo>
                    <a:pt x="173" y="0"/>
                    <a:pt x="175" y="3"/>
                    <a:pt x="175" y="6"/>
                  </a:cubicBezTo>
                  <a:cubicBezTo>
                    <a:pt x="175" y="99"/>
                    <a:pt x="175" y="99"/>
                    <a:pt x="175" y="99"/>
                  </a:cubicBezTo>
                  <a:cubicBezTo>
                    <a:pt x="175" y="103"/>
                    <a:pt x="173" y="105"/>
                    <a:pt x="170" y="105"/>
                  </a:cubicBezTo>
                  <a:cubicBezTo>
                    <a:pt x="5" y="105"/>
                    <a:pt x="5" y="105"/>
                    <a:pt x="5" y="10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5" name="Freeform 79"/>
            <p:cNvSpPr>
              <a:spLocks/>
            </p:cNvSpPr>
            <p:nvPr/>
          </p:nvSpPr>
          <p:spPr bwMode="auto">
            <a:xfrm>
              <a:off x="3777539" y="3336316"/>
              <a:ext cx="70142" cy="86842"/>
            </a:xfrm>
            <a:custGeom>
              <a:avLst/>
              <a:gdLst>
                <a:gd name="T0" fmla="*/ 15 w 22"/>
                <a:gd name="T1" fmla="*/ 0 h 27"/>
                <a:gd name="T2" fmla="*/ 16 w 22"/>
                <a:gd name="T3" fmla="*/ 2 h 27"/>
                <a:gd name="T4" fmla="*/ 11 w 22"/>
                <a:gd name="T5" fmla="*/ 8 h 27"/>
                <a:gd name="T6" fmla="*/ 6 w 22"/>
                <a:gd name="T7" fmla="*/ 2 h 27"/>
                <a:gd name="T8" fmla="*/ 6 w 22"/>
                <a:gd name="T9" fmla="*/ 0 h 27"/>
                <a:gd name="T10" fmla="*/ 0 w 22"/>
                <a:gd name="T11" fmla="*/ 0 h 27"/>
                <a:gd name="T12" fmla="*/ 0 w 22"/>
                <a:gd name="T13" fmla="*/ 27 h 27"/>
                <a:gd name="T14" fmla="*/ 22 w 22"/>
                <a:gd name="T15" fmla="*/ 27 h 27"/>
                <a:gd name="T16" fmla="*/ 22 w 22"/>
                <a:gd name="T17" fmla="*/ 0 h 27"/>
                <a:gd name="T18" fmla="*/ 15 w 22"/>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7">
                  <a:moveTo>
                    <a:pt x="15" y="0"/>
                  </a:moveTo>
                  <a:cubicBezTo>
                    <a:pt x="16" y="1"/>
                    <a:pt x="16" y="1"/>
                    <a:pt x="16" y="2"/>
                  </a:cubicBezTo>
                  <a:cubicBezTo>
                    <a:pt x="16" y="6"/>
                    <a:pt x="14" y="8"/>
                    <a:pt x="11" y="8"/>
                  </a:cubicBezTo>
                  <a:cubicBezTo>
                    <a:pt x="8" y="8"/>
                    <a:pt x="6" y="6"/>
                    <a:pt x="6" y="2"/>
                  </a:cubicBezTo>
                  <a:cubicBezTo>
                    <a:pt x="6" y="1"/>
                    <a:pt x="6" y="1"/>
                    <a:pt x="6" y="0"/>
                  </a:cubicBezTo>
                  <a:cubicBezTo>
                    <a:pt x="0" y="0"/>
                    <a:pt x="0" y="0"/>
                    <a:pt x="0" y="0"/>
                  </a:cubicBezTo>
                  <a:cubicBezTo>
                    <a:pt x="0" y="27"/>
                    <a:pt x="0" y="27"/>
                    <a:pt x="0" y="27"/>
                  </a:cubicBezTo>
                  <a:cubicBezTo>
                    <a:pt x="22" y="27"/>
                    <a:pt x="22" y="27"/>
                    <a:pt x="22" y="27"/>
                  </a:cubicBezTo>
                  <a:cubicBezTo>
                    <a:pt x="22" y="0"/>
                    <a:pt x="22" y="0"/>
                    <a:pt x="22" y="0"/>
                  </a:cubicBezTo>
                  <a:lnTo>
                    <a:pt x="1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6" name="Freeform 80"/>
            <p:cNvSpPr>
              <a:spLocks/>
            </p:cNvSpPr>
            <p:nvPr/>
          </p:nvSpPr>
          <p:spPr bwMode="auto">
            <a:xfrm>
              <a:off x="3547073" y="3015668"/>
              <a:ext cx="532744" cy="292258"/>
            </a:xfrm>
            <a:custGeom>
              <a:avLst/>
              <a:gdLst>
                <a:gd name="T0" fmla="*/ 166 w 166"/>
                <a:gd name="T1" fmla="*/ 89 h 91"/>
                <a:gd name="T2" fmla="*/ 164 w 166"/>
                <a:gd name="T3" fmla="*/ 91 h 91"/>
                <a:gd name="T4" fmla="*/ 3 w 166"/>
                <a:gd name="T5" fmla="*/ 91 h 91"/>
                <a:gd name="T6" fmla="*/ 0 w 166"/>
                <a:gd name="T7" fmla="*/ 89 h 91"/>
                <a:gd name="T8" fmla="*/ 0 w 166"/>
                <a:gd name="T9" fmla="*/ 2 h 91"/>
                <a:gd name="T10" fmla="*/ 3 w 166"/>
                <a:gd name="T11" fmla="*/ 0 h 91"/>
                <a:gd name="T12" fmla="*/ 164 w 166"/>
                <a:gd name="T13" fmla="*/ 0 h 91"/>
                <a:gd name="T14" fmla="*/ 166 w 166"/>
                <a:gd name="T15" fmla="*/ 2 h 91"/>
                <a:gd name="T16" fmla="*/ 166 w 166"/>
                <a:gd name="T17"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91">
                  <a:moveTo>
                    <a:pt x="166" y="89"/>
                  </a:moveTo>
                  <a:cubicBezTo>
                    <a:pt x="166" y="90"/>
                    <a:pt x="165" y="91"/>
                    <a:pt x="164" y="91"/>
                  </a:cubicBezTo>
                  <a:cubicBezTo>
                    <a:pt x="3" y="91"/>
                    <a:pt x="3" y="91"/>
                    <a:pt x="3" y="91"/>
                  </a:cubicBezTo>
                  <a:cubicBezTo>
                    <a:pt x="1" y="91"/>
                    <a:pt x="0" y="90"/>
                    <a:pt x="0" y="89"/>
                  </a:cubicBezTo>
                  <a:cubicBezTo>
                    <a:pt x="0" y="2"/>
                    <a:pt x="0" y="2"/>
                    <a:pt x="0" y="2"/>
                  </a:cubicBezTo>
                  <a:cubicBezTo>
                    <a:pt x="0" y="1"/>
                    <a:pt x="1" y="0"/>
                    <a:pt x="3" y="0"/>
                  </a:cubicBezTo>
                  <a:cubicBezTo>
                    <a:pt x="164" y="0"/>
                    <a:pt x="164" y="0"/>
                    <a:pt x="164" y="0"/>
                  </a:cubicBezTo>
                  <a:cubicBezTo>
                    <a:pt x="165" y="0"/>
                    <a:pt x="166" y="1"/>
                    <a:pt x="166" y="2"/>
                  </a:cubicBezTo>
                  <a:cubicBezTo>
                    <a:pt x="166" y="89"/>
                    <a:pt x="166" y="89"/>
                    <a:pt x="166" y="89"/>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7" name="Freeform 81"/>
            <p:cNvSpPr>
              <a:spLocks/>
            </p:cNvSpPr>
            <p:nvPr/>
          </p:nvSpPr>
          <p:spPr bwMode="auto">
            <a:xfrm>
              <a:off x="3668986" y="3015668"/>
              <a:ext cx="410831" cy="292258"/>
            </a:xfrm>
            <a:custGeom>
              <a:avLst/>
              <a:gdLst>
                <a:gd name="T0" fmla="*/ 126 w 128"/>
                <a:gd name="T1" fmla="*/ 0 h 91"/>
                <a:gd name="T2" fmla="*/ 110 w 128"/>
                <a:gd name="T3" fmla="*/ 0 h 91"/>
                <a:gd name="T4" fmla="*/ 0 w 128"/>
                <a:gd name="T5" fmla="*/ 91 h 91"/>
                <a:gd name="T6" fmla="*/ 126 w 128"/>
                <a:gd name="T7" fmla="*/ 91 h 91"/>
                <a:gd name="T8" fmla="*/ 128 w 128"/>
                <a:gd name="T9" fmla="*/ 89 h 91"/>
                <a:gd name="T10" fmla="*/ 128 w 128"/>
                <a:gd name="T11" fmla="*/ 2 h 91"/>
                <a:gd name="T12" fmla="*/ 126 w 128"/>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28" h="91">
                  <a:moveTo>
                    <a:pt x="126" y="0"/>
                  </a:moveTo>
                  <a:cubicBezTo>
                    <a:pt x="126" y="0"/>
                    <a:pt x="126" y="0"/>
                    <a:pt x="110" y="0"/>
                  </a:cubicBezTo>
                  <a:cubicBezTo>
                    <a:pt x="0" y="91"/>
                    <a:pt x="0" y="91"/>
                    <a:pt x="0" y="91"/>
                  </a:cubicBezTo>
                  <a:cubicBezTo>
                    <a:pt x="23" y="91"/>
                    <a:pt x="62" y="91"/>
                    <a:pt x="126" y="91"/>
                  </a:cubicBezTo>
                  <a:cubicBezTo>
                    <a:pt x="127" y="91"/>
                    <a:pt x="128" y="90"/>
                    <a:pt x="128" y="89"/>
                  </a:cubicBezTo>
                  <a:cubicBezTo>
                    <a:pt x="128" y="2"/>
                    <a:pt x="128" y="2"/>
                    <a:pt x="128" y="2"/>
                  </a:cubicBezTo>
                  <a:cubicBezTo>
                    <a:pt x="128" y="1"/>
                    <a:pt x="127" y="0"/>
                    <a:pt x="126" y="0"/>
                  </a:cubicBezTo>
                </a:path>
              </a:pathLst>
            </a:custGeom>
            <a:solidFill>
              <a:srgbClr val="37A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pic>
        <p:nvPicPr>
          <p:cNvPr id="68" name="Picture 67"/>
          <p:cNvPicPr>
            <a:picLocks noChangeAspect="1"/>
          </p:cNvPicPr>
          <p:nvPr/>
        </p:nvPicPr>
        <p:blipFill>
          <a:blip r:embed="rId3">
            <a:duotone>
              <a:prstClr val="black"/>
              <a:schemeClr val="accent2">
                <a:tint val="45000"/>
                <a:satMod val="400000"/>
              </a:schemeClr>
            </a:duotone>
          </a:blip>
          <a:stretch>
            <a:fillRect/>
          </a:stretch>
        </p:blipFill>
        <p:spPr>
          <a:xfrm>
            <a:off x="9477841" y="2873001"/>
            <a:ext cx="399488" cy="509691"/>
          </a:xfrm>
          <a:prstGeom prst="rect">
            <a:avLst/>
          </a:prstGeom>
        </p:spPr>
      </p:pic>
      <p:pic>
        <p:nvPicPr>
          <p:cNvPr id="69" name="Picture 68"/>
          <p:cNvPicPr>
            <a:picLocks noChangeAspect="1"/>
          </p:cNvPicPr>
          <p:nvPr/>
        </p:nvPicPr>
        <p:blipFill>
          <a:blip r:embed="rId3"/>
          <a:stretch>
            <a:fillRect/>
          </a:stretch>
        </p:blipFill>
        <p:spPr>
          <a:xfrm>
            <a:off x="9668770" y="2977176"/>
            <a:ext cx="399488" cy="509691"/>
          </a:xfrm>
          <a:prstGeom prst="rect">
            <a:avLst/>
          </a:prstGeom>
        </p:spPr>
      </p:pic>
      <p:grpSp>
        <p:nvGrpSpPr>
          <p:cNvPr id="70" name="Group 69"/>
          <p:cNvGrpSpPr>
            <a:grpSpLocks noChangeAspect="1"/>
          </p:cNvGrpSpPr>
          <p:nvPr/>
        </p:nvGrpSpPr>
        <p:grpSpPr>
          <a:xfrm>
            <a:off x="7491102" y="5376028"/>
            <a:ext cx="596543" cy="509668"/>
            <a:chOff x="3383409" y="2838643"/>
            <a:chExt cx="860072" cy="734819"/>
          </a:xfrm>
        </p:grpSpPr>
        <p:sp>
          <p:nvSpPr>
            <p:cNvPr id="71" name="Freeform 75"/>
            <p:cNvSpPr>
              <a:spLocks noEditPoints="1"/>
            </p:cNvSpPr>
            <p:nvPr/>
          </p:nvSpPr>
          <p:spPr bwMode="auto">
            <a:xfrm>
              <a:off x="3383409" y="2838643"/>
              <a:ext cx="860072" cy="734819"/>
            </a:xfrm>
            <a:custGeom>
              <a:avLst/>
              <a:gdLst>
                <a:gd name="T0" fmla="*/ 226 w 268"/>
                <a:gd name="T1" fmla="*/ 221 h 229"/>
                <a:gd name="T2" fmla="*/ 248 w 268"/>
                <a:gd name="T3" fmla="*/ 229 h 229"/>
                <a:gd name="T4" fmla="*/ 260 w 268"/>
                <a:gd name="T5" fmla="*/ 206 h 229"/>
                <a:gd name="T6" fmla="*/ 253 w 268"/>
                <a:gd name="T7" fmla="*/ 220 h 229"/>
                <a:gd name="T8" fmla="*/ 268 w 268"/>
                <a:gd name="T9" fmla="*/ 209 h 229"/>
                <a:gd name="T10" fmla="*/ 260 w 268"/>
                <a:gd name="T11" fmla="*/ 206 h 229"/>
                <a:gd name="T12" fmla="*/ 260 w 268"/>
                <a:gd name="T13" fmla="*/ 160 h 229"/>
                <a:gd name="T14" fmla="*/ 268 w 268"/>
                <a:gd name="T15" fmla="*/ 183 h 229"/>
                <a:gd name="T16" fmla="*/ 260 w 268"/>
                <a:gd name="T17" fmla="*/ 160 h 229"/>
                <a:gd name="T18" fmla="*/ 260 w 268"/>
                <a:gd name="T19" fmla="*/ 138 h 229"/>
                <a:gd name="T20" fmla="*/ 268 w 268"/>
                <a:gd name="T21" fmla="*/ 115 h 229"/>
                <a:gd name="T22" fmla="*/ 260 w 268"/>
                <a:gd name="T23" fmla="*/ 70 h 229"/>
                <a:gd name="T24" fmla="*/ 268 w 268"/>
                <a:gd name="T25" fmla="*/ 92 h 229"/>
                <a:gd name="T26" fmla="*/ 260 w 268"/>
                <a:gd name="T27" fmla="*/ 70 h 229"/>
                <a:gd name="T28" fmla="*/ 260 w 268"/>
                <a:gd name="T29" fmla="*/ 47 h 229"/>
                <a:gd name="T30" fmla="*/ 268 w 268"/>
                <a:gd name="T31" fmla="*/ 24 h 229"/>
                <a:gd name="T32" fmla="*/ 232 w 268"/>
                <a:gd name="T33" fmla="*/ 8 h 229"/>
                <a:gd name="T34" fmla="*/ 253 w 268"/>
                <a:gd name="T35" fmla="*/ 9 h 229"/>
                <a:gd name="T36" fmla="*/ 248 w 268"/>
                <a:gd name="T37" fmla="*/ 0 h 229"/>
                <a:gd name="T38" fmla="*/ 232 w 268"/>
                <a:gd name="T39" fmla="*/ 8 h 229"/>
                <a:gd name="T40" fmla="*/ 209 w 268"/>
                <a:gd name="T41" fmla="*/ 8 h 229"/>
                <a:gd name="T42" fmla="*/ 187 w 268"/>
                <a:gd name="T43" fmla="*/ 0 h 229"/>
                <a:gd name="T44" fmla="*/ 142 w 268"/>
                <a:gd name="T45" fmla="*/ 8 h 229"/>
                <a:gd name="T46" fmla="*/ 164 w 268"/>
                <a:gd name="T47" fmla="*/ 0 h 229"/>
                <a:gd name="T48" fmla="*/ 142 w 268"/>
                <a:gd name="T49" fmla="*/ 8 h 229"/>
                <a:gd name="T50" fmla="*/ 119 w 268"/>
                <a:gd name="T51" fmla="*/ 8 h 229"/>
                <a:gd name="T52" fmla="*/ 96 w 268"/>
                <a:gd name="T53" fmla="*/ 0 h 229"/>
                <a:gd name="T54" fmla="*/ 51 w 268"/>
                <a:gd name="T55" fmla="*/ 8 h 229"/>
                <a:gd name="T56" fmla="*/ 74 w 268"/>
                <a:gd name="T57" fmla="*/ 0 h 229"/>
                <a:gd name="T58" fmla="*/ 51 w 268"/>
                <a:gd name="T59" fmla="*/ 8 h 229"/>
                <a:gd name="T60" fmla="*/ 20 w 268"/>
                <a:gd name="T61" fmla="*/ 8 h 229"/>
                <a:gd name="T62" fmla="*/ 28 w 268"/>
                <a:gd name="T63" fmla="*/ 0 h 229"/>
                <a:gd name="T64" fmla="*/ 4 w 268"/>
                <a:gd name="T65" fmla="*/ 8 h 229"/>
                <a:gd name="T66" fmla="*/ 8 w 268"/>
                <a:gd name="T67" fmla="*/ 55 h 229"/>
                <a:gd name="T68" fmla="*/ 0 w 268"/>
                <a:gd name="T69" fmla="*/ 32 h 229"/>
                <a:gd name="T70" fmla="*/ 8 w 268"/>
                <a:gd name="T71" fmla="*/ 55 h 229"/>
                <a:gd name="T72" fmla="*/ 8 w 268"/>
                <a:gd name="T73" fmla="*/ 78 h 229"/>
                <a:gd name="T74" fmla="*/ 0 w 268"/>
                <a:gd name="T75" fmla="*/ 100 h 229"/>
                <a:gd name="T76" fmla="*/ 8 w 268"/>
                <a:gd name="T77" fmla="*/ 145 h 229"/>
                <a:gd name="T78" fmla="*/ 0 w 268"/>
                <a:gd name="T79" fmla="*/ 123 h 229"/>
                <a:gd name="T80" fmla="*/ 8 w 268"/>
                <a:gd name="T81" fmla="*/ 145 h 229"/>
                <a:gd name="T82" fmla="*/ 8 w 268"/>
                <a:gd name="T83" fmla="*/ 168 h 229"/>
                <a:gd name="T84" fmla="*/ 0 w 268"/>
                <a:gd name="T85" fmla="*/ 191 h 229"/>
                <a:gd name="T86" fmla="*/ 22 w 268"/>
                <a:gd name="T87" fmla="*/ 221 h 229"/>
                <a:gd name="T88" fmla="*/ 9 w 268"/>
                <a:gd name="T89" fmla="*/ 212 h 229"/>
                <a:gd name="T90" fmla="*/ 20 w 268"/>
                <a:gd name="T91" fmla="*/ 229 h 229"/>
                <a:gd name="T92" fmla="*/ 22 w 268"/>
                <a:gd name="T93" fmla="*/ 221 h 229"/>
                <a:gd name="T94" fmla="*/ 44 w 268"/>
                <a:gd name="T95" fmla="*/ 221 h 229"/>
                <a:gd name="T96" fmla="*/ 67 w 268"/>
                <a:gd name="T97" fmla="*/ 229 h 229"/>
                <a:gd name="T98" fmla="*/ 112 w 268"/>
                <a:gd name="T99" fmla="*/ 221 h 229"/>
                <a:gd name="T100" fmla="*/ 90 w 268"/>
                <a:gd name="T101" fmla="*/ 229 h 229"/>
                <a:gd name="T102" fmla="*/ 112 w 268"/>
                <a:gd name="T103" fmla="*/ 221 h 229"/>
                <a:gd name="T104" fmla="*/ 135 w 268"/>
                <a:gd name="T105" fmla="*/ 221 h 229"/>
                <a:gd name="T106" fmla="*/ 158 w 268"/>
                <a:gd name="T107" fmla="*/ 229 h 229"/>
                <a:gd name="T108" fmla="*/ 203 w 268"/>
                <a:gd name="T109" fmla="*/ 221 h 229"/>
                <a:gd name="T110" fmla="*/ 180 w 268"/>
                <a:gd name="T111" fmla="*/ 229 h 229"/>
                <a:gd name="T112" fmla="*/ 203 w 268"/>
                <a:gd name="T113" fmla="*/ 2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229">
                  <a:moveTo>
                    <a:pt x="248" y="221"/>
                  </a:moveTo>
                  <a:cubicBezTo>
                    <a:pt x="226" y="221"/>
                    <a:pt x="226" y="221"/>
                    <a:pt x="226" y="221"/>
                  </a:cubicBezTo>
                  <a:cubicBezTo>
                    <a:pt x="226" y="229"/>
                    <a:pt x="226" y="229"/>
                    <a:pt x="226" y="229"/>
                  </a:cubicBezTo>
                  <a:cubicBezTo>
                    <a:pt x="248" y="229"/>
                    <a:pt x="248" y="229"/>
                    <a:pt x="248" y="229"/>
                  </a:cubicBezTo>
                  <a:cubicBezTo>
                    <a:pt x="248" y="221"/>
                    <a:pt x="248" y="221"/>
                    <a:pt x="248" y="221"/>
                  </a:cubicBezTo>
                  <a:moveTo>
                    <a:pt x="260" y="206"/>
                  </a:moveTo>
                  <a:cubicBezTo>
                    <a:pt x="260" y="209"/>
                    <a:pt x="260" y="209"/>
                    <a:pt x="260" y="209"/>
                  </a:cubicBezTo>
                  <a:cubicBezTo>
                    <a:pt x="260" y="214"/>
                    <a:pt x="257" y="219"/>
                    <a:pt x="253" y="220"/>
                  </a:cubicBezTo>
                  <a:cubicBezTo>
                    <a:pt x="256" y="228"/>
                    <a:pt x="256" y="228"/>
                    <a:pt x="256" y="228"/>
                  </a:cubicBezTo>
                  <a:cubicBezTo>
                    <a:pt x="263" y="225"/>
                    <a:pt x="268" y="218"/>
                    <a:pt x="268" y="209"/>
                  </a:cubicBezTo>
                  <a:cubicBezTo>
                    <a:pt x="268" y="206"/>
                    <a:pt x="268" y="206"/>
                    <a:pt x="268" y="206"/>
                  </a:cubicBezTo>
                  <a:cubicBezTo>
                    <a:pt x="260" y="206"/>
                    <a:pt x="260" y="206"/>
                    <a:pt x="260" y="206"/>
                  </a:cubicBezTo>
                  <a:cubicBezTo>
                    <a:pt x="260" y="206"/>
                    <a:pt x="260" y="206"/>
                    <a:pt x="260" y="206"/>
                  </a:cubicBezTo>
                  <a:moveTo>
                    <a:pt x="260" y="160"/>
                  </a:moveTo>
                  <a:cubicBezTo>
                    <a:pt x="260" y="183"/>
                    <a:pt x="260" y="183"/>
                    <a:pt x="260" y="183"/>
                  </a:cubicBezTo>
                  <a:cubicBezTo>
                    <a:pt x="268" y="183"/>
                    <a:pt x="268" y="183"/>
                    <a:pt x="268" y="183"/>
                  </a:cubicBezTo>
                  <a:cubicBezTo>
                    <a:pt x="268" y="160"/>
                    <a:pt x="268" y="160"/>
                    <a:pt x="268" y="160"/>
                  </a:cubicBezTo>
                  <a:cubicBezTo>
                    <a:pt x="260" y="160"/>
                    <a:pt x="260" y="160"/>
                    <a:pt x="260" y="160"/>
                  </a:cubicBezTo>
                  <a:moveTo>
                    <a:pt x="260" y="115"/>
                  </a:moveTo>
                  <a:cubicBezTo>
                    <a:pt x="260" y="138"/>
                    <a:pt x="260" y="138"/>
                    <a:pt x="260" y="138"/>
                  </a:cubicBezTo>
                  <a:cubicBezTo>
                    <a:pt x="268" y="138"/>
                    <a:pt x="268" y="138"/>
                    <a:pt x="268" y="138"/>
                  </a:cubicBezTo>
                  <a:cubicBezTo>
                    <a:pt x="268" y="115"/>
                    <a:pt x="268" y="115"/>
                    <a:pt x="268" y="115"/>
                  </a:cubicBezTo>
                  <a:cubicBezTo>
                    <a:pt x="260" y="115"/>
                    <a:pt x="260" y="115"/>
                    <a:pt x="260" y="115"/>
                  </a:cubicBezTo>
                  <a:moveTo>
                    <a:pt x="260" y="70"/>
                  </a:moveTo>
                  <a:cubicBezTo>
                    <a:pt x="260" y="92"/>
                    <a:pt x="260" y="92"/>
                    <a:pt x="260" y="92"/>
                  </a:cubicBezTo>
                  <a:cubicBezTo>
                    <a:pt x="268" y="92"/>
                    <a:pt x="268" y="92"/>
                    <a:pt x="268" y="92"/>
                  </a:cubicBezTo>
                  <a:cubicBezTo>
                    <a:pt x="268" y="70"/>
                    <a:pt x="268" y="70"/>
                    <a:pt x="268" y="70"/>
                  </a:cubicBezTo>
                  <a:cubicBezTo>
                    <a:pt x="260" y="70"/>
                    <a:pt x="260" y="70"/>
                    <a:pt x="260" y="70"/>
                  </a:cubicBezTo>
                  <a:moveTo>
                    <a:pt x="260" y="24"/>
                  </a:moveTo>
                  <a:cubicBezTo>
                    <a:pt x="260" y="47"/>
                    <a:pt x="260" y="47"/>
                    <a:pt x="260" y="47"/>
                  </a:cubicBezTo>
                  <a:cubicBezTo>
                    <a:pt x="268" y="47"/>
                    <a:pt x="268" y="47"/>
                    <a:pt x="268" y="47"/>
                  </a:cubicBezTo>
                  <a:cubicBezTo>
                    <a:pt x="268" y="24"/>
                    <a:pt x="268" y="24"/>
                    <a:pt x="268" y="24"/>
                  </a:cubicBezTo>
                  <a:cubicBezTo>
                    <a:pt x="260" y="24"/>
                    <a:pt x="260" y="24"/>
                    <a:pt x="260" y="24"/>
                  </a:cubicBezTo>
                  <a:moveTo>
                    <a:pt x="232" y="8"/>
                  </a:moveTo>
                  <a:cubicBezTo>
                    <a:pt x="248" y="8"/>
                    <a:pt x="248" y="8"/>
                    <a:pt x="248" y="8"/>
                  </a:cubicBezTo>
                  <a:cubicBezTo>
                    <a:pt x="250" y="8"/>
                    <a:pt x="251" y="9"/>
                    <a:pt x="253" y="9"/>
                  </a:cubicBezTo>
                  <a:cubicBezTo>
                    <a:pt x="256" y="2"/>
                    <a:pt x="256" y="2"/>
                    <a:pt x="256" y="2"/>
                  </a:cubicBezTo>
                  <a:cubicBezTo>
                    <a:pt x="254" y="1"/>
                    <a:pt x="251" y="0"/>
                    <a:pt x="248" y="0"/>
                  </a:cubicBezTo>
                  <a:cubicBezTo>
                    <a:pt x="232" y="0"/>
                    <a:pt x="232" y="0"/>
                    <a:pt x="232" y="0"/>
                  </a:cubicBezTo>
                  <a:cubicBezTo>
                    <a:pt x="232" y="8"/>
                    <a:pt x="232" y="8"/>
                    <a:pt x="232" y="8"/>
                  </a:cubicBezTo>
                  <a:moveTo>
                    <a:pt x="187" y="8"/>
                  </a:moveTo>
                  <a:cubicBezTo>
                    <a:pt x="209" y="8"/>
                    <a:pt x="209" y="8"/>
                    <a:pt x="209" y="8"/>
                  </a:cubicBezTo>
                  <a:cubicBezTo>
                    <a:pt x="209" y="0"/>
                    <a:pt x="209" y="0"/>
                    <a:pt x="209" y="0"/>
                  </a:cubicBezTo>
                  <a:cubicBezTo>
                    <a:pt x="187" y="0"/>
                    <a:pt x="187" y="0"/>
                    <a:pt x="187" y="0"/>
                  </a:cubicBezTo>
                  <a:cubicBezTo>
                    <a:pt x="187" y="8"/>
                    <a:pt x="187" y="8"/>
                    <a:pt x="187" y="8"/>
                  </a:cubicBezTo>
                  <a:moveTo>
                    <a:pt x="142" y="8"/>
                  </a:moveTo>
                  <a:cubicBezTo>
                    <a:pt x="164" y="8"/>
                    <a:pt x="164" y="8"/>
                    <a:pt x="164" y="8"/>
                  </a:cubicBezTo>
                  <a:cubicBezTo>
                    <a:pt x="164" y="0"/>
                    <a:pt x="164" y="0"/>
                    <a:pt x="164" y="0"/>
                  </a:cubicBezTo>
                  <a:cubicBezTo>
                    <a:pt x="142" y="0"/>
                    <a:pt x="142" y="0"/>
                    <a:pt x="142" y="0"/>
                  </a:cubicBezTo>
                  <a:cubicBezTo>
                    <a:pt x="142" y="8"/>
                    <a:pt x="142" y="8"/>
                    <a:pt x="142" y="8"/>
                  </a:cubicBezTo>
                  <a:moveTo>
                    <a:pt x="96" y="8"/>
                  </a:moveTo>
                  <a:cubicBezTo>
                    <a:pt x="119" y="8"/>
                    <a:pt x="119" y="8"/>
                    <a:pt x="119" y="8"/>
                  </a:cubicBezTo>
                  <a:cubicBezTo>
                    <a:pt x="119" y="0"/>
                    <a:pt x="119" y="0"/>
                    <a:pt x="119" y="0"/>
                  </a:cubicBezTo>
                  <a:cubicBezTo>
                    <a:pt x="96" y="0"/>
                    <a:pt x="96" y="0"/>
                    <a:pt x="96" y="0"/>
                  </a:cubicBezTo>
                  <a:cubicBezTo>
                    <a:pt x="96" y="8"/>
                    <a:pt x="96" y="8"/>
                    <a:pt x="96" y="8"/>
                  </a:cubicBezTo>
                  <a:moveTo>
                    <a:pt x="51" y="8"/>
                  </a:moveTo>
                  <a:cubicBezTo>
                    <a:pt x="74" y="8"/>
                    <a:pt x="74" y="8"/>
                    <a:pt x="74" y="8"/>
                  </a:cubicBezTo>
                  <a:cubicBezTo>
                    <a:pt x="74" y="0"/>
                    <a:pt x="74" y="0"/>
                    <a:pt x="74" y="0"/>
                  </a:cubicBezTo>
                  <a:cubicBezTo>
                    <a:pt x="51" y="0"/>
                    <a:pt x="51" y="0"/>
                    <a:pt x="51" y="0"/>
                  </a:cubicBezTo>
                  <a:cubicBezTo>
                    <a:pt x="51" y="8"/>
                    <a:pt x="51" y="8"/>
                    <a:pt x="51" y="8"/>
                  </a:cubicBezTo>
                  <a:moveTo>
                    <a:pt x="11" y="13"/>
                  </a:moveTo>
                  <a:cubicBezTo>
                    <a:pt x="13" y="10"/>
                    <a:pt x="16" y="8"/>
                    <a:pt x="20" y="8"/>
                  </a:cubicBezTo>
                  <a:cubicBezTo>
                    <a:pt x="28" y="8"/>
                    <a:pt x="28" y="8"/>
                    <a:pt x="28" y="8"/>
                  </a:cubicBezTo>
                  <a:cubicBezTo>
                    <a:pt x="28" y="0"/>
                    <a:pt x="28" y="0"/>
                    <a:pt x="28" y="0"/>
                  </a:cubicBezTo>
                  <a:cubicBezTo>
                    <a:pt x="20" y="0"/>
                    <a:pt x="20" y="0"/>
                    <a:pt x="20" y="0"/>
                  </a:cubicBezTo>
                  <a:cubicBezTo>
                    <a:pt x="14" y="0"/>
                    <a:pt x="8" y="3"/>
                    <a:pt x="4" y="8"/>
                  </a:cubicBezTo>
                  <a:cubicBezTo>
                    <a:pt x="11" y="13"/>
                    <a:pt x="11" y="13"/>
                    <a:pt x="11" y="13"/>
                  </a:cubicBezTo>
                  <a:moveTo>
                    <a:pt x="8" y="55"/>
                  </a:moveTo>
                  <a:cubicBezTo>
                    <a:pt x="8" y="32"/>
                    <a:pt x="8" y="32"/>
                    <a:pt x="8" y="32"/>
                  </a:cubicBezTo>
                  <a:cubicBezTo>
                    <a:pt x="0" y="32"/>
                    <a:pt x="0" y="32"/>
                    <a:pt x="0" y="32"/>
                  </a:cubicBezTo>
                  <a:cubicBezTo>
                    <a:pt x="0" y="55"/>
                    <a:pt x="0" y="55"/>
                    <a:pt x="0" y="55"/>
                  </a:cubicBezTo>
                  <a:cubicBezTo>
                    <a:pt x="8" y="55"/>
                    <a:pt x="8" y="55"/>
                    <a:pt x="8" y="55"/>
                  </a:cubicBezTo>
                  <a:moveTo>
                    <a:pt x="8" y="100"/>
                  </a:moveTo>
                  <a:cubicBezTo>
                    <a:pt x="8" y="78"/>
                    <a:pt x="8" y="78"/>
                    <a:pt x="8" y="78"/>
                  </a:cubicBezTo>
                  <a:cubicBezTo>
                    <a:pt x="0" y="78"/>
                    <a:pt x="0" y="78"/>
                    <a:pt x="0" y="78"/>
                  </a:cubicBezTo>
                  <a:cubicBezTo>
                    <a:pt x="0" y="100"/>
                    <a:pt x="0" y="100"/>
                    <a:pt x="0" y="100"/>
                  </a:cubicBezTo>
                  <a:cubicBezTo>
                    <a:pt x="8" y="100"/>
                    <a:pt x="8" y="100"/>
                    <a:pt x="8" y="100"/>
                  </a:cubicBezTo>
                  <a:moveTo>
                    <a:pt x="8" y="145"/>
                  </a:moveTo>
                  <a:cubicBezTo>
                    <a:pt x="8" y="123"/>
                    <a:pt x="8" y="123"/>
                    <a:pt x="8" y="123"/>
                  </a:cubicBezTo>
                  <a:cubicBezTo>
                    <a:pt x="0" y="123"/>
                    <a:pt x="0" y="123"/>
                    <a:pt x="0" y="123"/>
                  </a:cubicBezTo>
                  <a:cubicBezTo>
                    <a:pt x="0" y="145"/>
                    <a:pt x="0" y="145"/>
                    <a:pt x="0" y="145"/>
                  </a:cubicBezTo>
                  <a:cubicBezTo>
                    <a:pt x="8" y="145"/>
                    <a:pt x="8" y="145"/>
                    <a:pt x="8" y="145"/>
                  </a:cubicBezTo>
                  <a:moveTo>
                    <a:pt x="8" y="191"/>
                  </a:moveTo>
                  <a:cubicBezTo>
                    <a:pt x="8" y="168"/>
                    <a:pt x="8" y="168"/>
                    <a:pt x="8" y="168"/>
                  </a:cubicBezTo>
                  <a:cubicBezTo>
                    <a:pt x="0" y="168"/>
                    <a:pt x="0" y="168"/>
                    <a:pt x="0" y="168"/>
                  </a:cubicBezTo>
                  <a:cubicBezTo>
                    <a:pt x="0" y="191"/>
                    <a:pt x="0" y="191"/>
                    <a:pt x="0" y="191"/>
                  </a:cubicBezTo>
                  <a:cubicBezTo>
                    <a:pt x="8" y="191"/>
                    <a:pt x="8" y="191"/>
                    <a:pt x="8" y="191"/>
                  </a:cubicBezTo>
                  <a:moveTo>
                    <a:pt x="22" y="221"/>
                  </a:moveTo>
                  <a:cubicBezTo>
                    <a:pt x="20" y="221"/>
                    <a:pt x="20" y="221"/>
                    <a:pt x="20" y="221"/>
                  </a:cubicBezTo>
                  <a:cubicBezTo>
                    <a:pt x="15" y="221"/>
                    <a:pt x="10" y="218"/>
                    <a:pt x="9" y="212"/>
                  </a:cubicBezTo>
                  <a:cubicBezTo>
                    <a:pt x="1" y="214"/>
                    <a:pt x="1" y="214"/>
                    <a:pt x="1" y="214"/>
                  </a:cubicBezTo>
                  <a:cubicBezTo>
                    <a:pt x="3" y="223"/>
                    <a:pt x="11" y="229"/>
                    <a:pt x="20" y="229"/>
                  </a:cubicBezTo>
                  <a:cubicBezTo>
                    <a:pt x="22" y="229"/>
                    <a:pt x="22" y="229"/>
                    <a:pt x="22" y="229"/>
                  </a:cubicBezTo>
                  <a:cubicBezTo>
                    <a:pt x="22" y="221"/>
                    <a:pt x="22" y="221"/>
                    <a:pt x="22" y="221"/>
                  </a:cubicBezTo>
                  <a:moveTo>
                    <a:pt x="67" y="221"/>
                  </a:moveTo>
                  <a:cubicBezTo>
                    <a:pt x="44" y="221"/>
                    <a:pt x="44" y="221"/>
                    <a:pt x="44" y="221"/>
                  </a:cubicBezTo>
                  <a:cubicBezTo>
                    <a:pt x="44" y="229"/>
                    <a:pt x="44" y="229"/>
                    <a:pt x="44" y="229"/>
                  </a:cubicBezTo>
                  <a:cubicBezTo>
                    <a:pt x="67" y="229"/>
                    <a:pt x="67" y="229"/>
                    <a:pt x="67" y="229"/>
                  </a:cubicBezTo>
                  <a:cubicBezTo>
                    <a:pt x="67" y="221"/>
                    <a:pt x="67" y="221"/>
                    <a:pt x="67" y="221"/>
                  </a:cubicBezTo>
                  <a:moveTo>
                    <a:pt x="112" y="221"/>
                  </a:moveTo>
                  <a:cubicBezTo>
                    <a:pt x="90" y="221"/>
                    <a:pt x="90" y="221"/>
                    <a:pt x="90" y="221"/>
                  </a:cubicBezTo>
                  <a:cubicBezTo>
                    <a:pt x="90" y="229"/>
                    <a:pt x="90" y="229"/>
                    <a:pt x="90" y="229"/>
                  </a:cubicBezTo>
                  <a:cubicBezTo>
                    <a:pt x="112" y="229"/>
                    <a:pt x="112" y="229"/>
                    <a:pt x="112" y="229"/>
                  </a:cubicBezTo>
                  <a:cubicBezTo>
                    <a:pt x="112" y="221"/>
                    <a:pt x="112" y="221"/>
                    <a:pt x="112" y="221"/>
                  </a:cubicBezTo>
                  <a:moveTo>
                    <a:pt x="158" y="221"/>
                  </a:moveTo>
                  <a:cubicBezTo>
                    <a:pt x="135" y="221"/>
                    <a:pt x="135" y="221"/>
                    <a:pt x="135" y="221"/>
                  </a:cubicBezTo>
                  <a:cubicBezTo>
                    <a:pt x="135" y="229"/>
                    <a:pt x="135" y="229"/>
                    <a:pt x="135" y="229"/>
                  </a:cubicBezTo>
                  <a:cubicBezTo>
                    <a:pt x="158" y="229"/>
                    <a:pt x="158" y="229"/>
                    <a:pt x="158" y="229"/>
                  </a:cubicBezTo>
                  <a:cubicBezTo>
                    <a:pt x="158" y="221"/>
                    <a:pt x="158" y="221"/>
                    <a:pt x="158" y="221"/>
                  </a:cubicBezTo>
                  <a:moveTo>
                    <a:pt x="203" y="221"/>
                  </a:moveTo>
                  <a:cubicBezTo>
                    <a:pt x="180" y="221"/>
                    <a:pt x="180" y="221"/>
                    <a:pt x="180" y="221"/>
                  </a:cubicBezTo>
                  <a:cubicBezTo>
                    <a:pt x="180" y="229"/>
                    <a:pt x="180" y="229"/>
                    <a:pt x="180" y="229"/>
                  </a:cubicBezTo>
                  <a:cubicBezTo>
                    <a:pt x="203" y="229"/>
                    <a:pt x="203" y="229"/>
                    <a:pt x="203" y="229"/>
                  </a:cubicBezTo>
                  <a:cubicBezTo>
                    <a:pt x="203" y="221"/>
                    <a:pt x="203" y="221"/>
                    <a:pt x="203" y="221"/>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2" name="Freeform 76"/>
            <p:cNvSpPr>
              <a:spLocks/>
            </p:cNvSpPr>
            <p:nvPr/>
          </p:nvSpPr>
          <p:spPr bwMode="auto">
            <a:xfrm>
              <a:off x="3675667" y="3406458"/>
              <a:ext cx="278897" cy="35071"/>
            </a:xfrm>
            <a:custGeom>
              <a:avLst/>
              <a:gdLst>
                <a:gd name="T0" fmla="*/ 151 w 167"/>
                <a:gd name="T1" fmla="*/ 0 h 21"/>
                <a:gd name="T2" fmla="*/ 11 w 167"/>
                <a:gd name="T3" fmla="*/ 0 h 21"/>
                <a:gd name="T4" fmla="*/ 0 w 167"/>
                <a:gd name="T5" fmla="*/ 21 h 21"/>
                <a:gd name="T6" fmla="*/ 167 w 167"/>
                <a:gd name="T7" fmla="*/ 21 h 21"/>
                <a:gd name="T8" fmla="*/ 151 w 167"/>
                <a:gd name="T9" fmla="*/ 0 h 21"/>
              </a:gdLst>
              <a:ahLst/>
              <a:cxnLst>
                <a:cxn ang="0">
                  <a:pos x="T0" y="T1"/>
                </a:cxn>
                <a:cxn ang="0">
                  <a:pos x="T2" y="T3"/>
                </a:cxn>
                <a:cxn ang="0">
                  <a:pos x="T4" y="T5"/>
                </a:cxn>
                <a:cxn ang="0">
                  <a:pos x="T6" y="T7"/>
                </a:cxn>
                <a:cxn ang="0">
                  <a:pos x="T8" y="T9"/>
                </a:cxn>
              </a:cxnLst>
              <a:rect l="0" t="0" r="r" b="b"/>
              <a:pathLst>
                <a:path w="167" h="21">
                  <a:moveTo>
                    <a:pt x="151" y="0"/>
                  </a:moveTo>
                  <a:lnTo>
                    <a:pt x="11" y="0"/>
                  </a:lnTo>
                  <a:lnTo>
                    <a:pt x="0" y="21"/>
                  </a:lnTo>
                  <a:lnTo>
                    <a:pt x="167" y="21"/>
                  </a:lnTo>
                  <a:lnTo>
                    <a:pt x="151" y="0"/>
                  </a:lnTo>
                  <a:close/>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3" name="Rectangle 77"/>
            <p:cNvSpPr>
              <a:spLocks noChangeArrowheads="1"/>
            </p:cNvSpPr>
            <p:nvPr/>
          </p:nvSpPr>
          <p:spPr bwMode="auto">
            <a:xfrm>
              <a:off x="3675667" y="3441529"/>
              <a:ext cx="278897" cy="668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4" name="Freeform 78"/>
            <p:cNvSpPr>
              <a:spLocks/>
            </p:cNvSpPr>
            <p:nvPr/>
          </p:nvSpPr>
          <p:spPr bwMode="auto">
            <a:xfrm>
              <a:off x="3533713" y="2998967"/>
              <a:ext cx="561134" cy="337349"/>
            </a:xfrm>
            <a:custGeom>
              <a:avLst/>
              <a:gdLst>
                <a:gd name="T0" fmla="*/ 5 w 175"/>
                <a:gd name="T1" fmla="*/ 105 h 105"/>
                <a:gd name="T2" fmla="*/ 0 w 175"/>
                <a:gd name="T3" fmla="*/ 99 h 105"/>
                <a:gd name="T4" fmla="*/ 0 w 175"/>
                <a:gd name="T5" fmla="*/ 6 h 105"/>
                <a:gd name="T6" fmla="*/ 5 w 175"/>
                <a:gd name="T7" fmla="*/ 0 h 105"/>
                <a:gd name="T8" fmla="*/ 170 w 175"/>
                <a:gd name="T9" fmla="*/ 0 h 105"/>
                <a:gd name="T10" fmla="*/ 175 w 175"/>
                <a:gd name="T11" fmla="*/ 6 h 105"/>
                <a:gd name="T12" fmla="*/ 175 w 175"/>
                <a:gd name="T13" fmla="*/ 99 h 105"/>
                <a:gd name="T14" fmla="*/ 170 w 175"/>
                <a:gd name="T15" fmla="*/ 105 h 105"/>
                <a:gd name="T16" fmla="*/ 5 w 175"/>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05">
                  <a:moveTo>
                    <a:pt x="5" y="105"/>
                  </a:moveTo>
                  <a:cubicBezTo>
                    <a:pt x="2" y="105"/>
                    <a:pt x="0" y="103"/>
                    <a:pt x="0" y="99"/>
                  </a:cubicBezTo>
                  <a:cubicBezTo>
                    <a:pt x="0" y="6"/>
                    <a:pt x="0" y="6"/>
                    <a:pt x="0" y="6"/>
                  </a:cubicBezTo>
                  <a:cubicBezTo>
                    <a:pt x="0" y="3"/>
                    <a:pt x="2" y="0"/>
                    <a:pt x="5" y="0"/>
                  </a:cubicBezTo>
                  <a:cubicBezTo>
                    <a:pt x="170" y="0"/>
                    <a:pt x="170" y="0"/>
                    <a:pt x="170" y="0"/>
                  </a:cubicBezTo>
                  <a:cubicBezTo>
                    <a:pt x="173" y="0"/>
                    <a:pt x="175" y="3"/>
                    <a:pt x="175" y="6"/>
                  </a:cubicBezTo>
                  <a:cubicBezTo>
                    <a:pt x="175" y="99"/>
                    <a:pt x="175" y="99"/>
                    <a:pt x="175" y="99"/>
                  </a:cubicBezTo>
                  <a:cubicBezTo>
                    <a:pt x="175" y="103"/>
                    <a:pt x="173" y="105"/>
                    <a:pt x="170" y="105"/>
                  </a:cubicBezTo>
                  <a:cubicBezTo>
                    <a:pt x="5" y="105"/>
                    <a:pt x="5" y="105"/>
                    <a:pt x="5" y="10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Freeform 79"/>
            <p:cNvSpPr>
              <a:spLocks/>
            </p:cNvSpPr>
            <p:nvPr/>
          </p:nvSpPr>
          <p:spPr bwMode="auto">
            <a:xfrm>
              <a:off x="3777539" y="3336316"/>
              <a:ext cx="70142" cy="86842"/>
            </a:xfrm>
            <a:custGeom>
              <a:avLst/>
              <a:gdLst>
                <a:gd name="T0" fmla="*/ 15 w 22"/>
                <a:gd name="T1" fmla="*/ 0 h 27"/>
                <a:gd name="T2" fmla="*/ 16 w 22"/>
                <a:gd name="T3" fmla="*/ 2 h 27"/>
                <a:gd name="T4" fmla="*/ 11 w 22"/>
                <a:gd name="T5" fmla="*/ 8 h 27"/>
                <a:gd name="T6" fmla="*/ 6 w 22"/>
                <a:gd name="T7" fmla="*/ 2 h 27"/>
                <a:gd name="T8" fmla="*/ 6 w 22"/>
                <a:gd name="T9" fmla="*/ 0 h 27"/>
                <a:gd name="T10" fmla="*/ 0 w 22"/>
                <a:gd name="T11" fmla="*/ 0 h 27"/>
                <a:gd name="T12" fmla="*/ 0 w 22"/>
                <a:gd name="T13" fmla="*/ 27 h 27"/>
                <a:gd name="T14" fmla="*/ 22 w 22"/>
                <a:gd name="T15" fmla="*/ 27 h 27"/>
                <a:gd name="T16" fmla="*/ 22 w 22"/>
                <a:gd name="T17" fmla="*/ 0 h 27"/>
                <a:gd name="T18" fmla="*/ 15 w 22"/>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7">
                  <a:moveTo>
                    <a:pt x="15" y="0"/>
                  </a:moveTo>
                  <a:cubicBezTo>
                    <a:pt x="16" y="1"/>
                    <a:pt x="16" y="1"/>
                    <a:pt x="16" y="2"/>
                  </a:cubicBezTo>
                  <a:cubicBezTo>
                    <a:pt x="16" y="6"/>
                    <a:pt x="14" y="8"/>
                    <a:pt x="11" y="8"/>
                  </a:cubicBezTo>
                  <a:cubicBezTo>
                    <a:pt x="8" y="8"/>
                    <a:pt x="6" y="6"/>
                    <a:pt x="6" y="2"/>
                  </a:cubicBezTo>
                  <a:cubicBezTo>
                    <a:pt x="6" y="1"/>
                    <a:pt x="6" y="1"/>
                    <a:pt x="6" y="0"/>
                  </a:cubicBezTo>
                  <a:cubicBezTo>
                    <a:pt x="0" y="0"/>
                    <a:pt x="0" y="0"/>
                    <a:pt x="0" y="0"/>
                  </a:cubicBezTo>
                  <a:cubicBezTo>
                    <a:pt x="0" y="27"/>
                    <a:pt x="0" y="27"/>
                    <a:pt x="0" y="27"/>
                  </a:cubicBezTo>
                  <a:cubicBezTo>
                    <a:pt x="22" y="27"/>
                    <a:pt x="22" y="27"/>
                    <a:pt x="22" y="27"/>
                  </a:cubicBezTo>
                  <a:cubicBezTo>
                    <a:pt x="22" y="0"/>
                    <a:pt x="22" y="0"/>
                    <a:pt x="22" y="0"/>
                  </a:cubicBezTo>
                  <a:lnTo>
                    <a:pt x="1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Freeform 80"/>
            <p:cNvSpPr>
              <a:spLocks/>
            </p:cNvSpPr>
            <p:nvPr/>
          </p:nvSpPr>
          <p:spPr bwMode="auto">
            <a:xfrm>
              <a:off x="3547073" y="3015668"/>
              <a:ext cx="532744" cy="292258"/>
            </a:xfrm>
            <a:custGeom>
              <a:avLst/>
              <a:gdLst>
                <a:gd name="T0" fmla="*/ 166 w 166"/>
                <a:gd name="T1" fmla="*/ 89 h 91"/>
                <a:gd name="T2" fmla="*/ 164 w 166"/>
                <a:gd name="T3" fmla="*/ 91 h 91"/>
                <a:gd name="T4" fmla="*/ 3 w 166"/>
                <a:gd name="T5" fmla="*/ 91 h 91"/>
                <a:gd name="T6" fmla="*/ 0 w 166"/>
                <a:gd name="T7" fmla="*/ 89 h 91"/>
                <a:gd name="T8" fmla="*/ 0 w 166"/>
                <a:gd name="T9" fmla="*/ 2 h 91"/>
                <a:gd name="T10" fmla="*/ 3 w 166"/>
                <a:gd name="T11" fmla="*/ 0 h 91"/>
                <a:gd name="T12" fmla="*/ 164 w 166"/>
                <a:gd name="T13" fmla="*/ 0 h 91"/>
                <a:gd name="T14" fmla="*/ 166 w 166"/>
                <a:gd name="T15" fmla="*/ 2 h 91"/>
                <a:gd name="T16" fmla="*/ 166 w 166"/>
                <a:gd name="T17"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91">
                  <a:moveTo>
                    <a:pt x="166" y="89"/>
                  </a:moveTo>
                  <a:cubicBezTo>
                    <a:pt x="166" y="90"/>
                    <a:pt x="165" y="91"/>
                    <a:pt x="164" y="91"/>
                  </a:cubicBezTo>
                  <a:cubicBezTo>
                    <a:pt x="3" y="91"/>
                    <a:pt x="3" y="91"/>
                    <a:pt x="3" y="91"/>
                  </a:cubicBezTo>
                  <a:cubicBezTo>
                    <a:pt x="1" y="91"/>
                    <a:pt x="0" y="90"/>
                    <a:pt x="0" y="89"/>
                  </a:cubicBezTo>
                  <a:cubicBezTo>
                    <a:pt x="0" y="2"/>
                    <a:pt x="0" y="2"/>
                    <a:pt x="0" y="2"/>
                  </a:cubicBezTo>
                  <a:cubicBezTo>
                    <a:pt x="0" y="1"/>
                    <a:pt x="1" y="0"/>
                    <a:pt x="3" y="0"/>
                  </a:cubicBezTo>
                  <a:cubicBezTo>
                    <a:pt x="164" y="0"/>
                    <a:pt x="164" y="0"/>
                    <a:pt x="164" y="0"/>
                  </a:cubicBezTo>
                  <a:cubicBezTo>
                    <a:pt x="165" y="0"/>
                    <a:pt x="166" y="1"/>
                    <a:pt x="166" y="2"/>
                  </a:cubicBezTo>
                  <a:cubicBezTo>
                    <a:pt x="166" y="89"/>
                    <a:pt x="166" y="89"/>
                    <a:pt x="166" y="89"/>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81"/>
            <p:cNvSpPr>
              <a:spLocks/>
            </p:cNvSpPr>
            <p:nvPr/>
          </p:nvSpPr>
          <p:spPr bwMode="auto">
            <a:xfrm>
              <a:off x="3668986" y="3015668"/>
              <a:ext cx="410831" cy="292258"/>
            </a:xfrm>
            <a:custGeom>
              <a:avLst/>
              <a:gdLst>
                <a:gd name="T0" fmla="*/ 126 w 128"/>
                <a:gd name="T1" fmla="*/ 0 h 91"/>
                <a:gd name="T2" fmla="*/ 110 w 128"/>
                <a:gd name="T3" fmla="*/ 0 h 91"/>
                <a:gd name="T4" fmla="*/ 0 w 128"/>
                <a:gd name="T5" fmla="*/ 91 h 91"/>
                <a:gd name="T6" fmla="*/ 126 w 128"/>
                <a:gd name="T7" fmla="*/ 91 h 91"/>
                <a:gd name="T8" fmla="*/ 128 w 128"/>
                <a:gd name="T9" fmla="*/ 89 h 91"/>
                <a:gd name="T10" fmla="*/ 128 w 128"/>
                <a:gd name="T11" fmla="*/ 2 h 91"/>
                <a:gd name="T12" fmla="*/ 126 w 128"/>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28" h="91">
                  <a:moveTo>
                    <a:pt x="126" y="0"/>
                  </a:moveTo>
                  <a:cubicBezTo>
                    <a:pt x="126" y="0"/>
                    <a:pt x="126" y="0"/>
                    <a:pt x="110" y="0"/>
                  </a:cubicBezTo>
                  <a:cubicBezTo>
                    <a:pt x="0" y="91"/>
                    <a:pt x="0" y="91"/>
                    <a:pt x="0" y="91"/>
                  </a:cubicBezTo>
                  <a:cubicBezTo>
                    <a:pt x="23" y="91"/>
                    <a:pt x="62" y="91"/>
                    <a:pt x="126" y="91"/>
                  </a:cubicBezTo>
                  <a:cubicBezTo>
                    <a:pt x="127" y="91"/>
                    <a:pt x="128" y="90"/>
                    <a:pt x="128" y="89"/>
                  </a:cubicBezTo>
                  <a:cubicBezTo>
                    <a:pt x="128" y="2"/>
                    <a:pt x="128" y="2"/>
                    <a:pt x="128" y="2"/>
                  </a:cubicBezTo>
                  <a:cubicBezTo>
                    <a:pt x="128" y="1"/>
                    <a:pt x="127" y="0"/>
                    <a:pt x="126" y="0"/>
                  </a:cubicBezTo>
                </a:path>
              </a:pathLst>
            </a:custGeom>
            <a:solidFill>
              <a:srgbClr val="37A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86" name="Group 334"/>
          <p:cNvGrpSpPr>
            <a:grpSpLocks noChangeAspect="1"/>
          </p:cNvGrpSpPr>
          <p:nvPr/>
        </p:nvGrpSpPr>
        <p:grpSpPr>
          <a:xfrm>
            <a:off x="8225748" y="5191749"/>
            <a:ext cx="599509" cy="693947"/>
            <a:chOff x="11312677" y="4385379"/>
            <a:chExt cx="420734" cy="643192"/>
          </a:xfrm>
        </p:grpSpPr>
        <p:sp>
          <p:nvSpPr>
            <p:cNvPr id="87" name="Rectangle 48"/>
            <p:cNvSpPr>
              <a:spLocks noChangeArrowheads="1"/>
            </p:cNvSpPr>
            <p:nvPr/>
          </p:nvSpPr>
          <p:spPr bwMode="auto">
            <a:xfrm>
              <a:off x="11312677" y="4385379"/>
              <a:ext cx="420734" cy="643192"/>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88" name="Freeform 49"/>
            <p:cNvSpPr>
              <a:spLocks/>
            </p:cNvSpPr>
            <p:nvPr/>
          </p:nvSpPr>
          <p:spPr bwMode="auto">
            <a:xfrm>
              <a:off x="11354993" y="4454293"/>
              <a:ext cx="332477" cy="5803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89" name="Freeform 50"/>
            <p:cNvSpPr>
              <a:spLocks/>
            </p:cNvSpPr>
            <p:nvPr/>
          </p:nvSpPr>
          <p:spPr bwMode="auto">
            <a:xfrm>
              <a:off x="11354993" y="4558267"/>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0" name="Freeform 51"/>
            <p:cNvSpPr>
              <a:spLocks/>
            </p:cNvSpPr>
            <p:nvPr/>
          </p:nvSpPr>
          <p:spPr bwMode="auto">
            <a:xfrm>
              <a:off x="11354993" y="4662242"/>
              <a:ext cx="332477" cy="55614"/>
            </a:xfrm>
            <a:custGeom>
              <a:avLst/>
              <a:gdLst>
                <a:gd name="T0" fmla="*/ 9 w 102"/>
                <a:gd name="T1" fmla="*/ 0 h 17"/>
                <a:gd name="T2" fmla="*/ 0 w 102"/>
                <a:gd name="T3" fmla="*/ 8 h 17"/>
                <a:gd name="T4" fmla="*/ 0 w 102"/>
                <a:gd name="T5" fmla="*/ 9 h 17"/>
                <a:gd name="T6" fmla="*/ 9 w 102"/>
                <a:gd name="T7" fmla="*/ 17 h 17"/>
                <a:gd name="T8" fmla="*/ 94 w 102"/>
                <a:gd name="T9" fmla="*/ 17 h 17"/>
                <a:gd name="T10" fmla="*/ 102 w 102"/>
                <a:gd name="T11" fmla="*/ 9 h 17"/>
                <a:gd name="T12" fmla="*/ 102 w 102"/>
                <a:gd name="T13" fmla="*/ 8 h 17"/>
                <a:gd name="T14" fmla="*/ 94 w 102"/>
                <a:gd name="T15" fmla="*/ 0 h 17"/>
                <a:gd name="T16" fmla="*/ 55 w 102"/>
                <a:gd name="T17" fmla="*/ 0 h 17"/>
                <a:gd name="T18" fmla="*/ 9 w 10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7">
                  <a:moveTo>
                    <a:pt x="9" y="0"/>
                  </a:moveTo>
                  <a:cubicBezTo>
                    <a:pt x="9" y="0"/>
                    <a:pt x="0" y="0"/>
                    <a:pt x="0" y="8"/>
                  </a:cubicBezTo>
                  <a:cubicBezTo>
                    <a:pt x="0" y="9"/>
                    <a:pt x="0" y="9"/>
                    <a:pt x="0" y="9"/>
                  </a:cubicBezTo>
                  <a:cubicBezTo>
                    <a:pt x="0" y="9"/>
                    <a:pt x="0" y="17"/>
                    <a:pt x="9" y="17"/>
                  </a:cubicBezTo>
                  <a:cubicBezTo>
                    <a:pt x="94" y="17"/>
                    <a:pt x="94" y="17"/>
                    <a:pt x="94" y="17"/>
                  </a:cubicBezTo>
                  <a:cubicBezTo>
                    <a:pt x="94" y="17"/>
                    <a:pt x="102" y="17"/>
                    <a:pt x="102" y="9"/>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1" name="Freeform 52"/>
            <p:cNvSpPr>
              <a:spLocks/>
            </p:cNvSpPr>
            <p:nvPr/>
          </p:nvSpPr>
          <p:spPr bwMode="auto">
            <a:xfrm>
              <a:off x="11354993" y="4763799"/>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2" name="Freeform 53"/>
            <p:cNvSpPr>
              <a:spLocks/>
            </p:cNvSpPr>
            <p:nvPr/>
          </p:nvSpPr>
          <p:spPr bwMode="auto">
            <a:xfrm>
              <a:off x="11354993" y="4867773"/>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3" name="Oval 54"/>
            <p:cNvSpPr>
              <a:spLocks noChangeArrowheads="1"/>
            </p:cNvSpPr>
            <p:nvPr/>
          </p:nvSpPr>
          <p:spPr bwMode="auto">
            <a:xfrm>
              <a:off x="11625810" y="4466383"/>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4" name="Oval 55"/>
            <p:cNvSpPr>
              <a:spLocks noChangeArrowheads="1"/>
            </p:cNvSpPr>
            <p:nvPr/>
          </p:nvSpPr>
          <p:spPr bwMode="auto">
            <a:xfrm>
              <a:off x="11625810" y="4571566"/>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5" name="Oval 56"/>
            <p:cNvSpPr>
              <a:spLocks noChangeArrowheads="1"/>
            </p:cNvSpPr>
            <p:nvPr/>
          </p:nvSpPr>
          <p:spPr bwMode="auto">
            <a:xfrm>
              <a:off x="11625810" y="4671914"/>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6" name="Oval 57"/>
            <p:cNvSpPr>
              <a:spLocks noChangeArrowheads="1"/>
            </p:cNvSpPr>
            <p:nvPr/>
          </p:nvSpPr>
          <p:spPr bwMode="auto">
            <a:xfrm>
              <a:off x="11625810" y="4777097"/>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97" name="Oval 58"/>
            <p:cNvSpPr>
              <a:spLocks noChangeArrowheads="1"/>
            </p:cNvSpPr>
            <p:nvPr/>
          </p:nvSpPr>
          <p:spPr bwMode="auto">
            <a:xfrm>
              <a:off x="11625810" y="4881072"/>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grpSp>
      <p:pic>
        <p:nvPicPr>
          <p:cNvPr id="110" name="Picture 109"/>
          <p:cNvPicPr>
            <a:picLocks noChangeAspect="1"/>
          </p:cNvPicPr>
          <p:nvPr/>
        </p:nvPicPr>
        <p:blipFill>
          <a:blip r:embed="rId4"/>
          <a:stretch>
            <a:fillRect/>
          </a:stretch>
        </p:blipFill>
        <p:spPr>
          <a:xfrm>
            <a:off x="7457987" y="6011862"/>
            <a:ext cx="1366157" cy="914400"/>
          </a:xfrm>
          <a:prstGeom prst="rect">
            <a:avLst/>
          </a:prstGeom>
        </p:spPr>
      </p:pic>
      <p:pic>
        <p:nvPicPr>
          <p:cNvPr id="112" name="Picture 111"/>
          <p:cNvPicPr>
            <a:picLocks noChangeAspect="1"/>
          </p:cNvPicPr>
          <p:nvPr/>
        </p:nvPicPr>
        <p:blipFill>
          <a:blip r:embed="rId3"/>
          <a:stretch>
            <a:fillRect/>
          </a:stretch>
        </p:blipFill>
        <p:spPr>
          <a:xfrm>
            <a:off x="7941321" y="4588593"/>
            <a:ext cx="399488" cy="509691"/>
          </a:xfrm>
          <a:prstGeom prst="rect">
            <a:avLst/>
          </a:prstGeom>
        </p:spPr>
      </p:pic>
      <p:pic>
        <p:nvPicPr>
          <p:cNvPr id="111" name="Picture 110"/>
          <p:cNvPicPr>
            <a:picLocks noChangeAspect="1"/>
          </p:cNvPicPr>
          <p:nvPr/>
        </p:nvPicPr>
        <p:blipFill>
          <a:blip r:embed="rId5"/>
          <a:stretch>
            <a:fillRect/>
          </a:stretch>
        </p:blipFill>
        <p:spPr>
          <a:xfrm>
            <a:off x="10747395" y="6011862"/>
            <a:ext cx="701198" cy="914400"/>
          </a:xfrm>
          <a:prstGeom prst="rect">
            <a:avLst/>
          </a:prstGeom>
        </p:spPr>
      </p:pic>
      <p:grpSp>
        <p:nvGrpSpPr>
          <p:cNvPr id="113" name="Group 112"/>
          <p:cNvGrpSpPr>
            <a:grpSpLocks noChangeAspect="1"/>
          </p:cNvGrpSpPr>
          <p:nvPr/>
        </p:nvGrpSpPr>
        <p:grpSpPr>
          <a:xfrm>
            <a:off x="10449123" y="5370307"/>
            <a:ext cx="596543" cy="509668"/>
            <a:chOff x="3383409" y="2838643"/>
            <a:chExt cx="860072" cy="734819"/>
          </a:xfrm>
        </p:grpSpPr>
        <p:sp>
          <p:nvSpPr>
            <p:cNvPr id="114" name="Freeform 75"/>
            <p:cNvSpPr>
              <a:spLocks noEditPoints="1"/>
            </p:cNvSpPr>
            <p:nvPr/>
          </p:nvSpPr>
          <p:spPr bwMode="auto">
            <a:xfrm>
              <a:off x="3383409" y="2838643"/>
              <a:ext cx="860072" cy="734819"/>
            </a:xfrm>
            <a:custGeom>
              <a:avLst/>
              <a:gdLst>
                <a:gd name="T0" fmla="*/ 226 w 268"/>
                <a:gd name="T1" fmla="*/ 221 h 229"/>
                <a:gd name="T2" fmla="*/ 248 w 268"/>
                <a:gd name="T3" fmla="*/ 229 h 229"/>
                <a:gd name="T4" fmla="*/ 260 w 268"/>
                <a:gd name="T5" fmla="*/ 206 h 229"/>
                <a:gd name="T6" fmla="*/ 253 w 268"/>
                <a:gd name="T7" fmla="*/ 220 h 229"/>
                <a:gd name="T8" fmla="*/ 268 w 268"/>
                <a:gd name="T9" fmla="*/ 209 h 229"/>
                <a:gd name="T10" fmla="*/ 260 w 268"/>
                <a:gd name="T11" fmla="*/ 206 h 229"/>
                <a:gd name="T12" fmla="*/ 260 w 268"/>
                <a:gd name="T13" fmla="*/ 160 h 229"/>
                <a:gd name="T14" fmla="*/ 268 w 268"/>
                <a:gd name="T15" fmla="*/ 183 h 229"/>
                <a:gd name="T16" fmla="*/ 260 w 268"/>
                <a:gd name="T17" fmla="*/ 160 h 229"/>
                <a:gd name="T18" fmla="*/ 260 w 268"/>
                <a:gd name="T19" fmla="*/ 138 h 229"/>
                <a:gd name="T20" fmla="*/ 268 w 268"/>
                <a:gd name="T21" fmla="*/ 115 h 229"/>
                <a:gd name="T22" fmla="*/ 260 w 268"/>
                <a:gd name="T23" fmla="*/ 70 h 229"/>
                <a:gd name="T24" fmla="*/ 268 w 268"/>
                <a:gd name="T25" fmla="*/ 92 h 229"/>
                <a:gd name="T26" fmla="*/ 260 w 268"/>
                <a:gd name="T27" fmla="*/ 70 h 229"/>
                <a:gd name="T28" fmla="*/ 260 w 268"/>
                <a:gd name="T29" fmla="*/ 47 h 229"/>
                <a:gd name="T30" fmla="*/ 268 w 268"/>
                <a:gd name="T31" fmla="*/ 24 h 229"/>
                <a:gd name="T32" fmla="*/ 232 w 268"/>
                <a:gd name="T33" fmla="*/ 8 h 229"/>
                <a:gd name="T34" fmla="*/ 253 w 268"/>
                <a:gd name="T35" fmla="*/ 9 h 229"/>
                <a:gd name="T36" fmla="*/ 248 w 268"/>
                <a:gd name="T37" fmla="*/ 0 h 229"/>
                <a:gd name="T38" fmla="*/ 232 w 268"/>
                <a:gd name="T39" fmla="*/ 8 h 229"/>
                <a:gd name="T40" fmla="*/ 209 w 268"/>
                <a:gd name="T41" fmla="*/ 8 h 229"/>
                <a:gd name="T42" fmla="*/ 187 w 268"/>
                <a:gd name="T43" fmla="*/ 0 h 229"/>
                <a:gd name="T44" fmla="*/ 142 w 268"/>
                <a:gd name="T45" fmla="*/ 8 h 229"/>
                <a:gd name="T46" fmla="*/ 164 w 268"/>
                <a:gd name="T47" fmla="*/ 0 h 229"/>
                <a:gd name="T48" fmla="*/ 142 w 268"/>
                <a:gd name="T49" fmla="*/ 8 h 229"/>
                <a:gd name="T50" fmla="*/ 119 w 268"/>
                <a:gd name="T51" fmla="*/ 8 h 229"/>
                <a:gd name="T52" fmla="*/ 96 w 268"/>
                <a:gd name="T53" fmla="*/ 0 h 229"/>
                <a:gd name="T54" fmla="*/ 51 w 268"/>
                <a:gd name="T55" fmla="*/ 8 h 229"/>
                <a:gd name="T56" fmla="*/ 74 w 268"/>
                <a:gd name="T57" fmla="*/ 0 h 229"/>
                <a:gd name="T58" fmla="*/ 51 w 268"/>
                <a:gd name="T59" fmla="*/ 8 h 229"/>
                <a:gd name="T60" fmla="*/ 20 w 268"/>
                <a:gd name="T61" fmla="*/ 8 h 229"/>
                <a:gd name="T62" fmla="*/ 28 w 268"/>
                <a:gd name="T63" fmla="*/ 0 h 229"/>
                <a:gd name="T64" fmla="*/ 4 w 268"/>
                <a:gd name="T65" fmla="*/ 8 h 229"/>
                <a:gd name="T66" fmla="*/ 8 w 268"/>
                <a:gd name="T67" fmla="*/ 55 h 229"/>
                <a:gd name="T68" fmla="*/ 0 w 268"/>
                <a:gd name="T69" fmla="*/ 32 h 229"/>
                <a:gd name="T70" fmla="*/ 8 w 268"/>
                <a:gd name="T71" fmla="*/ 55 h 229"/>
                <a:gd name="T72" fmla="*/ 8 w 268"/>
                <a:gd name="T73" fmla="*/ 78 h 229"/>
                <a:gd name="T74" fmla="*/ 0 w 268"/>
                <a:gd name="T75" fmla="*/ 100 h 229"/>
                <a:gd name="T76" fmla="*/ 8 w 268"/>
                <a:gd name="T77" fmla="*/ 145 h 229"/>
                <a:gd name="T78" fmla="*/ 0 w 268"/>
                <a:gd name="T79" fmla="*/ 123 h 229"/>
                <a:gd name="T80" fmla="*/ 8 w 268"/>
                <a:gd name="T81" fmla="*/ 145 h 229"/>
                <a:gd name="T82" fmla="*/ 8 w 268"/>
                <a:gd name="T83" fmla="*/ 168 h 229"/>
                <a:gd name="T84" fmla="*/ 0 w 268"/>
                <a:gd name="T85" fmla="*/ 191 h 229"/>
                <a:gd name="T86" fmla="*/ 22 w 268"/>
                <a:gd name="T87" fmla="*/ 221 h 229"/>
                <a:gd name="T88" fmla="*/ 9 w 268"/>
                <a:gd name="T89" fmla="*/ 212 h 229"/>
                <a:gd name="T90" fmla="*/ 20 w 268"/>
                <a:gd name="T91" fmla="*/ 229 h 229"/>
                <a:gd name="T92" fmla="*/ 22 w 268"/>
                <a:gd name="T93" fmla="*/ 221 h 229"/>
                <a:gd name="T94" fmla="*/ 44 w 268"/>
                <a:gd name="T95" fmla="*/ 221 h 229"/>
                <a:gd name="T96" fmla="*/ 67 w 268"/>
                <a:gd name="T97" fmla="*/ 229 h 229"/>
                <a:gd name="T98" fmla="*/ 112 w 268"/>
                <a:gd name="T99" fmla="*/ 221 h 229"/>
                <a:gd name="T100" fmla="*/ 90 w 268"/>
                <a:gd name="T101" fmla="*/ 229 h 229"/>
                <a:gd name="T102" fmla="*/ 112 w 268"/>
                <a:gd name="T103" fmla="*/ 221 h 229"/>
                <a:gd name="T104" fmla="*/ 135 w 268"/>
                <a:gd name="T105" fmla="*/ 221 h 229"/>
                <a:gd name="T106" fmla="*/ 158 w 268"/>
                <a:gd name="T107" fmla="*/ 229 h 229"/>
                <a:gd name="T108" fmla="*/ 203 w 268"/>
                <a:gd name="T109" fmla="*/ 221 h 229"/>
                <a:gd name="T110" fmla="*/ 180 w 268"/>
                <a:gd name="T111" fmla="*/ 229 h 229"/>
                <a:gd name="T112" fmla="*/ 203 w 268"/>
                <a:gd name="T113" fmla="*/ 2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229">
                  <a:moveTo>
                    <a:pt x="248" y="221"/>
                  </a:moveTo>
                  <a:cubicBezTo>
                    <a:pt x="226" y="221"/>
                    <a:pt x="226" y="221"/>
                    <a:pt x="226" y="221"/>
                  </a:cubicBezTo>
                  <a:cubicBezTo>
                    <a:pt x="226" y="229"/>
                    <a:pt x="226" y="229"/>
                    <a:pt x="226" y="229"/>
                  </a:cubicBezTo>
                  <a:cubicBezTo>
                    <a:pt x="248" y="229"/>
                    <a:pt x="248" y="229"/>
                    <a:pt x="248" y="229"/>
                  </a:cubicBezTo>
                  <a:cubicBezTo>
                    <a:pt x="248" y="221"/>
                    <a:pt x="248" y="221"/>
                    <a:pt x="248" y="221"/>
                  </a:cubicBezTo>
                  <a:moveTo>
                    <a:pt x="260" y="206"/>
                  </a:moveTo>
                  <a:cubicBezTo>
                    <a:pt x="260" y="209"/>
                    <a:pt x="260" y="209"/>
                    <a:pt x="260" y="209"/>
                  </a:cubicBezTo>
                  <a:cubicBezTo>
                    <a:pt x="260" y="214"/>
                    <a:pt x="257" y="219"/>
                    <a:pt x="253" y="220"/>
                  </a:cubicBezTo>
                  <a:cubicBezTo>
                    <a:pt x="256" y="228"/>
                    <a:pt x="256" y="228"/>
                    <a:pt x="256" y="228"/>
                  </a:cubicBezTo>
                  <a:cubicBezTo>
                    <a:pt x="263" y="225"/>
                    <a:pt x="268" y="218"/>
                    <a:pt x="268" y="209"/>
                  </a:cubicBezTo>
                  <a:cubicBezTo>
                    <a:pt x="268" y="206"/>
                    <a:pt x="268" y="206"/>
                    <a:pt x="268" y="206"/>
                  </a:cubicBezTo>
                  <a:cubicBezTo>
                    <a:pt x="260" y="206"/>
                    <a:pt x="260" y="206"/>
                    <a:pt x="260" y="206"/>
                  </a:cubicBezTo>
                  <a:cubicBezTo>
                    <a:pt x="260" y="206"/>
                    <a:pt x="260" y="206"/>
                    <a:pt x="260" y="206"/>
                  </a:cubicBezTo>
                  <a:moveTo>
                    <a:pt x="260" y="160"/>
                  </a:moveTo>
                  <a:cubicBezTo>
                    <a:pt x="260" y="183"/>
                    <a:pt x="260" y="183"/>
                    <a:pt x="260" y="183"/>
                  </a:cubicBezTo>
                  <a:cubicBezTo>
                    <a:pt x="268" y="183"/>
                    <a:pt x="268" y="183"/>
                    <a:pt x="268" y="183"/>
                  </a:cubicBezTo>
                  <a:cubicBezTo>
                    <a:pt x="268" y="160"/>
                    <a:pt x="268" y="160"/>
                    <a:pt x="268" y="160"/>
                  </a:cubicBezTo>
                  <a:cubicBezTo>
                    <a:pt x="260" y="160"/>
                    <a:pt x="260" y="160"/>
                    <a:pt x="260" y="160"/>
                  </a:cubicBezTo>
                  <a:moveTo>
                    <a:pt x="260" y="115"/>
                  </a:moveTo>
                  <a:cubicBezTo>
                    <a:pt x="260" y="138"/>
                    <a:pt x="260" y="138"/>
                    <a:pt x="260" y="138"/>
                  </a:cubicBezTo>
                  <a:cubicBezTo>
                    <a:pt x="268" y="138"/>
                    <a:pt x="268" y="138"/>
                    <a:pt x="268" y="138"/>
                  </a:cubicBezTo>
                  <a:cubicBezTo>
                    <a:pt x="268" y="115"/>
                    <a:pt x="268" y="115"/>
                    <a:pt x="268" y="115"/>
                  </a:cubicBezTo>
                  <a:cubicBezTo>
                    <a:pt x="260" y="115"/>
                    <a:pt x="260" y="115"/>
                    <a:pt x="260" y="115"/>
                  </a:cubicBezTo>
                  <a:moveTo>
                    <a:pt x="260" y="70"/>
                  </a:moveTo>
                  <a:cubicBezTo>
                    <a:pt x="260" y="92"/>
                    <a:pt x="260" y="92"/>
                    <a:pt x="260" y="92"/>
                  </a:cubicBezTo>
                  <a:cubicBezTo>
                    <a:pt x="268" y="92"/>
                    <a:pt x="268" y="92"/>
                    <a:pt x="268" y="92"/>
                  </a:cubicBezTo>
                  <a:cubicBezTo>
                    <a:pt x="268" y="70"/>
                    <a:pt x="268" y="70"/>
                    <a:pt x="268" y="70"/>
                  </a:cubicBezTo>
                  <a:cubicBezTo>
                    <a:pt x="260" y="70"/>
                    <a:pt x="260" y="70"/>
                    <a:pt x="260" y="70"/>
                  </a:cubicBezTo>
                  <a:moveTo>
                    <a:pt x="260" y="24"/>
                  </a:moveTo>
                  <a:cubicBezTo>
                    <a:pt x="260" y="47"/>
                    <a:pt x="260" y="47"/>
                    <a:pt x="260" y="47"/>
                  </a:cubicBezTo>
                  <a:cubicBezTo>
                    <a:pt x="268" y="47"/>
                    <a:pt x="268" y="47"/>
                    <a:pt x="268" y="47"/>
                  </a:cubicBezTo>
                  <a:cubicBezTo>
                    <a:pt x="268" y="24"/>
                    <a:pt x="268" y="24"/>
                    <a:pt x="268" y="24"/>
                  </a:cubicBezTo>
                  <a:cubicBezTo>
                    <a:pt x="260" y="24"/>
                    <a:pt x="260" y="24"/>
                    <a:pt x="260" y="24"/>
                  </a:cubicBezTo>
                  <a:moveTo>
                    <a:pt x="232" y="8"/>
                  </a:moveTo>
                  <a:cubicBezTo>
                    <a:pt x="248" y="8"/>
                    <a:pt x="248" y="8"/>
                    <a:pt x="248" y="8"/>
                  </a:cubicBezTo>
                  <a:cubicBezTo>
                    <a:pt x="250" y="8"/>
                    <a:pt x="251" y="9"/>
                    <a:pt x="253" y="9"/>
                  </a:cubicBezTo>
                  <a:cubicBezTo>
                    <a:pt x="256" y="2"/>
                    <a:pt x="256" y="2"/>
                    <a:pt x="256" y="2"/>
                  </a:cubicBezTo>
                  <a:cubicBezTo>
                    <a:pt x="254" y="1"/>
                    <a:pt x="251" y="0"/>
                    <a:pt x="248" y="0"/>
                  </a:cubicBezTo>
                  <a:cubicBezTo>
                    <a:pt x="232" y="0"/>
                    <a:pt x="232" y="0"/>
                    <a:pt x="232" y="0"/>
                  </a:cubicBezTo>
                  <a:cubicBezTo>
                    <a:pt x="232" y="8"/>
                    <a:pt x="232" y="8"/>
                    <a:pt x="232" y="8"/>
                  </a:cubicBezTo>
                  <a:moveTo>
                    <a:pt x="187" y="8"/>
                  </a:moveTo>
                  <a:cubicBezTo>
                    <a:pt x="209" y="8"/>
                    <a:pt x="209" y="8"/>
                    <a:pt x="209" y="8"/>
                  </a:cubicBezTo>
                  <a:cubicBezTo>
                    <a:pt x="209" y="0"/>
                    <a:pt x="209" y="0"/>
                    <a:pt x="209" y="0"/>
                  </a:cubicBezTo>
                  <a:cubicBezTo>
                    <a:pt x="187" y="0"/>
                    <a:pt x="187" y="0"/>
                    <a:pt x="187" y="0"/>
                  </a:cubicBezTo>
                  <a:cubicBezTo>
                    <a:pt x="187" y="8"/>
                    <a:pt x="187" y="8"/>
                    <a:pt x="187" y="8"/>
                  </a:cubicBezTo>
                  <a:moveTo>
                    <a:pt x="142" y="8"/>
                  </a:moveTo>
                  <a:cubicBezTo>
                    <a:pt x="164" y="8"/>
                    <a:pt x="164" y="8"/>
                    <a:pt x="164" y="8"/>
                  </a:cubicBezTo>
                  <a:cubicBezTo>
                    <a:pt x="164" y="0"/>
                    <a:pt x="164" y="0"/>
                    <a:pt x="164" y="0"/>
                  </a:cubicBezTo>
                  <a:cubicBezTo>
                    <a:pt x="142" y="0"/>
                    <a:pt x="142" y="0"/>
                    <a:pt x="142" y="0"/>
                  </a:cubicBezTo>
                  <a:cubicBezTo>
                    <a:pt x="142" y="8"/>
                    <a:pt x="142" y="8"/>
                    <a:pt x="142" y="8"/>
                  </a:cubicBezTo>
                  <a:moveTo>
                    <a:pt x="96" y="8"/>
                  </a:moveTo>
                  <a:cubicBezTo>
                    <a:pt x="119" y="8"/>
                    <a:pt x="119" y="8"/>
                    <a:pt x="119" y="8"/>
                  </a:cubicBezTo>
                  <a:cubicBezTo>
                    <a:pt x="119" y="0"/>
                    <a:pt x="119" y="0"/>
                    <a:pt x="119" y="0"/>
                  </a:cubicBezTo>
                  <a:cubicBezTo>
                    <a:pt x="96" y="0"/>
                    <a:pt x="96" y="0"/>
                    <a:pt x="96" y="0"/>
                  </a:cubicBezTo>
                  <a:cubicBezTo>
                    <a:pt x="96" y="8"/>
                    <a:pt x="96" y="8"/>
                    <a:pt x="96" y="8"/>
                  </a:cubicBezTo>
                  <a:moveTo>
                    <a:pt x="51" y="8"/>
                  </a:moveTo>
                  <a:cubicBezTo>
                    <a:pt x="74" y="8"/>
                    <a:pt x="74" y="8"/>
                    <a:pt x="74" y="8"/>
                  </a:cubicBezTo>
                  <a:cubicBezTo>
                    <a:pt x="74" y="0"/>
                    <a:pt x="74" y="0"/>
                    <a:pt x="74" y="0"/>
                  </a:cubicBezTo>
                  <a:cubicBezTo>
                    <a:pt x="51" y="0"/>
                    <a:pt x="51" y="0"/>
                    <a:pt x="51" y="0"/>
                  </a:cubicBezTo>
                  <a:cubicBezTo>
                    <a:pt x="51" y="8"/>
                    <a:pt x="51" y="8"/>
                    <a:pt x="51" y="8"/>
                  </a:cubicBezTo>
                  <a:moveTo>
                    <a:pt x="11" y="13"/>
                  </a:moveTo>
                  <a:cubicBezTo>
                    <a:pt x="13" y="10"/>
                    <a:pt x="16" y="8"/>
                    <a:pt x="20" y="8"/>
                  </a:cubicBezTo>
                  <a:cubicBezTo>
                    <a:pt x="28" y="8"/>
                    <a:pt x="28" y="8"/>
                    <a:pt x="28" y="8"/>
                  </a:cubicBezTo>
                  <a:cubicBezTo>
                    <a:pt x="28" y="0"/>
                    <a:pt x="28" y="0"/>
                    <a:pt x="28" y="0"/>
                  </a:cubicBezTo>
                  <a:cubicBezTo>
                    <a:pt x="20" y="0"/>
                    <a:pt x="20" y="0"/>
                    <a:pt x="20" y="0"/>
                  </a:cubicBezTo>
                  <a:cubicBezTo>
                    <a:pt x="14" y="0"/>
                    <a:pt x="8" y="3"/>
                    <a:pt x="4" y="8"/>
                  </a:cubicBezTo>
                  <a:cubicBezTo>
                    <a:pt x="11" y="13"/>
                    <a:pt x="11" y="13"/>
                    <a:pt x="11" y="13"/>
                  </a:cubicBezTo>
                  <a:moveTo>
                    <a:pt x="8" y="55"/>
                  </a:moveTo>
                  <a:cubicBezTo>
                    <a:pt x="8" y="32"/>
                    <a:pt x="8" y="32"/>
                    <a:pt x="8" y="32"/>
                  </a:cubicBezTo>
                  <a:cubicBezTo>
                    <a:pt x="0" y="32"/>
                    <a:pt x="0" y="32"/>
                    <a:pt x="0" y="32"/>
                  </a:cubicBezTo>
                  <a:cubicBezTo>
                    <a:pt x="0" y="55"/>
                    <a:pt x="0" y="55"/>
                    <a:pt x="0" y="55"/>
                  </a:cubicBezTo>
                  <a:cubicBezTo>
                    <a:pt x="8" y="55"/>
                    <a:pt x="8" y="55"/>
                    <a:pt x="8" y="55"/>
                  </a:cubicBezTo>
                  <a:moveTo>
                    <a:pt x="8" y="100"/>
                  </a:moveTo>
                  <a:cubicBezTo>
                    <a:pt x="8" y="78"/>
                    <a:pt x="8" y="78"/>
                    <a:pt x="8" y="78"/>
                  </a:cubicBezTo>
                  <a:cubicBezTo>
                    <a:pt x="0" y="78"/>
                    <a:pt x="0" y="78"/>
                    <a:pt x="0" y="78"/>
                  </a:cubicBezTo>
                  <a:cubicBezTo>
                    <a:pt x="0" y="100"/>
                    <a:pt x="0" y="100"/>
                    <a:pt x="0" y="100"/>
                  </a:cubicBezTo>
                  <a:cubicBezTo>
                    <a:pt x="8" y="100"/>
                    <a:pt x="8" y="100"/>
                    <a:pt x="8" y="100"/>
                  </a:cubicBezTo>
                  <a:moveTo>
                    <a:pt x="8" y="145"/>
                  </a:moveTo>
                  <a:cubicBezTo>
                    <a:pt x="8" y="123"/>
                    <a:pt x="8" y="123"/>
                    <a:pt x="8" y="123"/>
                  </a:cubicBezTo>
                  <a:cubicBezTo>
                    <a:pt x="0" y="123"/>
                    <a:pt x="0" y="123"/>
                    <a:pt x="0" y="123"/>
                  </a:cubicBezTo>
                  <a:cubicBezTo>
                    <a:pt x="0" y="145"/>
                    <a:pt x="0" y="145"/>
                    <a:pt x="0" y="145"/>
                  </a:cubicBezTo>
                  <a:cubicBezTo>
                    <a:pt x="8" y="145"/>
                    <a:pt x="8" y="145"/>
                    <a:pt x="8" y="145"/>
                  </a:cubicBezTo>
                  <a:moveTo>
                    <a:pt x="8" y="191"/>
                  </a:moveTo>
                  <a:cubicBezTo>
                    <a:pt x="8" y="168"/>
                    <a:pt x="8" y="168"/>
                    <a:pt x="8" y="168"/>
                  </a:cubicBezTo>
                  <a:cubicBezTo>
                    <a:pt x="0" y="168"/>
                    <a:pt x="0" y="168"/>
                    <a:pt x="0" y="168"/>
                  </a:cubicBezTo>
                  <a:cubicBezTo>
                    <a:pt x="0" y="191"/>
                    <a:pt x="0" y="191"/>
                    <a:pt x="0" y="191"/>
                  </a:cubicBezTo>
                  <a:cubicBezTo>
                    <a:pt x="8" y="191"/>
                    <a:pt x="8" y="191"/>
                    <a:pt x="8" y="191"/>
                  </a:cubicBezTo>
                  <a:moveTo>
                    <a:pt x="22" y="221"/>
                  </a:moveTo>
                  <a:cubicBezTo>
                    <a:pt x="20" y="221"/>
                    <a:pt x="20" y="221"/>
                    <a:pt x="20" y="221"/>
                  </a:cubicBezTo>
                  <a:cubicBezTo>
                    <a:pt x="15" y="221"/>
                    <a:pt x="10" y="218"/>
                    <a:pt x="9" y="212"/>
                  </a:cubicBezTo>
                  <a:cubicBezTo>
                    <a:pt x="1" y="214"/>
                    <a:pt x="1" y="214"/>
                    <a:pt x="1" y="214"/>
                  </a:cubicBezTo>
                  <a:cubicBezTo>
                    <a:pt x="3" y="223"/>
                    <a:pt x="11" y="229"/>
                    <a:pt x="20" y="229"/>
                  </a:cubicBezTo>
                  <a:cubicBezTo>
                    <a:pt x="22" y="229"/>
                    <a:pt x="22" y="229"/>
                    <a:pt x="22" y="229"/>
                  </a:cubicBezTo>
                  <a:cubicBezTo>
                    <a:pt x="22" y="221"/>
                    <a:pt x="22" y="221"/>
                    <a:pt x="22" y="221"/>
                  </a:cubicBezTo>
                  <a:moveTo>
                    <a:pt x="67" y="221"/>
                  </a:moveTo>
                  <a:cubicBezTo>
                    <a:pt x="44" y="221"/>
                    <a:pt x="44" y="221"/>
                    <a:pt x="44" y="221"/>
                  </a:cubicBezTo>
                  <a:cubicBezTo>
                    <a:pt x="44" y="229"/>
                    <a:pt x="44" y="229"/>
                    <a:pt x="44" y="229"/>
                  </a:cubicBezTo>
                  <a:cubicBezTo>
                    <a:pt x="67" y="229"/>
                    <a:pt x="67" y="229"/>
                    <a:pt x="67" y="229"/>
                  </a:cubicBezTo>
                  <a:cubicBezTo>
                    <a:pt x="67" y="221"/>
                    <a:pt x="67" y="221"/>
                    <a:pt x="67" y="221"/>
                  </a:cubicBezTo>
                  <a:moveTo>
                    <a:pt x="112" y="221"/>
                  </a:moveTo>
                  <a:cubicBezTo>
                    <a:pt x="90" y="221"/>
                    <a:pt x="90" y="221"/>
                    <a:pt x="90" y="221"/>
                  </a:cubicBezTo>
                  <a:cubicBezTo>
                    <a:pt x="90" y="229"/>
                    <a:pt x="90" y="229"/>
                    <a:pt x="90" y="229"/>
                  </a:cubicBezTo>
                  <a:cubicBezTo>
                    <a:pt x="112" y="229"/>
                    <a:pt x="112" y="229"/>
                    <a:pt x="112" y="229"/>
                  </a:cubicBezTo>
                  <a:cubicBezTo>
                    <a:pt x="112" y="221"/>
                    <a:pt x="112" y="221"/>
                    <a:pt x="112" y="221"/>
                  </a:cubicBezTo>
                  <a:moveTo>
                    <a:pt x="158" y="221"/>
                  </a:moveTo>
                  <a:cubicBezTo>
                    <a:pt x="135" y="221"/>
                    <a:pt x="135" y="221"/>
                    <a:pt x="135" y="221"/>
                  </a:cubicBezTo>
                  <a:cubicBezTo>
                    <a:pt x="135" y="229"/>
                    <a:pt x="135" y="229"/>
                    <a:pt x="135" y="229"/>
                  </a:cubicBezTo>
                  <a:cubicBezTo>
                    <a:pt x="158" y="229"/>
                    <a:pt x="158" y="229"/>
                    <a:pt x="158" y="229"/>
                  </a:cubicBezTo>
                  <a:cubicBezTo>
                    <a:pt x="158" y="221"/>
                    <a:pt x="158" y="221"/>
                    <a:pt x="158" y="221"/>
                  </a:cubicBezTo>
                  <a:moveTo>
                    <a:pt x="203" y="221"/>
                  </a:moveTo>
                  <a:cubicBezTo>
                    <a:pt x="180" y="221"/>
                    <a:pt x="180" y="221"/>
                    <a:pt x="180" y="221"/>
                  </a:cubicBezTo>
                  <a:cubicBezTo>
                    <a:pt x="180" y="229"/>
                    <a:pt x="180" y="229"/>
                    <a:pt x="180" y="229"/>
                  </a:cubicBezTo>
                  <a:cubicBezTo>
                    <a:pt x="203" y="229"/>
                    <a:pt x="203" y="229"/>
                    <a:pt x="203" y="229"/>
                  </a:cubicBezTo>
                  <a:cubicBezTo>
                    <a:pt x="203" y="221"/>
                    <a:pt x="203" y="221"/>
                    <a:pt x="203" y="221"/>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5" name="Freeform 76"/>
            <p:cNvSpPr>
              <a:spLocks/>
            </p:cNvSpPr>
            <p:nvPr/>
          </p:nvSpPr>
          <p:spPr bwMode="auto">
            <a:xfrm>
              <a:off x="3675667" y="3406458"/>
              <a:ext cx="278897" cy="35071"/>
            </a:xfrm>
            <a:custGeom>
              <a:avLst/>
              <a:gdLst>
                <a:gd name="T0" fmla="*/ 151 w 167"/>
                <a:gd name="T1" fmla="*/ 0 h 21"/>
                <a:gd name="T2" fmla="*/ 11 w 167"/>
                <a:gd name="T3" fmla="*/ 0 h 21"/>
                <a:gd name="T4" fmla="*/ 0 w 167"/>
                <a:gd name="T5" fmla="*/ 21 h 21"/>
                <a:gd name="T6" fmla="*/ 167 w 167"/>
                <a:gd name="T7" fmla="*/ 21 h 21"/>
                <a:gd name="T8" fmla="*/ 151 w 167"/>
                <a:gd name="T9" fmla="*/ 0 h 21"/>
              </a:gdLst>
              <a:ahLst/>
              <a:cxnLst>
                <a:cxn ang="0">
                  <a:pos x="T0" y="T1"/>
                </a:cxn>
                <a:cxn ang="0">
                  <a:pos x="T2" y="T3"/>
                </a:cxn>
                <a:cxn ang="0">
                  <a:pos x="T4" y="T5"/>
                </a:cxn>
                <a:cxn ang="0">
                  <a:pos x="T6" y="T7"/>
                </a:cxn>
                <a:cxn ang="0">
                  <a:pos x="T8" y="T9"/>
                </a:cxn>
              </a:cxnLst>
              <a:rect l="0" t="0" r="r" b="b"/>
              <a:pathLst>
                <a:path w="167" h="21">
                  <a:moveTo>
                    <a:pt x="151" y="0"/>
                  </a:moveTo>
                  <a:lnTo>
                    <a:pt x="11" y="0"/>
                  </a:lnTo>
                  <a:lnTo>
                    <a:pt x="0" y="21"/>
                  </a:lnTo>
                  <a:lnTo>
                    <a:pt x="167" y="21"/>
                  </a:lnTo>
                  <a:lnTo>
                    <a:pt x="151" y="0"/>
                  </a:lnTo>
                  <a:close/>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6" name="Rectangle 77"/>
            <p:cNvSpPr>
              <a:spLocks noChangeArrowheads="1"/>
            </p:cNvSpPr>
            <p:nvPr/>
          </p:nvSpPr>
          <p:spPr bwMode="auto">
            <a:xfrm>
              <a:off x="3675667" y="3441529"/>
              <a:ext cx="278897" cy="668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7" name="Freeform 78"/>
            <p:cNvSpPr>
              <a:spLocks/>
            </p:cNvSpPr>
            <p:nvPr/>
          </p:nvSpPr>
          <p:spPr bwMode="auto">
            <a:xfrm>
              <a:off x="3533713" y="2998967"/>
              <a:ext cx="561134" cy="337349"/>
            </a:xfrm>
            <a:custGeom>
              <a:avLst/>
              <a:gdLst>
                <a:gd name="T0" fmla="*/ 5 w 175"/>
                <a:gd name="T1" fmla="*/ 105 h 105"/>
                <a:gd name="T2" fmla="*/ 0 w 175"/>
                <a:gd name="T3" fmla="*/ 99 h 105"/>
                <a:gd name="T4" fmla="*/ 0 w 175"/>
                <a:gd name="T5" fmla="*/ 6 h 105"/>
                <a:gd name="T6" fmla="*/ 5 w 175"/>
                <a:gd name="T7" fmla="*/ 0 h 105"/>
                <a:gd name="T8" fmla="*/ 170 w 175"/>
                <a:gd name="T9" fmla="*/ 0 h 105"/>
                <a:gd name="T10" fmla="*/ 175 w 175"/>
                <a:gd name="T11" fmla="*/ 6 h 105"/>
                <a:gd name="T12" fmla="*/ 175 w 175"/>
                <a:gd name="T13" fmla="*/ 99 h 105"/>
                <a:gd name="T14" fmla="*/ 170 w 175"/>
                <a:gd name="T15" fmla="*/ 105 h 105"/>
                <a:gd name="T16" fmla="*/ 5 w 175"/>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05">
                  <a:moveTo>
                    <a:pt x="5" y="105"/>
                  </a:moveTo>
                  <a:cubicBezTo>
                    <a:pt x="2" y="105"/>
                    <a:pt x="0" y="103"/>
                    <a:pt x="0" y="99"/>
                  </a:cubicBezTo>
                  <a:cubicBezTo>
                    <a:pt x="0" y="6"/>
                    <a:pt x="0" y="6"/>
                    <a:pt x="0" y="6"/>
                  </a:cubicBezTo>
                  <a:cubicBezTo>
                    <a:pt x="0" y="3"/>
                    <a:pt x="2" y="0"/>
                    <a:pt x="5" y="0"/>
                  </a:cubicBezTo>
                  <a:cubicBezTo>
                    <a:pt x="170" y="0"/>
                    <a:pt x="170" y="0"/>
                    <a:pt x="170" y="0"/>
                  </a:cubicBezTo>
                  <a:cubicBezTo>
                    <a:pt x="173" y="0"/>
                    <a:pt x="175" y="3"/>
                    <a:pt x="175" y="6"/>
                  </a:cubicBezTo>
                  <a:cubicBezTo>
                    <a:pt x="175" y="99"/>
                    <a:pt x="175" y="99"/>
                    <a:pt x="175" y="99"/>
                  </a:cubicBezTo>
                  <a:cubicBezTo>
                    <a:pt x="175" y="103"/>
                    <a:pt x="173" y="105"/>
                    <a:pt x="170" y="105"/>
                  </a:cubicBezTo>
                  <a:cubicBezTo>
                    <a:pt x="5" y="105"/>
                    <a:pt x="5" y="105"/>
                    <a:pt x="5" y="10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8" name="Freeform 79"/>
            <p:cNvSpPr>
              <a:spLocks/>
            </p:cNvSpPr>
            <p:nvPr/>
          </p:nvSpPr>
          <p:spPr bwMode="auto">
            <a:xfrm>
              <a:off x="3777539" y="3336316"/>
              <a:ext cx="70142" cy="86842"/>
            </a:xfrm>
            <a:custGeom>
              <a:avLst/>
              <a:gdLst>
                <a:gd name="T0" fmla="*/ 15 w 22"/>
                <a:gd name="T1" fmla="*/ 0 h 27"/>
                <a:gd name="T2" fmla="*/ 16 w 22"/>
                <a:gd name="T3" fmla="*/ 2 h 27"/>
                <a:gd name="T4" fmla="*/ 11 w 22"/>
                <a:gd name="T5" fmla="*/ 8 h 27"/>
                <a:gd name="T6" fmla="*/ 6 w 22"/>
                <a:gd name="T7" fmla="*/ 2 h 27"/>
                <a:gd name="T8" fmla="*/ 6 w 22"/>
                <a:gd name="T9" fmla="*/ 0 h 27"/>
                <a:gd name="T10" fmla="*/ 0 w 22"/>
                <a:gd name="T11" fmla="*/ 0 h 27"/>
                <a:gd name="T12" fmla="*/ 0 w 22"/>
                <a:gd name="T13" fmla="*/ 27 h 27"/>
                <a:gd name="T14" fmla="*/ 22 w 22"/>
                <a:gd name="T15" fmla="*/ 27 h 27"/>
                <a:gd name="T16" fmla="*/ 22 w 22"/>
                <a:gd name="T17" fmla="*/ 0 h 27"/>
                <a:gd name="T18" fmla="*/ 15 w 22"/>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7">
                  <a:moveTo>
                    <a:pt x="15" y="0"/>
                  </a:moveTo>
                  <a:cubicBezTo>
                    <a:pt x="16" y="1"/>
                    <a:pt x="16" y="1"/>
                    <a:pt x="16" y="2"/>
                  </a:cubicBezTo>
                  <a:cubicBezTo>
                    <a:pt x="16" y="6"/>
                    <a:pt x="14" y="8"/>
                    <a:pt x="11" y="8"/>
                  </a:cubicBezTo>
                  <a:cubicBezTo>
                    <a:pt x="8" y="8"/>
                    <a:pt x="6" y="6"/>
                    <a:pt x="6" y="2"/>
                  </a:cubicBezTo>
                  <a:cubicBezTo>
                    <a:pt x="6" y="1"/>
                    <a:pt x="6" y="1"/>
                    <a:pt x="6" y="0"/>
                  </a:cubicBezTo>
                  <a:cubicBezTo>
                    <a:pt x="0" y="0"/>
                    <a:pt x="0" y="0"/>
                    <a:pt x="0" y="0"/>
                  </a:cubicBezTo>
                  <a:cubicBezTo>
                    <a:pt x="0" y="27"/>
                    <a:pt x="0" y="27"/>
                    <a:pt x="0" y="27"/>
                  </a:cubicBezTo>
                  <a:cubicBezTo>
                    <a:pt x="22" y="27"/>
                    <a:pt x="22" y="27"/>
                    <a:pt x="22" y="27"/>
                  </a:cubicBezTo>
                  <a:cubicBezTo>
                    <a:pt x="22" y="0"/>
                    <a:pt x="22" y="0"/>
                    <a:pt x="22" y="0"/>
                  </a:cubicBezTo>
                  <a:lnTo>
                    <a:pt x="1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9" name="Freeform 80"/>
            <p:cNvSpPr>
              <a:spLocks/>
            </p:cNvSpPr>
            <p:nvPr/>
          </p:nvSpPr>
          <p:spPr bwMode="auto">
            <a:xfrm>
              <a:off x="3547073" y="3015668"/>
              <a:ext cx="532744" cy="292258"/>
            </a:xfrm>
            <a:custGeom>
              <a:avLst/>
              <a:gdLst>
                <a:gd name="T0" fmla="*/ 166 w 166"/>
                <a:gd name="T1" fmla="*/ 89 h 91"/>
                <a:gd name="T2" fmla="*/ 164 w 166"/>
                <a:gd name="T3" fmla="*/ 91 h 91"/>
                <a:gd name="T4" fmla="*/ 3 w 166"/>
                <a:gd name="T5" fmla="*/ 91 h 91"/>
                <a:gd name="T6" fmla="*/ 0 w 166"/>
                <a:gd name="T7" fmla="*/ 89 h 91"/>
                <a:gd name="T8" fmla="*/ 0 w 166"/>
                <a:gd name="T9" fmla="*/ 2 h 91"/>
                <a:gd name="T10" fmla="*/ 3 w 166"/>
                <a:gd name="T11" fmla="*/ 0 h 91"/>
                <a:gd name="T12" fmla="*/ 164 w 166"/>
                <a:gd name="T13" fmla="*/ 0 h 91"/>
                <a:gd name="T14" fmla="*/ 166 w 166"/>
                <a:gd name="T15" fmla="*/ 2 h 91"/>
                <a:gd name="T16" fmla="*/ 166 w 166"/>
                <a:gd name="T17"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91">
                  <a:moveTo>
                    <a:pt x="166" y="89"/>
                  </a:moveTo>
                  <a:cubicBezTo>
                    <a:pt x="166" y="90"/>
                    <a:pt x="165" y="91"/>
                    <a:pt x="164" y="91"/>
                  </a:cubicBezTo>
                  <a:cubicBezTo>
                    <a:pt x="3" y="91"/>
                    <a:pt x="3" y="91"/>
                    <a:pt x="3" y="91"/>
                  </a:cubicBezTo>
                  <a:cubicBezTo>
                    <a:pt x="1" y="91"/>
                    <a:pt x="0" y="90"/>
                    <a:pt x="0" y="89"/>
                  </a:cubicBezTo>
                  <a:cubicBezTo>
                    <a:pt x="0" y="2"/>
                    <a:pt x="0" y="2"/>
                    <a:pt x="0" y="2"/>
                  </a:cubicBezTo>
                  <a:cubicBezTo>
                    <a:pt x="0" y="1"/>
                    <a:pt x="1" y="0"/>
                    <a:pt x="3" y="0"/>
                  </a:cubicBezTo>
                  <a:cubicBezTo>
                    <a:pt x="164" y="0"/>
                    <a:pt x="164" y="0"/>
                    <a:pt x="164" y="0"/>
                  </a:cubicBezTo>
                  <a:cubicBezTo>
                    <a:pt x="165" y="0"/>
                    <a:pt x="166" y="1"/>
                    <a:pt x="166" y="2"/>
                  </a:cubicBezTo>
                  <a:cubicBezTo>
                    <a:pt x="166" y="89"/>
                    <a:pt x="166" y="89"/>
                    <a:pt x="166" y="89"/>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0" name="Freeform 81"/>
            <p:cNvSpPr>
              <a:spLocks/>
            </p:cNvSpPr>
            <p:nvPr/>
          </p:nvSpPr>
          <p:spPr bwMode="auto">
            <a:xfrm>
              <a:off x="3668986" y="3015668"/>
              <a:ext cx="410831" cy="292258"/>
            </a:xfrm>
            <a:custGeom>
              <a:avLst/>
              <a:gdLst>
                <a:gd name="T0" fmla="*/ 126 w 128"/>
                <a:gd name="T1" fmla="*/ 0 h 91"/>
                <a:gd name="T2" fmla="*/ 110 w 128"/>
                <a:gd name="T3" fmla="*/ 0 h 91"/>
                <a:gd name="T4" fmla="*/ 0 w 128"/>
                <a:gd name="T5" fmla="*/ 91 h 91"/>
                <a:gd name="T6" fmla="*/ 126 w 128"/>
                <a:gd name="T7" fmla="*/ 91 h 91"/>
                <a:gd name="T8" fmla="*/ 128 w 128"/>
                <a:gd name="T9" fmla="*/ 89 h 91"/>
                <a:gd name="T10" fmla="*/ 128 w 128"/>
                <a:gd name="T11" fmla="*/ 2 h 91"/>
                <a:gd name="T12" fmla="*/ 126 w 128"/>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28" h="91">
                  <a:moveTo>
                    <a:pt x="126" y="0"/>
                  </a:moveTo>
                  <a:cubicBezTo>
                    <a:pt x="126" y="0"/>
                    <a:pt x="126" y="0"/>
                    <a:pt x="110" y="0"/>
                  </a:cubicBezTo>
                  <a:cubicBezTo>
                    <a:pt x="0" y="91"/>
                    <a:pt x="0" y="91"/>
                    <a:pt x="0" y="91"/>
                  </a:cubicBezTo>
                  <a:cubicBezTo>
                    <a:pt x="23" y="91"/>
                    <a:pt x="62" y="91"/>
                    <a:pt x="126" y="91"/>
                  </a:cubicBezTo>
                  <a:cubicBezTo>
                    <a:pt x="127" y="91"/>
                    <a:pt x="128" y="90"/>
                    <a:pt x="128" y="89"/>
                  </a:cubicBezTo>
                  <a:cubicBezTo>
                    <a:pt x="128" y="2"/>
                    <a:pt x="128" y="2"/>
                    <a:pt x="128" y="2"/>
                  </a:cubicBezTo>
                  <a:cubicBezTo>
                    <a:pt x="128" y="1"/>
                    <a:pt x="127" y="0"/>
                    <a:pt x="126" y="0"/>
                  </a:cubicBezTo>
                </a:path>
              </a:pathLst>
            </a:custGeom>
            <a:solidFill>
              <a:srgbClr val="37A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21" name="Group 334"/>
          <p:cNvGrpSpPr>
            <a:grpSpLocks noChangeAspect="1"/>
          </p:cNvGrpSpPr>
          <p:nvPr/>
        </p:nvGrpSpPr>
        <p:grpSpPr>
          <a:xfrm>
            <a:off x="11183769" y="5186028"/>
            <a:ext cx="599509" cy="693947"/>
            <a:chOff x="11312677" y="4385379"/>
            <a:chExt cx="420734" cy="643192"/>
          </a:xfrm>
        </p:grpSpPr>
        <p:sp>
          <p:nvSpPr>
            <p:cNvPr id="122" name="Rectangle 48"/>
            <p:cNvSpPr>
              <a:spLocks noChangeArrowheads="1"/>
            </p:cNvSpPr>
            <p:nvPr/>
          </p:nvSpPr>
          <p:spPr bwMode="auto">
            <a:xfrm>
              <a:off x="11312677" y="4385379"/>
              <a:ext cx="420734" cy="643192"/>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3" name="Freeform 49"/>
            <p:cNvSpPr>
              <a:spLocks/>
            </p:cNvSpPr>
            <p:nvPr/>
          </p:nvSpPr>
          <p:spPr bwMode="auto">
            <a:xfrm>
              <a:off x="11354993" y="4454293"/>
              <a:ext cx="332477" cy="5803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4" name="Freeform 50"/>
            <p:cNvSpPr>
              <a:spLocks/>
            </p:cNvSpPr>
            <p:nvPr/>
          </p:nvSpPr>
          <p:spPr bwMode="auto">
            <a:xfrm>
              <a:off x="11354993" y="4558267"/>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5" name="Freeform 51"/>
            <p:cNvSpPr>
              <a:spLocks/>
            </p:cNvSpPr>
            <p:nvPr/>
          </p:nvSpPr>
          <p:spPr bwMode="auto">
            <a:xfrm>
              <a:off x="11354993" y="4662242"/>
              <a:ext cx="332477" cy="55614"/>
            </a:xfrm>
            <a:custGeom>
              <a:avLst/>
              <a:gdLst>
                <a:gd name="T0" fmla="*/ 9 w 102"/>
                <a:gd name="T1" fmla="*/ 0 h 17"/>
                <a:gd name="T2" fmla="*/ 0 w 102"/>
                <a:gd name="T3" fmla="*/ 8 h 17"/>
                <a:gd name="T4" fmla="*/ 0 w 102"/>
                <a:gd name="T5" fmla="*/ 9 h 17"/>
                <a:gd name="T6" fmla="*/ 9 w 102"/>
                <a:gd name="T7" fmla="*/ 17 h 17"/>
                <a:gd name="T8" fmla="*/ 94 w 102"/>
                <a:gd name="T9" fmla="*/ 17 h 17"/>
                <a:gd name="T10" fmla="*/ 102 w 102"/>
                <a:gd name="T11" fmla="*/ 9 h 17"/>
                <a:gd name="T12" fmla="*/ 102 w 102"/>
                <a:gd name="T13" fmla="*/ 8 h 17"/>
                <a:gd name="T14" fmla="*/ 94 w 102"/>
                <a:gd name="T15" fmla="*/ 0 h 17"/>
                <a:gd name="T16" fmla="*/ 55 w 102"/>
                <a:gd name="T17" fmla="*/ 0 h 17"/>
                <a:gd name="T18" fmla="*/ 9 w 10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7">
                  <a:moveTo>
                    <a:pt x="9" y="0"/>
                  </a:moveTo>
                  <a:cubicBezTo>
                    <a:pt x="9" y="0"/>
                    <a:pt x="0" y="0"/>
                    <a:pt x="0" y="8"/>
                  </a:cubicBezTo>
                  <a:cubicBezTo>
                    <a:pt x="0" y="9"/>
                    <a:pt x="0" y="9"/>
                    <a:pt x="0" y="9"/>
                  </a:cubicBezTo>
                  <a:cubicBezTo>
                    <a:pt x="0" y="9"/>
                    <a:pt x="0" y="17"/>
                    <a:pt x="9" y="17"/>
                  </a:cubicBezTo>
                  <a:cubicBezTo>
                    <a:pt x="94" y="17"/>
                    <a:pt x="94" y="17"/>
                    <a:pt x="94" y="17"/>
                  </a:cubicBezTo>
                  <a:cubicBezTo>
                    <a:pt x="94" y="17"/>
                    <a:pt x="102" y="17"/>
                    <a:pt x="102" y="9"/>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6" name="Freeform 52"/>
            <p:cNvSpPr>
              <a:spLocks/>
            </p:cNvSpPr>
            <p:nvPr/>
          </p:nvSpPr>
          <p:spPr bwMode="auto">
            <a:xfrm>
              <a:off x="11354993" y="4763799"/>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7" name="Freeform 53"/>
            <p:cNvSpPr>
              <a:spLocks/>
            </p:cNvSpPr>
            <p:nvPr/>
          </p:nvSpPr>
          <p:spPr bwMode="auto">
            <a:xfrm>
              <a:off x="11354993" y="4867773"/>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8" name="Oval 54"/>
            <p:cNvSpPr>
              <a:spLocks noChangeArrowheads="1"/>
            </p:cNvSpPr>
            <p:nvPr/>
          </p:nvSpPr>
          <p:spPr bwMode="auto">
            <a:xfrm>
              <a:off x="11625810" y="4466383"/>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29" name="Oval 55"/>
            <p:cNvSpPr>
              <a:spLocks noChangeArrowheads="1"/>
            </p:cNvSpPr>
            <p:nvPr/>
          </p:nvSpPr>
          <p:spPr bwMode="auto">
            <a:xfrm>
              <a:off x="11625810" y="4571566"/>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30" name="Oval 56"/>
            <p:cNvSpPr>
              <a:spLocks noChangeArrowheads="1"/>
            </p:cNvSpPr>
            <p:nvPr/>
          </p:nvSpPr>
          <p:spPr bwMode="auto">
            <a:xfrm>
              <a:off x="11625810" y="4671914"/>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31" name="Oval 57"/>
            <p:cNvSpPr>
              <a:spLocks noChangeArrowheads="1"/>
            </p:cNvSpPr>
            <p:nvPr/>
          </p:nvSpPr>
          <p:spPr bwMode="auto">
            <a:xfrm>
              <a:off x="11625810" y="4777097"/>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132" name="Oval 58"/>
            <p:cNvSpPr>
              <a:spLocks noChangeArrowheads="1"/>
            </p:cNvSpPr>
            <p:nvPr/>
          </p:nvSpPr>
          <p:spPr bwMode="auto">
            <a:xfrm>
              <a:off x="11625810" y="4881072"/>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grpSp>
      <p:pic>
        <p:nvPicPr>
          <p:cNvPr id="133" name="Picture 132"/>
          <p:cNvPicPr>
            <a:picLocks noChangeAspect="1"/>
          </p:cNvPicPr>
          <p:nvPr/>
        </p:nvPicPr>
        <p:blipFill>
          <a:blip r:embed="rId3"/>
          <a:stretch>
            <a:fillRect/>
          </a:stretch>
        </p:blipFill>
        <p:spPr>
          <a:xfrm>
            <a:off x="10899342" y="4582872"/>
            <a:ext cx="399488" cy="509691"/>
          </a:xfrm>
          <a:prstGeom prst="rect">
            <a:avLst/>
          </a:prstGeom>
        </p:spPr>
      </p:pic>
      <p:grpSp>
        <p:nvGrpSpPr>
          <p:cNvPr id="10" name="Group 9"/>
          <p:cNvGrpSpPr/>
          <p:nvPr/>
        </p:nvGrpSpPr>
        <p:grpSpPr>
          <a:xfrm>
            <a:off x="8050565" y="1712023"/>
            <a:ext cx="2921083" cy="2401012"/>
            <a:chOff x="8050565" y="1712023"/>
            <a:chExt cx="2921083" cy="2401012"/>
          </a:xfrm>
        </p:grpSpPr>
        <p:sp>
          <p:nvSpPr>
            <p:cNvPr id="9" name="Arrow: Curved Right 8"/>
            <p:cNvSpPr/>
            <p:nvPr/>
          </p:nvSpPr>
          <p:spPr bwMode="auto">
            <a:xfrm>
              <a:off x="8050565" y="1830383"/>
              <a:ext cx="1446161" cy="2282652"/>
            </a:xfrm>
            <a:prstGeom prst="curvedRightArrow">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82" name="Arrow: Curved Right 81"/>
            <p:cNvSpPr/>
            <p:nvPr/>
          </p:nvSpPr>
          <p:spPr bwMode="auto">
            <a:xfrm flipH="1" flipV="1">
              <a:off x="9525487" y="1712023"/>
              <a:ext cx="1446161" cy="2282652"/>
            </a:xfrm>
            <a:prstGeom prst="curvedRightArrow">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pic>
        <p:nvPicPr>
          <p:cNvPr id="78" name="Picture 77"/>
          <p:cNvPicPr>
            <a:picLocks noChangeAspect="1"/>
          </p:cNvPicPr>
          <p:nvPr/>
        </p:nvPicPr>
        <p:blipFill>
          <a:blip r:embed="rId3"/>
          <a:stretch>
            <a:fillRect/>
          </a:stretch>
        </p:blipFill>
        <p:spPr>
          <a:xfrm>
            <a:off x="7232943" y="2879143"/>
            <a:ext cx="399488" cy="509691"/>
          </a:xfrm>
          <a:prstGeom prst="rect">
            <a:avLst/>
          </a:prstGeom>
        </p:spPr>
      </p:pic>
      <p:sp>
        <p:nvSpPr>
          <p:cNvPr id="79" name="Up-Down Arrow 6"/>
          <p:cNvSpPr/>
          <p:nvPr/>
        </p:nvSpPr>
        <p:spPr bwMode="auto">
          <a:xfrm rot="5400000">
            <a:off x="8346193" y="2387063"/>
            <a:ext cx="272327" cy="1338476"/>
          </a:xfrm>
          <a:prstGeom prst="upDownArrow">
            <a:avLst/>
          </a:prstGeom>
          <a:solidFill>
            <a:srgbClr val="1EBB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80" name="Picture 79"/>
          <p:cNvPicPr>
            <a:picLocks noChangeAspect="1"/>
          </p:cNvPicPr>
          <p:nvPr/>
        </p:nvPicPr>
        <p:blipFill>
          <a:blip r:embed="rId3">
            <a:duotone>
              <a:prstClr val="black"/>
              <a:schemeClr val="accent2">
                <a:tint val="45000"/>
                <a:satMod val="400000"/>
              </a:schemeClr>
            </a:duotone>
          </a:blip>
          <a:stretch>
            <a:fillRect/>
          </a:stretch>
        </p:blipFill>
        <p:spPr>
          <a:xfrm>
            <a:off x="7786757" y="4460741"/>
            <a:ext cx="399488" cy="509691"/>
          </a:xfrm>
          <a:prstGeom prst="rect">
            <a:avLst/>
          </a:prstGeom>
        </p:spPr>
      </p:pic>
      <p:pic>
        <p:nvPicPr>
          <p:cNvPr id="81" name="Picture 80"/>
          <p:cNvPicPr>
            <a:picLocks noChangeAspect="1"/>
          </p:cNvPicPr>
          <p:nvPr/>
        </p:nvPicPr>
        <p:blipFill>
          <a:blip r:embed="rId3">
            <a:duotone>
              <a:prstClr val="black"/>
              <a:schemeClr val="tx2">
                <a:tint val="45000"/>
                <a:satMod val="400000"/>
              </a:schemeClr>
            </a:duotone>
          </a:blip>
          <a:stretch>
            <a:fillRect/>
          </a:stretch>
        </p:blipFill>
        <p:spPr>
          <a:xfrm>
            <a:off x="10742830" y="4461012"/>
            <a:ext cx="399488" cy="509691"/>
          </a:xfrm>
          <a:prstGeom prst="rect">
            <a:avLst/>
          </a:prstGeom>
        </p:spPr>
      </p:pic>
      <p:grpSp>
        <p:nvGrpSpPr>
          <p:cNvPr id="4" name="Group 3"/>
          <p:cNvGrpSpPr>
            <a:grpSpLocks noChangeAspect="1"/>
          </p:cNvGrpSpPr>
          <p:nvPr/>
        </p:nvGrpSpPr>
        <p:grpSpPr>
          <a:xfrm>
            <a:off x="8853324" y="1797750"/>
            <a:ext cx="1447800" cy="865308"/>
            <a:chOff x="10393557" y="1474929"/>
            <a:chExt cx="1300131" cy="758557"/>
          </a:xfrm>
        </p:grpSpPr>
        <p:sp>
          <p:nvSpPr>
            <p:cNvPr id="5" name="Freeform 7"/>
            <p:cNvSpPr>
              <a:spLocks/>
            </p:cNvSpPr>
            <p:nvPr/>
          </p:nvSpPr>
          <p:spPr bwMode="auto">
            <a:xfrm>
              <a:off x="10393557" y="1474929"/>
              <a:ext cx="1300131" cy="758557"/>
            </a:xfrm>
            <a:custGeom>
              <a:avLst/>
              <a:gdLst>
                <a:gd name="T0" fmla="*/ 39 w 410"/>
                <a:gd name="T1" fmla="*/ 120 h 239"/>
                <a:gd name="T2" fmla="*/ 108 w 410"/>
                <a:gd name="T3" fmla="*/ 69 h 239"/>
                <a:gd name="T4" fmla="*/ 178 w 410"/>
                <a:gd name="T5" fmla="*/ 0 h 239"/>
                <a:gd name="T6" fmla="*/ 240 w 410"/>
                <a:gd name="T7" fmla="*/ 37 h 239"/>
                <a:gd name="T8" fmla="*/ 261 w 410"/>
                <a:gd name="T9" fmla="*/ 33 h 239"/>
                <a:gd name="T10" fmla="*/ 328 w 410"/>
                <a:gd name="T11" fmla="*/ 96 h 239"/>
                <a:gd name="T12" fmla="*/ 336 w 410"/>
                <a:gd name="T13" fmla="*/ 96 h 239"/>
                <a:gd name="T14" fmla="*/ 410 w 410"/>
                <a:gd name="T15" fmla="*/ 169 h 239"/>
                <a:gd name="T16" fmla="*/ 336 w 410"/>
                <a:gd name="T17" fmla="*/ 239 h 239"/>
                <a:gd name="T18" fmla="*/ 65 w 410"/>
                <a:gd name="T19" fmla="*/ 239 h 239"/>
                <a:gd name="T20" fmla="*/ 0 w 410"/>
                <a:gd name="T21" fmla="*/ 179 h 239"/>
                <a:gd name="T22" fmla="*/ 39 w 410"/>
                <a:gd name="T23" fmla="*/ 12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0" h="239">
                  <a:moveTo>
                    <a:pt x="39" y="120"/>
                  </a:moveTo>
                  <a:cubicBezTo>
                    <a:pt x="47" y="90"/>
                    <a:pt x="75" y="69"/>
                    <a:pt x="108" y="69"/>
                  </a:cubicBezTo>
                  <a:cubicBezTo>
                    <a:pt x="108" y="31"/>
                    <a:pt x="139" y="0"/>
                    <a:pt x="178" y="0"/>
                  </a:cubicBezTo>
                  <a:cubicBezTo>
                    <a:pt x="204" y="0"/>
                    <a:pt x="227" y="15"/>
                    <a:pt x="240" y="37"/>
                  </a:cubicBezTo>
                  <a:cubicBezTo>
                    <a:pt x="247" y="33"/>
                    <a:pt x="253" y="33"/>
                    <a:pt x="261" y="33"/>
                  </a:cubicBezTo>
                  <a:cubicBezTo>
                    <a:pt x="298" y="33"/>
                    <a:pt x="328" y="61"/>
                    <a:pt x="328" y="96"/>
                  </a:cubicBezTo>
                  <a:cubicBezTo>
                    <a:pt x="330" y="96"/>
                    <a:pt x="334" y="96"/>
                    <a:pt x="336" y="96"/>
                  </a:cubicBezTo>
                  <a:cubicBezTo>
                    <a:pt x="377" y="96"/>
                    <a:pt x="410" y="127"/>
                    <a:pt x="410" y="169"/>
                  </a:cubicBezTo>
                  <a:cubicBezTo>
                    <a:pt x="410" y="208"/>
                    <a:pt x="377" y="239"/>
                    <a:pt x="336" y="239"/>
                  </a:cubicBezTo>
                  <a:cubicBezTo>
                    <a:pt x="65" y="239"/>
                    <a:pt x="65" y="239"/>
                    <a:pt x="65" y="239"/>
                  </a:cubicBezTo>
                  <a:cubicBezTo>
                    <a:pt x="28" y="239"/>
                    <a:pt x="0" y="212"/>
                    <a:pt x="0" y="179"/>
                  </a:cubicBezTo>
                  <a:cubicBezTo>
                    <a:pt x="0" y="151"/>
                    <a:pt x="16" y="130"/>
                    <a:pt x="39" y="120"/>
                  </a:cubicBezTo>
                </a:path>
              </a:pathLst>
            </a:custGeom>
            <a:solidFill>
              <a:srgbClr val="21BB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p:txBody>
        </p:sp>
        <p:pic>
          <p:nvPicPr>
            <p:cNvPr id="6"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6249" y="1840915"/>
              <a:ext cx="310479" cy="31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803123" y="1765322"/>
              <a:ext cx="879422" cy="428993"/>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chemeClr val="bg1"/>
                  </a:solidFill>
                  <a:effectLst/>
                  <a:uLnTx/>
                  <a:uFillTx/>
                </a:rPr>
                <a:t>Storage</a:t>
              </a:r>
            </a:p>
          </p:txBody>
        </p:sp>
      </p:grpSp>
      <p:sp>
        <p:nvSpPr>
          <p:cNvPr id="136" name="Up-Down Arrow 6"/>
          <p:cNvSpPr/>
          <p:nvPr/>
        </p:nvSpPr>
        <p:spPr bwMode="auto">
          <a:xfrm rot="2123563">
            <a:off x="8884234" y="3543836"/>
            <a:ext cx="207072" cy="1630584"/>
          </a:xfrm>
          <a:prstGeom prst="upDownArrow">
            <a:avLst/>
          </a:prstGeom>
          <a:solidFill>
            <a:srgbClr val="1EBB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5" name="Up-Down Arrow 6"/>
          <p:cNvSpPr/>
          <p:nvPr/>
        </p:nvSpPr>
        <p:spPr bwMode="auto">
          <a:xfrm rot="19668139">
            <a:off x="10121243" y="3552623"/>
            <a:ext cx="207072" cy="1630584"/>
          </a:xfrm>
          <a:prstGeom prst="upDownArrow">
            <a:avLst/>
          </a:prstGeom>
          <a:solidFill>
            <a:srgbClr val="1EBB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Tree>
    <p:extLst>
      <p:ext uri="{BB962C8B-B14F-4D97-AF65-F5344CB8AC3E}">
        <p14:creationId xmlns:p14="http://schemas.microsoft.com/office/powerpoint/2010/main" val="4070788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5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25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250"/>
                                        <p:tgtEl>
                                          <p:spTgt spid="68"/>
                                        </p:tgtEl>
                                      </p:cBhvr>
                                    </p:animEffect>
                                  </p:childTnLst>
                                </p:cTn>
                              </p:par>
                              <p:par>
                                <p:cTn id="14" presetID="22" presetClass="entr" presetSubtype="8" fill="hold"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wipe(left)">
                                      <p:cBhvr>
                                        <p:cTn id="16" dur="250"/>
                                        <p:tgtEl>
                                          <p:spTgt spid="6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250"/>
                                        <p:tgtEl>
                                          <p:spTgt spid="3">
                                            <p:txEl>
                                              <p:pRg st="1" end="1"/>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250"/>
                                        <p:tgtEl>
                                          <p:spTgt spid="3">
                                            <p:txEl>
                                              <p:pRg st="2" end="2"/>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left)">
                                      <p:cBhvr>
                                        <p:cTn id="27" dur="250"/>
                                        <p:tgtEl>
                                          <p:spTgt spid="56"/>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25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250"/>
                                        <p:tgtEl>
                                          <p:spTgt spid="3">
                                            <p:txEl>
                                              <p:pRg st="3" end="3"/>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wipe(left)">
                                      <p:cBhvr>
                                        <p:cTn id="38" dur="250"/>
                                        <p:tgtEl>
                                          <p:spTgt spid="110"/>
                                        </p:tgtEl>
                                      </p:cBhvr>
                                    </p:animEffect>
                                  </p:childTnLst>
                                </p:cTn>
                              </p:par>
                              <p:par>
                                <p:cTn id="39" presetID="22" presetClass="entr" presetSubtype="8" fill="hold" nodeType="withEffect">
                                  <p:stCondLst>
                                    <p:cond delay="0"/>
                                  </p:stCondLst>
                                  <p:childTnLst>
                                    <p:set>
                                      <p:cBhvr>
                                        <p:cTn id="40" dur="1" fill="hold">
                                          <p:stCondLst>
                                            <p:cond delay="0"/>
                                          </p:stCondLst>
                                        </p:cTn>
                                        <p:tgtEl>
                                          <p:spTgt spid="111"/>
                                        </p:tgtEl>
                                        <p:attrNameLst>
                                          <p:attrName>style.visibility</p:attrName>
                                        </p:attrNameLst>
                                      </p:cBhvr>
                                      <p:to>
                                        <p:strVal val="visible"/>
                                      </p:to>
                                    </p:set>
                                    <p:animEffect transition="in" filter="wipe(left)">
                                      <p:cBhvr>
                                        <p:cTn id="41" dur="250"/>
                                        <p:tgtEl>
                                          <p:spTgt spid="111"/>
                                        </p:tgtEl>
                                      </p:cBhvr>
                                    </p:animEffect>
                                  </p:childTnLst>
                                </p:cTn>
                              </p:par>
                              <p:par>
                                <p:cTn id="42" presetID="22" presetClass="entr" presetSubtype="8" fill="hold"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left)">
                                      <p:cBhvr>
                                        <p:cTn id="44" dur="250"/>
                                        <p:tgtEl>
                                          <p:spTgt spid="57"/>
                                        </p:tgtEl>
                                      </p:cBhvr>
                                    </p:animEffect>
                                  </p:childTnLst>
                                </p:cTn>
                              </p:par>
                              <p:par>
                                <p:cTn id="45" presetID="22" presetClass="entr" presetSubtype="8"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left)">
                                      <p:cBhvr>
                                        <p:cTn id="47" dur="250"/>
                                        <p:tgtEl>
                                          <p:spTgt spid="78"/>
                                        </p:tgtEl>
                                      </p:cBhvr>
                                    </p:animEffect>
                                  </p:childTnLst>
                                </p:cTn>
                              </p:par>
                              <p:par>
                                <p:cTn id="48" presetID="22" presetClass="entr" presetSubtype="8" fill="hold" nodeType="with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wipe(left)">
                                      <p:cBhvr>
                                        <p:cTn id="50" dur="250"/>
                                        <p:tgtEl>
                                          <p:spTgt spid="80"/>
                                        </p:tgtEl>
                                      </p:cBhvr>
                                    </p:animEffect>
                                  </p:childTnLst>
                                </p:cTn>
                              </p:par>
                              <p:par>
                                <p:cTn id="51" presetID="22" presetClass="entr" presetSubtype="8" fill="hold"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wipe(left)">
                                      <p:cBhvr>
                                        <p:cTn id="53" dur="250"/>
                                        <p:tgtEl>
                                          <p:spTgt spid="112"/>
                                        </p:tgtEl>
                                      </p:cBhvr>
                                    </p:animEffect>
                                  </p:childTnLst>
                                </p:cTn>
                              </p:par>
                              <p:par>
                                <p:cTn id="54" presetID="22" presetClass="entr" presetSubtype="8" fill="hold"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wipe(left)">
                                      <p:cBhvr>
                                        <p:cTn id="56" dur="250"/>
                                        <p:tgtEl>
                                          <p:spTgt spid="81"/>
                                        </p:tgtEl>
                                      </p:cBhvr>
                                    </p:animEffect>
                                  </p:childTnLst>
                                </p:cTn>
                              </p:par>
                              <p:par>
                                <p:cTn id="57" presetID="22" presetClass="entr" presetSubtype="8" fill="hold" nodeType="withEffect">
                                  <p:stCondLst>
                                    <p:cond delay="0"/>
                                  </p:stCondLst>
                                  <p:childTnLst>
                                    <p:set>
                                      <p:cBhvr>
                                        <p:cTn id="58" dur="1" fill="hold">
                                          <p:stCondLst>
                                            <p:cond delay="0"/>
                                          </p:stCondLst>
                                        </p:cTn>
                                        <p:tgtEl>
                                          <p:spTgt spid="133"/>
                                        </p:tgtEl>
                                        <p:attrNameLst>
                                          <p:attrName>style.visibility</p:attrName>
                                        </p:attrNameLst>
                                      </p:cBhvr>
                                      <p:to>
                                        <p:strVal val="visible"/>
                                      </p:to>
                                    </p:set>
                                    <p:animEffect transition="in" filter="wipe(left)">
                                      <p:cBhvr>
                                        <p:cTn id="59" dur="250"/>
                                        <p:tgtEl>
                                          <p:spTgt spid="133"/>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wipe(left)">
                                      <p:cBhvr>
                                        <p:cTn id="62" dur="250"/>
                                        <p:tgtEl>
                                          <p:spTgt spid="79"/>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36"/>
                                        </p:tgtEl>
                                        <p:attrNameLst>
                                          <p:attrName>style.visibility</p:attrName>
                                        </p:attrNameLst>
                                      </p:cBhvr>
                                      <p:to>
                                        <p:strVal val="visible"/>
                                      </p:to>
                                    </p:set>
                                    <p:animEffect transition="in" filter="wipe(left)">
                                      <p:cBhvr>
                                        <p:cTn id="65" dur="250"/>
                                        <p:tgtEl>
                                          <p:spTgt spid="13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35"/>
                                        </p:tgtEl>
                                        <p:attrNameLst>
                                          <p:attrName>style.visibility</p:attrName>
                                        </p:attrNameLst>
                                      </p:cBhvr>
                                      <p:to>
                                        <p:strVal val="visible"/>
                                      </p:to>
                                    </p:set>
                                    <p:animEffect transition="in" filter="wipe(left)">
                                      <p:cBhvr>
                                        <p:cTn id="68" dur="250"/>
                                        <p:tgtEl>
                                          <p:spTgt spid="13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animEffect transition="in" filter="wipe(left)">
                                      <p:cBhvr>
                                        <p:cTn id="73" dur="250"/>
                                        <p:tgtEl>
                                          <p:spTgt spid="3">
                                            <p:txEl>
                                              <p:pRg st="4" end="4"/>
                                            </p:txEl>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
                                            <p:txEl>
                                              <p:pRg st="5" end="5"/>
                                            </p:txEl>
                                          </p:spTgt>
                                        </p:tgtEl>
                                        <p:attrNameLst>
                                          <p:attrName>style.visibility</p:attrName>
                                        </p:attrNameLst>
                                      </p:cBhvr>
                                      <p:to>
                                        <p:strVal val="visible"/>
                                      </p:to>
                                    </p:set>
                                    <p:animEffect transition="in" filter="wipe(left)">
                                      <p:cBhvr>
                                        <p:cTn id="76" dur="250"/>
                                        <p:tgtEl>
                                          <p:spTgt spid="3">
                                            <p:txEl>
                                              <p:pRg st="5" end="5"/>
                                            </p:txEl>
                                          </p:spTgt>
                                        </p:tgtEl>
                                      </p:cBhvr>
                                    </p:animEffect>
                                  </p:childTnLst>
                                </p:cTn>
                              </p:par>
                              <p:par>
                                <p:cTn id="77" presetID="22" presetClass="entr" presetSubtype="8" fill="hold" nodeType="with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wipe(left)">
                                      <p:cBhvr>
                                        <p:cTn id="79" dur="250"/>
                                        <p:tgtEl>
                                          <p:spTgt spid="70"/>
                                        </p:tgtEl>
                                      </p:cBhvr>
                                    </p:animEffect>
                                  </p:childTnLst>
                                </p:cTn>
                              </p:par>
                              <p:par>
                                <p:cTn id="80" presetID="22" presetClass="entr" presetSubtype="8" fill="hold" nodeType="with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left)">
                                      <p:cBhvr>
                                        <p:cTn id="82" dur="250"/>
                                        <p:tgtEl>
                                          <p:spTgt spid="86"/>
                                        </p:tgtEl>
                                      </p:cBhvr>
                                    </p:animEffect>
                                  </p:childTnLst>
                                </p:cTn>
                              </p:par>
                              <p:par>
                                <p:cTn id="83" presetID="22" presetClass="entr" presetSubtype="8" fill="hold" nodeType="withEffect">
                                  <p:stCondLst>
                                    <p:cond delay="0"/>
                                  </p:stCondLst>
                                  <p:childTnLst>
                                    <p:set>
                                      <p:cBhvr>
                                        <p:cTn id="84" dur="1" fill="hold">
                                          <p:stCondLst>
                                            <p:cond delay="0"/>
                                          </p:stCondLst>
                                        </p:cTn>
                                        <p:tgtEl>
                                          <p:spTgt spid="113"/>
                                        </p:tgtEl>
                                        <p:attrNameLst>
                                          <p:attrName>style.visibility</p:attrName>
                                        </p:attrNameLst>
                                      </p:cBhvr>
                                      <p:to>
                                        <p:strVal val="visible"/>
                                      </p:to>
                                    </p:set>
                                    <p:animEffect transition="in" filter="wipe(left)">
                                      <p:cBhvr>
                                        <p:cTn id="85" dur="250"/>
                                        <p:tgtEl>
                                          <p:spTgt spid="113"/>
                                        </p:tgtEl>
                                      </p:cBhvr>
                                    </p:animEffect>
                                  </p:childTnLst>
                                </p:cTn>
                              </p:par>
                              <p:par>
                                <p:cTn id="86" presetID="22" presetClass="entr" presetSubtype="8" fill="hold" nodeType="withEffect">
                                  <p:stCondLst>
                                    <p:cond delay="0"/>
                                  </p:stCondLst>
                                  <p:childTnLst>
                                    <p:set>
                                      <p:cBhvr>
                                        <p:cTn id="87" dur="1" fill="hold">
                                          <p:stCondLst>
                                            <p:cond delay="0"/>
                                          </p:stCondLst>
                                        </p:cTn>
                                        <p:tgtEl>
                                          <p:spTgt spid="121"/>
                                        </p:tgtEl>
                                        <p:attrNameLst>
                                          <p:attrName>style.visibility</p:attrName>
                                        </p:attrNameLst>
                                      </p:cBhvr>
                                      <p:to>
                                        <p:strVal val="visible"/>
                                      </p:to>
                                    </p:set>
                                    <p:animEffect transition="in" filter="wipe(left)">
                                      <p:cBhvr>
                                        <p:cTn id="88" dur="250"/>
                                        <p:tgtEl>
                                          <p:spTgt spid="12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
                                            <p:txEl>
                                              <p:pRg st="6" end="6"/>
                                            </p:txEl>
                                          </p:spTgt>
                                        </p:tgtEl>
                                        <p:attrNameLst>
                                          <p:attrName>style.visibility</p:attrName>
                                        </p:attrNameLst>
                                      </p:cBhvr>
                                      <p:to>
                                        <p:strVal val="visible"/>
                                      </p:to>
                                    </p:set>
                                    <p:animEffect transition="in" filter="wipe(left)">
                                      <p:cBhvr>
                                        <p:cTn id="93" dur="250"/>
                                        <p:tgtEl>
                                          <p:spTgt spid="3">
                                            <p:txEl>
                                              <p:pRg st="6" end="6"/>
                                            </p:txEl>
                                          </p:spTgt>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3">
                                            <p:txEl>
                                              <p:pRg st="7" end="7"/>
                                            </p:txEl>
                                          </p:spTgt>
                                        </p:tgtEl>
                                        <p:attrNameLst>
                                          <p:attrName>style.visibility</p:attrName>
                                        </p:attrNameLst>
                                      </p:cBhvr>
                                      <p:to>
                                        <p:strVal val="visible"/>
                                      </p:to>
                                    </p:set>
                                    <p:animEffect transition="in" filter="wipe(left)">
                                      <p:cBhvr>
                                        <p:cTn id="96" dur="250"/>
                                        <p:tgtEl>
                                          <p:spTgt spid="3">
                                            <p:txEl>
                                              <p:pRg st="7" end="7"/>
                                            </p:txEl>
                                          </p:spTgt>
                                        </p:tgtEl>
                                      </p:cBhvr>
                                    </p:animEffect>
                                  </p:childTnLst>
                                </p:cTn>
                              </p:par>
                              <p:par>
                                <p:cTn id="97" presetID="22" presetClass="entr" presetSubtype="8" fill="hold" nodeType="withEffect">
                                  <p:stCondLst>
                                    <p:cond delay="0"/>
                                  </p:stCondLst>
                                  <p:childTnLst>
                                    <p:set>
                                      <p:cBhvr>
                                        <p:cTn id="98" dur="1" fill="hold">
                                          <p:stCondLst>
                                            <p:cond delay="0"/>
                                          </p:stCondLst>
                                        </p:cTn>
                                        <p:tgtEl>
                                          <p:spTgt spid="10"/>
                                        </p:tgtEl>
                                        <p:attrNameLst>
                                          <p:attrName>style.visibility</p:attrName>
                                        </p:attrNameLst>
                                      </p:cBhvr>
                                      <p:to>
                                        <p:strVal val="visible"/>
                                      </p:to>
                                    </p:set>
                                    <p:animEffect transition="in" filter="wipe(left)">
                                      <p:cBhvr>
                                        <p:cTn id="99" dur="250"/>
                                        <p:tgtEl>
                                          <p:spTgt spid="10"/>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
                                            <p:txEl>
                                              <p:pRg st="8" end="8"/>
                                            </p:txEl>
                                          </p:spTgt>
                                        </p:tgtEl>
                                        <p:attrNameLst>
                                          <p:attrName>style.visibility</p:attrName>
                                        </p:attrNameLst>
                                      </p:cBhvr>
                                      <p:to>
                                        <p:strVal val="visible"/>
                                      </p:to>
                                    </p:set>
                                    <p:animEffect transition="in" filter="wipe(left)">
                                      <p:cBhvr>
                                        <p:cTn id="104" dur="250"/>
                                        <p:tgtEl>
                                          <p:spTgt spid="3">
                                            <p:txEl>
                                              <p:pRg st="8" end="8"/>
                                            </p:txEl>
                                          </p:spTgt>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3">
                                            <p:txEl>
                                              <p:pRg st="9" end="9"/>
                                            </p:txEl>
                                          </p:spTgt>
                                        </p:tgtEl>
                                        <p:attrNameLst>
                                          <p:attrName>style.visibility</p:attrName>
                                        </p:attrNameLst>
                                      </p:cBhvr>
                                      <p:to>
                                        <p:strVal val="visible"/>
                                      </p:to>
                                    </p:set>
                                    <p:animEffect transition="in" filter="wipe(left)">
                                      <p:cBhvr>
                                        <p:cTn id="107" dur="25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6" grpId="0" animBg="1"/>
      <p:bldP spid="79" grpId="0" animBg="1"/>
      <p:bldP spid="136" grpId="0" animBg="1"/>
      <p:bldP spid="1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Featured Partner Solutions</a:t>
            </a:r>
            <a:endParaRPr lang="en-US" dirty="0"/>
          </a:p>
        </p:txBody>
      </p:sp>
      <p:sp>
        <p:nvSpPr>
          <p:cNvPr id="3" name="Text Placeholder 2"/>
          <p:cNvSpPr>
            <a:spLocks noGrp="1"/>
          </p:cNvSpPr>
          <p:nvPr>
            <p:ph type="body" sz="quarter" idx="10"/>
          </p:nvPr>
        </p:nvSpPr>
        <p:spPr>
          <a:xfrm>
            <a:off x="274638" y="1212850"/>
            <a:ext cx="11887200" cy="738664"/>
          </a:xfrm>
        </p:spPr>
        <p:txBody>
          <a:bodyPr/>
          <a:lstStyle/>
          <a:p>
            <a:r>
              <a:rPr lang="en-US" dirty="0"/>
              <a:t>Hybrid Storage and Global Data Access with Azure</a:t>
            </a:r>
          </a:p>
        </p:txBody>
      </p:sp>
      <p:graphicFrame>
        <p:nvGraphicFramePr>
          <p:cNvPr id="4" name="Table 3"/>
          <p:cNvGraphicFramePr>
            <a:graphicFrameLocks noGrp="1"/>
          </p:cNvGraphicFramePr>
          <p:nvPr>
            <p:extLst/>
          </p:nvPr>
        </p:nvGraphicFramePr>
        <p:xfrm>
          <a:off x="274637" y="1897062"/>
          <a:ext cx="11887201" cy="4624939"/>
        </p:xfrm>
        <a:graphic>
          <a:graphicData uri="http://schemas.openxmlformats.org/drawingml/2006/table">
            <a:tbl>
              <a:tblPr firstRow="1" bandRow="1">
                <a:tableStyleId>{5940675A-B579-460E-94D1-54222C63F5DA}</a:tableStyleId>
              </a:tblPr>
              <a:tblGrid>
                <a:gridCol w="4094481">
                  <a:extLst>
                    <a:ext uri="{9D8B030D-6E8A-4147-A177-3AD203B41FA5}">
                      <a16:colId xmlns:a16="http://schemas.microsoft.com/office/drawing/2014/main" val="20000"/>
                    </a:ext>
                  </a:extLst>
                </a:gridCol>
                <a:gridCol w="3896360">
                  <a:extLst>
                    <a:ext uri="{9D8B030D-6E8A-4147-A177-3AD203B41FA5}">
                      <a16:colId xmlns:a16="http://schemas.microsoft.com/office/drawing/2014/main" val="20001"/>
                    </a:ext>
                  </a:extLst>
                </a:gridCol>
                <a:gridCol w="3896360">
                  <a:extLst>
                    <a:ext uri="{9D8B030D-6E8A-4147-A177-3AD203B41FA5}">
                      <a16:colId xmlns:a16="http://schemas.microsoft.com/office/drawing/2014/main" val="2002734500"/>
                    </a:ext>
                  </a:extLst>
                </a:gridCol>
              </a:tblGrid>
              <a:tr h="352193">
                <a:tc>
                  <a:txBody>
                    <a:bodyPr/>
                    <a:lstStyle/>
                    <a:p>
                      <a:pPr marL="0" algn="ctr" defTabSz="932742" rtl="0" eaLnBrk="1" latinLnBrk="0" hangingPunct="1"/>
                      <a:r>
                        <a:rPr lang="en-US" sz="1600" b="1" kern="1200" dirty="0">
                          <a:solidFill>
                            <a:schemeClr val="lt1"/>
                          </a:solidFill>
                          <a:latin typeface="+mj-lt"/>
                          <a:ea typeface="+mn-ea"/>
                          <a:cs typeface="+mn-cs"/>
                        </a:rPr>
                        <a:t>Partner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32742" rtl="0" eaLnBrk="1" latinLnBrk="0" hangingPunct="1"/>
                      <a:r>
                        <a:rPr lang="en-US" sz="1600" b="1" kern="1200" dirty="0">
                          <a:solidFill>
                            <a:schemeClr val="lt1"/>
                          </a:solidFill>
                          <a:latin typeface="+mj-lt"/>
                          <a:ea typeface="+mn-ea"/>
                          <a:cs typeface="+mn-cs"/>
                        </a:rPr>
                        <a:t>Product Solution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32742" rtl="0" eaLnBrk="1" latinLnBrk="0" hangingPunct="1"/>
                      <a:r>
                        <a:rPr lang="en-US" sz="1600" b="1" kern="1200" dirty="0">
                          <a:solidFill>
                            <a:schemeClr val="lt1"/>
                          </a:solidFill>
                          <a:latin typeface="+mj-lt"/>
                          <a:ea typeface="+mn-ea"/>
                          <a:cs typeface="+mn-cs"/>
                        </a:rPr>
                        <a:t>Key Differentiators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62746">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mj-lt"/>
                          <a:hlinkClick r:id="rId2"/>
                        </a:rPr>
                        <a:t>Enterprise File Service</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mj-lt"/>
                        </a:rPr>
                        <a:t>SMB/NFS, global file sharing/locking,</a:t>
                      </a:r>
                      <a:r>
                        <a:rPr lang="en-US" sz="1200" b="0" baseline="0" dirty="0">
                          <a:latin typeface="+mj-lt"/>
                        </a:rPr>
                        <a:t> global deduplication and compression, </a:t>
                      </a:r>
                      <a:r>
                        <a:rPr lang="en-US" sz="1200" b="0" dirty="0">
                          <a:latin typeface="+mj-lt"/>
                        </a:rPr>
                        <a:t>Extensive Snapshot Capabilities, Replication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32171">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err="1">
                          <a:latin typeface="+mj-lt"/>
                          <a:hlinkClick r:id="rId3"/>
                        </a:rPr>
                        <a:t>Panzura</a:t>
                      </a:r>
                      <a:r>
                        <a:rPr lang="en-US" sz="1400" b="0" dirty="0">
                          <a:latin typeface="+mj-lt"/>
                          <a:hlinkClick r:id="rId3"/>
                        </a:rPr>
                        <a:t> Global NAS Appliance</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mj-lt"/>
                        </a:rPr>
                        <a:t>SMB/NFS, global file</a:t>
                      </a:r>
                      <a:r>
                        <a:rPr lang="en-US" sz="1200" b="0" baseline="0" dirty="0">
                          <a:latin typeface="+mj-lt"/>
                        </a:rPr>
                        <a:t> sharing/locking, </a:t>
                      </a:r>
                      <a:r>
                        <a:rPr lang="en-US" sz="1200" b="0" dirty="0">
                          <a:latin typeface="+mj-lt"/>
                        </a:rPr>
                        <a:t>Compression and Deduplication,</a:t>
                      </a:r>
                    </a:p>
                    <a:p>
                      <a:pPr algn="ctr"/>
                      <a:r>
                        <a:rPr lang="en-US" sz="1200" b="0" dirty="0">
                          <a:latin typeface="+mj-lt"/>
                        </a:rPr>
                        <a:t>Extensive Snapshot Capabilities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986826"/>
                  </a:ext>
                </a:extLst>
              </a:tr>
              <a:tr h="568954">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kern="1200" dirty="0">
                          <a:solidFill>
                            <a:schemeClr val="tx1"/>
                          </a:solidFill>
                          <a:latin typeface="+mj-lt"/>
                          <a:ea typeface="+mn-ea"/>
                          <a:cs typeface="+mn-cs"/>
                          <a:hlinkClick r:id="rId4"/>
                        </a:rPr>
                        <a:t>CloudFAST</a:t>
                      </a:r>
                      <a:endParaRPr lang="en-US" sz="1400" kern="1200" dirty="0">
                        <a:solidFill>
                          <a:schemeClr val="tx1"/>
                        </a:solidFill>
                        <a:latin typeface="+mj-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kern="1200" dirty="0">
                          <a:solidFill>
                            <a:schemeClr val="tx1"/>
                          </a:solidFill>
                          <a:latin typeface="+mj-lt"/>
                          <a:ea typeface="+mn-ea"/>
                          <a:cs typeface="+mn-cs"/>
                        </a:rPr>
                        <a:t>SMB, global file sharing/locking, intelligent file caching</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56738">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err="1">
                          <a:latin typeface="+mj-lt"/>
                          <a:hlinkClick r:id="rId5"/>
                        </a:rPr>
                        <a:t>SoftNAS</a:t>
                      </a:r>
                      <a:r>
                        <a:rPr lang="en-US" sz="1400" b="0" dirty="0">
                          <a:latin typeface="+mj-lt"/>
                          <a:hlinkClick r:id="rId5"/>
                        </a:rPr>
                        <a:t> Cloud NAS</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mj-lt"/>
                        </a:rPr>
                        <a:t>Unified storage (iSCSI, SMB/NFS), Deduplication and Compression, Extensive Snapshot/Cloning Capabilities, Replication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950700"/>
                  </a:ext>
                </a:extLst>
              </a:tr>
              <a:tr h="600094">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kern="1200" dirty="0" err="1">
                          <a:solidFill>
                            <a:schemeClr val="tx1"/>
                          </a:solidFill>
                          <a:latin typeface="+mj-lt"/>
                          <a:ea typeface="+mn-ea"/>
                          <a:cs typeface="+mn-cs"/>
                          <a:hlinkClick r:id="rId6"/>
                        </a:rPr>
                        <a:t>CloudArray</a:t>
                      </a:r>
                      <a:endParaRPr lang="en-US" sz="1400" kern="1200" dirty="0">
                        <a:solidFill>
                          <a:schemeClr val="tx1"/>
                        </a:solidFill>
                        <a:latin typeface="+mj-lt"/>
                        <a:ea typeface="+mn-ea"/>
                        <a:cs typeface="+mn-cs"/>
                      </a:endParaRPr>
                    </a:p>
                    <a:p>
                      <a:pPr algn="ctr"/>
                      <a:r>
                        <a:rPr lang="en-US" sz="1400" b="0" kern="1200" dirty="0">
                          <a:solidFill>
                            <a:schemeClr val="tx1"/>
                          </a:solidFill>
                          <a:latin typeface="+mj-lt"/>
                          <a:ea typeface="+mn-ea"/>
                          <a:cs typeface="+mn-cs"/>
                          <a:hlinkClick r:id="rId7"/>
                        </a:rPr>
                        <a:t>CloudPools</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mj-lt"/>
                        </a:rPr>
                        <a:t>iSCSI, SMB, NFS, Deduplication and Compression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1670550"/>
                  </a:ext>
                </a:extLst>
              </a:tr>
              <a:tr h="533400">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mj-lt"/>
                          <a:hlinkClick r:id="rId8"/>
                        </a:rPr>
                        <a:t>DataPlatform</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mj-lt"/>
                        </a:rPr>
                        <a:t>SMB, NFS,</a:t>
                      </a:r>
                      <a:r>
                        <a:rPr lang="en-US" sz="1200" b="0" baseline="0" dirty="0">
                          <a:latin typeface="+mj-lt"/>
                        </a:rPr>
                        <a:t> global data deduplication, snapshots, replication</a:t>
                      </a:r>
                      <a:endParaRPr lang="en-US" sz="12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5748111"/>
                  </a:ext>
                </a:extLst>
              </a:tr>
              <a:tr h="533400">
                <a:tc>
                  <a:txBody>
                    <a:bodyPr/>
                    <a:lstStyle/>
                    <a:p>
                      <a:endParaRPr lang="en-US"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mj-lt"/>
                          <a:hlinkClick r:id="rId9"/>
                        </a:rPr>
                        <a:t>Cloud Storage Gateway</a:t>
                      </a:r>
                      <a:endParaRPr lang="en-US" sz="1400" b="0" dirty="0">
                        <a:latin typeface="+mj-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mj-lt"/>
                        </a:rPr>
                        <a:t>SMB, NFS, AFP, FTP, WebDAV, </a:t>
                      </a:r>
                      <a:r>
                        <a:rPr lang="en-US" sz="1200" b="0" dirty="0" err="1">
                          <a:latin typeface="+mj-lt"/>
                        </a:rPr>
                        <a:t>rsync</a:t>
                      </a:r>
                      <a:r>
                        <a:rPr lang="en-US" sz="1200" b="0" dirty="0">
                          <a:latin typeface="+mj-lt"/>
                        </a:rPr>
                        <a:t>, iSCSI, CTERA Mobile,</a:t>
                      </a:r>
                    </a:p>
                    <a:p>
                      <a:pPr algn="ctr"/>
                      <a:r>
                        <a:rPr lang="en-US" sz="1200" b="0" dirty="0">
                          <a:latin typeface="+mj-lt"/>
                        </a:rPr>
                        <a:t>CTERA Sync desktop application, web browser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2151594"/>
                  </a:ext>
                </a:extLst>
              </a:tr>
            </a:tbl>
          </a:graphicData>
        </a:graphic>
      </p:graphicFrame>
      <p:pic>
        <p:nvPicPr>
          <p:cNvPr id="10" name="Picture 9"/>
          <p:cNvPicPr>
            <a:picLocks noChangeAspect="1"/>
          </p:cNvPicPr>
          <p:nvPr/>
        </p:nvPicPr>
        <p:blipFill>
          <a:blip r:embed="rId10"/>
          <a:stretch>
            <a:fillRect/>
          </a:stretch>
        </p:blipFill>
        <p:spPr>
          <a:xfrm>
            <a:off x="1111313" y="2272176"/>
            <a:ext cx="1982723" cy="640130"/>
          </a:xfrm>
          <a:prstGeom prst="rect">
            <a:avLst/>
          </a:prstGeom>
        </p:spPr>
      </p:pic>
      <p:pic>
        <p:nvPicPr>
          <p:cNvPr id="12" name="Picture 11"/>
          <p:cNvPicPr>
            <a:picLocks noChangeAspect="1"/>
          </p:cNvPicPr>
          <p:nvPr/>
        </p:nvPicPr>
        <p:blipFill>
          <a:blip r:embed="rId11"/>
          <a:stretch>
            <a:fillRect/>
          </a:stretch>
        </p:blipFill>
        <p:spPr>
          <a:xfrm>
            <a:off x="1038457" y="4267612"/>
            <a:ext cx="2099901" cy="486088"/>
          </a:xfrm>
          <a:prstGeom prst="rect">
            <a:avLst/>
          </a:prstGeom>
        </p:spPr>
      </p:pic>
      <p:pic>
        <p:nvPicPr>
          <p:cNvPr id="17" name="Picture 16">
            <a:hlinkClick r:id="rId3"/>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7046" y="2968403"/>
            <a:ext cx="2011258" cy="480953"/>
          </a:xfrm>
          <a:prstGeom prst="rect">
            <a:avLst/>
          </a:prstGeom>
        </p:spPr>
      </p:pic>
      <p:pic>
        <p:nvPicPr>
          <p:cNvPr id="11" name="Picture 10"/>
          <p:cNvPicPr>
            <a:picLocks noChangeAspect="1"/>
          </p:cNvPicPr>
          <p:nvPr/>
        </p:nvPicPr>
        <p:blipFill>
          <a:blip r:embed="rId13"/>
          <a:stretch>
            <a:fillRect/>
          </a:stretch>
        </p:blipFill>
        <p:spPr>
          <a:xfrm>
            <a:off x="1938416" y="4912651"/>
            <a:ext cx="486995" cy="486995"/>
          </a:xfrm>
          <a:prstGeom prst="rect">
            <a:avLst/>
          </a:prstGeom>
        </p:spPr>
      </p:pic>
      <p:pic>
        <p:nvPicPr>
          <p:cNvPr id="13" name="Picture 12"/>
          <p:cNvPicPr>
            <a:picLocks noChangeAspect="1"/>
          </p:cNvPicPr>
          <p:nvPr/>
        </p:nvPicPr>
        <p:blipFill>
          <a:blip r:embed="rId14"/>
          <a:stretch>
            <a:fillRect/>
          </a:stretch>
        </p:blipFill>
        <p:spPr>
          <a:xfrm>
            <a:off x="1369415" y="5602922"/>
            <a:ext cx="1624999" cy="282832"/>
          </a:xfrm>
          <a:prstGeom prst="rect">
            <a:avLst/>
          </a:prstGeom>
        </p:spPr>
      </p:pic>
      <p:pic>
        <p:nvPicPr>
          <p:cNvPr id="14" name="Picture 13"/>
          <p:cNvPicPr>
            <a:picLocks noChangeAspect="1"/>
          </p:cNvPicPr>
          <p:nvPr/>
        </p:nvPicPr>
        <p:blipFill>
          <a:blip r:embed="rId15"/>
          <a:stretch>
            <a:fillRect/>
          </a:stretch>
        </p:blipFill>
        <p:spPr>
          <a:xfrm>
            <a:off x="1812442" y="6044705"/>
            <a:ext cx="738946" cy="421199"/>
          </a:xfrm>
          <a:prstGeom prst="rect">
            <a:avLst/>
          </a:prstGeom>
        </p:spPr>
      </p:pic>
      <p:pic>
        <p:nvPicPr>
          <p:cNvPr id="15" name="Graphic 2">
            <a:hlinkClick r:id="rId4"/>
          </p:cNvPr>
          <p:cNvPicPr>
            <a:picLocks noChangeAspect="1"/>
          </p:cNvPicPr>
          <p:nvPr/>
        </p:nvPicPr>
        <p:blipFill>
          <a:blip r:embed="rId16">
            <a:extLst>
              <a:ext uri="{96DAC541-7B7A-43D3-8B79-37D633B846F1}">
                <asvg:svgBlip xmlns:asvg="http://schemas.microsoft.com/office/drawing/2016/SVG/main"/>
              </a:ext>
            </a:extLst>
          </a:blip>
          <a:stretch>
            <a:fillRect/>
          </a:stretch>
        </p:blipFill>
        <p:spPr>
          <a:xfrm>
            <a:off x="1150923" y="3693507"/>
            <a:ext cx="2061979" cy="279226"/>
          </a:xfrm>
          <a:prstGeom prst="rect">
            <a:avLst/>
          </a:prstGeom>
        </p:spPr>
      </p:pic>
    </p:spTree>
    <p:extLst>
      <p:ext uri="{BB962C8B-B14F-4D97-AF65-F5344CB8AC3E}">
        <p14:creationId xmlns:p14="http://schemas.microsoft.com/office/powerpoint/2010/main" val="331633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513425">
            <a:off x="6322879" y="1481580"/>
            <a:ext cx="5632230" cy="3519297"/>
          </a:xfrm>
        </p:spPr>
        <p:txBody>
          <a:bodyPr/>
          <a:lstStyle/>
          <a:p>
            <a:pPr algn="ctr"/>
            <a:r>
              <a:rPr lang="en-US" sz="8000" dirty="0">
                <a:solidFill>
                  <a:schemeClr val="tx1"/>
                </a:solidFill>
                <a:latin typeface="Stencil" panose="040409050D0802020404" pitchFamily="82" charset="0"/>
              </a:rPr>
              <a:t>Customer Case Study</a:t>
            </a:r>
          </a:p>
        </p:txBody>
      </p:sp>
      <p:sp>
        <p:nvSpPr>
          <p:cNvPr id="5" name="Title 1"/>
          <p:cNvSpPr txBox="1">
            <a:spLocks/>
          </p:cNvSpPr>
          <p:nvPr/>
        </p:nvSpPr>
        <p:spPr>
          <a:xfrm>
            <a:off x="731838" y="728199"/>
            <a:ext cx="5562598" cy="1514261"/>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0" normalizeH="0" baseline="0" noProof="0" dirty="0">
                <a:ln w="3175">
                  <a:noFill/>
                </a:ln>
                <a:solidFill>
                  <a:schemeClr val="tx2"/>
                </a:solidFill>
                <a:effectLst/>
                <a:uLnTx/>
                <a:uFillTx/>
                <a:latin typeface="+mj-lt"/>
                <a:ea typeface="+mn-ea"/>
                <a:cs typeface="Segoe UI" pitchFamily="34" charset="0"/>
              </a:rPr>
              <a:t>Hybrid Storage and Global Data Access</a:t>
            </a:r>
          </a:p>
        </p:txBody>
      </p:sp>
      <p:sp>
        <p:nvSpPr>
          <p:cNvPr id="9" name="Title 1"/>
          <p:cNvSpPr txBox="1">
            <a:spLocks/>
          </p:cNvSpPr>
          <p:nvPr/>
        </p:nvSpPr>
        <p:spPr>
          <a:xfrm>
            <a:off x="744624" y="4629734"/>
            <a:ext cx="5181600" cy="1777410"/>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1500" b="0" i="0" u="none" strike="noStrike" kern="1200" cap="none" spc="-100" normalizeH="0" baseline="0" noProof="0" dirty="0" err="1">
                <a:ln w="3175">
                  <a:noFill/>
                </a:ln>
                <a:solidFill>
                  <a:schemeClr val="tx2"/>
                </a:solidFill>
                <a:effectLst/>
                <a:uLnTx/>
                <a:uFillTx/>
                <a:latin typeface="+mj-lt"/>
                <a:ea typeface="+mn-ea"/>
                <a:cs typeface="Segoe UI" pitchFamily="34" charset="0"/>
              </a:rPr>
              <a:t>Nasuni</a:t>
            </a:r>
            <a:endParaRPr kumimoji="0" lang="en-US" sz="11500" b="0" i="0" u="none" strike="noStrike" kern="1200" cap="none" spc="-100" normalizeH="0" baseline="0" noProof="0" dirty="0">
              <a:ln w="3175">
                <a:noFill/>
              </a:ln>
              <a:solidFill>
                <a:schemeClr val="tx2"/>
              </a:solidFill>
              <a:effectLst/>
              <a:uLnTx/>
              <a:uFillTx/>
              <a:latin typeface="+mj-lt"/>
              <a:ea typeface="+mn-ea"/>
              <a:cs typeface="Segoe UI" pitchFamily="34" charset="0"/>
            </a:endParaRPr>
          </a:p>
        </p:txBody>
      </p:sp>
    </p:spTree>
    <p:extLst>
      <p:ext uri="{BB962C8B-B14F-4D97-AF65-F5344CB8AC3E}">
        <p14:creationId xmlns:p14="http://schemas.microsoft.com/office/powerpoint/2010/main" val="1139224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2" y="1679645"/>
            <a:ext cx="10789802" cy="1828786"/>
          </a:xfrm>
        </p:spPr>
        <p:txBody>
          <a:bodyPr/>
          <a:lstStyle/>
          <a:p>
            <a:r>
              <a:rPr lang="en-US" dirty="0"/>
              <a:t>The Field Museum: Preserving the World’s Genetic Biodiversity with Nasuni File Services and Azure</a:t>
            </a:r>
          </a:p>
        </p:txBody>
      </p:sp>
      <p:sp>
        <p:nvSpPr>
          <p:cNvPr id="5" name="Text Placeholder 4"/>
          <p:cNvSpPr>
            <a:spLocks noGrp="1"/>
          </p:cNvSpPr>
          <p:nvPr>
            <p:ph type="body" sz="quarter" idx="12"/>
          </p:nvPr>
        </p:nvSpPr>
        <p:spPr>
          <a:xfrm>
            <a:off x="274701" y="4045896"/>
            <a:ext cx="7315137" cy="1828007"/>
          </a:xfrm>
        </p:spPr>
        <p:txBody>
          <a:bodyPr/>
          <a:lstStyle/>
          <a:p>
            <a:r>
              <a:rPr lang="en-US" dirty="0"/>
              <a:t>John </a:t>
            </a:r>
            <a:r>
              <a:rPr lang="en-US" dirty="0" err="1"/>
              <a:t>Capello</a:t>
            </a:r>
            <a:endParaRPr lang="en-US" dirty="0"/>
          </a:p>
          <a:p>
            <a:r>
              <a:rPr lang="en-US" dirty="0"/>
              <a:t>VP, Product Strategy </a:t>
            </a:r>
          </a:p>
          <a:p>
            <a:r>
              <a:rPr lang="en-US" dirty="0"/>
              <a:t>Nasuni </a:t>
            </a:r>
          </a:p>
        </p:txBody>
      </p:sp>
      <p:pic>
        <p:nvPicPr>
          <p:cNvPr id="2" name="Picture 1" descr="Nasuni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2116" y="5966115"/>
            <a:ext cx="2520696" cy="813816"/>
          </a:xfrm>
          <a:prstGeom prst="rect">
            <a:avLst/>
          </a:prstGeom>
        </p:spPr>
      </p:pic>
    </p:spTree>
    <p:extLst>
      <p:ext uri="{BB962C8B-B14F-4D97-AF65-F5344CB8AC3E}">
        <p14:creationId xmlns:p14="http://schemas.microsoft.com/office/powerpoint/2010/main" val="125305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274638" y="3443567"/>
            <a:ext cx="5486400" cy="3436938"/>
          </a:xfrm>
        </p:spPr>
        <p:txBody>
          <a:bodyPr/>
          <a:lstStyle/>
          <a:p>
            <a:r>
              <a:rPr lang="en-US" dirty="0"/>
              <a:t>Founded in Chicago in 1893, it is the fourth largest natural history museum in the world</a:t>
            </a:r>
          </a:p>
          <a:p>
            <a:endParaRPr lang="en-US" dirty="0"/>
          </a:p>
          <a:p>
            <a:r>
              <a:rPr lang="en-US" dirty="0"/>
              <a:t>30 million artifacts and specimens in their growing collection</a:t>
            </a:r>
          </a:p>
          <a:p>
            <a:endParaRPr lang="en-US" dirty="0"/>
          </a:p>
          <a:p>
            <a:r>
              <a:rPr lang="en-US" dirty="0"/>
              <a:t>Protected 10MM acres of rainforest in 2015</a:t>
            </a:r>
          </a:p>
          <a:p>
            <a:endParaRPr lang="en-US" dirty="0"/>
          </a:p>
        </p:txBody>
      </p:sp>
      <p:sp>
        <p:nvSpPr>
          <p:cNvPr id="4" name="Title 3"/>
          <p:cNvSpPr>
            <a:spLocks noGrp="1"/>
          </p:cNvSpPr>
          <p:nvPr>
            <p:ph type="title"/>
          </p:nvPr>
        </p:nvSpPr>
        <p:spPr/>
        <p:txBody>
          <a:bodyPr/>
          <a:lstStyle/>
          <a:p>
            <a:r>
              <a:rPr lang="en-US" dirty="0"/>
              <a:t>The Field Museum of Natural History</a:t>
            </a:r>
          </a:p>
        </p:txBody>
      </p:sp>
      <p:sp>
        <p:nvSpPr>
          <p:cNvPr id="8" name="Text Placeholder 7"/>
          <p:cNvSpPr>
            <a:spLocks noGrp="1"/>
          </p:cNvSpPr>
          <p:nvPr>
            <p:ph type="body" sz="quarter" idx="13"/>
          </p:nvPr>
        </p:nvSpPr>
        <p:spPr>
          <a:xfrm>
            <a:off x="6218238" y="5051705"/>
            <a:ext cx="5943600" cy="1827214"/>
          </a:xfrm>
        </p:spPr>
        <p:txBody>
          <a:bodyPr/>
          <a:lstStyle/>
          <a:p>
            <a:r>
              <a:rPr lang="en-US" dirty="0"/>
              <a:t>“Inspiring curiosity about life on earth for more than a century”</a:t>
            </a:r>
          </a:p>
        </p:txBody>
      </p:sp>
      <p:pic>
        <p:nvPicPr>
          <p:cNvPr id="17" name="Picture 16" descr="The-Field-Museum_B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80" y="1485568"/>
            <a:ext cx="5195318" cy="1737341"/>
          </a:xfrm>
          <a:prstGeom prst="rect">
            <a:avLst/>
          </a:prstGeom>
        </p:spPr>
      </p:pic>
      <p:pic>
        <p:nvPicPr>
          <p:cNvPr id="2" name="Picture 1" descr="F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797" y="1119812"/>
            <a:ext cx="5944975" cy="3962326"/>
          </a:xfrm>
          <a:prstGeom prst="rect">
            <a:avLst/>
          </a:prstGeom>
        </p:spPr>
      </p:pic>
    </p:spTree>
    <p:extLst>
      <p:ext uri="{BB962C8B-B14F-4D97-AF65-F5344CB8AC3E}">
        <p14:creationId xmlns:p14="http://schemas.microsoft.com/office/powerpoint/2010/main" val="239391409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200329"/>
          </a:xfrm>
        </p:spPr>
        <p:txBody>
          <a:bodyPr/>
          <a:lstStyle/>
          <a:p>
            <a:r>
              <a:rPr lang="en-US" sz="7200" dirty="0"/>
              <a:t>The challenges</a:t>
            </a:r>
          </a:p>
        </p:txBody>
      </p:sp>
    </p:spTree>
    <p:extLst>
      <p:ext uri="{BB962C8B-B14F-4D97-AF65-F5344CB8AC3E}">
        <p14:creationId xmlns:p14="http://schemas.microsoft.com/office/powerpoint/2010/main" val="348245632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Four file management challenges</a:t>
            </a:r>
          </a:p>
        </p:txBody>
      </p:sp>
      <p:sp>
        <p:nvSpPr>
          <p:cNvPr id="6" name="Text Placeholder 5"/>
          <p:cNvSpPr>
            <a:spLocks noGrp="1"/>
          </p:cNvSpPr>
          <p:nvPr>
            <p:ph type="body" sz="quarter" idx="10"/>
          </p:nvPr>
        </p:nvSpPr>
        <p:spPr>
          <a:xfrm>
            <a:off x="274638" y="1212850"/>
            <a:ext cx="11887200" cy="4960332"/>
          </a:xfrm>
        </p:spPr>
        <p:txBody>
          <a:bodyPr/>
          <a:lstStyle/>
          <a:p>
            <a:r>
              <a:rPr lang="en-US" dirty="0"/>
              <a:t>Create a digital archive of the Museum’s collection</a:t>
            </a:r>
          </a:p>
          <a:p>
            <a:pPr lvl="1"/>
            <a:r>
              <a:rPr lang="en-US" dirty="0"/>
              <a:t>Over 30 million artifacts and specimens which need to be categorized and digitally preserved in a range of file types (DNG, spectrometry) and sizes from 10MB-100GB </a:t>
            </a:r>
          </a:p>
          <a:p>
            <a:r>
              <a:rPr lang="en-US" dirty="0"/>
              <a:t>Manage explosive growth of genetic data</a:t>
            </a:r>
          </a:p>
          <a:p>
            <a:pPr lvl="1"/>
            <a:r>
              <a:rPr lang="en-US" dirty="0"/>
              <a:t>25,000 genes sequenced from thousands of species each year; gene assembly can result in potentially 100X storage footprint increase from initial sequence data</a:t>
            </a:r>
          </a:p>
          <a:p>
            <a:r>
              <a:rPr lang="en-US" dirty="0"/>
              <a:t>Improve existing data protection</a:t>
            </a:r>
          </a:p>
          <a:p>
            <a:pPr lvl="1"/>
            <a:r>
              <a:rPr lang="en-US" dirty="0"/>
              <a:t>Add geo-redundancy and ease of management for file restores</a:t>
            </a:r>
          </a:p>
          <a:p>
            <a:r>
              <a:rPr lang="en-US" dirty="0"/>
              <a:t>Increase IT agility of small staff</a:t>
            </a:r>
          </a:p>
          <a:p>
            <a:pPr lvl="1"/>
            <a:r>
              <a:rPr lang="en-US" dirty="0"/>
              <a:t>Rob </a:t>
            </a:r>
            <a:r>
              <a:rPr lang="en-US" dirty="0" err="1"/>
              <a:t>Zchernitz</a:t>
            </a:r>
            <a:r>
              <a:rPr lang="en-US" dirty="0"/>
              <a:t>, CTO and his staff of nine must manage three year growth without increasing the physical footprint of on-premise data center which would take from revenue-producing exhibit space</a:t>
            </a:r>
          </a:p>
        </p:txBody>
      </p:sp>
    </p:spTree>
    <p:extLst>
      <p:ext uri="{BB962C8B-B14F-4D97-AF65-F5344CB8AC3E}">
        <p14:creationId xmlns:p14="http://schemas.microsoft.com/office/powerpoint/2010/main" val="105666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200329"/>
          </a:xfrm>
        </p:spPr>
        <p:txBody>
          <a:bodyPr/>
          <a:lstStyle/>
          <a:p>
            <a:r>
              <a:rPr lang="en-US" dirty="0"/>
              <a:t>An integrated solution</a:t>
            </a:r>
            <a:endParaRPr lang="en-US" sz="7200" dirty="0"/>
          </a:p>
        </p:txBody>
      </p:sp>
    </p:spTree>
    <p:extLst>
      <p:ext uri="{BB962C8B-B14F-4D97-AF65-F5344CB8AC3E}">
        <p14:creationId xmlns:p14="http://schemas.microsoft.com/office/powerpoint/2010/main" val="119152042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4"/>
          <p:cNvGrpSpPr>
            <a:grpSpLocks noChangeAspect="1"/>
          </p:cNvGrpSpPr>
          <p:nvPr/>
        </p:nvGrpSpPr>
        <p:grpSpPr bwMode="auto">
          <a:xfrm>
            <a:off x="340036" y="1120197"/>
            <a:ext cx="11739218" cy="5335669"/>
            <a:chOff x="3778" y="738"/>
            <a:chExt cx="1761" cy="877"/>
          </a:xfrm>
          <a:solidFill>
            <a:schemeClr val="tx2">
              <a:lumMod val="20000"/>
              <a:lumOff val="80000"/>
              <a:alpha val="70000"/>
            </a:schemeClr>
          </a:solidFill>
        </p:grpSpPr>
        <p:sp>
          <p:nvSpPr>
            <p:cNvPr id="205" name="Freeform 5"/>
            <p:cNvSpPr>
              <a:spLocks/>
            </p:cNvSpPr>
            <p:nvPr/>
          </p:nvSpPr>
          <p:spPr bwMode="auto">
            <a:xfrm>
              <a:off x="4814" y="1365"/>
              <a:ext cx="36" cy="68"/>
            </a:xfrm>
            <a:custGeom>
              <a:avLst/>
              <a:gdLst>
                <a:gd name="T0" fmla="*/ 5 w 46"/>
                <a:gd name="T1" fmla="*/ 57 h 87"/>
                <a:gd name="T2" fmla="*/ 9 w 46"/>
                <a:gd name="T3" fmla="*/ 47 h 87"/>
                <a:gd name="T4" fmla="*/ 6 w 46"/>
                <a:gd name="T5" fmla="*/ 35 h 87"/>
                <a:gd name="T6" fmla="*/ 20 w 46"/>
                <a:gd name="T7" fmla="*/ 21 h 87"/>
                <a:gd name="T8" fmla="*/ 35 w 46"/>
                <a:gd name="T9" fmla="*/ 7 h 87"/>
                <a:gd name="T10" fmla="*/ 37 w 46"/>
                <a:gd name="T11" fmla="*/ 0 h 87"/>
                <a:gd name="T12" fmla="*/ 46 w 46"/>
                <a:gd name="T13" fmla="*/ 21 h 87"/>
                <a:gd name="T14" fmla="*/ 46 w 46"/>
                <a:gd name="T15" fmla="*/ 24 h 87"/>
                <a:gd name="T16" fmla="*/ 42 w 46"/>
                <a:gd name="T17" fmla="*/ 23 h 87"/>
                <a:gd name="T18" fmla="*/ 32 w 46"/>
                <a:gd name="T19" fmla="*/ 63 h 87"/>
                <a:gd name="T20" fmla="*/ 13 w 46"/>
                <a:gd name="T21" fmla="*/ 87 h 87"/>
                <a:gd name="T22" fmla="*/ 2 w 46"/>
                <a:gd name="T23" fmla="*/ 75 h 87"/>
                <a:gd name="T24" fmla="*/ 3 w 46"/>
                <a:gd name="T25" fmla="*/ 70 h 87"/>
                <a:gd name="T26" fmla="*/ 0 w 46"/>
                <a:gd name="T27" fmla="*/ 61 h 87"/>
                <a:gd name="T28" fmla="*/ 5 w 46"/>
                <a:gd name="T29"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87">
                  <a:moveTo>
                    <a:pt x="5" y="57"/>
                  </a:moveTo>
                  <a:cubicBezTo>
                    <a:pt x="5" y="57"/>
                    <a:pt x="9" y="47"/>
                    <a:pt x="9" y="47"/>
                  </a:cubicBezTo>
                  <a:cubicBezTo>
                    <a:pt x="9" y="44"/>
                    <a:pt x="6" y="39"/>
                    <a:pt x="6" y="35"/>
                  </a:cubicBezTo>
                  <a:cubicBezTo>
                    <a:pt x="6" y="24"/>
                    <a:pt x="14" y="25"/>
                    <a:pt x="20" y="21"/>
                  </a:cubicBezTo>
                  <a:cubicBezTo>
                    <a:pt x="25" y="18"/>
                    <a:pt x="32" y="10"/>
                    <a:pt x="35" y="7"/>
                  </a:cubicBezTo>
                  <a:cubicBezTo>
                    <a:pt x="37" y="5"/>
                    <a:pt x="36" y="2"/>
                    <a:pt x="37" y="0"/>
                  </a:cubicBezTo>
                  <a:cubicBezTo>
                    <a:pt x="44" y="1"/>
                    <a:pt x="44" y="15"/>
                    <a:pt x="46" y="21"/>
                  </a:cubicBezTo>
                  <a:cubicBezTo>
                    <a:pt x="46" y="24"/>
                    <a:pt x="46" y="24"/>
                    <a:pt x="46" y="24"/>
                  </a:cubicBezTo>
                  <a:cubicBezTo>
                    <a:pt x="45" y="24"/>
                    <a:pt x="43" y="23"/>
                    <a:pt x="42" y="23"/>
                  </a:cubicBezTo>
                  <a:cubicBezTo>
                    <a:pt x="42" y="39"/>
                    <a:pt x="37" y="50"/>
                    <a:pt x="32" y="63"/>
                  </a:cubicBezTo>
                  <a:cubicBezTo>
                    <a:pt x="28" y="73"/>
                    <a:pt x="26" y="87"/>
                    <a:pt x="13" y="87"/>
                  </a:cubicBezTo>
                  <a:cubicBezTo>
                    <a:pt x="7" y="87"/>
                    <a:pt x="2" y="81"/>
                    <a:pt x="2" y="75"/>
                  </a:cubicBezTo>
                  <a:cubicBezTo>
                    <a:pt x="2" y="72"/>
                    <a:pt x="3" y="71"/>
                    <a:pt x="3" y="70"/>
                  </a:cubicBezTo>
                  <a:cubicBezTo>
                    <a:pt x="0" y="68"/>
                    <a:pt x="0" y="64"/>
                    <a:pt x="0" y="61"/>
                  </a:cubicBezTo>
                  <a:cubicBezTo>
                    <a:pt x="0" y="60"/>
                    <a:pt x="4" y="57"/>
                    <a:pt x="5" y="5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6" name="Freeform 6"/>
            <p:cNvSpPr>
              <a:spLocks/>
            </p:cNvSpPr>
            <p:nvPr/>
          </p:nvSpPr>
          <p:spPr bwMode="auto">
            <a:xfrm>
              <a:off x="4519" y="1109"/>
              <a:ext cx="335" cy="375"/>
            </a:xfrm>
            <a:custGeom>
              <a:avLst/>
              <a:gdLst>
                <a:gd name="T0" fmla="*/ 249 w 427"/>
                <a:gd name="T1" fmla="*/ 33 h 477"/>
                <a:gd name="T2" fmla="*/ 263 w 427"/>
                <a:gd name="T3" fmla="*/ 40 h 477"/>
                <a:gd name="T4" fmla="*/ 304 w 427"/>
                <a:gd name="T5" fmla="*/ 43 h 477"/>
                <a:gd name="T6" fmla="*/ 321 w 427"/>
                <a:gd name="T7" fmla="*/ 44 h 477"/>
                <a:gd name="T8" fmla="*/ 321 w 427"/>
                <a:gd name="T9" fmla="*/ 67 h 477"/>
                <a:gd name="T10" fmla="*/ 309 w 427"/>
                <a:gd name="T11" fmla="*/ 57 h 477"/>
                <a:gd name="T12" fmla="*/ 339 w 427"/>
                <a:gd name="T13" fmla="*/ 111 h 477"/>
                <a:gd name="T14" fmla="*/ 349 w 427"/>
                <a:gd name="T15" fmla="*/ 133 h 477"/>
                <a:gd name="T16" fmla="*/ 364 w 427"/>
                <a:gd name="T17" fmla="*/ 154 h 477"/>
                <a:gd name="T18" fmla="*/ 377 w 427"/>
                <a:gd name="T19" fmla="*/ 173 h 477"/>
                <a:gd name="T20" fmla="*/ 393 w 427"/>
                <a:gd name="T21" fmla="*/ 179 h 477"/>
                <a:gd name="T22" fmla="*/ 426 w 427"/>
                <a:gd name="T23" fmla="*/ 172 h 477"/>
                <a:gd name="T24" fmla="*/ 412 w 427"/>
                <a:gd name="T25" fmla="*/ 212 h 477"/>
                <a:gd name="T26" fmla="*/ 359 w 427"/>
                <a:gd name="T27" fmla="*/ 269 h 477"/>
                <a:gd name="T28" fmla="*/ 353 w 427"/>
                <a:gd name="T29" fmla="*/ 299 h 477"/>
                <a:gd name="T30" fmla="*/ 360 w 427"/>
                <a:gd name="T31" fmla="*/ 318 h 477"/>
                <a:gd name="T32" fmla="*/ 359 w 427"/>
                <a:gd name="T33" fmla="*/ 337 h 477"/>
                <a:gd name="T34" fmla="*/ 329 w 427"/>
                <a:gd name="T35" fmla="*/ 371 h 477"/>
                <a:gd name="T36" fmla="*/ 329 w 427"/>
                <a:gd name="T37" fmla="*/ 393 h 477"/>
                <a:gd name="T38" fmla="*/ 321 w 427"/>
                <a:gd name="T39" fmla="*/ 407 h 477"/>
                <a:gd name="T40" fmla="*/ 313 w 427"/>
                <a:gd name="T41" fmla="*/ 422 h 477"/>
                <a:gd name="T42" fmla="*/ 295 w 427"/>
                <a:gd name="T43" fmla="*/ 450 h 477"/>
                <a:gd name="T44" fmla="*/ 268 w 427"/>
                <a:gd name="T45" fmla="*/ 471 h 477"/>
                <a:gd name="T46" fmla="*/ 256 w 427"/>
                <a:gd name="T47" fmla="*/ 471 h 477"/>
                <a:gd name="T48" fmla="*/ 225 w 427"/>
                <a:gd name="T49" fmla="*/ 473 h 477"/>
                <a:gd name="T50" fmla="*/ 219 w 427"/>
                <a:gd name="T51" fmla="*/ 463 h 477"/>
                <a:gd name="T52" fmla="*/ 215 w 427"/>
                <a:gd name="T53" fmla="*/ 445 h 477"/>
                <a:gd name="T54" fmla="*/ 197 w 427"/>
                <a:gd name="T55" fmla="*/ 393 h 477"/>
                <a:gd name="T56" fmla="*/ 180 w 427"/>
                <a:gd name="T57" fmla="*/ 353 h 477"/>
                <a:gd name="T58" fmla="*/ 191 w 427"/>
                <a:gd name="T59" fmla="*/ 310 h 477"/>
                <a:gd name="T60" fmla="*/ 181 w 427"/>
                <a:gd name="T61" fmla="*/ 278 h 477"/>
                <a:gd name="T62" fmla="*/ 168 w 427"/>
                <a:gd name="T63" fmla="*/ 244 h 477"/>
                <a:gd name="T64" fmla="*/ 170 w 427"/>
                <a:gd name="T65" fmla="*/ 230 h 477"/>
                <a:gd name="T66" fmla="*/ 147 w 427"/>
                <a:gd name="T67" fmla="*/ 220 h 477"/>
                <a:gd name="T68" fmla="*/ 103 w 427"/>
                <a:gd name="T69" fmla="*/ 215 h 477"/>
                <a:gd name="T70" fmla="*/ 82 w 427"/>
                <a:gd name="T71" fmla="*/ 216 h 477"/>
                <a:gd name="T72" fmla="*/ 54 w 427"/>
                <a:gd name="T73" fmla="*/ 219 h 477"/>
                <a:gd name="T74" fmla="*/ 20 w 427"/>
                <a:gd name="T75" fmla="*/ 183 h 477"/>
                <a:gd name="T76" fmla="*/ 4 w 427"/>
                <a:gd name="T77" fmla="*/ 168 h 477"/>
                <a:gd name="T78" fmla="*/ 3 w 427"/>
                <a:gd name="T79" fmla="*/ 161 h 477"/>
                <a:gd name="T80" fmla="*/ 9 w 427"/>
                <a:gd name="T81" fmla="*/ 134 h 477"/>
                <a:gd name="T82" fmla="*/ 11 w 427"/>
                <a:gd name="T83" fmla="*/ 99 h 477"/>
                <a:gd name="T84" fmla="*/ 38 w 427"/>
                <a:gd name="T85" fmla="*/ 65 h 477"/>
                <a:gd name="T86" fmla="*/ 52 w 427"/>
                <a:gd name="T87" fmla="*/ 38 h 477"/>
                <a:gd name="T88" fmla="*/ 70 w 427"/>
                <a:gd name="T89" fmla="*/ 17 h 477"/>
                <a:gd name="T90" fmla="*/ 93 w 427"/>
                <a:gd name="T91" fmla="*/ 17 h 477"/>
                <a:gd name="T92" fmla="*/ 136 w 427"/>
                <a:gd name="T93" fmla="*/ 2 h 477"/>
                <a:gd name="T94" fmla="*/ 153 w 427"/>
                <a:gd name="T95" fmla="*/ 1 h 477"/>
                <a:gd name="T96" fmla="*/ 169 w 427"/>
                <a:gd name="T97" fmla="*/ 0 h 477"/>
                <a:gd name="T98" fmla="*/ 179 w 427"/>
                <a:gd name="T99" fmla="*/ 2 h 477"/>
                <a:gd name="T100" fmla="*/ 178 w 427"/>
                <a:gd name="T101" fmla="*/ 13 h 477"/>
                <a:gd name="T102" fmla="*/ 185 w 427"/>
                <a:gd name="T103" fmla="*/ 32 h 477"/>
                <a:gd name="T104" fmla="*/ 227 w 427"/>
                <a:gd name="T105" fmla="*/ 49 h 477"/>
                <a:gd name="T106" fmla="*/ 231 w 427"/>
                <a:gd name="T107" fmla="*/ 41 h 477"/>
                <a:gd name="T108" fmla="*/ 244 w 427"/>
                <a:gd name="T109" fmla="*/ 33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7" h="477">
                  <a:moveTo>
                    <a:pt x="244" y="33"/>
                  </a:moveTo>
                  <a:cubicBezTo>
                    <a:pt x="249" y="33"/>
                    <a:pt x="249" y="33"/>
                    <a:pt x="249" y="33"/>
                  </a:cubicBezTo>
                  <a:cubicBezTo>
                    <a:pt x="249" y="36"/>
                    <a:pt x="251" y="36"/>
                    <a:pt x="252" y="38"/>
                  </a:cubicBezTo>
                  <a:cubicBezTo>
                    <a:pt x="254" y="40"/>
                    <a:pt x="259" y="39"/>
                    <a:pt x="263" y="40"/>
                  </a:cubicBezTo>
                  <a:cubicBezTo>
                    <a:pt x="270" y="43"/>
                    <a:pt x="280" y="46"/>
                    <a:pt x="288" y="46"/>
                  </a:cubicBezTo>
                  <a:cubicBezTo>
                    <a:pt x="295" y="46"/>
                    <a:pt x="297" y="43"/>
                    <a:pt x="304" y="43"/>
                  </a:cubicBezTo>
                  <a:cubicBezTo>
                    <a:pt x="308" y="43"/>
                    <a:pt x="310" y="45"/>
                    <a:pt x="315" y="45"/>
                  </a:cubicBezTo>
                  <a:cubicBezTo>
                    <a:pt x="318" y="45"/>
                    <a:pt x="318" y="44"/>
                    <a:pt x="321" y="44"/>
                  </a:cubicBezTo>
                  <a:cubicBezTo>
                    <a:pt x="323" y="48"/>
                    <a:pt x="326" y="50"/>
                    <a:pt x="326" y="55"/>
                  </a:cubicBezTo>
                  <a:cubicBezTo>
                    <a:pt x="326" y="57"/>
                    <a:pt x="322" y="65"/>
                    <a:pt x="321" y="67"/>
                  </a:cubicBezTo>
                  <a:cubicBezTo>
                    <a:pt x="317" y="67"/>
                    <a:pt x="313" y="57"/>
                    <a:pt x="309" y="53"/>
                  </a:cubicBezTo>
                  <a:cubicBezTo>
                    <a:pt x="309" y="57"/>
                    <a:pt x="309" y="57"/>
                    <a:pt x="309" y="57"/>
                  </a:cubicBezTo>
                  <a:cubicBezTo>
                    <a:pt x="330" y="94"/>
                    <a:pt x="330" y="94"/>
                    <a:pt x="330" y="94"/>
                  </a:cubicBezTo>
                  <a:cubicBezTo>
                    <a:pt x="329" y="98"/>
                    <a:pt x="336" y="108"/>
                    <a:pt x="339" y="111"/>
                  </a:cubicBezTo>
                  <a:cubicBezTo>
                    <a:pt x="339" y="122"/>
                    <a:pt x="339" y="122"/>
                    <a:pt x="339" y="122"/>
                  </a:cubicBezTo>
                  <a:cubicBezTo>
                    <a:pt x="341" y="128"/>
                    <a:pt x="345" y="128"/>
                    <a:pt x="349" y="133"/>
                  </a:cubicBezTo>
                  <a:cubicBezTo>
                    <a:pt x="353" y="138"/>
                    <a:pt x="350" y="144"/>
                    <a:pt x="354" y="148"/>
                  </a:cubicBezTo>
                  <a:cubicBezTo>
                    <a:pt x="358" y="151"/>
                    <a:pt x="360" y="152"/>
                    <a:pt x="364" y="154"/>
                  </a:cubicBezTo>
                  <a:cubicBezTo>
                    <a:pt x="368" y="157"/>
                    <a:pt x="370" y="166"/>
                    <a:pt x="377" y="166"/>
                  </a:cubicBezTo>
                  <a:cubicBezTo>
                    <a:pt x="377" y="170"/>
                    <a:pt x="379" y="170"/>
                    <a:pt x="377" y="173"/>
                  </a:cubicBezTo>
                  <a:cubicBezTo>
                    <a:pt x="380" y="175"/>
                    <a:pt x="382" y="182"/>
                    <a:pt x="386" y="182"/>
                  </a:cubicBezTo>
                  <a:cubicBezTo>
                    <a:pt x="390" y="182"/>
                    <a:pt x="390" y="179"/>
                    <a:pt x="393" y="179"/>
                  </a:cubicBezTo>
                  <a:cubicBezTo>
                    <a:pt x="396" y="177"/>
                    <a:pt x="398" y="179"/>
                    <a:pt x="402" y="179"/>
                  </a:cubicBezTo>
                  <a:cubicBezTo>
                    <a:pt x="410" y="177"/>
                    <a:pt x="418" y="174"/>
                    <a:pt x="426" y="172"/>
                  </a:cubicBezTo>
                  <a:cubicBezTo>
                    <a:pt x="426" y="173"/>
                    <a:pt x="427" y="174"/>
                    <a:pt x="427" y="175"/>
                  </a:cubicBezTo>
                  <a:cubicBezTo>
                    <a:pt x="427" y="188"/>
                    <a:pt x="417" y="204"/>
                    <a:pt x="412" y="212"/>
                  </a:cubicBezTo>
                  <a:cubicBezTo>
                    <a:pt x="405" y="220"/>
                    <a:pt x="402" y="228"/>
                    <a:pt x="394" y="235"/>
                  </a:cubicBezTo>
                  <a:cubicBezTo>
                    <a:pt x="380" y="246"/>
                    <a:pt x="364" y="250"/>
                    <a:pt x="359" y="269"/>
                  </a:cubicBezTo>
                  <a:cubicBezTo>
                    <a:pt x="357" y="275"/>
                    <a:pt x="351" y="276"/>
                    <a:pt x="351" y="283"/>
                  </a:cubicBezTo>
                  <a:cubicBezTo>
                    <a:pt x="351" y="289"/>
                    <a:pt x="353" y="292"/>
                    <a:pt x="353" y="299"/>
                  </a:cubicBezTo>
                  <a:cubicBezTo>
                    <a:pt x="353" y="306"/>
                    <a:pt x="361" y="310"/>
                    <a:pt x="361" y="314"/>
                  </a:cubicBezTo>
                  <a:cubicBezTo>
                    <a:pt x="361" y="316"/>
                    <a:pt x="360" y="317"/>
                    <a:pt x="360" y="318"/>
                  </a:cubicBezTo>
                  <a:cubicBezTo>
                    <a:pt x="360" y="323"/>
                    <a:pt x="360" y="323"/>
                    <a:pt x="360" y="323"/>
                  </a:cubicBezTo>
                  <a:cubicBezTo>
                    <a:pt x="360" y="327"/>
                    <a:pt x="359" y="331"/>
                    <a:pt x="359" y="337"/>
                  </a:cubicBezTo>
                  <a:cubicBezTo>
                    <a:pt x="360" y="338"/>
                    <a:pt x="361" y="340"/>
                    <a:pt x="361" y="341"/>
                  </a:cubicBezTo>
                  <a:cubicBezTo>
                    <a:pt x="361" y="359"/>
                    <a:pt x="332" y="357"/>
                    <a:pt x="329" y="371"/>
                  </a:cubicBezTo>
                  <a:cubicBezTo>
                    <a:pt x="326" y="372"/>
                    <a:pt x="323" y="375"/>
                    <a:pt x="323" y="378"/>
                  </a:cubicBezTo>
                  <a:cubicBezTo>
                    <a:pt x="323" y="383"/>
                    <a:pt x="329" y="386"/>
                    <a:pt x="329" y="393"/>
                  </a:cubicBezTo>
                  <a:cubicBezTo>
                    <a:pt x="329" y="396"/>
                    <a:pt x="328" y="403"/>
                    <a:pt x="327" y="405"/>
                  </a:cubicBezTo>
                  <a:cubicBezTo>
                    <a:pt x="326" y="407"/>
                    <a:pt x="322" y="406"/>
                    <a:pt x="321" y="407"/>
                  </a:cubicBezTo>
                  <a:cubicBezTo>
                    <a:pt x="315" y="410"/>
                    <a:pt x="312" y="412"/>
                    <a:pt x="310" y="417"/>
                  </a:cubicBezTo>
                  <a:cubicBezTo>
                    <a:pt x="312" y="418"/>
                    <a:pt x="313" y="420"/>
                    <a:pt x="313" y="422"/>
                  </a:cubicBezTo>
                  <a:cubicBezTo>
                    <a:pt x="313" y="428"/>
                    <a:pt x="307" y="433"/>
                    <a:pt x="304" y="436"/>
                  </a:cubicBezTo>
                  <a:cubicBezTo>
                    <a:pt x="299" y="440"/>
                    <a:pt x="299" y="445"/>
                    <a:pt x="295" y="450"/>
                  </a:cubicBezTo>
                  <a:cubicBezTo>
                    <a:pt x="290" y="457"/>
                    <a:pt x="287" y="463"/>
                    <a:pt x="278" y="467"/>
                  </a:cubicBezTo>
                  <a:cubicBezTo>
                    <a:pt x="275" y="469"/>
                    <a:pt x="269" y="467"/>
                    <a:pt x="268" y="471"/>
                  </a:cubicBezTo>
                  <a:cubicBezTo>
                    <a:pt x="266" y="472"/>
                    <a:pt x="264" y="473"/>
                    <a:pt x="262" y="473"/>
                  </a:cubicBezTo>
                  <a:cubicBezTo>
                    <a:pt x="259" y="473"/>
                    <a:pt x="258" y="471"/>
                    <a:pt x="256" y="471"/>
                  </a:cubicBezTo>
                  <a:cubicBezTo>
                    <a:pt x="246" y="471"/>
                    <a:pt x="241" y="477"/>
                    <a:pt x="232" y="477"/>
                  </a:cubicBezTo>
                  <a:cubicBezTo>
                    <a:pt x="229" y="477"/>
                    <a:pt x="227" y="475"/>
                    <a:pt x="225" y="473"/>
                  </a:cubicBezTo>
                  <a:cubicBezTo>
                    <a:pt x="224" y="473"/>
                    <a:pt x="224" y="474"/>
                    <a:pt x="223" y="474"/>
                  </a:cubicBezTo>
                  <a:cubicBezTo>
                    <a:pt x="223" y="470"/>
                    <a:pt x="221" y="465"/>
                    <a:pt x="219" y="463"/>
                  </a:cubicBezTo>
                  <a:cubicBezTo>
                    <a:pt x="221" y="461"/>
                    <a:pt x="222" y="459"/>
                    <a:pt x="222" y="457"/>
                  </a:cubicBezTo>
                  <a:cubicBezTo>
                    <a:pt x="222" y="454"/>
                    <a:pt x="216" y="447"/>
                    <a:pt x="215" y="445"/>
                  </a:cubicBezTo>
                  <a:cubicBezTo>
                    <a:pt x="207" y="432"/>
                    <a:pt x="197" y="419"/>
                    <a:pt x="197" y="399"/>
                  </a:cubicBezTo>
                  <a:cubicBezTo>
                    <a:pt x="197" y="396"/>
                    <a:pt x="197" y="395"/>
                    <a:pt x="197" y="393"/>
                  </a:cubicBezTo>
                  <a:cubicBezTo>
                    <a:pt x="197" y="390"/>
                    <a:pt x="194" y="389"/>
                    <a:pt x="192" y="386"/>
                  </a:cubicBezTo>
                  <a:cubicBezTo>
                    <a:pt x="186" y="376"/>
                    <a:pt x="180" y="367"/>
                    <a:pt x="180" y="353"/>
                  </a:cubicBezTo>
                  <a:cubicBezTo>
                    <a:pt x="180" y="338"/>
                    <a:pt x="194" y="334"/>
                    <a:pt x="194" y="322"/>
                  </a:cubicBezTo>
                  <a:cubicBezTo>
                    <a:pt x="194" y="317"/>
                    <a:pt x="191" y="314"/>
                    <a:pt x="191" y="310"/>
                  </a:cubicBezTo>
                  <a:cubicBezTo>
                    <a:pt x="189" y="300"/>
                    <a:pt x="187" y="297"/>
                    <a:pt x="185" y="291"/>
                  </a:cubicBezTo>
                  <a:cubicBezTo>
                    <a:pt x="183" y="287"/>
                    <a:pt x="184" y="282"/>
                    <a:pt x="181" y="278"/>
                  </a:cubicBezTo>
                  <a:cubicBezTo>
                    <a:pt x="176" y="271"/>
                    <a:pt x="163" y="263"/>
                    <a:pt x="163" y="253"/>
                  </a:cubicBezTo>
                  <a:cubicBezTo>
                    <a:pt x="163" y="250"/>
                    <a:pt x="167" y="245"/>
                    <a:pt x="168" y="244"/>
                  </a:cubicBezTo>
                  <a:cubicBezTo>
                    <a:pt x="167" y="242"/>
                    <a:pt x="168" y="242"/>
                    <a:pt x="168" y="241"/>
                  </a:cubicBezTo>
                  <a:cubicBezTo>
                    <a:pt x="168" y="238"/>
                    <a:pt x="168" y="231"/>
                    <a:pt x="170" y="230"/>
                  </a:cubicBezTo>
                  <a:cubicBezTo>
                    <a:pt x="168" y="225"/>
                    <a:pt x="164" y="220"/>
                    <a:pt x="157" y="220"/>
                  </a:cubicBezTo>
                  <a:cubicBezTo>
                    <a:pt x="153" y="220"/>
                    <a:pt x="149" y="220"/>
                    <a:pt x="147" y="220"/>
                  </a:cubicBezTo>
                  <a:cubicBezTo>
                    <a:pt x="141" y="220"/>
                    <a:pt x="139" y="208"/>
                    <a:pt x="130" y="208"/>
                  </a:cubicBezTo>
                  <a:cubicBezTo>
                    <a:pt x="119" y="208"/>
                    <a:pt x="111" y="213"/>
                    <a:pt x="103" y="215"/>
                  </a:cubicBezTo>
                  <a:cubicBezTo>
                    <a:pt x="99" y="216"/>
                    <a:pt x="98" y="219"/>
                    <a:pt x="95" y="219"/>
                  </a:cubicBezTo>
                  <a:cubicBezTo>
                    <a:pt x="92" y="219"/>
                    <a:pt x="86" y="216"/>
                    <a:pt x="82" y="216"/>
                  </a:cubicBezTo>
                  <a:cubicBezTo>
                    <a:pt x="73" y="216"/>
                    <a:pt x="69" y="220"/>
                    <a:pt x="61" y="220"/>
                  </a:cubicBezTo>
                  <a:cubicBezTo>
                    <a:pt x="58" y="220"/>
                    <a:pt x="55" y="219"/>
                    <a:pt x="54" y="219"/>
                  </a:cubicBezTo>
                  <a:cubicBezTo>
                    <a:pt x="48" y="214"/>
                    <a:pt x="35" y="207"/>
                    <a:pt x="31" y="199"/>
                  </a:cubicBezTo>
                  <a:cubicBezTo>
                    <a:pt x="26" y="193"/>
                    <a:pt x="25" y="188"/>
                    <a:pt x="20" y="183"/>
                  </a:cubicBezTo>
                  <a:cubicBezTo>
                    <a:pt x="18" y="182"/>
                    <a:pt x="6" y="172"/>
                    <a:pt x="6" y="171"/>
                  </a:cubicBezTo>
                  <a:cubicBezTo>
                    <a:pt x="5" y="170"/>
                    <a:pt x="5" y="169"/>
                    <a:pt x="4" y="168"/>
                  </a:cubicBezTo>
                  <a:cubicBezTo>
                    <a:pt x="4" y="168"/>
                    <a:pt x="4" y="168"/>
                    <a:pt x="4" y="168"/>
                  </a:cubicBezTo>
                  <a:cubicBezTo>
                    <a:pt x="4" y="165"/>
                    <a:pt x="3" y="163"/>
                    <a:pt x="3" y="161"/>
                  </a:cubicBezTo>
                  <a:cubicBezTo>
                    <a:pt x="3" y="158"/>
                    <a:pt x="1" y="157"/>
                    <a:pt x="0" y="154"/>
                  </a:cubicBezTo>
                  <a:cubicBezTo>
                    <a:pt x="5" y="151"/>
                    <a:pt x="9" y="139"/>
                    <a:pt x="9" y="134"/>
                  </a:cubicBezTo>
                  <a:cubicBezTo>
                    <a:pt x="9" y="124"/>
                    <a:pt x="5" y="118"/>
                    <a:pt x="5" y="109"/>
                  </a:cubicBezTo>
                  <a:cubicBezTo>
                    <a:pt x="5" y="105"/>
                    <a:pt x="10" y="102"/>
                    <a:pt x="11" y="99"/>
                  </a:cubicBezTo>
                  <a:cubicBezTo>
                    <a:pt x="14" y="90"/>
                    <a:pt x="20" y="78"/>
                    <a:pt x="26" y="71"/>
                  </a:cubicBezTo>
                  <a:cubicBezTo>
                    <a:pt x="29" y="67"/>
                    <a:pt x="34" y="67"/>
                    <a:pt x="38" y="65"/>
                  </a:cubicBezTo>
                  <a:cubicBezTo>
                    <a:pt x="42" y="63"/>
                    <a:pt x="47" y="59"/>
                    <a:pt x="48" y="55"/>
                  </a:cubicBezTo>
                  <a:cubicBezTo>
                    <a:pt x="51" y="47"/>
                    <a:pt x="48" y="44"/>
                    <a:pt x="52" y="38"/>
                  </a:cubicBezTo>
                  <a:cubicBezTo>
                    <a:pt x="58" y="31"/>
                    <a:pt x="65" y="24"/>
                    <a:pt x="71" y="17"/>
                  </a:cubicBezTo>
                  <a:cubicBezTo>
                    <a:pt x="70" y="17"/>
                    <a:pt x="70" y="17"/>
                    <a:pt x="70" y="17"/>
                  </a:cubicBezTo>
                  <a:cubicBezTo>
                    <a:pt x="72" y="15"/>
                    <a:pt x="72" y="13"/>
                    <a:pt x="75" y="11"/>
                  </a:cubicBezTo>
                  <a:cubicBezTo>
                    <a:pt x="80" y="15"/>
                    <a:pt x="86" y="17"/>
                    <a:pt x="93" y="17"/>
                  </a:cubicBezTo>
                  <a:cubicBezTo>
                    <a:pt x="98" y="17"/>
                    <a:pt x="99" y="14"/>
                    <a:pt x="102" y="13"/>
                  </a:cubicBezTo>
                  <a:cubicBezTo>
                    <a:pt x="110" y="9"/>
                    <a:pt x="126" y="2"/>
                    <a:pt x="136" y="2"/>
                  </a:cubicBezTo>
                  <a:cubicBezTo>
                    <a:pt x="139" y="2"/>
                    <a:pt x="142" y="5"/>
                    <a:pt x="144" y="5"/>
                  </a:cubicBezTo>
                  <a:cubicBezTo>
                    <a:pt x="146" y="5"/>
                    <a:pt x="150" y="1"/>
                    <a:pt x="153" y="1"/>
                  </a:cubicBezTo>
                  <a:cubicBezTo>
                    <a:pt x="156" y="1"/>
                    <a:pt x="157" y="3"/>
                    <a:pt x="160" y="3"/>
                  </a:cubicBezTo>
                  <a:cubicBezTo>
                    <a:pt x="164" y="3"/>
                    <a:pt x="164" y="0"/>
                    <a:pt x="169" y="0"/>
                  </a:cubicBezTo>
                  <a:cubicBezTo>
                    <a:pt x="173" y="0"/>
                    <a:pt x="172" y="4"/>
                    <a:pt x="175" y="4"/>
                  </a:cubicBezTo>
                  <a:cubicBezTo>
                    <a:pt x="177" y="4"/>
                    <a:pt x="177" y="2"/>
                    <a:pt x="179" y="2"/>
                  </a:cubicBezTo>
                  <a:cubicBezTo>
                    <a:pt x="178" y="6"/>
                    <a:pt x="175" y="5"/>
                    <a:pt x="175" y="8"/>
                  </a:cubicBezTo>
                  <a:cubicBezTo>
                    <a:pt x="175" y="10"/>
                    <a:pt x="178" y="11"/>
                    <a:pt x="178" y="13"/>
                  </a:cubicBezTo>
                  <a:cubicBezTo>
                    <a:pt x="178" y="16"/>
                    <a:pt x="175" y="18"/>
                    <a:pt x="175" y="21"/>
                  </a:cubicBezTo>
                  <a:cubicBezTo>
                    <a:pt x="175" y="27"/>
                    <a:pt x="181" y="32"/>
                    <a:pt x="185" y="32"/>
                  </a:cubicBezTo>
                  <a:cubicBezTo>
                    <a:pt x="188" y="32"/>
                    <a:pt x="190" y="32"/>
                    <a:pt x="191" y="32"/>
                  </a:cubicBezTo>
                  <a:cubicBezTo>
                    <a:pt x="206" y="32"/>
                    <a:pt x="211" y="49"/>
                    <a:pt x="227" y="49"/>
                  </a:cubicBezTo>
                  <a:cubicBezTo>
                    <a:pt x="229" y="49"/>
                    <a:pt x="231" y="47"/>
                    <a:pt x="231" y="46"/>
                  </a:cubicBezTo>
                  <a:cubicBezTo>
                    <a:pt x="231" y="44"/>
                    <a:pt x="231" y="43"/>
                    <a:pt x="231" y="41"/>
                  </a:cubicBezTo>
                  <a:cubicBezTo>
                    <a:pt x="231" y="34"/>
                    <a:pt x="237" y="34"/>
                    <a:pt x="244" y="32"/>
                  </a:cubicBezTo>
                  <a:lnTo>
                    <a:pt x="244" y="3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7" name="Freeform 7"/>
            <p:cNvSpPr>
              <a:spLocks/>
            </p:cNvSpPr>
            <p:nvPr/>
          </p:nvSpPr>
          <p:spPr bwMode="auto">
            <a:xfrm>
              <a:off x="4731" y="1082"/>
              <a:ext cx="183" cy="159"/>
            </a:xfrm>
            <a:custGeom>
              <a:avLst/>
              <a:gdLst>
                <a:gd name="T0" fmla="*/ 51 w 233"/>
                <a:gd name="T1" fmla="*/ 77 h 203"/>
                <a:gd name="T2" fmla="*/ 56 w 233"/>
                <a:gd name="T3" fmla="*/ 63 h 203"/>
                <a:gd name="T4" fmla="*/ 61 w 233"/>
                <a:gd name="T5" fmla="*/ 43 h 203"/>
                <a:gd name="T6" fmla="*/ 62 w 233"/>
                <a:gd name="T7" fmla="*/ 39 h 203"/>
                <a:gd name="T8" fmla="*/ 54 w 233"/>
                <a:gd name="T9" fmla="*/ 39 h 203"/>
                <a:gd name="T10" fmla="*/ 32 w 233"/>
                <a:gd name="T11" fmla="*/ 39 h 203"/>
                <a:gd name="T12" fmla="*/ 13 w 233"/>
                <a:gd name="T13" fmla="*/ 40 h 203"/>
                <a:gd name="T14" fmla="*/ 13 w 233"/>
                <a:gd name="T15" fmla="*/ 39 h 203"/>
                <a:gd name="T16" fmla="*/ 0 w 233"/>
                <a:gd name="T17" fmla="*/ 28 h 203"/>
                <a:gd name="T18" fmla="*/ 4 w 233"/>
                <a:gd name="T19" fmla="*/ 19 h 203"/>
                <a:gd name="T20" fmla="*/ 20 w 233"/>
                <a:gd name="T21" fmla="*/ 11 h 203"/>
                <a:gd name="T22" fmla="*/ 24 w 233"/>
                <a:gd name="T23" fmla="*/ 7 h 203"/>
                <a:gd name="T24" fmla="*/ 40 w 233"/>
                <a:gd name="T25" fmla="*/ 2 h 203"/>
                <a:gd name="T26" fmla="*/ 63 w 233"/>
                <a:gd name="T27" fmla="*/ 4 h 203"/>
                <a:gd name="T28" fmla="*/ 87 w 233"/>
                <a:gd name="T29" fmla="*/ 8 h 203"/>
                <a:gd name="T30" fmla="*/ 111 w 233"/>
                <a:gd name="T31" fmla="*/ 11 h 203"/>
                <a:gd name="T32" fmla="*/ 127 w 233"/>
                <a:gd name="T33" fmla="*/ 22 h 203"/>
                <a:gd name="T34" fmla="*/ 138 w 233"/>
                <a:gd name="T35" fmla="*/ 17 h 203"/>
                <a:gd name="T36" fmla="*/ 140 w 233"/>
                <a:gd name="T37" fmla="*/ 22 h 203"/>
                <a:gd name="T38" fmla="*/ 144 w 233"/>
                <a:gd name="T39" fmla="*/ 33 h 203"/>
                <a:gd name="T40" fmla="*/ 154 w 233"/>
                <a:gd name="T41" fmla="*/ 38 h 203"/>
                <a:gd name="T42" fmla="*/ 174 w 233"/>
                <a:gd name="T43" fmla="*/ 38 h 203"/>
                <a:gd name="T44" fmla="*/ 179 w 233"/>
                <a:gd name="T45" fmla="*/ 32 h 203"/>
                <a:gd name="T46" fmla="*/ 193 w 233"/>
                <a:gd name="T47" fmla="*/ 26 h 203"/>
                <a:gd name="T48" fmla="*/ 219 w 233"/>
                <a:gd name="T49" fmla="*/ 37 h 203"/>
                <a:gd name="T50" fmla="*/ 222 w 233"/>
                <a:gd name="T51" fmla="*/ 48 h 203"/>
                <a:gd name="T52" fmla="*/ 217 w 233"/>
                <a:gd name="T53" fmla="*/ 60 h 203"/>
                <a:gd name="T54" fmla="*/ 218 w 233"/>
                <a:gd name="T55" fmla="*/ 69 h 203"/>
                <a:gd name="T56" fmla="*/ 224 w 233"/>
                <a:gd name="T57" fmla="*/ 78 h 203"/>
                <a:gd name="T58" fmla="*/ 222 w 233"/>
                <a:gd name="T59" fmla="*/ 90 h 203"/>
                <a:gd name="T60" fmla="*/ 224 w 233"/>
                <a:gd name="T61" fmla="*/ 116 h 203"/>
                <a:gd name="T62" fmla="*/ 223 w 233"/>
                <a:gd name="T63" fmla="*/ 120 h 203"/>
                <a:gd name="T64" fmla="*/ 196 w 233"/>
                <a:gd name="T65" fmla="*/ 116 h 203"/>
                <a:gd name="T66" fmla="*/ 184 w 233"/>
                <a:gd name="T67" fmla="*/ 110 h 203"/>
                <a:gd name="T68" fmla="*/ 166 w 233"/>
                <a:gd name="T69" fmla="*/ 104 h 203"/>
                <a:gd name="T70" fmla="*/ 156 w 233"/>
                <a:gd name="T71" fmla="*/ 96 h 203"/>
                <a:gd name="T72" fmla="*/ 138 w 233"/>
                <a:gd name="T73" fmla="*/ 92 h 203"/>
                <a:gd name="T74" fmla="*/ 151 w 233"/>
                <a:gd name="T75" fmla="*/ 113 h 203"/>
                <a:gd name="T76" fmla="*/ 157 w 233"/>
                <a:gd name="T77" fmla="*/ 114 h 203"/>
                <a:gd name="T78" fmla="*/ 156 w 233"/>
                <a:gd name="T79" fmla="*/ 123 h 203"/>
                <a:gd name="T80" fmla="*/ 189 w 233"/>
                <a:gd name="T81" fmla="*/ 113 h 203"/>
                <a:gd name="T82" fmla="*/ 202 w 233"/>
                <a:gd name="T83" fmla="*/ 130 h 203"/>
                <a:gd name="T84" fmla="*/ 207 w 233"/>
                <a:gd name="T85" fmla="*/ 135 h 203"/>
                <a:gd name="T86" fmla="*/ 204 w 233"/>
                <a:gd name="T87" fmla="*/ 151 h 203"/>
                <a:gd name="T88" fmla="*/ 195 w 233"/>
                <a:gd name="T89" fmla="*/ 161 h 203"/>
                <a:gd name="T90" fmla="*/ 182 w 233"/>
                <a:gd name="T91" fmla="*/ 174 h 203"/>
                <a:gd name="T92" fmla="*/ 164 w 233"/>
                <a:gd name="T93" fmla="*/ 184 h 203"/>
                <a:gd name="T94" fmla="*/ 132 w 233"/>
                <a:gd name="T95" fmla="*/ 198 h 203"/>
                <a:gd name="T96" fmla="*/ 116 w 233"/>
                <a:gd name="T97" fmla="*/ 202 h 203"/>
                <a:gd name="T98" fmla="*/ 108 w 233"/>
                <a:gd name="T99" fmla="*/ 200 h 203"/>
                <a:gd name="T100" fmla="*/ 104 w 233"/>
                <a:gd name="T101" fmla="*/ 186 h 203"/>
                <a:gd name="T102" fmla="*/ 99 w 233"/>
                <a:gd name="T103" fmla="*/ 170 h 203"/>
                <a:gd name="T104" fmla="*/ 80 w 233"/>
                <a:gd name="T105" fmla="*/ 140 h 203"/>
                <a:gd name="T106" fmla="*/ 77 w 233"/>
                <a:gd name="T107" fmla="*/ 130 h 203"/>
                <a:gd name="T108" fmla="*/ 69 w 233"/>
                <a:gd name="T109" fmla="*/ 126 h 203"/>
                <a:gd name="T110" fmla="*/ 65 w 233"/>
                <a:gd name="T111" fmla="*/ 115 h 203"/>
                <a:gd name="T112" fmla="*/ 54 w 233"/>
                <a:gd name="T113" fmla="*/ 98 h 203"/>
                <a:gd name="T114" fmla="*/ 56 w 233"/>
                <a:gd name="T115" fmla="*/ 8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203">
                  <a:moveTo>
                    <a:pt x="56" y="89"/>
                  </a:moveTo>
                  <a:cubicBezTo>
                    <a:pt x="51" y="77"/>
                    <a:pt x="51" y="77"/>
                    <a:pt x="51" y="77"/>
                  </a:cubicBezTo>
                  <a:cubicBezTo>
                    <a:pt x="51" y="76"/>
                    <a:pt x="52" y="76"/>
                    <a:pt x="53" y="75"/>
                  </a:cubicBezTo>
                  <a:cubicBezTo>
                    <a:pt x="54" y="70"/>
                    <a:pt x="55" y="68"/>
                    <a:pt x="56" y="63"/>
                  </a:cubicBezTo>
                  <a:cubicBezTo>
                    <a:pt x="57" y="59"/>
                    <a:pt x="62" y="58"/>
                    <a:pt x="62" y="53"/>
                  </a:cubicBezTo>
                  <a:cubicBezTo>
                    <a:pt x="62" y="49"/>
                    <a:pt x="61" y="46"/>
                    <a:pt x="61" y="43"/>
                  </a:cubicBezTo>
                  <a:cubicBezTo>
                    <a:pt x="61" y="42"/>
                    <a:pt x="62" y="41"/>
                    <a:pt x="62" y="41"/>
                  </a:cubicBezTo>
                  <a:cubicBezTo>
                    <a:pt x="62" y="39"/>
                    <a:pt x="62" y="39"/>
                    <a:pt x="62" y="39"/>
                  </a:cubicBezTo>
                  <a:cubicBezTo>
                    <a:pt x="60" y="39"/>
                    <a:pt x="60" y="41"/>
                    <a:pt x="58" y="41"/>
                  </a:cubicBezTo>
                  <a:cubicBezTo>
                    <a:pt x="56" y="41"/>
                    <a:pt x="55" y="40"/>
                    <a:pt x="54" y="39"/>
                  </a:cubicBezTo>
                  <a:cubicBezTo>
                    <a:pt x="50" y="42"/>
                    <a:pt x="49" y="45"/>
                    <a:pt x="43" y="45"/>
                  </a:cubicBezTo>
                  <a:cubicBezTo>
                    <a:pt x="38" y="45"/>
                    <a:pt x="36" y="39"/>
                    <a:pt x="32" y="39"/>
                  </a:cubicBezTo>
                  <a:cubicBezTo>
                    <a:pt x="27" y="39"/>
                    <a:pt x="28" y="44"/>
                    <a:pt x="24" y="44"/>
                  </a:cubicBezTo>
                  <a:cubicBezTo>
                    <a:pt x="20" y="44"/>
                    <a:pt x="18" y="38"/>
                    <a:pt x="13" y="40"/>
                  </a:cubicBezTo>
                  <a:cubicBezTo>
                    <a:pt x="11" y="40"/>
                    <a:pt x="11" y="40"/>
                    <a:pt x="11" y="40"/>
                  </a:cubicBezTo>
                  <a:cubicBezTo>
                    <a:pt x="12" y="40"/>
                    <a:pt x="12" y="39"/>
                    <a:pt x="13" y="39"/>
                  </a:cubicBezTo>
                  <a:cubicBezTo>
                    <a:pt x="11" y="37"/>
                    <a:pt x="5" y="34"/>
                    <a:pt x="7" y="32"/>
                  </a:cubicBezTo>
                  <a:cubicBezTo>
                    <a:pt x="5" y="29"/>
                    <a:pt x="3" y="29"/>
                    <a:pt x="0" y="28"/>
                  </a:cubicBezTo>
                  <a:cubicBezTo>
                    <a:pt x="2" y="26"/>
                    <a:pt x="4" y="26"/>
                    <a:pt x="4" y="22"/>
                  </a:cubicBezTo>
                  <a:cubicBezTo>
                    <a:pt x="4" y="20"/>
                    <a:pt x="4" y="20"/>
                    <a:pt x="4" y="19"/>
                  </a:cubicBezTo>
                  <a:cubicBezTo>
                    <a:pt x="3" y="19"/>
                    <a:pt x="1" y="19"/>
                    <a:pt x="1" y="18"/>
                  </a:cubicBezTo>
                  <a:cubicBezTo>
                    <a:pt x="1" y="11"/>
                    <a:pt x="16" y="13"/>
                    <a:pt x="20" y="11"/>
                  </a:cubicBezTo>
                  <a:cubicBezTo>
                    <a:pt x="20" y="9"/>
                    <a:pt x="19" y="9"/>
                    <a:pt x="19" y="8"/>
                  </a:cubicBezTo>
                  <a:cubicBezTo>
                    <a:pt x="19" y="6"/>
                    <a:pt x="23" y="7"/>
                    <a:pt x="24" y="7"/>
                  </a:cubicBezTo>
                  <a:cubicBezTo>
                    <a:pt x="27" y="7"/>
                    <a:pt x="31" y="7"/>
                    <a:pt x="31" y="7"/>
                  </a:cubicBezTo>
                  <a:cubicBezTo>
                    <a:pt x="33" y="7"/>
                    <a:pt x="37" y="4"/>
                    <a:pt x="40" y="2"/>
                  </a:cubicBezTo>
                  <a:cubicBezTo>
                    <a:pt x="43" y="1"/>
                    <a:pt x="49" y="0"/>
                    <a:pt x="53" y="0"/>
                  </a:cubicBezTo>
                  <a:cubicBezTo>
                    <a:pt x="58" y="0"/>
                    <a:pt x="58" y="4"/>
                    <a:pt x="63" y="4"/>
                  </a:cubicBezTo>
                  <a:cubicBezTo>
                    <a:pt x="63" y="6"/>
                    <a:pt x="72" y="8"/>
                    <a:pt x="74" y="8"/>
                  </a:cubicBezTo>
                  <a:cubicBezTo>
                    <a:pt x="81" y="8"/>
                    <a:pt x="85" y="8"/>
                    <a:pt x="87" y="8"/>
                  </a:cubicBezTo>
                  <a:cubicBezTo>
                    <a:pt x="93" y="8"/>
                    <a:pt x="95" y="2"/>
                    <a:pt x="102" y="2"/>
                  </a:cubicBezTo>
                  <a:cubicBezTo>
                    <a:pt x="109" y="2"/>
                    <a:pt x="109" y="6"/>
                    <a:pt x="111" y="11"/>
                  </a:cubicBezTo>
                  <a:cubicBezTo>
                    <a:pt x="112" y="12"/>
                    <a:pt x="116" y="15"/>
                    <a:pt x="116" y="15"/>
                  </a:cubicBezTo>
                  <a:cubicBezTo>
                    <a:pt x="120" y="16"/>
                    <a:pt x="121" y="22"/>
                    <a:pt x="127" y="22"/>
                  </a:cubicBezTo>
                  <a:cubicBezTo>
                    <a:pt x="132" y="22"/>
                    <a:pt x="132" y="19"/>
                    <a:pt x="135" y="17"/>
                  </a:cubicBezTo>
                  <a:cubicBezTo>
                    <a:pt x="137" y="17"/>
                    <a:pt x="137" y="17"/>
                    <a:pt x="138" y="17"/>
                  </a:cubicBezTo>
                  <a:cubicBezTo>
                    <a:pt x="139" y="18"/>
                    <a:pt x="139" y="20"/>
                    <a:pt x="140" y="21"/>
                  </a:cubicBezTo>
                  <a:cubicBezTo>
                    <a:pt x="140" y="21"/>
                    <a:pt x="140" y="22"/>
                    <a:pt x="140" y="22"/>
                  </a:cubicBezTo>
                  <a:cubicBezTo>
                    <a:pt x="140" y="24"/>
                    <a:pt x="142" y="24"/>
                    <a:pt x="143" y="26"/>
                  </a:cubicBezTo>
                  <a:cubicBezTo>
                    <a:pt x="145" y="28"/>
                    <a:pt x="143" y="30"/>
                    <a:pt x="144" y="33"/>
                  </a:cubicBezTo>
                  <a:cubicBezTo>
                    <a:pt x="145" y="35"/>
                    <a:pt x="148" y="34"/>
                    <a:pt x="150" y="34"/>
                  </a:cubicBezTo>
                  <a:cubicBezTo>
                    <a:pt x="152" y="35"/>
                    <a:pt x="153" y="37"/>
                    <a:pt x="154" y="38"/>
                  </a:cubicBezTo>
                  <a:cubicBezTo>
                    <a:pt x="156" y="40"/>
                    <a:pt x="161" y="40"/>
                    <a:pt x="164" y="40"/>
                  </a:cubicBezTo>
                  <a:cubicBezTo>
                    <a:pt x="168" y="40"/>
                    <a:pt x="172" y="39"/>
                    <a:pt x="174" y="38"/>
                  </a:cubicBezTo>
                  <a:cubicBezTo>
                    <a:pt x="174" y="36"/>
                    <a:pt x="174" y="36"/>
                    <a:pt x="174" y="34"/>
                  </a:cubicBezTo>
                  <a:cubicBezTo>
                    <a:pt x="174" y="32"/>
                    <a:pt x="177" y="32"/>
                    <a:pt x="179" y="32"/>
                  </a:cubicBezTo>
                  <a:cubicBezTo>
                    <a:pt x="182" y="31"/>
                    <a:pt x="181" y="30"/>
                    <a:pt x="183" y="29"/>
                  </a:cubicBezTo>
                  <a:cubicBezTo>
                    <a:pt x="187" y="28"/>
                    <a:pt x="190" y="29"/>
                    <a:pt x="193" y="26"/>
                  </a:cubicBezTo>
                  <a:cubicBezTo>
                    <a:pt x="198" y="29"/>
                    <a:pt x="201" y="29"/>
                    <a:pt x="206" y="31"/>
                  </a:cubicBezTo>
                  <a:cubicBezTo>
                    <a:pt x="211" y="32"/>
                    <a:pt x="213" y="37"/>
                    <a:pt x="219" y="37"/>
                  </a:cubicBezTo>
                  <a:cubicBezTo>
                    <a:pt x="219" y="39"/>
                    <a:pt x="221" y="39"/>
                    <a:pt x="221" y="40"/>
                  </a:cubicBezTo>
                  <a:cubicBezTo>
                    <a:pt x="222" y="43"/>
                    <a:pt x="221" y="46"/>
                    <a:pt x="222" y="48"/>
                  </a:cubicBezTo>
                  <a:cubicBezTo>
                    <a:pt x="220" y="49"/>
                    <a:pt x="217" y="57"/>
                    <a:pt x="217" y="58"/>
                  </a:cubicBezTo>
                  <a:cubicBezTo>
                    <a:pt x="217" y="58"/>
                    <a:pt x="217" y="59"/>
                    <a:pt x="217" y="60"/>
                  </a:cubicBezTo>
                  <a:cubicBezTo>
                    <a:pt x="217" y="61"/>
                    <a:pt x="217" y="61"/>
                    <a:pt x="218" y="63"/>
                  </a:cubicBezTo>
                  <a:cubicBezTo>
                    <a:pt x="218" y="69"/>
                    <a:pt x="218" y="69"/>
                    <a:pt x="218" y="69"/>
                  </a:cubicBezTo>
                  <a:cubicBezTo>
                    <a:pt x="219" y="71"/>
                    <a:pt x="218" y="73"/>
                    <a:pt x="219" y="75"/>
                  </a:cubicBezTo>
                  <a:cubicBezTo>
                    <a:pt x="220" y="77"/>
                    <a:pt x="224" y="75"/>
                    <a:pt x="224" y="78"/>
                  </a:cubicBezTo>
                  <a:cubicBezTo>
                    <a:pt x="224" y="83"/>
                    <a:pt x="219" y="82"/>
                    <a:pt x="219" y="86"/>
                  </a:cubicBezTo>
                  <a:cubicBezTo>
                    <a:pt x="219" y="89"/>
                    <a:pt x="221" y="89"/>
                    <a:pt x="222" y="90"/>
                  </a:cubicBezTo>
                  <a:cubicBezTo>
                    <a:pt x="225" y="97"/>
                    <a:pt x="233" y="98"/>
                    <a:pt x="233" y="108"/>
                  </a:cubicBezTo>
                  <a:cubicBezTo>
                    <a:pt x="227" y="109"/>
                    <a:pt x="224" y="110"/>
                    <a:pt x="224" y="116"/>
                  </a:cubicBezTo>
                  <a:cubicBezTo>
                    <a:pt x="224" y="118"/>
                    <a:pt x="224" y="119"/>
                    <a:pt x="224" y="120"/>
                  </a:cubicBezTo>
                  <a:cubicBezTo>
                    <a:pt x="224" y="120"/>
                    <a:pt x="224" y="120"/>
                    <a:pt x="223" y="120"/>
                  </a:cubicBezTo>
                  <a:cubicBezTo>
                    <a:pt x="219" y="120"/>
                    <a:pt x="209" y="118"/>
                    <a:pt x="204" y="118"/>
                  </a:cubicBezTo>
                  <a:cubicBezTo>
                    <a:pt x="202" y="118"/>
                    <a:pt x="196" y="116"/>
                    <a:pt x="196" y="116"/>
                  </a:cubicBezTo>
                  <a:cubicBezTo>
                    <a:pt x="194" y="113"/>
                    <a:pt x="194" y="107"/>
                    <a:pt x="189" y="107"/>
                  </a:cubicBezTo>
                  <a:cubicBezTo>
                    <a:pt x="187" y="107"/>
                    <a:pt x="186" y="109"/>
                    <a:pt x="184" y="110"/>
                  </a:cubicBezTo>
                  <a:cubicBezTo>
                    <a:pt x="173" y="110"/>
                    <a:pt x="173" y="110"/>
                    <a:pt x="173" y="110"/>
                  </a:cubicBezTo>
                  <a:cubicBezTo>
                    <a:pt x="170" y="109"/>
                    <a:pt x="168" y="106"/>
                    <a:pt x="166" y="104"/>
                  </a:cubicBezTo>
                  <a:cubicBezTo>
                    <a:pt x="163" y="101"/>
                    <a:pt x="160" y="103"/>
                    <a:pt x="157" y="100"/>
                  </a:cubicBezTo>
                  <a:cubicBezTo>
                    <a:pt x="156" y="99"/>
                    <a:pt x="157" y="97"/>
                    <a:pt x="156" y="96"/>
                  </a:cubicBezTo>
                  <a:cubicBezTo>
                    <a:pt x="154" y="91"/>
                    <a:pt x="149" y="85"/>
                    <a:pt x="143" y="85"/>
                  </a:cubicBezTo>
                  <a:cubicBezTo>
                    <a:pt x="140" y="85"/>
                    <a:pt x="138" y="89"/>
                    <a:pt x="138" y="92"/>
                  </a:cubicBezTo>
                  <a:cubicBezTo>
                    <a:pt x="138" y="94"/>
                    <a:pt x="138" y="95"/>
                    <a:pt x="139" y="97"/>
                  </a:cubicBezTo>
                  <a:cubicBezTo>
                    <a:pt x="140" y="102"/>
                    <a:pt x="146" y="111"/>
                    <a:pt x="151" y="113"/>
                  </a:cubicBezTo>
                  <a:cubicBezTo>
                    <a:pt x="151" y="115"/>
                    <a:pt x="153" y="116"/>
                    <a:pt x="153" y="118"/>
                  </a:cubicBezTo>
                  <a:cubicBezTo>
                    <a:pt x="156" y="117"/>
                    <a:pt x="155" y="114"/>
                    <a:pt x="157" y="114"/>
                  </a:cubicBezTo>
                  <a:cubicBezTo>
                    <a:pt x="158" y="115"/>
                    <a:pt x="158" y="115"/>
                    <a:pt x="158" y="116"/>
                  </a:cubicBezTo>
                  <a:cubicBezTo>
                    <a:pt x="158" y="119"/>
                    <a:pt x="156" y="120"/>
                    <a:pt x="156" y="123"/>
                  </a:cubicBezTo>
                  <a:cubicBezTo>
                    <a:pt x="156" y="126"/>
                    <a:pt x="162" y="128"/>
                    <a:pt x="165" y="128"/>
                  </a:cubicBezTo>
                  <a:cubicBezTo>
                    <a:pt x="180" y="128"/>
                    <a:pt x="181" y="119"/>
                    <a:pt x="189" y="113"/>
                  </a:cubicBezTo>
                  <a:cubicBezTo>
                    <a:pt x="189" y="121"/>
                    <a:pt x="189" y="121"/>
                    <a:pt x="189" y="121"/>
                  </a:cubicBezTo>
                  <a:cubicBezTo>
                    <a:pt x="192" y="127"/>
                    <a:pt x="196" y="128"/>
                    <a:pt x="202" y="130"/>
                  </a:cubicBezTo>
                  <a:cubicBezTo>
                    <a:pt x="205" y="131"/>
                    <a:pt x="205" y="135"/>
                    <a:pt x="207" y="136"/>
                  </a:cubicBezTo>
                  <a:cubicBezTo>
                    <a:pt x="207" y="135"/>
                    <a:pt x="207" y="135"/>
                    <a:pt x="207" y="135"/>
                  </a:cubicBezTo>
                  <a:cubicBezTo>
                    <a:pt x="208" y="137"/>
                    <a:pt x="211" y="137"/>
                    <a:pt x="211" y="139"/>
                  </a:cubicBezTo>
                  <a:cubicBezTo>
                    <a:pt x="211" y="144"/>
                    <a:pt x="204" y="146"/>
                    <a:pt x="204" y="151"/>
                  </a:cubicBezTo>
                  <a:cubicBezTo>
                    <a:pt x="201" y="151"/>
                    <a:pt x="199" y="152"/>
                    <a:pt x="198" y="155"/>
                  </a:cubicBezTo>
                  <a:cubicBezTo>
                    <a:pt x="197" y="157"/>
                    <a:pt x="197" y="161"/>
                    <a:pt x="195" y="161"/>
                  </a:cubicBezTo>
                  <a:cubicBezTo>
                    <a:pt x="191" y="161"/>
                    <a:pt x="192" y="167"/>
                    <a:pt x="188" y="167"/>
                  </a:cubicBezTo>
                  <a:cubicBezTo>
                    <a:pt x="186" y="167"/>
                    <a:pt x="182" y="171"/>
                    <a:pt x="182" y="174"/>
                  </a:cubicBezTo>
                  <a:cubicBezTo>
                    <a:pt x="176" y="175"/>
                    <a:pt x="163" y="177"/>
                    <a:pt x="163" y="182"/>
                  </a:cubicBezTo>
                  <a:cubicBezTo>
                    <a:pt x="163" y="183"/>
                    <a:pt x="163" y="184"/>
                    <a:pt x="164" y="184"/>
                  </a:cubicBezTo>
                  <a:cubicBezTo>
                    <a:pt x="159" y="187"/>
                    <a:pt x="152" y="188"/>
                    <a:pt x="147" y="189"/>
                  </a:cubicBezTo>
                  <a:cubicBezTo>
                    <a:pt x="144" y="190"/>
                    <a:pt x="135" y="196"/>
                    <a:pt x="132" y="198"/>
                  </a:cubicBezTo>
                  <a:cubicBezTo>
                    <a:pt x="125" y="198"/>
                    <a:pt x="125" y="198"/>
                    <a:pt x="125" y="198"/>
                  </a:cubicBezTo>
                  <a:cubicBezTo>
                    <a:pt x="122" y="200"/>
                    <a:pt x="121" y="202"/>
                    <a:pt x="116" y="202"/>
                  </a:cubicBezTo>
                  <a:cubicBezTo>
                    <a:pt x="115" y="203"/>
                    <a:pt x="115" y="203"/>
                    <a:pt x="115" y="203"/>
                  </a:cubicBezTo>
                  <a:cubicBezTo>
                    <a:pt x="114" y="203"/>
                    <a:pt x="109" y="200"/>
                    <a:pt x="108" y="200"/>
                  </a:cubicBezTo>
                  <a:cubicBezTo>
                    <a:pt x="108" y="199"/>
                    <a:pt x="109" y="199"/>
                    <a:pt x="108" y="197"/>
                  </a:cubicBezTo>
                  <a:cubicBezTo>
                    <a:pt x="106" y="194"/>
                    <a:pt x="104" y="190"/>
                    <a:pt x="104" y="186"/>
                  </a:cubicBezTo>
                  <a:cubicBezTo>
                    <a:pt x="102" y="186"/>
                    <a:pt x="103" y="182"/>
                    <a:pt x="104" y="180"/>
                  </a:cubicBezTo>
                  <a:cubicBezTo>
                    <a:pt x="105" y="175"/>
                    <a:pt x="101" y="173"/>
                    <a:pt x="99" y="170"/>
                  </a:cubicBezTo>
                  <a:cubicBezTo>
                    <a:pt x="96" y="168"/>
                    <a:pt x="90" y="160"/>
                    <a:pt x="90" y="155"/>
                  </a:cubicBezTo>
                  <a:cubicBezTo>
                    <a:pt x="82" y="153"/>
                    <a:pt x="80" y="149"/>
                    <a:pt x="80" y="140"/>
                  </a:cubicBezTo>
                  <a:cubicBezTo>
                    <a:pt x="80" y="135"/>
                    <a:pt x="78" y="134"/>
                    <a:pt x="77" y="130"/>
                  </a:cubicBezTo>
                  <a:cubicBezTo>
                    <a:pt x="77" y="130"/>
                    <a:pt x="77" y="130"/>
                    <a:pt x="77" y="130"/>
                  </a:cubicBezTo>
                  <a:cubicBezTo>
                    <a:pt x="76" y="129"/>
                    <a:pt x="75" y="128"/>
                    <a:pt x="74" y="127"/>
                  </a:cubicBezTo>
                  <a:cubicBezTo>
                    <a:pt x="73" y="126"/>
                    <a:pt x="70" y="127"/>
                    <a:pt x="69" y="126"/>
                  </a:cubicBezTo>
                  <a:cubicBezTo>
                    <a:pt x="68" y="125"/>
                    <a:pt x="69" y="121"/>
                    <a:pt x="68" y="120"/>
                  </a:cubicBezTo>
                  <a:cubicBezTo>
                    <a:pt x="68" y="118"/>
                    <a:pt x="66" y="116"/>
                    <a:pt x="65" y="115"/>
                  </a:cubicBezTo>
                  <a:cubicBezTo>
                    <a:pt x="62" y="111"/>
                    <a:pt x="60" y="107"/>
                    <a:pt x="58" y="104"/>
                  </a:cubicBezTo>
                  <a:cubicBezTo>
                    <a:pt x="57" y="103"/>
                    <a:pt x="54" y="99"/>
                    <a:pt x="54" y="98"/>
                  </a:cubicBezTo>
                  <a:cubicBezTo>
                    <a:pt x="54" y="96"/>
                    <a:pt x="56" y="91"/>
                    <a:pt x="56" y="88"/>
                  </a:cubicBezTo>
                  <a:lnTo>
                    <a:pt x="56" y="8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8" name="Freeform 8"/>
            <p:cNvSpPr>
              <a:spLocks/>
            </p:cNvSpPr>
            <p:nvPr/>
          </p:nvSpPr>
          <p:spPr bwMode="auto">
            <a:xfrm>
              <a:off x="4994" y="1255"/>
              <a:ext cx="10" cy="19"/>
            </a:xfrm>
            <a:custGeom>
              <a:avLst/>
              <a:gdLst>
                <a:gd name="T0" fmla="*/ 13 w 13"/>
                <a:gd name="T1" fmla="*/ 15 h 24"/>
                <a:gd name="T2" fmla="*/ 6 w 13"/>
                <a:gd name="T3" fmla="*/ 24 h 24"/>
                <a:gd name="T4" fmla="*/ 0 w 13"/>
                <a:gd name="T5" fmla="*/ 18 h 24"/>
                <a:gd name="T6" fmla="*/ 4 w 13"/>
                <a:gd name="T7" fmla="*/ 0 h 24"/>
                <a:gd name="T8" fmla="*/ 13 w 13"/>
                <a:gd name="T9" fmla="*/ 15 h 24"/>
              </a:gdLst>
              <a:ahLst/>
              <a:cxnLst>
                <a:cxn ang="0">
                  <a:pos x="T0" y="T1"/>
                </a:cxn>
                <a:cxn ang="0">
                  <a:pos x="T2" y="T3"/>
                </a:cxn>
                <a:cxn ang="0">
                  <a:pos x="T4" y="T5"/>
                </a:cxn>
                <a:cxn ang="0">
                  <a:pos x="T6" y="T7"/>
                </a:cxn>
                <a:cxn ang="0">
                  <a:pos x="T8" y="T9"/>
                </a:cxn>
              </a:cxnLst>
              <a:rect l="0" t="0" r="r" b="b"/>
              <a:pathLst>
                <a:path w="13" h="24">
                  <a:moveTo>
                    <a:pt x="13" y="15"/>
                  </a:moveTo>
                  <a:cubicBezTo>
                    <a:pt x="13" y="19"/>
                    <a:pt x="10" y="24"/>
                    <a:pt x="6" y="24"/>
                  </a:cubicBezTo>
                  <a:cubicBezTo>
                    <a:pt x="3" y="24"/>
                    <a:pt x="0" y="21"/>
                    <a:pt x="0" y="18"/>
                  </a:cubicBezTo>
                  <a:cubicBezTo>
                    <a:pt x="0" y="12"/>
                    <a:pt x="4" y="7"/>
                    <a:pt x="4" y="0"/>
                  </a:cubicBezTo>
                  <a:cubicBezTo>
                    <a:pt x="7" y="6"/>
                    <a:pt x="13" y="8"/>
                    <a:pt x="13"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9" name="Freeform 9"/>
            <p:cNvSpPr>
              <a:spLocks/>
            </p:cNvSpPr>
            <p:nvPr/>
          </p:nvSpPr>
          <p:spPr bwMode="auto">
            <a:xfrm>
              <a:off x="4901" y="1102"/>
              <a:ext cx="200" cy="161"/>
            </a:xfrm>
            <a:custGeom>
              <a:avLst/>
              <a:gdLst>
                <a:gd name="T0" fmla="*/ 74 w 254"/>
                <a:gd name="T1" fmla="*/ 135 h 205"/>
                <a:gd name="T2" fmla="*/ 87 w 254"/>
                <a:gd name="T3" fmla="*/ 170 h 205"/>
                <a:gd name="T4" fmla="*/ 100 w 254"/>
                <a:gd name="T5" fmla="*/ 200 h 205"/>
                <a:gd name="T6" fmla="*/ 108 w 254"/>
                <a:gd name="T7" fmla="*/ 200 h 205"/>
                <a:gd name="T8" fmla="*/ 118 w 254"/>
                <a:gd name="T9" fmla="*/ 189 h 205"/>
                <a:gd name="T10" fmla="*/ 121 w 254"/>
                <a:gd name="T11" fmla="*/ 170 h 205"/>
                <a:gd name="T12" fmla="*/ 134 w 254"/>
                <a:gd name="T13" fmla="*/ 149 h 205"/>
                <a:gd name="T14" fmla="*/ 163 w 254"/>
                <a:gd name="T15" fmla="*/ 120 h 205"/>
                <a:gd name="T16" fmla="*/ 187 w 254"/>
                <a:gd name="T17" fmla="*/ 109 h 205"/>
                <a:gd name="T18" fmla="*/ 204 w 254"/>
                <a:gd name="T19" fmla="*/ 129 h 205"/>
                <a:gd name="T20" fmla="*/ 211 w 254"/>
                <a:gd name="T21" fmla="*/ 151 h 205"/>
                <a:gd name="T22" fmla="*/ 228 w 254"/>
                <a:gd name="T23" fmla="*/ 149 h 205"/>
                <a:gd name="T24" fmla="*/ 238 w 254"/>
                <a:gd name="T25" fmla="*/ 183 h 205"/>
                <a:gd name="T26" fmla="*/ 244 w 254"/>
                <a:gd name="T27" fmla="*/ 179 h 205"/>
                <a:gd name="T28" fmla="*/ 236 w 254"/>
                <a:gd name="T29" fmla="*/ 158 h 205"/>
                <a:gd name="T30" fmla="*/ 236 w 254"/>
                <a:gd name="T31" fmla="*/ 144 h 205"/>
                <a:gd name="T32" fmla="*/ 241 w 254"/>
                <a:gd name="T33" fmla="*/ 127 h 205"/>
                <a:gd name="T34" fmla="*/ 243 w 254"/>
                <a:gd name="T35" fmla="*/ 106 h 205"/>
                <a:gd name="T36" fmla="*/ 233 w 254"/>
                <a:gd name="T37" fmla="*/ 98 h 205"/>
                <a:gd name="T38" fmla="*/ 222 w 254"/>
                <a:gd name="T39" fmla="*/ 63 h 205"/>
                <a:gd name="T40" fmla="*/ 211 w 254"/>
                <a:gd name="T41" fmla="*/ 65 h 205"/>
                <a:gd name="T42" fmla="*/ 186 w 254"/>
                <a:gd name="T43" fmla="*/ 72 h 205"/>
                <a:gd name="T44" fmla="*/ 170 w 254"/>
                <a:gd name="T45" fmla="*/ 74 h 205"/>
                <a:gd name="T46" fmla="*/ 147 w 254"/>
                <a:gd name="T47" fmla="*/ 68 h 205"/>
                <a:gd name="T48" fmla="*/ 127 w 254"/>
                <a:gd name="T49" fmla="*/ 58 h 205"/>
                <a:gd name="T50" fmla="*/ 113 w 254"/>
                <a:gd name="T51" fmla="*/ 44 h 205"/>
                <a:gd name="T52" fmla="*/ 114 w 254"/>
                <a:gd name="T53" fmla="*/ 34 h 205"/>
                <a:gd name="T54" fmla="*/ 107 w 254"/>
                <a:gd name="T55" fmla="*/ 21 h 205"/>
                <a:gd name="T56" fmla="*/ 89 w 254"/>
                <a:gd name="T57" fmla="*/ 8 h 205"/>
                <a:gd name="T58" fmla="*/ 65 w 254"/>
                <a:gd name="T59" fmla="*/ 0 h 205"/>
                <a:gd name="T60" fmla="*/ 47 w 254"/>
                <a:gd name="T61" fmla="*/ 11 h 205"/>
                <a:gd name="T62" fmla="*/ 32 w 254"/>
                <a:gd name="T63" fmla="*/ 6 h 205"/>
                <a:gd name="T64" fmla="*/ 11 w 254"/>
                <a:gd name="T65" fmla="*/ 23 h 205"/>
                <a:gd name="T66" fmla="*/ 0 w 254"/>
                <a:gd name="T67" fmla="*/ 32 h 205"/>
                <a:gd name="T68" fmla="*/ 1 w 254"/>
                <a:gd name="T69" fmla="*/ 43 h 205"/>
                <a:gd name="T70" fmla="*/ 2 w 254"/>
                <a:gd name="T71" fmla="*/ 60 h 205"/>
                <a:gd name="T72" fmla="*/ 7 w 254"/>
                <a:gd name="T73" fmla="*/ 90 h 205"/>
                <a:gd name="T74" fmla="*/ 17 w 254"/>
                <a:gd name="T75" fmla="*/ 92 h 205"/>
                <a:gd name="T76" fmla="*/ 35 w 254"/>
                <a:gd name="T77" fmla="*/ 92 h 205"/>
                <a:gd name="T78" fmla="*/ 59 w 254"/>
                <a:gd name="T79" fmla="*/ 109 h 205"/>
                <a:gd name="T80" fmla="*/ 63 w 254"/>
                <a:gd name="T81" fmla="*/ 124 h 205"/>
                <a:gd name="T82" fmla="*/ 72 w 254"/>
                <a:gd name="T83" fmla="*/ 11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4" h="205">
                  <a:moveTo>
                    <a:pt x="74" y="132"/>
                  </a:moveTo>
                  <a:cubicBezTo>
                    <a:pt x="73" y="131"/>
                    <a:pt x="73" y="131"/>
                    <a:pt x="73" y="131"/>
                  </a:cubicBezTo>
                  <a:cubicBezTo>
                    <a:pt x="73" y="132"/>
                    <a:pt x="74" y="134"/>
                    <a:pt x="74" y="135"/>
                  </a:cubicBezTo>
                  <a:cubicBezTo>
                    <a:pt x="74" y="139"/>
                    <a:pt x="76" y="143"/>
                    <a:pt x="77" y="147"/>
                  </a:cubicBezTo>
                  <a:cubicBezTo>
                    <a:pt x="79" y="152"/>
                    <a:pt x="83" y="159"/>
                    <a:pt x="84" y="163"/>
                  </a:cubicBezTo>
                  <a:cubicBezTo>
                    <a:pt x="85" y="166"/>
                    <a:pt x="85" y="167"/>
                    <a:pt x="87" y="170"/>
                  </a:cubicBezTo>
                  <a:cubicBezTo>
                    <a:pt x="88" y="172"/>
                    <a:pt x="87" y="175"/>
                    <a:pt x="89" y="179"/>
                  </a:cubicBezTo>
                  <a:cubicBezTo>
                    <a:pt x="90" y="181"/>
                    <a:pt x="93" y="183"/>
                    <a:pt x="94" y="186"/>
                  </a:cubicBezTo>
                  <a:cubicBezTo>
                    <a:pt x="96" y="190"/>
                    <a:pt x="98" y="195"/>
                    <a:pt x="100" y="200"/>
                  </a:cubicBezTo>
                  <a:cubicBezTo>
                    <a:pt x="100" y="201"/>
                    <a:pt x="101" y="202"/>
                    <a:pt x="102" y="202"/>
                  </a:cubicBezTo>
                  <a:cubicBezTo>
                    <a:pt x="102" y="204"/>
                    <a:pt x="103" y="205"/>
                    <a:pt x="105" y="205"/>
                  </a:cubicBezTo>
                  <a:cubicBezTo>
                    <a:pt x="107" y="205"/>
                    <a:pt x="107" y="202"/>
                    <a:pt x="108" y="200"/>
                  </a:cubicBezTo>
                  <a:cubicBezTo>
                    <a:pt x="109" y="198"/>
                    <a:pt x="109" y="199"/>
                    <a:pt x="112" y="197"/>
                  </a:cubicBezTo>
                  <a:cubicBezTo>
                    <a:pt x="114" y="197"/>
                    <a:pt x="113" y="191"/>
                    <a:pt x="116" y="190"/>
                  </a:cubicBezTo>
                  <a:cubicBezTo>
                    <a:pt x="117" y="190"/>
                    <a:pt x="118" y="190"/>
                    <a:pt x="118" y="189"/>
                  </a:cubicBezTo>
                  <a:cubicBezTo>
                    <a:pt x="120" y="189"/>
                    <a:pt x="120" y="189"/>
                    <a:pt x="120" y="189"/>
                  </a:cubicBezTo>
                  <a:cubicBezTo>
                    <a:pt x="118" y="183"/>
                    <a:pt x="118" y="183"/>
                    <a:pt x="118" y="183"/>
                  </a:cubicBezTo>
                  <a:cubicBezTo>
                    <a:pt x="118" y="179"/>
                    <a:pt x="121" y="175"/>
                    <a:pt x="121" y="170"/>
                  </a:cubicBezTo>
                  <a:cubicBezTo>
                    <a:pt x="121" y="166"/>
                    <a:pt x="120" y="164"/>
                    <a:pt x="120" y="160"/>
                  </a:cubicBezTo>
                  <a:cubicBezTo>
                    <a:pt x="120" y="156"/>
                    <a:pt x="124" y="155"/>
                    <a:pt x="128" y="154"/>
                  </a:cubicBezTo>
                  <a:cubicBezTo>
                    <a:pt x="130" y="153"/>
                    <a:pt x="132" y="151"/>
                    <a:pt x="134" y="149"/>
                  </a:cubicBezTo>
                  <a:cubicBezTo>
                    <a:pt x="138" y="145"/>
                    <a:pt x="142" y="140"/>
                    <a:pt x="146" y="136"/>
                  </a:cubicBezTo>
                  <a:cubicBezTo>
                    <a:pt x="150" y="132"/>
                    <a:pt x="156" y="131"/>
                    <a:pt x="160" y="127"/>
                  </a:cubicBezTo>
                  <a:cubicBezTo>
                    <a:pt x="162" y="125"/>
                    <a:pt x="162" y="123"/>
                    <a:pt x="163" y="120"/>
                  </a:cubicBezTo>
                  <a:cubicBezTo>
                    <a:pt x="164" y="118"/>
                    <a:pt x="168" y="118"/>
                    <a:pt x="170" y="114"/>
                  </a:cubicBezTo>
                  <a:cubicBezTo>
                    <a:pt x="171" y="115"/>
                    <a:pt x="171" y="116"/>
                    <a:pt x="175" y="116"/>
                  </a:cubicBezTo>
                  <a:cubicBezTo>
                    <a:pt x="181" y="116"/>
                    <a:pt x="187" y="115"/>
                    <a:pt x="187" y="109"/>
                  </a:cubicBezTo>
                  <a:cubicBezTo>
                    <a:pt x="190" y="109"/>
                    <a:pt x="194" y="111"/>
                    <a:pt x="195" y="114"/>
                  </a:cubicBezTo>
                  <a:cubicBezTo>
                    <a:pt x="196" y="116"/>
                    <a:pt x="195" y="120"/>
                    <a:pt x="197" y="122"/>
                  </a:cubicBezTo>
                  <a:cubicBezTo>
                    <a:pt x="199" y="125"/>
                    <a:pt x="201" y="127"/>
                    <a:pt x="204" y="129"/>
                  </a:cubicBezTo>
                  <a:cubicBezTo>
                    <a:pt x="206" y="133"/>
                    <a:pt x="209" y="137"/>
                    <a:pt x="211" y="141"/>
                  </a:cubicBezTo>
                  <a:cubicBezTo>
                    <a:pt x="211" y="142"/>
                    <a:pt x="212" y="143"/>
                    <a:pt x="212" y="144"/>
                  </a:cubicBezTo>
                  <a:cubicBezTo>
                    <a:pt x="212" y="146"/>
                    <a:pt x="211" y="148"/>
                    <a:pt x="211" y="151"/>
                  </a:cubicBezTo>
                  <a:cubicBezTo>
                    <a:pt x="211" y="153"/>
                    <a:pt x="211" y="156"/>
                    <a:pt x="214" y="156"/>
                  </a:cubicBezTo>
                  <a:cubicBezTo>
                    <a:pt x="221" y="156"/>
                    <a:pt x="222" y="150"/>
                    <a:pt x="226" y="146"/>
                  </a:cubicBezTo>
                  <a:cubicBezTo>
                    <a:pt x="227" y="147"/>
                    <a:pt x="227" y="148"/>
                    <a:pt x="228" y="149"/>
                  </a:cubicBezTo>
                  <a:cubicBezTo>
                    <a:pt x="228" y="150"/>
                    <a:pt x="230" y="149"/>
                    <a:pt x="231" y="151"/>
                  </a:cubicBezTo>
                  <a:cubicBezTo>
                    <a:pt x="233" y="154"/>
                    <a:pt x="229" y="161"/>
                    <a:pt x="232" y="161"/>
                  </a:cubicBezTo>
                  <a:cubicBezTo>
                    <a:pt x="232" y="168"/>
                    <a:pt x="238" y="173"/>
                    <a:pt x="238" y="183"/>
                  </a:cubicBezTo>
                  <a:cubicBezTo>
                    <a:pt x="238" y="185"/>
                    <a:pt x="236" y="190"/>
                    <a:pt x="238" y="191"/>
                  </a:cubicBezTo>
                  <a:cubicBezTo>
                    <a:pt x="240" y="188"/>
                    <a:pt x="240" y="185"/>
                    <a:pt x="242" y="181"/>
                  </a:cubicBezTo>
                  <a:cubicBezTo>
                    <a:pt x="242" y="180"/>
                    <a:pt x="244" y="180"/>
                    <a:pt x="244" y="179"/>
                  </a:cubicBezTo>
                  <a:cubicBezTo>
                    <a:pt x="244" y="177"/>
                    <a:pt x="241" y="166"/>
                    <a:pt x="239" y="165"/>
                  </a:cubicBezTo>
                  <a:cubicBezTo>
                    <a:pt x="238" y="163"/>
                    <a:pt x="235" y="162"/>
                    <a:pt x="235" y="160"/>
                  </a:cubicBezTo>
                  <a:cubicBezTo>
                    <a:pt x="235" y="159"/>
                    <a:pt x="236" y="159"/>
                    <a:pt x="236" y="158"/>
                  </a:cubicBezTo>
                  <a:cubicBezTo>
                    <a:pt x="236" y="158"/>
                    <a:pt x="236" y="158"/>
                    <a:pt x="236" y="158"/>
                  </a:cubicBezTo>
                  <a:cubicBezTo>
                    <a:pt x="236" y="158"/>
                    <a:pt x="238" y="155"/>
                    <a:pt x="238" y="153"/>
                  </a:cubicBezTo>
                  <a:cubicBezTo>
                    <a:pt x="238" y="151"/>
                    <a:pt x="238" y="146"/>
                    <a:pt x="236" y="144"/>
                  </a:cubicBezTo>
                  <a:cubicBezTo>
                    <a:pt x="235" y="142"/>
                    <a:pt x="232" y="142"/>
                    <a:pt x="232" y="138"/>
                  </a:cubicBezTo>
                  <a:cubicBezTo>
                    <a:pt x="232" y="134"/>
                    <a:pt x="233" y="131"/>
                    <a:pt x="235" y="129"/>
                  </a:cubicBezTo>
                  <a:cubicBezTo>
                    <a:pt x="236" y="127"/>
                    <a:pt x="239" y="128"/>
                    <a:pt x="241" y="127"/>
                  </a:cubicBezTo>
                  <a:cubicBezTo>
                    <a:pt x="246" y="123"/>
                    <a:pt x="249" y="122"/>
                    <a:pt x="254" y="115"/>
                  </a:cubicBezTo>
                  <a:cubicBezTo>
                    <a:pt x="252" y="115"/>
                    <a:pt x="252" y="115"/>
                    <a:pt x="250" y="115"/>
                  </a:cubicBezTo>
                  <a:cubicBezTo>
                    <a:pt x="246" y="115"/>
                    <a:pt x="243" y="111"/>
                    <a:pt x="243" y="106"/>
                  </a:cubicBezTo>
                  <a:cubicBezTo>
                    <a:pt x="241" y="106"/>
                    <a:pt x="240" y="100"/>
                    <a:pt x="239" y="100"/>
                  </a:cubicBezTo>
                  <a:cubicBezTo>
                    <a:pt x="237" y="100"/>
                    <a:pt x="236" y="101"/>
                    <a:pt x="234" y="101"/>
                  </a:cubicBezTo>
                  <a:cubicBezTo>
                    <a:pt x="233" y="101"/>
                    <a:pt x="233" y="99"/>
                    <a:pt x="233" y="98"/>
                  </a:cubicBezTo>
                  <a:cubicBezTo>
                    <a:pt x="233" y="90"/>
                    <a:pt x="239" y="90"/>
                    <a:pt x="239" y="81"/>
                  </a:cubicBezTo>
                  <a:cubicBezTo>
                    <a:pt x="239" y="77"/>
                    <a:pt x="236" y="75"/>
                    <a:pt x="234" y="72"/>
                  </a:cubicBezTo>
                  <a:cubicBezTo>
                    <a:pt x="228" y="69"/>
                    <a:pt x="224" y="70"/>
                    <a:pt x="222" y="63"/>
                  </a:cubicBezTo>
                  <a:cubicBezTo>
                    <a:pt x="221" y="63"/>
                    <a:pt x="221" y="63"/>
                    <a:pt x="221" y="63"/>
                  </a:cubicBezTo>
                  <a:cubicBezTo>
                    <a:pt x="219" y="65"/>
                    <a:pt x="219" y="65"/>
                    <a:pt x="219" y="65"/>
                  </a:cubicBezTo>
                  <a:cubicBezTo>
                    <a:pt x="216" y="65"/>
                    <a:pt x="213" y="63"/>
                    <a:pt x="211" y="65"/>
                  </a:cubicBezTo>
                  <a:cubicBezTo>
                    <a:pt x="210" y="66"/>
                    <a:pt x="210" y="66"/>
                    <a:pt x="209" y="67"/>
                  </a:cubicBezTo>
                  <a:cubicBezTo>
                    <a:pt x="207" y="68"/>
                    <a:pt x="200" y="74"/>
                    <a:pt x="197" y="74"/>
                  </a:cubicBezTo>
                  <a:cubicBezTo>
                    <a:pt x="193" y="74"/>
                    <a:pt x="191" y="72"/>
                    <a:pt x="186" y="72"/>
                  </a:cubicBezTo>
                  <a:cubicBezTo>
                    <a:pt x="181" y="72"/>
                    <a:pt x="180" y="76"/>
                    <a:pt x="177" y="77"/>
                  </a:cubicBezTo>
                  <a:cubicBezTo>
                    <a:pt x="176" y="76"/>
                    <a:pt x="175" y="72"/>
                    <a:pt x="174" y="72"/>
                  </a:cubicBezTo>
                  <a:cubicBezTo>
                    <a:pt x="173" y="72"/>
                    <a:pt x="172" y="74"/>
                    <a:pt x="170" y="74"/>
                  </a:cubicBezTo>
                  <a:cubicBezTo>
                    <a:pt x="167" y="74"/>
                    <a:pt x="164" y="74"/>
                    <a:pt x="161" y="74"/>
                  </a:cubicBezTo>
                  <a:cubicBezTo>
                    <a:pt x="156" y="74"/>
                    <a:pt x="154" y="70"/>
                    <a:pt x="151" y="68"/>
                  </a:cubicBezTo>
                  <a:cubicBezTo>
                    <a:pt x="150" y="67"/>
                    <a:pt x="148" y="69"/>
                    <a:pt x="147" y="68"/>
                  </a:cubicBezTo>
                  <a:cubicBezTo>
                    <a:pt x="146" y="66"/>
                    <a:pt x="146" y="64"/>
                    <a:pt x="145" y="63"/>
                  </a:cubicBezTo>
                  <a:cubicBezTo>
                    <a:pt x="141" y="62"/>
                    <a:pt x="139" y="63"/>
                    <a:pt x="136" y="60"/>
                  </a:cubicBezTo>
                  <a:cubicBezTo>
                    <a:pt x="134" y="57"/>
                    <a:pt x="131" y="59"/>
                    <a:pt x="127" y="58"/>
                  </a:cubicBezTo>
                  <a:cubicBezTo>
                    <a:pt x="123" y="57"/>
                    <a:pt x="122" y="54"/>
                    <a:pt x="118" y="53"/>
                  </a:cubicBezTo>
                  <a:cubicBezTo>
                    <a:pt x="117" y="52"/>
                    <a:pt x="114" y="53"/>
                    <a:pt x="114" y="51"/>
                  </a:cubicBezTo>
                  <a:cubicBezTo>
                    <a:pt x="113" y="49"/>
                    <a:pt x="113" y="47"/>
                    <a:pt x="113" y="44"/>
                  </a:cubicBezTo>
                  <a:cubicBezTo>
                    <a:pt x="113" y="42"/>
                    <a:pt x="113" y="42"/>
                    <a:pt x="113" y="42"/>
                  </a:cubicBezTo>
                  <a:cubicBezTo>
                    <a:pt x="115" y="42"/>
                    <a:pt x="118" y="43"/>
                    <a:pt x="118" y="40"/>
                  </a:cubicBezTo>
                  <a:cubicBezTo>
                    <a:pt x="118" y="37"/>
                    <a:pt x="114" y="37"/>
                    <a:pt x="114" y="34"/>
                  </a:cubicBezTo>
                  <a:cubicBezTo>
                    <a:pt x="114" y="29"/>
                    <a:pt x="123" y="30"/>
                    <a:pt x="123" y="24"/>
                  </a:cubicBezTo>
                  <a:cubicBezTo>
                    <a:pt x="123" y="21"/>
                    <a:pt x="118" y="17"/>
                    <a:pt x="116" y="17"/>
                  </a:cubicBezTo>
                  <a:cubicBezTo>
                    <a:pt x="112" y="17"/>
                    <a:pt x="110" y="21"/>
                    <a:pt x="107" y="21"/>
                  </a:cubicBezTo>
                  <a:cubicBezTo>
                    <a:pt x="102" y="20"/>
                    <a:pt x="100" y="20"/>
                    <a:pt x="97" y="17"/>
                  </a:cubicBezTo>
                  <a:cubicBezTo>
                    <a:pt x="95" y="15"/>
                    <a:pt x="96" y="13"/>
                    <a:pt x="94" y="12"/>
                  </a:cubicBezTo>
                  <a:cubicBezTo>
                    <a:pt x="91" y="11"/>
                    <a:pt x="89" y="12"/>
                    <a:pt x="89" y="8"/>
                  </a:cubicBezTo>
                  <a:cubicBezTo>
                    <a:pt x="86" y="7"/>
                    <a:pt x="84" y="7"/>
                    <a:pt x="81" y="7"/>
                  </a:cubicBezTo>
                  <a:cubicBezTo>
                    <a:pt x="77" y="7"/>
                    <a:pt x="75" y="11"/>
                    <a:pt x="70" y="11"/>
                  </a:cubicBezTo>
                  <a:cubicBezTo>
                    <a:pt x="65" y="11"/>
                    <a:pt x="70" y="0"/>
                    <a:pt x="65" y="0"/>
                  </a:cubicBezTo>
                  <a:cubicBezTo>
                    <a:pt x="61" y="0"/>
                    <a:pt x="60" y="5"/>
                    <a:pt x="58" y="5"/>
                  </a:cubicBezTo>
                  <a:cubicBezTo>
                    <a:pt x="57" y="5"/>
                    <a:pt x="57" y="5"/>
                    <a:pt x="57" y="5"/>
                  </a:cubicBezTo>
                  <a:cubicBezTo>
                    <a:pt x="55" y="8"/>
                    <a:pt x="51" y="11"/>
                    <a:pt x="47" y="11"/>
                  </a:cubicBezTo>
                  <a:cubicBezTo>
                    <a:pt x="45" y="11"/>
                    <a:pt x="45" y="8"/>
                    <a:pt x="43" y="8"/>
                  </a:cubicBezTo>
                  <a:cubicBezTo>
                    <a:pt x="42" y="8"/>
                    <a:pt x="36" y="10"/>
                    <a:pt x="36" y="7"/>
                  </a:cubicBezTo>
                  <a:cubicBezTo>
                    <a:pt x="34" y="7"/>
                    <a:pt x="35" y="6"/>
                    <a:pt x="32" y="6"/>
                  </a:cubicBezTo>
                  <a:cubicBezTo>
                    <a:pt x="27" y="6"/>
                    <a:pt x="26" y="12"/>
                    <a:pt x="23" y="16"/>
                  </a:cubicBezTo>
                  <a:cubicBezTo>
                    <a:pt x="21" y="18"/>
                    <a:pt x="18" y="18"/>
                    <a:pt x="16" y="19"/>
                  </a:cubicBezTo>
                  <a:cubicBezTo>
                    <a:pt x="15" y="21"/>
                    <a:pt x="14" y="23"/>
                    <a:pt x="11" y="23"/>
                  </a:cubicBezTo>
                  <a:cubicBezTo>
                    <a:pt x="9" y="23"/>
                    <a:pt x="8" y="21"/>
                    <a:pt x="6" y="21"/>
                  </a:cubicBezTo>
                  <a:cubicBezTo>
                    <a:pt x="5" y="21"/>
                    <a:pt x="5" y="22"/>
                    <a:pt x="5" y="22"/>
                  </a:cubicBezTo>
                  <a:cubicBezTo>
                    <a:pt x="3" y="23"/>
                    <a:pt x="0" y="31"/>
                    <a:pt x="0" y="32"/>
                  </a:cubicBezTo>
                  <a:cubicBezTo>
                    <a:pt x="0" y="32"/>
                    <a:pt x="0" y="33"/>
                    <a:pt x="0" y="34"/>
                  </a:cubicBezTo>
                  <a:cubicBezTo>
                    <a:pt x="0" y="35"/>
                    <a:pt x="0" y="35"/>
                    <a:pt x="1" y="37"/>
                  </a:cubicBezTo>
                  <a:cubicBezTo>
                    <a:pt x="1" y="43"/>
                    <a:pt x="1" y="43"/>
                    <a:pt x="1" y="43"/>
                  </a:cubicBezTo>
                  <a:cubicBezTo>
                    <a:pt x="2" y="45"/>
                    <a:pt x="1" y="47"/>
                    <a:pt x="2" y="49"/>
                  </a:cubicBezTo>
                  <a:cubicBezTo>
                    <a:pt x="3" y="51"/>
                    <a:pt x="7" y="49"/>
                    <a:pt x="7" y="52"/>
                  </a:cubicBezTo>
                  <a:cubicBezTo>
                    <a:pt x="7" y="57"/>
                    <a:pt x="2" y="56"/>
                    <a:pt x="2" y="60"/>
                  </a:cubicBezTo>
                  <a:cubicBezTo>
                    <a:pt x="2" y="63"/>
                    <a:pt x="4" y="63"/>
                    <a:pt x="5" y="64"/>
                  </a:cubicBezTo>
                  <a:cubicBezTo>
                    <a:pt x="8" y="71"/>
                    <a:pt x="16" y="72"/>
                    <a:pt x="16" y="82"/>
                  </a:cubicBezTo>
                  <a:cubicBezTo>
                    <a:pt x="10" y="83"/>
                    <a:pt x="7" y="84"/>
                    <a:pt x="7" y="90"/>
                  </a:cubicBezTo>
                  <a:cubicBezTo>
                    <a:pt x="7" y="92"/>
                    <a:pt x="7" y="93"/>
                    <a:pt x="7" y="94"/>
                  </a:cubicBezTo>
                  <a:cubicBezTo>
                    <a:pt x="15" y="94"/>
                    <a:pt x="15" y="94"/>
                    <a:pt x="15" y="94"/>
                  </a:cubicBezTo>
                  <a:cubicBezTo>
                    <a:pt x="16" y="93"/>
                    <a:pt x="16" y="93"/>
                    <a:pt x="17" y="92"/>
                  </a:cubicBezTo>
                  <a:cubicBezTo>
                    <a:pt x="23" y="94"/>
                    <a:pt x="23" y="94"/>
                    <a:pt x="23" y="94"/>
                  </a:cubicBezTo>
                  <a:cubicBezTo>
                    <a:pt x="25" y="94"/>
                    <a:pt x="26" y="92"/>
                    <a:pt x="28" y="92"/>
                  </a:cubicBezTo>
                  <a:cubicBezTo>
                    <a:pt x="31" y="92"/>
                    <a:pt x="33" y="92"/>
                    <a:pt x="35" y="92"/>
                  </a:cubicBezTo>
                  <a:cubicBezTo>
                    <a:pt x="38" y="93"/>
                    <a:pt x="39" y="98"/>
                    <a:pt x="41" y="101"/>
                  </a:cubicBezTo>
                  <a:cubicBezTo>
                    <a:pt x="43" y="104"/>
                    <a:pt x="49" y="109"/>
                    <a:pt x="54" y="109"/>
                  </a:cubicBezTo>
                  <a:cubicBezTo>
                    <a:pt x="55" y="109"/>
                    <a:pt x="57" y="109"/>
                    <a:pt x="59" y="109"/>
                  </a:cubicBezTo>
                  <a:cubicBezTo>
                    <a:pt x="58" y="110"/>
                    <a:pt x="58" y="112"/>
                    <a:pt x="56" y="113"/>
                  </a:cubicBezTo>
                  <a:cubicBezTo>
                    <a:pt x="54" y="113"/>
                    <a:pt x="52" y="112"/>
                    <a:pt x="50" y="113"/>
                  </a:cubicBezTo>
                  <a:cubicBezTo>
                    <a:pt x="54" y="117"/>
                    <a:pt x="56" y="124"/>
                    <a:pt x="63" y="124"/>
                  </a:cubicBezTo>
                  <a:cubicBezTo>
                    <a:pt x="69" y="124"/>
                    <a:pt x="69" y="116"/>
                    <a:pt x="72" y="113"/>
                  </a:cubicBezTo>
                  <a:cubicBezTo>
                    <a:pt x="74" y="113"/>
                    <a:pt x="74" y="113"/>
                    <a:pt x="74" y="113"/>
                  </a:cubicBezTo>
                  <a:cubicBezTo>
                    <a:pt x="74" y="114"/>
                    <a:pt x="72" y="116"/>
                    <a:pt x="72" y="116"/>
                  </a:cubicBezTo>
                  <a:cubicBezTo>
                    <a:pt x="72" y="119"/>
                    <a:pt x="75" y="122"/>
                    <a:pt x="75" y="125"/>
                  </a:cubicBezTo>
                  <a:cubicBezTo>
                    <a:pt x="75" y="128"/>
                    <a:pt x="74" y="129"/>
                    <a:pt x="74" y="1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0" name="Freeform 10"/>
            <p:cNvSpPr>
              <a:spLocks/>
            </p:cNvSpPr>
            <p:nvPr/>
          </p:nvSpPr>
          <p:spPr bwMode="auto">
            <a:xfrm>
              <a:off x="5071" y="1275"/>
              <a:ext cx="53" cy="57"/>
            </a:xfrm>
            <a:custGeom>
              <a:avLst/>
              <a:gdLst>
                <a:gd name="T0" fmla="*/ 30 w 67"/>
                <a:gd name="T1" fmla="*/ 37 h 72"/>
                <a:gd name="T2" fmla="*/ 29 w 67"/>
                <a:gd name="T3" fmla="*/ 35 h 72"/>
                <a:gd name="T4" fmla="*/ 26 w 67"/>
                <a:gd name="T5" fmla="*/ 34 h 72"/>
                <a:gd name="T6" fmla="*/ 23 w 67"/>
                <a:gd name="T7" fmla="*/ 26 h 72"/>
                <a:gd name="T8" fmla="*/ 15 w 67"/>
                <a:gd name="T9" fmla="*/ 19 h 72"/>
                <a:gd name="T10" fmla="*/ 11 w 67"/>
                <a:gd name="T11" fmla="*/ 12 h 72"/>
                <a:gd name="T12" fmla="*/ 6 w 67"/>
                <a:gd name="T13" fmla="*/ 11 h 72"/>
                <a:gd name="T14" fmla="*/ 0 w 67"/>
                <a:gd name="T15" fmla="*/ 2 h 72"/>
                <a:gd name="T16" fmla="*/ 0 w 67"/>
                <a:gd name="T17" fmla="*/ 0 h 72"/>
                <a:gd name="T18" fmla="*/ 2 w 67"/>
                <a:gd name="T19" fmla="*/ 0 h 72"/>
                <a:gd name="T20" fmla="*/ 6 w 67"/>
                <a:gd name="T21" fmla="*/ 2 h 72"/>
                <a:gd name="T22" fmla="*/ 13 w 67"/>
                <a:gd name="T23" fmla="*/ 2 h 72"/>
                <a:gd name="T24" fmla="*/ 22 w 67"/>
                <a:gd name="T25" fmla="*/ 10 h 72"/>
                <a:gd name="T26" fmla="*/ 24 w 67"/>
                <a:gd name="T27" fmla="*/ 11 h 72"/>
                <a:gd name="T28" fmla="*/ 31 w 67"/>
                <a:gd name="T29" fmla="*/ 17 h 72"/>
                <a:gd name="T30" fmla="*/ 44 w 67"/>
                <a:gd name="T31" fmla="*/ 26 h 72"/>
                <a:gd name="T32" fmla="*/ 51 w 67"/>
                <a:gd name="T33" fmla="*/ 32 h 72"/>
                <a:gd name="T34" fmla="*/ 50 w 67"/>
                <a:gd name="T35" fmla="*/ 33 h 72"/>
                <a:gd name="T36" fmla="*/ 52 w 67"/>
                <a:gd name="T37" fmla="*/ 33 h 72"/>
                <a:gd name="T38" fmla="*/ 54 w 67"/>
                <a:gd name="T39" fmla="*/ 35 h 72"/>
                <a:gd name="T40" fmla="*/ 53 w 67"/>
                <a:gd name="T41" fmla="*/ 37 h 72"/>
                <a:gd name="T42" fmla="*/ 57 w 67"/>
                <a:gd name="T43" fmla="*/ 41 h 72"/>
                <a:gd name="T44" fmla="*/ 62 w 67"/>
                <a:gd name="T45" fmla="*/ 49 h 72"/>
                <a:gd name="T46" fmla="*/ 67 w 67"/>
                <a:gd name="T47" fmla="*/ 53 h 72"/>
                <a:gd name="T48" fmla="*/ 67 w 67"/>
                <a:gd name="T49" fmla="*/ 63 h 72"/>
                <a:gd name="T50" fmla="*/ 66 w 67"/>
                <a:gd name="T51" fmla="*/ 69 h 72"/>
                <a:gd name="T52" fmla="*/ 60 w 67"/>
                <a:gd name="T53" fmla="*/ 72 h 72"/>
                <a:gd name="T54" fmla="*/ 55 w 67"/>
                <a:gd name="T55" fmla="*/ 66 h 72"/>
                <a:gd name="T56" fmla="*/ 42 w 67"/>
                <a:gd name="T57" fmla="*/ 56 h 72"/>
                <a:gd name="T58" fmla="*/ 34 w 67"/>
                <a:gd name="T59" fmla="*/ 43 h 72"/>
                <a:gd name="T60" fmla="*/ 30 w 67"/>
                <a:gd name="T61" fmla="*/ 3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72">
                  <a:moveTo>
                    <a:pt x="30" y="37"/>
                  </a:moveTo>
                  <a:cubicBezTo>
                    <a:pt x="29" y="37"/>
                    <a:pt x="30" y="36"/>
                    <a:pt x="29" y="35"/>
                  </a:cubicBezTo>
                  <a:cubicBezTo>
                    <a:pt x="29" y="35"/>
                    <a:pt x="27" y="35"/>
                    <a:pt x="26" y="34"/>
                  </a:cubicBezTo>
                  <a:cubicBezTo>
                    <a:pt x="25" y="33"/>
                    <a:pt x="23" y="28"/>
                    <a:pt x="23" y="26"/>
                  </a:cubicBezTo>
                  <a:cubicBezTo>
                    <a:pt x="21" y="21"/>
                    <a:pt x="16" y="22"/>
                    <a:pt x="15" y="19"/>
                  </a:cubicBezTo>
                  <a:cubicBezTo>
                    <a:pt x="13" y="16"/>
                    <a:pt x="13" y="15"/>
                    <a:pt x="11" y="12"/>
                  </a:cubicBezTo>
                  <a:cubicBezTo>
                    <a:pt x="11" y="11"/>
                    <a:pt x="8" y="11"/>
                    <a:pt x="6" y="11"/>
                  </a:cubicBezTo>
                  <a:cubicBezTo>
                    <a:pt x="5" y="10"/>
                    <a:pt x="1" y="4"/>
                    <a:pt x="0" y="2"/>
                  </a:cubicBezTo>
                  <a:cubicBezTo>
                    <a:pt x="0" y="0"/>
                    <a:pt x="0" y="0"/>
                    <a:pt x="0" y="0"/>
                  </a:cubicBezTo>
                  <a:cubicBezTo>
                    <a:pt x="1" y="0"/>
                    <a:pt x="1" y="0"/>
                    <a:pt x="2" y="0"/>
                  </a:cubicBezTo>
                  <a:cubicBezTo>
                    <a:pt x="4" y="0"/>
                    <a:pt x="4" y="1"/>
                    <a:pt x="6" y="2"/>
                  </a:cubicBezTo>
                  <a:cubicBezTo>
                    <a:pt x="13" y="2"/>
                    <a:pt x="13" y="2"/>
                    <a:pt x="13" y="2"/>
                  </a:cubicBezTo>
                  <a:cubicBezTo>
                    <a:pt x="18" y="3"/>
                    <a:pt x="20" y="7"/>
                    <a:pt x="22" y="10"/>
                  </a:cubicBezTo>
                  <a:cubicBezTo>
                    <a:pt x="22" y="11"/>
                    <a:pt x="23" y="11"/>
                    <a:pt x="24" y="11"/>
                  </a:cubicBezTo>
                  <a:cubicBezTo>
                    <a:pt x="27" y="12"/>
                    <a:pt x="29" y="15"/>
                    <a:pt x="31" y="17"/>
                  </a:cubicBezTo>
                  <a:cubicBezTo>
                    <a:pt x="35" y="22"/>
                    <a:pt x="38" y="24"/>
                    <a:pt x="44" y="26"/>
                  </a:cubicBezTo>
                  <a:cubicBezTo>
                    <a:pt x="47" y="27"/>
                    <a:pt x="51" y="29"/>
                    <a:pt x="51" y="32"/>
                  </a:cubicBezTo>
                  <a:cubicBezTo>
                    <a:pt x="51" y="32"/>
                    <a:pt x="50" y="33"/>
                    <a:pt x="50" y="33"/>
                  </a:cubicBezTo>
                  <a:cubicBezTo>
                    <a:pt x="51" y="33"/>
                    <a:pt x="51" y="33"/>
                    <a:pt x="52" y="33"/>
                  </a:cubicBezTo>
                  <a:cubicBezTo>
                    <a:pt x="53" y="33"/>
                    <a:pt x="54" y="34"/>
                    <a:pt x="54" y="35"/>
                  </a:cubicBezTo>
                  <a:cubicBezTo>
                    <a:pt x="53" y="37"/>
                    <a:pt x="53" y="37"/>
                    <a:pt x="53" y="37"/>
                  </a:cubicBezTo>
                  <a:cubicBezTo>
                    <a:pt x="53" y="40"/>
                    <a:pt x="55" y="41"/>
                    <a:pt x="57" y="41"/>
                  </a:cubicBezTo>
                  <a:cubicBezTo>
                    <a:pt x="57" y="45"/>
                    <a:pt x="60" y="47"/>
                    <a:pt x="62" y="49"/>
                  </a:cubicBezTo>
                  <a:cubicBezTo>
                    <a:pt x="64" y="50"/>
                    <a:pt x="67" y="51"/>
                    <a:pt x="67" y="53"/>
                  </a:cubicBezTo>
                  <a:cubicBezTo>
                    <a:pt x="67" y="56"/>
                    <a:pt x="67" y="58"/>
                    <a:pt x="67" y="63"/>
                  </a:cubicBezTo>
                  <a:cubicBezTo>
                    <a:pt x="65" y="64"/>
                    <a:pt x="66" y="67"/>
                    <a:pt x="66" y="69"/>
                  </a:cubicBezTo>
                  <a:cubicBezTo>
                    <a:pt x="66" y="71"/>
                    <a:pt x="61" y="72"/>
                    <a:pt x="60" y="72"/>
                  </a:cubicBezTo>
                  <a:cubicBezTo>
                    <a:pt x="59" y="72"/>
                    <a:pt x="55" y="66"/>
                    <a:pt x="55" y="66"/>
                  </a:cubicBezTo>
                  <a:cubicBezTo>
                    <a:pt x="50" y="62"/>
                    <a:pt x="46" y="60"/>
                    <a:pt x="42" y="56"/>
                  </a:cubicBezTo>
                  <a:cubicBezTo>
                    <a:pt x="38" y="52"/>
                    <a:pt x="36" y="48"/>
                    <a:pt x="34" y="43"/>
                  </a:cubicBezTo>
                  <a:cubicBezTo>
                    <a:pt x="33" y="42"/>
                    <a:pt x="31" y="37"/>
                    <a:pt x="30" y="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1" name="Freeform 11"/>
            <p:cNvSpPr>
              <a:spLocks/>
            </p:cNvSpPr>
            <p:nvPr/>
          </p:nvSpPr>
          <p:spPr bwMode="auto">
            <a:xfrm>
              <a:off x="5139" y="1268"/>
              <a:ext cx="50" cy="55"/>
            </a:xfrm>
            <a:custGeom>
              <a:avLst/>
              <a:gdLst>
                <a:gd name="T0" fmla="*/ 19 w 64"/>
                <a:gd name="T1" fmla="*/ 65 h 70"/>
                <a:gd name="T2" fmla="*/ 18 w 64"/>
                <a:gd name="T3" fmla="*/ 62 h 70"/>
                <a:gd name="T4" fmla="*/ 14 w 64"/>
                <a:gd name="T5" fmla="*/ 63 h 70"/>
                <a:gd name="T6" fmla="*/ 6 w 64"/>
                <a:gd name="T7" fmla="*/ 51 h 70"/>
                <a:gd name="T8" fmla="*/ 6 w 64"/>
                <a:gd name="T9" fmla="*/ 50 h 70"/>
                <a:gd name="T10" fmla="*/ 4 w 64"/>
                <a:gd name="T11" fmla="*/ 48 h 70"/>
                <a:gd name="T12" fmla="*/ 0 w 64"/>
                <a:gd name="T13" fmla="*/ 39 h 70"/>
                <a:gd name="T14" fmla="*/ 8 w 64"/>
                <a:gd name="T15" fmla="*/ 37 h 70"/>
                <a:gd name="T16" fmla="*/ 17 w 64"/>
                <a:gd name="T17" fmla="*/ 27 h 70"/>
                <a:gd name="T18" fmla="*/ 23 w 64"/>
                <a:gd name="T19" fmla="*/ 25 h 70"/>
                <a:gd name="T20" fmla="*/ 28 w 64"/>
                <a:gd name="T21" fmla="*/ 20 h 70"/>
                <a:gd name="T22" fmla="*/ 30 w 64"/>
                <a:gd name="T23" fmla="*/ 18 h 70"/>
                <a:gd name="T24" fmla="*/ 32 w 64"/>
                <a:gd name="T25" fmla="*/ 16 h 70"/>
                <a:gd name="T26" fmla="*/ 33 w 64"/>
                <a:gd name="T27" fmla="*/ 14 h 70"/>
                <a:gd name="T28" fmla="*/ 41 w 64"/>
                <a:gd name="T29" fmla="*/ 12 h 70"/>
                <a:gd name="T30" fmla="*/ 51 w 64"/>
                <a:gd name="T31" fmla="*/ 0 h 70"/>
                <a:gd name="T32" fmla="*/ 55 w 64"/>
                <a:gd name="T33" fmla="*/ 5 h 70"/>
                <a:gd name="T34" fmla="*/ 64 w 64"/>
                <a:gd name="T35" fmla="*/ 12 h 70"/>
                <a:gd name="T36" fmla="*/ 59 w 64"/>
                <a:gd name="T37" fmla="*/ 14 h 70"/>
                <a:gd name="T38" fmla="*/ 60 w 64"/>
                <a:gd name="T39" fmla="*/ 16 h 70"/>
                <a:gd name="T40" fmla="*/ 54 w 64"/>
                <a:gd name="T41" fmla="*/ 19 h 70"/>
                <a:gd name="T42" fmla="*/ 54 w 64"/>
                <a:gd name="T43" fmla="*/ 21 h 70"/>
                <a:gd name="T44" fmla="*/ 53 w 64"/>
                <a:gd name="T45" fmla="*/ 22 h 70"/>
                <a:gd name="T46" fmla="*/ 63 w 64"/>
                <a:gd name="T47" fmla="*/ 36 h 70"/>
                <a:gd name="T48" fmla="*/ 58 w 64"/>
                <a:gd name="T49" fmla="*/ 39 h 70"/>
                <a:gd name="T50" fmla="*/ 56 w 64"/>
                <a:gd name="T51" fmla="*/ 39 h 70"/>
                <a:gd name="T52" fmla="*/ 55 w 64"/>
                <a:gd name="T53" fmla="*/ 41 h 70"/>
                <a:gd name="T54" fmla="*/ 52 w 64"/>
                <a:gd name="T55" fmla="*/ 51 h 70"/>
                <a:gd name="T56" fmla="*/ 47 w 64"/>
                <a:gd name="T57" fmla="*/ 56 h 70"/>
                <a:gd name="T58" fmla="*/ 48 w 64"/>
                <a:gd name="T59" fmla="*/ 59 h 70"/>
                <a:gd name="T60" fmla="*/ 45 w 64"/>
                <a:gd name="T61" fmla="*/ 67 h 70"/>
                <a:gd name="T62" fmla="*/ 39 w 64"/>
                <a:gd name="T63" fmla="*/ 70 h 70"/>
                <a:gd name="T64" fmla="*/ 36 w 64"/>
                <a:gd name="T65" fmla="*/ 67 h 70"/>
                <a:gd name="T66" fmla="*/ 26 w 64"/>
                <a:gd name="T67" fmla="*/ 64 h 70"/>
                <a:gd name="T68" fmla="*/ 20 w 64"/>
                <a:gd name="T69" fmla="*/ 66 h 70"/>
                <a:gd name="T70" fmla="*/ 19 w 64"/>
                <a:gd name="T71"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70">
                  <a:moveTo>
                    <a:pt x="19" y="65"/>
                  </a:moveTo>
                  <a:cubicBezTo>
                    <a:pt x="18" y="65"/>
                    <a:pt x="19" y="63"/>
                    <a:pt x="18" y="62"/>
                  </a:cubicBezTo>
                  <a:cubicBezTo>
                    <a:pt x="17" y="62"/>
                    <a:pt x="15" y="63"/>
                    <a:pt x="14" y="63"/>
                  </a:cubicBezTo>
                  <a:cubicBezTo>
                    <a:pt x="6" y="63"/>
                    <a:pt x="9" y="55"/>
                    <a:pt x="6" y="51"/>
                  </a:cubicBezTo>
                  <a:cubicBezTo>
                    <a:pt x="6" y="51"/>
                    <a:pt x="6" y="50"/>
                    <a:pt x="6" y="50"/>
                  </a:cubicBezTo>
                  <a:cubicBezTo>
                    <a:pt x="6" y="49"/>
                    <a:pt x="5" y="49"/>
                    <a:pt x="4" y="48"/>
                  </a:cubicBezTo>
                  <a:cubicBezTo>
                    <a:pt x="2" y="48"/>
                    <a:pt x="0" y="40"/>
                    <a:pt x="0" y="39"/>
                  </a:cubicBezTo>
                  <a:cubicBezTo>
                    <a:pt x="0" y="35"/>
                    <a:pt x="5" y="37"/>
                    <a:pt x="8" y="37"/>
                  </a:cubicBezTo>
                  <a:cubicBezTo>
                    <a:pt x="15" y="37"/>
                    <a:pt x="14" y="30"/>
                    <a:pt x="17" y="27"/>
                  </a:cubicBezTo>
                  <a:cubicBezTo>
                    <a:pt x="19" y="25"/>
                    <a:pt x="21" y="25"/>
                    <a:pt x="23" y="25"/>
                  </a:cubicBezTo>
                  <a:cubicBezTo>
                    <a:pt x="26" y="24"/>
                    <a:pt x="26" y="22"/>
                    <a:pt x="28" y="20"/>
                  </a:cubicBezTo>
                  <a:cubicBezTo>
                    <a:pt x="27" y="20"/>
                    <a:pt x="30" y="18"/>
                    <a:pt x="30" y="18"/>
                  </a:cubicBezTo>
                  <a:cubicBezTo>
                    <a:pt x="31" y="17"/>
                    <a:pt x="31" y="17"/>
                    <a:pt x="32" y="16"/>
                  </a:cubicBezTo>
                  <a:cubicBezTo>
                    <a:pt x="33" y="16"/>
                    <a:pt x="33" y="15"/>
                    <a:pt x="33" y="14"/>
                  </a:cubicBezTo>
                  <a:cubicBezTo>
                    <a:pt x="35" y="12"/>
                    <a:pt x="40" y="14"/>
                    <a:pt x="41" y="12"/>
                  </a:cubicBezTo>
                  <a:cubicBezTo>
                    <a:pt x="43" y="8"/>
                    <a:pt x="48" y="0"/>
                    <a:pt x="51" y="0"/>
                  </a:cubicBezTo>
                  <a:cubicBezTo>
                    <a:pt x="55" y="0"/>
                    <a:pt x="55" y="2"/>
                    <a:pt x="55" y="5"/>
                  </a:cubicBezTo>
                  <a:cubicBezTo>
                    <a:pt x="55" y="10"/>
                    <a:pt x="64" y="7"/>
                    <a:pt x="64" y="12"/>
                  </a:cubicBezTo>
                  <a:cubicBezTo>
                    <a:pt x="64" y="14"/>
                    <a:pt x="59" y="12"/>
                    <a:pt x="59" y="14"/>
                  </a:cubicBezTo>
                  <a:cubicBezTo>
                    <a:pt x="59" y="15"/>
                    <a:pt x="59" y="16"/>
                    <a:pt x="60" y="16"/>
                  </a:cubicBezTo>
                  <a:cubicBezTo>
                    <a:pt x="59" y="16"/>
                    <a:pt x="54" y="19"/>
                    <a:pt x="54" y="19"/>
                  </a:cubicBezTo>
                  <a:cubicBezTo>
                    <a:pt x="54" y="19"/>
                    <a:pt x="54" y="20"/>
                    <a:pt x="54" y="21"/>
                  </a:cubicBezTo>
                  <a:cubicBezTo>
                    <a:pt x="54" y="21"/>
                    <a:pt x="53" y="21"/>
                    <a:pt x="53" y="22"/>
                  </a:cubicBezTo>
                  <a:cubicBezTo>
                    <a:pt x="53" y="25"/>
                    <a:pt x="59" y="36"/>
                    <a:pt x="63" y="36"/>
                  </a:cubicBezTo>
                  <a:cubicBezTo>
                    <a:pt x="62" y="40"/>
                    <a:pt x="60" y="39"/>
                    <a:pt x="58" y="39"/>
                  </a:cubicBezTo>
                  <a:cubicBezTo>
                    <a:pt x="57" y="39"/>
                    <a:pt x="56" y="39"/>
                    <a:pt x="56" y="39"/>
                  </a:cubicBezTo>
                  <a:cubicBezTo>
                    <a:pt x="55" y="41"/>
                    <a:pt x="55" y="41"/>
                    <a:pt x="55" y="41"/>
                  </a:cubicBezTo>
                  <a:cubicBezTo>
                    <a:pt x="54" y="46"/>
                    <a:pt x="52" y="47"/>
                    <a:pt x="52" y="51"/>
                  </a:cubicBezTo>
                  <a:cubicBezTo>
                    <a:pt x="49" y="52"/>
                    <a:pt x="47" y="55"/>
                    <a:pt x="47" y="56"/>
                  </a:cubicBezTo>
                  <a:cubicBezTo>
                    <a:pt x="47" y="58"/>
                    <a:pt x="48" y="58"/>
                    <a:pt x="48" y="59"/>
                  </a:cubicBezTo>
                  <a:cubicBezTo>
                    <a:pt x="48" y="61"/>
                    <a:pt x="45" y="64"/>
                    <a:pt x="45" y="67"/>
                  </a:cubicBezTo>
                  <a:cubicBezTo>
                    <a:pt x="42" y="68"/>
                    <a:pt x="41" y="70"/>
                    <a:pt x="39" y="70"/>
                  </a:cubicBezTo>
                  <a:cubicBezTo>
                    <a:pt x="36" y="70"/>
                    <a:pt x="36" y="69"/>
                    <a:pt x="36" y="67"/>
                  </a:cubicBezTo>
                  <a:cubicBezTo>
                    <a:pt x="32" y="66"/>
                    <a:pt x="30" y="64"/>
                    <a:pt x="26" y="64"/>
                  </a:cubicBezTo>
                  <a:cubicBezTo>
                    <a:pt x="24" y="64"/>
                    <a:pt x="23" y="66"/>
                    <a:pt x="20" y="66"/>
                  </a:cubicBezTo>
                  <a:cubicBezTo>
                    <a:pt x="20" y="66"/>
                    <a:pt x="19" y="65"/>
                    <a:pt x="19" y="6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2" name="Freeform 12"/>
            <p:cNvSpPr>
              <a:spLocks/>
            </p:cNvSpPr>
            <p:nvPr/>
          </p:nvSpPr>
          <p:spPr bwMode="auto">
            <a:xfrm>
              <a:off x="5187" y="1295"/>
              <a:ext cx="32" cy="36"/>
            </a:xfrm>
            <a:custGeom>
              <a:avLst/>
              <a:gdLst>
                <a:gd name="T0" fmla="*/ 16 w 40"/>
                <a:gd name="T1" fmla="*/ 17 h 46"/>
                <a:gd name="T2" fmla="*/ 13 w 40"/>
                <a:gd name="T3" fmla="*/ 19 h 46"/>
                <a:gd name="T4" fmla="*/ 8 w 40"/>
                <a:gd name="T5" fmla="*/ 11 h 46"/>
                <a:gd name="T6" fmla="*/ 16 w 40"/>
                <a:gd name="T7" fmla="*/ 8 h 46"/>
                <a:gd name="T8" fmla="*/ 24 w 40"/>
                <a:gd name="T9" fmla="*/ 7 h 46"/>
                <a:gd name="T10" fmla="*/ 32 w 40"/>
                <a:gd name="T11" fmla="*/ 8 h 46"/>
                <a:gd name="T12" fmla="*/ 38 w 40"/>
                <a:gd name="T13" fmla="*/ 1 h 46"/>
                <a:gd name="T14" fmla="*/ 40 w 40"/>
                <a:gd name="T15" fmla="*/ 0 h 46"/>
                <a:gd name="T16" fmla="*/ 38 w 40"/>
                <a:gd name="T17" fmla="*/ 0 h 46"/>
                <a:gd name="T18" fmla="*/ 31 w 40"/>
                <a:gd name="T19" fmla="*/ 5 h 46"/>
                <a:gd name="T20" fmla="*/ 29 w 40"/>
                <a:gd name="T21" fmla="*/ 5 h 46"/>
                <a:gd name="T22" fmla="*/ 14 w 40"/>
                <a:gd name="T23" fmla="*/ 2 h 46"/>
                <a:gd name="T24" fmla="*/ 6 w 40"/>
                <a:gd name="T25" fmla="*/ 15 h 46"/>
                <a:gd name="T26" fmla="*/ 4 w 40"/>
                <a:gd name="T27" fmla="*/ 18 h 46"/>
                <a:gd name="T28" fmla="*/ 0 w 40"/>
                <a:gd name="T29" fmla="*/ 30 h 46"/>
                <a:gd name="T30" fmla="*/ 4 w 40"/>
                <a:gd name="T31" fmla="*/ 33 h 46"/>
                <a:gd name="T32" fmla="*/ 4 w 40"/>
                <a:gd name="T33" fmla="*/ 43 h 46"/>
                <a:gd name="T34" fmla="*/ 8 w 40"/>
                <a:gd name="T35" fmla="*/ 46 h 46"/>
                <a:gd name="T36" fmla="*/ 11 w 40"/>
                <a:gd name="T37" fmla="*/ 37 h 46"/>
                <a:gd name="T38" fmla="*/ 9 w 40"/>
                <a:gd name="T39" fmla="*/ 30 h 46"/>
                <a:gd name="T40" fmla="*/ 12 w 40"/>
                <a:gd name="T41" fmla="*/ 27 h 46"/>
                <a:gd name="T42" fmla="*/ 14 w 40"/>
                <a:gd name="T43" fmla="*/ 27 h 46"/>
                <a:gd name="T44" fmla="*/ 13 w 40"/>
                <a:gd name="T45" fmla="*/ 32 h 46"/>
                <a:gd name="T46" fmla="*/ 17 w 40"/>
                <a:gd name="T47" fmla="*/ 39 h 46"/>
                <a:gd name="T48" fmla="*/ 17 w 40"/>
                <a:gd name="T49" fmla="*/ 41 h 46"/>
                <a:gd name="T50" fmla="*/ 19 w 40"/>
                <a:gd name="T51" fmla="*/ 41 h 46"/>
                <a:gd name="T52" fmla="*/ 24 w 40"/>
                <a:gd name="T53" fmla="*/ 36 h 46"/>
                <a:gd name="T54" fmla="*/ 21 w 40"/>
                <a:gd name="T55" fmla="*/ 32 h 46"/>
                <a:gd name="T56" fmla="*/ 22 w 40"/>
                <a:gd name="T57" fmla="*/ 31 h 46"/>
                <a:gd name="T58" fmla="*/ 17 w 40"/>
                <a:gd name="T59" fmla="*/ 22 h 46"/>
                <a:gd name="T60" fmla="*/ 28 w 40"/>
                <a:gd name="T61" fmla="*/ 15 h 46"/>
                <a:gd name="T62" fmla="*/ 28 w 40"/>
                <a:gd name="T63" fmla="*/ 13 h 46"/>
                <a:gd name="T64" fmla="*/ 15 w 40"/>
                <a:gd name="T65" fmla="*/ 17 h 46"/>
                <a:gd name="T66" fmla="*/ 16 w 40"/>
                <a:gd name="T67" fmla="*/ 1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6">
                  <a:moveTo>
                    <a:pt x="16" y="17"/>
                  </a:moveTo>
                  <a:cubicBezTo>
                    <a:pt x="15" y="18"/>
                    <a:pt x="14" y="19"/>
                    <a:pt x="13" y="19"/>
                  </a:cubicBezTo>
                  <a:cubicBezTo>
                    <a:pt x="10" y="19"/>
                    <a:pt x="8" y="15"/>
                    <a:pt x="8" y="11"/>
                  </a:cubicBezTo>
                  <a:cubicBezTo>
                    <a:pt x="8" y="7"/>
                    <a:pt x="12" y="8"/>
                    <a:pt x="16" y="8"/>
                  </a:cubicBezTo>
                  <a:cubicBezTo>
                    <a:pt x="19" y="8"/>
                    <a:pt x="21" y="7"/>
                    <a:pt x="24" y="7"/>
                  </a:cubicBezTo>
                  <a:cubicBezTo>
                    <a:pt x="27" y="7"/>
                    <a:pt x="29" y="8"/>
                    <a:pt x="32" y="8"/>
                  </a:cubicBezTo>
                  <a:cubicBezTo>
                    <a:pt x="36" y="8"/>
                    <a:pt x="38" y="5"/>
                    <a:pt x="38" y="1"/>
                  </a:cubicBezTo>
                  <a:cubicBezTo>
                    <a:pt x="39" y="1"/>
                    <a:pt x="39" y="0"/>
                    <a:pt x="40" y="0"/>
                  </a:cubicBezTo>
                  <a:cubicBezTo>
                    <a:pt x="38" y="0"/>
                    <a:pt x="38" y="0"/>
                    <a:pt x="38" y="0"/>
                  </a:cubicBezTo>
                  <a:cubicBezTo>
                    <a:pt x="36" y="1"/>
                    <a:pt x="32" y="3"/>
                    <a:pt x="31" y="5"/>
                  </a:cubicBezTo>
                  <a:cubicBezTo>
                    <a:pt x="29" y="5"/>
                    <a:pt x="29" y="5"/>
                    <a:pt x="29" y="5"/>
                  </a:cubicBezTo>
                  <a:cubicBezTo>
                    <a:pt x="14" y="2"/>
                    <a:pt x="14" y="2"/>
                    <a:pt x="14" y="2"/>
                  </a:cubicBezTo>
                  <a:cubicBezTo>
                    <a:pt x="8" y="2"/>
                    <a:pt x="6" y="9"/>
                    <a:pt x="6" y="15"/>
                  </a:cubicBezTo>
                  <a:cubicBezTo>
                    <a:pt x="6" y="16"/>
                    <a:pt x="4" y="17"/>
                    <a:pt x="4" y="18"/>
                  </a:cubicBezTo>
                  <a:cubicBezTo>
                    <a:pt x="2" y="23"/>
                    <a:pt x="0" y="25"/>
                    <a:pt x="0" y="30"/>
                  </a:cubicBezTo>
                  <a:cubicBezTo>
                    <a:pt x="0" y="32"/>
                    <a:pt x="3" y="32"/>
                    <a:pt x="4" y="33"/>
                  </a:cubicBezTo>
                  <a:cubicBezTo>
                    <a:pt x="4" y="36"/>
                    <a:pt x="4" y="41"/>
                    <a:pt x="4" y="43"/>
                  </a:cubicBezTo>
                  <a:cubicBezTo>
                    <a:pt x="4" y="45"/>
                    <a:pt x="6" y="46"/>
                    <a:pt x="8" y="46"/>
                  </a:cubicBezTo>
                  <a:cubicBezTo>
                    <a:pt x="10" y="46"/>
                    <a:pt x="11" y="38"/>
                    <a:pt x="11" y="37"/>
                  </a:cubicBezTo>
                  <a:cubicBezTo>
                    <a:pt x="11" y="34"/>
                    <a:pt x="9" y="33"/>
                    <a:pt x="9" y="30"/>
                  </a:cubicBezTo>
                  <a:cubicBezTo>
                    <a:pt x="9" y="28"/>
                    <a:pt x="11" y="27"/>
                    <a:pt x="12" y="27"/>
                  </a:cubicBezTo>
                  <a:cubicBezTo>
                    <a:pt x="13" y="27"/>
                    <a:pt x="13" y="28"/>
                    <a:pt x="14" y="27"/>
                  </a:cubicBezTo>
                  <a:cubicBezTo>
                    <a:pt x="13" y="32"/>
                    <a:pt x="13" y="32"/>
                    <a:pt x="13" y="32"/>
                  </a:cubicBezTo>
                  <a:cubicBezTo>
                    <a:pt x="13" y="35"/>
                    <a:pt x="17" y="36"/>
                    <a:pt x="17" y="39"/>
                  </a:cubicBezTo>
                  <a:cubicBezTo>
                    <a:pt x="17" y="39"/>
                    <a:pt x="17" y="40"/>
                    <a:pt x="17" y="41"/>
                  </a:cubicBezTo>
                  <a:cubicBezTo>
                    <a:pt x="19" y="41"/>
                    <a:pt x="19" y="41"/>
                    <a:pt x="19" y="41"/>
                  </a:cubicBezTo>
                  <a:cubicBezTo>
                    <a:pt x="19" y="38"/>
                    <a:pt x="24" y="39"/>
                    <a:pt x="24" y="36"/>
                  </a:cubicBezTo>
                  <a:cubicBezTo>
                    <a:pt x="23" y="36"/>
                    <a:pt x="21" y="34"/>
                    <a:pt x="21" y="32"/>
                  </a:cubicBezTo>
                  <a:cubicBezTo>
                    <a:pt x="21" y="32"/>
                    <a:pt x="22" y="31"/>
                    <a:pt x="22" y="31"/>
                  </a:cubicBezTo>
                  <a:cubicBezTo>
                    <a:pt x="21" y="30"/>
                    <a:pt x="17" y="22"/>
                    <a:pt x="17" y="22"/>
                  </a:cubicBezTo>
                  <a:cubicBezTo>
                    <a:pt x="23" y="22"/>
                    <a:pt x="23" y="17"/>
                    <a:pt x="28" y="15"/>
                  </a:cubicBezTo>
                  <a:cubicBezTo>
                    <a:pt x="28" y="13"/>
                    <a:pt x="28" y="13"/>
                    <a:pt x="28" y="13"/>
                  </a:cubicBezTo>
                  <a:cubicBezTo>
                    <a:pt x="27" y="13"/>
                    <a:pt x="15" y="17"/>
                    <a:pt x="15" y="17"/>
                  </a:cubicBezTo>
                  <a:lnTo>
                    <a:pt x="16" y="1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3" name="Freeform 13"/>
            <p:cNvSpPr>
              <a:spLocks/>
            </p:cNvSpPr>
            <p:nvPr/>
          </p:nvSpPr>
          <p:spPr bwMode="auto">
            <a:xfrm>
              <a:off x="5121" y="1332"/>
              <a:ext cx="52" cy="15"/>
            </a:xfrm>
            <a:custGeom>
              <a:avLst/>
              <a:gdLst>
                <a:gd name="T0" fmla="*/ 62 w 65"/>
                <a:gd name="T1" fmla="*/ 18 h 19"/>
                <a:gd name="T2" fmla="*/ 57 w 65"/>
                <a:gd name="T3" fmla="*/ 16 h 19"/>
                <a:gd name="T4" fmla="*/ 57 w 65"/>
                <a:gd name="T5" fmla="*/ 19 h 19"/>
                <a:gd name="T6" fmla="*/ 34 w 65"/>
                <a:gd name="T7" fmla="*/ 15 h 19"/>
                <a:gd name="T8" fmla="*/ 29 w 65"/>
                <a:gd name="T9" fmla="*/ 12 h 19"/>
                <a:gd name="T10" fmla="*/ 17 w 65"/>
                <a:gd name="T11" fmla="*/ 11 h 19"/>
                <a:gd name="T12" fmla="*/ 8 w 65"/>
                <a:gd name="T13" fmla="*/ 10 h 19"/>
                <a:gd name="T14" fmla="*/ 0 w 65"/>
                <a:gd name="T15" fmla="*/ 5 h 19"/>
                <a:gd name="T16" fmla="*/ 6 w 65"/>
                <a:gd name="T17" fmla="*/ 0 h 19"/>
                <a:gd name="T18" fmla="*/ 8 w 65"/>
                <a:gd name="T19" fmla="*/ 1 h 19"/>
                <a:gd name="T20" fmla="*/ 11 w 65"/>
                <a:gd name="T21" fmla="*/ 0 h 19"/>
                <a:gd name="T22" fmla="*/ 28 w 65"/>
                <a:gd name="T23" fmla="*/ 7 h 19"/>
                <a:gd name="T24" fmla="*/ 35 w 65"/>
                <a:gd name="T25" fmla="*/ 4 h 19"/>
                <a:gd name="T26" fmla="*/ 44 w 65"/>
                <a:gd name="T27" fmla="*/ 8 h 19"/>
                <a:gd name="T28" fmla="*/ 51 w 65"/>
                <a:gd name="T29" fmla="*/ 7 h 19"/>
                <a:gd name="T30" fmla="*/ 53 w 65"/>
                <a:gd name="T31" fmla="*/ 7 h 19"/>
                <a:gd name="T32" fmla="*/ 45 w 65"/>
                <a:gd name="T33" fmla="*/ 8 h 19"/>
                <a:gd name="T34" fmla="*/ 54 w 65"/>
                <a:gd name="T35" fmla="*/ 11 h 19"/>
                <a:gd name="T36" fmla="*/ 56 w 65"/>
                <a:gd name="T37" fmla="*/ 13 h 19"/>
                <a:gd name="T38" fmla="*/ 61 w 65"/>
                <a:gd name="T39" fmla="*/ 14 h 19"/>
                <a:gd name="T40" fmla="*/ 65 w 65"/>
                <a:gd name="T41" fmla="*/ 16 h 19"/>
                <a:gd name="T42" fmla="*/ 62 w 65"/>
                <a:gd name="T43"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9">
                  <a:moveTo>
                    <a:pt x="62" y="18"/>
                  </a:moveTo>
                  <a:cubicBezTo>
                    <a:pt x="60" y="18"/>
                    <a:pt x="60" y="16"/>
                    <a:pt x="57" y="16"/>
                  </a:cubicBezTo>
                  <a:cubicBezTo>
                    <a:pt x="57" y="16"/>
                    <a:pt x="57" y="18"/>
                    <a:pt x="57" y="19"/>
                  </a:cubicBezTo>
                  <a:cubicBezTo>
                    <a:pt x="50" y="16"/>
                    <a:pt x="43" y="15"/>
                    <a:pt x="34" y="15"/>
                  </a:cubicBezTo>
                  <a:cubicBezTo>
                    <a:pt x="31" y="15"/>
                    <a:pt x="31" y="12"/>
                    <a:pt x="29" y="12"/>
                  </a:cubicBezTo>
                  <a:cubicBezTo>
                    <a:pt x="24" y="12"/>
                    <a:pt x="21" y="12"/>
                    <a:pt x="17" y="11"/>
                  </a:cubicBezTo>
                  <a:cubicBezTo>
                    <a:pt x="13" y="10"/>
                    <a:pt x="10" y="12"/>
                    <a:pt x="8" y="10"/>
                  </a:cubicBezTo>
                  <a:cubicBezTo>
                    <a:pt x="6" y="8"/>
                    <a:pt x="4" y="5"/>
                    <a:pt x="0" y="5"/>
                  </a:cubicBezTo>
                  <a:cubicBezTo>
                    <a:pt x="1" y="4"/>
                    <a:pt x="5" y="0"/>
                    <a:pt x="6" y="0"/>
                  </a:cubicBezTo>
                  <a:cubicBezTo>
                    <a:pt x="7" y="0"/>
                    <a:pt x="7" y="1"/>
                    <a:pt x="8" y="1"/>
                  </a:cubicBezTo>
                  <a:cubicBezTo>
                    <a:pt x="9" y="1"/>
                    <a:pt x="10" y="0"/>
                    <a:pt x="11" y="0"/>
                  </a:cubicBezTo>
                  <a:cubicBezTo>
                    <a:pt x="18" y="0"/>
                    <a:pt x="21" y="7"/>
                    <a:pt x="28" y="7"/>
                  </a:cubicBezTo>
                  <a:cubicBezTo>
                    <a:pt x="31" y="7"/>
                    <a:pt x="32" y="4"/>
                    <a:pt x="35" y="4"/>
                  </a:cubicBezTo>
                  <a:cubicBezTo>
                    <a:pt x="39" y="4"/>
                    <a:pt x="41" y="8"/>
                    <a:pt x="44" y="8"/>
                  </a:cubicBezTo>
                  <a:cubicBezTo>
                    <a:pt x="51" y="7"/>
                    <a:pt x="51" y="7"/>
                    <a:pt x="51" y="7"/>
                  </a:cubicBezTo>
                  <a:cubicBezTo>
                    <a:pt x="53" y="7"/>
                    <a:pt x="53" y="7"/>
                    <a:pt x="53" y="7"/>
                  </a:cubicBezTo>
                  <a:cubicBezTo>
                    <a:pt x="53" y="8"/>
                    <a:pt x="45" y="9"/>
                    <a:pt x="45" y="8"/>
                  </a:cubicBezTo>
                  <a:cubicBezTo>
                    <a:pt x="47" y="11"/>
                    <a:pt x="50" y="11"/>
                    <a:pt x="54" y="11"/>
                  </a:cubicBezTo>
                  <a:cubicBezTo>
                    <a:pt x="55" y="11"/>
                    <a:pt x="55" y="13"/>
                    <a:pt x="56" y="13"/>
                  </a:cubicBezTo>
                  <a:cubicBezTo>
                    <a:pt x="57" y="15"/>
                    <a:pt x="59" y="13"/>
                    <a:pt x="61" y="14"/>
                  </a:cubicBezTo>
                  <a:cubicBezTo>
                    <a:pt x="63" y="14"/>
                    <a:pt x="63" y="15"/>
                    <a:pt x="65" y="16"/>
                  </a:cubicBezTo>
                  <a:cubicBezTo>
                    <a:pt x="64" y="16"/>
                    <a:pt x="63" y="18"/>
                    <a:pt x="62"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4" name="Freeform 14"/>
            <p:cNvSpPr>
              <a:spLocks/>
            </p:cNvSpPr>
            <p:nvPr/>
          </p:nvSpPr>
          <p:spPr bwMode="auto">
            <a:xfrm>
              <a:off x="5193" y="1344"/>
              <a:ext cx="15" cy="4"/>
            </a:xfrm>
            <a:custGeom>
              <a:avLst/>
              <a:gdLst>
                <a:gd name="T0" fmla="*/ 13 w 19"/>
                <a:gd name="T1" fmla="*/ 4 h 5"/>
                <a:gd name="T2" fmla="*/ 5 w 19"/>
                <a:gd name="T3" fmla="*/ 4 h 5"/>
                <a:gd name="T4" fmla="*/ 0 w 19"/>
                <a:gd name="T5" fmla="*/ 2 h 5"/>
                <a:gd name="T6" fmla="*/ 4 w 19"/>
                <a:gd name="T7" fmla="*/ 1 h 5"/>
                <a:gd name="T8" fmla="*/ 13 w 19"/>
                <a:gd name="T9" fmla="*/ 2 h 5"/>
                <a:gd name="T10" fmla="*/ 19 w 19"/>
                <a:gd name="T11" fmla="*/ 0 h 5"/>
                <a:gd name="T12" fmla="*/ 13 w 19"/>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9" h="5">
                  <a:moveTo>
                    <a:pt x="13" y="4"/>
                  </a:moveTo>
                  <a:cubicBezTo>
                    <a:pt x="10" y="4"/>
                    <a:pt x="7" y="4"/>
                    <a:pt x="5" y="4"/>
                  </a:cubicBezTo>
                  <a:cubicBezTo>
                    <a:pt x="3" y="4"/>
                    <a:pt x="0" y="5"/>
                    <a:pt x="0" y="2"/>
                  </a:cubicBezTo>
                  <a:cubicBezTo>
                    <a:pt x="0" y="0"/>
                    <a:pt x="2" y="1"/>
                    <a:pt x="4" y="1"/>
                  </a:cubicBezTo>
                  <a:cubicBezTo>
                    <a:pt x="8" y="1"/>
                    <a:pt x="9" y="2"/>
                    <a:pt x="13" y="2"/>
                  </a:cubicBezTo>
                  <a:cubicBezTo>
                    <a:pt x="16" y="2"/>
                    <a:pt x="17" y="1"/>
                    <a:pt x="19" y="0"/>
                  </a:cubicBezTo>
                  <a:cubicBezTo>
                    <a:pt x="18" y="3"/>
                    <a:pt x="16" y="3"/>
                    <a:pt x="13"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5" name="Freeform 15"/>
            <p:cNvSpPr>
              <a:spLocks/>
            </p:cNvSpPr>
            <p:nvPr/>
          </p:nvSpPr>
          <p:spPr bwMode="auto">
            <a:xfrm>
              <a:off x="5178" y="1344"/>
              <a:ext cx="10" cy="4"/>
            </a:xfrm>
            <a:custGeom>
              <a:avLst/>
              <a:gdLst>
                <a:gd name="T0" fmla="*/ 13 w 13"/>
                <a:gd name="T1" fmla="*/ 3 h 4"/>
                <a:gd name="T2" fmla="*/ 11 w 13"/>
                <a:gd name="T3" fmla="*/ 3 h 4"/>
                <a:gd name="T4" fmla="*/ 9 w 13"/>
                <a:gd name="T5" fmla="*/ 2 h 4"/>
                <a:gd name="T6" fmla="*/ 4 w 13"/>
                <a:gd name="T7" fmla="*/ 4 h 4"/>
                <a:gd name="T8" fmla="*/ 0 w 13"/>
                <a:gd name="T9" fmla="*/ 3 h 4"/>
                <a:gd name="T10" fmla="*/ 4 w 13"/>
                <a:gd name="T11" fmla="*/ 1 h 4"/>
                <a:gd name="T12" fmla="*/ 8 w 13"/>
                <a:gd name="T13" fmla="*/ 2 h 4"/>
                <a:gd name="T14" fmla="*/ 8 w 13"/>
                <a:gd name="T15" fmla="*/ 0 h 4"/>
                <a:gd name="T16" fmla="*/ 13 w 13"/>
                <a:gd name="T17" fmla="*/ 0 h 4"/>
                <a:gd name="T18" fmla="*/ 13 w 13"/>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4">
                  <a:moveTo>
                    <a:pt x="13" y="3"/>
                  </a:moveTo>
                  <a:cubicBezTo>
                    <a:pt x="11" y="3"/>
                    <a:pt x="11" y="3"/>
                    <a:pt x="11" y="3"/>
                  </a:cubicBezTo>
                  <a:cubicBezTo>
                    <a:pt x="9" y="2"/>
                    <a:pt x="9" y="2"/>
                    <a:pt x="9" y="2"/>
                  </a:cubicBezTo>
                  <a:cubicBezTo>
                    <a:pt x="7" y="3"/>
                    <a:pt x="6" y="4"/>
                    <a:pt x="4" y="4"/>
                  </a:cubicBezTo>
                  <a:cubicBezTo>
                    <a:pt x="2" y="4"/>
                    <a:pt x="0" y="4"/>
                    <a:pt x="0" y="3"/>
                  </a:cubicBezTo>
                  <a:cubicBezTo>
                    <a:pt x="0" y="0"/>
                    <a:pt x="2" y="1"/>
                    <a:pt x="4" y="1"/>
                  </a:cubicBezTo>
                  <a:cubicBezTo>
                    <a:pt x="5" y="1"/>
                    <a:pt x="7" y="1"/>
                    <a:pt x="8" y="2"/>
                  </a:cubicBezTo>
                  <a:cubicBezTo>
                    <a:pt x="8" y="1"/>
                    <a:pt x="8" y="0"/>
                    <a:pt x="8" y="0"/>
                  </a:cubicBezTo>
                  <a:cubicBezTo>
                    <a:pt x="13" y="0"/>
                    <a:pt x="13" y="0"/>
                    <a:pt x="13" y="0"/>
                  </a:cubicBezTo>
                  <a:cubicBezTo>
                    <a:pt x="13" y="2"/>
                    <a:pt x="13" y="3"/>
                    <a:pt x="13"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6" name="Freeform 16"/>
            <p:cNvSpPr>
              <a:spLocks/>
            </p:cNvSpPr>
            <p:nvPr/>
          </p:nvSpPr>
          <p:spPr bwMode="auto">
            <a:xfrm>
              <a:off x="5189" y="1349"/>
              <a:ext cx="8" cy="6"/>
            </a:xfrm>
            <a:custGeom>
              <a:avLst/>
              <a:gdLst>
                <a:gd name="T0" fmla="*/ 7 w 10"/>
                <a:gd name="T1" fmla="*/ 7 h 7"/>
                <a:gd name="T2" fmla="*/ 6 w 10"/>
                <a:gd name="T3" fmla="*/ 4 h 7"/>
                <a:gd name="T4" fmla="*/ 0 w 10"/>
                <a:gd name="T5" fmla="*/ 1 h 7"/>
                <a:gd name="T6" fmla="*/ 4 w 10"/>
                <a:gd name="T7" fmla="*/ 0 h 7"/>
                <a:gd name="T8" fmla="*/ 6 w 10"/>
                <a:gd name="T9" fmla="*/ 0 h 7"/>
                <a:gd name="T10" fmla="*/ 10 w 10"/>
                <a:gd name="T11" fmla="*/ 5 h 7"/>
                <a:gd name="T12" fmla="*/ 8 w 10"/>
                <a:gd name="T13" fmla="*/ 7 h 7"/>
                <a:gd name="T14" fmla="*/ 7 w 10"/>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7" y="7"/>
                  </a:moveTo>
                  <a:cubicBezTo>
                    <a:pt x="6" y="7"/>
                    <a:pt x="6" y="4"/>
                    <a:pt x="6" y="4"/>
                  </a:cubicBezTo>
                  <a:cubicBezTo>
                    <a:pt x="4" y="4"/>
                    <a:pt x="0" y="3"/>
                    <a:pt x="0" y="1"/>
                  </a:cubicBezTo>
                  <a:cubicBezTo>
                    <a:pt x="0" y="0"/>
                    <a:pt x="3" y="0"/>
                    <a:pt x="4" y="0"/>
                  </a:cubicBezTo>
                  <a:cubicBezTo>
                    <a:pt x="5" y="0"/>
                    <a:pt x="6" y="0"/>
                    <a:pt x="6" y="0"/>
                  </a:cubicBezTo>
                  <a:cubicBezTo>
                    <a:pt x="6" y="3"/>
                    <a:pt x="10" y="2"/>
                    <a:pt x="10" y="5"/>
                  </a:cubicBezTo>
                  <a:cubicBezTo>
                    <a:pt x="10" y="6"/>
                    <a:pt x="9" y="7"/>
                    <a:pt x="8" y="7"/>
                  </a:cubicBezTo>
                  <a:cubicBezTo>
                    <a:pt x="8" y="7"/>
                    <a:pt x="7" y="7"/>
                    <a:pt x="7"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7" name="Freeform 17"/>
            <p:cNvSpPr>
              <a:spLocks/>
            </p:cNvSpPr>
            <p:nvPr/>
          </p:nvSpPr>
          <p:spPr bwMode="auto">
            <a:xfrm>
              <a:off x="5174" y="1344"/>
              <a:ext cx="3" cy="3"/>
            </a:xfrm>
            <a:custGeom>
              <a:avLst/>
              <a:gdLst>
                <a:gd name="T0" fmla="*/ 0 w 4"/>
                <a:gd name="T1" fmla="*/ 0 h 3"/>
                <a:gd name="T2" fmla="*/ 2 w 4"/>
                <a:gd name="T3" fmla="*/ 0 h 3"/>
                <a:gd name="T4" fmla="*/ 4 w 4"/>
                <a:gd name="T5" fmla="*/ 1 h 3"/>
                <a:gd name="T6" fmla="*/ 1 w 4"/>
                <a:gd name="T7" fmla="*/ 3 h 3"/>
                <a:gd name="T8" fmla="*/ 0 w 4"/>
                <a:gd name="T9" fmla="*/ 2 h 3"/>
                <a:gd name="T10" fmla="*/ 0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0" y="0"/>
                  </a:moveTo>
                  <a:cubicBezTo>
                    <a:pt x="0" y="0"/>
                    <a:pt x="1" y="0"/>
                    <a:pt x="2" y="0"/>
                  </a:cubicBezTo>
                  <a:cubicBezTo>
                    <a:pt x="3" y="0"/>
                    <a:pt x="3" y="1"/>
                    <a:pt x="4" y="1"/>
                  </a:cubicBezTo>
                  <a:cubicBezTo>
                    <a:pt x="3" y="2"/>
                    <a:pt x="3" y="3"/>
                    <a:pt x="1" y="3"/>
                  </a:cubicBezTo>
                  <a:cubicBezTo>
                    <a:pt x="1" y="3"/>
                    <a:pt x="0" y="2"/>
                    <a:pt x="0" y="2"/>
                  </a:cubicBezTo>
                  <a:cubicBezTo>
                    <a:pt x="0" y="1"/>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8" name="Freeform 18"/>
            <p:cNvSpPr>
              <a:spLocks/>
            </p:cNvSpPr>
            <p:nvPr/>
          </p:nvSpPr>
          <p:spPr bwMode="auto">
            <a:xfrm>
              <a:off x="5211" y="1344"/>
              <a:ext cx="17" cy="11"/>
            </a:xfrm>
            <a:custGeom>
              <a:avLst/>
              <a:gdLst>
                <a:gd name="T0" fmla="*/ 9 w 22"/>
                <a:gd name="T1" fmla="*/ 6 h 13"/>
                <a:gd name="T2" fmla="*/ 8 w 22"/>
                <a:gd name="T3" fmla="*/ 9 h 13"/>
                <a:gd name="T4" fmla="*/ 1 w 22"/>
                <a:gd name="T5" fmla="*/ 13 h 13"/>
                <a:gd name="T6" fmla="*/ 0 w 22"/>
                <a:gd name="T7" fmla="*/ 11 h 13"/>
                <a:gd name="T8" fmla="*/ 7 w 22"/>
                <a:gd name="T9" fmla="*/ 5 h 13"/>
                <a:gd name="T10" fmla="*/ 8 w 22"/>
                <a:gd name="T11" fmla="*/ 3 h 13"/>
                <a:gd name="T12" fmla="*/ 22 w 22"/>
                <a:gd name="T13" fmla="*/ 1 h 13"/>
                <a:gd name="T14" fmla="*/ 9 w 22"/>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9" y="6"/>
                  </a:moveTo>
                  <a:cubicBezTo>
                    <a:pt x="8" y="6"/>
                    <a:pt x="9" y="9"/>
                    <a:pt x="8" y="9"/>
                  </a:cubicBezTo>
                  <a:cubicBezTo>
                    <a:pt x="7" y="10"/>
                    <a:pt x="4" y="13"/>
                    <a:pt x="1" y="13"/>
                  </a:cubicBezTo>
                  <a:cubicBezTo>
                    <a:pt x="0" y="13"/>
                    <a:pt x="0" y="12"/>
                    <a:pt x="0" y="11"/>
                  </a:cubicBezTo>
                  <a:cubicBezTo>
                    <a:pt x="0" y="6"/>
                    <a:pt x="4" y="6"/>
                    <a:pt x="7" y="5"/>
                  </a:cubicBezTo>
                  <a:cubicBezTo>
                    <a:pt x="8" y="5"/>
                    <a:pt x="8" y="4"/>
                    <a:pt x="8" y="3"/>
                  </a:cubicBezTo>
                  <a:cubicBezTo>
                    <a:pt x="10" y="1"/>
                    <a:pt x="20" y="0"/>
                    <a:pt x="22" y="1"/>
                  </a:cubicBezTo>
                  <a:cubicBezTo>
                    <a:pt x="20" y="5"/>
                    <a:pt x="13" y="6"/>
                    <a:pt x="9"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9" name="Freeform 19"/>
            <p:cNvSpPr>
              <a:spLocks/>
            </p:cNvSpPr>
            <p:nvPr/>
          </p:nvSpPr>
          <p:spPr bwMode="auto">
            <a:xfrm>
              <a:off x="5262" y="1330"/>
              <a:ext cx="4" cy="7"/>
            </a:xfrm>
            <a:custGeom>
              <a:avLst/>
              <a:gdLst>
                <a:gd name="T0" fmla="*/ 4 w 5"/>
                <a:gd name="T1" fmla="*/ 0 h 9"/>
                <a:gd name="T2" fmla="*/ 5 w 5"/>
                <a:gd name="T3" fmla="*/ 2 h 9"/>
                <a:gd name="T4" fmla="*/ 3 w 5"/>
                <a:gd name="T5" fmla="*/ 5 h 9"/>
                <a:gd name="T6" fmla="*/ 2 w 5"/>
                <a:gd name="T7" fmla="*/ 9 h 9"/>
                <a:gd name="T8" fmla="*/ 0 w 5"/>
                <a:gd name="T9" fmla="*/ 7 h 9"/>
                <a:gd name="T10" fmla="*/ 3 w 5"/>
                <a:gd name="T11" fmla="*/ 4 h 9"/>
                <a:gd name="T12" fmla="*/ 4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4" y="0"/>
                  </a:moveTo>
                  <a:cubicBezTo>
                    <a:pt x="4" y="2"/>
                    <a:pt x="5" y="1"/>
                    <a:pt x="5" y="2"/>
                  </a:cubicBezTo>
                  <a:cubicBezTo>
                    <a:pt x="5" y="4"/>
                    <a:pt x="4" y="5"/>
                    <a:pt x="3" y="5"/>
                  </a:cubicBezTo>
                  <a:cubicBezTo>
                    <a:pt x="3" y="7"/>
                    <a:pt x="4" y="9"/>
                    <a:pt x="2" y="9"/>
                  </a:cubicBezTo>
                  <a:cubicBezTo>
                    <a:pt x="1" y="9"/>
                    <a:pt x="0" y="8"/>
                    <a:pt x="0" y="7"/>
                  </a:cubicBezTo>
                  <a:cubicBezTo>
                    <a:pt x="0" y="5"/>
                    <a:pt x="3" y="5"/>
                    <a:pt x="3" y="4"/>
                  </a:cubicBezTo>
                  <a:cubicBezTo>
                    <a:pt x="3" y="2"/>
                    <a:pt x="2" y="0"/>
                    <a:pt x="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0" name="Freeform 20"/>
            <p:cNvSpPr>
              <a:spLocks/>
            </p:cNvSpPr>
            <p:nvPr/>
          </p:nvSpPr>
          <p:spPr bwMode="auto">
            <a:xfrm>
              <a:off x="5223" y="1317"/>
              <a:ext cx="5" cy="5"/>
            </a:xfrm>
            <a:custGeom>
              <a:avLst/>
              <a:gdLst>
                <a:gd name="T0" fmla="*/ 7 w 7"/>
                <a:gd name="T1" fmla="*/ 4 h 7"/>
                <a:gd name="T2" fmla="*/ 4 w 7"/>
                <a:gd name="T3" fmla="*/ 7 h 7"/>
                <a:gd name="T4" fmla="*/ 0 w 7"/>
                <a:gd name="T5" fmla="*/ 3 h 7"/>
                <a:gd name="T6" fmla="*/ 7 w 7"/>
                <a:gd name="T7" fmla="*/ 4 h 7"/>
              </a:gdLst>
              <a:ahLst/>
              <a:cxnLst>
                <a:cxn ang="0">
                  <a:pos x="T0" y="T1"/>
                </a:cxn>
                <a:cxn ang="0">
                  <a:pos x="T2" y="T3"/>
                </a:cxn>
                <a:cxn ang="0">
                  <a:pos x="T4" y="T5"/>
                </a:cxn>
                <a:cxn ang="0">
                  <a:pos x="T6" y="T7"/>
                </a:cxn>
              </a:cxnLst>
              <a:rect l="0" t="0" r="r" b="b"/>
              <a:pathLst>
                <a:path w="7" h="7">
                  <a:moveTo>
                    <a:pt x="7" y="4"/>
                  </a:moveTo>
                  <a:cubicBezTo>
                    <a:pt x="7" y="4"/>
                    <a:pt x="5" y="7"/>
                    <a:pt x="4" y="7"/>
                  </a:cubicBezTo>
                  <a:cubicBezTo>
                    <a:pt x="3" y="7"/>
                    <a:pt x="0" y="4"/>
                    <a:pt x="0" y="3"/>
                  </a:cubicBezTo>
                  <a:cubicBezTo>
                    <a:pt x="0" y="0"/>
                    <a:pt x="7" y="2"/>
                    <a:pt x="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1" name="Freeform 21"/>
            <p:cNvSpPr>
              <a:spLocks/>
            </p:cNvSpPr>
            <p:nvPr/>
          </p:nvSpPr>
          <p:spPr bwMode="auto">
            <a:xfrm>
              <a:off x="5232" y="1318"/>
              <a:ext cx="14" cy="4"/>
            </a:xfrm>
            <a:custGeom>
              <a:avLst/>
              <a:gdLst>
                <a:gd name="T0" fmla="*/ 15 w 18"/>
                <a:gd name="T1" fmla="*/ 0 h 5"/>
                <a:gd name="T2" fmla="*/ 18 w 18"/>
                <a:gd name="T3" fmla="*/ 4 h 5"/>
                <a:gd name="T4" fmla="*/ 17 w 18"/>
                <a:gd name="T5" fmla="*/ 5 h 5"/>
                <a:gd name="T6" fmla="*/ 9 w 18"/>
                <a:gd name="T7" fmla="*/ 3 h 5"/>
                <a:gd name="T8" fmla="*/ 4 w 18"/>
                <a:gd name="T9" fmla="*/ 3 h 5"/>
                <a:gd name="T10" fmla="*/ 0 w 18"/>
                <a:gd name="T11" fmla="*/ 2 h 5"/>
                <a:gd name="T12" fmla="*/ 1 w 18"/>
                <a:gd name="T13" fmla="*/ 0 h 5"/>
                <a:gd name="T14" fmla="*/ 11 w 18"/>
                <a:gd name="T15" fmla="*/ 0 h 5"/>
                <a:gd name="T16" fmla="*/ 15 w 18"/>
                <a:gd name="T17" fmla="*/ 1 h 5"/>
                <a:gd name="T18" fmla="*/ 15 w 18"/>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
                  <a:moveTo>
                    <a:pt x="15" y="0"/>
                  </a:moveTo>
                  <a:cubicBezTo>
                    <a:pt x="16" y="2"/>
                    <a:pt x="18" y="3"/>
                    <a:pt x="18" y="4"/>
                  </a:cubicBezTo>
                  <a:cubicBezTo>
                    <a:pt x="18" y="5"/>
                    <a:pt x="17" y="5"/>
                    <a:pt x="17" y="5"/>
                  </a:cubicBezTo>
                  <a:cubicBezTo>
                    <a:pt x="14" y="5"/>
                    <a:pt x="12" y="3"/>
                    <a:pt x="9" y="3"/>
                  </a:cubicBezTo>
                  <a:cubicBezTo>
                    <a:pt x="7" y="3"/>
                    <a:pt x="6" y="3"/>
                    <a:pt x="4" y="3"/>
                  </a:cubicBezTo>
                  <a:cubicBezTo>
                    <a:pt x="3" y="3"/>
                    <a:pt x="0" y="2"/>
                    <a:pt x="0" y="2"/>
                  </a:cubicBezTo>
                  <a:cubicBezTo>
                    <a:pt x="0" y="1"/>
                    <a:pt x="1" y="0"/>
                    <a:pt x="1" y="0"/>
                  </a:cubicBezTo>
                  <a:cubicBezTo>
                    <a:pt x="11" y="0"/>
                    <a:pt x="11" y="0"/>
                    <a:pt x="11" y="0"/>
                  </a:cubicBezTo>
                  <a:cubicBezTo>
                    <a:pt x="12" y="1"/>
                    <a:pt x="13" y="1"/>
                    <a:pt x="15" y="1"/>
                  </a:cubicBezTo>
                  <a:lnTo>
                    <a:pt x="1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2" name="Freeform 22"/>
            <p:cNvSpPr>
              <a:spLocks/>
            </p:cNvSpPr>
            <p:nvPr/>
          </p:nvSpPr>
          <p:spPr bwMode="auto">
            <a:xfrm>
              <a:off x="5230" y="1292"/>
              <a:ext cx="6" cy="13"/>
            </a:xfrm>
            <a:custGeom>
              <a:avLst/>
              <a:gdLst>
                <a:gd name="T0" fmla="*/ 2 w 8"/>
                <a:gd name="T1" fmla="*/ 14 h 17"/>
                <a:gd name="T2" fmla="*/ 2 w 8"/>
                <a:gd name="T3" fmla="*/ 12 h 17"/>
                <a:gd name="T4" fmla="*/ 7 w 8"/>
                <a:gd name="T5" fmla="*/ 12 h 17"/>
                <a:gd name="T6" fmla="*/ 6 w 8"/>
                <a:gd name="T7" fmla="*/ 8 h 17"/>
                <a:gd name="T8" fmla="*/ 8 w 8"/>
                <a:gd name="T9" fmla="*/ 5 h 17"/>
                <a:gd name="T10" fmla="*/ 2 w 8"/>
                <a:gd name="T11" fmla="*/ 0 h 17"/>
                <a:gd name="T12" fmla="*/ 0 w 8"/>
                <a:gd name="T13" fmla="*/ 4 h 17"/>
                <a:gd name="T14" fmla="*/ 2 w 8"/>
                <a:gd name="T15" fmla="*/ 10 h 17"/>
                <a:gd name="T16" fmla="*/ 2 w 8"/>
                <a:gd name="T17" fmla="*/ 13 h 17"/>
                <a:gd name="T18" fmla="*/ 5 w 8"/>
                <a:gd name="T19" fmla="*/ 17 h 17"/>
                <a:gd name="T20" fmla="*/ 2 w 8"/>
                <a:gd name="T21"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7">
                  <a:moveTo>
                    <a:pt x="2" y="14"/>
                  </a:moveTo>
                  <a:cubicBezTo>
                    <a:pt x="2" y="12"/>
                    <a:pt x="2" y="12"/>
                    <a:pt x="2" y="12"/>
                  </a:cubicBezTo>
                  <a:cubicBezTo>
                    <a:pt x="4" y="12"/>
                    <a:pt x="6" y="12"/>
                    <a:pt x="7" y="12"/>
                  </a:cubicBezTo>
                  <a:cubicBezTo>
                    <a:pt x="7" y="10"/>
                    <a:pt x="6" y="9"/>
                    <a:pt x="6" y="8"/>
                  </a:cubicBezTo>
                  <a:cubicBezTo>
                    <a:pt x="6" y="7"/>
                    <a:pt x="8" y="7"/>
                    <a:pt x="8" y="5"/>
                  </a:cubicBezTo>
                  <a:cubicBezTo>
                    <a:pt x="4" y="4"/>
                    <a:pt x="2" y="3"/>
                    <a:pt x="2" y="0"/>
                  </a:cubicBezTo>
                  <a:cubicBezTo>
                    <a:pt x="0" y="1"/>
                    <a:pt x="0" y="2"/>
                    <a:pt x="0" y="4"/>
                  </a:cubicBezTo>
                  <a:cubicBezTo>
                    <a:pt x="0" y="7"/>
                    <a:pt x="2" y="8"/>
                    <a:pt x="2" y="10"/>
                  </a:cubicBezTo>
                  <a:cubicBezTo>
                    <a:pt x="2" y="12"/>
                    <a:pt x="2" y="12"/>
                    <a:pt x="2" y="13"/>
                  </a:cubicBezTo>
                  <a:cubicBezTo>
                    <a:pt x="2" y="14"/>
                    <a:pt x="2" y="17"/>
                    <a:pt x="5" y="17"/>
                  </a:cubicBezTo>
                  <a:cubicBezTo>
                    <a:pt x="4" y="16"/>
                    <a:pt x="3" y="15"/>
                    <a:pt x="2"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3" name="Freeform 23"/>
            <p:cNvSpPr>
              <a:spLocks/>
            </p:cNvSpPr>
            <p:nvPr/>
          </p:nvSpPr>
          <p:spPr bwMode="auto">
            <a:xfrm>
              <a:off x="5334" y="1323"/>
              <a:ext cx="19" cy="11"/>
            </a:xfrm>
            <a:custGeom>
              <a:avLst/>
              <a:gdLst>
                <a:gd name="T0" fmla="*/ 6 w 24"/>
                <a:gd name="T1" fmla="*/ 13 h 14"/>
                <a:gd name="T2" fmla="*/ 0 w 24"/>
                <a:gd name="T3" fmla="*/ 9 h 14"/>
                <a:gd name="T4" fmla="*/ 7 w 24"/>
                <a:gd name="T5" fmla="*/ 9 h 14"/>
                <a:gd name="T6" fmla="*/ 9 w 24"/>
                <a:gd name="T7" fmla="*/ 8 h 14"/>
                <a:gd name="T8" fmla="*/ 18 w 24"/>
                <a:gd name="T9" fmla="*/ 7 h 14"/>
                <a:gd name="T10" fmla="*/ 22 w 24"/>
                <a:gd name="T11" fmla="*/ 0 h 14"/>
                <a:gd name="T12" fmla="*/ 24 w 24"/>
                <a:gd name="T13" fmla="*/ 3 h 14"/>
                <a:gd name="T14" fmla="*/ 20 w 24"/>
                <a:gd name="T15" fmla="*/ 11 h 14"/>
                <a:gd name="T16" fmla="*/ 9 w 24"/>
                <a:gd name="T17" fmla="*/ 14 h 14"/>
                <a:gd name="T18" fmla="*/ 5 w 24"/>
                <a:gd name="T19" fmla="*/ 12 h 14"/>
                <a:gd name="T20" fmla="*/ 6 w 24"/>
                <a:gd name="T21"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4">
                  <a:moveTo>
                    <a:pt x="6" y="13"/>
                  </a:moveTo>
                  <a:cubicBezTo>
                    <a:pt x="5" y="11"/>
                    <a:pt x="1" y="12"/>
                    <a:pt x="0" y="9"/>
                  </a:cubicBezTo>
                  <a:cubicBezTo>
                    <a:pt x="7" y="9"/>
                    <a:pt x="7" y="9"/>
                    <a:pt x="7" y="9"/>
                  </a:cubicBezTo>
                  <a:cubicBezTo>
                    <a:pt x="7" y="9"/>
                    <a:pt x="9" y="8"/>
                    <a:pt x="9" y="8"/>
                  </a:cubicBezTo>
                  <a:cubicBezTo>
                    <a:pt x="12" y="7"/>
                    <a:pt x="16" y="7"/>
                    <a:pt x="18" y="7"/>
                  </a:cubicBezTo>
                  <a:cubicBezTo>
                    <a:pt x="21" y="5"/>
                    <a:pt x="19" y="0"/>
                    <a:pt x="22" y="0"/>
                  </a:cubicBezTo>
                  <a:cubicBezTo>
                    <a:pt x="24" y="0"/>
                    <a:pt x="24" y="2"/>
                    <a:pt x="24" y="3"/>
                  </a:cubicBezTo>
                  <a:cubicBezTo>
                    <a:pt x="24" y="8"/>
                    <a:pt x="20" y="7"/>
                    <a:pt x="20" y="11"/>
                  </a:cubicBezTo>
                  <a:cubicBezTo>
                    <a:pt x="16" y="12"/>
                    <a:pt x="14" y="14"/>
                    <a:pt x="9" y="14"/>
                  </a:cubicBezTo>
                  <a:cubicBezTo>
                    <a:pt x="8" y="14"/>
                    <a:pt x="6" y="13"/>
                    <a:pt x="5" y="12"/>
                  </a:cubicBezTo>
                  <a:lnTo>
                    <a:pt x="6"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4" name="Freeform 24"/>
            <p:cNvSpPr>
              <a:spLocks/>
            </p:cNvSpPr>
            <p:nvPr/>
          </p:nvSpPr>
          <p:spPr bwMode="auto">
            <a:xfrm>
              <a:off x="5246" y="1304"/>
              <a:ext cx="100" cy="52"/>
            </a:xfrm>
            <a:custGeom>
              <a:avLst/>
              <a:gdLst>
                <a:gd name="T0" fmla="*/ 63 w 127"/>
                <a:gd name="T1" fmla="*/ 13 h 66"/>
                <a:gd name="T2" fmla="*/ 79 w 127"/>
                <a:gd name="T3" fmla="*/ 19 h 66"/>
                <a:gd name="T4" fmla="*/ 86 w 127"/>
                <a:gd name="T5" fmla="*/ 22 h 66"/>
                <a:gd name="T6" fmla="*/ 89 w 127"/>
                <a:gd name="T7" fmla="*/ 24 h 66"/>
                <a:gd name="T8" fmla="*/ 101 w 127"/>
                <a:gd name="T9" fmla="*/ 35 h 66"/>
                <a:gd name="T10" fmla="*/ 108 w 127"/>
                <a:gd name="T11" fmla="*/ 38 h 66"/>
                <a:gd name="T12" fmla="*/ 104 w 127"/>
                <a:gd name="T13" fmla="*/ 42 h 66"/>
                <a:gd name="T14" fmla="*/ 108 w 127"/>
                <a:gd name="T15" fmla="*/ 47 h 66"/>
                <a:gd name="T16" fmla="*/ 111 w 127"/>
                <a:gd name="T17" fmla="*/ 54 h 66"/>
                <a:gd name="T18" fmla="*/ 116 w 127"/>
                <a:gd name="T19" fmla="*/ 56 h 66"/>
                <a:gd name="T20" fmla="*/ 118 w 127"/>
                <a:gd name="T21" fmla="*/ 58 h 66"/>
                <a:gd name="T22" fmla="*/ 121 w 127"/>
                <a:gd name="T23" fmla="*/ 59 h 66"/>
                <a:gd name="T24" fmla="*/ 123 w 127"/>
                <a:gd name="T25" fmla="*/ 61 h 66"/>
                <a:gd name="T26" fmla="*/ 127 w 127"/>
                <a:gd name="T27" fmla="*/ 62 h 66"/>
                <a:gd name="T28" fmla="*/ 124 w 127"/>
                <a:gd name="T29" fmla="*/ 66 h 66"/>
                <a:gd name="T30" fmla="*/ 123 w 127"/>
                <a:gd name="T31" fmla="*/ 66 h 66"/>
                <a:gd name="T32" fmla="*/ 119 w 127"/>
                <a:gd name="T33" fmla="*/ 63 h 66"/>
                <a:gd name="T34" fmla="*/ 113 w 127"/>
                <a:gd name="T35" fmla="*/ 63 h 66"/>
                <a:gd name="T36" fmla="*/ 105 w 127"/>
                <a:gd name="T37" fmla="*/ 58 h 66"/>
                <a:gd name="T38" fmla="*/ 103 w 127"/>
                <a:gd name="T39" fmla="*/ 56 h 66"/>
                <a:gd name="T40" fmla="*/ 87 w 127"/>
                <a:gd name="T41" fmla="*/ 45 h 66"/>
                <a:gd name="T42" fmla="*/ 79 w 127"/>
                <a:gd name="T43" fmla="*/ 51 h 66"/>
                <a:gd name="T44" fmla="*/ 78 w 127"/>
                <a:gd name="T45" fmla="*/ 56 h 66"/>
                <a:gd name="T46" fmla="*/ 69 w 127"/>
                <a:gd name="T47" fmla="*/ 56 h 66"/>
                <a:gd name="T48" fmla="*/ 56 w 127"/>
                <a:gd name="T49" fmla="*/ 49 h 66"/>
                <a:gd name="T50" fmla="*/ 53 w 127"/>
                <a:gd name="T51" fmla="*/ 51 h 66"/>
                <a:gd name="T52" fmla="*/ 48 w 127"/>
                <a:gd name="T53" fmla="*/ 51 h 66"/>
                <a:gd name="T54" fmla="*/ 45 w 127"/>
                <a:gd name="T55" fmla="*/ 49 h 66"/>
                <a:gd name="T56" fmla="*/ 50 w 127"/>
                <a:gd name="T57" fmla="*/ 44 h 66"/>
                <a:gd name="T58" fmla="*/ 48 w 127"/>
                <a:gd name="T59" fmla="*/ 35 h 66"/>
                <a:gd name="T60" fmla="*/ 38 w 127"/>
                <a:gd name="T61" fmla="*/ 29 h 66"/>
                <a:gd name="T62" fmla="*/ 26 w 127"/>
                <a:gd name="T63" fmla="*/ 27 h 66"/>
                <a:gd name="T64" fmla="*/ 18 w 127"/>
                <a:gd name="T65" fmla="*/ 22 h 66"/>
                <a:gd name="T66" fmla="*/ 18 w 127"/>
                <a:gd name="T67" fmla="*/ 20 h 66"/>
                <a:gd name="T68" fmla="*/ 15 w 127"/>
                <a:gd name="T69" fmla="*/ 24 h 66"/>
                <a:gd name="T70" fmla="*/ 13 w 127"/>
                <a:gd name="T71" fmla="*/ 23 h 66"/>
                <a:gd name="T72" fmla="*/ 12 w 127"/>
                <a:gd name="T73" fmla="*/ 18 h 66"/>
                <a:gd name="T74" fmla="*/ 8 w 127"/>
                <a:gd name="T75" fmla="*/ 16 h 66"/>
                <a:gd name="T76" fmla="*/ 19 w 127"/>
                <a:gd name="T77" fmla="*/ 12 h 66"/>
                <a:gd name="T78" fmla="*/ 17 w 127"/>
                <a:gd name="T79" fmla="*/ 12 h 66"/>
                <a:gd name="T80" fmla="*/ 11 w 127"/>
                <a:gd name="T81" fmla="*/ 13 h 66"/>
                <a:gd name="T82" fmla="*/ 8 w 127"/>
                <a:gd name="T83" fmla="*/ 12 h 66"/>
                <a:gd name="T84" fmla="*/ 7 w 127"/>
                <a:gd name="T85" fmla="*/ 10 h 66"/>
                <a:gd name="T86" fmla="*/ 0 w 127"/>
                <a:gd name="T87" fmla="*/ 5 h 66"/>
                <a:gd name="T88" fmla="*/ 3 w 127"/>
                <a:gd name="T89" fmla="*/ 3 h 66"/>
                <a:gd name="T90" fmla="*/ 11 w 127"/>
                <a:gd name="T91" fmla="*/ 0 h 66"/>
                <a:gd name="T92" fmla="*/ 22 w 127"/>
                <a:gd name="T93" fmla="*/ 4 h 66"/>
                <a:gd name="T94" fmla="*/ 22 w 127"/>
                <a:gd name="T95" fmla="*/ 12 h 66"/>
                <a:gd name="T96" fmla="*/ 25 w 127"/>
                <a:gd name="T97" fmla="*/ 14 h 66"/>
                <a:gd name="T98" fmla="*/ 29 w 127"/>
                <a:gd name="T99" fmla="*/ 18 h 66"/>
                <a:gd name="T100" fmla="*/ 33 w 127"/>
                <a:gd name="T101" fmla="*/ 15 h 66"/>
                <a:gd name="T102" fmla="*/ 38 w 127"/>
                <a:gd name="T103" fmla="*/ 12 h 66"/>
                <a:gd name="T104" fmla="*/ 46 w 127"/>
                <a:gd name="T105" fmla="*/ 7 h 66"/>
                <a:gd name="T106" fmla="*/ 48 w 127"/>
                <a:gd name="T107" fmla="*/ 8 h 66"/>
                <a:gd name="T108" fmla="*/ 54 w 127"/>
                <a:gd name="T109" fmla="*/ 12 h 66"/>
                <a:gd name="T110" fmla="*/ 60 w 127"/>
                <a:gd name="T111" fmla="*/ 12 h 66"/>
                <a:gd name="T112" fmla="*/ 64 w 127"/>
                <a:gd name="T113" fmla="*/ 14 h 66"/>
                <a:gd name="T114" fmla="*/ 64 w 127"/>
                <a:gd name="T115" fmla="*/ 14 h 66"/>
                <a:gd name="T116" fmla="*/ 63 w 127"/>
                <a:gd name="T117"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 h="66">
                  <a:moveTo>
                    <a:pt x="63" y="13"/>
                  </a:moveTo>
                  <a:cubicBezTo>
                    <a:pt x="66" y="16"/>
                    <a:pt x="74" y="19"/>
                    <a:pt x="79" y="19"/>
                  </a:cubicBezTo>
                  <a:cubicBezTo>
                    <a:pt x="82" y="19"/>
                    <a:pt x="83" y="22"/>
                    <a:pt x="86" y="22"/>
                  </a:cubicBezTo>
                  <a:cubicBezTo>
                    <a:pt x="86" y="24"/>
                    <a:pt x="88" y="24"/>
                    <a:pt x="89" y="24"/>
                  </a:cubicBezTo>
                  <a:cubicBezTo>
                    <a:pt x="96" y="26"/>
                    <a:pt x="96" y="32"/>
                    <a:pt x="101" y="35"/>
                  </a:cubicBezTo>
                  <a:cubicBezTo>
                    <a:pt x="103" y="36"/>
                    <a:pt x="108" y="34"/>
                    <a:pt x="108" y="38"/>
                  </a:cubicBezTo>
                  <a:cubicBezTo>
                    <a:pt x="108" y="41"/>
                    <a:pt x="104" y="40"/>
                    <a:pt x="104" y="42"/>
                  </a:cubicBezTo>
                  <a:cubicBezTo>
                    <a:pt x="104" y="43"/>
                    <a:pt x="107" y="47"/>
                    <a:pt x="108" y="47"/>
                  </a:cubicBezTo>
                  <a:cubicBezTo>
                    <a:pt x="110" y="49"/>
                    <a:pt x="110" y="51"/>
                    <a:pt x="111" y="54"/>
                  </a:cubicBezTo>
                  <a:cubicBezTo>
                    <a:pt x="112" y="55"/>
                    <a:pt x="115" y="56"/>
                    <a:pt x="116" y="56"/>
                  </a:cubicBezTo>
                  <a:cubicBezTo>
                    <a:pt x="117" y="56"/>
                    <a:pt x="118" y="57"/>
                    <a:pt x="118" y="58"/>
                  </a:cubicBezTo>
                  <a:cubicBezTo>
                    <a:pt x="118" y="59"/>
                    <a:pt x="120" y="58"/>
                    <a:pt x="121" y="59"/>
                  </a:cubicBezTo>
                  <a:cubicBezTo>
                    <a:pt x="122" y="59"/>
                    <a:pt x="122" y="60"/>
                    <a:pt x="123" y="61"/>
                  </a:cubicBezTo>
                  <a:cubicBezTo>
                    <a:pt x="123" y="62"/>
                    <a:pt x="127" y="62"/>
                    <a:pt x="127" y="62"/>
                  </a:cubicBezTo>
                  <a:cubicBezTo>
                    <a:pt x="126" y="63"/>
                    <a:pt x="124" y="64"/>
                    <a:pt x="124" y="66"/>
                  </a:cubicBezTo>
                  <a:cubicBezTo>
                    <a:pt x="124" y="66"/>
                    <a:pt x="123" y="66"/>
                    <a:pt x="123" y="66"/>
                  </a:cubicBezTo>
                  <a:cubicBezTo>
                    <a:pt x="123" y="66"/>
                    <a:pt x="119" y="64"/>
                    <a:pt x="119" y="63"/>
                  </a:cubicBezTo>
                  <a:cubicBezTo>
                    <a:pt x="113" y="63"/>
                    <a:pt x="113" y="63"/>
                    <a:pt x="113" y="63"/>
                  </a:cubicBezTo>
                  <a:cubicBezTo>
                    <a:pt x="110" y="62"/>
                    <a:pt x="105" y="60"/>
                    <a:pt x="105" y="58"/>
                  </a:cubicBezTo>
                  <a:cubicBezTo>
                    <a:pt x="105" y="57"/>
                    <a:pt x="103" y="56"/>
                    <a:pt x="103" y="56"/>
                  </a:cubicBezTo>
                  <a:cubicBezTo>
                    <a:pt x="98" y="51"/>
                    <a:pt x="94" y="45"/>
                    <a:pt x="87" y="45"/>
                  </a:cubicBezTo>
                  <a:cubicBezTo>
                    <a:pt x="81" y="45"/>
                    <a:pt x="82" y="49"/>
                    <a:pt x="79" y="51"/>
                  </a:cubicBezTo>
                  <a:cubicBezTo>
                    <a:pt x="80" y="54"/>
                    <a:pt x="78" y="55"/>
                    <a:pt x="78" y="56"/>
                  </a:cubicBezTo>
                  <a:cubicBezTo>
                    <a:pt x="73" y="56"/>
                    <a:pt x="72" y="56"/>
                    <a:pt x="69" y="56"/>
                  </a:cubicBezTo>
                  <a:cubicBezTo>
                    <a:pt x="64" y="56"/>
                    <a:pt x="62" y="49"/>
                    <a:pt x="56" y="49"/>
                  </a:cubicBezTo>
                  <a:cubicBezTo>
                    <a:pt x="55" y="49"/>
                    <a:pt x="53" y="49"/>
                    <a:pt x="53" y="51"/>
                  </a:cubicBezTo>
                  <a:cubicBezTo>
                    <a:pt x="48" y="51"/>
                    <a:pt x="48" y="51"/>
                    <a:pt x="48" y="51"/>
                  </a:cubicBezTo>
                  <a:cubicBezTo>
                    <a:pt x="47" y="51"/>
                    <a:pt x="45" y="51"/>
                    <a:pt x="45" y="49"/>
                  </a:cubicBezTo>
                  <a:cubicBezTo>
                    <a:pt x="45" y="46"/>
                    <a:pt x="49" y="45"/>
                    <a:pt x="50" y="44"/>
                  </a:cubicBezTo>
                  <a:cubicBezTo>
                    <a:pt x="47" y="41"/>
                    <a:pt x="49" y="38"/>
                    <a:pt x="48" y="35"/>
                  </a:cubicBezTo>
                  <a:cubicBezTo>
                    <a:pt x="47" y="32"/>
                    <a:pt x="40" y="30"/>
                    <a:pt x="38" y="29"/>
                  </a:cubicBezTo>
                  <a:cubicBezTo>
                    <a:pt x="36" y="28"/>
                    <a:pt x="30" y="27"/>
                    <a:pt x="26" y="27"/>
                  </a:cubicBezTo>
                  <a:cubicBezTo>
                    <a:pt x="23" y="27"/>
                    <a:pt x="22" y="21"/>
                    <a:pt x="18" y="22"/>
                  </a:cubicBezTo>
                  <a:cubicBezTo>
                    <a:pt x="18" y="20"/>
                    <a:pt x="18" y="20"/>
                    <a:pt x="18" y="20"/>
                  </a:cubicBezTo>
                  <a:cubicBezTo>
                    <a:pt x="18" y="22"/>
                    <a:pt x="17" y="24"/>
                    <a:pt x="15" y="24"/>
                  </a:cubicBezTo>
                  <a:cubicBezTo>
                    <a:pt x="14" y="24"/>
                    <a:pt x="13" y="24"/>
                    <a:pt x="13" y="23"/>
                  </a:cubicBezTo>
                  <a:cubicBezTo>
                    <a:pt x="12" y="21"/>
                    <a:pt x="13" y="20"/>
                    <a:pt x="12" y="18"/>
                  </a:cubicBezTo>
                  <a:cubicBezTo>
                    <a:pt x="11" y="17"/>
                    <a:pt x="8" y="18"/>
                    <a:pt x="8" y="16"/>
                  </a:cubicBezTo>
                  <a:cubicBezTo>
                    <a:pt x="11" y="14"/>
                    <a:pt x="17" y="15"/>
                    <a:pt x="19" y="12"/>
                  </a:cubicBezTo>
                  <a:cubicBezTo>
                    <a:pt x="17" y="12"/>
                    <a:pt x="17" y="12"/>
                    <a:pt x="17" y="12"/>
                  </a:cubicBezTo>
                  <a:cubicBezTo>
                    <a:pt x="15" y="13"/>
                    <a:pt x="13" y="13"/>
                    <a:pt x="11" y="13"/>
                  </a:cubicBezTo>
                  <a:cubicBezTo>
                    <a:pt x="10" y="13"/>
                    <a:pt x="9" y="12"/>
                    <a:pt x="8" y="12"/>
                  </a:cubicBezTo>
                  <a:cubicBezTo>
                    <a:pt x="7" y="12"/>
                    <a:pt x="7" y="11"/>
                    <a:pt x="7" y="10"/>
                  </a:cubicBezTo>
                  <a:cubicBezTo>
                    <a:pt x="5" y="7"/>
                    <a:pt x="0" y="9"/>
                    <a:pt x="0" y="5"/>
                  </a:cubicBezTo>
                  <a:cubicBezTo>
                    <a:pt x="0" y="4"/>
                    <a:pt x="1" y="3"/>
                    <a:pt x="3" y="3"/>
                  </a:cubicBezTo>
                  <a:cubicBezTo>
                    <a:pt x="5" y="3"/>
                    <a:pt x="7" y="0"/>
                    <a:pt x="11" y="0"/>
                  </a:cubicBezTo>
                  <a:cubicBezTo>
                    <a:pt x="15" y="0"/>
                    <a:pt x="18" y="3"/>
                    <a:pt x="22" y="4"/>
                  </a:cubicBezTo>
                  <a:cubicBezTo>
                    <a:pt x="22" y="7"/>
                    <a:pt x="22" y="10"/>
                    <a:pt x="22" y="12"/>
                  </a:cubicBezTo>
                  <a:cubicBezTo>
                    <a:pt x="22" y="13"/>
                    <a:pt x="23" y="14"/>
                    <a:pt x="25" y="14"/>
                  </a:cubicBezTo>
                  <a:cubicBezTo>
                    <a:pt x="25" y="15"/>
                    <a:pt x="28" y="18"/>
                    <a:pt x="29" y="18"/>
                  </a:cubicBezTo>
                  <a:cubicBezTo>
                    <a:pt x="31" y="18"/>
                    <a:pt x="33" y="15"/>
                    <a:pt x="33" y="15"/>
                  </a:cubicBezTo>
                  <a:cubicBezTo>
                    <a:pt x="35" y="13"/>
                    <a:pt x="35" y="13"/>
                    <a:pt x="38" y="12"/>
                  </a:cubicBezTo>
                  <a:cubicBezTo>
                    <a:pt x="40" y="11"/>
                    <a:pt x="43" y="7"/>
                    <a:pt x="46" y="7"/>
                  </a:cubicBezTo>
                  <a:cubicBezTo>
                    <a:pt x="46" y="8"/>
                    <a:pt x="48" y="8"/>
                    <a:pt x="48" y="8"/>
                  </a:cubicBezTo>
                  <a:cubicBezTo>
                    <a:pt x="51" y="9"/>
                    <a:pt x="53" y="11"/>
                    <a:pt x="54" y="12"/>
                  </a:cubicBezTo>
                  <a:cubicBezTo>
                    <a:pt x="60" y="12"/>
                    <a:pt x="60" y="12"/>
                    <a:pt x="60" y="12"/>
                  </a:cubicBezTo>
                  <a:cubicBezTo>
                    <a:pt x="61" y="13"/>
                    <a:pt x="64" y="14"/>
                    <a:pt x="64" y="14"/>
                  </a:cubicBezTo>
                  <a:cubicBezTo>
                    <a:pt x="64" y="14"/>
                    <a:pt x="64" y="14"/>
                    <a:pt x="64" y="14"/>
                  </a:cubicBezTo>
                  <a:lnTo>
                    <a:pt x="63"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5" name="Freeform 25"/>
            <p:cNvSpPr>
              <a:spLocks/>
            </p:cNvSpPr>
            <p:nvPr/>
          </p:nvSpPr>
          <p:spPr bwMode="auto">
            <a:xfrm>
              <a:off x="5348" y="1315"/>
              <a:ext cx="10" cy="10"/>
            </a:xfrm>
            <a:custGeom>
              <a:avLst/>
              <a:gdLst>
                <a:gd name="T0" fmla="*/ 12 w 13"/>
                <a:gd name="T1" fmla="*/ 13 h 13"/>
                <a:gd name="T2" fmla="*/ 9 w 13"/>
                <a:gd name="T3" fmla="*/ 8 h 13"/>
                <a:gd name="T4" fmla="*/ 4 w 13"/>
                <a:gd name="T5" fmla="*/ 3 h 13"/>
                <a:gd name="T6" fmla="*/ 0 w 13"/>
                <a:gd name="T7" fmla="*/ 0 h 13"/>
                <a:gd name="T8" fmla="*/ 9 w 13"/>
                <a:gd name="T9" fmla="*/ 7 h 13"/>
                <a:gd name="T10" fmla="*/ 13 w 13"/>
                <a:gd name="T11" fmla="*/ 11 h 13"/>
                <a:gd name="T12" fmla="*/ 13 w 13"/>
                <a:gd name="T13" fmla="*/ 13 h 13"/>
                <a:gd name="T14" fmla="*/ 12 w 13"/>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3">
                  <a:moveTo>
                    <a:pt x="12" y="13"/>
                  </a:moveTo>
                  <a:cubicBezTo>
                    <a:pt x="9" y="12"/>
                    <a:pt x="9" y="11"/>
                    <a:pt x="9" y="8"/>
                  </a:cubicBezTo>
                  <a:cubicBezTo>
                    <a:pt x="7" y="7"/>
                    <a:pt x="7" y="5"/>
                    <a:pt x="4" y="3"/>
                  </a:cubicBezTo>
                  <a:cubicBezTo>
                    <a:pt x="2" y="2"/>
                    <a:pt x="1" y="2"/>
                    <a:pt x="0" y="0"/>
                  </a:cubicBezTo>
                  <a:cubicBezTo>
                    <a:pt x="4" y="2"/>
                    <a:pt x="6" y="4"/>
                    <a:pt x="9" y="7"/>
                  </a:cubicBezTo>
                  <a:cubicBezTo>
                    <a:pt x="11" y="8"/>
                    <a:pt x="13" y="8"/>
                    <a:pt x="13" y="11"/>
                  </a:cubicBezTo>
                  <a:cubicBezTo>
                    <a:pt x="13" y="11"/>
                    <a:pt x="13" y="12"/>
                    <a:pt x="13" y="13"/>
                  </a:cubicBezTo>
                  <a:cubicBezTo>
                    <a:pt x="13" y="13"/>
                    <a:pt x="12" y="13"/>
                    <a:pt x="12"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6" name="Freeform 26"/>
            <p:cNvSpPr>
              <a:spLocks/>
            </p:cNvSpPr>
            <p:nvPr/>
          </p:nvSpPr>
          <p:spPr bwMode="auto">
            <a:xfrm>
              <a:off x="5366" y="1329"/>
              <a:ext cx="5" cy="7"/>
            </a:xfrm>
            <a:custGeom>
              <a:avLst/>
              <a:gdLst>
                <a:gd name="T0" fmla="*/ 3 w 6"/>
                <a:gd name="T1" fmla="*/ 5 h 8"/>
                <a:gd name="T2" fmla="*/ 0 w 6"/>
                <a:gd name="T3" fmla="*/ 0 h 8"/>
                <a:gd name="T4" fmla="*/ 6 w 6"/>
                <a:gd name="T5" fmla="*/ 7 h 8"/>
                <a:gd name="T6" fmla="*/ 4 w 6"/>
                <a:gd name="T7" fmla="*/ 8 h 8"/>
                <a:gd name="T8" fmla="*/ 3 w 6"/>
                <a:gd name="T9" fmla="*/ 7 h 8"/>
                <a:gd name="T10" fmla="*/ 3 w 6"/>
                <a:gd name="T11" fmla="*/ 5 h 8"/>
              </a:gdLst>
              <a:ahLst/>
              <a:cxnLst>
                <a:cxn ang="0">
                  <a:pos x="T0" y="T1"/>
                </a:cxn>
                <a:cxn ang="0">
                  <a:pos x="T2" y="T3"/>
                </a:cxn>
                <a:cxn ang="0">
                  <a:pos x="T4" y="T5"/>
                </a:cxn>
                <a:cxn ang="0">
                  <a:pos x="T6" y="T7"/>
                </a:cxn>
                <a:cxn ang="0">
                  <a:pos x="T8" y="T9"/>
                </a:cxn>
                <a:cxn ang="0">
                  <a:pos x="T10" y="T11"/>
                </a:cxn>
              </a:cxnLst>
              <a:rect l="0" t="0" r="r" b="b"/>
              <a:pathLst>
                <a:path w="6" h="8">
                  <a:moveTo>
                    <a:pt x="3" y="5"/>
                  </a:moveTo>
                  <a:cubicBezTo>
                    <a:pt x="1" y="5"/>
                    <a:pt x="0" y="3"/>
                    <a:pt x="0" y="0"/>
                  </a:cubicBezTo>
                  <a:cubicBezTo>
                    <a:pt x="1" y="1"/>
                    <a:pt x="6" y="6"/>
                    <a:pt x="6" y="7"/>
                  </a:cubicBezTo>
                  <a:cubicBezTo>
                    <a:pt x="6" y="7"/>
                    <a:pt x="5" y="8"/>
                    <a:pt x="4" y="8"/>
                  </a:cubicBezTo>
                  <a:cubicBezTo>
                    <a:pt x="4" y="8"/>
                    <a:pt x="3" y="8"/>
                    <a:pt x="3" y="7"/>
                  </a:cubicBezTo>
                  <a:cubicBezTo>
                    <a:pt x="3" y="6"/>
                    <a:pt x="3" y="6"/>
                    <a:pt x="3"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7" name="Freeform 27"/>
            <p:cNvSpPr>
              <a:spLocks/>
            </p:cNvSpPr>
            <p:nvPr/>
          </p:nvSpPr>
          <p:spPr bwMode="auto">
            <a:xfrm>
              <a:off x="5399" y="1353"/>
              <a:ext cx="3" cy="3"/>
            </a:xfrm>
            <a:custGeom>
              <a:avLst/>
              <a:gdLst>
                <a:gd name="T0" fmla="*/ 4 w 4"/>
                <a:gd name="T1" fmla="*/ 3 h 4"/>
                <a:gd name="T2" fmla="*/ 4 w 4"/>
                <a:gd name="T3" fmla="*/ 4 h 4"/>
                <a:gd name="T4" fmla="*/ 1 w 4"/>
                <a:gd name="T5" fmla="*/ 0 h 4"/>
                <a:gd name="T6" fmla="*/ 4 w 4"/>
                <a:gd name="T7" fmla="*/ 3 h 4"/>
              </a:gdLst>
              <a:ahLst/>
              <a:cxnLst>
                <a:cxn ang="0">
                  <a:pos x="T0" y="T1"/>
                </a:cxn>
                <a:cxn ang="0">
                  <a:pos x="T2" y="T3"/>
                </a:cxn>
                <a:cxn ang="0">
                  <a:pos x="T4" y="T5"/>
                </a:cxn>
                <a:cxn ang="0">
                  <a:pos x="T6" y="T7"/>
                </a:cxn>
              </a:cxnLst>
              <a:rect l="0" t="0" r="r" b="b"/>
              <a:pathLst>
                <a:path w="4" h="4">
                  <a:moveTo>
                    <a:pt x="4" y="3"/>
                  </a:moveTo>
                  <a:cubicBezTo>
                    <a:pt x="4" y="4"/>
                    <a:pt x="4" y="4"/>
                    <a:pt x="4" y="4"/>
                  </a:cubicBezTo>
                  <a:cubicBezTo>
                    <a:pt x="2" y="4"/>
                    <a:pt x="0" y="1"/>
                    <a:pt x="1" y="0"/>
                  </a:cubicBezTo>
                  <a:cubicBezTo>
                    <a:pt x="2" y="1"/>
                    <a:pt x="4" y="1"/>
                    <a:pt x="4"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8" name="Freeform 28"/>
            <p:cNvSpPr>
              <a:spLocks/>
            </p:cNvSpPr>
            <p:nvPr/>
          </p:nvSpPr>
          <p:spPr bwMode="auto">
            <a:xfrm>
              <a:off x="5392" y="1350"/>
              <a:ext cx="5" cy="3"/>
            </a:xfrm>
            <a:custGeom>
              <a:avLst/>
              <a:gdLst>
                <a:gd name="T0" fmla="*/ 7 w 7"/>
                <a:gd name="T1" fmla="*/ 3 h 4"/>
                <a:gd name="T2" fmla="*/ 6 w 7"/>
                <a:gd name="T3" fmla="*/ 4 h 4"/>
                <a:gd name="T4" fmla="*/ 0 w 7"/>
                <a:gd name="T5" fmla="*/ 0 h 4"/>
                <a:gd name="T6" fmla="*/ 7 w 7"/>
                <a:gd name="T7" fmla="*/ 3 h 4"/>
              </a:gdLst>
              <a:ahLst/>
              <a:cxnLst>
                <a:cxn ang="0">
                  <a:pos x="T0" y="T1"/>
                </a:cxn>
                <a:cxn ang="0">
                  <a:pos x="T2" y="T3"/>
                </a:cxn>
                <a:cxn ang="0">
                  <a:pos x="T4" y="T5"/>
                </a:cxn>
                <a:cxn ang="0">
                  <a:pos x="T6" y="T7"/>
                </a:cxn>
              </a:cxnLst>
              <a:rect l="0" t="0" r="r" b="b"/>
              <a:pathLst>
                <a:path w="7" h="4">
                  <a:moveTo>
                    <a:pt x="7" y="3"/>
                  </a:moveTo>
                  <a:cubicBezTo>
                    <a:pt x="7" y="3"/>
                    <a:pt x="6" y="4"/>
                    <a:pt x="6" y="4"/>
                  </a:cubicBezTo>
                  <a:cubicBezTo>
                    <a:pt x="3" y="4"/>
                    <a:pt x="0" y="3"/>
                    <a:pt x="0" y="0"/>
                  </a:cubicBezTo>
                  <a:cubicBezTo>
                    <a:pt x="3" y="0"/>
                    <a:pt x="6" y="1"/>
                    <a:pt x="7"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9" name="Freeform 29"/>
            <p:cNvSpPr>
              <a:spLocks/>
            </p:cNvSpPr>
            <p:nvPr/>
          </p:nvSpPr>
          <p:spPr bwMode="auto">
            <a:xfrm>
              <a:off x="5393" y="1344"/>
              <a:ext cx="4" cy="5"/>
            </a:xfrm>
            <a:custGeom>
              <a:avLst/>
              <a:gdLst>
                <a:gd name="T0" fmla="*/ 6 w 6"/>
                <a:gd name="T1" fmla="*/ 7 h 7"/>
                <a:gd name="T2" fmla="*/ 0 w 6"/>
                <a:gd name="T3" fmla="*/ 0 h 7"/>
                <a:gd name="T4" fmla="*/ 6 w 6"/>
                <a:gd name="T5" fmla="*/ 7 h 7"/>
              </a:gdLst>
              <a:ahLst/>
              <a:cxnLst>
                <a:cxn ang="0">
                  <a:pos x="T0" y="T1"/>
                </a:cxn>
                <a:cxn ang="0">
                  <a:pos x="T2" y="T3"/>
                </a:cxn>
                <a:cxn ang="0">
                  <a:pos x="T4" y="T5"/>
                </a:cxn>
              </a:cxnLst>
              <a:rect l="0" t="0" r="r" b="b"/>
              <a:pathLst>
                <a:path w="6" h="7">
                  <a:moveTo>
                    <a:pt x="6" y="7"/>
                  </a:moveTo>
                  <a:cubicBezTo>
                    <a:pt x="4" y="7"/>
                    <a:pt x="0" y="1"/>
                    <a:pt x="0" y="0"/>
                  </a:cubicBezTo>
                  <a:cubicBezTo>
                    <a:pt x="3" y="1"/>
                    <a:pt x="5" y="3"/>
                    <a:pt x="6"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0" name="Freeform 30"/>
            <p:cNvSpPr>
              <a:spLocks/>
            </p:cNvSpPr>
            <p:nvPr/>
          </p:nvSpPr>
          <p:spPr bwMode="auto">
            <a:xfrm>
              <a:off x="5382" y="1339"/>
              <a:ext cx="7" cy="4"/>
            </a:xfrm>
            <a:custGeom>
              <a:avLst/>
              <a:gdLst>
                <a:gd name="T0" fmla="*/ 0 w 8"/>
                <a:gd name="T1" fmla="*/ 0 h 5"/>
                <a:gd name="T2" fmla="*/ 8 w 8"/>
                <a:gd name="T3" fmla="*/ 5 h 5"/>
                <a:gd name="T4" fmla="*/ 6 w 8"/>
                <a:gd name="T5" fmla="*/ 5 h 5"/>
                <a:gd name="T6" fmla="*/ 0 w 8"/>
                <a:gd name="T7" fmla="*/ 1 h 5"/>
                <a:gd name="T8" fmla="*/ 0 w 8"/>
                <a:gd name="T9" fmla="*/ 1 h 5"/>
                <a:gd name="T10" fmla="*/ 0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0" y="0"/>
                  </a:moveTo>
                  <a:cubicBezTo>
                    <a:pt x="2" y="2"/>
                    <a:pt x="7" y="3"/>
                    <a:pt x="8" y="5"/>
                  </a:cubicBezTo>
                  <a:cubicBezTo>
                    <a:pt x="8" y="5"/>
                    <a:pt x="7" y="5"/>
                    <a:pt x="6" y="5"/>
                  </a:cubicBezTo>
                  <a:cubicBezTo>
                    <a:pt x="5" y="5"/>
                    <a:pt x="0" y="3"/>
                    <a:pt x="0" y="1"/>
                  </a:cubicBezTo>
                  <a:cubicBezTo>
                    <a:pt x="0" y="1"/>
                    <a:pt x="0" y="1"/>
                    <a:pt x="0" y="1"/>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1" name="Freeform 31"/>
            <p:cNvSpPr>
              <a:spLocks/>
            </p:cNvSpPr>
            <p:nvPr/>
          </p:nvSpPr>
          <p:spPr bwMode="auto">
            <a:xfrm>
              <a:off x="5375" y="1335"/>
              <a:ext cx="3" cy="2"/>
            </a:xfrm>
            <a:custGeom>
              <a:avLst/>
              <a:gdLst>
                <a:gd name="T0" fmla="*/ 0 w 5"/>
                <a:gd name="T1" fmla="*/ 0 h 3"/>
                <a:gd name="T2" fmla="*/ 5 w 5"/>
                <a:gd name="T3" fmla="*/ 3 h 3"/>
                <a:gd name="T4" fmla="*/ 3 w 5"/>
                <a:gd name="T5" fmla="*/ 3 h 3"/>
                <a:gd name="T6" fmla="*/ 0 w 5"/>
                <a:gd name="T7" fmla="*/ 1 h 3"/>
                <a:gd name="T8" fmla="*/ 1 w 5"/>
                <a:gd name="T9" fmla="*/ 1 h 3"/>
                <a:gd name="T10" fmla="*/ 0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0" y="0"/>
                  </a:moveTo>
                  <a:cubicBezTo>
                    <a:pt x="2" y="2"/>
                    <a:pt x="4" y="1"/>
                    <a:pt x="5" y="3"/>
                  </a:cubicBezTo>
                  <a:cubicBezTo>
                    <a:pt x="3" y="3"/>
                    <a:pt x="3" y="3"/>
                    <a:pt x="3" y="3"/>
                  </a:cubicBezTo>
                  <a:cubicBezTo>
                    <a:pt x="0" y="1"/>
                    <a:pt x="0" y="1"/>
                    <a:pt x="0" y="1"/>
                  </a:cubicBezTo>
                  <a:cubicBezTo>
                    <a:pt x="0" y="1"/>
                    <a:pt x="1" y="1"/>
                    <a:pt x="1" y="1"/>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2" name="Freeform 32"/>
            <p:cNvSpPr>
              <a:spLocks/>
            </p:cNvSpPr>
            <p:nvPr/>
          </p:nvSpPr>
          <p:spPr bwMode="auto">
            <a:xfrm>
              <a:off x="5315" y="1515"/>
              <a:ext cx="19" cy="19"/>
            </a:xfrm>
            <a:custGeom>
              <a:avLst/>
              <a:gdLst>
                <a:gd name="T0" fmla="*/ 12 w 24"/>
                <a:gd name="T1" fmla="*/ 3 h 24"/>
                <a:gd name="T2" fmla="*/ 22 w 24"/>
                <a:gd name="T3" fmla="*/ 1 h 24"/>
                <a:gd name="T4" fmla="*/ 24 w 24"/>
                <a:gd name="T5" fmla="*/ 8 h 24"/>
                <a:gd name="T6" fmla="*/ 14 w 24"/>
                <a:gd name="T7" fmla="*/ 24 h 24"/>
                <a:gd name="T8" fmla="*/ 0 w 24"/>
                <a:gd name="T9" fmla="*/ 3 h 24"/>
                <a:gd name="T10" fmla="*/ 12 w 24"/>
                <a:gd name="T11" fmla="*/ 3 h 24"/>
              </a:gdLst>
              <a:ahLst/>
              <a:cxnLst>
                <a:cxn ang="0">
                  <a:pos x="T0" y="T1"/>
                </a:cxn>
                <a:cxn ang="0">
                  <a:pos x="T2" y="T3"/>
                </a:cxn>
                <a:cxn ang="0">
                  <a:pos x="T4" y="T5"/>
                </a:cxn>
                <a:cxn ang="0">
                  <a:pos x="T6" y="T7"/>
                </a:cxn>
                <a:cxn ang="0">
                  <a:pos x="T8" y="T9"/>
                </a:cxn>
                <a:cxn ang="0">
                  <a:pos x="T10" y="T11"/>
                </a:cxn>
              </a:cxnLst>
              <a:rect l="0" t="0" r="r" b="b"/>
              <a:pathLst>
                <a:path w="24" h="24">
                  <a:moveTo>
                    <a:pt x="12" y="3"/>
                  </a:moveTo>
                  <a:cubicBezTo>
                    <a:pt x="15" y="3"/>
                    <a:pt x="19" y="2"/>
                    <a:pt x="22" y="1"/>
                  </a:cubicBezTo>
                  <a:cubicBezTo>
                    <a:pt x="22" y="4"/>
                    <a:pt x="24" y="5"/>
                    <a:pt x="24" y="8"/>
                  </a:cubicBezTo>
                  <a:cubicBezTo>
                    <a:pt x="24" y="12"/>
                    <a:pt x="18" y="24"/>
                    <a:pt x="14" y="24"/>
                  </a:cubicBezTo>
                  <a:cubicBezTo>
                    <a:pt x="7" y="24"/>
                    <a:pt x="0" y="8"/>
                    <a:pt x="0" y="3"/>
                  </a:cubicBezTo>
                  <a:cubicBezTo>
                    <a:pt x="0" y="0"/>
                    <a:pt x="12" y="3"/>
                    <a:pt x="12"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3" name="Freeform 33"/>
            <p:cNvSpPr>
              <a:spLocks/>
            </p:cNvSpPr>
            <p:nvPr/>
          </p:nvSpPr>
          <p:spPr bwMode="auto">
            <a:xfrm>
              <a:off x="5331" y="1511"/>
              <a:ext cx="3" cy="3"/>
            </a:xfrm>
            <a:custGeom>
              <a:avLst/>
              <a:gdLst>
                <a:gd name="T0" fmla="*/ 3 w 3"/>
                <a:gd name="T1" fmla="*/ 0 h 4"/>
                <a:gd name="T2" fmla="*/ 2 w 3"/>
                <a:gd name="T3" fmla="*/ 4 h 4"/>
                <a:gd name="T4" fmla="*/ 0 w 3"/>
                <a:gd name="T5" fmla="*/ 0 h 4"/>
                <a:gd name="T6" fmla="*/ 3 w 3"/>
                <a:gd name="T7" fmla="*/ 0 h 4"/>
              </a:gdLst>
              <a:ahLst/>
              <a:cxnLst>
                <a:cxn ang="0">
                  <a:pos x="T0" y="T1"/>
                </a:cxn>
                <a:cxn ang="0">
                  <a:pos x="T2" y="T3"/>
                </a:cxn>
                <a:cxn ang="0">
                  <a:pos x="T4" y="T5"/>
                </a:cxn>
                <a:cxn ang="0">
                  <a:pos x="T6" y="T7"/>
                </a:cxn>
              </a:cxnLst>
              <a:rect l="0" t="0" r="r" b="b"/>
              <a:pathLst>
                <a:path w="3" h="4">
                  <a:moveTo>
                    <a:pt x="3" y="0"/>
                  </a:moveTo>
                  <a:cubicBezTo>
                    <a:pt x="3" y="2"/>
                    <a:pt x="2" y="3"/>
                    <a:pt x="2" y="4"/>
                  </a:cubicBezTo>
                  <a:cubicBezTo>
                    <a:pt x="0" y="3"/>
                    <a:pt x="0" y="2"/>
                    <a:pt x="0" y="0"/>
                  </a:cubicBezTo>
                  <a:cubicBezTo>
                    <a:pt x="1" y="0"/>
                    <a:pt x="2" y="0"/>
                    <a:pt x="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4" name="Freeform 34"/>
            <p:cNvSpPr>
              <a:spLocks/>
            </p:cNvSpPr>
            <p:nvPr/>
          </p:nvSpPr>
          <p:spPr bwMode="auto">
            <a:xfrm>
              <a:off x="5275" y="1487"/>
              <a:ext cx="6" cy="3"/>
            </a:xfrm>
            <a:custGeom>
              <a:avLst/>
              <a:gdLst>
                <a:gd name="T0" fmla="*/ 8 w 8"/>
                <a:gd name="T1" fmla="*/ 2 h 4"/>
                <a:gd name="T2" fmla="*/ 0 w 8"/>
                <a:gd name="T3" fmla="*/ 2 h 4"/>
                <a:gd name="T4" fmla="*/ 8 w 8"/>
                <a:gd name="T5" fmla="*/ 2 h 4"/>
              </a:gdLst>
              <a:ahLst/>
              <a:cxnLst>
                <a:cxn ang="0">
                  <a:pos x="T0" y="T1"/>
                </a:cxn>
                <a:cxn ang="0">
                  <a:pos x="T2" y="T3"/>
                </a:cxn>
                <a:cxn ang="0">
                  <a:pos x="T4" y="T5"/>
                </a:cxn>
              </a:cxnLst>
              <a:rect l="0" t="0" r="r" b="b"/>
              <a:pathLst>
                <a:path w="8" h="4">
                  <a:moveTo>
                    <a:pt x="8" y="2"/>
                  </a:moveTo>
                  <a:cubicBezTo>
                    <a:pt x="6" y="4"/>
                    <a:pt x="2" y="4"/>
                    <a:pt x="0" y="2"/>
                  </a:cubicBezTo>
                  <a:cubicBezTo>
                    <a:pt x="4" y="0"/>
                    <a:pt x="5" y="1"/>
                    <a:pt x="8"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 name="Freeform 35"/>
            <p:cNvSpPr>
              <a:spLocks/>
            </p:cNvSpPr>
            <p:nvPr/>
          </p:nvSpPr>
          <p:spPr bwMode="auto">
            <a:xfrm>
              <a:off x="5243" y="1359"/>
              <a:ext cx="7" cy="3"/>
            </a:xfrm>
            <a:custGeom>
              <a:avLst/>
              <a:gdLst>
                <a:gd name="T0" fmla="*/ 9 w 9"/>
                <a:gd name="T1" fmla="*/ 0 h 3"/>
                <a:gd name="T2" fmla="*/ 9 w 9"/>
                <a:gd name="T3" fmla="*/ 3 h 3"/>
                <a:gd name="T4" fmla="*/ 7 w 9"/>
                <a:gd name="T5" fmla="*/ 3 h 3"/>
                <a:gd name="T6" fmla="*/ 0 w 9"/>
                <a:gd name="T7" fmla="*/ 1 h 3"/>
                <a:gd name="T8" fmla="*/ 9 w 9"/>
                <a:gd name="T9" fmla="*/ 0 h 3"/>
              </a:gdLst>
              <a:ahLst/>
              <a:cxnLst>
                <a:cxn ang="0">
                  <a:pos x="T0" y="T1"/>
                </a:cxn>
                <a:cxn ang="0">
                  <a:pos x="T2" y="T3"/>
                </a:cxn>
                <a:cxn ang="0">
                  <a:pos x="T4" y="T5"/>
                </a:cxn>
                <a:cxn ang="0">
                  <a:pos x="T6" y="T7"/>
                </a:cxn>
                <a:cxn ang="0">
                  <a:pos x="T8" y="T9"/>
                </a:cxn>
              </a:cxnLst>
              <a:rect l="0" t="0" r="r" b="b"/>
              <a:pathLst>
                <a:path w="9" h="3">
                  <a:moveTo>
                    <a:pt x="9" y="0"/>
                  </a:moveTo>
                  <a:cubicBezTo>
                    <a:pt x="9" y="3"/>
                    <a:pt x="9" y="3"/>
                    <a:pt x="9" y="3"/>
                  </a:cubicBezTo>
                  <a:cubicBezTo>
                    <a:pt x="8" y="3"/>
                    <a:pt x="7" y="3"/>
                    <a:pt x="7" y="3"/>
                  </a:cubicBezTo>
                  <a:cubicBezTo>
                    <a:pt x="4" y="3"/>
                    <a:pt x="1" y="2"/>
                    <a:pt x="0" y="1"/>
                  </a:cubicBezTo>
                  <a:cubicBezTo>
                    <a:pt x="4" y="0"/>
                    <a:pt x="6" y="0"/>
                    <a:pt x="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6" name="Freeform 36"/>
            <p:cNvSpPr>
              <a:spLocks/>
            </p:cNvSpPr>
            <p:nvPr/>
          </p:nvSpPr>
          <p:spPr bwMode="auto">
            <a:xfrm>
              <a:off x="5160" y="1356"/>
              <a:ext cx="199" cy="150"/>
            </a:xfrm>
            <a:custGeom>
              <a:avLst/>
              <a:gdLst>
                <a:gd name="T0" fmla="*/ 253 w 253"/>
                <a:gd name="T1" fmla="*/ 116 h 191"/>
                <a:gd name="T2" fmla="*/ 250 w 253"/>
                <a:gd name="T3" fmla="*/ 136 h 191"/>
                <a:gd name="T4" fmla="*/ 238 w 253"/>
                <a:gd name="T5" fmla="*/ 156 h 191"/>
                <a:gd name="T6" fmla="*/ 232 w 253"/>
                <a:gd name="T7" fmla="*/ 175 h 191"/>
                <a:gd name="T8" fmla="*/ 199 w 253"/>
                <a:gd name="T9" fmla="*/ 185 h 191"/>
                <a:gd name="T10" fmla="*/ 167 w 253"/>
                <a:gd name="T11" fmla="*/ 175 h 191"/>
                <a:gd name="T12" fmla="*/ 164 w 253"/>
                <a:gd name="T13" fmla="*/ 165 h 191"/>
                <a:gd name="T14" fmla="*/ 157 w 253"/>
                <a:gd name="T15" fmla="*/ 167 h 191"/>
                <a:gd name="T16" fmla="*/ 156 w 253"/>
                <a:gd name="T17" fmla="*/ 157 h 191"/>
                <a:gd name="T18" fmla="*/ 150 w 253"/>
                <a:gd name="T19" fmla="*/ 164 h 191"/>
                <a:gd name="T20" fmla="*/ 154 w 253"/>
                <a:gd name="T21" fmla="*/ 146 h 191"/>
                <a:gd name="T22" fmla="*/ 139 w 253"/>
                <a:gd name="T23" fmla="*/ 158 h 191"/>
                <a:gd name="T24" fmla="*/ 107 w 253"/>
                <a:gd name="T25" fmla="*/ 138 h 191"/>
                <a:gd name="T26" fmla="*/ 65 w 253"/>
                <a:gd name="T27" fmla="*/ 154 h 191"/>
                <a:gd name="T28" fmla="*/ 46 w 253"/>
                <a:gd name="T29" fmla="*/ 156 h 191"/>
                <a:gd name="T30" fmla="*/ 11 w 253"/>
                <a:gd name="T31" fmla="*/ 155 h 191"/>
                <a:gd name="T32" fmla="*/ 12 w 253"/>
                <a:gd name="T33" fmla="*/ 131 h 191"/>
                <a:gd name="T34" fmla="*/ 1 w 253"/>
                <a:gd name="T35" fmla="*/ 102 h 191"/>
                <a:gd name="T36" fmla="*/ 4 w 253"/>
                <a:gd name="T37" fmla="*/ 102 h 191"/>
                <a:gd name="T38" fmla="*/ 2 w 253"/>
                <a:gd name="T39" fmla="*/ 88 h 191"/>
                <a:gd name="T40" fmla="*/ 4 w 253"/>
                <a:gd name="T41" fmla="*/ 73 h 191"/>
                <a:gd name="T42" fmla="*/ 16 w 253"/>
                <a:gd name="T43" fmla="*/ 66 h 191"/>
                <a:gd name="T44" fmla="*/ 57 w 253"/>
                <a:gd name="T45" fmla="*/ 48 h 191"/>
                <a:gd name="T46" fmla="*/ 60 w 253"/>
                <a:gd name="T47" fmla="*/ 38 h 191"/>
                <a:gd name="T48" fmla="*/ 65 w 253"/>
                <a:gd name="T49" fmla="*/ 36 h 191"/>
                <a:gd name="T50" fmla="*/ 75 w 253"/>
                <a:gd name="T51" fmla="*/ 25 h 191"/>
                <a:gd name="T52" fmla="*/ 93 w 253"/>
                <a:gd name="T53" fmla="*/ 29 h 191"/>
                <a:gd name="T54" fmla="*/ 101 w 253"/>
                <a:gd name="T55" fmla="*/ 29 h 191"/>
                <a:gd name="T56" fmla="*/ 105 w 253"/>
                <a:gd name="T57" fmla="*/ 15 h 191"/>
                <a:gd name="T58" fmla="*/ 122 w 253"/>
                <a:gd name="T59" fmla="*/ 9 h 191"/>
                <a:gd name="T60" fmla="*/ 137 w 253"/>
                <a:gd name="T61" fmla="*/ 10 h 191"/>
                <a:gd name="T62" fmla="*/ 148 w 253"/>
                <a:gd name="T63" fmla="*/ 12 h 191"/>
                <a:gd name="T64" fmla="*/ 140 w 253"/>
                <a:gd name="T65" fmla="*/ 27 h 191"/>
                <a:gd name="T66" fmla="*/ 147 w 253"/>
                <a:gd name="T67" fmla="*/ 34 h 191"/>
                <a:gd name="T68" fmla="*/ 170 w 253"/>
                <a:gd name="T69" fmla="*/ 46 h 191"/>
                <a:gd name="T70" fmla="*/ 179 w 253"/>
                <a:gd name="T71" fmla="*/ 8 h 191"/>
                <a:gd name="T72" fmla="*/ 190 w 253"/>
                <a:gd name="T73" fmla="*/ 14 h 191"/>
                <a:gd name="T74" fmla="*/ 200 w 253"/>
                <a:gd name="T75" fmla="*/ 26 h 191"/>
                <a:gd name="T76" fmla="*/ 209 w 253"/>
                <a:gd name="T77" fmla="*/ 52 h 191"/>
                <a:gd name="T78" fmla="*/ 228 w 253"/>
                <a:gd name="T79" fmla="*/ 73 h 191"/>
                <a:gd name="T80" fmla="*/ 248 w 253"/>
                <a:gd name="T81" fmla="*/ 9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191">
                  <a:moveTo>
                    <a:pt x="248" y="93"/>
                  </a:moveTo>
                  <a:cubicBezTo>
                    <a:pt x="251" y="98"/>
                    <a:pt x="253" y="110"/>
                    <a:pt x="253" y="116"/>
                  </a:cubicBezTo>
                  <a:cubicBezTo>
                    <a:pt x="253" y="121"/>
                    <a:pt x="252" y="128"/>
                    <a:pt x="250" y="130"/>
                  </a:cubicBezTo>
                  <a:cubicBezTo>
                    <a:pt x="250" y="136"/>
                    <a:pt x="250" y="136"/>
                    <a:pt x="250" y="136"/>
                  </a:cubicBezTo>
                  <a:cubicBezTo>
                    <a:pt x="249" y="138"/>
                    <a:pt x="250" y="139"/>
                    <a:pt x="248" y="141"/>
                  </a:cubicBezTo>
                  <a:cubicBezTo>
                    <a:pt x="244" y="147"/>
                    <a:pt x="241" y="149"/>
                    <a:pt x="238" y="156"/>
                  </a:cubicBezTo>
                  <a:cubicBezTo>
                    <a:pt x="237" y="161"/>
                    <a:pt x="232" y="168"/>
                    <a:pt x="232" y="176"/>
                  </a:cubicBezTo>
                  <a:cubicBezTo>
                    <a:pt x="232" y="175"/>
                    <a:pt x="232" y="175"/>
                    <a:pt x="232" y="175"/>
                  </a:cubicBezTo>
                  <a:cubicBezTo>
                    <a:pt x="229" y="186"/>
                    <a:pt x="211" y="181"/>
                    <a:pt x="210" y="191"/>
                  </a:cubicBezTo>
                  <a:cubicBezTo>
                    <a:pt x="208" y="191"/>
                    <a:pt x="199" y="186"/>
                    <a:pt x="199" y="185"/>
                  </a:cubicBezTo>
                  <a:cubicBezTo>
                    <a:pt x="194" y="185"/>
                    <a:pt x="195" y="190"/>
                    <a:pt x="190" y="190"/>
                  </a:cubicBezTo>
                  <a:cubicBezTo>
                    <a:pt x="181" y="190"/>
                    <a:pt x="167" y="184"/>
                    <a:pt x="167" y="175"/>
                  </a:cubicBezTo>
                  <a:cubicBezTo>
                    <a:pt x="167" y="172"/>
                    <a:pt x="164" y="169"/>
                    <a:pt x="164" y="166"/>
                  </a:cubicBezTo>
                  <a:cubicBezTo>
                    <a:pt x="164" y="166"/>
                    <a:pt x="164" y="165"/>
                    <a:pt x="164" y="165"/>
                  </a:cubicBezTo>
                  <a:cubicBezTo>
                    <a:pt x="162" y="166"/>
                    <a:pt x="161" y="166"/>
                    <a:pt x="159" y="167"/>
                  </a:cubicBezTo>
                  <a:cubicBezTo>
                    <a:pt x="157" y="167"/>
                    <a:pt x="157" y="167"/>
                    <a:pt x="157" y="167"/>
                  </a:cubicBezTo>
                  <a:cubicBezTo>
                    <a:pt x="158" y="165"/>
                    <a:pt x="158" y="164"/>
                    <a:pt x="158" y="162"/>
                  </a:cubicBezTo>
                  <a:cubicBezTo>
                    <a:pt x="158" y="159"/>
                    <a:pt x="157" y="158"/>
                    <a:pt x="156" y="157"/>
                  </a:cubicBezTo>
                  <a:cubicBezTo>
                    <a:pt x="156" y="158"/>
                    <a:pt x="156" y="159"/>
                    <a:pt x="156" y="160"/>
                  </a:cubicBezTo>
                  <a:cubicBezTo>
                    <a:pt x="154" y="160"/>
                    <a:pt x="154" y="164"/>
                    <a:pt x="150" y="164"/>
                  </a:cubicBezTo>
                  <a:cubicBezTo>
                    <a:pt x="149" y="164"/>
                    <a:pt x="148" y="163"/>
                    <a:pt x="148" y="162"/>
                  </a:cubicBezTo>
                  <a:cubicBezTo>
                    <a:pt x="154" y="161"/>
                    <a:pt x="155" y="150"/>
                    <a:pt x="154" y="146"/>
                  </a:cubicBezTo>
                  <a:cubicBezTo>
                    <a:pt x="150" y="150"/>
                    <a:pt x="145" y="162"/>
                    <a:pt x="140" y="162"/>
                  </a:cubicBezTo>
                  <a:cubicBezTo>
                    <a:pt x="138" y="162"/>
                    <a:pt x="139" y="158"/>
                    <a:pt x="139" y="158"/>
                  </a:cubicBezTo>
                  <a:cubicBezTo>
                    <a:pt x="137" y="158"/>
                    <a:pt x="132" y="147"/>
                    <a:pt x="130" y="145"/>
                  </a:cubicBezTo>
                  <a:cubicBezTo>
                    <a:pt x="127" y="140"/>
                    <a:pt x="114" y="138"/>
                    <a:pt x="107" y="138"/>
                  </a:cubicBezTo>
                  <a:cubicBezTo>
                    <a:pt x="99" y="138"/>
                    <a:pt x="97" y="142"/>
                    <a:pt x="92" y="143"/>
                  </a:cubicBezTo>
                  <a:cubicBezTo>
                    <a:pt x="81" y="147"/>
                    <a:pt x="67" y="143"/>
                    <a:pt x="65" y="154"/>
                  </a:cubicBezTo>
                  <a:cubicBezTo>
                    <a:pt x="61" y="155"/>
                    <a:pt x="57" y="156"/>
                    <a:pt x="52" y="156"/>
                  </a:cubicBezTo>
                  <a:cubicBezTo>
                    <a:pt x="49" y="154"/>
                    <a:pt x="49" y="156"/>
                    <a:pt x="46" y="156"/>
                  </a:cubicBezTo>
                  <a:cubicBezTo>
                    <a:pt x="38" y="156"/>
                    <a:pt x="35" y="163"/>
                    <a:pt x="25" y="163"/>
                  </a:cubicBezTo>
                  <a:cubicBezTo>
                    <a:pt x="21" y="163"/>
                    <a:pt x="11" y="158"/>
                    <a:pt x="11" y="155"/>
                  </a:cubicBezTo>
                  <a:cubicBezTo>
                    <a:pt x="11" y="152"/>
                    <a:pt x="16" y="150"/>
                    <a:pt x="16" y="145"/>
                  </a:cubicBezTo>
                  <a:cubicBezTo>
                    <a:pt x="16" y="139"/>
                    <a:pt x="13" y="135"/>
                    <a:pt x="12" y="131"/>
                  </a:cubicBezTo>
                  <a:cubicBezTo>
                    <a:pt x="9" y="122"/>
                    <a:pt x="8" y="119"/>
                    <a:pt x="5" y="110"/>
                  </a:cubicBezTo>
                  <a:cubicBezTo>
                    <a:pt x="4" y="107"/>
                    <a:pt x="0" y="106"/>
                    <a:pt x="1" y="102"/>
                  </a:cubicBezTo>
                  <a:cubicBezTo>
                    <a:pt x="1" y="101"/>
                    <a:pt x="2" y="101"/>
                    <a:pt x="2" y="99"/>
                  </a:cubicBezTo>
                  <a:cubicBezTo>
                    <a:pt x="3" y="101"/>
                    <a:pt x="4" y="102"/>
                    <a:pt x="4" y="102"/>
                  </a:cubicBezTo>
                  <a:cubicBezTo>
                    <a:pt x="5" y="101"/>
                    <a:pt x="4" y="101"/>
                    <a:pt x="4" y="99"/>
                  </a:cubicBezTo>
                  <a:cubicBezTo>
                    <a:pt x="4" y="96"/>
                    <a:pt x="2" y="94"/>
                    <a:pt x="2" y="88"/>
                  </a:cubicBezTo>
                  <a:cubicBezTo>
                    <a:pt x="2" y="81"/>
                    <a:pt x="2" y="81"/>
                    <a:pt x="2" y="75"/>
                  </a:cubicBezTo>
                  <a:cubicBezTo>
                    <a:pt x="2" y="73"/>
                    <a:pt x="3" y="73"/>
                    <a:pt x="4" y="73"/>
                  </a:cubicBezTo>
                  <a:cubicBezTo>
                    <a:pt x="4" y="73"/>
                    <a:pt x="4" y="74"/>
                    <a:pt x="4" y="75"/>
                  </a:cubicBezTo>
                  <a:cubicBezTo>
                    <a:pt x="8" y="74"/>
                    <a:pt x="14" y="69"/>
                    <a:pt x="16" y="66"/>
                  </a:cubicBezTo>
                  <a:cubicBezTo>
                    <a:pt x="19" y="64"/>
                    <a:pt x="27" y="63"/>
                    <a:pt x="31" y="63"/>
                  </a:cubicBezTo>
                  <a:cubicBezTo>
                    <a:pt x="39" y="61"/>
                    <a:pt x="57" y="55"/>
                    <a:pt x="57" y="48"/>
                  </a:cubicBezTo>
                  <a:cubicBezTo>
                    <a:pt x="57" y="46"/>
                    <a:pt x="57" y="45"/>
                    <a:pt x="57" y="44"/>
                  </a:cubicBezTo>
                  <a:cubicBezTo>
                    <a:pt x="57" y="42"/>
                    <a:pt x="57" y="40"/>
                    <a:pt x="60" y="38"/>
                  </a:cubicBezTo>
                  <a:cubicBezTo>
                    <a:pt x="61" y="40"/>
                    <a:pt x="62" y="41"/>
                    <a:pt x="63" y="43"/>
                  </a:cubicBezTo>
                  <a:cubicBezTo>
                    <a:pt x="65" y="41"/>
                    <a:pt x="64" y="38"/>
                    <a:pt x="65" y="36"/>
                  </a:cubicBezTo>
                  <a:cubicBezTo>
                    <a:pt x="67" y="37"/>
                    <a:pt x="68" y="37"/>
                    <a:pt x="70" y="37"/>
                  </a:cubicBezTo>
                  <a:cubicBezTo>
                    <a:pt x="70" y="31"/>
                    <a:pt x="74" y="30"/>
                    <a:pt x="75" y="25"/>
                  </a:cubicBezTo>
                  <a:cubicBezTo>
                    <a:pt x="81" y="25"/>
                    <a:pt x="82" y="21"/>
                    <a:pt x="86" y="21"/>
                  </a:cubicBezTo>
                  <a:cubicBezTo>
                    <a:pt x="90" y="21"/>
                    <a:pt x="93" y="25"/>
                    <a:pt x="93" y="29"/>
                  </a:cubicBezTo>
                  <a:cubicBezTo>
                    <a:pt x="94" y="28"/>
                    <a:pt x="96" y="27"/>
                    <a:pt x="98" y="27"/>
                  </a:cubicBezTo>
                  <a:cubicBezTo>
                    <a:pt x="99" y="27"/>
                    <a:pt x="101" y="28"/>
                    <a:pt x="101" y="29"/>
                  </a:cubicBezTo>
                  <a:cubicBezTo>
                    <a:pt x="102" y="27"/>
                    <a:pt x="102" y="25"/>
                    <a:pt x="102" y="23"/>
                  </a:cubicBezTo>
                  <a:cubicBezTo>
                    <a:pt x="102" y="20"/>
                    <a:pt x="105" y="18"/>
                    <a:pt x="105" y="15"/>
                  </a:cubicBezTo>
                  <a:cubicBezTo>
                    <a:pt x="105" y="12"/>
                    <a:pt x="114" y="10"/>
                    <a:pt x="118" y="10"/>
                  </a:cubicBezTo>
                  <a:cubicBezTo>
                    <a:pt x="119" y="10"/>
                    <a:pt x="121" y="9"/>
                    <a:pt x="122" y="9"/>
                  </a:cubicBezTo>
                  <a:cubicBezTo>
                    <a:pt x="120" y="7"/>
                    <a:pt x="118" y="6"/>
                    <a:pt x="118" y="4"/>
                  </a:cubicBezTo>
                  <a:cubicBezTo>
                    <a:pt x="125" y="7"/>
                    <a:pt x="130" y="10"/>
                    <a:pt x="137" y="10"/>
                  </a:cubicBezTo>
                  <a:cubicBezTo>
                    <a:pt x="140" y="10"/>
                    <a:pt x="141" y="8"/>
                    <a:pt x="144" y="8"/>
                  </a:cubicBezTo>
                  <a:cubicBezTo>
                    <a:pt x="145" y="8"/>
                    <a:pt x="148" y="10"/>
                    <a:pt x="148" y="12"/>
                  </a:cubicBezTo>
                  <a:cubicBezTo>
                    <a:pt x="148" y="15"/>
                    <a:pt x="145" y="15"/>
                    <a:pt x="143" y="16"/>
                  </a:cubicBezTo>
                  <a:cubicBezTo>
                    <a:pt x="140" y="27"/>
                    <a:pt x="140" y="27"/>
                    <a:pt x="140" y="27"/>
                  </a:cubicBezTo>
                  <a:cubicBezTo>
                    <a:pt x="140" y="29"/>
                    <a:pt x="143" y="29"/>
                    <a:pt x="145" y="30"/>
                  </a:cubicBezTo>
                  <a:cubicBezTo>
                    <a:pt x="146" y="31"/>
                    <a:pt x="146" y="34"/>
                    <a:pt x="147" y="34"/>
                  </a:cubicBezTo>
                  <a:cubicBezTo>
                    <a:pt x="153" y="36"/>
                    <a:pt x="156" y="37"/>
                    <a:pt x="162" y="40"/>
                  </a:cubicBezTo>
                  <a:cubicBezTo>
                    <a:pt x="165" y="41"/>
                    <a:pt x="166" y="46"/>
                    <a:pt x="170" y="46"/>
                  </a:cubicBezTo>
                  <a:cubicBezTo>
                    <a:pt x="177" y="46"/>
                    <a:pt x="178" y="33"/>
                    <a:pt x="179" y="27"/>
                  </a:cubicBezTo>
                  <a:cubicBezTo>
                    <a:pt x="179" y="8"/>
                    <a:pt x="179" y="8"/>
                    <a:pt x="179" y="8"/>
                  </a:cubicBezTo>
                  <a:cubicBezTo>
                    <a:pt x="183" y="5"/>
                    <a:pt x="182" y="2"/>
                    <a:pt x="185" y="0"/>
                  </a:cubicBezTo>
                  <a:cubicBezTo>
                    <a:pt x="186" y="6"/>
                    <a:pt x="189" y="10"/>
                    <a:pt x="190" y="14"/>
                  </a:cubicBezTo>
                  <a:cubicBezTo>
                    <a:pt x="191" y="17"/>
                    <a:pt x="190" y="21"/>
                    <a:pt x="193" y="23"/>
                  </a:cubicBezTo>
                  <a:cubicBezTo>
                    <a:pt x="195" y="24"/>
                    <a:pt x="199" y="25"/>
                    <a:pt x="200" y="26"/>
                  </a:cubicBezTo>
                  <a:cubicBezTo>
                    <a:pt x="202" y="27"/>
                    <a:pt x="202" y="34"/>
                    <a:pt x="204" y="38"/>
                  </a:cubicBezTo>
                  <a:cubicBezTo>
                    <a:pt x="205" y="44"/>
                    <a:pt x="207" y="47"/>
                    <a:pt x="209" y="52"/>
                  </a:cubicBezTo>
                  <a:cubicBezTo>
                    <a:pt x="211" y="57"/>
                    <a:pt x="220" y="59"/>
                    <a:pt x="224" y="63"/>
                  </a:cubicBezTo>
                  <a:cubicBezTo>
                    <a:pt x="227" y="66"/>
                    <a:pt x="227" y="70"/>
                    <a:pt x="228" y="73"/>
                  </a:cubicBezTo>
                  <a:cubicBezTo>
                    <a:pt x="229" y="76"/>
                    <a:pt x="232" y="76"/>
                    <a:pt x="235" y="76"/>
                  </a:cubicBezTo>
                  <a:cubicBezTo>
                    <a:pt x="235" y="85"/>
                    <a:pt x="244" y="88"/>
                    <a:pt x="248" y="9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7" name="Freeform 37"/>
            <p:cNvSpPr>
              <a:spLocks/>
            </p:cNvSpPr>
            <p:nvPr/>
          </p:nvSpPr>
          <p:spPr bwMode="auto">
            <a:xfrm>
              <a:off x="5427" y="1553"/>
              <a:ext cx="3" cy="4"/>
            </a:xfrm>
            <a:custGeom>
              <a:avLst/>
              <a:gdLst>
                <a:gd name="T0" fmla="*/ 4 w 4"/>
                <a:gd name="T1" fmla="*/ 0 h 4"/>
                <a:gd name="T2" fmla="*/ 0 w 4"/>
                <a:gd name="T3" fmla="*/ 4 h 4"/>
                <a:gd name="T4" fmla="*/ 0 w 4"/>
                <a:gd name="T5" fmla="*/ 0 h 4"/>
                <a:gd name="T6" fmla="*/ 4 w 4"/>
                <a:gd name="T7" fmla="*/ 0 h 4"/>
              </a:gdLst>
              <a:ahLst/>
              <a:cxnLst>
                <a:cxn ang="0">
                  <a:pos x="T0" y="T1"/>
                </a:cxn>
                <a:cxn ang="0">
                  <a:pos x="T2" y="T3"/>
                </a:cxn>
                <a:cxn ang="0">
                  <a:pos x="T4" y="T5"/>
                </a:cxn>
                <a:cxn ang="0">
                  <a:pos x="T6" y="T7"/>
                </a:cxn>
              </a:cxnLst>
              <a:rect l="0" t="0" r="r" b="b"/>
              <a:pathLst>
                <a:path w="4" h="4">
                  <a:moveTo>
                    <a:pt x="4" y="0"/>
                  </a:moveTo>
                  <a:cubicBezTo>
                    <a:pt x="3" y="2"/>
                    <a:pt x="2" y="4"/>
                    <a:pt x="0" y="4"/>
                  </a:cubicBezTo>
                  <a:cubicBezTo>
                    <a:pt x="0" y="1"/>
                    <a:pt x="0" y="1"/>
                    <a:pt x="0" y="0"/>
                  </a:cubicBezTo>
                  <a:lnTo>
                    <a:pt x="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8" name="Freeform 38"/>
            <p:cNvSpPr>
              <a:spLocks/>
            </p:cNvSpPr>
            <p:nvPr/>
          </p:nvSpPr>
          <p:spPr bwMode="auto">
            <a:xfrm>
              <a:off x="5423" y="1516"/>
              <a:ext cx="37" cy="37"/>
            </a:xfrm>
            <a:custGeom>
              <a:avLst/>
              <a:gdLst>
                <a:gd name="T0" fmla="*/ 29 w 48"/>
                <a:gd name="T1" fmla="*/ 13 h 47"/>
                <a:gd name="T2" fmla="*/ 29 w 48"/>
                <a:gd name="T3" fmla="*/ 11 h 47"/>
                <a:gd name="T4" fmla="*/ 33 w 48"/>
                <a:gd name="T5" fmla="*/ 9 h 47"/>
                <a:gd name="T6" fmla="*/ 33 w 48"/>
                <a:gd name="T7" fmla="*/ 7 h 47"/>
                <a:gd name="T8" fmla="*/ 39 w 48"/>
                <a:gd name="T9" fmla="*/ 0 h 47"/>
                <a:gd name="T10" fmla="*/ 40 w 48"/>
                <a:gd name="T11" fmla="*/ 2 h 47"/>
                <a:gd name="T12" fmla="*/ 41 w 48"/>
                <a:gd name="T13" fmla="*/ 5 h 47"/>
                <a:gd name="T14" fmla="*/ 45 w 48"/>
                <a:gd name="T15" fmla="*/ 3 h 47"/>
                <a:gd name="T16" fmla="*/ 47 w 48"/>
                <a:gd name="T17" fmla="*/ 4 h 47"/>
                <a:gd name="T18" fmla="*/ 48 w 48"/>
                <a:gd name="T19" fmla="*/ 7 h 47"/>
                <a:gd name="T20" fmla="*/ 39 w 48"/>
                <a:gd name="T21" fmla="*/ 18 h 47"/>
                <a:gd name="T22" fmla="*/ 39 w 48"/>
                <a:gd name="T23" fmla="*/ 25 h 47"/>
                <a:gd name="T24" fmla="*/ 31 w 48"/>
                <a:gd name="T25" fmla="*/ 26 h 47"/>
                <a:gd name="T26" fmla="*/ 24 w 48"/>
                <a:gd name="T27" fmla="*/ 42 h 47"/>
                <a:gd name="T28" fmla="*/ 16 w 48"/>
                <a:gd name="T29" fmla="*/ 47 h 47"/>
                <a:gd name="T30" fmla="*/ 11 w 48"/>
                <a:gd name="T31" fmla="*/ 46 h 47"/>
                <a:gd name="T32" fmla="*/ 1 w 48"/>
                <a:gd name="T33" fmla="*/ 42 h 47"/>
                <a:gd name="T34" fmla="*/ 0 w 48"/>
                <a:gd name="T35" fmla="*/ 41 h 47"/>
                <a:gd name="T36" fmla="*/ 9 w 48"/>
                <a:gd name="T37" fmla="*/ 29 h 47"/>
                <a:gd name="T38" fmla="*/ 12 w 48"/>
                <a:gd name="T39" fmla="*/ 26 h 47"/>
                <a:gd name="T40" fmla="*/ 25 w 48"/>
                <a:gd name="T41" fmla="*/ 18 h 47"/>
                <a:gd name="T42" fmla="*/ 29 w 48"/>
                <a:gd name="T43"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7">
                  <a:moveTo>
                    <a:pt x="29" y="13"/>
                  </a:moveTo>
                  <a:cubicBezTo>
                    <a:pt x="29" y="13"/>
                    <a:pt x="29" y="12"/>
                    <a:pt x="29" y="11"/>
                  </a:cubicBezTo>
                  <a:cubicBezTo>
                    <a:pt x="30" y="9"/>
                    <a:pt x="31" y="9"/>
                    <a:pt x="33" y="9"/>
                  </a:cubicBezTo>
                  <a:cubicBezTo>
                    <a:pt x="33" y="8"/>
                    <a:pt x="33" y="8"/>
                    <a:pt x="33" y="7"/>
                  </a:cubicBezTo>
                  <a:cubicBezTo>
                    <a:pt x="33" y="4"/>
                    <a:pt x="37" y="1"/>
                    <a:pt x="39" y="0"/>
                  </a:cubicBezTo>
                  <a:cubicBezTo>
                    <a:pt x="39" y="1"/>
                    <a:pt x="39" y="2"/>
                    <a:pt x="40" y="2"/>
                  </a:cubicBezTo>
                  <a:cubicBezTo>
                    <a:pt x="40" y="4"/>
                    <a:pt x="40" y="5"/>
                    <a:pt x="41" y="5"/>
                  </a:cubicBezTo>
                  <a:cubicBezTo>
                    <a:pt x="43" y="5"/>
                    <a:pt x="44" y="4"/>
                    <a:pt x="45" y="3"/>
                  </a:cubicBezTo>
                  <a:cubicBezTo>
                    <a:pt x="45" y="4"/>
                    <a:pt x="46" y="4"/>
                    <a:pt x="47" y="4"/>
                  </a:cubicBezTo>
                  <a:cubicBezTo>
                    <a:pt x="47" y="6"/>
                    <a:pt x="47" y="7"/>
                    <a:pt x="48" y="7"/>
                  </a:cubicBezTo>
                  <a:cubicBezTo>
                    <a:pt x="47" y="10"/>
                    <a:pt x="43" y="18"/>
                    <a:pt x="39" y="18"/>
                  </a:cubicBezTo>
                  <a:cubicBezTo>
                    <a:pt x="39" y="22"/>
                    <a:pt x="40" y="23"/>
                    <a:pt x="39" y="25"/>
                  </a:cubicBezTo>
                  <a:cubicBezTo>
                    <a:pt x="38" y="25"/>
                    <a:pt x="33" y="26"/>
                    <a:pt x="31" y="26"/>
                  </a:cubicBezTo>
                  <a:cubicBezTo>
                    <a:pt x="30" y="29"/>
                    <a:pt x="24" y="42"/>
                    <a:pt x="24" y="42"/>
                  </a:cubicBezTo>
                  <a:cubicBezTo>
                    <a:pt x="22" y="44"/>
                    <a:pt x="18" y="47"/>
                    <a:pt x="16" y="47"/>
                  </a:cubicBezTo>
                  <a:cubicBezTo>
                    <a:pt x="15" y="47"/>
                    <a:pt x="12" y="46"/>
                    <a:pt x="11" y="46"/>
                  </a:cubicBezTo>
                  <a:cubicBezTo>
                    <a:pt x="10" y="46"/>
                    <a:pt x="1" y="43"/>
                    <a:pt x="1" y="42"/>
                  </a:cubicBezTo>
                  <a:cubicBezTo>
                    <a:pt x="1" y="42"/>
                    <a:pt x="0" y="41"/>
                    <a:pt x="0" y="41"/>
                  </a:cubicBezTo>
                  <a:cubicBezTo>
                    <a:pt x="0" y="35"/>
                    <a:pt x="7" y="32"/>
                    <a:pt x="9" y="29"/>
                  </a:cubicBezTo>
                  <a:cubicBezTo>
                    <a:pt x="10" y="27"/>
                    <a:pt x="11" y="26"/>
                    <a:pt x="12" y="26"/>
                  </a:cubicBezTo>
                  <a:cubicBezTo>
                    <a:pt x="18" y="26"/>
                    <a:pt x="21" y="20"/>
                    <a:pt x="25" y="18"/>
                  </a:cubicBezTo>
                  <a:cubicBezTo>
                    <a:pt x="26" y="18"/>
                    <a:pt x="29" y="13"/>
                    <a:pt x="29"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9" name="Freeform 39"/>
            <p:cNvSpPr>
              <a:spLocks/>
            </p:cNvSpPr>
            <p:nvPr/>
          </p:nvSpPr>
          <p:spPr bwMode="auto">
            <a:xfrm>
              <a:off x="5453" y="1480"/>
              <a:ext cx="28" cy="41"/>
            </a:xfrm>
            <a:custGeom>
              <a:avLst/>
              <a:gdLst>
                <a:gd name="T0" fmla="*/ 11 w 36"/>
                <a:gd name="T1" fmla="*/ 19 h 52"/>
                <a:gd name="T2" fmla="*/ 9 w 36"/>
                <a:gd name="T3" fmla="*/ 15 h 52"/>
                <a:gd name="T4" fmla="*/ 10 w 36"/>
                <a:gd name="T5" fmla="*/ 13 h 52"/>
                <a:gd name="T6" fmla="*/ 0 w 36"/>
                <a:gd name="T7" fmla="*/ 0 h 52"/>
                <a:gd name="T8" fmla="*/ 8 w 36"/>
                <a:gd name="T9" fmla="*/ 6 h 52"/>
                <a:gd name="T10" fmla="*/ 11 w 36"/>
                <a:gd name="T11" fmla="*/ 9 h 52"/>
                <a:gd name="T12" fmla="*/ 10 w 36"/>
                <a:gd name="T13" fmla="*/ 11 h 52"/>
                <a:gd name="T14" fmla="*/ 14 w 36"/>
                <a:gd name="T15" fmla="*/ 18 h 52"/>
                <a:gd name="T16" fmla="*/ 15 w 36"/>
                <a:gd name="T17" fmla="*/ 18 h 52"/>
                <a:gd name="T18" fmla="*/ 17 w 36"/>
                <a:gd name="T19" fmla="*/ 16 h 52"/>
                <a:gd name="T20" fmla="*/ 19 w 36"/>
                <a:gd name="T21" fmla="*/ 16 h 52"/>
                <a:gd name="T22" fmla="*/ 27 w 36"/>
                <a:gd name="T23" fmla="*/ 25 h 52"/>
                <a:gd name="T24" fmla="*/ 34 w 36"/>
                <a:gd name="T25" fmla="*/ 22 h 52"/>
                <a:gd name="T26" fmla="*/ 36 w 36"/>
                <a:gd name="T27" fmla="*/ 24 h 52"/>
                <a:gd name="T28" fmla="*/ 32 w 36"/>
                <a:gd name="T29" fmla="*/ 35 h 52"/>
                <a:gd name="T30" fmla="*/ 31 w 36"/>
                <a:gd name="T31" fmla="*/ 34 h 52"/>
                <a:gd name="T32" fmla="*/ 30 w 36"/>
                <a:gd name="T33" fmla="*/ 34 h 52"/>
                <a:gd name="T34" fmla="*/ 26 w 36"/>
                <a:gd name="T35" fmla="*/ 37 h 52"/>
                <a:gd name="T36" fmla="*/ 26 w 36"/>
                <a:gd name="T37" fmla="*/ 39 h 52"/>
                <a:gd name="T38" fmla="*/ 23 w 36"/>
                <a:gd name="T39" fmla="*/ 44 h 52"/>
                <a:gd name="T40" fmla="*/ 15 w 36"/>
                <a:gd name="T41" fmla="*/ 52 h 52"/>
                <a:gd name="T42" fmla="*/ 12 w 36"/>
                <a:gd name="T43" fmla="*/ 49 h 52"/>
                <a:gd name="T44" fmla="*/ 15 w 36"/>
                <a:gd name="T45" fmla="*/ 42 h 52"/>
                <a:gd name="T46" fmla="*/ 6 w 36"/>
                <a:gd name="T47" fmla="*/ 36 h 52"/>
                <a:gd name="T48" fmla="*/ 10 w 36"/>
                <a:gd name="T49" fmla="*/ 32 h 52"/>
                <a:gd name="T50" fmla="*/ 12 w 36"/>
                <a:gd name="T51" fmla="*/ 24 h 52"/>
                <a:gd name="T52" fmla="*/ 11 w 36"/>
                <a:gd name="T53" fmla="*/ 19 h 52"/>
                <a:gd name="T54" fmla="*/ 11 w 36"/>
                <a:gd name="T55" fmla="*/ 1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52">
                  <a:moveTo>
                    <a:pt x="11" y="19"/>
                  </a:moveTo>
                  <a:cubicBezTo>
                    <a:pt x="11" y="18"/>
                    <a:pt x="9" y="17"/>
                    <a:pt x="9" y="15"/>
                  </a:cubicBezTo>
                  <a:cubicBezTo>
                    <a:pt x="9" y="15"/>
                    <a:pt x="9" y="14"/>
                    <a:pt x="10" y="13"/>
                  </a:cubicBezTo>
                  <a:cubicBezTo>
                    <a:pt x="4" y="12"/>
                    <a:pt x="1" y="5"/>
                    <a:pt x="0" y="0"/>
                  </a:cubicBezTo>
                  <a:cubicBezTo>
                    <a:pt x="2" y="3"/>
                    <a:pt x="6" y="4"/>
                    <a:pt x="8" y="6"/>
                  </a:cubicBezTo>
                  <a:cubicBezTo>
                    <a:pt x="10" y="7"/>
                    <a:pt x="10" y="9"/>
                    <a:pt x="11" y="9"/>
                  </a:cubicBezTo>
                  <a:cubicBezTo>
                    <a:pt x="11" y="10"/>
                    <a:pt x="10" y="10"/>
                    <a:pt x="10" y="11"/>
                  </a:cubicBezTo>
                  <a:cubicBezTo>
                    <a:pt x="10" y="12"/>
                    <a:pt x="13" y="17"/>
                    <a:pt x="14" y="18"/>
                  </a:cubicBezTo>
                  <a:cubicBezTo>
                    <a:pt x="15" y="18"/>
                    <a:pt x="15" y="18"/>
                    <a:pt x="15" y="18"/>
                  </a:cubicBezTo>
                  <a:cubicBezTo>
                    <a:pt x="15" y="17"/>
                    <a:pt x="16" y="16"/>
                    <a:pt x="17" y="16"/>
                  </a:cubicBezTo>
                  <a:cubicBezTo>
                    <a:pt x="18" y="16"/>
                    <a:pt x="18" y="16"/>
                    <a:pt x="19" y="16"/>
                  </a:cubicBezTo>
                  <a:cubicBezTo>
                    <a:pt x="19" y="21"/>
                    <a:pt x="21" y="25"/>
                    <a:pt x="27" y="25"/>
                  </a:cubicBezTo>
                  <a:cubicBezTo>
                    <a:pt x="31" y="25"/>
                    <a:pt x="31" y="22"/>
                    <a:pt x="34" y="22"/>
                  </a:cubicBezTo>
                  <a:cubicBezTo>
                    <a:pt x="35" y="22"/>
                    <a:pt x="35" y="23"/>
                    <a:pt x="36" y="24"/>
                  </a:cubicBezTo>
                  <a:cubicBezTo>
                    <a:pt x="33" y="27"/>
                    <a:pt x="34" y="32"/>
                    <a:pt x="32" y="35"/>
                  </a:cubicBezTo>
                  <a:cubicBezTo>
                    <a:pt x="31" y="34"/>
                    <a:pt x="31" y="34"/>
                    <a:pt x="31" y="34"/>
                  </a:cubicBezTo>
                  <a:cubicBezTo>
                    <a:pt x="30" y="34"/>
                    <a:pt x="30" y="34"/>
                    <a:pt x="30" y="34"/>
                  </a:cubicBezTo>
                  <a:cubicBezTo>
                    <a:pt x="28" y="35"/>
                    <a:pt x="26" y="35"/>
                    <a:pt x="26" y="37"/>
                  </a:cubicBezTo>
                  <a:cubicBezTo>
                    <a:pt x="26" y="38"/>
                    <a:pt x="26" y="39"/>
                    <a:pt x="26" y="39"/>
                  </a:cubicBezTo>
                  <a:cubicBezTo>
                    <a:pt x="26" y="41"/>
                    <a:pt x="24" y="43"/>
                    <a:pt x="23" y="44"/>
                  </a:cubicBezTo>
                  <a:cubicBezTo>
                    <a:pt x="21" y="47"/>
                    <a:pt x="20" y="52"/>
                    <a:pt x="15" y="52"/>
                  </a:cubicBezTo>
                  <a:cubicBezTo>
                    <a:pt x="13" y="52"/>
                    <a:pt x="12" y="50"/>
                    <a:pt x="12" y="49"/>
                  </a:cubicBezTo>
                  <a:cubicBezTo>
                    <a:pt x="12" y="46"/>
                    <a:pt x="15" y="45"/>
                    <a:pt x="15" y="42"/>
                  </a:cubicBezTo>
                  <a:cubicBezTo>
                    <a:pt x="15" y="38"/>
                    <a:pt x="6" y="40"/>
                    <a:pt x="6" y="36"/>
                  </a:cubicBezTo>
                  <a:cubicBezTo>
                    <a:pt x="6" y="33"/>
                    <a:pt x="8" y="33"/>
                    <a:pt x="10" y="32"/>
                  </a:cubicBezTo>
                  <a:cubicBezTo>
                    <a:pt x="12" y="30"/>
                    <a:pt x="12" y="27"/>
                    <a:pt x="12" y="24"/>
                  </a:cubicBezTo>
                  <a:cubicBezTo>
                    <a:pt x="12" y="22"/>
                    <a:pt x="11" y="19"/>
                    <a:pt x="11" y="19"/>
                  </a:cubicBezTo>
                  <a:cubicBezTo>
                    <a:pt x="11" y="19"/>
                    <a:pt x="11" y="19"/>
                    <a:pt x="11" y="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0" name="Freeform 40"/>
            <p:cNvSpPr>
              <a:spLocks/>
            </p:cNvSpPr>
            <p:nvPr/>
          </p:nvSpPr>
          <p:spPr bwMode="auto">
            <a:xfrm>
              <a:off x="5474" y="1389"/>
              <a:ext cx="7" cy="5"/>
            </a:xfrm>
            <a:custGeom>
              <a:avLst/>
              <a:gdLst>
                <a:gd name="T0" fmla="*/ 5 w 8"/>
                <a:gd name="T1" fmla="*/ 0 h 6"/>
                <a:gd name="T2" fmla="*/ 8 w 8"/>
                <a:gd name="T3" fmla="*/ 2 h 6"/>
                <a:gd name="T4" fmla="*/ 8 w 8"/>
                <a:gd name="T5" fmla="*/ 5 h 6"/>
                <a:gd name="T6" fmla="*/ 5 w 8"/>
                <a:gd name="T7" fmla="*/ 6 h 6"/>
                <a:gd name="T8" fmla="*/ 0 w 8"/>
                <a:gd name="T9" fmla="*/ 4 h 6"/>
                <a:gd name="T10" fmla="*/ 5 w 8"/>
                <a:gd name="T11" fmla="*/ 0 h 6"/>
              </a:gdLst>
              <a:ahLst/>
              <a:cxnLst>
                <a:cxn ang="0">
                  <a:pos x="T0" y="T1"/>
                </a:cxn>
                <a:cxn ang="0">
                  <a:pos x="T2" y="T3"/>
                </a:cxn>
                <a:cxn ang="0">
                  <a:pos x="T4" y="T5"/>
                </a:cxn>
                <a:cxn ang="0">
                  <a:pos x="T6" y="T7"/>
                </a:cxn>
                <a:cxn ang="0">
                  <a:pos x="T8" y="T9"/>
                </a:cxn>
                <a:cxn ang="0">
                  <a:pos x="T10" y="T11"/>
                </a:cxn>
              </a:cxnLst>
              <a:rect l="0" t="0" r="r" b="b"/>
              <a:pathLst>
                <a:path w="8" h="6">
                  <a:moveTo>
                    <a:pt x="5" y="0"/>
                  </a:moveTo>
                  <a:cubicBezTo>
                    <a:pt x="6" y="1"/>
                    <a:pt x="7" y="2"/>
                    <a:pt x="8" y="2"/>
                  </a:cubicBezTo>
                  <a:cubicBezTo>
                    <a:pt x="8" y="5"/>
                    <a:pt x="8" y="5"/>
                    <a:pt x="8" y="5"/>
                  </a:cubicBezTo>
                  <a:cubicBezTo>
                    <a:pt x="6" y="6"/>
                    <a:pt x="6" y="6"/>
                    <a:pt x="5" y="6"/>
                  </a:cubicBezTo>
                  <a:cubicBezTo>
                    <a:pt x="3" y="6"/>
                    <a:pt x="0" y="5"/>
                    <a:pt x="0" y="4"/>
                  </a:cubicBezTo>
                  <a:cubicBezTo>
                    <a:pt x="0" y="1"/>
                    <a:pt x="3" y="1"/>
                    <a:pt x="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1" name="Freeform 41"/>
            <p:cNvSpPr>
              <a:spLocks/>
            </p:cNvSpPr>
            <p:nvPr/>
          </p:nvSpPr>
          <p:spPr bwMode="auto">
            <a:xfrm>
              <a:off x="5481" y="1384"/>
              <a:ext cx="6" cy="4"/>
            </a:xfrm>
            <a:custGeom>
              <a:avLst/>
              <a:gdLst>
                <a:gd name="T0" fmla="*/ 7 w 7"/>
                <a:gd name="T1" fmla="*/ 0 h 4"/>
                <a:gd name="T2" fmla="*/ 7 w 7"/>
                <a:gd name="T3" fmla="*/ 2 h 4"/>
                <a:gd name="T4" fmla="*/ 1 w 7"/>
                <a:gd name="T5" fmla="*/ 4 h 4"/>
                <a:gd name="T6" fmla="*/ 0 w 7"/>
                <a:gd name="T7" fmla="*/ 2 h 4"/>
                <a:gd name="T8" fmla="*/ 7 w 7"/>
                <a:gd name="T9" fmla="*/ 0 h 4"/>
              </a:gdLst>
              <a:ahLst/>
              <a:cxnLst>
                <a:cxn ang="0">
                  <a:pos x="T0" y="T1"/>
                </a:cxn>
                <a:cxn ang="0">
                  <a:pos x="T2" y="T3"/>
                </a:cxn>
                <a:cxn ang="0">
                  <a:pos x="T4" y="T5"/>
                </a:cxn>
                <a:cxn ang="0">
                  <a:pos x="T6" y="T7"/>
                </a:cxn>
                <a:cxn ang="0">
                  <a:pos x="T8" y="T9"/>
                </a:cxn>
              </a:cxnLst>
              <a:rect l="0" t="0" r="r" b="b"/>
              <a:pathLst>
                <a:path w="7" h="4">
                  <a:moveTo>
                    <a:pt x="7" y="0"/>
                  </a:moveTo>
                  <a:cubicBezTo>
                    <a:pt x="7" y="0"/>
                    <a:pt x="7" y="1"/>
                    <a:pt x="7" y="2"/>
                  </a:cubicBezTo>
                  <a:cubicBezTo>
                    <a:pt x="4" y="2"/>
                    <a:pt x="3" y="4"/>
                    <a:pt x="1" y="4"/>
                  </a:cubicBezTo>
                  <a:cubicBezTo>
                    <a:pt x="1" y="4"/>
                    <a:pt x="0" y="3"/>
                    <a:pt x="0" y="2"/>
                  </a:cubicBezTo>
                  <a:cubicBezTo>
                    <a:pt x="0" y="0"/>
                    <a:pt x="5" y="0"/>
                    <a:pt x="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2" name="Freeform 42"/>
            <p:cNvSpPr>
              <a:spLocks/>
            </p:cNvSpPr>
            <p:nvPr/>
          </p:nvSpPr>
          <p:spPr bwMode="auto">
            <a:xfrm>
              <a:off x="5204" y="1254"/>
              <a:ext cx="23" cy="21"/>
            </a:xfrm>
            <a:custGeom>
              <a:avLst/>
              <a:gdLst>
                <a:gd name="T0" fmla="*/ 24 w 29"/>
                <a:gd name="T1" fmla="*/ 19 h 27"/>
                <a:gd name="T2" fmla="*/ 23 w 29"/>
                <a:gd name="T3" fmla="*/ 17 h 27"/>
                <a:gd name="T4" fmla="*/ 21 w 29"/>
                <a:gd name="T5" fmla="*/ 20 h 27"/>
                <a:gd name="T6" fmla="*/ 23 w 29"/>
                <a:gd name="T7" fmla="*/ 24 h 27"/>
                <a:gd name="T8" fmla="*/ 21 w 29"/>
                <a:gd name="T9" fmla="*/ 27 h 27"/>
                <a:gd name="T10" fmla="*/ 20 w 29"/>
                <a:gd name="T11" fmla="*/ 25 h 27"/>
                <a:gd name="T12" fmla="*/ 18 w 29"/>
                <a:gd name="T13" fmla="*/ 25 h 27"/>
                <a:gd name="T14" fmla="*/ 13 w 29"/>
                <a:gd name="T15" fmla="*/ 19 h 27"/>
                <a:gd name="T16" fmla="*/ 14 w 29"/>
                <a:gd name="T17" fmla="*/ 16 h 27"/>
                <a:gd name="T18" fmla="*/ 13 w 29"/>
                <a:gd name="T19" fmla="*/ 14 h 27"/>
                <a:gd name="T20" fmla="*/ 10 w 29"/>
                <a:gd name="T21" fmla="*/ 14 h 27"/>
                <a:gd name="T22" fmla="*/ 10 w 29"/>
                <a:gd name="T23" fmla="*/ 16 h 27"/>
                <a:gd name="T24" fmla="*/ 8 w 29"/>
                <a:gd name="T25" fmla="*/ 15 h 27"/>
                <a:gd name="T26" fmla="*/ 8 w 29"/>
                <a:gd name="T27" fmla="*/ 16 h 27"/>
                <a:gd name="T28" fmla="*/ 6 w 29"/>
                <a:gd name="T29" fmla="*/ 14 h 27"/>
                <a:gd name="T30" fmla="*/ 2 w 29"/>
                <a:gd name="T31" fmla="*/ 22 h 27"/>
                <a:gd name="T32" fmla="*/ 2 w 29"/>
                <a:gd name="T33" fmla="*/ 18 h 27"/>
                <a:gd name="T34" fmla="*/ 1 w 29"/>
                <a:gd name="T35" fmla="*/ 16 h 27"/>
                <a:gd name="T36" fmla="*/ 2 w 29"/>
                <a:gd name="T37" fmla="*/ 11 h 27"/>
                <a:gd name="T38" fmla="*/ 9 w 29"/>
                <a:gd name="T39" fmla="*/ 7 h 27"/>
                <a:gd name="T40" fmla="*/ 13 w 29"/>
                <a:gd name="T41" fmla="*/ 10 h 27"/>
                <a:gd name="T42" fmla="*/ 14 w 29"/>
                <a:gd name="T43" fmla="*/ 10 h 27"/>
                <a:gd name="T44" fmla="*/ 16 w 29"/>
                <a:gd name="T45" fmla="*/ 8 h 27"/>
                <a:gd name="T46" fmla="*/ 20 w 29"/>
                <a:gd name="T47" fmla="*/ 5 h 27"/>
                <a:gd name="T48" fmla="*/ 21 w 29"/>
                <a:gd name="T49" fmla="*/ 0 h 27"/>
                <a:gd name="T50" fmla="*/ 24 w 29"/>
                <a:gd name="T51" fmla="*/ 2 h 27"/>
                <a:gd name="T52" fmla="*/ 29 w 29"/>
                <a:gd name="T53" fmla="*/ 17 h 27"/>
                <a:gd name="T54" fmla="*/ 26 w 29"/>
                <a:gd name="T55" fmla="*/ 23 h 27"/>
                <a:gd name="T56" fmla="*/ 24 w 29"/>
                <a:gd name="T57" fmla="*/ 18 h 27"/>
                <a:gd name="T58" fmla="*/ 24 w 29"/>
                <a:gd name="T59"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7">
                  <a:moveTo>
                    <a:pt x="24" y="19"/>
                  </a:moveTo>
                  <a:cubicBezTo>
                    <a:pt x="24" y="18"/>
                    <a:pt x="23" y="18"/>
                    <a:pt x="23" y="17"/>
                  </a:cubicBezTo>
                  <a:cubicBezTo>
                    <a:pt x="22" y="19"/>
                    <a:pt x="21" y="19"/>
                    <a:pt x="21" y="20"/>
                  </a:cubicBezTo>
                  <a:cubicBezTo>
                    <a:pt x="21" y="21"/>
                    <a:pt x="23" y="22"/>
                    <a:pt x="23" y="24"/>
                  </a:cubicBezTo>
                  <a:cubicBezTo>
                    <a:pt x="23" y="26"/>
                    <a:pt x="22" y="27"/>
                    <a:pt x="21" y="27"/>
                  </a:cubicBezTo>
                  <a:cubicBezTo>
                    <a:pt x="20" y="27"/>
                    <a:pt x="20" y="26"/>
                    <a:pt x="20" y="25"/>
                  </a:cubicBezTo>
                  <a:cubicBezTo>
                    <a:pt x="19" y="26"/>
                    <a:pt x="18" y="25"/>
                    <a:pt x="18" y="25"/>
                  </a:cubicBezTo>
                  <a:cubicBezTo>
                    <a:pt x="15" y="25"/>
                    <a:pt x="13" y="22"/>
                    <a:pt x="13" y="19"/>
                  </a:cubicBezTo>
                  <a:cubicBezTo>
                    <a:pt x="13" y="17"/>
                    <a:pt x="13" y="17"/>
                    <a:pt x="14" y="16"/>
                  </a:cubicBezTo>
                  <a:cubicBezTo>
                    <a:pt x="14" y="16"/>
                    <a:pt x="13" y="15"/>
                    <a:pt x="13" y="14"/>
                  </a:cubicBezTo>
                  <a:cubicBezTo>
                    <a:pt x="10" y="14"/>
                    <a:pt x="10" y="14"/>
                    <a:pt x="10" y="14"/>
                  </a:cubicBezTo>
                  <a:cubicBezTo>
                    <a:pt x="10" y="15"/>
                    <a:pt x="10" y="15"/>
                    <a:pt x="10" y="16"/>
                  </a:cubicBezTo>
                  <a:cubicBezTo>
                    <a:pt x="9" y="16"/>
                    <a:pt x="9" y="15"/>
                    <a:pt x="8" y="15"/>
                  </a:cubicBezTo>
                  <a:cubicBezTo>
                    <a:pt x="8" y="15"/>
                    <a:pt x="8" y="16"/>
                    <a:pt x="8" y="16"/>
                  </a:cubicBezTo>
                  <a:cubicBezTo>
                    <a:pt x="7" y="16"/>
                    <a:pt x="6" y="14"/>
                    <a:pt x="6" y="14"/>
                  </a:cubicBezTo>
                  <a:cubicBezTo>
                    <a:pt x="4" y="16"/>
                    <a:pt x="4" y="22"/>
                    <a:pt x="2" y="22"/>
                  </a:cubicBezTo>
                  <a:cubicBezTo>
                    <a:pt x="0" y="22"/>
                    <a:pt x="2" y="19"/>
                    <a:pt x="2" y="18"/>
                  </a:cubicBezTo>
                  <a:cubicBezTo>
                    <a:pt x="2" y="17"/>
                    <a:pt x="1" y="17"/>
                    <a:pt x="1" y="16"/>
                  </a:cubicBezTo>
                  <a:cubicBezTo>
                    <a:pt x="1" y="14"/>
                    <a:pt x="2" y="13"/>
                    <a:pt x="2" y="11"/>
                  </a:cubicBezTo>
                  <a:cubicBezTo>
                    <a:pt x="6" y="11"/>
                    <a:pt x="6" y="7"/>
                    <a:pt x="9" y="7"/>
                  </a:cubicBezTo>
                  <a:cubicBezTo>
                    <a:pt x="12" y="7"/>
                    <a:pt x="11" y="10"/>
                    <a:pt x="13" y="10"/>
                  </a:cubicBezTo>
                  <a:cubicBezTo>
                    <a:pt x="13" y="10"/>
                    <a:pt x="14" y="10"/>
                    <a:pt x="14" y="10"/>
                  </a:cubicBezTo>
                  <a:cubicBezTo>
                    <a:pt x="14" y="9"/>
                    <a:pt x="15" y="8"/>
                    <a:pt x="16" y="8"/>
                  </a:cubicBezTo>
                  <a:cubicBezTo>
                    <a:pt x="16" y="5"/>
                    <a:pt x="19" y="6"/>
                    <a:pt x="20" y="5"/>
                  </a:cubicBezTo>
                  <a:cubicBezTo>
                    <a:pt x="21" y="3"/>
                    <a:pt x="21" y="1"/>
                    <a:pt x="21" y="0"/>
                  </a:cubicBezTo>
                  <a:cubicBezTo>
                    <a:pt x="22" y="0"/>
                    <a:pt x="23" y="1"/>
                    <a:pt x="24" y="2"/>
                  </a:cubicBezTo>
                  <a:cubicBezTo>
                    <a:pt x="25" y="4"/>
                    <a:pt x="29" y="15"/>
                    <a:pt x="29" y="17"/>
                  </a:cubicBezTo>
                  <a:cubicBezTo>
                    <a:pt x="29" y="19"/>
                    <a:pt x="26" y="20"/>
                    <a:pt x="26" y="23"/>
                  </a:cubicBezTo>
                  <a:cubicBezTo>
                    <a:pt x="25" y="23"/>
                    <a:pt x="24" y="19"/>
                    <a:pt x="24" y="18"/>
                  </a:cubicBezTo>
                  <a:lnTo>
                    <a:pt x="24" y="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3" name="Freeform 43"/>
            <p:cNvSpPr>
              <a:spLocks/>
            </p:cNvSpPr>
            <p:nvPr/>
          </p:nvSpPr>
          <p:spPr bwMode="auto">
            <a:xfrm>
              <a:off x="5184" y="1248"/>
              <a:ext cx="11" cy="12"/>
            </a:xfrm>
            <a:custGeom>
              <a:avLst/>
              <a:gdLst>
                <a:gd name="T0" fmla="*/ 1 w 14"/>
                <a:gd name="T1" fmla="*/ 15 h 15"/>
                <a:gd name="T2" fmla="*/ 0 w 14"/>
                <a:gd name="T3" fmla="*/ 15 h 15"/>
                <a:gd name="T4" fmla="*/ 11 w 14"/>
                <a:gd name="T5" fmla="*/ 3 h 15"/>
                <a:gd name="T6" fmla="*/ 12 w 14"/>
                <a:gd name="T7" fmla="*/ 0 h 15"/>
                <a:gd name="T8" fmla="*/ 14 w 14"/>
                <a:gd name="T9" fmla="*/ 3 h 15"/>
                <a:gd name="T10" fmla="*/ 12 w 14"/>
                <a:gd name="T11" fmla="*/ 4 h 15"/>
                <a:gd name="T12" fmla="*/ 8 w 14"/>
                <a:gd name="T13" fmla="*/ 7 h 15"/>
                <a:gd name="T14" fmla="*/ 1 w 1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5">
                  <a:moveTo>
                    <a:pt x="1" y="15"/>
                  </a:moveTo>
                  <a:cubicBezTo>
                    <a:pt x="0" y="15"/>
                    <a:pt x="0" y="15"/>
                    <a:pt x="0" y="15"/>
                  </a:cubicBezTo>
                  <a:cubicBezTo>
                    <a:pt x="2" y="9"/>
                    <a:pt x="9" y="7"/>
                    <a:pt x="11" y="3"/>
                  </a:cubicBezTo>
                  <a:cubicBezTo>
                    <a:pt x="11" y="2"/>
                    <a:pt x="11" y="1"/>
                    <a:pt x="12" y="0"/>
                  </a:cubicBezTo>
                  <a:cubicBezTo>
                    <a:pt x="12" y="2"/>
                    <a:pt x="13" y="3"/>
                    <a:pt x="14" y="3"/>
                  </a:cubicBezTo>
                  <a:cubicBezTo>
                    <a:pt x="13" y="4"/>
                    <a:pt x="13" y="4"/>
                    <a:pt x="12" y="4"/>
                  </a:cubicBezTo>
                  <a:cubicBezTo>
                    <a:pt x="11" y="6"/>
                    <a:pt x="10" y="7"/>
                    <a:pt x="8" y="7"/>
                  </a:cubicBezTo>
                  <a:cubicBezTo>
                    <a:pt x="7" y="11"/>
                    <a:pt x="4" y="13"/>
                    <a:pt x="1"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4" name="Freeform 44"/>
            <p:cNvSpPr>
              <a:spLocks/>
            </p:cNvSpPr>
            <p:nvPr/>
          </p:nvSpPr>
          <p:spPr bwMode="auto">
            <a:xfrm>
              <a:off x="5191" y="1211"/>
              <a:ext cx="22" cy="30"/>
            </a:xfrm>
            <a:custGeom>
              <a:avLst/>
              <a:gdLst>
                <a:gd name="T0" fmla="*/ 2 w 27"/>
                <a:gd name="T1" fmla="*/ 16 h 38"/>
                <a:gd name="T2" fmla="*/ 4 w 27"/>
                <a:gd name="T3" fmla="*/ 10 h 38"/>
                <a:gd name="T4" fmla="*/ 3 w 27"/>
                <a:gd name="T5" fmla="*/ 4 h 38"/>
                <a:gd name="T6" fmla="*/ 5 w 27"/>
                <a:gd name="T7" fmla="*/ 0 h 38"/>
                <a:gd name="T8" fmla="*/ 8 w 27"/>
                <a:gd name="T9" fmla="*/ 4 h 38"/>
                <a:gd name="T10" fmla="*/ 11 w 27"/>
                <a:gd name="T11" fmla="*/ 2 h 38"/>
                <a:gd name="T12" fmla="*/ 11 w 27"/>
                <a:gd name="T13" fmla="*/ 3 h 38"/>
                <a:gd name="T14" fmla="*/ 12 w 27"/>
                <a:gd name="T15" fmla="*/ 4 h 38"/>
                <a:gd name="T16" fmla="*/ 14 w 27"/>
                <a:gd name="T17" fmla="*/ 13 h 38"/>
                <a:gd name="T18" fmla="*/ 10 w 27"/>
                <a:gd name="T19" fmla="*/ 21 h 38"/>
                <a:gd name="T20" fmla="*/ 15 w 27"/>
                <a:gd name="T21" fmla="*/ 30 h 38"/>
                <a:gd name="T22" fmla="*/ 15 w 27"/>
                <a:gd name="T23" fmla="*/ 29 h 38"/>
                <a:gd name="T24" fmla="*/ 18 w 27"/>
                <a:gd name="T25" fmla="*/ 27 h 38"/>
                <a:gd name="T26" fmla="*/ 22 w 27"/>
                <a:gd name="T27" fmla="*/ 32 h 38"/>
                <a:gd name="T28" fmla="*/ 24 w 27"/>
                <a:gd name="T29" fmla="*/ 31 h 38"/>
                <a:gd name="T30" fmla="*/ 25 w 27"/>
                <a:gd name="T31" fmla="*/ 31 h 38"/>
                <a:gd name="T32" fmla="*/ 23 w 27"/>
                <a:gd name="T33" fmla="*/ 33 h 38"/>
                <a:gd name="T34" fmla="*/ 25 w 27"/>
                <a:gd name="T35" fmla="*/ 33 h 38"/>
                <a:gd name="T36" fmla="*/ 27 w 27"/>
                <a:gd name="T37" fmla="*/ 36 h 38"/>
                <a:gd name="T38" fmla="*/ 27 w 27"/>
                <a:gd name="T39" fmla="*/ 37 h 38"/>
                <a:gd name="T40" fmla="*/ 27 w 27"/>
                <a:gd name="T41" fmla="*/ 38 h 38"/>
                <a:gd name="T42" fmla="*/ 26 w 27"/>
                <a:gd name="T43" fmla="*/ 37 h 38"/>
                <a:gd name="T44" fmla="*/ 18 w 27"/>
                <a:gd name="T45" fmla="*/ 31 h 38"/>
                <a:gd name="T46" fmla="*/ 19 w 27"/>
                <a:gd name="T47" fmla="*/ 35 h 38"/>
                <a:gd name="T48" fmla="*/ 13 w 27"/>
                <a:gd name="T49" fmla="*/ 30 h 38"/>
                <a:gd name="T50" fmla="*/ 10 w 27"/>
                <a:gd name="T51" fmla="*/ 31 h 38"/>
                <a:gd name="T52" fmla="*/ 7 w 27"/>
                <a:gd name="T53" fmla="*/ 29 h 38"/>
                <a:gd name="T54" fmla="*/ 8 w 27"/>
                <a:gd name="T55" fmla="*/ 27 h 38"/>
                <a:gd name="T56" fmla="*/ 8 w 27"/>
                <a:gd name="T57" fmla="*/ 25 h 38"/>
                <a:gd name="T58" fmla="*/ 7 w 27"/>
                <a:gd name="T59" fmla="*/ 25 h 38"/>
                <a:gd name="T60" fmla="*/ 5 w 27"/>
                <a:gd name="T61" fmla="*/ 26 h 38"/>
                <a:gd name="T62" fmla="*/ 1 w 27"/>
                <a:gd name="T63" fmla="*/ 22 h 38"/>
                <a:gd name="T64" fmla="*/ 2 w 27"/>
                <a:gd name="T65"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8">
                  <a:moveTo>
                    <a:pt x="2" y="16"/>
                  </a:moveTo>
                  <a:cubicBezTo>
                    <a:pt x="3" y="14"/>
                    <a:pt x="4" y="12"/>
                    <a:pt x="4" y="10"/>
                  </a:cubicBezTo>
                  <a:cubicBezTo>
                    <a:pt x="4" y="8"/>
                    <a:pt x="3" y="6"/>
                    <a:pt x="3" y="4"/>
                  </a:cubicBezTo>
                  <a:cubicBezTo>
                    <a:pt x="3" y="2"/>
                    <a:pt x="3" y="0"/>
                    <a:pt x="5" y="0"/>
                  </a:cubicBezTo>
                  <a:cubicBezTo>
                    <a:pt x="7" y="0"/>
                    <a:pt x="7" y="4"/>
                    <a:pt x="8" y="4"/>
                  </a:cubicBezTo>
                  <a:cubicBezTo>
                    <a:pt x="10" y="4"/>
                    <a:pt x="10" y="2"/>
                    <a:pt x="11" y="2"/>
                  </a:cubicBezTo>
                  <a:cubicBezTo>
                    <a:pt x="11" y="2"/>
                    <a:pt x="11" y="2"/>
                    <a:pt x="11" y="3"/>
                  </a:cubicBezTo>
                  <a:cubicBezTo>
                    <a:pt x="11" y="3"/>
                    <a:pt x="12" y="4"/>
                    <a:pt x="12" y="4"/>
                  </a:cubicBezTo>
                  <a:cubicBezTo>
                    <a:pt x="12" y="6"/>
                    <a:pt x="14" y="9"/>
                    <a:pt x="14" y="13"/>
                  </a:cubicBezTo>
                  <a:cubicBezTo>
                    <a:pt x="14" y="17"/>
                    <a:pt x="10" y="17"/>
                    <a:pt x="10" y="21"/>
                  </a:cubicBezTo>
                  <a:cubicBezTo>
                    <a:pt x="10" y="24"/>
                    <a:pt x="13" y="29"/>
                    <a:pt x="15" y="30"/>
                  </a:cubicBezTo>
                  <a:cubicBezTo>
                    <a:pt x="15" y="30"/>
                    <a:pt x="15" y="29"/>
                    <a:pt x="15" y="29"/>
                  </a:cubicBezTo>
                  <a:cubicBezTo>
                    <a:pt x="15" y="28"/>
                    <a:pt x="16" y="27"/>
                    <a:pt x="18" y="27"/>
                  </a:cubicBezTo>
                  <a:cubicBezTo>
                    <a:pt x="20" y="27"/>
                    <a:pt x="20" y="32"/>
                    <a:pt x="22" y="32"/>
                  </a:cubicBezTo>
                  <a:cubicBezTo>
                    <a:pt x="22" y="32"/>
                    <a:pt x="23" y="31"/>
                    <a:pt x="24" y="31"/>
                  </a:cubicBezTo>
                  <a:cubicBezTo>
                    <a:pt x="24" y="31"/>
                    <a:pt x="24" y="31"/>
                    <a:pt x="25" y="31"/>
                  </a:cubicBezTo>
                  <a:cubicBezTo>
                    <a:pt x="24" y="32"/>
                    <a:pt x="23" y="32"/>
                    <a:pt x="23" y="33"/>
                  </a:cubicBezTo>
                  <a:cubicBezTo>
                    <a:pt x="23" y="34"/>
                    <a:pt x="24" y="34"/>
                    <a:pt x="25" y="33"/>
                  </a:cubicBezTo>
                  <a:cubicBezTo>
                    <a:pt x="25" y="35"/>
                    <a:pt x="26" y="36"/>
                    <a:pt x="27" y="36"/>
                  </a:cubicBezTo>
                  <a:cubicBezTo>
                    <a:pt x="27" y="36"/>
                    <a:pt x="27" y="37"/>
                    <a:pt x="27" y="37"/>
                  </a:cubicBezTo>
                  <a:cubicBezTo>
                    <a:pt x="27" y="38"/>
                    <a:pt x="27" y="38"/>
                    <a:pt x="27" y="38"/>
                  </a:cubicBezTo>
                  <a:cubicBezTo>
                    <a:pt x="26" y="38"/>
                    <a:pt x="26" y="37"/>
                    <a:pt x="26" y="37"/>
                  </a:cubicBezTo>
                  <a:cubicBezTo>
                    <a:pt x="24" y="34"/>
                    <a:pt x="20" y="33"/>
                    <a:pt x="18" y="31"/>
                  </a:cubicBezTo>
                  <a:cubicBezTo>
                    <a:pt x="17" y="32"/>
                    <a:pt x="18" y="33"/>
                    <a:pt x="19" y="35"/>
                  </a:cubicBezTo>
                  <a:cubicBezTo>
                    <a:pt x="16" y="35"/>
                    <a:pt x="16" y="30"/>
                    <a:pt x="13" y="30"/>
                  </a:cubicBezTo>
                  <a:cubicBezTo>
                    <a:pt x="12" y="30"/>
                    <a:pt x="11" y="31"/>
                    <a:pt x="10" y="31"/>
                  </a:cubicBezTo>
                  <a:cubicBezTo>
                    <a:pt x="8" y="31"/>
                    <a:pt x="7" y="30"/>
                    <a:pt x="7" y="29"/>
                  </a:cubicBezTo>
                  <a:cubicBezTo>
                    <a:pt x="7" y="27"/>
                    <a:pt x="8" y="27"/>
                    <a:pt x="8" y="27"/>
                  </a:cubicBezTo>
                  <a:cubicBezTo>
                    <a:pt x="8" y="25"/>
                    <a:pt x="8" y="25"/>
                    <a:pt x="8" y="25"/>
                  </a:cubicBezTo>
                  <a:cubicBezTo>
                    <a:pt x="7" y="25"/>
                    <a:pt x="7" y="25"/>
                    <a:pt x="7" y="25"/>
                  </a:cubicBezTo>
                  <a:cubicBezTo>
                    <a:pt x="6" y="25"/>
                    <a:pt x="6" y="26"/>
                    <a:pt x="5" y="26"/>
                  </a:cubicBezTo>
                  <a:cubicBezTo>
                    <a:pt x="5" y="26"/>
                    <a:pt x="1" y="24"/>
                    <a:pt x="1" y="22"/>
                  </a:cubicBezTo>
                  <a:cubicBezTo>
                    <a:pt x="1" y="19"/>
                    <a:pt x="0" y="15"/>
                    <a:pt x="2"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5" name="Freeform 45"/>
            <p:cNvSpPr>
              <a:spLocks/>
            </p:cNvSpPr>
            <p:nvPr/>
          </p:nvSpPr>
          <p:spPr bwMode="auto">
            <a:xfrm>
              <a:off x="5213" y="1241"/>
              <a:ext cx="8" cy="12"/>
            </a:xfrm>
            <a:custGeom>
              <a:avLst/>
              <a:gdLst>
                <a:gd name="T0" fmla="*/ 8 w 9"/>
                <a:gd name="T1" fmla="*/ 10 h 15"/>
                <a:gd name="T2" fmla="*/ 5 w 9"/>
                <a:gd name="T3" fmla="*/ 10 h 15"/>
                <a:gd name="T4" fmla="*/ 7 w 9"/>
                <a:gd name="T5" fmla="*/ 14 h 15"/>
                <a:gd name="T6" fmla="*/ 7 w 9"/>
                <a:gd name="T7" fmla="*/ 15 h 15"/>
                <a:gd name="T8" fmla="*/ 5 w 9"/>
                <a:gd name="T9" fmla="*/ 15 h 15"/>
                <a:gd name="T10" fmla="*/ 4 w 9"/>
                <a:gd name="T11" fmla="*/ 12 h 15"/>
                <a:gd name="T12" fmla="*/ 4 w 9"/>
                <a:gd name="T13" fmla="*/ 11 h 15"/>
                <a:gd name="T14" fmla="*/ 1 w 9"/>
                <a:gd name="T15" fmla="*/ 8 h 15"/>
                <a:gd name="T16" fmla="*/ 1 w 9"/>
                <a:gd name="T17" fmla="*/ 7 h 15"/>
                <a:gd name="T18" fmla="*/ 4 w 9"/>
                <a:gd name="T19" fmla="*/ 7 h 15"/>
                <a:gd name="T20" fmla="*/ 5 w 9"/>
                <a:gd name="T21" fmla="*/ 6 h 15"/>
                <a:gd name="T22" fmla="*/ 0 w 9"/>
                <a:gd name="T23" fmla="*/ 1 h 15"/>
                <a:gd name="T24" fmla="*/ 2 w 9"/>
                <a:gd name="T25" fmla="*/ 0 h 15"/>
                <a:gd name="T26" fmla="*/ 7 w 9"/>
                <a:gd name="T27" fmla="*/ 1 h 15"/>
                <a:gd name="T28" fmla="*/ 7 w 9"/>
                <a:gd name="T29" fmla="*/ 3 h 15"/>
                <a:gd name="T30" fmla="*/ 8 w 9"/>
                <a:gd name="T31" fmla="*/ 3 h 15"/>
                <a:gd name="T32" fmla="*/ 8 w 9"/>
                <a:gd name="T33" fmla="*/ 6 h 15"/>
                <a:gd name="T34" fmla="*/ 9 w 9"/>
                <a:gd name="T35" fmla="*/ 7 h 15"/>
                <a:gd name="T36" fmla="*/ 8 w 9"/>
                <a:gd name="T3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5">
                  <a:moveTo>
                    <a:pt x="8" y="10"/>
                  </a:moveTo>
                  <a:cubicBezTo>
                    <a:pt x="5" y="10"/>
                    <a:pt x="5" y="10"/>
                    <a:pt x="5" y="10"/>
                  </a:cubicBezTo>
                  <a:cubicBezTo>
                    <a:pt x="6" y="11"/>
                    <a:pt x="6" y="13"/>
                    <a:pt x="7" y="14"/>
                  </a:cubicBezTo>
                  <a:cubicBezTo>
                    <a:pt x="7" y="15"/>
                    <a:pt x="7" y="15"/>
                    <a:pt x="7" y="15"/>
                  </a:cubicBezTo>
                  <a:cubicBezTo>
                    <a:pt x="7" y="15"/>
                    <a:pt x="6" y="15"/>
                    <a:pt x="5" y="15"/>
                  </a:cubicBezTo>
                  <a:cubicBezTo>
                    <a:pt x="4" y="15"/>
                    <a:pt x="4" y="13"/>
                    <a:pt x="4" y="12"/>
                  </a:cubicBezTo>
                  <a:cubicBezTo>
                    <a:pt x="4" y="11"/>
                    <a:pt x="4" y="11"/>
                    <a:pt x="4" y="11"/>
                  </a:cubicBezTo>
                  <a:cubicBezTo>
                    <a:pt x="3" y="11"/>
                    <a:pt x="2" y="9"/>
                    <a:pt x="1" y="8"/>
                  </a:cubicBezTo>
                  <a:cubicBezTo>
                    <a:pt x="1" y="7"/>
                    <a:pt x="1" y="7"/>
                    <a:pt x="1" y="7"/>
                  </a:cubicBezTo>
                  <a:cubicBezTo>
                    <a:pt x="2" y="7"/>
                    <a:pt x="4" y="7"/>
                    <a:pt x="4" y="7"/>
                  </a:cubicBezTo>
                  <a:cubicBezTo>
                    <a:pt x="4" y="7"/>
                    <a:pt x="5" y="7"/>
                    <a:pt x="5" y="6"/>
                  </a:cubicBezTo>
                  <a:cubicBezTo>
                    <a:pt x="5" y="3"/>
                    <a:pt x="1" y="2"/>
                    <a:pt x="0" y="1"/>
                  </a:cubicBezTo>
                  <a:cubicBezTo>
                    <a:pt x="1" y="0"/>
                    <a:pt x="2" y="0"/>
                    <a:pt x="2" y="0"/>
                  </a:cubicBezTo>
                  <a:cubicBezTo>
                    <a:pt x="4" y="0"/>
                    <a:pt x="5" y="1"/>
                    <a:pt x="7" y="1"/>
                  </a:cubicBezTo>
                  <a:cubicBezTo>
                    <a:pt x="7" y="1"/>
                    <a:pt x="7" y="2"/>
                    <a:pt x="7" y="3"/>
                  </a:cubicBezTo>
                  <a:cubicBezTo>
                    <a:pt x="7" y="3"/>
                    <a:pt x="7" y="3"/>
                    <a:pt x="8" y="3"/>
                  </a:cubicBezTo>
                  <a:cubicBezTo>
                    <a:pt x="8" y="4"/>
                    <a:pt x="8" y="6"/>
                    <a:pt x="8" y="6"/>
                  </a:cubicBezTo>
                  <a:cubicBezTo>
                    <a:pt x="8" y="6"/>
                    <a:pt x="9" y="7"/>
                    <a:pt x="9" y="7"/>
                  </a:cubicBezTo>
                  <a:cubicBezTo>
                    <a:pt x="9" y="9"/>
                    <a:pt x="9" y="9"/>
                    <a:pt x="8"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6" name="Freeform 46"/>
            <p:cNvSpPr>
              <a:spLocks/>
            </p:cNvSpPr>
            <p:nvPr/>
          </p:nvSpPr>
          <p:spPr bwMode="auto">
            <a:xfrm>
              <a:off x="5203" y="1245"/>
              <a:ext cx="6" cy="7"/>
            </a:xfrm>
            <a:custGeom>
              <a:avLst/>
              <a:gdLst>
                <a:gd name="T0" fmla="*/ 2 w 7"/>
                <a:gd name="T1" fmla="*/ 0 h 9"/>
                <a:gd name="T2" fmla="*/ 7 w 7"/>
                <a:gd name="T3" fmla="*/ 3 h 9"/>
                <a:gd name="T4" fmla="*/ 1 w 7"/>
                <a:gd name="T5" fmla="*/ 9 h 9"/>
                <a:gd name="T6" fmla="*/ 0 w 7"/>
                <a:gd name="T7" fmla="*/ 1 h 9"/>
                <a:gd name="T8" fmla="*/ 1 w 7"/>
                <a:gd name="T9" fmla="*/ 0 h 9"/>
                <a:gd name="T10" fmla="*/ 3 w 7"/>
                <a:gd name="T11" fmla="*/ 1 h 9"/>
                <a:gd name="T12" fmla="*/ 2 w 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2" y="0"/>
                  </a:moveTo>
                  <a:cubicBezTo>
                    <a:pt x="2" y="1"/>
                    <a:pt x="7" y="2"/>
                    <a:pt x="7" y="3"/>
                  </a:cubicBezTo>
                  <a:cubicBezTo>
                    <a:pt x="7" y="7"/>
                    <a:pt x="3" y="8"/>
                    <a:pt x="1" y="9"/>
                  </a:cubicBezTo>
                  <a:cubicBezTo>
                    <a:pt x="1" y="6"/>
                    <a:pt x="0" y="2"/>
                    <a:pt x="0" y="1"/>
                  </a:cubicBezTo>
                  <a:cubicBezTo>
                    <a:pt x="0" y="0"/>
                    <a:pt x="1" y="0"/>
                    <a:pt x="1" y="0"/>
                  </a:cubicBezTo>
                  <a:cubicBezTo>
                    <a:pt x="2" y="0"/>
                    <a:pt x="2" y="1"/>
                    <a:pt x="3" y="1"/>
                  </a:cubicBezTo>
                  <a:lnTo>
                    <a:pt x="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7" name="Freeform 47"/>
            <p:cNvSpPr>
              <a:spLocks/>
            </p:cNvSpPr>
            <p:nvPr/>
          </p:nvSpPr>
          <p:spPr bwMode="auto">
            <a:xfrm>
              <a:off x="5206" y="1248"/>
              <a:ext cx="6" cy="11"/>
            </a:xfrm>
            <a:custGeom>
              <a:avLst/>
              <a:gdLst>
                <a:gd name="T0" fmla="*/ 7 w 7"/>
                <a:gd name="T1" fmla="*/ 3 h 13"/>
                <a:gd name="T2" fmla="*/ 5 w 7"/>
                <a:gd name="T3" fmla="*/ 9 h 13"/>
                <a:gd name="T4" fmla="*/ 6 w 7"/>
                <a:gd name="T5" fmla="*/ 12 h 13"/>
                <a:gd name="T6" fmla="*/ 5 w 7"/>
                <a:gd name="T7" fmla="*/ 13 h 13"/>
                <a:gd name="T8" fmla="*/ 0 w 7"/>
                <a:gd name="T9" fmla="*/ 8 h 13"/>
                <a:gd name="T10" fmla="*/ 2 w 7"/>
                <a:gd name="T11" fmla="*/ 7 h 13"/>
                <a:gd name="T12" fmla="*/ 4 w 7"/>
                <a:gd name="T13" fmla="*/ 1 h 13"/>
                <a:gd name="T14" fmla="*/ 7 w 7"/>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7" y="3"/>
                  </a:moveTo>
                  <a:cubicBezTo>
                    <a:pt x="7" y="5"/>
                    <a:pt x="5" y="7"/>
                    <a:pt x="5" y="9"/>
                  </a:cubicBezTo>
                  <a:cubicBezTo>
                    <a:pt x="5" y="11"/>
                    <a:pt x="6" y="11"/>
                    <a:pt x="6" y="12"/>
                  </a:cubicBezTo>
                  <a:cubicBezTo>
                    <a:pt x="6" y="12"/>
                    <a:pt x="5" y="13"/>
                    <a:pt x="5" y="13"/>
                  </a:cubicBezTo>
                  <a:cubicBezTo>
                    <a:pt x="4" y="13"/>
                    <a:pt x="0" y="9"/>
                    <a:pt x="0" y="8"/>
                  </a:cubicBezTo>
                  <a:cubicBezTo>
                    <a:pt x="0" y="7"/>
                    <a:pt x="2" y="7"/>
                    <a:pt x="2" y="7"/>
                  </a:cubicBezTo>
                  <a:cubicBezTo>
                    <a:pt x="2" y="6"/>
                    <a:pt x="3" y="1"/>
                    <a:pt x="4" y="1"/>
                  </a:cubicBezTo>
                  <a:cubicBezTo>
                    <a:pt x="6" y="0"/>
                    <a:pt x="7" y="2"/>
                    <a:pt x="7"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8" name="Freeform 48"/>
            <p:cNvSpPr>
              <a:spLocks/>
            </p:cNvSpPr>
            <p:nvPr/>
          </p:nvSpPr>
          <p:spPr bwMode="auto">
            <a:xfrm>
              <a:off x="5211" y="1249"/>
              <a:ext cx="3" cy="7"/>
            </a:xfrm>
            <a:custGeom>
              <a:avLst/>
              <a:gdLst>
                <a:gd name="T0" fmla="*/ 4 w 4"/>
                <a:gd name="T1" fmla="*/ 0 h 8"/>
                <a:gd name="T2" fmla="*/ 1 w 4"/>
                <a:gd name="T3" fmla="*/ 8 h 8"/>
                <a:gd name="T4" fmla="*/ 0 w 4"/>
                <a:gd name="T5" fmla="*/ 8 h 8"/>
                <a:gd name="T6" fmla="*/ 2 w 4"/>
                <a:gd name="T7" fmla="*/ 0 h 8"/>
                <a:gd name="T8" fmla="*/ 4 w 4"/>
                <a:gd name="T9" fmla="*/ 0 h 8"/>
              </a:gdLst>
              <a:ahLst/>
              <a:cxnLst>
                <a:cxn ang="0">
                  <a:pos x="T0" y="T1"/>
                </a:cxn>
                <a:cxn ang="0">
                  <a:pos x="T2" y="T3"/>
                </a:cxn>
                <a:cxn ang="0">
                  <a:pos x="T4" y="T5"/>
                </a:cxn>
                <a:cxn ang="0">
                  <a:pos x="T6" y="T7"/>
                </a:cxn>
                <a:cxn ang="0">
                  <a:pos x="T8" y="T9"/>
                </a:cxn>
              </a:cxnLst>
              <a:rect l="0" t="0" r="r" b="b"/>
              <a:pathLst>
                <a:path w="4" h="8">
                  <a:moveTo>
                    <a:pt x="4" y="0"/>
                  </a:moveTo>
                  <a:cubicBezTo>
                    <a:pt x="4" y="4"/>
                    <a:pt x="1" y="5"/>
                    <a:pt x="1" y="8"/>
                  </a:cubicBezTo>
                  <a:cubicBezTo>
                    <a:pt x="1" y="8"/>
                    <a:pt x="0" y="8"/>
                    <a:pt x="0" y="8"/>
                  </a:cubicBezTo>
                  <a:cubicBezTo>
                    <a:pt x="1" y="5"/>
                    <a:pt x="2" y="4"/>
                    <a:pt x="2" y="0"/>
                  </a:cubicBezTo>
                  <a:cubicBezTo>
                    <a:pt x="3" y="0"/>
                    <a:pt x="3" y="0"/>
                    <a:pt x="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9" name="Freeform 49"/>
            <p:cNvSpPr>
              <a:spLocks/>
            </p:cNvSpPr>
            <p:nvPr/>
          </p:nvSpPr>
          <p:spPr bwMode="auto">
            <a:xfrm>
              <a:off x="5213" y="1253"/>
              <a:ext cx="4" cy="3"/>
            </a:xfrm>
            <a:custGeom>
              <a:avLst/>
              <a:gdLst>
                <a:gd name="T0" fmla="*/ 5 w 5"/>
                <a:gd name="T1" fmla="*/ 0 h 4"/>
                <a:gd name="T2" fmla="*/ 1 w 5"/>
                <a:gd name="T3" fmla="*/ 4 h 4"/>
                <a:gd name="T4" fmla="*/ 0 w 5"/>
                <a:gd name="T5" fmla="*/ 3 h 4"/>
                <a:gd name="T6" fmla="*/ 2 w 5"/>
                <a:gd name="T7" fmla="*/ 0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cubicBezTo>
                    <a:pt x="4" y="2"/>
                    <a:pt x="3" y="4"/>
                    <a:pt x="1" y="4"/>
                  </a:cubicBezTo>
                  <a:cubicBezTo>
                    <a:pt x="1" y="4"/>
                    <a:pt x="0" y="3"/>
                    <a:pt x="0" y="3"/>
                  </a:cubicBezTo>
                  <a:cubicBezTo>
                    <a:pt x="0" y="2"/>
                    <a:pt x="1" y="1"/>
                    <a:pt x="2" y="0"/>
                  </a:cubicBezTo>
                  <a:cubicBezTo>
                    <a:pt x="3" y="0"/>
                    <a:pt x="4" y="1"/>
                    <a:pt x="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0" name="Freeform 50"/>
            <p:cNvSpPr>
              <a:spLocks/>
            </p:cNvSpPr>
            <p:nvPr/>
          </p:nvSpPr>
          <p:spPr bwMode="auto">
            <a:xfrm>
              <a:off x="5209" y="1241"/>
              <a:ext cx="4" cy="4"/>
            </a:xfrm>
            <a:custGeom>
              <a:avLst/>
              <a:gdLst>
                <a:gd name="T0" fmla="*/ 0 w 5"/>
                <a:gd name="T1" fmla="*/ 3 h 5"/>
                <a:gd name="T2" fmla="*/ 0 w 5"/>
                <a:gd name="T3" fmla="*/ 0 h 5"/>
                <a:gd name="T4" fmla="*/ 2 w 5"/>
                <a:gd name="T5" fmla="*/ 0 h 5"/>
                <a:gd name="T6" fmla="*/ 5 w 5"/>
                <a:gd name="T7" fmla="*/ 5 h 5"/>
                <a:gd name="T8" fmla="*/ 3 w 5"/>
                <a:gd name="T9" fmla="*/ 3 h 5"/>
                <a:gd name="T10" fmla="*/ 0 w 5"/>
                <a:gd name="T11" fmla="*/ 3 h 5"/>
              </a:gdLst>
              <a:ahLst/>
              <a:cxnLst>
                <a:cxn ang="0">
                  <a:pos x="T0" y="T1"/>
                </a:cxn>
                <a:cxn ang="0">
                  <a:pos x="T2" y="T3"/>
                </a:cxn>
                <a:cxn ang="0">
                  <a:pos x="T4" y="T5"/>
                </a:cxn>
                <a:cxn ang="0">
                  <a:pos x="T6" y="T7"/>
                </a:cxn>
                <a:cxn ang="0">
                  <a:pos x="T8" y="T9"/>
                </a:cxn>
                <a:cxn ang="0">
                  <a:pos x="T10" y="T11"/>
                </a:cxn>
              </a:cxnLst>
              <a:rect l="0" t="0" r="r" b="b"/>
              <a:pathLst>
                <a:path w="5" h="5">
                  <a:moveTo>
                    <a:pt x="0" y="3"/>
                  </a:moveTo>
                  <a:cubicBezTo>
                    <a:pt x="0" y="1"/>
                    <a:pt x="0" y="0"/>
                    <a:pt x="0" y="0"/>
                  </a:cubicBezTo>
                  <a:cubicBezTo>
                    <a:pt x="2" y="0"/>
                    <a:pt x="2" y="0"/>
                    <a:pt x="2" y="0"/>
                  </a:cubicBezTo>
                  <a:cubicBezTo>
                    <a:pt x="3" y="1"/>
                    <a:pt x="5" y="2"/>
                    <a:pt x="5" y="5"/>
                  </a:cubicBezTo>
                  <a:cubicBezTo>
                    <a:pt x="5" y="5"/>
                    <a:pt x="3" y="4"/>
                    <a:pt x="3" y="3"/>
                  </a:cubicBezTo>
                  <a:cubicBezTo>
                    <a:pt x="2" y="2"/>
                    <a:pt x="1" y="3"/>
                    <a:pt x="0"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1" name="Freeform 51"/>
            <p:cNvSpPr>
              <a:spLocks/>
            </p:cNvSpPr>
            <p:nvPr/>
          </p:nvSpPr>
          <p:spPr bwMode="auto">
            <a:xfrm>
              <a:off x="5196" y="1237"/>
              <a:ext cx="6" cy="5"/>
            </a:xfrm>
            <a:custGeom>
              <a:avLst/>
              <a:gdLst>
                <a:gd name="T0" fmla="*/ 5 w 7"/>
                <a:gd name="T1" fmla="*/ 7 h 7"/>
                <a:gd name="T2" fmla="*/ 0 w 7"/>
                <a:gd name="T3" fmla="*/ 0 h 7"/>
                <a:gd name="T4" fmla="*/ 2 w 7"/>
                <a:gd name="T5" fmla="*/ 0 h 7"/>
                <a:gd name="T6" fmla="*/ 7 w 7"/>
                <a:gd name="T7" fmla="*/ 3 h 7"/>
                <a:gd name="T8" fmla="*/ 5 w 7"/>
                <a:gd name="T9" fmla="*/ 7 h 7"/>
              </a:gdLst>
              <a:ahLst/>
              <a:cxnLst>
                <a:cxn ang="0">
                  <a:pos x="T0" y="T1"/>
                </a:cxn>
                <a:cxn ang="0">
                  <a:pos x="T2" y="T3"/>
                </a:cxn>
                <a:cxn ang="0">
                  <a:pos x="T4" y="T5"/>
                </a:cxn>
                <a:cxn ang="0">
                  <a:pos x="T6" y="T7"/>
                </a:cxn>
                <a:cxn ang="0">
                  <a:pos x="T8" y="T9"/>
                </a:cxn>
              </a:cxnLst>
              <a:rect l="0" t="0" r="r" b="b"/>
              <a:pathLst>
                <a:path w="7" h="7">
                  <a:moveTo>
                    <a:pt x="5" y="7"/>
                  </a:moveTo>
                  <a:cubicBezTo>
                    <a:pt x="4" y="7"/>
                    <a:pt x="0" y="0"/>
                    <a:pt x="0" y="0"/>
                  </a:cubicBezTo>
                  <a:cubicBezTo>
                    <a:pt x="2" y="0"/>
                    <a:pt x="2" y="0"/>
                    <a:pt x="2" y="0"/>
                  </a:cubicBezTo>
                  <a:cubicBezTo>
                    <a:pt x="4" y="1"/>
                    <a:pt x="6" y="1"/>
                    <a:pt x="7" y="3"/>
                  </a:cubicBezTo>
                  <a:cubicBezTo>
                    <a:pt x="7" y="5"/>
                    <a:pt x="6" y="7"/>
                    <a:pt x="5"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2" name="Freeform 52"/>
            <p:cNvSpPr>
              <a:spLocks/>
            </p:cNvSpPr>
            <p:nvPr/>
          </p:nvSpPr>
          <p:spPr bwMode="auto">
            <a:xfrm>
              <a:off x="5202" y="1237"/>
              <a:ext cx="1"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3" name="Freeform 53"/>
            <p:cNvSpPr>
              <a:spLocks/>
            </p:cNvSpPr>
            <p:nvPr/>
          </p:nvSpPr>
          <p:spPr bwMode="auto">
            <a:xfrm>
              <a:off x="5193" y="1175"/>
              <a:ext cx="11" cy="15"/>
            </a:xfrm>
            <a:custGeom>
              <a:avLst/>
              <a:gdLst>
                <a:gd name="T0" fmla="*/ 4 w 14"/>
                <a:gd name="T1" fmla="*/ 20 h 20"/>
                <a:gd name="T2" fmla="*/ 1 w 14"/>
                <a:gd name="T3" fmla="*/ 13 h 20"/>
                <a:gd name="T4" fmla="*/ 9 w 14"/>
                <a:gd name="T5" fmla="*/ 0 h 20"/>
                <a:gd name="T6" fmla="*/ 4 w 14"/>
                <a:gd name="T7" fmla="*/ 20 h 20"/>
              </a:gdLst>
              <a:ahLst/>
              <a:cxnLst>
                <a:cxn ang="0">
                  <a:pos x="T0" y="T1"/>
                </a:cxn>
                <a:cxn ang="0">
                  <a:pos x="T2" y="T3"/>
                </a:cxn>
                <a:cxn ang="0">
                  <a:pos x="T4" y="T5"/>
                </a:cxn>
                <a:cxn ang="0">
                  <a:pos x="T6" y="T7"/>
                </a:cxn>
              </a:cxnLst>
              <a:rect l="0" t="0" r="r" b="b"/>
              <a:pathLst>
                <a:path w="14" h="20">
                  <a:moveTo>
                    <a:pt x="4" y="20"/>
                  </a:moveTo>
                  <a:cubicBezTo>
                    <a:pt x="0" y="20"/>
                    <a:pt x="1" y="17"/>
                    <a:pt x="1" y="13"/>
                  </a:cubicBezTo>
                  <a:cubicBezTo>
                    <a:pt x="1" y="9"/>
                    <a:pt x="5" y="0"/>
                    <a:pt x="9" y="0"/>
                  </a:cubicBezTo>
                  <a:cubicBezTo>
                    <a:pt x="14" y="0"/>
                    <a:pt x="9" y="20"/>
                    <a:pt x="4"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4" name="Freeform 54"/>
            <p:cNvSpPr>
              <a:spLocks/>
            </p:cNvSpPr>
            <p:nvPr/>
          </p:nvSpPr>
          <p:spPr bwMode="auto">
            <a:xfrm>
              <a:off x="5136" y="1201"/>
              <a:ext cx="13" cy="11"/>
            </a:xfrm>
            <a:custGeom>
              <a:avLst/>
              <a:gdLst>
                <a:gd name="T0" fmla="*/ 1 w 16"/>
                <a:gd name="T1" fmla="*/ 6 h 14"/>
                <a:gd name="T2" fmla="*/ 13 w 16"/>
                <a:gd name="T3" fmla="*/ 0 h 14"/>
                <a:gd name="T4" fmla="*/ 16 w 16"/>
                <a:gd name="T5" fmla="*/ 4 h 14"/>
                <a:gd name="T6" fmla="*/ 6 w 16"/>
                <a:gd name="T7" fmla="*/ 14 h 14"/>
                <a:gd name="T8" fmla="*/ 1 w 16"/>
                <a:gd name="T9" fmla="*/ 9 h 14"/>
                <a:gd name="T10" fmla="*/ 1 w 16"/>
                <a:gd name="T11" fmla="*/ 6 h 14"/>
              </a:gdLst>
              <a:ahLst/>
              <a:cxnLst>
                <a:cxn ang="0">
                  <a:pos x="T0" y="T1"/>
                </a:cxn>
                <a:cxn ang="0">
                  <a:pos x="T2" y="T3"/>
                </a:cxn>
                <a:cxn ang="0">
                  <a:pos x="T4" y="T5"/>
                </a:cxn>
                <a:cxn ang="0">
                  <a:pos x="T6" y="T7"/>
                </a:cxn>
                <a:cxn ang="0">
                  <a:pos x="T8" y="T9"/>
                </a:cxn>
                <a:cxn ang="0">
                  <a:pos x="T10" y="T11"/>
                </a:cxn>
              </a:cxnLst>
              <a:rect l="0" t="0" r="r" b="b"/>
              <a:pathLst>
                <a:path w="16" h="14">
                  <a:moveTo>
                    <a:pt x="1" y="6"/>
                  </a:moveTo>
                  <a:cubicBezTo>
                    <a:pt x="3" y="6"/>
                    <a:pt x="10" y="0"/>
                    <a:pt x="13" y="0"/>
                  </a:cubicBezTo>
                  <a:cubicBezTo>
                    <a:pt x="14" y="0"/>
                    <a:pt x="16" y="2"/>
                    <a:pt x="16" y="4"/>
                  </a:cubicBezTo>
                  <a:cubicBezTo>
                    <a:pt x="16" y="7"/>
                    <a:pt x="9" y="14"/>
                    <a:pt x="6" y="14"/>
                  </a:cubicBezTo>
                  <a:cubicBezTo>
                    <a:pt x="2" y="14"/>
                    <a:pt x="1" y="12"/>
                    <a:pt x="1" y="9"/>
                  </a:cubicBezTo>
                  <a:cubicBezTo>
                    <a:pt x="1" y="8"/>
                    <a:pt x="0" y="6"/>
                    <a:pt x="1"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5" name="Freeform 55"/>
            <p:cNvSpPr>
              <a:spLocks/>
            </p:cNvSpPr>
            <p:nvPr/>
          </p:nvSpPr>
          <p:spPr bwMode="auto">
            <a:xfrm>
              <a:off x="5084" y="1185"/>
              <a:ext cx="57" cy="111"/>
            </a:xfrm>
            <a:custGeom>
              <a:avLst/>
              <a:gdLst>
                <a:gd name="T0" fmla="*/ 6 w 73"/>
                <a:gd name="T1" fmla="*/ 86 h 141"/>
                <a:gd name="T2" fmla="*/ 10 w 73"/>
                <a:gd name="T3" fmla="*/ 76 h 141"/>
                <a:gd name="T4" fmla="*/ 12 w 73"/>
                <a:gd name="T5" fmla="*/ 74 h 141"/>
                <a:gd name="T6" fmla="*/ 7 w 73"/>
                <a:gd name="T7" fmla="*/ 60 h 141"/>
                <a:gd name="T8" fmla="*/ 3 w 73"/>
                <a:gd name="T9" fmla="*/ 55 h 141"/>
                <a:gd name="T10" fmla="*/ 4 w 73"/>
                <a:gd name="T11" fmla="*/ 53 h 141"/>
                <a:gd name="T12" fmla="*/ 4 w 73"/>
                <a:gd name="T13" fmla="*/ 53 h 141"/>
                <a:gd name="T14" fmla="*/ 6 w 73"/>
                <a:gd name="T15" fmla="*/ 48 h 141"/>
                <a:gd name="T16" fmla="*/ 4 w 73"/>
                <a:gd name="T17" fmla="*/ 39 h 141"/>
                <a:gd name="T18" fmla="*/ 0 w 73"/>
                <a:gd name="T19" fmla="*/ 33 h 141"/>
                <a:gd name="T20" fmla="*/ 3 w 73"/>
                <a:gd name="T21" fmla="*/ 24 h 141"/>
                <a:gd name="T22" fmla="*/ 9 w 73"/>
                <a:gd name="T23" fmla="*/ 22 h 141"/>
                <a:gd name="T24" fmla="*/ 22 w 73"/>
                <a:gd name="T25" fmla="*/ 10 h 141"/>
                <a:gd name="T26" fmla="*/ 23 w 73"/>
                <a:gd name="T27" fmla="*/ 10 h 141"/>
                <a:gd name="T28" fmla="*/ 24 w 73"/>
                <a:gd name="T29" fmla="*/ 12 h 141"/>
                <a:gd name="T30" fmla="*/ 26 w 73"/>
                <a:gd name="T31" fmla="*/ 10 h 141"/>
                <a:gd name="T32" fmla="*/ 26 w 73"/>
                <a:gd name="T33" fmla="*/ 5 h 141"/>
                <a:gd name="T34" fmla="*/ 32 w 73"/>
                <a:gd name="T35" fmla="*/ 3 h 141"/>
                <a:gd name="T36" fmla="*/ 39 w 73"/>
                <a:gd name="T37" fmla="*/ 3 h 141"/>
                <a:gd name="T38" fmla="*/ 47 w 73"/>
                <a:gd name="T39" fmla="*/ 0 h 141"/>
                <a:gd name="T40" fmla="*/ 57 w 73"/>
                <a:gd name="T41" fmla="*/ 3 h 141"/>
                <a:gd name="T42" fmla="*/ 65 w 73"/>
                <a:gd name="T43" fmla="*/ 11 h 141"/>
                <a:gd name="T44" fmla="*/ 49 w 73"/>
                <a:gd name="T45" fmla="*/ 29 h 141"/>
                <a:gd name="T46" fmla="*/ 51 w 73"/>
                <a:gd name="T47" fmla="*/ 32 h 141"/>
                <a:gd name="T48" fmla="*/ 64 w 73"/>
                <a:gd name="T49" fmla="*/ 47 h 141"/>
                <a:gd name="T50" fmla="*/ 73 w 73"/>
                <a:gd name="T51" fmla="*/ 67 h 141"/>
                <a:gd name="T52" fmla="*/ 70 w 73"/>
                <a:gd name="T53" fmla="*/ 78 h 141"/>
                <a:gd name="T54" fmla="*/ 57 w 73"/>
                <a:gd name="T55" fmla="*/ 85 h 141"/>
                <a:gd name="T56" fmla="*/ 52 w 73"/>
                <a:gd name="T57" fmla="*/ 90 h 141"/>
                <a:gd name="T58" fmla="*/ 51 w 73"/>
                <a:gd name="T59" fmla="*/ 88 h 141"/>
                <a:gd name="T60" fmla="*/ 51 w 73"/>
                <a:gd name="T61" fmla="*/ 91 h 141"/>
                <a:gd name="T62" fmla="*/ 46 w 73"/>
                <a:gd name="T63" fmla="*/ 96 h 141"/>
                <a:gd name="T64" fmla="*/ 44 w 73"/>
                <a:gd name="T65" fmla="*/ 92 h 141"/>
                <a:gd name="T66" fmla="*/ 45 w 73"/>
                <a:gd name="T67" fmla="*/ 89 h 141"/>
                <a:gd name="T68" fmla="*/ 44 w 73"/>
                <a:gd name="T69" fmla="*/ 85 h 141"/>
                <a:gd name="T70" fmla="*/ 36 w 73"/>
                <a:gd name="T71" fmla="*/ 81 h 141"/>
                <a:gd name="T72" fmla="*/ 31 w 73"/>
                <a:gd name="T73" fmla="*/ 75 h 141"/>
                <a:gd name="T74" fmla="*/ 21 w 73"/>
                <a:gd name="T75" fmla="*/ 70 h 141"/>
                <a:gd name="T76" fmla="*/ 20 w 73"/>
                <a:gd name="T77" fmla="*/ 68 h 141"/>
                <a:gd name="T78" fmla="*/ 14 w 73"/>
                <a:gd name="T79" fmla="*/ 65 h 141"/>
                <a:gd name="T80" fmla="*/ 13 w 73"/>
                <a:gd name="T81" fmla="*/ 67 h 141"/>
                <a:gd name="T82" fmla="*/ 14 w 73"/>
                <a:gd name="T83" fmla="*/ 71 h 141"/>
                <a:gd name="T84" fmla="*/ 8 w 73"/>
                <a:gd name="T85" fmla="*/ 86 h 141"/>
                <a:gd name="T86" fmla="*/ 15 w 73"/>
                <a:gd name="T87" fmla="*/ 96 h 141"/>
                <a:gd name="T88" fmla="*/ 15 w 73"/>
                <a:gd name="T89" fmla="*/ 96 h 141"/>
                <a:gd name="T90" fmla="*/ 17 w 73"/>
                <a:gd name="T91" fmla="*/ 103 h 141"/>
                <a:gd name="T92" fmla="*/ 36 w 73"/>
                <a:gd name="T93" fmla="*/ 122 h 141"/>
                <a:gd name="T94" fmla="*/ 35 w 73"/>
                <a:gd name="T95" fmla="*/ 126 h 141"/>
                <a:gd name="T96" fmla="*/ 39 w 73"/>
                <a:gd name="T97" fmla="*/ 134 h 141"/>
                <a:gd name="T98" fmla="*/ 41 w 73"/>
                <a:gd name="T99" fmla="*/ 140 h 141"/>
                <a:gd name="T100" fmla="*/ 39 w 73"/>
                <a:gd name="T101" fmla="*/ 140 h 141"/>
                <a:gd name="T102" fmla="*/ 37 w 73"/>
                <a:gd name="T103" fmla="*/ 141 h 141"/>
                <a:gd name="T104" fmla="*/ 33 w 73"/>
                <a:gd name="T105" fmla="*/ 139 h 141"/>
                <a:gd name="T106" fmla="*/ 18 w 73"/>
                <a:gd name="T107" fmla="*/ 123 h 141"/>
                <a:gd name="T108" fmla="*/ 13 w 73"/>
                <a:gd name="T109" fmla="*/ 107 h 141"/>
                <a:gd name="T110" fmla="*/ 6 w 73"/>
                <a:gd name="T111" fmla="*/ 96 h 141"/>
                <a:gd name="T112" fmla="*/ 4 w 73"/>
                <a:gd name="T113" fmla="*/ 96 h 141"/>
                <a:gd name="T114" fmla="*/ 4 w 73"/>
                <a:gd name="T115" fmla="*/ 95 h 141"/>
                <a:gd name="T116" fmla="*/ 5 w 73"/>
                <a:gd name="T117" fmla="*/ 86 h 141"/>
                <a:gd name="T118" fmla="*/ 5 w 73"/>
                <a:gd name="T119" fmla="*/ 86 h 141"/>
                <a:gd name="T120" fmla="*/ 6 w 73"/>
                <a:gd name="T121" fmla="*/ 8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 h="141">
                  <a:moveTo>
                    <a:pt x="6" y="86"/>
                  </a:moveTo>
                  <a:cubicBezTo>
                    <a:pt x="8" y="83"/>
                    <a:pt x="8" y="80"/>
                    <a:pt x="10" y="76"/>
                  </a:cubicBezTo>
                  <a:cubicBezTo>
                    <a:pt x="10" y="75"/>
                    <a:pt x="12" y="75"/>
                    <a:pt x="12" y="74"/>
                  </a:cubicBezTo>
                  <a:cubicBezTo>
                    <a:pt x="12" y="72"/>
                    <a:pt x="9" y="61"/>
                    <a:pt x="7" y="60"/>
                  </a:cubicBezTo>
                  <a:cubicBezTo>
                    <a:pt x="6" y="58"/>
                    <a:pt x="3" y="57"/>
                    <a:pt x="3" y="55"/>
                  </a:cubicBezTo>
                  <a:cubicBezTo>
                    <a:pt x="3" y="54"/>
                    <a:pt x="4" y="54"/>
                    <a:pt x="4" y="53"/>
                  </a:cubicBezTo>
                  <a:cubicBezTo>
                    <a:pt x="4" y="53"/>
                    <a:pt x="4" y="53"/>
                    <a:pt x="4" y="53"/>
                  </a:cubicBezTo>
                  <a:cubicBezTo>
                    <a:pt x="4" y="53"/>
                    <a:pt x="6" y="50"/>
                    <a:pt x="6" y="48"/>
                  </a:cubicBezTo>
                  <a:cubicBezTo>
                    <a:pt x="6" y="46"/>
                    <a:pt x="6" y="41"/>
                    <a:pt x="4" y="39"/>
                  </a:cubicBezTo>
                  <a:cubicBezTo>
                    <a:pt x="3" y="37"/>
                    <a:pt x="0" y="37"/>
                    <a:pt x="0" y="33"/>
                  </a:cubicBezTo>
                  <a:cubicBezTo>
                    <a:pt x="0" y="29"/>
                    <a:pt x="1" y="26"/>
                    <a:pt x="3" y="24"/>
                  </a:cubicBezTo>
                  <a:cubicBezTo>
                    <a:pt x="4" y="22"/>
                    <a:pt x="7" y="23"/>
                    <a:pt x="9" y="22"/>
                  </a:cubicBezTo>
                  <a:cubicBezTo>
                    <a:pt x="14" y="18"/>
                    <a:pt x="17" y="17"/>
                    <a:pt x="22" y="10"/>
                  </a:cubicBezTo>
                  <a:cubicBezTo>
                    <a:pt x="23" y="10"/>
                    <a:pt x="23" y="10"/>
                    <a:pt x="23" y="10"/>
                  </a:cubicBezTo>
                  <a:cubicBezTo>
                    <a:pt x="23" y="12"/>
                    <a:pt x="24" y="12"/>
                    <a:pt x="24" y="12"/>
                  </a:cubicBezTo>
                  <a:cubicBezTo>
                    <a:pt x="25" y="12"/>
                    <a:pt x="26" y="11"/>
                    <a:pt x="26" y="10"/>
                  </a:cubicBezTo>
                  <a:cubicBezTo>
                    <a:pt x="26" y="8"/>
                    <a:pt x="26" y="7"/>
                    <a:pt x="26" y="5"/>
                  </a:cubicBezTo>
                  <a:cubicBezTo>
                    <a:pt x="26" y="5"/>
                    <a:pt x="31" y="3"/>
                    <a:pt x="32" y="3"/>
                  </a:cubicBezTo>
                  <a:cubicBezTo>
                    <a:pt x="39" y="3"/>
                    <a:pt x="39" y="3"/>
                    <a:pt x="39" y="3"/>
                  </a:cubicBezTo>
                  <a:cubicBezTo>
                    <a:pt x="42" y="5"/>
                    <a:pt x="44" y="0"/>
                    <a:pt x="47" y="0"/>
                  </a:cubicBezTo>
                  <a:cubicBezTo>
                    <a:pt x="51" y="0"/>
                    <a:pt x="53" y="3"/>
                    <a:pt x="57" y="3"/>
                  </a:cubicBezTo>
                  <a:cubicBezTo>
                    <a:pt x="57" y="8"/>
                    <a:pt x="61" y="10"/>
                    <a:pt x="65" y="11"/>
                  </a:cubicBezTo>
                  <a:cubicBezTo>
                    <a:pt x="60" y="18"/>
                    <a:pt x="49" y="20"/>
                    <a:pt x="49" y="29"/>
                  </a:cubicBezTo>
                  <a:cubicBezTo>
                    <a:pt x="49" y="31"/>
                    <a:pt x="50" y="32"/>
                    <a:pt x="51" y="32"/>
                  </a:cubicBezTo>
                  <a:cubicBezTo>
                    <a:pt x="56" y="37"/>
                    <a:pt x="59" y="43"/>
                    <a:pt x="64" y="47"/>
                  </a:cubicBezTo>
                  <a:cubicBezTo>
                    <a:pt x="69" y="50"/>
                    <a:pt x="73" y="60"/>
                    <a:pt x="73" y="67"/>
                  </a:cubicBezTo>
                  <a:cubicBezTo>
                    <a:pt x="73" y="72"/>
                    <a:pt x="70" y="74"/>
                    <a:pt x="70" y="78"/>
                  </a:cubicBezTo>
                  <a:cubicBezTo>
                    <a:pt x="63" y="80"/>
                    <a:pt x="63" y="82"/>
                    <a:pt x="57" y="85"/>
                  </a:cubicBezTo>
                  <a:cubicBezTo>
                    <a:pt x="54" y="87"/>
                    <a:pt x="55" y="90"/>
                    <a:pt x="52" y="90"/>
                  </a:cubicBezTo>
                  <a:cubicBezTo>
                    <a:pt x="51" y="90"/>
                    <a:pt x="51" y="89"/>
                    <a:pt x="51" y="88"/>
                  </a:cubicBezTo>
                  <a:cubicBezTo>
                    <a:pt x="51" y="89"/>
                    <a:pt x="51" y="90"/>
                    <a:pt x="51" y="91"/>
                  </a:cubicBezTo>
                  <a:cubicBezTo>
                    <a:pt x="51" y="93"/>
                    <a:pt x="47" y="96"/>
                    <a:pt x="46" y="96"/>
                  </a:cubicBezTo>
                  <a:cubicBezTo>
                    <a:pt x="45" y="96"/>
                    <a:pt x="44" y="93"/>
                    <a:pt x="44" y="92"/>
                  </a:cubicBezTo>
                  <a:cubicBezTo>
                    <a:pt x="44" y="90"/>
                    <a:pt x="44" y="89"/>
                    <a:pt x="45" y="89"/>
                  </a:cubicBezTo>
                  <a:cubicBezTo>
                    <a:pt x="44" y="88"/>
                    <a:pt x="44" y="86"/>
                    <a:pt x="44" y="85"/>
                  </a:cubicBezTo>
                  <a:cubicBezTo>
                    <a:pt x="40" y="85"/>
                    <a:pt x="36" y="84"/>
                    <a:pt x="36" y="81"/>
                  </a:cubicBezTo>
                  <a:cubicBezTo>
                    <a:pt x="31" y="81"/>
                    <a:pt x="33" y="78"/>
                    <a:pt x="31" y="75"/>
                  </a:cubicBezTo>
                  <a:cubicBezTo>
                    <a:pt x="28" y="72"/>
                    <a:pt x="25" y="72"/>
                    <a:pt x="21" y="70"/>
                  </a:cubicBezTo>
                  <a:cubicBezTo>
                    <a:pt x="21" y="70"/>
                    <a:pt x="20" y="68"/>
                    <a:pt x="20" y="68"/>
                  </a:cubicBezTo>
                  <a:cubicBezTo>
                    <a:pt x="19" y="65"/>
                    <a:pt x="17" y="65"/>
                    <a:pt x="14" y="65"/>
                  </a:cubicBezTo>
                  <a:cubicBezTo>
                    <a:pt x="13" y="65"/>
                    <a:pt x="13" y="66"/>
                    <a:pt x="13" y="67"/>
                  </a:cubicBezTo>
                  <a:cubicBezTo>
                    <a:pt x="13" y="69"/>
                    <a:pt x="14" y="70"/>
                    <a:pt x="14" y="71"/>
                  </a:cubicBezTo>
                  <a:cubicBezTo>
                    <a:pt x="14" y="78"/>
                    <a:pt x="8" y="80"/>
                    <a:pt x="8" y="86"/>
                  </a:cubicBezTo>
                  <a:cubicBezTo>
                    <a:pt x="8" y="92"/>
                    <a:pt x="15" y="90"/>
                    <a:pt x="15" y="96"/>
                  </a:cubicBezTo>
                  <a:cubicBezTo>
                    <a:pt x="15" y="96"/>
                    <a:pt x="15" y="96"/>
                    <a:pt x="15" y="96"/>
                  </a:cubicBezTo>
                  <a:cubicBezTo>
                    <a:pt x="15" y="98"/>
                    <a:pt x="16" y="102"/>
                    <a:pt x="17" y="103"/>
                  </a:cubicBezTo>
                  <a:cubicBezTo>
                    <a:pt x="23" y="109"/>
                    <a:pt x="36" y="111"/>
                    <a:pt x="36" y="122"/>
                  </a:cubicBezTo>
                  <a:cubicBezTo>
                    <a:pt x="36" y="124"/>
                    <a:pt x="35" y="124"/>
                    <a:pt x="35" y="126"/>
                  </a:cubicBezTo>
                  <a:cubicBezTo>
                    <a:pt x="35" y="130"/>
                    <a:pt x="39" y="131"/>
                    <a:pt x="39" y="134"/>
                  </a:cubicBezTo>
                  <a:cubicBezTo>
                    <a:pt x="40" y="137"/>
                    <a:pt x="40" y="138"/>
                    <a:pt x="41" y="140"/>
                  </a:cubicBezTo>
                  <a:cubicBezTo>
                    <a:pt x="40" y="140"/>
                    <a:pt x="39" y="140"/>
                    <a:pt x="39" y="140"/>
                  </a:cubicBezTo>
                  <a:cubicBezTo>
                    <a:pt x="38" y="140"/>
                    <a:pt x="38" y="141"/>
                    <a:pt x="37" y="141"/>
                  </a:cubicBezTo>
                  <a:cubicBezTo>
                    <a:pt x="35" y="141"/>
                    <a:pt x="35" y="140"/>
                    <a:pt x="33" y="139"/>
                  </a:cubicBezTo>
                  <a:cubicBezTo>
                    <a:pt x="26" y="137"/>
                    <a:pt x="20" y="130"/>
                    <a:pt x="18" y="123"/>
                  </a:cubicBezTo>
                  <a:cubicBezTo>
                    <a:pt x="16" y="117"/>
                    <a:pt x="15" y="112"/>
                    <a:pt x="13" y="107"/>
                  </a:cubicBezTo>
                  <a:cubicBezTo>
                    <a:pt x="11" y="104"/>
                    <a:pt x="10" y="96"/>
                    <a:pt x="6" y="96"/>
                  </a:cubicBezTo>
                  <a:cubicBezTo>
                    <a:pt x="4" y="96"/>
                    <a:pt x="6" y="97"/>
                    <a:pt x="4" y="96"/>
                  </a:cubicBezTo>
                  <a:cubicBezTo>
                    <a:pt x="3" y="96"/>
                    <a:pt x="4" y="95"/>
                    <a:pt x="4" y="95"/>
                  </a:cubicBezTo>
                  <a:cubicBezTo>
                    <a:pt x="4" y="92"/>
                    <a:pt x="4" y="89"/>
                    <a:pt x="5" y="86"/>
                  </a:cubicBezTo>
                  <a:cubicBezTo>
                    <a:pt x="5" y="86"/>
                    <a:pt x="5" y="86"/>
                    <a:pt x="5" y="86"/>
                  </a:cubicBezTo>
                  <a:lnTo>
                    <a:pt x="6" y="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 name="Freeform 56"/>
            <p:cNvSpPr>
              <a:spLocks/>
            </p:cNvSpPr>
            <p:nvPr/>
          </p:nvSpPr>
          <p:spPr bwMode="auto">
            <a:xfrm>
              <a:off x="5121" y="1310"/>
              <a:ext cx="8" cy="8"/>
            </a:xfrm>
            <a:custGeom>
              <a:avLst/>
              <a:gdLst>
                <a:gd name="T0" fmla="*/ 6 w 10"/>
                <a:gd name="T1" fmla="*/ 8 h 10"/>
                <a:gd name="T2" fmla="*/ 4 w 10"/>
                <a:gd name="T3" fmla="*/ 5 h 10"/>
                <a:gd name="T4" fmla="*/ 0 w 10"/>
                <a:gd name="T5" fmla="*/ 3 h 10"/>
                <a:gd name="T6" fmla="*/ 5 w 10"/>
                <a:gd name="T7" fmla="*/ 0 h 10"/>
                <a:gd name="T8" fmla="*/ 10 w 10"/>
                <a:gd name="T9" fmla="*/ 7 h 10"/>
                <a:gd name="T10" fmla="*/ 10 w 10"/>
                <a:gd name="T11" fmla="*/ 10 h 10"/>
                <a:gd name="T12" fmla="*/ 9 w 10"/>
                <a:gd name="T13" fmla="*/ 10 h 10"/>
                <a:gd name="T14" fmla="*/ 6 w 10"/>
                <a:gd name="T15" fmla="*/ 8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0">
                  <a:moveTo>
                    <a:pt x="6" y="8"/>
                  </a:moveTo>
                  <a:cubicBezTo>
                    <a:pt x="5" y="8"/>
                    <a:pt x="5" y="6"/>
                    <a:pt x="4" y="5"/>
                  </a:cubicBezTo>
                  <a:cubicBezTo>
                    <a:pt x="3" y="4"/>
                    <a:pt x="0" y="5"/>
                    <a:pt x="0" y="3"/>
                  </a:cubicBezTo>
                  <a:cubicBezTo>
                    <a:pt x="0" y="2"/>
                    <a:pt x="3" y="0"/>
                    <a:pt x="5" y="0"/>
                  </a:cubicBezTo>
                  <a:cubicBezTo>
                    <a:pt x="6" y="3"/>
                    <a:pt x="7" y="7"/>
                    <a:pt x="10" y="7"/>
                  </a:cubicBezTo>
                  <a:cubicBezTo>
                    <a:pt x="10" y="8"/>
                    <a:pt x="10" y="9"/>
                    <a:pt x="10" y="10"/>
                  </a:cubicBezTo>
                  <a:cubicBezTo>
                    <a:pt x="10" y="10"/>
                    <a:pt x="9" y="10"/>
                    <a:pt x="9" y="10"/>
                  </a:cubicBezTo>
                  <a:cubicBezTo>
                    <a:pt x="7" y="10"/>
                    <a:pt x="7" y="8"/>
                    <a:pt x="6"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 name="Freeform 57"/>
            <p:cNvSpPr>
              <a:spLocks/>
            </p:cNvSpPr>
            <p:nvPr/>
          </p:nvSpPr>
          <p:spPr bwMode="auto">
            <a:xfrm>
              <a:off x="5133" y="1315"/>
              <a:ext cx="3" cy="3"/>
            </a:xfrm>
            <a:custGeom>
              <a:avLst/>
              <a:gdLst>
                <a:gd name="T0" fmla="*/ 0 w 4"/>
                <a:gd name="T1" fmla="*/ 0 h 4"/>
                <a:gd name="T2" fmla="*/ 2 w 4"/>
                <a:gd name="T3" fmla="*/ 0 h 4"/>
                <a:gd name="T4" fmla="*/ 4 w 4"/>
                <a:gd name="T5" fmla="*/ 1 h 4"/>
                <a:gd name="T6" fmla="*/ 2 w 4"/>
                <a:gd name="T7" fmla="*/ 4 h 4"/>
                <a:gd name="T8" fmla="*/ 0 w 4"/>
                <a:gd name="T9" fmla="*/ 1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cubicBezTo>
                    <a:pt x="0" y="0"/>
                    <a:pt x="1" y="0"/>
                    <a:pt x="2" y="0"/>
                  </a:cubicBezTo>
                  <a:cubicBezTo>
                    <a:pt x="3" y="0"/>
                    <a:pt x="3" y="1"/>
                    <a:pt x="4" y="1"/>
                  </a:cubicBezTo>
                  <a:cubicBezTo>
                    <a:pt x="4" y="3"/>
                    <a:pt x="3" y="4"/>
                    <a:pt x="2" y="4"/>
                  </a:cubicBezTo>
                  <a:cubicBezTo>
                    <a:pt x="0" y="4"/>
                    <a:pt x="0" y="2"/>
                    <a:pt x="0" y="1"/>
                  </a:cubicBezTo>
                  <a:cubicBezTo>
                    <a:pt x="0" y="1"/>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 name="Freeform 58"/>
            <p:cNvSpPr>
              <a:spLocks/>
            </p:cNvSpPr>
            <p:nvPr/>
          </p:nvSpPr>
          <p:spPr bwMode="auto">
            <a:xfrm>
              <a:off x="5089" y="1308"/>
              <a:ext cx="3" cy="5"/>
            </a:xfrm>
            <a:custGeom>
              <a:avLst/>
              <a:gdLst>
                <a:gd name="T0" fmla="*/ 1 w 4"/>
                <a:gd name="T1" fmla="*/ 0 h 6"/>
                <a:gd name="T2" fmla="*/ 4 w 4"/>
                <a:gd name="T3" fmla="*/ 6 h 6"/>
                <a:gd name="T4" fmla="*/ 0 w 4"/>
                <a:gd name="T5" fmla="*/ 0 h 6"/>
                <a:gd name="T6" fmla="*/ 0 w 4"/>
                <a:gd name="T7" fmla="*/ 0 h 6"/>
                <a:gd name="T8" fmla="*/ 2 w 4"/>
                <a:gd name="T9" fmla="*/ 0 h 6"/>
                <a:gd name="T10" fmla="*/ 2 w 4"/>
                <a:gd name="T11" fmla="*/ 1 h 6"/>
                <a:gd name="T12" fmla="*/ 1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0"/>
                  </a:moveTo>
                  <a:cubicBezTo>
                    <a:pt x="2" y="2"/>
                    <a:pt x="4" y="3"/>
                    <a:pt x="4" y="6"/>
                  </a:cubicBezTo>
                  <a:cubicBezTo>
                    <a:pt x="3" y="6"/>
                    <a:pt x="0" y="2"/>
                    <a:pt x="0" y="0"/>
                  </a:cubicBezTo>
                  <a:cubicBezTo>
                    <a:pt x="0" y="0"/>
                    <a:pt x="0" y="0"/>
                    <a:pt x="0" y="0"/>
                  </a:cubicBezTo>
                  <a:cubicBezTo>
                    <a:pt x="2" y="0"/>
                    <a:pt x="2" y="0"/>
                    <a:pt x="2" y="0"/>
                  </a:cubicBezTo>
                  <a:cubicBezTo>
                    <a:pt x="2" y="0"/>
                    <a:pt x="2" y="1"/>
                    <a:pt x="2" y="1"/>
                  </a:cubicBezTo>
                  <a:lnTo>
                    <a:pt x="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9" name="Freeform 59"/>
            <p:cNvSpPr>
              <a:spLocks/>
            </p:cNvSpPr>
            <p:nvPr/>
          </p:nvSpPr>
          <p:spPr bwMode="auto">
            <a:xfrm>
              <a:off x="5083" y="1297"/>
              <a:ext cx="5" cy="4"/>
            </a:xfrm>
            <a:custGeom>
              <a:avLst/>
              <a:gdLst>
                <a:gd name="T0" fmla="*/ 1 w 6"/>
                <a:gd name="T1" fmla="*/ 0 h 5"/>
                <a:gd name="T2" fmla="*/ 4 w 6"/>
                <a:gd name="T3" fmla="*/ 5 h 5"/>
                <a:gd name="T4" fmla="*/ 0 w 6"/>
                <a:gd name="T5" fmla="*/ 1 h 5"/>
                <a:gd name="T6" fmla="*/ 0 w 6"/>
                <a:gd name="T7" fmla="*/ 1 h 5"/>
                <a:gd name="T8" fmla="*/ 1 w 6"/>
                <a:gd name="T9" fmla="*/ 0 h 5"/>
              </a:gdLst>
              <a:ahLst/>
              <a:cxnLst>
                <a:cxn ang="0">
                  <a:pos x="T0" y="T1"/>
                </a:cxn>
                <a:cxn ang="0">
                  <a:pos x="T2" y="T3"/>
                </a:cxn>
                <a:cxn ang="0">
                  <a:pos x="T4" y="T5"/>
                </a:cxn>
                <a:cxn ang="0">
                  <a:pos x="T6" y="T7"/>
                </a:cxn>
                <a:cxn ang="0">
                  <a:pos x="T8" y="T9"/>
                </a:cxn>
              </a:cxnLst>
              <a:rect l="0" t="0" r="r" b="b"/>
              <a:pathLst>
                <a:path w="6" h="5">
                  <a:moveTo>
                    <a:pt x="1" y="0"/>
                  </a:moveTo>
                  <a:cubicBezTo>
                    <a:pt x="2" y="1"/>
                    <a:pt x="6" y="5"/>
                    <a:pt x="4" y="5"/>
                  </a:cubicBezTo>
                  <a:cubicBezTo>
                    <a:pt x="3" y="5"/>
                    <a:pt x="0" y="2"/>
                    <a:pt x="0" y="1"/>
                  </a:cubicBezTo>
                  <a:cubicBezTo>
                    <a:pt x="0" y="1"/>
                    <a:pt x="0" y="1"/>
                    <a:pt x="0" y="1"/>
                  </a:cubicBezTo>
                  <a:lnTo>
                    <a:pt x="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0" name="Freeform 60"/>
            <p:cNvSpPr>
              <a:spLocks/>
            </p:cNvSpPr>
            <p:nvPr/>
          </p:nvSpPr>
          <p:spPr bwMode="auto">
            <a:xfrm>
              <a:off x="5241" y="1128"/>
              <a:ext cx="12" cy="15"/>
            </a:xfrm>
            <a:custGeom>
              <a:avLst/>
              <a:gdLst>
                <a:gd name="T0" fmla="*/ 6 w 15"/>
                <a:gd name="T1" fmla="*/ 11 h 19"/>
                <a:gd name="T2" fmla="*/ 7 w 15"/>
                <a:gd name="T3" fmla="*/ 8 h 19"/>
                <a:gd name="T4" fmla="*/ 5 w 15"/>
                <a:gd name="T5" fmla="*/ 5 h 19"/>
                <a:gd name="T6" fmla="*/ 5 w 15"/>
                <a:gd name="T7" fmla="*/ 7 h 19"/>
                <a:gd name="T8" fmla="*/ 2 w 15"/>
                <a:gd name="T9" fmla="*/ 8 h 19"/>
                <a:gd name="T10" fmla="*/ 0 w 15"/>
                <a:gd name="T11" fmla="*/ 6 h 19"/>
                <a:gd name="T12" fmla="*/ 7 w 15"/>
                <a:gd name="T13" fmla="*/ 0 h 19"/>
                <a:gd name="T14" fmla="*/ 12 w 15"/>
                <a:gd name="T15" fmla="*/ 2 h 19"/>
                <a:gd name="T16" fmla="*/ 13 w 15"/>
                <a:gd name="T17" fmla="*/ 4 h 19"/>
                <a:gd name="T18" fmla="*/ 15 w 15"/>
                <a:gd name="T19" fmla="*/ 6 h 19"/>
                <a:gd name="T20" fmla="*/ 15 w 15"/>
                <a:gd name="T21" fmla="*/ 8 h 19"/>
                <a:gd name="T22" fmla="*/ 13 w 15"/>
                <a:gd name="T23" fmla="*/ 8 h 19"/>
                <a:gd name="T24" fmla="*/ 7 w 15"/>
                <a:gd name="T25" fmla="*/ 19 h 19"/>
                <a:gd name="T26" fmla="*/ 7 w 15"/>
                <a:gd name="T27" fmla="*/ 17 h 19"/>
                <a:gd name="T28" fmla="*/ 7 w 15"/>
                <a:gd name="T29" fmla="*/ 18 h 19"/>
                <a:gd name="T30" fmla="*/ 3 w 15"/>
                <a:gd name="T31" fmla="*/ 15 h 19"/>
                <a:gd name="T32" fmla="*/ 6 w 15"/>
                <a:gd name="T33"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19">
                  <a:moveTo>
                    <a:pt x="6" y="11"/>
                  </a:moveTo>
                  <a:cubicBezTo>
                    <a:pt x="7" y="8"/>
                    <a:pt x="7" y="8"/>
                    <a:pt x="7" y="8"/>
                  </a:cubicBezTo>
                  <a:cubicBezTo>
                    <a:pt x="5" y="8"/>
                    <a:pt x="5" y="6"/>
                    <a:pt x="5" y="5"/>
                  </a:cubicBezTo>
                  <a:cubicBezTo>
                    <a:pt x="5" y="6"/>
                    <a:pt x="4" y="7"/>
                    <a:pt x="5" y="7"/>
                  </a:cubicBezTo>
                  <a:cubicBezTo>
                    <a:pt x="4" y="7"/>
                    <a:pt x="3" y="8"/>
                    <a:pt x="2" y="8"/>
                  </a:cubicBezTo>
                  <a:cubicBezTo>
                    <a:pt x="1" y="8"/>
                    <a:pt x="0" y="7"/>
                    <a:pt x="0" y="6"/>
                  </a:cubicBezTo>
                  <a:cubicBezTo>
                    <a:pt x="0" y="4"/>
                    <a:pt x="6" y="0"/>
                    <a:pt x="7" y="0"/>
                  </a:cubicBezTo>
                  <a:cubicBezTo>
                    <a:pt x="8" y="0"/>
                    <a:pt x="10" y="2"/>
                    <a:pt x="12" y="2"/>
                  </a:cubicBezTo>
                  <a:cubicBezTo>
                    <a:pt x="12" y="3"/>
                    <a:pt x="12" y="4"/>
                    <a:pt x="13" y="4"/>
                  </a:cubicBezTo>
                  <a:cubicBezTo>
                    <a:pt x="15" y="6"/>
                    <a:pt x="15" y="6"/>
                    <a:pt x="15" y="6"/>
                  </a:cubicBezTo>
                  <a:cubicBezTo>
                    <a:pt x="15" y="7"/>
                    <a:pt x="14" y="8"/>
                    <a:pt x="15" y="8"/>
                  </a:cubicBezTo>
                  <a:cubicBezTo>
                    <a:pt x="14" y="8"/>
                    <a:pt x="13" y="9"/>
                    <a:pt x="13" y="8"/>
                  </a:cubicBezTo>
                  <a:cubicBezTo>
                    <a:pt x="12" y="12"/>
                    <a:pt x="10" y="19"/>
                    <a:pt x="7" y="19"/>
                  </a:cubicBezTo>
                  <a:cubicBezTo>
                    <a:pt x="7" y="19"/>
                    <a:pt x="7" y="18"/>
                    <a:pt x="7" y="17"/>
                  </a:cubicBezTo>
                  <a:cubicBezTo>
                    <a:pt x="7" y="18"/>
                    <a:pt x="7" y="18"/>
                    <a:pt x="7" y="18"/>
                  </a:cubicBezTo>
                  <a:cubicBezTo>
                    <a:pt x="5" y="18"/>
                    <a:pt x="3" y="16"/>
                    <a:pt x="3" y="15"/>
                  </a:cubicBezTo>
                  <a:cubicBezTo>
                    <a:pt x="3" y="14"/>
                    <a:pt x="6" y="11"/>
                    <a:pt x="6"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1" name="Freeform 61"/>
            <p:cNvSpPr>
              <a:spLocks/>
            </p:cNvSpPr>
            <p:nvPr/>
          </p:nvSpPr>
          <p:spPr bwMode="auto">
            <a:xfrm>
              <a:off x="5254" y="1125"/>
              <a:ext cx="14" cy="9"/>
            </a:xfrm>
            <a:custGeom>
              <a:avLst/>
              <a:gdLst>
                <a:gd name="T0" fmla="*/ 12 w 17"/>
                <a:gd name="T1" fmla="*/ 8 h 12"/>
                <a:gd name="T2" fmla="*/ 8 w 17"/>
                <a:gd name="T3" fmla="*/ 6 h 12"/>
                <a:gd name="T4" fmla="*/ 3 w 17"/>
                <a:gd name="T5" fmla="*/ 12 h 12"/>
                <a:gd name="T6" fmla="*/ 2 w 17"/>
                <a:gd name="T7" fmla="*/ 8 h 12"/>
                <a:gd name="T8" fmla="*/ 0 w 17"/>
                <a:gd name="T9" fmla="*/ 6 h 12"/>
                <a:gd name="T10" fmla="*/ 4 w 17"/>
                <a:gd name="T11" fmla="*/ 2 h 12"/>
                <a:gd name="T12" fmla="*/ 12 w 17"/>
                <a:gd name="T13" fmla="*/ 0 h 12"/>
                <a:gd name="T14" fmla="*/ 12 w 17"/>
                <a:gd name="T15" fmla="*/ 8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12" y="8"/>
                  </a:moveTo>
                  <a:cubicBezTo>
                    <a:pt x="10" y="8"/>
                    <a:pt x="9" y="6"/>
                    <a:pt x="8" y="6"/>
                  </a:cubicBezTo>
                  <a:cubicBezTo>
                    <a:pt x="6" y="8"/>
                    <a:pt x="6" y="12"/>
                    <a:pt x="3" y="12"/>
                  </a:cubicBezTo>
                  <a:cubicBezTo>
                    <a:pt x="2" y="12"/>
                    <a:pt x="2" y="9"/>
                    <a:pt x="2" y="8"/>
                  </a:cubicBezTo>
                  <a:cubicBezTo>
                    <a:pt x="1" y="7"/>
                    <a:pt x="0" y="7"/>
                    <a:pt x="0" y="6"/>
                  </a:cubicBezTo>
                  <a:cubicBezTo>
                    <a:pt x="0" y="6"/>
                    <a:pt x="4" y="3"/>
                    <a:pt x="4" y="2"/>
                  </a:cubicBezTo>
                  <a:cubicBezTo>
                    <a:pt x="8" y="4"/>
                    <a:pt x="9" y="0"/>
                    <a:pt x="12" y="0"/>
                  </a:cubicBezTo>
                  <a:cubicBezTo>
                    <a:pt x="17" y="0"/>
                    <a:pt x="14" y="8"/>
                    <a:pt x="12"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2" name="Freeform 62"/>
            <p:cNvSpPr>
              <a:spLocks/>
            </p:cNvSpPr>
            <p:nvPr/>
          </p:nvSpPr>
          <p:spPr bwMode="auto">
            <a:xfrm>
              <a:off x="5247" y="1085"/>
              <a:ext cx="55" cy="46"/>
            </a:xfrm>
            <a:custGeom>
              <a:avLst/>
              <a:gdLst>
                <a:gd name="T0" fmla="*/ 28 w 70"/>
                <a:gd name="T1" fmla="*/ 55 h 58"/>
                <a:gd name="T2" fmla="*/ 28 w 70"/>
                <a:gd name="T3" fmla="*/ 54 h 58"/>
                <a:gd name="T4" fmla="*/ 28 w 70"/>
                <a:gd name="T5" fmla="*/ 50 h 58"/>
                <a:gd name="T6" fmla="*/ 22 w 70"/>
                <a:gd name="T7" fmla="*/ 48 h 58"/>
                <a:gd name="T8" fmla="*/ 19 w 70"/>
                <a:gd name="T9" fmla="*/ 50 h 58"/>
                <a:gd name="T10" fmla="*/ 15 w 70"/>
                <a:gd name="T11" fmla="*/ 50 h 58"/>
                <a:gd name="T12" fmla="*/ 3 w 70"/>
                <a:gd name="T13" fmla="*/ 53 h 58"/>
                <a:gd name="T14" fmla="*/ 0 w 70"/>
                <a:gd name="T15" fmla="*/ 53 h 58"/>
                <a:gd name="T16" fmla="*/ 3 w 70"/>
                <a:gd name="T17" fmla="*/ 51 h 58"/>
                <a:gd name="T18" fmla="*/ 15 w 70"/>
                <a:gd name="T19" fmla="*/ 42 h 58"/>
                <a:gd name="T20" fmla="*/ 29 w 70"/>
                <a:gd name="T21" fmla="*/ 42 h 58"/>
                <a:gd name="T22" fmla="*/ 36 w 70"/>
                <a:gd name="T23" fmla="*/ 36 h 58"/>
                <a:gd name="T24" fmla="*/ 40 w 70"/>
                <a:gd name="T25" fmla="*/ 30 h 58"/>
                <a:gd name="T26" fmla="*/ 39 w 70"/>
                <a:gd name="T27" fmla="*/ 33 h 58"/>
                <a:gd name="T28" fmla="*/ 40 w 70"/>
                <a:gd name="T29" fmla="*/ 34 h 58"/>
                <a:gd name="T30" fmla="*/ 46 w 70"/>
                <a:gd name="T31" fmla="*/ 31 h 58"/>
                <a:gd name="T32" fmla="*/ 58 w 70"/>
                <a:gd name="T33" fmla="*/ 13 h 58"/>
                <a:gd name="T34" fmla="*/ 57 w 70"/>
                <a:gd name="T35" fmla="*/ 10 h 58"/>
                <a:gd name="T36" fmla="*/ 62 w 70"/>
                <a:gd name="T37" fmla="*/ 2 h 58"/>
                <a:gd name="T38" fmla="*/ 65 w 70"/>
                <a:gd name="T39" fmla="*/ 3 h 58"/>
                <a:gd name="T40" fmla="*/ 65 w 70"/>
                <a:gd name="T41" fmla="*/ 2 h 58"/>
                <a:gd name="T42" fmla="*/ 64 w 70"/>
                <a:gd name="T43" fmla="*/ 0 h 58"/>
                <a:gd name="T44" fmla="*/ 67 w 70"/>
                <a:gd name="T45" fmla="*/ 2 h 58"/>
                <a:gd name="T46" fmla="*/ 67 w 70"/>
                <a:gd name="T47" fmla="*/ 6 h 58"/>
                <a:gd name="T48" fmla="*/ 70 w 70"/>
                <a:gd name="T49" fmla="*/ 14 h 58"/>
                <a:gd name="T50" fmla="*/ 67 w 70"/>
                <a:gd name="T51" fmla="*/ 20 h 58"/>
                <a:gd name="T52" fmla="*/ 67 w 70"/>
                <a:gd name="T53" fmla="*/ 22 h 58"/>
                <a:gd name="T54" fmla="*/ 65 w 70"/>
                <a:gd name="T55" fmla="*/ 22 h 58"/>
                <a:gd name="T56" fmla="*/ 64 w 70"/>
                <a:gd name="T57" fmla="*/ 32 h 58"/>
                <a:gd name="T58" fmla="*/ 61 w 70"/>
                <a:gd name="T59" fmla="*/ 38 h 58"/>
                <a:gd name="T60" fmla="*/ 62 w 70"/>
                <a:gd name="T61" fmla="*/ 42 h 58"/>
                <a:gd name="T62" fmla="*/ 57 w 70"/>
                <a:gd name="T63" fmla="*/ 47 h 58"/>
                <a:gd name="T64" fmla="*/ 57 w 70"/>
                <a:gd name="T65" fmla="*/ 43 h 58"/>
                <a:gd name="T66" fmla="*/ 51 w 70"/>
                <a:gd name="T67" fmla="*/ 49 h 58"/>
                <a:gd name="T68" fmla="*/ 50 w 70"/>
                <a:gd name="T69" fmla="*/ 48 h 58"/>
                <a:gd name="T70" fmla="*/ 48 w 70"/>
                <a:gd name="T71" fmla="*/ 48 h 58"/>
                <a:gd name="T72" fmla="*/ 44 w 70"/>
                <a:gd name="T73" fmla="*/ 50 h 58"/>
                <a:gd name="T74" fmla="*/ 37 w 70"/>
                <a:gd name="T75" fmla="*/ 46 h 58"/>
                <a:gd name="T76" fmla="*/ 36 w 70"/>
                <a:gd name="T77" fmla="*/ 48 h 58"/>
                <a:gd name="T78" fmla="*/ 38 w 70"/>
                <a:gd name="T79" fmla="*/ 52 h 58"/>
                <a:gd name="T80" fmla="*/ 36 w 70"/>
                <a:gd name="T81" fmla="*/ 52 h 58"/>
                <a:gd name="T82" fmla="*/ 31 w 70"/>
                <a:gd name="T83" fmla="*/ 58 h 58"/>
                <a:gd name="T84" fmla="*/ 28 w 70"/>
                <a:gd name="T85"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 h="58">
                  <a:moveTo>
                    <a:pt x="28" y="55"/>
                  </a:moveTo>
                  <a:cubicBezTo>
                    <a:pt x="27" y="55"/>
                    <a:pt x="28" y="54"/>
                    <a:pt x="28" y="54"/>
                  </a:cubicBezTo>
                  <a:cubicBezTo>
                    <a:pt x="28" y="52"/>
                    <a:pt x="28" y="51"/>
                    <a:pt x="28" y="50"/>
                  </a:cubicBezTo>
                  <a:cubicBezTo>
                    <a:pt x="26" y="49"/>
                    <a:pt x="24" y="48"/>
                    <a:pt x="22" y="48"/>
                  </a:cubicBezTo>
                  <a:cubicBezTo>
                    <a:pt x="20" y="48"/>
                    <a:pt x="20" y="50"/>
                    <a:pt x="19" y="50"/>
                  </a:cubicBezTo>
                  <a:cubicBezTo>
                    <a:pt x="18" y="51"/>
                    <a:pt x="16" y="50"/>
                    <a:pt x="15" y="50"/>
                  </a:cubicBezTo>
                  <a:cubicBezTo>
                    <a:pt x="12" y="52"/>
                    <a:pt x="8" y="53"/>
                    <a:pt x="3" y="53"/>
                  </a:cubicBezTo>
                  <a:cubicBezTo>
                    <a:pt x="2" y="53"/>
                    <a:pt x="0" y="53"/>
                    <a:pt x="0" y="53"/>
                  </a:cubicBezTo>
                  <a:cubicBezTo>
                    <a:pt x="0" y="52"/>
                    <a:pt x="2" y="52"/>
                    <a:pt x="3" y="51"/>
                  </a:cubicBezTo>
                  <a:cubicBezTo>
                    <a:pt x="8" y="48"/>
                    <a:pt x="10" y="42"/>
                    <a:pt x="15" y="42"/>
                  </a:cubicBezTo>
                  <a:cubicBezTo>
                    <a:pt x="22" y="42"/>
                    <a:pt x="24" y="42"/>
                    <a:pt x="29" y="42"/>
                  </a:cubicBezTo>
                  <a:cubicBezTo>
                    <a:pt x="33" y="42"/>
                    <a:pt x="34" y="36"/>
                    <a:pt x="36" y="36"/>
                  </a:cubicBezTo>
                  <a:cubicBezTo>
                    <a:pt x="36" y="36"/>
                    <a:pt x="39" y="30"/>
                    <a:pt x="40" y="30"/>
                  </a:cubicBezTo>
                  <a:cubicBezTo>
                    <a:pt x="39" y="31"/>
                    <a:pt x="39" y="32"/>
                    <a:pt x="39" y="33"/>
                  </a:cubicBezTo>
                  <a:cubicBezTo>
                    <a:pt x="39" y="33"/>
                    <a:pt x="39" y="34"/>
                    <a:pt x="40" y="34"/>
                  </a:cubicBezTo>
                  <a:cubicBezTo>
                    <a:pt x="43" y="34"/>
                    <a:pt x="43" y="31"/>
                    <a:pt x="46" y="31"/>
                  </a:cubicBezTo>
                  <a:cubicBezTo>
                    <a:pt x="51" y="29"/>
                    <a:pt x="58" y="20"/>
                    <a:pt x="58" y="13"/>
                  </a:cubicBezTo>
                  <a:cubicBezTo>
                    <a:pt x="58" y="11"/>
                    <a:pt x="57" y="11"/>
                    <a:pt x="57" y="10"/>
                  </a:cubicBezTo>
                  <a:cubicBezTo>
                    <a:pt x="57" y="7"/>
                    <a:pt x="59" y="2"/>
                    <a:pt x="62" y="2"/>
                  </a:cubicBezTo>
                  <a:cubicBezTo>
                    <a:pt x="63" y="2"/>
                    <a:pt x="63" y="5"/>
                    <a:pt x="65" y="3"/>
                  </a:cubicBezTo>
                  <a:cubicBezTo>
                    <a:pt x="65" y="3"/>
                    <a:pt x="65" y="2"/>
                    <a:pt x="65" y="2"/>
                  </a:cubicBezTo>
                  <a:cubicBezTo>
                    <a:pt x="64" y="2"/>
                    <a:pt x="63" y="0"/>
                    <a:pt x="64" y="0"/>
                  </a:cubicBezTo>
                  <a:cubicBezTo>
                    <a:pt x="66" y="0"/>
                    <a:pt x="67" y="1"/>
                    <a:pt x="67" y="2"/>
                  </a:cubicBezTo>
                  <a:cubicBezTo>
                    <a:pt x="67" y="3"/>
                    <a:pt x="67" y="4"/>
                    <a:pt x="67" y="6"/>
                  </a:cubicBezTo>
                  <a:cubicBezTo>
                    <a:pt x="67" y="9"/>
                    <a:pt x="70" y="11"/>
                    <a:pt x="70" y="14"/>
                  </a:cubicBezTo>
                  <a:cubicBezTo>
                    <a:pt x="70" y="17"/>
                    <a:pt x="67" y="18"/>
                    <a:pt x="67" y="20"/>
                  </a:cubicBezTo>
                  <a:cubicBezTo>
                    <a:pt x="67" y="21"/>
                    <a:pt x="67" y="21"/>
                    <a:pt x="67" y="22"/>
                  </a:cubicBezTo>
                  <a:cubicBezTo>
                    <a:pt x="67" y="22"/>
                    <a:pt x="66" y="22"/>
                    <a:pt x="65" y="22"/>
                  </a:cubicBezTo>
                  <a:cubicBezTo>
                    <a:pt x="63" y="23"/>
                    <a:pt x="64" y="30"/>
                    <a:pt x="64" y="32"/>
                  </a:cubicBezTo>
                  <a:cubicBezTo>
                    <a:pt x="64" y="34"/>
                    <a:pt x="61" y="35"/>
                    <a:pt x="61" y="38"/>
                  </a:cubicBezTo>
                  <a:cubicBezTo>
                    <a:pt x="61" y="40"/>
                    <a:pt x="62" y="41"/>
                    <a:pt x="62" y="42"/>
                  </a:cubicBezTo>
                  <a:cubicBezTo>
                    <a:pt x="60" y="44"/>
                    <a:pt x="60" y="46"/>
                    <a:pt x="57" y="47"/>
                  </a:cubicBezTo>
                  <a:cubicBezTo>
                    <a:pt x="56" y="45"/>
                    <a:pt x="57" y="45"/>
                    <a:pt x="57" y="43"/>
                  </a:cubicBezTo>
                  <a:cubicBezTo>
                    <a:pt x="54" y="45"/>
                    <a:pt x="52" y="46"/>
                    <a:pt x="51" y="49"/>
                  </a:cubicBezTo>
                  <a:cubicBezTo>
                    <a:pt x="51" y="49"/>
                    <a:pt x="50" y="48"/>
                    <a:pt x="50" y="48"/>
                  </a:cubicBezTo>
                  <a:cubicBezTo>
                    <a:pt x="48" y="48"/>
                    <a:pt x="48" y="48"/>
                    <a:pt x="48" y="48"/>
                  </a:cubicBezTo>
                  <a:cubicBezTo>
                    <a:pt x="47" y="49"/>
                    <a:pt x="45" y="50"/>
                    <a:pt x="44" y="50"/>
                  </a:cubicBezTo>
                  <a:cubicBezTo>
                    <a:pt x="39" y="50"/>
                    <a:pt x="39" y="46"/>
                    <a:pt x="37" y="46"/>
                  </a:cubicBezTo>
                  <a:cubicBezTo>
                    <a:pt x="37" y="46"/>
                    <a:pt x="36" y="48"/>
                    <a:pt x="36" y="48"/>
                  </a:cubicBezTo>
                  <a:cubicBezTo>
                    <a:pt x="36" y="49"/>
                    <a:pt x="38" y="52"/>
                    <a:pt x="38" y="52"/>
                  </a:cubicBezTo>
                  <a:cubicBezTo>
                    <a:pt x="37" y="52"/>
                    <a:pt x="37" y="52"/>
                    <a:pt x="36" y="52"/>
                  </a:cubicBezTo>
                  <a:cubicBezTo>
                    <a:pt x="34" y="52"/>
                    <a:pt x="32" y="55"/>
                    <a:pt x="31" y="58"/>
                  </a:cubicBezTo>
                  <a:cubicBezTo>
                    <a:pt x="29" y="57"/>
                    <a:pt x="29" y="55"/>
                    <a:pt x="28" y="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3" name="Freeform 63"/>
            <p:cNvSpPr>
              <a:spLocks/>
            </p:cNvSpPr>
            <p:nvPr/>
          </p:nvSpPr>
          <p:spPr bwMode="auto">
            <a:xfrm>
              <a:off x="5292" y="1061"/>
              <a:ext cx="28" cy="23"/>
            </a:xfrm>
            <a:custGeom>
              <a:avLst/>
              <a:gdLst>
                <a:gd name="T0" fmla="*/ 5 w 36"/>
                <a:gd name="T1" fmla="*/ 16 h 30"/>
                <a:gd name="T2" fmla="*/ 7 w 36"/>
                <a:gd name="T3" fmla="*/ 16 h 30"/>
                <a:gd name="T4" fmla="*/ 12 w 36"/>
                <a:gd name="T5" fmla="*/ 5 h 30"/>
                <a:gd name="T6" fmla="*/ 11 w 36"/>
                <a:gd name="T7" fmla="*/ 3 h 30"/>
                <a:gd name="T8" fmla="*/ 13 w 36"/>
                <a:gd name="T9" fmla="*/ 0 h 30"/>
                <a:gd name="T10" fmla="*/ 30 w 36"/>
                <a:gd name="T11" fmla="*/ 11 h 30"/>
                <a:gd name="T12" fmla="*/ 34 w 36"/>
                <a:gd name="T13" fmla="*/ 11 h 30"/>
                <a:gd name="T14" fmla="*/ 33 w 36"/>
                <a:gd name="T15" fmla="*/ 13 h 30"/>
                <a:gd name="T16" fmla="*/ 36 w 36"/>
                <a:gd name="T17" fmla="*/ 16 h 30"/>
                <a:gd name="T18" fmla="*/ 29 w 36"/>
                <a:gd name="T19" fmla="*/ 18 h 30"/>
                <a:gd name="T20" fmla="*/ 21 w 36"/>
                <a:gd name="T21" fmla="*/ 26 h 30"/>
                <a:gd name="T22" fmla="*/ 12 w 36"/>
                <a:gd name="T23" fmla="*/ 21 h 30"/>
                <a:gd name="T24" fmla="*/ 10 w 36"/>
                <a:gd name="T25" fmla="*/ 22 h 30"/>
                <a:gd name="T26" fmla="*/ 3 w 36"/>
                <a:gd name="T27" fmla="*/ 24 h 30"/>
                <a:gd name="T28" fmla="*/ 8 w 36"/>
                <a:gd name="T29" fmla="*/ 27 h 30"/>
                <a:gd name="T30" fmla="*/ 2 w 36"/>
                <a:gd name="T31" fmla="*/ 30 h 30"/>
                <a:gd name="T32" fmla="*/ 1 w 36"/>
                <a:gd name="T33" fmla="*/ 30 h 30"/>
                <a:gd name="T34" fmla="*/ 1 w 36"/>
                <a:gd name="T35" fmla="*/ 25 h 30"/>
                <a:gd name="T36" fmla="*/ 0 w 36"/>
                <a:gd name="T37" fmla="*/ 23 h 30"/>
                <a:gd name="T38" fmla="*/ 4 w 36"/>
                <a:gd name="T39" fmla="*/ 18 h 30"/>
                <a:gd name="T40" fmla="*/ 4 w 36"/>
                <a:gd name="T41" fmla="*/ 16 h 30"/>
                <a:gd name="T42" fmla="*/ 5 w 36"/>
                <a:gd name="T43" fmla="*/ 17 h 30"/>
                <a:gd name="T44" fmla="*/ 5 w 36"/>
                <a:gd name="T45"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30">
                  <a:moveTo>
                    <a:pt x="5" y="16"/>
                  </a:moveTo>
                  <a:cubicBezTo>
                    <a:pt x="6" y="17"/>
                    <a:pt x="6" y="16"/>
                    <a:pt x="7" y="16"/>
                  </a:cubicBezTo>
                  <a:cubicBezTo>
                    <a:pt x="11" y="16"/>
                    <a:pt x="12" y="8"/>
                    <a:pt x="12" y="5"/>
                  </a:cubicBezTo>
                  <a:cubicBezTo>
                    <a:pt x="12" y="4"/>
                    <a:pt x="11" y="4"/>
                    <a:pt x="11" y="3"/>
                  </a:cubicBezTo>
                  <a:cubicBezTo>
                    <a:pt x="11" y="1"/>
                    <a:pt x="12" y="1"/>
                    <a:pt x="13" y="0"/>
                  </a:cubicBezTo>
                  <a:cubicBezTo>
                    <a:pt x="19" y="4"/>
                    <a:pt x="21" y="11"/>
                    <a:pt x="30" y="11"/>
                  </a:cubicBezTo>
                  <a:cubicBezTo>
                    <a:pt x="32" y="11"/>
                    <a:pt x="33" y="10"/>
                    <a:pt x="34" y="11"/>
                  </a:cubicBezTo>
                  <a:cubicBezTo>
                    <a:pt x="34" y="12"/>
                    <a:pt x="33" y="12"/>
                    <a:pt x="33" y="13"/>
                  </a:cubicBezTo>
                  <a:cubicBezTo>
                    <a:pt x="33" y="14"/>
                    <a:pt x="35" y="16"/>
                    <a:pt x="36" y="16"/>
                  </a:cubicBezTo>
                  <a:cubicBezTo>
                    <a:pt x="34" y="17"/>
                    <a:pt x="32" y="18"/>
                    <a:pt x="29" y="18"/>
                  </a:cubicBezTo>
                  <a:cubicBezTo>
                    <a:pt x="24" y="18"/>
                    <a:pt x="23" y="23"/>
                    <a:pt x="21" y="26"/>
                  </a:cubicBezTo>
                  <a:cubicBezTo>
                    <a:pt x="17" y="24"/>
                    <a:pt x="15" y="23"/>
                    <a:pt x="12" y="21"/>
                  </a:cubicBezTo>
                  <a:cubicBezTo>
                    <a:pt x="11" y="21"/>
                    <a:pt x="10" y="22"/>
                    <a:pt x="10" y="22"/>
                  </a:cubicBezTo>
                  <a:cubicBezTo>
                    <a:pt x="7" y="22"/>
                    <a:pt x="3" y="20"/>
                    <a:pt x="3" y="24"/>
                  </a:cubicBezTo>
                  <a:cubicBezTo>
                    <a:pt x="3" y="26"/>
                    <a:pt x="7" y="26"/>
                    <a:pt x="8" y="27"/>
                  </a:cubicBezTo>
                  <a:cubicBezTo>
                    <a:pt x="6" y="29"/>
                    <a:pt x="4" y="29"/>
                    <a:pt x="2" y="30"/>
                  </a:cubicBezTo>
                  <a:cubicBezTo>
                    <a:pt x="1" y="30"/>
                    <a:pt x="1" y="30"/>
                    <a:pt x="1" y="30"/>
                  </a:cubicBezTo>
                  <a:cubicBezTo>
                    <a:pt x="1" y="29"/>
                    <a:pt x="1" y="26"/>
                    <a:pt x="1" y="25"/>
                  </a:cubicBezTo>
                  <a:cubicBezTo>
                    <a:pt x="1" y="24"/>
                    <a:pt x="0" y="24"/>
                    <a:pt x="0" y="23"/>
                  </a:cubicBezTo>
                  <a:cubicBezTo>
                    <a:pt x="0" y="21"/>
                    <a:pt x="3" y="19"/>
                    <a:pt x="4" y="18"/>
                  </a:cubicBezTo>
                  <a:cubicBezTo>
                    <a:pt x="4" y="16"/>
                    <a:pt x="4" y="16"/>
                    <a:pt x="4" y="16"/>
                  </a:cubicBezTo>
                  <a:cubicBezTo>
                    <a:pt x="4" y="16"/>
                    <a:pt x="5" y="16"/>
                    <a:pt x="5" y="17"/>
                  </a:cubicBezTo>
                  <a:lnTo>
                    <a:pt x="5"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4" name="Freeform 64"/>
            <p:cNvSpPr>
              <a:spLocks/>
            </p:cNvSpPr>
            <p:nvPr/>
          </p:nvSpPr>
          <p:spPr bwMode="auto">
            <a:xfrm>
              <a:off x="5320" y="1066"/>
              <a:ext cx="4" cy="5"/>
            </a:xfrm>
            <a:custGeom>
              <a:avLst/>
              <a:gdLst>
                <a:gd name="T0" fmla="*/ 5 w 6"/>
                <a:gd name="T1" fmla="*/ 0 h 6"/>
                <a:gd name="T2" fmla="*/ 6 w 6"/>
                <a:gd name="T3" fmla="*/ 1 h 6"/>
                <a:gd name="T4" fmla="*/ 1 w 6"/>
                <a:gd name="T5" fmla="*/ 6 h 6"/>
                <a:gd name="T6" fmla="*/ 1 w 6"/>
                <a:gd name="T7" fmla="*/ 4 h 6"/>
                <a:gd name="T8" fmla="*/ 6 w 6"/>
                <a:gd name="T9" fmla="*/ 1 h 6"/>
                <a:gd name="T10" fmla="*/ 5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5" y="0"/>
                  </a:moveTo>
                  <a:cubicBezTo>
                    <a:pt x="6" y="1"/>
                    <a:pt x="6" y="1"/>
                    <a:pt x="6" y="1"/>
                  </a:cubicBezTo>
                  <a:cubicBezTo>
                    <a:pt x="5" y="3"/>
                    <a:pt x="2" y="6"/>
                    <a:pt x="1" y="6"/>
                  </a:cubicBezTo>
                  <a:cubicBezTo>
                    <a:pt x="0" y="6"/>
                    <a:pt x="0" y="5"/>
                    <a:pt x="1" y="4"/>
                  </a:cubicBezTo>
                  <a:cubicBezTo>
                    <a:pt x="1" y="3"/>
                    <a:pt x="4" y="1"/>
                    <a:pt x="6" y="1"/>
                  </a:cubicBezTo>
                  <a:lnTo>
                    <a:pt x="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5" name="Freeform 65"/>
            <p:cNvSpPr>
              <a:spLocks/>
            </p:cNvSpPr>
            <p:nvPr/>
          </p:nvSpPr>
          <p:spPr bwMode="auto">
            <a:xfrm>
              <a:off x="5329" y="1061"/>
              <a:ext cx="7" cy="3"/>
            </a:xfrm>
            <a:custGeom>
              <a:avLst/>
              <a:gdLst>
                <a:gd name="T0" fmla="*/ 9 w 9"/>
                <a:gd name="T1" fmla="*/ 1 h 5"/>
                <a:gd name="T2" fmla="*/ 0 w 9"/>
                <a:gd name="T3" fmla="*/ 5 h 5"/>
                <a:gd name="T4" fmla="*/ 0 w 9"/>
                <a:gd name="T5" fmla="*/ 4 h 5"/>
                <a:gd name="T6" fmla="*/ 5 w 9"/>
                <a:gd name="T7" fmla="*/ 0 h 5"/>
                <a:gd name="T8" fmla="*/ 9 w 9"/>
                <a:gd name="T9" fmla="*/ 0 h 5"/>
                <a:gd name="T10" fmla="*/ 9 w 9"/>
                <a:gd name="T11" fmla="*/ 1 h 5"/>
              </a:gdLst>
              <a:ahLst/>
              <a:cxnLst>
                <a:cxn ang="0">
                  <a:pos x="T0" y="T1"/>
                </a:cxn>
                <a:cxn ang="0">
                  <a:pos x="T2" y="T3"/>
                </a:cxn>
                <a:cxn ang="0">
                  <a:pos x="T4" y="T5"/>
                </a:cxn>
                <a:cxn ang="0">
                  <a:pos x="T6" y="T7"/>
                </a:cxn>
                <a:cxn ang="0">
                  <a:pos x="T8" y="T9"/>
                </a:cxn>
                <a:cxn ang="0">
                  <a:pos x="T10" y="T11"/>
                </a:cxn>
              </a:cxnLst>
              <a:rect l="0" t="0" r="r" b="b"/>
              <a:pathLst>
                <a:path w="9" h="5">
                  <a:moveTo>
                    <a:pt x="9" y="1"/>
                  </a:moveTo>
                  <a:cubicBezTo>
                    <a:pt x="3" y="1"/>
                    <a:pt x="3" y="5"/>
                    <a:pt x="0" y="5"/>
                  </a:cubicBezTo>
                  <a:cubicBezTo>
                    <a:pt x="0" y="5"/>
                    <a:pt x="0" y="5"/>
                    <a:pt x="0" y="4"/>
                  </a:cubicBezTo>
                  <a:cubicBezTo>
                    <a:pt x="0" y="4"/>
                    <a:pt x="3" y="0"/>
                    <a:pt x="5" y="0"/>
                  </a:cubicBezTo>
                  <a:cubicBezTo>
                    <a:pt x="7" y="0"/>
                    <a:pt x="8" y="0"/>
                    <a:pt x="9" y="0"/>
                  </a:cubicBezTo>
                  <a:lnTo>
                    <a:pt x="9"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6" name="Freeform 66"/>
            <p:cNvSpPr>
              <a:spLocks/>
            </p:cNvSpPr>
            <p:nvPr/>
          </p:nvSpPr>
          <p:spPr bwMode="auto">
            <a:xfrm>
              <a:off x="5341" y="1055"/>
              <a:ext cx="3" cy="4"/>
            </a:xfrm>
            <a:custGeom>
              <a:avLst/>
              <a:gdLst>
                <a:gd name="T0" fmla="*/ 1 w 4"/>
                <a:gd name="T1" fmla="*/ 3 h 5"/>
                <a:gd name="T2" fmla="*/ 1 w 4"/>
                <a:gd name="T3" fmla="*/ 1 h 5"/>
                <a:gd name="T4" fmla="*/ 4 w 4"/>
                <a:gd name="T5" fmla="*/ 0 h 5"/>
                <a:gd name="T6" fmla="*/ 1 w 4"/>
                <a:gd name="T7" fmla="*/ 5 h 5"/>
                <a:gd name="T8" fmla="*/ 1 w 4"/>
                <a:gd name="T9" fmla="*/ 3 h 5"/>
              </a:gdLst>
              <a:ahLst/>
              <a:cxnLst>
                <a:cxn ang="0">
                  <a:pos x="T0" y="T1"/>
                </a:cxn>
                <a:cxn ang="0">
                  <a:pos x="T2" y="T3"/>
                </a:cxn>
                <a:cxn ang="0">
                  <a:pos x="T4" y="T5"/>
                </a:cxn>
                <a:cxn ang="0">
                  <a:pos x="T6" y="T7"/>
                </a:cxn>
                <a:cxn ang="0">
                  <a:pos x="T8" y="T9"/>
                </a:cxn>
              </a:cxnLst>
              <a:rect l="0" t="0" r="r" b="b"/>
              <a:pathLst>
                <a:path w="4" h="5">
                  <a:moveTo>
                    <a:pt x="1" y="3"/>
                  </a:moveTo>
                  <a:cubicBezTo>
                    <a:pt x="1" y="3"/>
                    <a:pt x="1" y="2"/>
                    <a:pt x="1" y="1"/>
                  </a:cubicBezTo>
                  <a:cubicBezTo>
                    <a:pt x="1" y="0"/>
                    <a:pt x="4" y="0"/>
                    <a:pt x="4" y="0"/>
                  </a:cubicBezTo>
                  <a:cubicBezTo>
                    <a:pt x="4" y="1"/>
                    <a:pt x="2" y="5"/>
                    <a:pt x="1" y="5"/>
                  </a:cubicBezTo>
                  <a:cubicBezTo>
                    <a:pt x="0" y="5"/>
                    <a:pt x="0" y="3"/>
                    <a:pt x="1"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7" name="Freeform 67"/>
            <p:cNvSpPr>
              <a:spLocks/>
            </p:cNvSpPr>
            <p:nvPr/>
          </p:nvSpPr>
          <p:spPr bwMode="auto">
            <a:xfrm>
              <a:off x="5301" y="1002"/>
              <a:ext cx="14" cy="55"/>
            </a:xfrm>
            <a:custGeom>
              <a:avLst/>
              <a:gdLst>
                <a:gd name="T0" fmla="*/ 13 w 18"/>
                <a:gd name="T1" fmla="*/ 42 h 69"/>
                <a:gd name="T2" fmla="*/ 7 w 18"/>
                <a:gd name="T3" fmla="*/ 55 h 69"/>
                <a:gd name="T4" fmla="*/ 13 w 18"/>
                <a:gd name="T5" fmla="*/ 66 h 69"/>
                <a:gd name="T6" fmla="*/ 12 w 18"/>
                <a:gd name="T7" fmla="*/ 66 h 69"/>
                <a:gd name="T8" fmla="*/ 10 w 18"/>
                <a:gd name="T9" fmla="*/ 64 h 69"/>
                <a:gd name="T10" fmla="*/ 8 w 18"/>
                <a:gd name="T11" fmla="*/ 64 h 69"/>
                <a:gd name="T12" fmla="*/ 3 w 18"/>
                <a:gd name="T13" fmla="*/ 69 h 69"/>
                <a:gd name="T14" fmla="*/ 3 w 18"/>
                <a:gd name="T15" fmla="*/ 63 h 69"/>
                <a:gd name="T16" fmla="*/ 4 w 18"/>
                <a:gd name="T17" fmla="*/ 53 h 69"/>
                <a:gd name="T18" fmla="*/ 2 w 18"/>
                <a:gd name="T19" fmla="*/ 46 h 69"/>
                <a:gd name="T20" fmla="*/ 3 w 18"/>
                <a:gd name="T21" fmla="*/ 40 h 69"/>
                <a:gd name="T22" fmla="*/ 3 w 18"/>
                <a:gd name="T23" fmla="*/ 27 h 69"/>
                <a:gd name="T24" fmla="*/ 0 w 18"/>
                <a:gd name="T25" fmla="*/ 19 h 69"/>
                <a:gd name="T26" fmla="*/ 5 w 18"/>
                <a:gd name="T27" fmla="*/ 7 h 69"/>
                <a:gd name="T28" fmla="*/ 6 w 18"/>
                <a:gd name="T29" fmla="*/ 5 h 69"/>
                <a:gd name="T30" fmla="*/ 6 w 18"/>
                <a:gd name="T31" fmla="*/ 0 h 69"/>
                <a:gd name="T32" fmla="*/ 7 w 18"/>
                <a:gd name="T33" fmla="*/ 0 h 69"/>
                <a:gd name="T34" fmla="*/ 10 w 18"/>
                <a:gd name="T35" fmla="*/ 10 h 69"/>
                <a:gd name="T36" fmla="*/ 10 w 18"/>
                <a:gd name="T37" fmla="*/ 18 h 69"/>
                <a:gd name="T38" fmla="*/ 10 w 18"/>
                <a:gd name="T39" fmla="*/ 24 h 69"/>
                <a:gd name="T40" fmla="*/ 12 w 18"/>
                <a:gd name="T41" fmla="*/ 30 h 69"/>
                <a:gd name="T42" fmla="*/ 18 w 18"/>
                <a:gd name="T43" fmla="*/ 45 h 69"/>
                <a:gd name="T44" fmla="*/ 13 w 18"/>
                <a:gd name="T45" fmla="*/ 4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69">
                  <a:moveTo>
                    <a:pt x="13" y="42"/>
                  </a:moveTo>
                  <a:cubicBezTo>
                    <a:pt x="7" y="42"/>
                    <a:pt x="7" y="49"/>
                    <a:pt x="7" y="55"/>
                  </a:cubicBezTo>
                  <a:cubicBezTo>
                    <a:pt x="7" y="60"/>
                    <a:pt x="11" y="62"/>
                    <a:pt x="13" y="66"/>
                  </a:cubicBezTo>
                  <a:cubicBezTo>
                    <a:pt x="13" y="66"/>
                    <a:pt x="13" y="66"/>
                    <a:pt x="12" y="66"/>
                  </a:cubicBezTo>
                  <a:cubicBezTo>
                    <a:pt x="12" y="66"/>
                    <a:pt x="10" y="65"/>
                    <a:pt x="10" y="64"/>
                  </a:cubicBezTo>
                  <a:cubicBezTo>
                    <a:pt x="10" y="64"/>
                    <a:pt x="9" y="64"/>
                    <a:pt x="8" y="64"/>
                  </a:cubicBezTo>
                  <a:cubicBezTo>
                    <a:pt x="5" y="64"/>
                    <a:pt x="5" y="69"/>
                    <a:pt x="3" y="69"/>
                  </a:cubicBezTo>
                  <a:cubicBezTo>
                    <a:pt x="2" y="69"/>
                    <a:pt x="3" y="64"/>
                    <a:pt x="3" y="63"/>
                  </a:cubicBezTo>
                  <a:cubicBezTo>
                    <a:pt x="3" y="59"/>
                    <a:pt x="4" y="56"/>
                    <a:pt x="4" y="53"/>
                  </a:cubicBezTo>
                  <a:cubicBezTo>
                    <a:pt x="4" y="50"/>
                    <a:pt x="2" y="49"/>
                    <a:pt x="2" y="46"/>
                  </a:cubicBezTo>
                  <a:cubicBezTo>
                    <a:pt x="2" y="43"/>
                    <a:pt x="3" y="42"/>
                    <a:pt x="3" y="40"/>
                  </a:cubicBezTo>
                  <a:cubicBezTo>
                    <a:pt x="3" y="34"/>
                    <a:pt x="3" y="32"/>
                    <a:pt x="3" y="27"/>
                  </a:cubicBezTo>
                  <a:cubicBezTo>
                    <a:pt x="3" y="23"/>
                    <a:pt x="0" y="22"/>
                    <a:pt x="0" y="19"/>
                  </a:cubicBezTo>
                  <a:cubicBezTo>
                    <a:pt x="0" y="14"/>
                    <a:pt x="1" y="8"/>
                    <a:pt x="5" y="7"/>
                  </a:cubicBezTo>
                  <a:cubicBezTo>
                    <a:pt x="5" y="6"/>
                    <a:pt x="6" y="6"/>
                    <a:pt x="6" y="5"/>
                  </a:cubicBezTo>
                  <a:cubicBezTo>
                    <a:pt x="6" y="2"/>
                    <a:pt x="6" y="2"/>
                    <a:pt x="6" y="0"/>
                  </a:cubicBezTo>
                  <a:cubicBezTo>
                    <a:pt x="6" y="0"/>
                    <a:pt x="7" y="0"/>
                    <a:pt x="7" y="0"/>
                  </a:cubicBezTo>
                  <a:cubicBezTo>
                    <a:pt x="7" y="4"/>
                    <a:pt x="9" y="7"/>
                    <a:pt x="10" y="10"/>
                  </a:cubicBezTo>
                  <a:cubicBezTo>
                    <a:pt x="11" y="13"/>
                    <a:pt x="9" y="15"/>
                    <a:pt x="10" y="18"/>
                  </a:cubicBezTo>
                  <a:cubicBezTo>
                    <a:pt x="10" y="24"/>
                    <a:pt x="10" y="24"/>
                    <a:pt x="10" y="24"/>
                  </a:cubicBezTo>
                  <a:cubicBezTo>
                    <a:pt x="10" y="26"/>
                    <a:pt x="12" y="28"/>
                    <a:pt x="12" y="30"/>
                  </a:cubicBezTo>
                  <a:cubicBezTo>
                    <a:pt x="14" y="35"/>
                    <a:pt x="17" y="40"/>
                    <a:pt x="18" y="45"/>
                  </a:cubicBezTo>
                  <a:cubicBezTo>
                    <a:pt x="17" y="43"/>
                    <a:pt x="15" y="42"/>
                    <a:pt x="13"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8" name="Freeform 68"/>
            <p:cNvSpPr>
              <a:spLocks/>
            </p:cNvSpPr>
            <p:nvPr/>
          </p:nvSpPr>
          <p:spPr bwMode="auto">
            <a:xfrm>
              <a:off x="4855" y="814"/>
              <a:ext cx="86" cy="64"/>
            </a:xfrm>
            <a:custGeom>
              <a:avLst/>
              <a:gdLst>
                <a:gd name="T0" fmla="*/ 39 w 110"/>
                <a:gd name="T1" fmla="*/ 80 h 81"/>
                <a:gd name="T2" fmla="*/ 26 w 110"/>
                <a:gd name="T3" fmla="*/ 65 h 81"/>
                <a:gd name="T4" fmla="*/ 52 w 110"/>
                <a:gd name="T5" fmla="*/ 33 h 81"/>
                <a:gd name="T6" fmla="*/ 63 w 110"/>
                <a:gd name="T7" fmla="*/ 27 h 81"/>
                <a:gd name="T8" fmla="*/ 68 w 110"/>
                <a:gd name="T9" fmla="*/ 22 h 81"/>
                <a:gd name="T10" fmla="*/ 88 w 110"/>
                <a:gd name="T11" fmla="*/ 17 h 81"/>
                <a:gd name="T12" fmla="*/ 110 w 110"/>
                <a:gd name="T13" fmla="*/ 5 h 81"/>
                <a:gd name="T14" fmla="*/ 102 w 110"/>
                <a:gd name="T15" fmla="*/ 0 h 81"/>
                <a:gd name="T16" fmla="*/ 69 w 110"/>
                <a:gd name="T17" fmla="*/ 12 h 81"/>
                <a:gd name="T18" fmla="*/ 62 w 110"/>
                <a:gd name="T19" fmla="*/ 10 h 81"/>
                <a:gd name="T20" fmla="*/ 55 w 110"/>
                <a:gd name="T21" fmla="*/ 12 h 81"/>
                <a:gd name="T22" fmla="*/ 35 w 110"/>
                <a:gd name="T23" fmla="*/ 23 h 81"/>
                <a:gd name="T24" fmla="*/ 26 w 110"/>
                <a:gd name="T25" fmla="*/ 25 h 81"/>
                <a:gd name="T26" fmla="*/ 24 w 110"/>
                <a:gd name="T27" fmla="*/ 27 h 81"/>
                <a:gd name="T28" fmla="*/ 26 w 110"/>
                <a:gd name="T29" fmla="*/ 31 h 81"/>
                <a:gd name="T30" fmla="*/ 14 w 110"/>
                <a:gd name="T31" fmla="*/ 44 h 81"/>
                <a:gd name="T32" fmla="*/ 18 w 110"/>
                <a:gd name="T33" fmla="*/ 49 h 81"/>
                <a:gd name="T34" fmla="*/ 7 w 110"/>
                <a:gd name="T35" fmla="*/ 55 h 81"/>
                <a:gd name="T36" fmla="*/ 7 w 110"/>
                <a:gd name="T37" fmla="*/ 58 h 81"/>
                <a:gd name="T38" fmla="*/ 0 w 110"/>
                <a:gd name="T39" fmla="*/ 67 h 81"/>
                <a:gd name="T40" fmla="*/ 4 w 110"/>
                <a:gd name="T41" fmla="*/ 71 h 81"/>
                <a:gd name="T42" fmla="*/ 11 w 110"/>
                <a:gd name="T43" fmla="*/ 71 h 81"/>
                <a:gd name="T44" fmla="*/ 14 w 110"/>
                <a:gd name="T45" fmla="*/ 79 h 81"/>
                <a:gd name="T46" fmla="*/ 20 w 110"/>
                <a:gd name="T47" fmla="*/ 79 h 81"/>
                <a:gd name="T48" fmla="*/ 21 w 110"/>
                <a:gd name="T49" fmla="*/ 81 h 81"/>
                <a:gd name="T50" fmla="*/ 39 w 110"/>
                <a:gd name="T51" fmla="*/ 81 h 81"/>
                <a:gd name="T52" fmla="*/ 36 w 110"/>
                <a:gd name="T53" fmla="*/ 78 h 81"/>
                <a:gd name="T54" fmla="*/ 39 w 110"/>
                <a:gd name="T5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81">
                  <a:moveTo>
                    <a:pt x="39" y="80"/>
                  </a:moveTo>
                  <a:cubicBezTo>
                    <a:pt x="34" y="75"/>
                    <a:pt x="26" y="74"/>
                    <a:pt x="26" y="65"/>
                  </a:cubicBezTo>
                  <a:cubicBezTo>
                    <a:pt x="26" y="51"/>
                    <a:pt x="41" y="36"/>
                    <a:pt x="52" y="33"/>
                  </a:cubicBezTo>
                  <a:cubicBezTo>
                    <a:pt x="56" y="32"/>
                    <a:pt x="57" y="27"/>
                    <a:pt x="63" y="27"/>
                  </a:cubicBezTo>
                  <a:cubicBezTo>
                    <a:pt x="65" y="27"/>
                    <a:pt x="66" y="23"/>
                    <a:pt x="68" y="22"/>
                  </a:cubicBezTo>
                  <a:cubicBezTo>
                    <a:pt x="75" y="19"/>
                    <a:pt x="80" y="21"/>
                    <a:pt x="88" y="17"/>
                  </a:cubicBezTo>
                  <a:cubicBezTo>
                    <a:pt x="94" y="14"/>
                    <a:pt x="110" y="13"/>
                    <a:pt x="110" y="5"/>
                  </a:cubicBezTo>
                  <a:cubicBezTo>
                    <a:pt x="110" y="3"/>
                    <a:pt x="104" y="0"/>
                    <a:pt x="102" y="0"/>
                  </a:cubicBezTo>
                  <a:cubicBezTo>
                    <a:pt x="91" y="0"/>
                    <a:pt x="80" y="12"/>
                    <a:pt x="69" y="12"/>
                  </a:cubicBezTo>
                  <a:cubicBezTo>
                    <a:pt x="66" y="12"/>
                    <a:pt x="65" y="10"/>
                    <a:pt x="62" y="10"/>
                  </a:cubicBezTo>
                  <a:cubicBezTo>
                    <a:pt x="58" y="10"/>
                    <a:pt x="58" y="12"/>
                    <a:pt x="55" y="12"/>
                  </a:cubicBezTo>
                  <a:cubicBezTo>
                    <a:pt x="47" y="12"/>
                    <a:pt x="41" y="23"/>
                    <a:pt x="35" y="23"/>
                  </a:cubicBezTo>
                  <a:cubicBezTo>
                    <a:pt x="32" y="23"/>
                    <a:pt x="30" y="25"/>
                    <a:pt x="26" y="25"/>
                  </a:cubicBezTo>
                  <a:cubicBezTo>
                    <a:pt x="25" y="25"/>
                    <a:pt x="24" y="26"/>
                    <a:pt x="24" y="27"/>
                  </a:cubicBezTo>
                  <a:cubicBezTo>
                    <a:pt x="24" y="28"/>
                    <a:pt x="26" y="29"/>
                    <a:pt x="26" y="31"/>
                  </a:cubicBezTo>
                  <a:cubicBezTo>
                    <a:pt x="26" y="37"/>
                    <a:pt x="14" y="40"/>
                    <a:pt x="14" y="44"/>
                  </a:cubicBezTo>
                  <a:cubicBezTo>
                    <a:pt x="14" y="46"/>
                    <a:pt x="17" y="46"/>
                    <a:pt x="18" y="49"/>
                  </a:cubicBezTo>
                  <a:cubicBezTo>
                    <a:pt x="14" y="50"/>
                    <a:pt x="7" y="51"/>
                    <a:pt x="7" y="55"/>
                  </a:cubicBezTo>
                  <a:cubicBezTo>
                    <a:pt x="7" y="57"/>
                    <a:pt x="7" y="58"/>
                    <a:pt x="7" y="58"/>
                  </a:cubicBezTo>
                  <a:cubicBezTo>
                    <a:pt x="7" y="62"/>
                    <a:pt x="0" y="62"/>
                    <a:pt x="0" y="67"/>
                  </a:cubicBezTo>
                  <a:cubicBezTo>
                    <a:pt x="0" y="70"/>
                    <a:pt x="4" y="71"/>
                    <a:pt x="4" y="71"/>
                  </a:cubicBezTo>
                  <a:cubicBezTo>
                    <a:pt x="4" y="71"/>
                    <a:pt x="10" y="71"/>
                    <a:pt x="11" y="71"/>
                  </a:cubicBezTo>
                  <a:cubicBezTo>
                    <a:pt x="15" y="73"/>
                    <a:pt x="13" y="76"/>
                    <a:pt x="14" y="79"/>
                  </a:cubicBezTo>
                  <a:cubicBezTo>
                    <a:pt x="15" y="80"/>
                    <a:pt x="18" y="79"/>
                    <a:pt x="20" y="79"/>
                  </a:cubicBezTo>
                  <a:cubicBezTo>
                    <a:pt x="20" y="79"/>
                    <a:pt x="21" y="80"/>
                    <a:pt x="21" y="81"/>
                  </a:cubicBezTo>
                  <a:cubicBezTo>
                    <a:pt x="39" y="81"/>
                    <a:pt x="39" y="81"/>
                    <a:pt x="39" y="81"/>
                  </a:cubicBezTo>
                  <a:cubicBezTo>
                    <a:pt x="38" y="79"/>
                    <a:pt x="37" y="79"/>
                    <a:pt x="36" y="78"/>
                  </a:cubicBezTo>
                  <a:lnTo>
                    <a:pt x="3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9" name="Freeform 69"/>
            <p:cNvSpPr>
              <a:spLocks/>
            </p:cNvSpPr>
            <p:nvPr/>
          </p:nvSpPr>
          <p:spPr bwMode="auto">
            <a:xfrm>
              <a:off x="4558" y="981"/>
              <a:ext cx="190" cy="136"/>
            </a:xfrm>
            <a:custGeom>
              <a:avLst/>
              <a:gdLst>
                <a:gd name="T0" fmla="*/ 236 w 242"/>
                <a:gd name="T1" fmla="*/ 116 h 173"/>
                <a:gd name="T2" fmla="*/ 234 w 242"/>
                <a:gd name="T3" fmla="*/ 136 h 173"/>
                <a:gd name="T4" fmla="*/ 213 w 242"/>
                <a:gd name="T5" fmla="*/ 137 h 173"/>
                <a:gd name="T6" fmla="*/ 200 w 242"/>
                <a:gd name="T7" fmla="*/ 141 h 173"/>
                <a:gd name="T8" fmla="*/ 201 w 242"/>
                <a:gd name="T9" fmla="*/ 151 h 173"/>
                <a:gd name="T10" fmla="*/ 206 w 242"/>
                <a:gd name="T11" fmla="*/ 160 h 173"/>
                <a:gd name="T12" fmla="*/ 200 w 242"/>
                <a:gd name="T13" fmla="*/ 159 h 173"/>
                <a:gd name="T14" fmla="*/ 198 w 242"/>
                <a:gd name="T15" fmla="*/ 168 h 173"/>
                <a:gd name="T16" fmla="*/ 190 w 242"/>
                <a:gd name="T17" fmla="*/ 157 h 173"/>
                <a:gd name="T18" fmla="*/ 178 w 242"/>
                <a:gd name="T19" fmla="*/ 138 h 173"/>
                <a:gd name="T20" fmla="*/ 164 w 242"/>
                <a:gd name="T21" fmla="*/ 119 h 173"/>
                <a:gd name="T22" fmla="*/ 144 w 242"/>
                <a:gd name="T23" fmla="*/ 106 h 173"/>
                <a:gd name="T24" fmla="*/ 135 w 242"/>
                <a:gd name="T25" fmla="*/ 105 h 173"/>
                <a:gd name="T26" fmla="*/ 144 w 242"/>
                <a:gd name="T27" fmla="*/ 122 h 173"/>
                <a:gd name="T28" fmla="*/ 157 w 242"/>
                <a:gd name="T29" fmla="*/ 131 h 173"/>
                <a:gd name="T30" fmla="*/ 164 w 242"/>
                <a:gd name="T31" fmla="*/ 141 h 173"/>
                <a:gd name="T32" fmla="*/ 161 w 242"/>
                <a:gd name="T33" fmla="*/ 152 h 173"/>
                <a:gd name="T34" fmla="*/ 157 w 242"/>
                <a:gd name="T35" fmla="*/ 151 h 173"/>
                <a:gd name="T36" fmla="*/ 145 w 242"/>
                <a:gd name="T37" fmla="*/ 136 h 173"/>
                <a:gd name="T38" fmla="*/ 114 w 242"/>
                <a:gd name="T39" fmla="*/ 111 h 173"/>
                <a:gd name="T40" fmla="*/ 83 w 242"/>
                <a:gd name="T41" fmla="*/ 118 h 173"/>
                <a:gd name="T42" fmla="*/ 67 w 242"/>
                <a:gd name="T43" fmla="*/ 136 h 173"/>
                <a:gd name="T44" fmla="*/ 50 w 242"/>
                <a:gd name="T45" fmla="*/ 162 h 173"/>
                <a:gd name="T46" fmla="*/ 36 w 242"/>
                <a:gd name="T47" fmla="*/ 169 h 173"/>
                <a:gd name="T48" fmla="*/ 5 w 242"/>
                <a:gd name="T49" fmla="*/ 166 h 173"/>
                <a:gd name="T50" fmla="*/ 0 w 242"/>
                <a:gd name="T51" fmla="*/ 153 h 173"/>
                <a:gd name="T52" fmla="*/ 2 w 242"/>
                <a:gd name="T53" fmla="*/ 122 h 173"/>
                <a:gd name="T54" fmla="*/ 24 w 242"/>
                <a:gd name="T55" fmla="*/ 117 h 173"/>
                <a:gd name="T56" fmla="*/ 44 w 242"/>
                <a:gd name="T57" fmla="*/ 119 h 173"/>
                <a:gd name="T58" fmla="*/ 52 w 242"/>
                <a:gd name="T59" fmla="*/ 102 h 173"/>
                <a:gd name="T60" fmla="*/ 51 w 242"/>
                <a:gd name="T61" fmla="*/ 96 h 173"/>
                <a:gd name="T62" fmla="*/ 30 w 242"/>
                <a:gd name="T63" fmla="*/ 81 h 173"/>
                <a:gd name="T64" fmla="*/ 44 w 242"/>
                <a:gd name="T65" fmla="*/ 78 h 173"/>
                <a:gd name="T66" fmla="*/ 48 w 242"/>
                <a:gd name="T67" fmla="*/ 71 h 173"/>
                <a:gd name="T68" fmla="*/ 57 w 242"/>
                <a:gd name="T69" fmla="*/ 72 h 173"/>
                <a:gd name="T70" fmla="*/ 73 w 242"/>
                <a:gd name="T71" fmla="*/ 58 h 173"/>
                <a:gd name="T72" fmla="*/ 87 w 242"/>
                <a:gd name="T73" fmla="*/ 44 h 173"/>
                <a:gd name="T74" fmla="*/ 103 w 242"/>
                <a:gd name="T75" fmla="*/ 36 h 173"/>
                <a:gd name="T76" fmla="*/ 112 w 242"/>
                <a:gd name="T77" fmla="*/ 27 h 173"/>
                <a:gd name="T78" fmla="*/ 122 w 242"/>
                <a:gd name="T79" fmla="*/ 2 h 173"/>
                <a:gd name="T80" fmla="*/ 125 w 242"/>
                <a:gd name="T81" fmla="*/ 12 h 173"/>
                <a:gd name="T82" fmla="*/ 120 w 242"/>
                <a:gd name="T83" fmla="*/ 27 h 173"/>
                <a:gd name="T84" fmla="*/ 127 w 242"/>
                <a:gd name="T85" fmla="*/ 32 h 173"/>
                <a:gd name="T86" fmla="*/ 144 w 242"/>
                <a:gd name="T87" fmla="*/ 34 h 173"/>
                <a:gd name="T88" fmla="*/ 166 w 242"/>
                <a:gd name="T89" fmla="*/ 25 h 173"/>
                <a:gd name="T90" fmla="*/ 188 w 242"/>
                <a:gd name="T91" fmla="*/ 27 h 173"/>
                <a:gd name="T92" fmla="*/ 203 w 242"/>
                <a:gd name="T93" fmla="*/ 47 h 173"/>
                <a:gd name="T94" fmla="*/ 199 w 242"/>
                <a:gd name="T95" fmla="*/ 76 h 173"/>
                <a:gd name="T96" fmla="*/ 234 w 242"/>
                <a:gd name="T97" fmla="*/ 90 h 173"/>
                <a:gd name="T98" fmla="*/ 236 w 242"/>
                <a:gd name="T99" fmla="*/ 102 h 173"/>
                <a:gd name="T100" fmla="*/ 237 w 242"/>
                <a:gd name="T101" fmla="*/ 10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 h="173">
                  <a:moveTo>
                    <a:pt x="237" y="107"/>
                  </a:moveTo>
                  <a:cubicBezTo>
                    <a:pt x="237" y="111"/>
                    <a:pt x="237" y="109"/>
                    <a:pt x="236" y="110"/>
                  </a:cubicBezTo>
                  <a:cubicBezTo>
                    <a:pt x="236" y="116"/>
                    <a:pt x="236" y="116"/>
                    <a:pt x="236" y="116"/>
                  </a:cubicBezTo>
                  <a:cubicBezTo>
                    <a:pt x="234" y="118"/>
                    <a:pt x="230" y="123"/>
                    <a:pt x="230" y="126"/>
                  </a:cubicBezTo>
                  <a:cubicBezTo>
                    <a:pt x="230" y="130"/>
                    <a:pt x="236" y="133"/>
                    <a:pt x="237" y="135"/>
                  </a:cubicBezTo>
                  <a:cubicBezTo>
                    <a:pt x="236" y="136"/>
                    <a:pt x="235" y="136"/>
                    <a:pt x="234" y="136"/>
                  </a:cubicBezTo>
                  <a:cubicBezTo>
                    <a:pt x="232" y="137"/>
                    <a:pt x="231" y="136"/>
                    <a:pt x="229" y="137"/>
                  </a:cubicBezTo>
                  <a:cubicBezTo>
                    <a:pt x="226" y="138"/>
                    <a:pt x="225" y="141"/>
                    <a:pt x="222" y="141"/>
                  </a:cubicBezTo>
                  <a:cubicBezTo>
                    <a:pt x="219" y="141"/>
                    <a:pt x="217" y="137"/>
                    <a:pt x="213" y="137"/>
                  </a:cubicBezTo>
                  <a:cubicBezTo>
                    <a:pt x="210" y="137"/>
                    <a:pt x="209" y="139"/>
                    <a:pt x="206" y="139"/>
                  </a:cubicBezTo>
                  <a:cubicBezTo>
                    <a:pt x="206" y="141"/>
                    <a:pt x="206" y="143"/>
                    <a:pt x="206" y="144"/>
                  </a:cubicBezTo>
                  <a:cubicBezTo>
                    <a:pt x="203" y="144"/>
                    <a:pt x="202" y="141"/>
                    <a:pt x="200" y="141"/>
                  </a:cubicBezTo>
                  <a:cubicBezTo>
                    <a:pt x="199" y="141"/>
                    <a:pt x="198" y="142"/>
                    <a:pt x="198" y="143"/>
                  </a:cubicBezTo>
                  <a:cubicBezTo>
                    <a:pt x="202" y="148"/>
                    <a:pt x="202" y="148"/>
                    <a:pt x="202" y="148"/>
                  </a:cubicBezTo>
                  <a:cubicBezTo>
                    <a:pt x="202" y="150"/>
                    <a:pt x="201" y="150"/>
                    <a:pt x="201" y="151"/>
                  </a:cubicBezTo>
                  <a:cubicBezTo>
                    <a:pt x="201" y="152"/>
                    <a:pt x="207" y="157"/>
                    <a:pt x="209" y="157"/>
                  </a:cubicBezTo>
                  <a:cubicBezTo>
                    <a:pt x="209" y="158"/>
                    <a:pt x="209" y="159"/>
                    <a:pt x="210" y="159"/>
                  </a:cubicBezTo>
                  <a:cubicBezTo>
                    <a:pt x="208" y="160"/>
                    <a:pt x="206" y="159"/>
                    <a:pt x="206" y="160"/>
                  </a:cubicBezTo>
                  <a:cubicBezTo>
                    <a:pt x="205" y="160"/>
                    <a:pt x="205" y="160"/>
                    <a:pt x="205" y="160"/>
                  </a:cubicBezTo>
                  <a:cubicBezTo>
                    <a:pt x="203" y="160"/>
                    <a:pt x="201" y="158"/>
                    <a:pt x="200" y="157"/>
                  </a:cubicBezTo>
                  <a:cubicBezTo>
                    <a:pt x="200" y="159"/>
                    <a:pt x="200" y="159"/>
                    <a:pt x="200" y="159"/>
                  </a:cubicBezTo>
                  <a:cubicBezTo>
                    <a:pt x="200" y="160"/>
                    <a:pt x="201" y="161"/>
                    <a:pt x="201" y="163"/>
                  </a:cubicBezTo>
                  <a:cubicBezTo>
                    <a:pt x="201" y="164"/>
                    <a:pt x="199" y="167"/>
                    <a:pt x="201" y="168"/>
                  </a:cubicBezTo>
                  <a:cubicBezTo>
                    <a:pt x="200" y="168"/>
                    <a:pt x="198" y="168"/>
                    <a:pt x="198" y="168"/>
                  </a:cubicBezTo>
                  <a:cubicBezTo>
                    <a:pt x="194" y="168"/>
                    <a:pt x="191" y="164"/>
                    <a:pt x="191" y="160"/>
                  </a:cubicBezTo>
                  <a:cubicBezTo>
                    <a:pt x="191" y="159"/>
                    <a:pt x="194" y="158"/>
                    <a:pt x="194" y="157"/>
                  </a:cubicBezTo>
                  <a:cubicBezTo>
                    <a:pt x="193" y="157"/>
                    <a:pt x="192" y="157"/>
                    <a:pt x="190" y="157"/>
                  </a:cubicBezTo>
                  <a:cubicBezTo>
                    <a:pt x="190" y="157"/>
                    <a:pt x="189" y="155"/>
                    <a:pt x="189" y="155"/>
                  </a:cubicBezTo>
                  <a:cubicBezTo>
                    <a:pt x="188" y="152"/>
                    <a:pt x="186" y="150"/>
                    <a:pt x="184" y="148"/>
                  </a:cubicBezTo>
                  <a:cubicBezTo>
                    <a:pt x="182" y="145"/>
                    <a:pt x="178" y="143"/>
                    <a:pt x="178" y="138"/>
                  </a:cubicBezTo>
                  <a:cubicBezTo>
                    <a:pt x="178" y="136"/>
                    <a:pt x="178" y="134"/>
                    <a:pt x="178" y="133"/>
                  </a:cubicBezTo>
                  <a:cubicBezTo>
                    <a:pt x="178" y="130"/>
                    <a:pt x="173" y="125"/>
                    <a:pt x="170" y="123"/>
                  </a:cubicBezTo>
                  <a:cubicBezTo>
                    <a:pt x="167" y="122"/>
                    <a:pt x="164" y="122"/>
                    <a:pt x="164" y="119"/>
                  </a:cubicBezTo>
                  <a:cubicBezTo>
                    <a:pt x="162" y="119"/>
                    <a:pt x="162" y="119"/>
                    <a:pt x="161" y="119"/>
                  </a:cubicBezTo>
                  <a:cubicBezTo>
                    <a:pt x="156" y="119"/>
                    <a:pt x="150" y="111"/>
                    <a:pt x="150" y="106"/>
                  </a:cubicBezTo>
                  <a:cubicBezTo>
                    <a:pt x="148" y="106"/>
                    <a:pt x="146" y="106"/>
                    <a:pt x="144" y="106"/>
                  </a:cubicBezTo>
                  <a:cubicBezTo>
                    <a:pt x="141" y="106"/>
                    <a:pt x="142" y="101"/>
                    <a:pt x="141" y="100"/>
                  </a:cubicBezTo>
                  <a:cubicBezTo>
                    <a:pt x="138" y="102"/>
                    <a:pt x="134" y="102"/>
                    <a:pt x="134" y="104"/>
                  </a:cubicBezTo>
                  <a:cubicBezTo>
                    <a:pt x="134" y="104"/>
                    <a:pt x="134" y="105"/>
                    <a:pt x="135" y="105"/>
                  </a:cubicBezTo>
                  <a:cubicBezTo>
                    <a:pt x="134" y="107"/>
                    <a:pt x="134" y="108"/>
                    <a:pt x="134" y="109"/>
                  </a:cubicBezTo>
                  <a:cubicBezTo>
                    <a:pt x="134" y="113"/>
                    <a:pt x="136" y="114"/>
                    <a:pt x="138" y="115"/>
                  </a:cubicBezTo>
                  <a:cubicBezTo>
                    <a:pt x="142" y="116"/>
                    <a:pt x="144" y="120"/>
                    <a:pt x="144" y="122"/>
                  </a:cubicBezTo>
                  <a:cubicBezTo>
                    <a:pt x="145" y="125"/>
                    <a:pt x="147" y="128"/>
                    <a:pt x="148" y="129"/>
                  </a:cubicBezTo>
                  <a:cubicBezTo>
                    <a:pt x="152" y="131"/>
                    <a:pt x="154" y="130"/>
                    <a:pt x="157" y="130"/>
                  </a:cubicBezTo>
                  <a:cubicBezTo>
                    <a:pt x="157" y="130"/>
                    <a:pt x="157" y="131"/>
                    <a:pt x="157" y="131"/>
                  </a:cubicBezTo>
                  <a:cubicBezTo>
                    <a:pt x="156" y="134"/>
                    <a:pt x="161" y="135"/>
                    <a:pt x="162" y="136"/>
                  </a:cubicBezTo>
                  <a:cubicBezTo>
                    <a:pt x="167" y="138"/>
                    <a:pt x="172" y="140"/>
                    <a:pt x="171" y="144"/>
                  </a:cubicBezTo>
                  <a:cubicBezTo>
                    <a:pt x="169" y="144"/>
                    <a:pt x="168" y="141"/>
                    <a:pt x="164" y="141"/>
                  </a:cubicBezTo>
                  <a:cubicBezTo>
                    <a:pt x="162" y="141"/>
                    <a:pt x="160" y="142"/>
                    <a:pt x="160" y="145"/>
                  </a:cubicBezTo>
                  <a:cubicBezTo>
                    <a:pt x="160" y="147"/>
                    <a:pt x="164" y="148"/>
                    <a:pt x="164" y="151"/>
                  </a:cubicBezTo>
                  <a:cubicBezTo>
                    <a:pt x="164" y="152"/>
                    <a:pt x="161" y="152"/>
                    <a:pt x="161" y="152"/>
                  </a:cubicBezTo>
                  <a:cubicBezTo>
                    <a:pt x="159" y="154"/>
                    <a:pt x="159" y="159"/>
                    <a:pt x="156" y="159"/>
                  </a:cubicBezTo>
                  <a:cubicBezTo>
                    <a:pt x="155" y="159"/>
                    <a:pt x="154" y="158"/>
                    <a:pt x="154" y="157"/>
                  </a:cubicBezTo>
                  <a:cubicBezTo>
                    <a:pt x="156" y="157"/>
                    <a:pt x="157" y="154"/>
                    <a:pt x="157" y="151"/>
                  </a:cubicBezTo>
                  <a:cubicBezTo>
                    <a:pt x="157" y="148"/>
                    <a:pt x="156" y="147"/>
                    <a:pt x="155" y="145"/>
                  </a:cubicBezTo>
                  <a:cubicBezTo>
                    <a:pt x="155" y="145"/>
                    <a:pt x="149" y="140"/>
                    <a:pt x="149" y="138"/>
                  </a:cubicBezTo>
                  <a:cubicBezTo>
                    <a:pt x="148" y="138"/>
                    <a:pt x="145" y="137"/>
                    <a:pt x="145" y="136"/>
                  </a:cubicBezTo>
                  <a:cubicBezTo>
                    <a:pt x="138" y="135"/>
                    <a:pt x="136" y="133"/>
                    <a:pt x="133" y="129"/>
                  </a:cubicBezTo>
                  <a:cubicBezTo>
                    <a:pt x="131" y="127"/>
                    <a:pt x="128" y="126"/>
                    <a:pt x="127" y="125"/>
                  </a:cubicBezTo>
                  <a:cubicBezTo>
                    <a:pt x="123" y="120"/>
                    <a:pt x="122" y="111"/>
                    <a:pt x="114" y="111"/>
                  </a:cubicBezTo>
                  <a:cubicBezTo>
                    <a:pt x="110" y="111"/>
                    <a:pt x="110" y="114"/>
                    <a:pt x="108" y="115"/>
                  </a:cubicBezTo>
                  <a:cubicBezTo>
                    <a:pt x="103" y="117"/>
                    <a:pt x="101" y="121"/>
                    <a:pt x="96" y="121"/>
                  </a:cubicBezTo>
                  <a:cubicBezTo>
                    <a:pt x="91" y="121"/>
                    <a:pt x="88" y="118"/>
                    <a:pt x="83" y="118"/>
                  </a:cubicBezTo>
                  <a:cubicBezTo>
                    <a:pt x="80" y="118"/>
                    <a:pt x="77" y="120"/>
                    <a:pt x="77" y="124"/>
                  </a:cubicBezTo>
                  <a:cubicBezTo>
                    <a:pt x="78" y="128"/>
                    <a:pt x="78" y="128"/>
                    <a:pt x="78" y="128"/>
                  </a:cubicBezTo>
                  <a:cubicBezTo>
                    <a:pt x="77" y="133"/>
                    <a:pt x="72" y="134"/>
                    <a:pt x="67" y="136"/>
                  </a:cubicBezTo>
                  <a:cubicBezTo>
                    <a:pt x="63" y="136"/>
                    <a:pt x="57" y="145"/>
                    <a:pt x="57" y="150"/>
                  </a:cubicBezTo>
                  <a:cubicBezTo>
                    <a:pt x="57" y="152"/>
                    <a:pt x="58" y="153"/>
                    <a:pt x="59" y="153"/>
                  </a:cubicBezTo>
                  <a:cubicBezTo>
                    <a:pt x="56" y="158"/>
                    <a:pt x="55" y="160"/>
                    <a:pt x="50" y="162"/>
                  </a:cubicBezTo>
                  <a:cubicBezTo>
                    <a:pt x="48" y="164"/>
                    <a:pt x="47" y="169"/>
                    <a:pt x="43" y="168"/>
                  </a:cubicBezTo>
                  <a:cubicBezTo>
                    <a:pt x="43" y="168"/>
                    <a:pt x="43" y="168"/>
                    <a:pt x="43" y="168"/>
                  </a:cubicBezTo>
                  <a:cubicBezTo>
                    <a:pt x="41" y="167"/>
                    <a:pt x="37" y="169"/>
                    <a:pt x="36" y="169"/>
                  </a:cubicBezTo>
                  <a:cubicBezTo>
                    <a:pt x="31" y="169"/>
                    <a:pt x="28" y="173"/>
                    <a:pt x="23" y="173"/>
                  </a:cubicBezTo>
                  <a:cubicBezTo>
                    <a:pt x="20" y="173"/>
                    <a:pt x="19" y="165"/>
                    <a:pt x="14" y="165"/>
                  </a:cubicBezTo>
                  <a:cubicBezTo>
                    <a:pt x="11" y="165"/>
                    <a:pt x="8" y="166"/>
                    <a:pt x="5" y="166"/>
                  </a:cubicBezTo>
                  <a:cubicBezTo>
                    <a:pt x="4" y="166"/>
                    <a:pt x="3" y="165"/>
                    <a:pt x="3" y="165"/>
                  </a:cubicBezTo>
                  <a:cubicBezTo>
                    <a:pt x="3" y="160"/>
                    <a:pt x="3" y="158"/>
                    <a:pt x="3" y="156"/>
                  </a:cubicBezTo>
                  <a:cubicBezTo>
                    <a:pt x="1" y="156"/>
                    <a:pt x="0" y="154"/>
                    <a:pt x="0" y="153"/>
                  </a:cubicBezTo>
                  <a:cubicBezTo>
                    <a:pt x="0" y="150"/>
                    <a:pt x="2" y="149"/>
                    <a:pt x="2" y="148"/>
                  </a:cubicBezTo>
                  <a:cubicBezTo>
                    <a:pt x="2" y="142"/>
                    <a:pt x="4" y="136"/>
                    <a:pt x="4" y="131"/>
                  </a:cubicBezTo>
                  <a:cubicBezTo>
                    <a:pt x="4" y="127"/>
                    <a:pt x="2" y="124"/>
                    <a:pt x="2" y="122"/>
                  </a:cubicBezTo>
                  <a:cubicBezTo>
                    <a:pt x="2" y="121"/>
                    <a:pt x="9" y="116"/>
                    <a:pt x="10" y="116"/>
                  </a:cubicBezTo>
                  <a:cubicBezTo>
                    <a:pt x="11" y="116"/>
                    <a:pt x="12" y="118"/>
                    <a:pt x="14" y="117"/>
                  </a:cubicBezTo>
                  <a:cubicBezTo>
                    <a:pt x="24" y="117"/>
                    <a:pt x="24" y="117"/>
                    <a:pt x="24" y="117"/>
                  </a:cubicBezTo>
                  <a:cubicBezTo>
                    <a:pt x="24" y="118"/>
                    <a:pt x="26" y="118"/>
                    <a:pt x="27" y="119"/>
                  </a:cubicBezTo>
                  <a:cubicBezTo>
                    <a:pt x="38" y="119"/>
                    <a:pt x="38" y="119"/>
                    <a:pt x="38" y="119"/>
                  </a:cubicBezTo>
                  <a:cubicBezTo>
                    <a:pt x="40" y="118"/>
                    <a:pt x="42" y="119"/>
                    <a:pt x="44" y="119"/>
                  </a:cubicBezTo>
                  <a:cubicBezTo>
                    <a:pt x="46" y="119"/>
                    <a:pt x="49" y="118"/>
                    <a:pt x="50" y="118"/>
                  </a:cubicBezTo>
                  <a:cubicBezTo>
                    <a:pt x="50" y="114"/>
                    <a:pt x="52" y="113"/>
                    <a:pt x="52" y="108"/>
                  </a:cubicBezTo>
                  <a:cubicBezTo>
                    <a:pt x="52" y="108"/>
                    <a:pt x="52" y="104"/>
                    <a:pt x="52" y="102"/>
                  </a:cubicBezTo>
                  <a:cubicBezTo>
                    <a:pt x="52" y="103"/>
                    <a:pt x="52" y="103"/>
                    <a:pt x="52" y="103"/>
                  </a:cubicBezTo>
                  <a:cubicBezTo>
                    <a:pt x="52" y="102"/>
                    <a:pt x="53" y="100"/>
                    <a:pt x="53" y="99"/>
                  </a:cubicBezTo>
                  <a:cubicBezTo>
                    <a:pt x="53" y="97"/>
                    <a:pt x="51" y="98"/>
                    <a:pt x="51" y="96"/>
                  </a:cubicBezTo>
                  <a:cubicBezTo>
                    <a:pt x="47" y="96"/>
                    <a:pt x="46" y="92"/>
                    <a:pt x="46" y="89"/>
                  </a:cubicBezTo>
                  <a:cubicBezTo>
                    <a:pt x="44" y="88"/>
                    <a:pt x="44" y="87"/>
                    <a:pt x="43" y="87"/>
                  </a:cubicBezTo>
                  <a:cubicBezTo>
                    <a:pt x="39" y="86"/>
                    <a:pt x="30" y="84"/>
                    <a:pt x="30" y="81"/>
                  </a:cubicBezTo>
                  <a:cubicBezTo>
                    <a:pt x="29" y="81"/>
                    <a:pt x="29" y="80"/>
                    <a:pt x="29" y="80"/>
                  </a:cubicBezTo>
                  <a:cubicBezTo>
                    <a:pt x="29" y="78"/>
                    <a:pt x="36" y="77"/>
                    <a:pt x="38" y="76"/>
                  </a:cubicBezTo>
                  <a:cubicBezTo>
                    <a:pt x="39" y="77"/>
                    <a:pt x="42" y="78"/>
                    <a:pt x="44" y="78"/>
                  </a:cubicBezTo>
                  <a:cubicBezTo>
                    <a:pt x="46" y="78"/>
                    <a:pt x="48" y="77"/>
                    <a:pt x="49" y="77"/>
                  </a:cubicBezTo>
                  <a:cubicBezTo>
                    <a:pt x="49" y="76"/>
                    <a:pt x="49" y="76"/>
                    <a:pt x="49" y="76"/>
                  </a:cubicBezTo>
                  <a:cubicBezTo>
                    <a:pt x="47" y="75"/>
                    <a:pt x="48" y="72"/>
                    <a:pt x="48" y="71"/>
                  </a:cubicBezTo>
                  <a:cubicBezTo>
                    <a:pt x="48" y="69"/>
                    <a:pt x="48" y="69"/>
                    <a:pt x="48" y="69"/>
                  </a:cubicBezTo>
                  <a:cubicBezTo>
                    <a:pt x="50" y="69"/>
                    <a:pt x="50" y="69"/>
                    <a:pt x="50" y="69"/>
                  </a:cubicBezTo>
                  <a:cubicBezTo>
                    <a:pt x="52" y="71"/>
                    <a:pt x="54" y="72"/>
                    <a:pt x="57" y="72"/>
                  </a:cubicBezTo>
                  <a:cubicBezTo>
                    <a:pt x="58" y="72"/>
                    <a:pt x="60" y="71"/>
                    <a:pt x="60" y="69"/>
                  </a:cubicBezTo>
                  <a:cubicBezTo>
                    <a:pt x="67" y="69"/>
                    <a:pt x="69" y="64"/>
                    <a:pt x="70" y="59"/>
                  </a:cubicBezTo>
                  <a:cubicBezTo>
                    <a:pt x="71" y="59"/>
                    <a:pt x="72" y="59"/>
                    <a:pt x="73" y="58"/>
                  </a:cubicBezTo>
                  <a:cubicBezTo>
                    <a:pt x="74" y="58"/>
                    <a:pt x="83" y="55"/>
                    <a:pt x="84" y="54"/>
                  </a:cubicBezTo>
                  <a:cubicBezTo>
                    <a:pt x="86" y="52"/>
                    <a:pt x="85" y="49"/>
                    <a:pt x="85" y="47"/>
                  </a:cubicBezTo>
                  <a:cubicBezTo>
                    <a:pt x="85" y="46"/>
                    <a:pt x="87" y="44"/>
                    <a:pt x="87" y="44"/>
                  </a:cubicBezTo>
                  <a:cubicBezTo>
                    <a:pt x="90" y="41"/>
                    <a:pt x="94" y="38"/>
                    <a:pt x="99" y="38"/>
                  </a:cubicBezTo>
                  <a:cubicBezTo>
                    <a:pt x="101" y="38"/>
                    <a:pt x="100" y="38"/>
                    <a:pt x="102" y="38"/>
                  </a:cubicBezTo>
                  <a:cubicBezTo>
                    <a:pt x="102" y="38"/>
                    <a:pt x="103" y="36"/>
                    <a:pt x="103" y="36"/>
                  </a:cubicBezTo>
                  <a:cubicBezTo>
                    <a:pt x="105" y="34"/>
                    <a:pt x="107" y="36"/>
                    <a:pt x="109" y="36"/>
                  </a:cubicBezTo>
                  <a:cubicBezTo>
                    <a:pt x="110" y="36"/>
                    <a:pt x="114" y="34"/>
                    <a:pt x="114" y="32"/>
                  </a:cubicBezTo>
                  <a:cubicBezTo>
                    <a:pt x="114" y="31"/>
                    <a:pt x="112" y="27"/>
                    <a:pt x="112" y="27"/>
                  </a:cubicBezTo>
                  <a:cubicBezTo>
                    <a:pt x="111" y="21"/>
                    <a:pt x="108" y="19"/>
                    <a:pt x="108" y="14"/>
                  </a:cubicBezTo>
                  <a:cubicBezTo>
                    <a:pt x="108" y="4"/>
                    <a:pt x="116" y="4"/>
                    <a:pt x="122" y="0"/>
                  </a:cubicBezTo>
                  <a:cubicBezTo>
                    <a:pt x="122" y="2"/>
                    <a:pt x="122" y="2"/>
                    <a:pt x="122" y="2"/>
                  </a:cubicBezTo>
                  <a:cubicBezTo>
                    <a:pt x="121" y="5"/>
                    <a:pt x="121" y="6"/>
                    <a:pt x="121" y="8"/>
                  </a:cubicBezTo>
                  <a:cubicBezTo>
                    <a:pt x="121" y="10"/>
                    <a:pt x="123" y="10"/>
                    <a:pt x="125" y="10"/>
                  </a:cubicBezTo>
                  <a:cubicBezTo>
                    <a:pt x="125" y="11"/>
                    <a:pt x="125" y="12"/>
                    <a:pt x="125" y="12"/>
                  </a:cubicBezTo>
                  <a:cubicBezTo>
                    <a:pt x="125" y="13"/>
                    <a:pt x="123" y="14"/>
                    <a:pt x="122" y="14"/>
                  </a:cubicBezTo>
                  <a:cubicBezTo>
                    <a:pt x="120" y="17"/>
                    <a:pt x="117" y="19"/>
                    <a:pt x="117" y="23"/>
                  </a:cubicBezTo>
                  <a:cubicBezTo>
                    <a:pt x="117" y="25"/>
                    <a:pt x="118" y="26"/>
                    <a:pt x="120" y="27"/>
                  </a:cubicBezTo>
                  <a:cubicBezTo>
                    <a:pt x="120" y="28"/>
                    <a:pt x="120" y="28"/>
                    <a:pt x="120" y="29"/>
                  </a:cubicBezTo>
                  <a:cubicBezTo>
                    <a:pt x="122" y="29"/>
                    <a:pt x="123" y="30"/>
                    <a:pt x="125" y="30"/>
                  </a:cubicBezTo>
                  <a:cubicBezTo>
                    <a:pt x="125" y="31"/>
                    <a:pt x="126" y="32"/>
                    <a:pt x="127" y="32"/>
                  </a:cubicBezTo>
                  <a:cubicBezTo>
                    <a:pt x="133" y="32"/>
                    <a:pt x="137" y="27"/>
                    <a:pt x="142" y="28"/>
                  </a:cubicBezTo>
                  <a:cubicBezTo>
                    <a:pt x="142" y="29"/>
                    <a:pt x="140" y="30"/>
                    <a:pt x="140" y="31"/>
                  </a:cubicBezTo>
                  <a:cubicBezTo>
                    <a:pt x="140" y="31"/>
                    <a:pt x="144" y="34"/>
                    <a:pt x="144" y="34"/>
                  </a:cubicBezTo>
                  <a:cubicBezTo>
                    <a:pt x="147" y="34"/>
                    <a:pt x="147" y="32"/>
                    <a:pt x="148" y="32"/>
                  </a:cubicBezTo>
                  <a:cubicBezTo>
                    <a:pt x="152" y="30"/>
                    <a:pt x="155" y="31"/>
                    <a:pt x="158" y="29"/>
                  </a:cubicBezTo>
                  <a:cubicBezTo>
                    <a:pt x="160" y="28"/>
                    <a:pt x="163" y="25"/>
                    <a:pt x="166" y="25"/>
                  </a:cubicBezTo>
                  <a:cubicBezTo>
                    <a:pt x="169" y="25"/>
                    <a:pt x="172" y="25"/>
                    <a:pt x="173" y="26"/>
                  </a:cubicBezTo>
                  <a:cubicBezTo>
                    <a:pt x="173" y="27"/>
                    <a:pt x="173" y="28"/>
                    <a:pt x="173" y="28"/>
                  </a:cubicBezTo>
                  <a:cubicBezTo>
                    <a:pt x="178" y="28"/>
                    <a:pt x="184" y="27"/>
                    <a:pt x="188" y="27"/>
                  </a:cubicBezTo>
                  <a:cubicBezTo>
                    <a:pt x="193" y="27"/>
                    <a:pt x="195" y="27"/>
                    <a:pt x="200" y="27"/>
                  </a:cubicBezTo>
                  <a:cubicBezTo>
                    <a:pt x="204" y="27"/>
                    <a:pt x="206" y="35"/>
                    <a:pt x="206" y="40"/>
                  </a:cubicBezTo>
                  <a:cubicBezTo>
                    <a:pt x="206" y="43"/>
                    <a:pt x="203" y="44"/>
                    <a:pt x="203" y="47"/>
                  </a:cubicBezTo>
                  <a:cubicBezTo>
                    <a:pt x="203" y="52"/>
                    <a:pt x="208" y="55"/>
                    <a:pt x="208" y="59"/>
                  </a:cubicBezTo>
                  <a:cubicBezTo>
                    <a:pt x="208" y="61"/>
                    <a:pt x="203" y="62"/>
                    <a:pt x="203" y="64"/>
                  </a:cubicBezTo>
                  <a:cubicBezTo>
                    <a:pt x="200" y="67"/>
                    <a:pt x="199" y="71"/>
                    <a:pt x="199" y="76"/>
                  </a:cubicBezTo>
                  <a:cubicBezTo>
                    <a:pt x="199" y="82"/>
                    <a:pt x="203" y="81"/>
                    <a:pt x="208" y="81"/>
                  </a:cubicBezTo>
                  <a:cubicBezTo>
                    <a:pt x="216" y="81"/>
                    <a:pt x="219" y="78"/>
                    <a:pt x="224" y="78"/>
                  </a:cubicBezTo>
                  <a:cubicBezTo>
                    <a:pt x="230" y="78"/>
                    <a:pt x="229" y="90"/>
                    <a:pt x="234" y="90"/>
                  </a:cubicBezTo>
                  <a:cubicBezTo>
                    <a:pt x="234" y="99"/>
                    <a:pt x="234" y="99"/>
                    <a:pt x="234" y="99"/>
                  </a:cubicBezTo>
                  <a:cubicBezTo>
                    <a:pt x="234" y="99"/>
                    <a:pt x="235" y="100"/>
                    <a:pt x="235" y="100"/>
                  </a:cubicBezTo>
                  <a:cubicBezTo>
                    <a:pt x="236" y="102"/>
                    <a:pt x="236" y="102"/>
                    <a:pt x="236" y="102"/>
                  </a:cubicBezTo>
                  <a:cubicBezTo>
                    <a:pt x="238" y="102"/>
                    <a:pt x="240" y="101"/>
                    <a:pt x="242" y="100"/>
                  </a:cubicBezTo>
                  <a:cubicBezTo>
                    <a:pt x="242" y="101"/>
                    <a:pt x="242" y="103"/>
                    <a:pt x="242" y="104"/>
                  </a:cubicBezTo>
                  <a:cubicBezTo>
                    <a:pt x="240" y="104"/>
                    <a:pt x="237" y="105"/>
                    <a:pt x="237" y="10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0" name="Freeform 70"/>
            <p:cNvSpPr>
              <a:spLocks/>
            </p:cNvSpPr>
            <p:nvPr/>
          </p:nvSpPr>
          <p:spPr bwMode="auto">
            <a:xfrm>
              <a:off x="4629" y="873"/>
              <a:ext cx="128" cy="125"/>
            </a:xfrm>
            <a:custGeom>
              <a:avLst/>
              <a:gdLst>
                <a:gd name="T0" fmla="*/ 33 w 163"/>
                <a:gd name="T1" fmla="*/ 118 h 159"/>
                <a:gd name="T2" fmla="*/ 2 w 163"/>
                <a:gd name="T3" fmla="*/ 127 h 159"/>
                <a:gd name="T4" fmla="*/ 6 w 163"/>
                <a:gd name="T5" fmla="*/ 120 h 159"/>
                <a:gd name="T6" fmla="*/ 3 w 163"/>
                <a:gd name="T7" fmla="*/ 115 h 159"/>
                <a:gd name="T8" fmla="*/ 4 w 163"/>
                <a:gd name="T9" fmla="*/ 95 h 159"/>
                <a:gd name="T10" fmla="*/ 27 w 163"/>
                <a:gd name="T11" fmla="*/ 82 h 159"/>
                <a:gd name="T12" fmla="*/ 42 w 163"/>
                <a:gd name="T13" fmla="*/ 65 h 159"/>
                <a:gd name="T14" fmla="*/ 48 w 163"/>
                <a:gd name="T15" fmla="*/ 51 h 159"/>
                <a:gd name="T16" fmla="*/ 70 w 163"/>
                <a:gd name="T17" fmla="*/ 28 h 159"/>
                <a:gd name="T18" fmla="*/ 62 w 163"/>
                <a:gd name="T19" fmla="*/ 29 h 159"/>
                <a:gd name="T20" fmla="*/ 62 w 163"/>
                <a:gd name="T21" fmla="*/ 24 h 159"/>
                <a:gd name="T22" fmla="*/ 65 w 163"/>
                <a:gd name="T23" fmla="*/ 22 h 159"/>
                <a:gd name="T24" fmla="*/ 73 w 163"/>
                <a:gd name="T25" fmla="*/ 28 h 159"/>
                <a:gd name="T26" fmla="*/ 74 w 163"/>
                <a:gd name="T27" fmla="*/ 22 h 159"/>
                <a:gd name="T28" fmla="*/ 83 w 163"/>
                <a:gd name="T29" fmla="*/ 18 h 159"/>
                <a:gd name="T30" fmla="*/ 91 w 163"/>
                <a:gd name="T31" fmla="*/ 14 h 159"/>
                <a:gd name="T32" fmla="*/ 99 w 163"/>
                <a:gd name="T33" fmla="*/ 11 h 159"/>
                <a:gd name="T34" fmla="*/ 110 w 163"/>
                <a:gd name="T35" fmla="*/ 8 h 159"/>
                <a:gd name="T36" fmla="*/ 111 w 163"/>
                <a:gd name="T37" fmla="*/ 2 h 159"/>
                <a:gd name="T38" fmla="*/ 127 w 163"/>
                <a:gd name="T39" fmla="*/ 3 h 159"/>
                <a:gd name="T40" fmla="*/ 132 w 163"/>
                <a:gd name="T41" fmla="*/ 3 h 159"/>
                <a:gd name="T42" fmla="*/ 142 w 163"/>
                <a:gd name="T43" fmla="*/ 1 h 159"/>
                <a:gd name="T44" fmla="*/ 147 w 163"/>
                <a:gd name="T45" fmla="*/ 3 h 159"/>
                <a:gd name="T46" fmla="*/ 146 w 163"/>
                <a:gd name="T47" fmla="*/ 12 h 159"/>
                <a:gd name="T48" fmla="*/ 157 w 163"/>
                <a:gd name="T49" fmla="*/ 16 h 159"/>
                <a:gd name="T50" fmla="*/ 154 w 163"/>
                <a:gd name="T51" fmla="*/ 36 h 159"/>
                <a:gd name="T52" fmla="*/ 154 w 163"/>
                <a:gd name="T53" fmla="*/ 56 h 159"/>
                <a:gd name="T54" fmla="*/ 159 w 163"/>
                <a:gd name="T55" fmla="*/ 74 h 159"/>
                <a:gd name="T56" fmla="*/ 163 w 163"/>
                <a:gd name="T57" fmla="*/ 86 h 159"/>
                <a:gd name="T58" fmla="*/ 127 w 163"/>
                <a:gd name="T59" fmla="*/ 112 h 159"/>
                <a:gd name="T60" fmla="*/ 109 w 163"/>
                <a:gd name="T61" fmla="*/ 112 h 159"/>
                <a:gd name="T62" fmla="*/ 102 w 163"/>
                <a:gd name="T63" fmla="*/ 100 h 159"/>
                <a:gd name="T64" fmla="*/ 98 w 163"/>
                <a:gd name="T65" fmla="*/ 87 h 159"/>
                <a:gd name="T66" fmla="*/ 126 w 163"/>
                <a:gd name="T67" fmla="*/ 65 h 159"/>
                <a:gd name="T68" fmla="*/ 100 w 163"/>
                <a:gd name="T69" fmla="*/ 67 h 159"/>
                <a:gd name="T70" fmla="*/ 85 w 163"/>
                <a:gd name="T71" fmla="*/ 84 h 159"/>
                <a:gd name="T72" fmla="*/ 73 w 163"/>
                <a:gd name="T73" fmla="*/ 100 h 159"/>
                <a:gd name="T74" fmla="*/ 74 w 163"/>
                <a:gd name="T75" fmla="*/ 109 h 159"/>
                <a:gd name="T76" fmla="*/ 76 w 163"/>
                <a:gd name="T77" fmla="*/ 126 h 159"/>
                <a:gd name="T78" fmla="*/ 73 w 163"/>
                <a:gd name="T79" fmla="*/ 141 h 159"/>
                <a:gd name="T80" fmla="*/ 60 w 163"/>
                <a:gd name="T81" fmla="*/ 152 h 159"/>
                <a:gd name="T82" fmla="*/ 45 w 163"/>
                <a:gd name="T83" fmla="*/ 148 h 159"/>
                <a:gd name="T84" fmla="*/ 40 w 163"/>
                <a:gd name="T85" fmla="*/ 134 h 159"/>
                <a:gd name="T86" fmla="*/ 37 w 163"/>
                <a:gd name="T87" fmla="*/ 12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3" h="159">
                  <a:moveTo>
                    <a:pt x="37" y="123"/>
                  </a:moveTo>
                  <a:cubicBezTo>
                    <a:pt x="35" y="122"/>
                    <a:pt x="34" y="120"/>
                    <a:pt x="33" y="118"/>
                  </a:cubicBezTo>
                  <a:cubicBezTo>
                    <a:pt x="28" y="124"/>
                    <a:pt x="21" y="133"/>
                    <a:pt x="12" y="133"/>
                  </a:cubicBezTo>
                  <a:cubicBezTo>
                    <a:pt x="10" y="133"/>
                    <a:pt x="2" y="128"/>
                    <a:pt x="2" y="127"/>
                  </a:cubicBezTo>
                  <a:cubicBezTo>
                    <a:pt x="2" y="125"/>
                    <a:pt x="5" y="124"/>
                    <a:pt x="6" y="123"/>
                  </a:cubicBezTo>
                  <a:cubicBezTo>
                    <a:pt x="6" y="120"/>
                    <a:pt x="6" y="120"/>
                    <a:pt x="6" y="120"/>
                  </a:cubicBezTo>
                  <a:cubicBezTo>
                    <a:pt x="2" y="120"/>
                    <a:pt x="2" y="120"/>
                    <a:pt x="0" y="121"/>
                  </a:cubicBezTo>
                  <a:cubicBezTo>
                    <a:pt x="0" y="120"/>
                    <a:pt x="2" y="117"/>
                    <a:pt x="3" y="115"/>
                  </a:cubicBezTo>
                  <a:cubicBezTo>
                    <a:pt x="0" y="112"/>
                    <a:pt x="0" y="106"/>
                    <a:pt x="0" y="100"/>
                  </a:cubicBezTo>
                  <a:cubicBezTo>
                    <a:pt x="0" y="97"/>
                    <a:pt x="3" y="97"/>
                    <a:pt x="4" y="95"/>
                  </a:cubicBezTo>
                  <a:cubicBezTo>
                    <a:pt x="7" y="91"/>
                    <a:pt x="9" y="88"/>
                    <a:pt x="14" y="87"/>
                  </a:cubicBezTo>
                  <a:cubicBezTo>
                    <a:pt x="18" y="86"/>
                    <a:pt x="19" y="81"/>
                    <a:pt x="27" y="82"/>
                  </a:cubicBezTo>
                  <a:cubicBezTo>
                    <a:pt x="25" y="81"/>
                    <a:pt x="24" y="80"/>
                    <a:pt x="22" y="80"/>
                  </a:cubicBezTo>
                  <a:cubicBezTo>
                    <a:pt x="32" y="78"/>
                    <a:pt x="35" y="70"/>
                    <a:pt x="42" y="65"/>
                  </a:cubicBezTo>
                  <a:cubicBezTo>
                    <a:pt x="44" y="63"/>
                    <a:pt x="44" y="56"/>
                    <a:pt x="46" y="56"/>
                  </a:cubicBezTo>
                  <a:cubicBezTo>
                    <a:pt x="46" y="56"/>
                    <a:pt x="48" y="51"/>
                    <a:pt x="48" y="51"/>
                  </a:cubicBezTo>
                  <a:cubicBezTo>
                    <a:pt x="51" y="46"/>
                    <a:pt x="54" y="43"/>
                    <a:pt x="58" y="41"/>
                  </a:cubicBezTo>
                  <a:cubicBezTo>
                    <a:pt x="63" y="40"/>
                    <a:pt x="69" y="32"/>
                    <a:pt x="70" y="28"/>
                  </a:cubicBezTo>
                  <a:cubicBezTo>
                    <a:pt x="65" y="29"/>
                    <a:pt x="63" y="32"/>
                    <a:pt x="57" y="32"/>
                  </a:cubicBezTo>
                  <a:cubicBezTo>
                    <a:pt x="58" y="30"/>
                    <a:pt x="61" y="29"/>
                    <a:pt x="62" y="29"/>
                  </a:cubicBezTo>
                  <a:cubicBezTo>
                    <a:pt x="61" y="29"/>
                    <a:pt x="58" y="28"/>
                    <a:pt x="58" y="28"/>
                  </a:cubicBezTo>
                  <a:cubicBezTo>
                    <a:pt x="59" y="26"/>
                    <a:pt x="60" y="24"/>
                    <a:pt x="62" y="24"/>
                  </a:cubicBezTo>
                  <a:cubicBezTo>
                    <a:pt x="62" y="24"/>
                    <a:pt x="63" y="25"/>
                    <a:pt x="63" y="25"/>
                  </a:cubicBezTo>
                  <a:cubicBezTo>
                    <a:pt x="64" y="24"/>
                    <a:pt x="65" y="23"/>
                    <a:pt x="65" y="22"/>
                  </a:cubicBezTo>
                  <a:cubicBezTo>
                    <a:pt x="67" y="23"/>
                    <a:pt x="67" y="25"/>
                    <a:pt x="66" y="26"/>
                  </a:cubicBezTo>
                  <a:cubicBezTo>
                    <a:pt x="70" y="26"/>
                    <a:pt x="70" y="28"/>
                    <a:pt x="73" y="28"/>
                  </a:cubicBezTo>
                  <a:cubicBezTo>
                    <a:pt x="74" y="28"/>
                    <a:pt x="77" y="23"/>
                    <a:pt x="77" y="23"/>
                  </a:cubicBezTo>
                  <a:cubicBezTo>
                    <a:pt x="76" y="22"/>
                    <a:pt x="76" y="22"/>
                    <a:pt x="74" y="22"/>
                  </a:cubicBezTo>
                  <a:cubicBezTo>
                    <a:pt x="75" y="21"/>
                    <a:pt x="77" y="19"/>
                    <a:pt x="79" y="19"/>
                  </a:cubicBezTo>
                  <a:cubicBezTo>
                    <a:pt x="80" y="19"/>
                    <a:pt x="82" y="19"/>
                    <a:pt x="83" y="18"/>
                  </a:cubicBezTo>
                  <a:cubicBezTo>
                    <a:pt x="82" y="17"/>
                    <a:pt x="82" y="17"/>
                    <a:pt x="81" y="17"/>
                  </a:cubicBezTo>
                  <a:cubicBezTo>
                    <a:pt x="84" y="14"/>
                    <a:pt x="88" y="15"/>
                    <a:pt x="91" y="14"/>
                  </a:cubicBezTo>
                  <a:cubicBezTo>
                    <a:pt x="91" y="17"/>
                    <a:pt x="91" y="17"/>
                    <a:pt x="91" y="17"/>
                  </a:cubicBezTo>
                  <a:cubicBezTo>
                    <a:pt x="94" y="16"/>
                    <a:pt x="94" y="11"/>
                    <a:pt x="99" y="11"/>
                  </a:cubicBezTo>
                  <a:cubicBezTo>
                    <a:pt x="99" y="14"/>
                    <a:pt x="99" y="14"/>
                    <a:pt x="99" y="14"/>
                  </a:cubicBezTo>
                  <a:cubicBezTo>
                    <a:pt x="102" y="9"/>
                    <a:pt x="106" y="10"/>
                    <a:pt x="110" y="8"/>
                  </a:cubicBezTo>
                  <a:cubicBezTo>
                    <a:pt x="108" y="8"/>
                    <a:pt x="106" y="7"/>
                    <a:pt x="106" y="6"/>
                  </a:cubicBezTo>
                  <a:cubicBezTo>
                    <a:pt x="106" y="5"/>
                    <a:pt x="110" y="4"/>
                    <a:pt x="111" y="2"/>
                  </a:cubicBezTo>
                  <a:cubicBezTo>
                    <a:pt x="112" y="4"/>
                    <a:pt x="114" y="6"/>
                    <a:pt x="116" y="6"/>
                  </a:cubicBezTo>
                  <a:cubicBezTo>
                    <a:pt x="119" y="6"/>
                    <a:pt x="127" y="0"/>
                    <a:pt x="127" y="3"/>
                  </a:cubicBezTo>
                  <a:cubicBezTo>
                    <a:pt x="127" y="6"/>
                    <a:pt x="124" y="7"/>
                    <a:pt x="123" y="10"/>
                  </a:cubicBezTo>
                  <a:cubicBezTo>
                    <a:pt x="127" y="10"/>
                    <a:pt x="128" y="5"/>
                    <a:pt x="132" y="3"/>
                  </a:cubicBezTo>
                  <a:cubicBezTo>
                    <a:pt x="133" y="5"/>
                    <a:pt x="133" y="6"/>
                    <a:pt x="133" y="7"/>
                  </a:cubicBezTo>
                  <a:cubicBezTo>
                    <a:pt x="136" y="4"/>
                    <a:pt x="138" y="3"/>
                    <a:pt x="142" y="1"/>
                  </a:cubicBezTo>
                  <a:cubicBezTo>
                    <a:pt x="142" y="4"/>
                    <a:pt x="141" y="6"/>
                    <a:pt x="144" y="6"/>
                  </a:cubicBezTo>
                  <a:cubicBezTo>
                    <a:pt x="144" y="5"/>
                    <a:pt x="145" y="3"/>
                    <a:pt x="147" y="3"/>
                  </a:cubicBezTo>
                  <a:cubicBezTo>
                    <a:pt x="148" y="3"/>
                    <a:pt x="153" y="6"/>
                    <a:pt x="155" y="6"/>
                  </a:cubicBezTo>
                  <a:cubicBezTo>
                    <a:pt x="153" y="12"/>
                    <a:pt x="151" y="10"/>
                    <a:pt x="146" y="12"/>
                  </a:cubicBezTo>
                  <a:cubicBezTo>
                    <a:pt x="148" y="14"/>
                    <a:pt x="150" y="14"/>
                    <a:pt x="150" y="15"/>
                  </a:cubicBezTo>
                  <a:cubicBezTo>
                    <a:pt x="152" y="15"/>
                    <a:pt x="156" y="16"/>
                    <a:pt x="157" y="16"/>
                  </a:cubicBezTo>
                  <a:cubicBezTo>
                    <a:pt x="154" y="18"/>
                    <a:pt x="146" y="22"/>
                    <a:pt x="146" y="27"/>
                  </a:cubicBezTo>
                  <a:cubicBezTo>
                    <a:pt x="146" y="31"/>
                    <a:pt x="154" y="31"/>
                    <a:pt x="154" y="36"/>
                  </a:cubicBezTo>
                  <a:cubicBezTo>
                    <a:pt x="154" y="40"/>
                    <a:pt x="150" y="41"/>
                    <a:pt x="150" y="45"/>
                  </a:cubicBezTo>
                  <a:cubicBezTo>
                    <a:pt x="150" y="49"/>
                    <a:pt x="154" y="52"/>
                    <a:pt x="154" y="56"/>
                  </a:cubicBezTo>
                  <a:cubicBezTo>
                    <a:pt x="154" y="59"/>
                    <a:pt x="152" y="60"/>
                    <a:pt x="152" y="63"/>
                  </a:cubicBezTo>
                  <a:cubicBezTo>
                    <a:pt x="152" y="68"/>
                    <a:pt x="159" y="69"/>
                    <a:pt x="159" y="74"/>
                  </a:cubicBezTo>
                  <a:cubicBezTo>
                    <a:pt x="159" y="75"/>
                    <a:pt x="157" y="76"/>
                    <a:pt x="156" y="77"/>
                  </a:cubicBezTo>
                  <a:cubicBezTo>
                    <a:pt x="158" y="80"/>
                    <a:pt x="163" y="81"/>
                    <a:pt x="163" y="86"/>
                  </a:cubicBezTo>
                  <a:cubicBezTo>
                    <a:pt x="163" y="93"/>
                    <a:pt x="148" y="101"/>
                    <a:pt x="143" y="108"/>
                  </a:cubicBezTo>
                  <a:cubicBezTo>
                    <a:pt x="141" y="112"/>
                    <a:pt x="131" y="113"/>
                    <a:pt x="127" y="112"/>
                  </a:cubicBezTo>
                  <a:cubicBezTo>
                    <a:pt x="122" y="113"/>
                    <a:pt x="117" y="115"/>
                    <a:pt x="113" y="115"/>
                  </a:cubicBezTo>
                  <a:cubicBezTo>
                    <a:pt x="111" y="115"/>
                    <a:pt x="109" y="115"/>
                    <a:pt x="109" y="112"/>
                  </a:cubicBezTo>
                  <a:cubicBezTo>
                    <a:pt x="104" y="112"/>
                    <a:pt x="99" y="109"/>
                    <a:pt x="99" y="105"/>
                  </a:cubicBezTo>
                  <a:cubicBezTo>
                    <a:pt x="99" y="102"/>
                    <a:pt x="102" y="101"/>
                    <a:pt x="102" y="100"/>
                  </a:cubicBezTo>
                  <a:cubicBezTo>
                    <a:pt x="100" y="99"/>
                    <a:pt x="98" y="94"/>
                    <a:pt x="98" y="91"/>
                  </a:cubicBezTo>
                  <a:cubicBezTo>
                    <a:pt x="98" y="90"/>
                    <a:pt x="98" y="89"/>
                    <a:pt x="98" y="87"/>
                  </a:cubicBezTo>
                  <a:cubicBezTo>
                    <a:pt x="107" y="87"/>
                    <a:pt x="112" y="75"/>
                    <a:pt x="118" y="72"/>
                  </a:cubicBezTo>
                  <a:cubicBezTo>
                    <a:pt x="121" y="70"/>
                    <a:pt x="126" y="69"/>
                    <a:pt x="126" y="65"/>
                  </a:cubicBezTo>
                  <a:cubicBezTo>
                    <a:pt x="126" y="60"/>
                    <a:pt x="119" y="58"/>
                    <a:pt x="113" y="58"/>
                  </a:cubicBezTo>
                  <a:cubicBezTo>
                    <a:pt x="106" y="58"/>
                    <a:pt x="100" y="61"/>
                    <a:pt x="100" y="67"/>
                  </a:cubicBezTo>
                  <a:cubicBezTo>
                    <a:pt x="100" y="70"/>
                    <a:pt x="101" y="71"/>
                    <a:pt x="100" y="72"/>
                  </a:cubicBezTo>
                  <a:cubicBezTo>
                    <a:pt x="100" y="77"/>
                    <a:pt x="90" y="82"/>
                    <a:pt x="85" y="84"/>
                  </a:cubicBezTo>
                  <a:cubicBezTo>
                    <a:pt x="82" y="87"/>
                    <a:pt x="78" y="88"/>
                    <a:pt x="76" y="91"/>
                  </a:cubicBezTo>
                  <a:cubicBezTo>
                    <a:pt x="74" y="95"/>
                    <a:pt x="76" y="99"/>
                    <a:pt x="73" y="100"/>
                  </a:cubicBezTo>
                  <a:cubicBezTo>
                    <a:pt x="73" y="105"/>
                    <a:pt x="73" y="105"/>
                    <a:pt x="73" y="105"/>
                  </a:cubicBezTo>
                  <a:cubicBezTo>
                    <a:pt x="74" y="106"/>
                    <a:pt x="74" y="107"/>
                    <a:pt x="74" y="109"/>
                  </a:cubicBezTo>
                  <a:cubicBezTo>
                    <a:pt x="78" y="109"/>
                    <a:pt x="84" y="113"/>
                    <a:pt x="84" y="117"/>
                  </a:cubicBezTo>
                  <a:cubicBezTo>
                    <a:pt x="84" y="121"/>
                    <a:pt x="78" y="126"/>
                    <a:pt x="76" y="126"/>
                  </a:cubicBezTo>
                  <a:cubicBezTo>
                    <a:pt x="71" y="126"/>
                    <a:pt x="69" y="133"/>
                    <a:pt x="69" y="137"/>
                  </a:cubicBezTo>
                  <a:cubicBezTo>
                    <a:pt x="69" y="140"/>
                    <a:pt x="71" y="141"/>
                    <a:pt x="73" y="141"/>
                  </a:cubicBezTo>
                  <a:cubicBezTo>
                    <a:pt x="72" y="147"/>
                    <a:pt x="67" y="147"/>
                    <a:pt x="66" y="152"/>
                  </a:cubicBezTo>
                  <a:cubicBezTo>
                    <a:pt x="63" y="152"/>
                    <a:pt x="62" y="152"/>
                    <a:pt x="60" y="152"/>
                  </a:cubicBezTo>
                  <a:cubicBezTo>
                    <a:pt x="56" y="152"/>
                    <a:pt x="55" y="159"/>
                    <a:pt x="50" y="159"/>
                  </a:cubicBezTo>
                  <a:cubicBezTo>
                    <a:pt x="48" y="159"/>
                    <a:pt x="45" y="149"/>
                    <a:pt x="45" y="148"/>
                  </a:cubicBezTo>
                  <a:cubicBezTo>
                    <a:pt x="45" y="148"/>
                    <a:pt x="45" y="147"/>
                    <a:pt x="45" y="146"/>
                  </a:cubicBezTo>
                  <a:cubicBezTo>
                    <a:pt x="41" y="142"/>
                    <a:pt x="42" y="139"/>
                    <a:pt x="40" y="134"/>
                  </a:cubicBezTo>
                  <a:cubicBezTo>
                    <a:pt x="39" y="131"/>
                    <a:pt x="36" y="130"/>
                    <a:pt x="36" y="126"/>
                  </a:cubicBezTo>
                  <a:cubicBezTo>
                    <a:pt x="36" y="125"/>
                    <a:pt x="37" y="123"/>
                    <a:pt x="37" y="122"/>
                  </a:cubicBezTo>
                  <a:lnTo>
                    <a:pt x="37" y="1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1" name="Freeform 71"/>
            <p:cNvSpPr>
              <a:spLocks/>
            </p:cNvSpPr>
            <p:nvPr/>
          </p:nvSpPr>
          <p:spPr bwMode="auto">
            <a:xfrm>
              <a:off x="4699" y="808"/>
              <a:ext cx="840" cy="312"/>
            </a:xfrm>
            <a:custGeom>
              <a:avLst/>
              <a:gdLst>
                <a:gd name="T0" fmla="*/ 756 w 1068"/>
                <a:gd name="T1" fmla="*/ 292 h 397"/>
                <a:gd name="T2" fmla="*/ 729 w 1068"/>
                <a:gd name="T3" fmla="*/ 242 h 397"/>
                <a:gd name="T4" fmla="*/ 831 w 1068"/>
                <a:gd name="T5" fmla="*/ 204 h 397"/>
                <a:gd name="T6" fmla="*/ 901 w 1068"/>
                <a:gd name="T7" fmla="*/ 173 h 397"/>
                <a:gd name="T8" fmla="*/ 853 w 1068"/>
                <a:gd name="T9" fmla="*/ 232 h 397"/>
                <a:gd name="T10" fmla="*/ 895 w 1068"/>
                <a:gd name="T11" fmla="*/ 226 h 397"/>
                <a:gd name="T12" fmla="*/ 993 w 1068"/>
                <a:gd name="T13" fmla="*/ 157 h 397"/>
                <a:gd name="T14" fmla="*/ 1055 w 1068"/>
                <a:gd name="T15" fmla="*/ 143 h 397"/>
                <a:gd name="T16" fmla="*/ 945 w 1068"/>
                <a:gd name="T17" fmla="*/ 97 h 397"/>
                <a:gd name="T18" fmla="*/ 829 w 1068"/>
                <a:gd name="T19" fmla="*/ 79 h 397"/>
                <a:gd name="T20" fmla="*/ 717 w 1068"/>
                <a:gd name="T21" fmla="*/ 78 h 397"/>
                <a:gd name="T22" fmla="*/ 656 w 1068"/>
                <a:gd name="T23" fmla="*/ 49 h 397"/>
                <a:gd name="T24" fmla="*/ 551 w 1068"/>
                <a:gd name="T25" fmla="*/ 52 h 397"/>
                <a:gd name="T26" fmla="*/ 508 w 1068"/>
                <a:gd name="T27" fmla="*/ 13 h 397"/>
                <a:gd name="T28" fmla="*/ 379 w 1068"/>
                <a:gd name="T29" fmla="*/ 59 h 397"/>
                <a:gd name="T30" fmla="*/ 334 w 1068"/>
                <a:gd name="T31" fmla="*/ 74 h 397"/>
                <a:gd name="T32" fmla="*/ 322 w 1068"/>
                <a:gd name="T33" fmla="*/ 61 h 397"/>
                <a:gd name="T34" fmla="*/ 256 w 1068"/>
                <a:gd name="T35" fmla="*/ 104 h 397"/>
                <a:gd name="T36" fmla="*/ 161 w 1068"/>
                <a:gd name="T37" fmla="*/ 123 h 397"/>
                <a:gd name="T38" fmla="*/ 107 w 1068"/>
                <a:gd name="T39" fmla="*/ 148 h 397"/>
                <a:gd name="T40" fmla="*/ 115 w 1068"/>
                <a:gd name="T41" fmla="*/ 114 h 397"/>
                <a:gd name="T42" fmla="*/ 64 w 1068"/>
                <a:gd name="T43" fmla="*/ 118 h 397"/>
                <a:gd name="T44" fmla="*/ 69 w 1068"/>
                <a:gd name="T45" fmla="*/ 156 h 397"/>
                <a:gd name="T46" fmla="*/ 59 w 1068"/>
                <a:gd name="T47" fmla="*/ 197 h 397"/>
                <a:gd name="T48" fmla="*/ 26 w 1068"/>
                <a:gd name="T49" fmla="*/ 223 h 397"/>
                <a:gd name="T50" fmla="*/ 8 w 1068"/>
                <a:gd name="T51" fmla="*/ 247 h 397"/>
                <a:gd name="T52" fmla="*/ 28 w 1068"/>
                <a:gd name="T53" fmla="*/ 279 h 397"/>
                <a:gd name="T54" fmla="*/ 44 w 1068"/>
                <a:gd name="T55" fmla="*/ 298 h 397"/>
                <a:gd name="T56" fmla="*/ 56 w 1068"/>
                <a:gd name="T57" fmla="*/ 322 h 397"/>
                <a:gd name="T58" fmla="*/ 104 w 1068"/>
                <a:gd name="T59" fmla="*/ 323 h 397"/>
                <a:gd name="T60" fmla="*/ 113 w 1068"/>
                <a:gd name="T61" fmla="*/ 313 h 397"/>
                <a:gd name="T62" fmla="*/ 142 w 1068"/>
                <a:gd name="T63" fmla="*/ 350 h 397"/>
                <a:gd name="T64" fmla="*/ 175 w 1068"/>
                <a:gd name="T65" fmla="*/ 365 h 397"/>
                <a:gd name="T66" fmla="*/ 183 w 1068"/>
                <a:gd name="T67" fmla="*/ 370 h 397"/>
                <a:gd name="T68" fmla="*/ 175 w 1068"/>
                <a:gd name="T69" fmla="*/ 317 h 397"/>
                <a:gd name="T70" fmla="*/ 206 w 1068"/>
                <a:gd name="T71" fmla="*/ 322 h 397"/>
                <a:gd name="T72" fmla="*/ 213 w 1068"/>
                <a:gd name="T73" fmla="*/ 350 h 397"/>
                <a:gd name="T74" fmla="*/ 214 w 1068"/>
                <a:gd name="T75" fmla="*/ 373 h 397"/>
                <a:gd name="T76" fmla="*/ 223 w 1068"/>
                <a:gd name="T77" fmla="*/ 377 h 397"/>
                <a:gd name="T78" fmla="*/ 261 w 1068"/>
                <a:gd name="T79" fmla="*/ 388 h 397"/>
                <a:gd name="T80" fmla="*/ 280 w 1068"/>
                <a:gd name="T81" fmla="*/ 390 h 397"/>
                <a:gd name="T82" fmla="*/ 304 w 1068"/>
                <a:gd name="T83" fmla="*/ 385 h 397"/>
                <a:gd name="T84" fmla="*/ 327 w 1068"/>
                <a:gd name="T85" fmla="*/ 385 h 397"/>
                <a:gd name="T86" fmla="*/ 338 w 1068"/>
                <a:gd name="T87" fmla="*/ 373 h 397"/>
                <a:gd name="T88" fmla="*/ 414 w 1068"/>
                <a:gd name="T89" fmla="*/ 296 h 397"/>
                <a:gd name="T90" fmla="*/ 497 w 1068"/>
                <a:gd name="T91" fmla="*/ 267 h 397"/>
                <a:gd name="T92" fmla="*/ 611 w 1068"/>
                <a:gd name="T93" fmla="*/ 284 h 397"/>
                <a:gd name="T94" fmla="*/ 705 w 1068"/>
                <a:gd name="T95" fmla="*/ 303 h 397"/>
                <a:gd name="T96" fmla="*/ 699 w 1068"/>
                <a:gd name="T97" fmla="*/ 32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8" h="397">
                  <a:moveTo>
                    <a:pt x="698" y="341"/>
                  </a:moveTo>
                  <a:cubicBezTo>
                    <a:pt x="698" y="341"/>
                    <a:pt x="707" y="344"/>
                    <a:pt x="714" y="344"/>
                  </a:cubicBezTo>
                  <a:cubicBezTo>
                    <a:pt x="726" y="344"/>
                    <a:pt x="738" y="317"/>
                    <a:pt x="747" y="308"/>
                  </a:cubicBezTo>
                  <a:cubicBezTo>
                    <a:pt x="750" y="305"/>
                    <a:pt x="755" y="298"/>
                    <a:pt x="756" y="292"/>
                  </a:cubicBezTo>
                  <a:cubicBezTo>
                    <a:pt x="758" y="286"/>
                    <a:pt x="755" y="281"/>
                    <a:pt x="759" y="275"/>
                  </a:cubicBezTo>
                  <a:cubicBezTo>
                    <a:pt x="760" y="273"/>
                    <a:pt x="763" y="268"/>
                    <a:pt x="763" y="263"/>
                  </a:cubicBezTo>
                  <a:cubicBezTo>
                    <a:pt x="763" y="257"/>
                    <a:pt x="753" y="246"/>
                    <a:pt x="749" y="249"/>
                  </a:cubicBezTo>
                  <a:cubicBezTo>
                    <a:pt x="736" y="259"/>
                    <a:pt x="729" y="244"/>
                    <a:pt x="729" y="242"/>
                  </a:cubicBezTo>
                  <a:cubicBezTo>
                    <a:pt x="729" y="236"/>
                    <a:pt x="741" y="229"/>
                    <a:pt x="745" y="225"/>
                  </a:cubicBezTo>
                  <a:cubicBezTo>
                    <a:pt x="752" y="218"/>
                    <a:pt x="761" y="206"/>
                    <a:pt x="771" y="204"/>
                  </a:cubicBezTo>
                  <a:cubicBezTo>
                    <a:pt x="779" y="202"/>
                    <a:pt x="805" y="199"/>
                    <a:pt x="813" y="199"/>
                  </a:cubicBezTo>
                  <a:cubicBezTo>
                    <a:pt x="822" y="199"/>
                    <a:pt x="826" y="204"/>
                    <a:pt x="831" y="204"/>
                  </a:cubicBezTo>
                  <a:cubicBezTo>
                    <a:pt x="834" y="204"/>
                    <a:pt x="836" y="204"/>
                    <a:pt x="843" y="204"/>
                  </a:cubicBezTo>
                  <a:cubicBezTo>
                    <a:pt x="847" y="189"/>
                    <a:pt x="854" y="181"/>
                    <a:pt x="869" y="181"/>
                  </a:cubicBezTo>
                  <a:cubicBezTo>
                    <a:pt x="873" y="181"/>
                    <a:pt x="874" y="180"/>
                    <a:pt x="882" y="181"/>
                  </a:cubicBezTo>
                  <a:cubicBezTo>
                    <a:pt x="878" y="184"/>
                    <a:pt x="877" y="203"/>
                    <a:pt x="901" y="173"/>
                  </a:cubicBezTo>
                  <a:cubicBezTo>
                    <a:pt x="903" y="173"/>
                    <a:pt x="915" y="177"/>
                    <a:pt x="897" y="188"/>
                  </a:cubicBezTo>
                  <a:cubicBezTo>
                    <a:pt x="891" y="192"/>
                    <a:pt x="886" y="190"/>
                    <a:pt x="882" y="196"/>
                  </a:cubicBezTo>
                  <a:cubicBezTo>
                    <a:pt x="877" y="203"/>
                    <a:pt x="873" y="211"/>
                    <a:pt x="867" y="215"/>
                  </a:cubicBezTo>
                  <a:cubicBezTo>
                    <a:pt x="861" y="218"/>
                    <a:pt x="853" y="223"/>
                    <a:pt x="853" y="232"/>
                  </a:cubicBezTo>
                  <a:cubicBezTo>
                    <a:pt x="853" y="241"/>
                    <a:pt x="856" y="267"/>
                    <a:pt x="862" y="272"/>
                  </a:cubicBezTo>
                  <a:cubicBezTo>
                    <a:pt x="867" y="265"/>
                    <a:pt x="870" y="253"/>
                    <a:pt x="879" y="251"/>
                  </a:cubicBezTo>
                  <a:cubicBezTo>
                    <a:pt x="878" y="245"/>
                    <a:pt x="887" y="244"/>
                    <a:pt x="887" y="239"/>
                  </a:cubicBezTo>
                  <a:cubicBezTo>
                    <a:pt x="887" y="232"/>
                    <a:pt x="895" y="230"/>
                    <a:pt x="895" y="226"/>
                  </a:cubicBezTo>
                  <a:cubicBezTo>
                    <a:pt x="895" y="223"/>
                    <a:pt x="893" y="221"/>
                    <a:pt x="895" y="216"/>
                  </a:cubicBezTo>
                  <a:cubicBezTo>
                    <a:pt x="913" y="178"/>
                    <a:pt x="929" y="198"/>
                    <a:pt x="936" y="198"/>
                  </a:cubicBezTo>
                  <a:cubicBezTo>
                    <a:pt x="956" y="198"/>
                    <a:pt x="969" y="173"/>
                    <a:pt x="987" y="173"/>
                  </a:cubicBezTo>
                  <a:cubicBezTo>
                    <a:pt x="1019" y="172"/>
                    <a:pt x="993" y="160"/>
                    <a:pt x="993" y="157"/>
                  </a:cubicBezTo>
                  <a:cubicBezTo>
                    <a:pt x="993" y="147"/>
                    <a:pt x="1006" y="149"/>
                    <a:pt x="1009" y="143"/>
                  </a:cubicBezTo>
                  <a:cubicBezTo>
                    <a:pt x="1010" y="141"/>
                    <a:pt x="1007" y="136"/>
                    <a:pt x="1012" y="136"/>
                  </a:cubicBezTo>
                  <a:cubicBezTo>
                    <a:pt x="1026" y="136"/>
                    <a:pt x="1037" y="154"/>
                    <a:pt x="1047" y="154"/>
                  </a:cubicBezTo>
                  <a:cubicBezTo>
                    <a:pt x="1052" y="154"/>
                    <a:pt x="1052" y="146"/>
                    <a:pt x="1055" y="143"/>
                  </a:cubicBezTo>
                  <a:cubicBezTo>
                    <a:pt x="1059" y="139"/>
                    <a:pt x="1062" y="139"/>
                    <a:pt x="1068" y="137"/>
                  </a:cubicBezTo>
                  <a:cubicBezTo>
                    <a:pt x="1060" y="127"/>
                    <a:pt x="1034" y="121"/>
                    <a:pt x="1022" y="114"/>
                  </a:cubicBezTo>
                  <a:cubicBezTo>
                    <a:pt x="1004" y="103"/>
                    <a:pt x="981" y="93"/>
                    <a:pt x="956" y="93"/>
                  </a:cubicBezTo>
                  <a:cubicBezTo>
                    <a:pt x="949" y="93"/>
                    <a:pt x="944" y="94"/>
                    <a:pt x="945" y="97"/>
                  </a:cubicBezTo>
                  <a:cubicBezTo>
                    <a:pt x="952" y="118"/>
                    <a:pt x="935" y="97"/>
                    <a:pt x="930" y="97"/>
                  </a:cubicBezTo>
                  <a:cubicBezTo>
                    <a:pt x="880" y="96"/>
                    <a:pt x="880" y="96"/>
                    <a:pt x="880" y="96"/>
                  </a:cubicBezTo>
                  <a:cubicBezTo>
                    <a:pt x="877" y="85"/>
                    <a:pt x="869" y="81"/>
                    <a:pt x="854" y="81"/>
                  </a:cubicBezTo>
                  <a:cubicBezTo>
                    <a:pt x="846" y="81"/>
                    <a:pt x="834" y="84"/>
                    <a:pt x="829" y="79"/>
                  </a:cubicBezTo>
                  <a:cubicBezTo>
                    <a:pt x="825" y="76"/>
                    <a:pt x="825" y="70"/>
                    <a:pt x="818" y="68"/>
                  </a:cubicBezTo>
                  <a:cubicBezTo>
                    <a:pt x="805" y="64"/>
                    <a:pt x="790" y="61"/>
                    <a:pt x="773" y="61"/>
                  </a:cubicBezTo>
                  <a:cubicBezTo>
                    <a:pt x="756" y="61"/>
                    <a:pt x="753" y="70"/>
                    <a:pt x="752" y="78"/>
                  </a:cubicBezTo>
                  <a:cubicBezTo>
                    <a:pt x="736" y="78"/>
                    <a:pt x="728" y="78"/>
                    <a:pt x="717" y="78"/>
                  </a:cubicBezTo>
                  <a:cubicBezTo>
                    <a:pt x="711" y="78"/>
                    <a:pt x="710" y="73"/>
                    <a:pt x="703" y="73"/>
                  </a:cubicBezTo>
                  <a:cubicBezTo>
                    <a:pt x="702" y="76"/>
                    <a:pt x="701" y="83"/>
                    <a:pt x="697" y="83"/>
                  </a:cubicBezTo>
                  <a:cubicBezTo>
                    <a:pt x="688" y="83"/>
                    <a:pt x="684" y="71"/>
                    <a:pt x="684" y="65"/>
                  </a:cubicBezTo>
                  <a:cubicBezTo>
                    <a:pt x="684" y="64"/>
                    <a:pt x="702" y="52"/>
                    <a:pt x="656" y="49"/>
                  </a:cubicBezTo>
                  <a:cubicBezTo>
                    <a:pt x="651" y="48"/>
                    <a:pt x="648" y="51"/>
                    <a:pt x="648" y="57"/>
                  </a:cubicBezTo>
                  <a:cubicBezTo>
                    <a:pt x="623" y="57"/>
                    <a:pt x="623" y="57"/>
                    <a:pt x="623" y="57"/>
                  </a:cubicBezTo>
                  <a:cubicBezTo>
                    <a:pt x="616" y="55"/>
                    <a:pt x="578" y="51"/>
                    <a:pt x="573" y="43"/>
                  </a:cubicBezTo>
                  <a:cubicBezTo>
                    <a:pt x="544" y="67"/>
                    <a:pt x="551" y="52"/>
                    <a:pt x="551" y="52"/>
                  </a:cubicBezTo>
                  <a:cubicBezTo>
                    <a:pt x="557" y="43"/>
                    <a:pt x="624" y="25"/>
                    <a:pt x="569" y="12"/>
                  </a:cubicBezTo>
                  <a:cubicBezTo>
                    <a:pt x="546" y="12"/>
                    <a:pt x="546" y="12"/>
                    <a:pt x="546" y="12"/>
                  </a:cubicBezTo>
                  <a:cubicBezTo>
                    <a:pt x="544" y="6"/>
                    <a:pt x="539" y="0"/>
                    <a:pt x="530" y="0"/>
                  </a:cubicBezTo>
                  <a:cubicBezTo>
                    <a:pt x="518" y="0"/>
                    <a:pt x="514" y="9"/>
                    <a:pt x="508" y="13"/>
                  </a:cubicBezTo>
                  <a:cubicBezTo>
                    <a:pt x="503" y="17"/>
                    <a:pt x="475" y="28"/>
                    <a:pt x="477" y="18"/>
                  </a:cubicBezTo>
                  <a:cubicBezTo>
                    <a:pt x="470" y="20"/>
                    <a:pt x="439" y="22"/>
                    <a:pt x="423" y="37"/>
                  </a:cubicBezTo>
                  <a:cubicBezTo>
                    <a:pt x="420" y="40"/>
                    <a:pt x="419" y="49"/>
                    <a:pt x="414" y="49"/>
                  </a:cubicBezTo>
                  <a:cubicBezTo>
                    <a:pt x="406" y="49"/>
                    <a:pt x="379" y="46"/>
                    <a:pt x="379" y="59"/>
                  </a:cubicBezTo>
                  <a:cubicBezTo>
                    <a:pt x="379" y="61"/>
                    <a:pt x="381" y="64"/>
                    <a:pt x="382" y="67"/>
                  </a:cubicBezTo>
                  <a:cubicBezTo>
                    <a:pt x="377" y="70"/>
                    <a:pt x="376" y="67"/>
                    <a:pt x="360" y="67"/>
                  </a:cubicBezTo>
                  <a:cubicBezTo>
                    <a:pt x="347" y="85"/>
                    <a:pt x="348" y="65"/>
                    <a:pt x="345" y="61"/>
                  </a:cubicBezTo>
                  <a:cubicBezTo>
                    <a:pt x="344" y="68"/>
                    <a:pt x="340" y="71"/>
                    <a:pt x="334" y="74"/>
                  </a:cubicBezTo>
                  <a:cubicBezTo>
                    <a:pt x="336" y="80"/>
                    <a:pt x="345" y="87"/>
                    <a:pt x="338" y="94"/>
                  </a:cubicBezTo>
                  <a:cubicBezTo>
                    <a:pt x="334" y="99"/>
                    <a:pt x="347" y="115"/>
                    <a:pt x="340" y="115"/>
                  </a:cubicBezTo>
                  <a:cubicBezTo>
                    <a:pt x="331" y="115"/>
                    <a:pt x="328" y="82"/>
                    <a:pt x="328" y="75"/>
                  </a:cubicBezTo>
                  <a:cubicBezTo>
                    <a:pt x="328" y="68"/>
                    <a:pt x="341" y="65"/>
                    <a:pt x="322" y="61"/>
                  </a:cubicBezTo>
                  <a:cubicBezTo>
                    <a:pt x="312" y="59"/>
                    <a:pt x="294" y="74"/>
                    <a:pt x="294" y="83"/>
                  </a:cubicBezTo>
                  <a:cubicBezTo>
                    <a:pt x="294" y="93"/>
                    <a:pt x="299" y="99"/>
                    <a:pt x="304" y="105"/>
                  </a:cubicBezTo>
                  <a:cubicBezTo>
                    <a:pt x="316" y="124"/>
                    <a:pt x="287" y="103"/>
                    <a:pt x="276" y="100"/>
                  </a:cubicBezTo>
                  <a:cubicBezTo>
                    <a:pt x="246" y="92"/>
                    <a:pt x="256" y="102"/>
                    <a:pt x="256" y="104"/>
                  </a:cubicBezTo>
                  <a:cubicBezTo>
                    <a:pt x="255" y="121"/>
                    <a:pt x="248" y="107"/>
                    <a:pt x="244" y="107"/>
                  </a:cubicBezTo>
                  <a:cubicBezTo>
                    <a:pt x="237" y="107"/>
                    <a:pt x="223" y="116"/>
                    <a:pt x="213" y="111"/>
                  </a:cubicBezTo>
                  <a:cubicBezTo>
                    <a:pt x="208" y="98"/>
                    <a:pt x="175" y="128"/>
                    <a:pt x="167" y="128"/>
                  </a:cubicBezTo>
                  <a:cubicBezTo>
                    <a:pt x="164" y="128"/>
                    <a:pt x="160" y="126"/>
                    <a:pt x="161" y="123"/>
                  </a:cubicBezTo>
                  <a:cubicBezTo>
                    <a:pt x="164" y="115"/>
                    <a:pt x="159" y="95"/>
                    <a:pt x="150" y="125"/>
                  </a:cubicBezTo>
                  <a:cubicBezTo>
                    <a:pt x="149" y="126"/>
                    <a:pt x="153" y="127"/>
                    <a:pt x="153" y="131"/>
                  </a:cubicBezTo>
                  <a:cubicBezTo>
                    <a:pt x="153" y="139"/>
                    <a:pt x="142" y="134"/>
                    <a:pt x="136" y="136"/>
                  </a:cubicBezTo>
                  <a:cubicBezTo>
                    <a:pt x="130" y="138"/>
                    <a:pt x="133" y="159"/>
                    <a:pt x="107" y="148"/>
                  </a:cubicBezTo>
                  <a:cubicBezTo>
                    <a:pt x="107" y="157"/>
                    <a:pt x="107" y="157"/>
                    <a:pt x="107" y="157"/>
                  </a:cubicBezTo>
                  <a:cubicBezTo>
                    <a:pt x="95" y="155"/>
                    <a:pt x="96" y="142"/>
                    <a:pt x="92" y="136"/>
                  </a:cubicBezTo>
                  <a:cubicBezTo>
                    <a:pt x="101" y="136"/>
                    <a:pt x="106" y="135"/>
                    <a:pt x="115" y="138"/>
                  </a:cubicBezTo>
                  <a:cubicBezTo>
                    <a:pt x="128" y="141"/>
                    <a:pt x="152" y="126"/>
                    <a:pt x="115" y="114"/>
                  </a:cubicBezTo>
                  <a:cubicBezTo>
                    <a:pt x="104" y="110"/>
                    <a:pt x="80" y="98"/>
                    <a:pt x="73" y="98"/>
                  </a:cubicBezTo>
                  <a:cubicBezTo>
                    <a:pt x="72" y="98"/>
                    <a:pt x="72" y="97"/>
                    <a:pt x="67" y="98"/>
                  </a:cubicBezTo>
                  <a:cubicBezTo>
                    <a:pt x="64" y="100"/>
                    <a:pt x="56" y="104"/>
                    <a:pt x="56" y="109"/>
                  </a:cubicBezTo>
                  <a:cubicBezTo>
                    <a:pt x="56" y="113"/>
                    <a:pt x="64" y="113"/>
                    <a:pt x="64" y="118"/>
                  </a:cubicBezTo>
                  <a:cubicBezTo>
                    <a:pt x="64" y="122"/>
                    <a:pt x="60" y="123"/>
                    <a:pt x="60" y="127"/>
                  </a:cubicBezTo>
                  <a:cubicBezTo>
                    <a:pt x="60" y="131"/>
                    <a:pt x="64" y="134"/>
                    <a:pt x="64" y="138"/>
                  </a:cubicBezTo>
                  <a:cubicBezTo>
                    <a:pt x="64" y="141"/>
                    <a:pt x="62" y="142"/>
                    <a:pt x="62" y="145"/>
                  </a:cubicBezTo>
                  <a:cubicBezTo>
                    <a:pt x="62" y="150"/>
                    <a:pt x="69" y="151"/>
                    <a:pt x="69" y="156"/>
                  </a:cubicBezTo>
                  <a:cubicBezTo>
                    <a:pt x="69" y="157"/>
                    <a:pt x="67" y="158"/>
                    <a:pt x="66" y="159"/>
                  </a:cubicBezTo>
                  <a:cubicBezTo>
                    <a:pt x="68" y="162"/>
                    <a:pt x="73" y="163"/>
                    <a:pt x="73" y="168"/>
                  </a:cubicBezTo>
                  <a:cubicBezTo>
                    <a:pt x="73" y="175"/>
                    <a:pt x="58" y="183"/>
                    <a:pt x="53" y="190"/>
                  </a:cubicBezTo>
                  <a:cubicBezTo>
                    <a:pt x="55" y="192"/>
                    <a:pt x="57" y="193"/>
                    <a:pt x="59" y="197"/>
                  </a:cubicBezTo>
                  <a:cubicBezTo>
                    <a:pt x="56" y="199"/>
                    <a:pt x="49" y="202"/>
                    <a:pt x="47" y="202"/>
                  </a:cubicBezTo>
                  <a:cubicBezTo>
                    <a:pt x="43" y="202"/>
                    <a:pt x="40" y="201"/>
                    <a:pt x="36" y="201"/>
                  </a:cubicBezTo>
                  <a:cubicBezTo>
                    <a:pt x="31" y="201"/>
                    <a:pt x="20" y="205"/>
                    <a:pt x="23" y="208"/>
                  </a:cubicBezTo>
                  <a:cubicBezTo>
                    <a:pt x="34" y="219"/>
                    <a:pt x="28" y="223"/>
                    <a:pt x="26" y="223"/>
                  </a:cubicBezTo>
                  <a:cubicBezTo>
                    <a:pt x="21" y="223"/>
                    <a:pt x="21" y="217"/>
                    <a:pt x="17" y="217"/>
                  </a:cubicBezTo>
                  <a:cubicBezTo>
                    <a:pt x="13" y="217"/>
                    <a:pt x="8" y="227"/>
                    <a:pt x="8" y="232"/>
                  </a:cubicBezTo>
                  <a:cubicBezTo>
                    <a:pt x="8" y="241"/>
                    <a:pt x="1" y="240"/>
                    <a:pt x="0" y="248"/>
                  </a:cubicBezTo>
                  <a:cubicBezTo>
                    <a:pt x="3" y="247"/>
                    <a:pt x="6" y="247"/>
                    <a:pt x="8" y="247"/>
                  </a:cubicBezTo>
                  <a:cubicBezTo>
                    <a:pt x="13" y="247"/>
                    <a:pt x="15" y="247"/>
                    <a:pt x="20" y="247"/>
                  </a:cubicBezTo>
                  <a:cubicBezTo>
                    <a:pt x="24" y="247"/>
                    <a:pt x="26" y="255"/>
                    <a:pt x="26" y="260"/>
                  </a:cubicBezTo>
                  <a:cubicBezTo>
                    <a:pt x="26" y="263"/>
                    <a:pt x="23" y="264"/>
                    <a:pt x="23" y="267"/>
                  </a:cubicBezTo>
                  <a:cubicBezTo>
                    <a:pt x="23" y="272"/>
                    <a:pt x="28" y="275"/>
                    <a:pt x="28" y="279"/>
                  </a:cubicBezTo>
                  <a:cubicBezTo>
                    <a:pt x="28" y="281"/>
                    <a:pt x="23" y="282"/>
                    <a:pt x="23" y="284"/>
                  </a:cubicBezTo>
                  <a:cubicBezTo>
                    <a:pt x="20" y="287"/>
                    <a:pt x="19" y="291"/>
                    <a:pt x="19" y="296"/>
                  </a:cubicBezTo>
                  <a:cubicBezTo>
                    <a:pt x="19" y="302"/>
                    <a:pt x="23" y="301"/>
                    <a:pt x="28" y="301"/>
                  </a:cubicBezTo>
                  <a:cubicBezTo>
                    <a:pt x="36" y="301"/>
                    <a:pt x="39" y="298"/>
                    <a:pt x="44" y="298"/>
                  </a:cubicBezTo>
                  <a:cubicBezTo>
                    <a:pt x="50" y="298"/>
                    <a:pt x="49" y="310"/>
                    <a:pt x="54" y="310"/>
                  </a:cubicBezTo>
                  <a:cubicBezTo>
                    <a:pt x="54" y="319"/>
                    <a:pt x="54" y="319"/>
                    <a:pt x="54" y="319"/>
                  </a:cubicBezTo>
                  <a:cubicBezTo>
                    <a:pt x="54" y="319"/>
                    <a:pt x="55" y="320"/>
                    <a:pt x="55" y="320"/>
                  </a:cubicBezTo>
                  <a:cubicBezTo>
                    <a:pt x="56" y="322"/>
                    <a:pt x="56" y="322"/>
                    <a:pt x="56" y="322"/>
                  </a:cubicBezTo>
                  <a:cubicBezTo>
                    <a:pt x="58" y="322"/>
                    <a:pt x="60" y="321"/>
                    <a:pt x="62" y="320"/>
                  </a:cubicBezTo>
                  <a:cubicBezTo>
                    <a:pt x="67" y="319"/>
                    <a:pt x="67" y="313"/>
                    <a:pt x="72" y="313"/>
                  </a:cubicBezTo>
                  <a:cubicBezTo>
                    <a:pt x="76" y="313"/>
                    <a:pt x="86" y="330"/>
                    <a:pt x="89" y="330"/>
                  </a:cubicBezTo>
                  <a:cubicBezTo>
                    <a:pt x="92" y="330"/>
                    <a:pt x="103" y="325"/>
                    <a:pt x="104" y="323"/>
                  </a:cubicBezTo>
                  <a:cubicBezTo>
                    <a:pt x="104" y="323"/>
                    <a:pt x="98" y="322"/>
                    <a:pt x="98" y="322"/>
                  </a:cubicBezTo>
                  <a:cubicBezTo>
                    <a:pt x="97" y="322"/>
                    <a:pt x="95" y="321"/>
                    <a:pt x="95" y="319"/>
                  </a:cubicBezTo>
                  <a:cubicBezTo>
                    <a:pt x="95" y="317"/>
                    <a:pt x="111" y="311"/>
                    <a:pt x="117" y="309"/>
                  </a:cubicBezTo>
                  <a:cubicBezTo>
                    <a:pt x="117" y="309"/>
                    <a:pt x="114" y="312"/>
                    <a:pt x="113" y="313"/>
                  </a:cubicBezTo>
                  <a:cubicBezTo>
                    <a:pt x="113" y="314"/>
                    <a:pt x="119" y="320"/>
                    <a:pt x="106" y="323"/>
                  </a:cubicBezTo>
                  <a:cubicBezTo>
                    <a:pt x="111" y="336"/>
                    <a:pt x="137" y="334"/>
                    <a:pt x="137" y="351"/>
                  </a:cubicBezTo>
                  <a:cubicBezTo>
                    <a:pt x="138" y="351"/>
                    <a:pt x="138" y="351"/>
                    <a:pt x="138" y="351"/>
                  </a:cubicBezTo>
                  <a:cubicBezTo>
                    <a:pt x="139" y="351"/>
                    <a:pt x="140" y="350"/>
                    <a:pt x="142" y="350"/>
                  </a:cubicBezTo>
                  <a:cubicBezTo>
                    <a:pt x="149" y="350"/>
                    <a:pt x="149" y="354"/>
                    <a:pt x="151" y="359"/>
                  </a:cubicBezTo>
                  <a:cubicBezTo>
                    <a:pt x="152" y="360"/>
                    <a:pt x="156" y="363"/>
                    <a:pt x="156" y="363"/>
                  </a:cubicBezTo>
                  <a:cubicBezTo>
                    <a:pt x="160" y="364"/>
                    <a:pt x="161" y="370"/>
                    <a:pt x="167" y="370"/>
                  </a:cubicBezTo>
                  <a:cubicBezTo>
                    <a:pt x="172" y="370"/>
                    <a:pt x="172" y="367"/>
                    <a:pt x="175" y="365"/>
                  </a:cubicBezTo>
                  <a:cubicBezTo>
                    <a:pt x="177" y="365"/>
                    <a:pt x="177" y="365"/>
                    <a:pt x="178" y="365"/>
                  </a:cubicBezTo>
                  <a:cubicBezTo>
                    <a:pt x="179" y="366"/>
                    <a:pt x="179" y="368"/>
                    <a:pt x="180" y="369"/>
                  </a:cubicBezTo>
                  <a:cubicBezTo>
                    <a:pt x="180" y="369"/>
                    <a:pt x="180" y="370"/>
                    <a:pt x="180" y="370"/>
                  </a:cubicBezTo>
                  <a:cubicBezTo>
                    <a:pt x="183" y="370"/>
                    <a:pt x="183" y="370"/>
                    <a:pt x="183" y="370"/>
                  </a:cubicBezTo>
                  <a:cubicBezTo>
                    <a:pt x="186" y="367"/>
                    <a:pt x="186" y="362"/>
                    <a:pt x="189" y="360"/>
                  </a:cubicBezTo>
                  <a:cubicBezTo>
                    <a:pt x="183" y="357"/>
                    <a:pt x="174" y="343"/>
                    <a:pt x="174" y="336"/>
                  </a:cubicBezTo>
                  <a:cubicBezTo>
                    <a:pt x="174" y="334"/>
                    <a:pt x="169" y="330"/>
                    <a:pt x="169" y="327"/>
                  </a:cubicBezTo>
                  <a:cubicBezTo>
                    <a:pt x="169" y="326"/>
                    <a:pt x="174" y="318"/>
                    <a:pt x="175" y="317"/>
                  </a:cubicBezTo>
                  <a:cubicBezTo>
                    <a:pt x="176" y="317"/>
                    <a:pt x="182" y="313"/>
                    <a:pt x="183" y="313"/>
                  </a:cubicBezTo>
                  <a:cubicBezTo>
                    <a:pt x="189" y="311"/>
                    <a:pt x="192" y="310"/>
                    <a:pt x="200" y="310"/>
                  </a:cubicBezTo>
                  <a:cubicBezTo>
                    <a:pt x="211" y="310"/>
                    <a:pt x="213" y="315"/>
                    <a:pt x="218" y="322"/>
                  </a:cubicBezTo>
                  <a:cubicBezTo>
                    <a:pt x="214" y="324"/>
                    <a:pt x="210" y="322"/>
                    <a:pt x="206" y="322"/>
                  </a:cubicBezTo>
                  <a:cubicBezTo>
                    <a:pt x="200" y="322"/>
                    <a:pt x="191" y="328"/>
                    <a:pt x="191" y="328"/>
                  </a:cubicBezTo>
                  <a:cubicBezTo>
                    <a:pt x="191" y="332"/>
                    <a:pt x="194" y="332"/>
                    <a:pt x="196" y="334"/>
                  </a:cubicBezTo>
                  <a:cubicBezTo>
                    <a:pt x="200" y="341"/>
                    <a:pt x="206" y="344"/>
                    <a:pt x="206" y="353"/>
                  </a:cubicBezTo>
                  <a:cubicBezTo>
                    <a:pt x="208" y="352"/>
                    <a:pt x="212" y="350"/>
                    <a:pt x="213" y="350"/>
                  </a:cubicBezTo>
                  <a:cubicBezTo>
                    <a:pt x="214" y="353"/>
                    <a:pt x="217" y="355"/>
                    <a:pt x="217" y="358"/>
                  </a:cubicBezTo>
                  <a:cubicBezTo>
                    <a:pt x="211" y="358"/>
                    <a:pt x="211" y="358"/>
                    <a:pt x="211" y="358"/>
                  </a:cubicBezTo>
                  <a:cubicBezTo>
                    <a:pt x="209" y="358"/>
                    <a:pt x="207" y="360"/>
                    <a:pt x="206" y="363"/>
                  </a:cubicBezTo>
                  <a:cubicBezTo>
                    <a:pt x="211" y="364"/>
                    <a:pt x="214" y="369"/>
                    <a:pt x="214" y="373"/>
                  </a:cubicBezTo>
                  <a:cubicBezTo>
                    <a:pt x="214" y="375"/>
                    <a:pt x="212" y="376"/>
                    <a:pt x="212" y="378"/>
                  </a:cubicBezTo>
                  <a:cubicBezTo>
                    <a:pt x="212" y="380"/>
                    <a:pt x="214" y="382"/>
                    <a:pt x="214" y="382"/>
                  </a:cubicBezTo>
                  <a:cubicBezTo>
                    <a:pt x="214" y="380"/>
                    <a:pt x="217" y="380"/>
                    <a:pt x="219" y="380"/>
                  </a:cubicBezTo>
                  <a:cubicBezTo>
                    <a:pt x="222" y="379"/>
                    <a:pt x="221" y="378"/>
                    <a:pt x="223" y="377"/>
                  </a:cubicBezTo>
                  <a:cubicBezTo>
                    <a:pt x="227" y="376"/>
                    <a:pt x="230" y="377"/>
                    <a:pt x="233" y="374"/>
                  </a:cubicBezTo>
                  <a:cubicBezTo>
                    <a:pt x="238" y="377"/>
                    <a:pt x="241" y="377"/>
                    <a:pt x="246" y="379"/>
                  </a:cubicBezTo>
                  <a:cubicBezTo>
                    <a:pt x="251" y="380"/>
                    <a:pt x="253" y="385"/>
                    <a:pt x="259" y="385"/>
                  </a:cubicBezTo>
                  <a:cubicBezTo>
                    <a:pt x="259" y="387"/>
                    <a:pt x="261" y="387"/>
                    <a:pt x="261" y="388"/>
                  </a:cubicBezTo>
                  <a:cubicBezTo>
                    <a:pt x="261" y="390"/>
                    <a:pt x="261" y="393"/>
                    <a:pt x="262" y="396"/>
                  </a:cubicBezTo>
                  <a:cubicBezTo>
                    <a:pt x="264" y="393"/>
                    <a:pt x="266" y="397"/>
                    <a:pt x="268" y="397"/>
                  </a:cubicBezTo>
                  <a:cubicBezTo>
                    <a:pt x="271" y="397"/>
                    <a:pt x="272" y="395"/>
                    <a:pt x="273" y="393"/>
                  </a:cubicBezTo>
                  <a:cubicBezTo>
                    <a:pt x="275" y="392"/>
                    <a:pt x="278" y="392"/>
                    <a:pt x="280" y="390"/>
                  </a:cubicBezTo>
                  <a:cubicBezTo>
                    <a:pt x="283" y="386"/>
                    <a:pt x="284" y="380"/>
                    <a:pt x="289" y="380"/>
                  </a:cubicBezTo>
                  <a:cubicBezTo>
                    <a:pt x="292" y="380"/>
                    <a:pt x="291" y="381"/>
                    <a:pt x="293" y="381"/>
                  </a:cubicBezTo>
                  <a:cubicBezTo>
                    <a:pt x="293" y="384"/>
                    <a:pt x="299" y="382"/>
                    <a:pt x="300" y="382"/>
                  </a:cubicBezTo>
                  <a:cubicBezTo>
                    <a:pt x="302" y="382"/>
                    <a:pt x="302" y="385"/>
                    <a:pt x="304" y="385"/>
                  </a:cubicBezTo>
                  <a:cubicBezTo>
                    <a:pt x="308" y="385"/>
                    <a:pt x="312" y="382"/>
                    <a:pt x="314" y="379"/>
                  </a:cubicBezTo>
                  <a:cubicBezTo>
                    <a:pt x="314" y="379"/>
                    <a:pt x="314" y="379"/>
                    <a:pt x="315" y="379"/>
                  </a:cubicBezTo>
                  <a:cubicBezTo>
                    <a:pt x="317" y="379"/>
                    <a:pt x="318" y="374"/>
                    <a:pt x="322" y="374"/>
                  </a:cubicBezTo>
                  <a:cubicBezTo>
                    <a:pt x="327" y="374"/>
                    <a:pt x="322" y="385"/>
                    <a:pt x="327" y="385"/>
                  </a:cubicBezTo>
                  <a:cubicBezTo>
                    <a:pt x="332" y="385"/>
                    <a:pt x="334" y="381"/>
                    <a:pt x="338" y="381"/>
                  </a:cubicBezTo>
                  <a:cubicBezTo>
                    <a:pt x="341" y="381"/>
                    <a:pt x="343" y="381"/>
                    <a:pt x="346" y="382"/>
                  </a:cubicBezTo>
                  <a:cubicBezTo>
                    <a:pt x="346" y="381"/>
                    <a:pt x="346" y="381"/>
                    <a:pt x="346" y="381"/>
                  </a:cubicBezTo>
                  <a:cubicBezTo>
                    <a:pt x="345" y="376"/>
                    <a:pt x="344" y="375"/>
                    <a:pt x="338" y="373"/>
                  </a:cubicBezTo>
                  <a:cubicBezTo>
                    <a:pt x="339" y="369"/>
                    <a:pt x="344" y="359"/>
                    <a:pt x="347" y="359"/>
                  </a:cubicBezTo>
                  <a:cubicBezTo>
                    <a:pt x="367" y="359"/>
                    <a:pt x="381" y="348"/>
                    <a:pt x="381" y="324"/>
                  </a:cubicBezTo>
                  <a:cubicBezTo>
                    <a:pt x="392" y="322"/>
                    <a:pt x="393" y="309"/>
                    <a:pt x="400" y="310"/>
                  </a:cubicBezTo>
                  <a:cubicBezTo>
                    <a:pt x="418" y="312"/>
                    <a:pt x="411" y="299"/>
                    <a:pt x="414" y="296"/>
                  </a:cubicBezTo>
                  <a:cubicBezTo>
                    <a:pt x="423" y="289"/>
                    <a:pt x="436" y="288"/>
                    <a:pt x="447" y="282"/>
                  </a:cubicBezTo>
                  <a:cubicBezTo>
                    <a:pt x="449" y="281"/>
                    <a:pt x="452" y="276"/>
                    <a:pt x="456" y="276"/>
                  </a:cubicBezTo>
                  <a:cubicBezTo>
                    <a:pt x="462" y="276"/>
                    <a:pt x="471" y="283"/>
                    <a:pt x="480" y="283"/>
                  </a:cubicBezTo>
                  <a:cubicBezTo>
                    <a:pt x="492" y="283"/>
                    <a:pt x="490" y="267"/>
                    <a:pt x="497" y="267"/>
                  </a:cubicBezTo>
                  <a:cubicBezTo>
                    <a:pt x="501" y="267"/>
                    <a:pt x="514" y="269"/>
                    <a:pt x="515" y="272"/>
                  </a:cubicBezTo>
                  <a:cubicBezTo>
                    <a:pt x="521" y="286"/>
                    <a:pt x="530" y="279"/>
                    <a:pt x="535" y="279"/>
                  </a:cubicBezTo>
                  <a:cubicBezTo>
                    <a:pt x="549" y="279"/>
                    <a:pt x="553" y="290"/>
                    <a:pt x="567" y="290"/>
                  </a:cubicBezTo>
                  <a:cubicBezTo>
                    <a:pt x="579" y="290"/>
                    <a:pt x="595" y="278"/>
                    <a:pt x="611" y="284"/>
                  </a:cubicBezTo>
                  <a:cubicBezTo>
                    <a:pt x="632" y="292"/>
                    <a:pt x="622" y="256"/>
                    <a:pt x="650" y="256"/>
                  </a:cubicBezTo>
                  <a:cubicBezTo>
                    <a:pt x="669" y="256"/>
                    <a:pt x="669" y="271"/>
                    <a:pt x="676" y="283"/>
                  </a:cubicBezTo>
                  <a:cubicBezTo>
                    <a:pt x="679" y="288"/>
                    <a:pt x="689" y="288"/>
                    <a:pt x="693" y="292"/>
                  </a:cubicBezTo>
                  <a:cubicBezTo>
                    <a:pt x="696" y="295"/>
                    <a:pt x="698" y="303"/>
                    <a:pt x="705" y="303"/>
                  </a:cubicBezTo>
                  <a:cubicBezTo>
                    <a:pt x="712" y="303"/>
                    <a:pt x="713" y="296"/>
                    <a:pt x="722" y="296"/>
                  </a:cubicBezTo>
                  <a:cubicBezTo>
                    <a:pt x="722" y="302"/>
                    <a:pt x="722" y="302"/>
                    <a:pt x="722" y="302"/>
                  </a:cubicBezTo>
                  <a:cubicBezTo>
                    <a:pt x="718" y="307"/>
                    <a:pt x="716" y="318"/>
                    <a:pt x="710" y="322"/>
                  </a:cubicBezTo>
                  <a:cubicBezTo>
                    <a:pt x="705" y="324"/>
                    <a:pt x="696" y="325"/>
                    <a:pt x="699" y="327"/>
                  </a:cubicBezTo>
                  <a:cubicBezTo>
                    <a:pt x="707" y="332"/>
                    <a:pt x="698" y="341"/>
                    <a:pt x="698" y="3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2" name="Freeform 72"/>
            <p:cNvSpPr>
              <a:spLocks/>
            </p:cNvSpPr>
            <p:nvPr/>
          </p:nvSpPr>
          <p:spPr bwMode="auto">
            <a:xfrm>
              <a:off x="4965" y="1009"/>
              <a:ext cx="302" cy="191"/>
            </a:xfrm>
            <a:custGeom>
              <a:avLst/>
              <a:gdLst>
                <a:gd name="T0" fmla="*/ 293 w 384"/>
                <a:gd name="T1" fmla="*/ 153 h 242"/>
                <a:gd name="T2" fmla="*/ 286 w 384"/>
                <a:gd name="T3" fmla="*/ 143 h 242"/>
                <a:gd name="T4" fmla="*/ 307 w 384"/>
                <a:gd name="T5" fmla="*/ 127 h 242"/>
                <a:gd name="T6" fmla="*/ 294 w 384"/>
                <a:gd name="T7" fmla="*/ 123 h 242"/>
                <a:gd name="T8" fmla="*/ 285 w 384"/>
                <a:gd name="T9" fmla="*/ 127 h 242"/>
                <a:gd name="T10" fmla="*/ 276 w 384"/>
                <a:gd name="T11" fmla="*/ 117 h 242"/>
                <a:gd name="T12" fmla="*/ 295 w 384"/>
                <a:gd name="T13" fmla="*/ 104 h 242"/>
                <a:gd name="T14" fmla="*/ 303 w 384"/>
                <a:gd name="T15" fmla="*/ 105 h 242"/>
                <a:gd name="T16" fmla="*/ 317 w 384"/>
                <a:gd name="T17" fmla="*/ 108 h 242"/>
                <a:gd name="T18" fmla="*/ 324 w 384"/>
                <a:gd name="T19" fmla="*/ 115 h 242"/>
                <a:gd name="T20" fmla="*/ 324 w 384"/>
                <a:gd name="T21" fmla="*/ 123 h 242"/>
                <a:gd name="T22" fmla="*/ 333 w 384"/>
                <a:gd name="T23" fmla="*/ 127 h 242"/>
                <a:gd name="T24" fmla="*/ 329 w 384"/>
                <a:gd name="T25" fmla="*/ 132 h 242"/>
                <a:gd name="T26" fmla="*/ 332 w 384"/>
                <a:gd name="T27" fmla="*/ 137 h 242"/>
                <a:gd name="T28" fmla="*/ 332 w 384"/>
                <a:gd name="T29" fmla="*/ 144 h 242"/>
                <a:gd name="T30" fmla="*/ 334 w 384"/>
                <a:gd name="T31" fmla="*/ 147 h 242"/>
                <a:gd name="T32" fmla="*/ 345 w 384"/>
                <a:gd name="T33" fmla="*/ 142 h 242"/>
                <a:gd name="T34" fmla="*/ 341 w 384"/>
                <a:gd name="T35" fmla="*/ 116 h 242"/>
                <a:gd name="T36" fmla="*/ 344 w 384"/>
                <a:gd name="T37" fmla="*/ 105 h 242"/>
                <a:gd name="T38" fmla="*/ 360 w 384"/>
                <a:gd name="T39" fmla="*/ 85 h 242"/>
                <a:gd name="T40" fmla="*/ 372 w 384"/>
                <a:gd name="T41" fmla="*/ 66 h 242"/>
                <a:gd name="T42" fmla="*/ 384 w 384"/>
                <a:gd name="T43" fmla="*/ 40 h 242"/>
                <a:gd name="T44" fmla="*/ 355 w 384"/>
                <a:gd name="T45" fmla="*/ 36 h 242"/>
                <a:gd name="T46" fmla="*/ 312 w 384"/>
                <a:gd name="T47" fmla="*/ 0 h 242"/>
                <a:gd name="T48" fmla="*/ 229 w 384"/>
                <a:gd name="T49" fmla="*/ 34 h 242"/>
                <a:gd name="T50" fmla="*/ 177 w 384"/>
                <a:gd name="T51" fmla="*/ 16 h 242"/>
                <a:gd name="T52" fmla="*/ 142 w 384"/>
                <a:gd name="T53" fmla="*/ 27 h 242"/>
                <a:gd name="T54" fmla="*/ 109 w 384"/>
                <a:gd name="T55" fmla="*/ 26 h 242"/>
                <a:gd name="T56" fmla="*/ 62 w 384"/>
                <a:gd name="T57" fmla="*/ 54 h 242"/>
                <a:gd name="T58" fmla="*/ 9 w 384"/>
                <a:gd name="T59" fmla="*/ 103 h 242"/>
                <a:gd name="T60" fmla="*/ 8 w 384"/>
                <a:gd name="T61" fmla="*/ 125 h 242"/>
                <a:gd name="T62" fmla="*/ 13 w 384"/>
                <a:gd name="T63" fmla="*/ 130 h 242"/>
                <a:gd name="T64" fmla="*/ 26 w 384"/>
                <a:gd name="T65" fmla="*/ 139 h 242"/>
                <a:gd name="T66" fmla="*/ 42 w 384"/>
                <a:gd name="T67" fmla="*/ 142 h 242"/>
                <a:gd name="T68" fmla="*/ 37 w 384"/>
                <a:gd name="T69" fmla="*/ 158 h 242"/>
                <a:gd name="T70" fmla="*/ 32 w 384"/>
                <a:gd name="T71" fmla="*/ 162 h 242"/>
                <a:gd name="T72" fmla="*/ 37 w 384"/>
                <a:gd name="T73" fmla="*/ 171 h 242"/>
                <a:gd name="T74" fmla="*/ 55 w 384"/>
                <a:gd name="T75" fmla="*/ 178 h 242"/>
                <a:gd name="T76" fmla="*/ 66 w 384"/>
                <a:gd name="T77" fmla="*/ 186 h 242"/>
                <a:gd name="T78" fmla="*/ 80 w 384"/>
                <a:gd name="T79" fmla="*/ 192 h 242"/>
                <a:gd name="T80" fmla="*/ 93 w 384"/>
                <a:gd name="T81" fmla="*/ 190 h 242"/>
                <a:gd name="T82" fmla="*/ 105 w 384"/>
                <a:gd name="T83" fmla="*/ 190 h 242"/>
                <a:gd name="T84" fmla="*/ 128 w 384"/>
                <a:gd name="T85" fmla="*/ 185 h 242"/>
                <a:gd name="T86" fmla="*/ 138 w 384"/>
                <a:gd name="T87" fmla="*/ 183 h 242"/>
                <a:gd name="T88" fmla="*/ 141 w 384"/>
                <a:gd name="T89" fmla="*/ 181 h 242"/>
                <a:gd name="T90" fmla="*/ 158 w 384"/>
                <a:gd name="T91" fmla="*/ 199 h 242"/>
                <a:gd name="T92" fmla="*/ 153 w 384"/>
                <a:gd name="T93" fmla="*/ 219 h 242"/>
                <a:gd name="T94" fmla="*/ 162 w 384"/>
                <a:gd name="T95" fmla="*/ 224 h 242"/>
                <a:gd name="T96" fmla="*/ 173 w 384"/>
                <a:gd name="T97" fmla="*/ 233 h 242"/>
                <a:gd name="T98" fmla="*/ 175 w 384"/>
                <a:gd name="T99" fmla="*/ 235 h 242"/>
                <a:gd name="T100" fmla="*/ 177 w 384"/>
                <a:gd name="T101" fmla="*/ 228 h 242"/>
                <a:gd name="T102" fmla="*/ 190 w 384"/>
                <a:gd name="T103" fmla="*/ 226 h 242"/>
                <a:gd name="T104" fmla="*/ 208 w 384"/>
                <a:gd name="T105" fmla="*/ 226 h 242"/>
                <a:gd name="T106" fmla="*/ 216 w 384"/>
                <a:gd name="T107" fmla="*/ 234 h 242"/>
                <a:gd name="T108" fmla="*/ 227 w 384"/>
                <a:gd name="T109" fmla="*/ 242 h 242"/>
                <a:gd name="T110" fmla="*/ 238 w 384"/>
                <a:gd name="T111" fmla="*/ 234 h 242"/>
                <a:gd name="T112" fmla="*/ 251 w 384"/>
                <a:gd name="T113" fmla="*/ 227 h 242"/>
                <a:gd name="T114" fmla="*/ 276 w 384"/>
                <a:gd name="T115" fmla="*/ 219 h 242"/>
                <a:gd name="T116" fmla="*/ 288 w 384"/>
                <a:gd name="T117" fmla="*/ 202 h 242"/>
                <a:gd name="T118" fmla="*/ 302 w 384"/>
                <a:gd name="T119" fmla="*/ 177 h 242"/>
                <a:gd name="T120" fmla="*/ 293 w 384"/>
                <a:gd name="T121" fmla="*/ 15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 h="242">
                  <a:moveTo>
                    <a:pt x="293" y="153"/>
                  </a:moveTo>
                  <a:cubicBezTo>
                    <a:pt x="293" y="153"/>
                    <a:pt x="293" y="153"/>
                    <a:pt x="293" y="153"/>
                  </a:cubicBezTo>
                  <a:cubicBezTo>
                    <a:pt x="293" y="153"/>
                    <a:pt x="292" y="149"/>
                    <a:pt x="292" y="149"/>
                  </a:cubicBezTo>
                  <a:cubicBezTo>
                    <a:pt x="291" y="148"/>
                    <a:pt x="286" y="146"/>
                    <a:pt x="286" y="143"/>
                  </a:cubicBezTo>
                  <a:cubicBezTo>
                    <a:pt x="286" y="140"/>
                    <a:pt x="290" y="140"/>
                    <a:pt x="291" y="138"/>
                  </a:cubicBezTo>
                  <a:cubicBezTo>
                    <a:pt x="293" y="132"/>
                    <a:pt x="302" y="132"/>
                    <a:pt x="307" y="127"/>
                  </a:cubicBezTo>
                  <a:cubicBezTo>
                    <a:pt x="305" y="125"/>
                    <a:pt x="302" y="127"/>
                    <a:pt x="299" y="125"/>
                  </a:cubicBezTo>
                  <a:cubicBezTo>
                    <a:pt x="297" y="124"/>
                    <a:pt x="296" y="123"/>
                    <a:pt x="294" y="123"/>
                  </a:cubicBezTo>
                  <a:cubicBezTo>
                    <a:pt x="292" y="123"/>
                    <a:pt x="292" y="127"/>
                    <a:pt x="291" y="127"/>
                  </a:cubicBezTo>
                  <a:cubicBezTo>
                    <a:pt x="289" y="127"/>
                    <a:pt x="287" y="128"/>
                    <a:pt x="285" y="127"/>
                  </a:cubicBezTo>
                  <a:cubicBezTo>
                    <a:pt x="282" y="125"/>
                    <a:pt x="283" y="123"/>
                    <a:pt x="281" y="121"/>
                  </a:cubicBezTo>
                  <a:cubicBezTo>
                    <a:pt x="280" y="120"/>
                    <a:pt x="276" y="120"/>
                    <a:pt x="276" y="117"/>
                  </a:cubicBezTo>
                  <a:cubicBezTo>
                    <a:pt x="276" y="113"/>
                    <a:pt x="282" y="114"/>
                    <a:pt x="286" y="112"/>
                  </a:cubicBezTo>
                  <a:cubicBezTo>
                    <a:pt x="288" y="110"/>
                    <a:pt x="293" y="107"/>
                    <a:pt x="295" y="104"/>
                  </a:cubicBezTo>
                  <a:cubicBezTo>
                    <a:pt x="295" y="103"/>
                    <a:pt x="296" y="101"/>
                    <a:pt x="299" y="101"/>
                  </a:cubicBezTo>
                  <a:cubicBezTo>
                    <a:pt x="300" y="101"/>
                    <a:pt x="303" y="104"/>
                    <a:pt x="303" y="105"/>
                  </a:cubicBezTo>
                  <a:cubicBezTo>
                    <a:pt x="303" y="109"/>
                    <a:pt x="299" y="110"/>
                    <a:pt x="299" y="114"/>
                  </a:cubicBezTo>
                  <a:cubicBezTo>
                    <a:pt x="305" y="114"/>
                    <a:pt x="310" y="108"/>
                    <a:pt x="317" y="108"/>
                  </a:cubicBezTo>
                  <a:cubicBezTo>
                    <a:pt x="319" y="108"/>
                    <a:pt x="321" y="110"/>
                    <a:pt x="324" y="110"/>
                  </a:cubicBezTo>
                  <a:cubicBezTo>
                    <a:pt x="323" y="112"/>
                    <a:pt x="324" y="112"/>
                    <a:pt x="324" y="115"/>
                  </a:cubicBezTo>
                  <a:cubicBezTo>
                    <a:pt x="324" y="117"/>
                    <a:pt x="321" y="117"/>
                    <a:pt x="321" y="120"/>
                  </a:cubicBezTo>
                  <a:cubicBezTo>
                    <a:pt x="321" y="121"/>
                    <a:pt x="322" y="123"/>
                    <a:pt x="324" y="123"/>
                  </a:cubicBezTo>
                  <a:cubicBezTo>
                    <a:pt x="324" y="123"/>
                    <a:pt x="325" y="122"/>
                    <a:pt x="327" y="122"/>
                  </a:cubicBezTo>
                  <a:cubicBezTo>
                    <a:pt x="329" y="122"/>
                    <a:pt x="333" y="124"/>
                    <a:pt x="333" y="127"/>
                  </a:cubicBezTo>
                  <a:cubicBezTo>
                    <a:pt x="333" y="128"/>
                    <a:pt x="331" y="129"/>
                    <a:pt x="329" y="129"/>
                  </a:cubicBezTo>
                  <a:cubicBezTo>
                    <a:pt x="329" y="132"/>
                    <a:pt x="329" y="132"/>
                    <a:pt x="329" y="132"/>
                  </a:cubicBezTo>
                  <a:cubicBezTo>
                    <a:pt x="330" y="132"/>
                    <a:pt x="330" y="133"/>
                    <a:pt x="331" y="133"/>
                  </a:cubicBezTo>
                  <a:cubicBezTo>
                    <a:pt x="331" y="135"/>
                    <a:pt x="332" y="136"/>
                    <a:pt x="332" y="137"/>
                  </a:cubicBezTo>
                  <a:cubicBezTo>
                    <a:pt x="332" y="138"/>
                    <a:pt x="330" y="140"/>
                    <a:pt x="330" y="142"/>
                  </a:cubicBezTo>
                  <a:cubicBezTo>
                    <a:pt x="330" y="143"/>
                    <a:pt x="330" y="144"/>
                    <a:pt x="332" y="144"/>
                  </a:cubicBezTo>
                  <a:cubicBezTo>
                    <a:pt x="331" y="145"/>
                    <a:pt x="330" y="146"/>
                    <a:pt x="330" y="147"/>
                  </a:cubicBezTo>
                  <a:cubicBezTo>
                    <a:pt x="334" y="147"/>
                    <a:pt x="334" y="147"/>
                    <a:pt x="334" y="147"/>
                  </a:cubicBezTo>
                  <a:cubicBezTo>
                    <a:pt x="335" y="146"/>
                    <a:pt x="335" y="146"/>
                    <a:pt x="338" y="145"/>
                  </a:cubicBezTo>
                  <a:cubicBezTo>
                    <a:pt x="338" y="143"/>
                    <a:pt x="343" y="143"/>
                    <a:pt x="345" y="142"/>
                  </a:cubicBezTo>
                  <a:cubicBezTo>
                    <a:pt x="348" y="142"/>
                    <a:pt x="349" y="139"/>
                    <a:pt x="349" y="134"/>
                  </a:cubicBezTo>
                  <a:cubicBezTo>
                    <a:pt x="349" y="125"/>
                    <a:pt x="346" y="120"/>
                    <a:pt x="341" y="116"/>
                  </a:cubicBezTo>
                  <a:cubicBezTo>
                    <a:pt x="339" y="114"/>
                    <a:pt x="337" y="112"/>
                    <a:pt x="337" y="108"/>
                  </a:cubicBezTo>
                  <a:cubicBezTo>
                    <a:pt x="340" y="108"/>
                    <a:pt x="342" y="106"/>
                    <a:pt x="344" y="105"/>
                  </a:cubicBezTo>
                  <a:cubicBezTo>
                    <a:pt x="345" y="103"/>
                    <a:pt x="349" y="101"/>
                    <a:pt x="350" y="99"/>
                  </a:cubicBezTo>
                  <a:cubicBezTo>
                    <a:pt x="353" y="93"/>
                    <a:pt x="355" y="90"/>
                    <a:pt x="360" y="85"/>
                  </a:cubicBezTo>
                  <a:cubicBezTo>
                    <a:pt x="360" y="85"/>
                    <a:pt x="369" y="76"/>
                    <a:pt x="361" y="71"/>
                  </a:cubicBezTo>
                  <a:cubicBezTo>
                    <a:pt x="358" y="69"/>
                    <a:pt x="367" y="68"/>
                    <a:pt x="372" y="66"/>
                  </a:cubicBezTo>
                  <a:cubicBezTo>
                    <a:pt x="378" y="62"/>
                    <a:pt x="380" y="51"/>
                    <a:pt x="384" y="46"/>
                  </a:cubicBezTo>
                  <a:cubicBezTo>
                    <a:pt x="384" y="40"/>
                    <a:pt x="384" y="40"/>
                    <a:pt x="384" y="40"/>
                  </a:cubicBezTo>
                  <a:cubicBezTo>
                    <a:pt x="375" y="40"/>
                    <a:pt x="374" y="47"/>
                    <a:pt x="367" y="47"/>
                  </a:cubicBezTo>
                  <a:cubicBezTo>
                    <a:pt x="360" y="47"/>
                    <a:pt x="358" y="39"/>
                    <a:pt x="355" y="36"/>
                  </a:cubicBezTo>
                  <a:cubicBezTo>
                    <a:pt x="351" y="32"/>
                    <a:pt x="341" y="32"/>
                    <a:pt x="338" y="27"/>
                  </a:cubicBezTo>
                  <a:cubicBezTo>
                    <a:pt x="331" y="15"/>
                    <a:pt x="331" y="0"/>
                    <a:pt x="312" y="0"/>
                  </a:cubicBezTo>
                  <a:cubicBezTo>
                    <a:pt x="284" y="0"/>
                    <a:pt x="294" y="36"/>
                    <a:pt x="273" y="28"/>
                  </a:cubicBezTo>
                  <a:cubicBezTo>
                    <a:pt x="257" y="22"/>
                    <a:pt x="241" y="34"/>
                    <a:pt x="229" y="34"/>
                  </a:cubicBezTo>
                  <a:cubicBezTo>
                    <a:pt x="215" y="34"/>
                    <a:pt x="211" y="23"/>
                    <a:pt x="197" y="23"/>
                  </a:cubicBezTo>
                  <a:cubicBezTo>
                    <a:pt x="192" y="23"/>
                    <a:pt x="183" y="30"/>
                    <a:pt x="177" y="16"/>
                  </a:cubicBezTo>
                  <a:cubicBezTo>
                    <a:pt x="176" y="13"/>
                    <a:pt x="163" y="11"/>
                    <a:pt x="159" y="11"/>
                  </a:cubicBezTo>
                  <a:cubicBezTo>
                    <a:pt x="152" y="11"/>
                    <a:pt x="154" y="27"/>
                    <a:pt x="142" y="27"/>
                  </a:cubicBezTo>
                  <a:cubicBezTo>
                    <a:pt x="133" y="27"/>
                    <a:pt x="124" y="20"/>
                    <a:pt x="118" y="20"/>
                  </a:cubicBezTo>
                  <a:cubicBezTo>
                    <a:pt x="114" y="20"/>
                    <a:pt x="111" y="25"/>
                    <a:pt x="109" y="26"/>
                  </a:cubicBezTo>
                  <a:cubicBezTo>
                    <a:pt x="98" y="32"/>
                    <a:pt x="85" y="33"/>
                    <a:pt x="76" y="40"/>
                  </a:cubicBezTo>
                  <a:cubicBezTo>
                    <a:pt x="73" y="43"/>
                    <a:pt x="80" y="56"/>
                    <a:pt x="62" y="54"/>
                  </a:cubicBezTo>
                  <a:cubicBezTo>
                    <a:pt x="55" y="53"/>
                    <a:pt x="54" y="66"/>
                    <a:pt x="43" y="68"/>
                  </a:cubicBezTo>
                  <a:cubicBezTo>
                    <a:pt x="43" y="92"/>
                    <a:pt x="29" y="103"/>
                    <a:pt x="9" y="103"/>
                  </a:cubicBezTo>
                  <a:cubicBezTo>
                    <a:pt x="6" y="103"/>
                    <a:pt x="1" y="113"/>
                    <a:pt x="0" y="117"/>
                  </a:cubicBezTo>
                  <a:cubicBezTo>
                    <a:pt x="6" y="119"/>
                    <a:pt x="7" y="120"/>
                    <a:pt x="8" y="125"/>
                  </a:cubicBezTo>
                  <a:cubicBezTo>
                    <a:pt x="8" y="126"/>
                    <a:pt x="8" y="126"/>
                    <a:pt x="8" y="126"/>
                  </a:cubicBezTo>
                  <a:cubicBezTo>
                    <a:pt x="8" y="130"/>
                    <a:pt x="10" y="129"/>
                    <a:pt x="13" y="130"/>
                  </a:cubicBezTo>
                  <a:cubicBezTo>
                    <a:pt x="15" y="131"/>
                    <a:pt x="14" y="133"/>
                    <a:pt x="16" y="135"/>
                  </a:cubicBezTo>
                  <a:cubicBezTo>
                    <a:pt x="19" y="138"/>
                    <a:pt x="21" y="138"/>
                    <a:pt x="26" y="139"/>
                  </a:cubicBezTo>
                  <a:cubicBezTo>
                    <a:pt x="29" y="139"/>
                    <a:pt x="31" y="135"/>
                    <a:pt x="35" y="135"/>
                  </a:cubicBezTo>
                  <a:cubicBezTo>
                    <a:pt x="37" y="135"/>
                    <a:pt x="42" y="139"/>
                    <a:pt x="42" y="142"/>
                  </a:cubicBezTo>
                  <a:cubicBezTo>
                    <a:pt x="42" y="148"/>
                    <a:pt x="33" y="147"/>
                    <a:pt x="33" y="152"/>
                  </a:cubicBezTo>
                  <a:cubicBezTo>
                    <a:pt x="33" y="155"/>
                    <a:pt x="37" y="155"/>
                    <a:pt x="37" y="158"/>
                  </a:cubicBezTo>
                  <a:cubicBezTo>
                    <a:pt x="37" y="161"/>
                    <a:pt x="34" y="160"/>
                    <a:pt x="32" y="160"/>
                  </a:cubicBezTo>
                  <a:cubicBezTo>
                    <a:pt x="32" y="162"/>
                    <a:pt x="32" y="162"/>
                    <a:pt x="32" y="162"/>
                  </a:cubicBezTo>
                  <a:cubicBezTo>
                    <a:pt x="32" y="165"/>
                    <a:pt x="32" y="167"/>
                    <a:pt x="33" y="169"/>
                  </a:cubicBezTo>
                  <a:cubicBezTo>
                    <a:pt x="33" y="171"/>
                    <a:pt x="36" y="170"/>
                    <a:pt x="37" y="171"/>
                  </a:cubicBezTo>
                  <a:cubicBezTo>
                    <a:pt x="41" y="172"/>
                    <a:pt x="42" y="175"/>
                    <a:pt x="46" y="176"/>
                  </a:cubicBezTo>
                  <a:cubicBezTo>
                    <a:pt x="50" y="177"/>
                    <a:pt x="53" y="175"/>
                    <a:pt x="55" y="178"/>
                  </a:cubicBezTo>
                  <a:cubicBezTo>
                    <a:pt x="58" y="181"/>
                    <a:pt x="60" y="180"/>
                    <a:pt x="64" y="181"/>
                  </a:cubicBezTo>
                  <a:cubicBezTo>
                    <a:pt x="65" y="182"/>
                    <a:pt x="65" y="184"/>
                    <a:pt x="66" y="186"/>
                  </a:cubicBezTo>
                  <a:cubicBezTo>
                    <a:pt x="67" y="187"/>
                    <a:pt x="69" y="185"/>
                    <a:pt x="70" y="186"/>
                  </a:cubicBezTo>
                  <a:cubicBezTo>
                    <a:pt x="73" y="188"/>
                    <a:pt x="75" y="192"/>
                    <a:pt x="80" y="192"/>
                  </a:cubicBezTo>
                  <a:cubicBezTo>
                    <a:pt x="83" y="192"/>
                    <a:pt x="86" y="192"/>
                    <a:pt x="89" y="192"/>
                  </a:cubicBezTo>
                  <a:cubicBezTo>
                    <a:pt x="91" y="192"/>
                    <a:pt x="92" y="190"/>
                    <a:pt x="93" y="190"/>
                  </a:cubicBezTo>
                  <a:cubicBezTo>
                    <a:pt x="94" y="190"/>
                    <a:pt x="95" y="194"/>
                    <a:pt x="96" y="195"/>
                  </a:cubicBezTo>
                  <a:cubicBezTo>
                    <a:pt x="99" y="194"/>
                    <a:pt x="100" y="190"/>
                    <a:pt x="105" y="190"/>
                  </a:cubicBezTo>
                  <a:cubicBezTo>
                    <a:pt x="110" y="190"/>
                    <a:pt x="112" y="192"/>
                    <a:pt x="116" y="192"/>
                  </a:cubicBezTo>
                  <a:cubicBezTo>
                    <a:pt x="119" y="192"/>
                    <a:pt x="126" y="186"/>
                    <a:pt x="128" y="185"/>
                  </a:cubicBezTo>
                  <a:cubicBezTo>
                    <a:pt x="129" y="184"/>
                    <a:pt x="129" y="184"/>
                    <a:pt x="130" y="183"/>
                  </a:cubicBezTo>
                  <a:cubicBezTo>
                    <a:pt x="132" y="181"/>
                    <a:pt x="135" y="183"/>
                    <a:pt x="138" y="183"/>
                  </a:cubicBezTo>
                  <a:cubicBezTo>
                    <a:pt x="140" y="181"/>
                    <a:pt x="140" y="181"/>
                    <a:pt x="140" y="181"/>
                  </a:cubicBezTo>
                  <a:cubicBezTo>
                    <a:pt x="141" y="181"/>
                    <a:pt x="141" y="181"/>
                    <a:pt x="141" y="181"/>
                  </a:cubicBezTo>
                  <a:cubicBezTo>
                    <a:pt x="143" y="188"/>
                    <a:pt x="147" y="187"/>
                    <a:pt x="153" y="190"/>
                  </a:cubicBezTo>
                  <a:cubicBezTo>
                    <a:pt x="155" y="193"/>
                    <a:pt x="158" y="195"/>
                    <a:pt x="158" y="199"/>
                  </a:cubicBezTo>
                  <a:cubicBezTo>
                    <a:pt x="158" y="208"/>
                    <a:pt x="152" y="208"/>
                    <a:pt x="152" y="216"/>
                  </a:cubicBezTo>
                  <a:cubicBezTo>
                    <a:pt x="152" y="217"/>
                    <a:pt x="152" y="219"/>
                    <a:pt x="153" y="219"/>
                  </a:cubicBezTo>
                  <a:cubicBezTo>
                    <a:pt x="155" y="219"/>
                    <a:pt x="156" y="218"/>
                    <a:pt x="158" y="218"/>
                  </a:cubicBezTo>
                  <a:cubicBezTo>
                    <a:pt x="159" y="218"/>
                    <a:pt x="160" y="224"/>
                    <a:pt x="162" y="224"/>
                  </a:cubicBezTo>
                  <a:cubicBezTo>
                    <a:pt x="162" y="229"/>
                    <a:pt x="165" y="233"/>
                    <a:pt x="169" y="233"/>
                  </a:cubicBezTo>
                  <a:cubicBezTo>
                    <a:pt x="171" y="233"/>
                    <a:pt x="171" y="233"/>
                    <a:pt x="173" y="233"/>
                  </a:cubicBezTo>
                  <a:cubicBezTo>
                    <a:pt x="174" y="233"/>
                    <a:pt x="174" y="233"/>
                    <a:pt x="174" y="233"/>
                  </a:cubicBezTo>
                  <a:cubicBezTo>
                    <a:pt x="174" y="235"/>
                    <a:pt x="175" y="235"/>
                    <a:pt x="175" y="235"/>
                  </a:cubicBezTo>
                  <a:cubicBezTo>
                    <a:pt x="176" y="235"/>
                    <a:pt x="177" y="234"/>
                    <a:pt x="177" y="233"/>
                  </a:cubicBezTo>
                  <a:cubicBezTo>
                    <a:pt x="177" y="231"/>
                    <a:pt x="177" y="230"/>
                    <a:pt x="177" y="228"/>
                  </a:cubicBezTo>
                  <a:cubicBezTo>
                    <a:pt x="177" y="228"/>
                    <a:pt x="182" y="226"/>
                    <a:pt x="183" y="226"/>
                  </a:cubicBezTo>
                  <a:cubicBezTo>
                    <a:pt x="190" y="226"/>
                    <a:pt x="190" y="226"/>
                    <a:pt x="190" y="226"/>
                  </a:cubicBezTo>
                  <a:cubicBezTo>
                    <a:pt x="193" y="228"/>
                    <a:pt x="195" y="223"/>
                    <a:pt x="198" y="223"/>
                  </a:cubicBezTo>
                  <a:cubicBezTo>
                    <a:pt x="202" y="223"/>
                    <a:pt x="204" y="226"/>
                    <a:pt x="208" y="226"/>
                  </a:cubicBezTo>
                  <a:cubicBezTo>
                    <a:pt x="208" y="231"/>
                    <a:pt x="212" y="233"/>
                    <a:pt x="216" y="234"/>
                  </a:cubicBezTo>
                  <a:cubicBezTo>
                    <a:pt x="216" y="234"/>
                    <a:pt x="216" y="234"/>
                    <a:pt x="216" y="234"/>
                  </a:cubicBezTo>
                  <a:cubicBezTo>
                    <a:pt x="219" y="236"/>
                    <a:pt x="222" y="235"/>
                    <a:pt x="226" y="237"/>
                  </a:cubicBezTo>
                  <a:cubicBezTo>
                    <a:pt x="226" y="238"/>
                    <a:pt x="225" y="242"/>
                    <a:pt x="227" y="242"/>
                  </a:cubicBezTo>
                  <a:cubicBezTo>
                    <a:pt x="230" y="242"/>
                    <a:pt x="228" y="239"/>
                    <a:pt x="230" y="238"/>
                  </a:cubicBezTo>
                  <a:cubicBezTo>
                    <a:pt x="232" y="236"/>
                    <a:pt x="236" y="235"/>
                    <a:pt x="238" y="234"/>
                  </a:cubicBezTo>
                  <a:cubicBezTo>
                    <a:pt x="242" y="232"/>
                    <a:pt x="246" y="233"/>
                    <a:pt x="249" y="231"/>
                  </a:cubicBezTo>
                  <a:cubicBezTo>
                    <a:pt x="249" y="231"/>
                    <a:pt x="251" y="227"/>
                    <a:pt x="251" y="227"/>
                  </a:cubicBezTo>
                  <a:cubicBezTo>
                    <a:pt x="254" y="227"/>
                    <a:pt x="255" y="228"/>
                    <a:pt x="257" y="228"/>
                  </a:cubicBezTo>
                  <a:cubicBezTo>
                    <a:pt x="267" y="228"/>
                    <a:pt x="269" y="222"/>
                    <a:pt x="276" y="219"/>
                  </a:cubicBezTo>
                  <a:cubicBezTo>
                    <a:pt x="277" y="218"/>
                    <a:pt x="278" y="217"/>
                    <a:pt x="279" y="215"/>
                  </a:cubicBezTo>
                  <a:cubicBezTo>
                    <a:pt x="284" y="215"/>
                    <a:pt x="286" y="207"/>
                    <a:pt x="288" y="202"/>
                  </a:cubicBezTo>
                  <a:cubicBezTo>
                    <a:pt x="289" y="200"/>
                    <a:pt x="295" y="191"/>
                    <a:pt x="298" y="190"/>
                  </a:cubicBezTo>
                  <a:cubicBezTo>
                    <a:pt x="298" y="185"/>
                    <a:pt x="302" y="183"/>
                    <a:pt x="302" y="177"/>
                  </a:cubicBezTo>
                  <a:cubicBezTo>
                    <a:pt x="302" y="167"/>
                    <a:pt x="299" y="164"/>
                    <a:pt x="295" y="158"/>
                  </a:cubicBezTo>
                  <a:cubicBezTo>
                    <a:pt x="295" y="157"/>
                    <a:pt x="295" y="154"/>
                    <a:pt x="293" y="15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3" name="Freeform 73"/>
            <p:cNvSpPr>
              <a:spLocks/>
            </p:cNvSpPr>
            <p:nvPr/>
          </p:nvSpPr>
          <p:spPr bwMode="auto">
            <a:xfrm>
              <a:off x="5482" y="866"/>
              <a:ext cx="18" cy="8"/>
            </a:xfrm>
            <a:custGeom>
              <a:avLst/>
              <a:gdLst>
                <a:gd name="T0" fmla="*/ 2 w 22"/>
                <a:gd name="T1" fmla="*/ 10 h 10"/>
                <a:gd name="T2" fmla="*/ 0 w 22"/>
                <a:gd name="T3" fmla="*/ 8 h 10"/>
                <a:gd name="T4" fmla="*/ 10 w 22"/>
                <a:gd name="T5" fmla="*/ 0 h 10"/>
                <a:gd name="T6" fmla="*/ 22 w 22"/>
                <a:gd name="T7" fmla="*/ 6 h 10"/>
                <a:gd name="T8" fmla="*/ 2 w 22"/>
                <a:gd name="T9" fmla="*/ 10 h 10"/>
              </a:gdLst>
              <a:ahLst/>
              <a:cxnLst>
                <a:cxn ang="0">
                  <a:pos x="T0" y="T1"/>
                </a:cxn>
                <a:cxn ang="0">
                  <a:pos x="T2" y="T3"/>
                </a:cxn>
                <a:cxn ang="0">
                  <a:pos x="T4" y="T5"/>
                </a:cxn>
                <a:cxn ang="0">
                  <a:pos x="T6" y="T7"/>
                </a:cxn>
                <a:cxn ang="0">
                  <a:pos x="T8" y="T9"/>
                </a:cxn>
              </a:cxnLst>
              <a:rect l="0" t="0" r="r" b="b"/>
              <a:pathLst>
                <a:path w="22" h="10">
                  <a:moveTo>
                    <a:pt x="2" y="10"/>
                  </a:moveTo>
                  <a:cubicBezTo>
                    <a:pt x="1" y="10"/>
                    <a:pt x="0" y="9"/>
                    <a:pt x="0" y="8"/>
                  </a:cubicBezTo>
                  <a:cubicBezTo>
                    <a:pt x="0" y="4"/>
                    <a:pt x="7" y="0"/>
                    <a:pt x="10" y="0"/>
                  </a:cubicBezTo>
                  <a:cubicBezTo>
                    <a:pt x="14" y="0"/>
                    <a:pt x="22" y="3"/>
                    <a:pt x="22" y="6"/>
                  </a:cubicBezTo>
                  <a:cubicBezTo>
                    <a:pt x="22" y="9"/>
                    <a:pt x="5" y="10"/>
                    <a:pt x="2"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4" name="Freeform 74"/>
            <p:cNvSpPr>
              <a:spLocks/>
            </p:cNvSpPr>
            <p:nvPr/>
          </p:nvSpPr>
          <p:spPr bwMode="auto">
            <a:xfrm>
              <a:off x="5430" y="881"/>
              <a:ext cx="7" cy="4"/>
            </a:xfrm>
            <a:custGeom>
              <a:avLst/>
              <a:gdLst>
                <a:gd name="T0" fmla="*/ 7 w 9"/>
                <a:gd name="T1" fmla="*/ 5 h 5"/>
                <a:gd name="T2" fmla="*/ 9 w 9"/>
                <a:gd name="T3" fmla="*/ 2 h 5"/>
                <a:gd name="T4" fmla="*/ 8 w 9"/>
                <a:gd name="T5" fmla="*/ 0 h 5"/>
                <a:gd name="T6" fmla="*/ 0 w 9"/>
                <a:gd name="T7" fmla="*/ 0 h 5"/>
                <a:gd name="T8" fmla="*/ 7 w 9"/>
                <a:gd name="T9" fmla="*/ 5 h 5"/>
              </a:gdLst>
              <a:ahLst/>
              <a:cxnLst>
                <a:cxn ang="0">
                  <a:pos x="T0" y="T1"/>
                </a:cxn>
                <a:cxn ang="0">
                  <a:pos x="T2" y="T3"/>
                </a:cxn>
                <a:cxn ang="0">
                  <a:pos x="T4" y="T5"/>
                </a:cxn>
                <a:cxn ang="0">
                  <a:pos x="T6" y="T7"/>
                </a:cxn>
                <a:cxn ang="0">
                  <a:pos x="T8" y="T9"/>
                </a:cxn>
              </a:cxnLst>
              <a:rect l="0" t="0" r="r" b="b"/>
              <a:pathLst>
                <a:path w="9" h="5">
                  <a:moveTo>
                    <a:pt x="7" y="5"/>
                  </a:moveTo>
                  <a:cubicBezTo>
                    <a:pt x="8" y="5"/>
                    <a:pt x="9" y="3"/>
                    <a:pt x="9" y="2"/>
                  </a:cubicBezTo>
                  <a:cubicBezTo>
                    <a:pt x="9" y="1"/>
                    <a:pt x="8" y="1"/>
                    <a:pt x="8" y="0"/>
                  </a:cubicBezTo>
                  <a:cubicBezTo>
                    <a:pt x="0" y="0"/>
                    <a:pt x="0" y="0"/>
                    <a:pt x="0" y="0"/>
                  </a:cubicBezTo>
                  <a:cubicBezTo>
                    <a:pt x="2" y="2"/>
                    <a:pt x="4" y="5"/>
                    <a:pt x="7"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5" name="Freeform 75"/>
            <p:cNvSpPr>
              <a:spLocks/>
            </p:cNvSpPr>
            <p:nvPr/>
          </p:nvSpPr>
          <p:spPr bwMode="auto">
            <a:xfrm>
              <a:off x="5269" y="826"/>
              <a:ext cx="3" cy="4"/>
            </a:xfrm>
            <a:custGeom>
              <a:avLst/>
              <a:gdLst>
                <a:gd name="T0" fmla="*/ 4 w 4"/>
                <a:gd name="T1" fmla="*/ 2 h 5"/>
                <a:gd name="T2" fmla="*/ 1 w 4"/>
                <a:gd name="T3" fmla="*/ 0 h 5"/>
                <a:gd name="T4" fmla="*/ 0 w 4"/>
                <a:gd name="T5" fmla="*/ 3 h 5"/>
                <a:gd name="T6" fmla="*/ 1 w 4"/>
                <a:gd name="T7" fmla="*/ 5 h 5"/>
                <a:gd name="T8" fmla="*/ 4 w 4"/>
                <a:gd name="T9" fmla="*/ 1 h 5"/>
                <a:gd name="T10" fmla="*/ 3 w 4"/>
                <a:gd name="T11" fmla="*/ 1 h 5"/>
                <a:gd name="T12" fmla="*/ 4 w 4"/>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4" y="2"/>
                  </a:moveTo>
                  <a:cubicBezTo>
                    <a:pt x="1" y="0"/>
                    <a:pt x="1" y="0"/>
                    <a:pt x="1" y="0"/>
                  </a:cubicBezTo>
                  <a:cubicBezTo>
                    <a:pt x="0" y="1"/>
                    <a:pt x="0" y="2"/>
                    <a:pt x="0" y="3"/>
                  </a:cubicBezTo>
                  <a:cubicBezTo>
                    <a:pt x="0" y="4"/>
                    <a:pt x="0" y="5"/>
                    <a:pt x="1" y="5"/>
                  </a:cubicBezTo>
                  <a:cubicBezTo>
                    <a:pt x="3" y="5"/>
                    <a:pt x="3" y="3"/>
                    <a:pt x="4" y="1"/>
                  </a:cubicBezTo>
                  <a:cubicBezTo>
                    <a:pt x="3" y="1"/>
                    <a:pt x="3" y="1"/>
                    <a:pt x="3" y="1"/>
                  </a:cubicBezTo>
                  <a:lnTo>
                    <a:pt x="4"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 name="Freeform 76"/>
            <p:cNvSpPr>
              <a:spLocks/>
            </p:cNvSpPr>
            <p:nvPr/>
          </p:nvSpPr>
          <p:spPr bwMode="auto">
            <a:xfrm>
              <a:off x="5153" y="839"/>
              <a:ext cx="8" cy="5"/>
            </a:xfrm>
            <a:custGeom>
              <a:avLst/>
              <a:gdLst>
                <a:gd name="T0" fmla="*/ 10 w 10"/>
                <a:gd name="T1" fmla="*/ 4 h 6"/>
                <a:gd name="T2" fmla="*/ 4 w 10"/>
                <a:gd name="T3" fmla="*/ 6 h 6"/>
                <a:gd name="T4" fmla="*/ 0 w 10"/>
                <a:gd name="T5" fmla="*/ 3 h 6"/>
                <a:gd name="T6" fmla="*/ 4 w 10"/>
                <a:gd name="T7" fmla="*/ 0 h 6"/>
                <a:gd name="T8" fmla="*/ 10 w 10"/>
                <a:gd name="T9" fmla="*/ 3 h 6"/>
                <a:gd name="T10" fmla="*/ 8 w 10"/>
                <a:gd name="T11" fmla="*/ 6 h 6"/>
                <a:gd name="T12" fmla="*/ 10 w 10"/>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10" y="4"/>
                  </a:moveTo>
                  <a:cubicBezTo>
                    <a:pt x="8" y="5"/>
                    <a:pt x="6" y="6"/>
                    <a:pt x="4" y="6"/>
                  </a:cubicBezTo>
                  <a:cubicBezTo>
                    <a:pt x="2" y="6"/>
                    <a:pt x="0" y="5"/>
                    <a:pt x="0" y="3"/>
                  </a:cubicBezTo>
                  <a:cubicBezTo>
                    <a:pt x="0" y="1"/>
                    <a:pt x="2" y="0"/>
                    <a:pt x="4" y="0"/>
                  </a:cubicBezTo>
                  <a:cubicBezTo>
                    <a:pt x="8" y="0"/>
                    <a:pt x="10" y="0"/>
                    <a:pt x="10" y="3"/>
                  </a:cubicBezTo>
                  <a:cubicBezTo>
                    <a:pt x="10" y="4"/>
                    <a:pt x="8" y="5"/>
                    <a:pt x="8" y="6"/>
                  </a:cubicBezTo>
                  <a:lnTo>
                    <a:pt x="10"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 name="Freeform 77"/>
            <p:cNvSpPr>
              <a:spLocks/>
            </p:cNvSpPr>
            <p:nvPr/>
          </p:nvSpPr>
          <p:spPr bwMode="auto">
            <a:xfrm>
              <a:off x="5092" y="789"/>
              <a:ext cx="29" cy="16"/>
            </a:xfrm>
            <a:custGeom>
              <a:avLst/>
              <a:gdLst>
                <a:gd name="T0" fmla="*/ 3 w 38"/>
                <a:gd name="T1" fmla="*/ 21 h 21"/>
                <a:gd name="T2" fmla="*/ 0 w 38"/>
                <a:gd name="T3" fmla="*/ 18 h 21"/>
                <a:gd name="T4" fmla="*/ 4 w 38"/>
                <a:gd name="T5" fmla="*/ 13 h 21"/>
                <a:gd name="T6" fmla="*/ 20 w 38"/>
                <a:gd name="T7" fmla="*/ 0 h 21"/>
                <a:gd name="T8" fmla="*/ 23 w 38"/>
                <a:gd name="T9" fmla="*/ 0 h 21"/>
                <a:gd name="T10" fmla="*/ 22 w 38"/>
                <a:gd name="T11" fmla="*/ 5 h 21"/>
                <a:gd name="T12" fmla="*/ 26 w 38"/>
                <a:gd name="T13" fmla="*/ 3 h 21"/>
                <a:gd name="T14" fmla="*/ 38 w 38"/>
                <a:gd name="T15" fmla="*/ 11 h 21"/>
                <a:gd name="T16" fmla="*/ 23 w 38"/>
                <a:gd name="T17" fmla="*/ 17 h 21"/>
                <a:gd name="T18" fmla="*/ 15 w 38"/>
                <a:gd name="T19" fmla="*/ 18 h 21"/>
                <a:gd name="T20" fmla="*/ 3 w 38"/>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1">
                  <a:moveTo>
                    <a:pt x="3" y="21"/>
                  </a:moveTo>
                  <a:cubicBezTo>
                    <a:pt x="1" y="21"/>
                    <a:pt x="0" y="20"/>
                    <a:pt x="0" y="18"/>
                  </a:cubicBezTo>
                  <a:cubicBezTo>
                    <a:pt x="0" y="14"/>
                    <a:pt x="3" y="14"/>
                    <a:pt x="4" y="13"/>
                  </a:cubicBezTo>
                  <a:cubicBezTo>
                    <a:pt x="9" y="8"/>
                    <a:pt x="11" y="0"/>
                    <a:pt x="20" y="0"/>
                  </a:cubicBezTo>
                  <a:cubicBezTo>
                    <a:pt x="22" y="0"/>
                    <a:pt x="22" y="0"/>
                    <a:pt x="23" y="0"/>
                  </a:cubicBezTo>
                  <a:cubicBezTo>
                    <a:pt x="23" y="3"/>
                    <a:pt x="24" y="3"/>
                    <a:pt x="22" y="5"/>
                  </a:cubicBezTo>
                  <a:cubicBezTo>
                    <a:pt x="23" y="4"/>
                    <a:pt x="24" y="3"/>
                    <a:pt x="26" y="3"/>
                  </a:cubicBezTo>
                  <a:cubicBezTo>
                    <a:pt x="29" y="3"/>
                    <a:pt x="38" y="8"/>
                    <a:pt x="38" y="11"/>
                  </a:cubicBezTo>
                  <a:cubicBezTo>
                    <a:pt x="38" y="17"/>
                    <a:pt x="27" y="17"/>
                    <a:pt x="23" y="17"/>
                  </a:cubicBezTo>
                  <a:cubicBezTo>
                    <a:pt x="22" y="17"/>
                    <a:pt x="15" y="18"/>
                    <a:pt x="15" y="18"/>
                  </a:cubicBezTo>
                  <a:lnTo>
                    <a:pt x="3"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 name="Freeform 78"/>
            <p:cNvSpPr>
              <a:spLocks/>
            </p:cNvSpPr>
            <p:nvPr/>
          </p:nvSpPr>
          <p:spPr bwMode="auto">
            <a:xfrm>
              <a:off x="5050" y="780"/>
              <a:ext cx="11" cy="6"/>
            </a:xfrm>
            <a:custGeom>
              <a:avLst/>
              <a:gdLst>
                <a:gd name="T0" fmla="*/ 6 w 14"/>
                <a:gd name="T1" fmla="*/ 0 h 8"/>
                <a:gd name="T2" fmla="*/ 14 w 14"/>
                <a:gd name="T3" fmla="*/ 4 h 8"/>
                <a:gd name="T4" fmla="*/ 4 w 14"/>
                <a:gd name="T5" fmla="*/ 8 h 8"/>
                <a:gd name="T6" fmla="*/ 0 w 14"/>
                <a:gd name="T7" fmla="*/ 3 h 8"/>
                <a:gd name="T8" fmla="*/ 6 w 14"/>
                <a:gd name="T9" fmla="*/ 0 h 8"/>
              </a:gdLst>
              <a:ahLst/>
              <a:cxnLst>
                <a:cxn ang="0">
                  <a:pos x="T0" y="T1"/>
                </a:cxn>
                <a:cxn ang="0">
                  <a:pos x="T2" y="T3"/>
                </a:cxn>
                <a:cxn ang="0">
                  <a:pos x="T4" y="T5"/>
                </a:cxn>
                <a:cxn ang="0">
                  <a:pos x="T6" y="T7"/>
                </a:cxn>
                <a:cxn ang="0">
                  <a:pos x="T8" y="T9"/>
                </a:cxn>
              </a:cxnLst>
              <a:rect l="0" t="0" r="r" b="b"/>
              <a:pathLst>
                <a:path w="14" h="8">
                  <a:moveTo>
                    <a:pt x="6" y="0"/>
                  </a:moveTo>
                  <a:cubicBezTo>
                    <a:pt x="7" y="0"/>
                    <a:pt x="13" y="3"/>
                    <a:pt x="14" y="4"/>
                  </a:cubicBezTo>
                  <a:cubicBezTo>
                    <a:pt x="14" y="8"/>
                    <a:pt x="7" y="8"/>
                    <a:pt x="4" y="8"/>
                  </a:cubicBezTo>
                  <a:cubicBezTo>
                    <a:pt x="3" y="8"/>
                    <a:pt x="0" y="5"/>
                    <a:pt x="0" y="3"/>
                  </a:cubicBezTo>
                  <a:cubicBezTo>
                    <a:pt x="0" y="0"/>
                    <a:pt x="4"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9" name="Freeform 79"/>
            <p:cNvSpPr>
              <a:spLocks/>
            </p:cNvSpPr>
            <p:nvPr/>
          </p:nvSpPr>
          <p:spPr bwMode="auto">
            <a:xfrm>
              <a:off x="5053" y="767"/>
              <a:ext cx="42" cy="29"/>
            </a:xfrm>
            <a:custGeom>
              <a:avLst/>
              <a:gdLst>
                <a:gd name="T0" fmla="*/ 50 w 53"/>
                <a:gd name="T1" fmla="*/ 33 h 37"/>
                <a:gd name="T2" fmla="*/ 46 w 53"/>
                <a:gd name="T3" fmla="*/ 37 h 37"/>
                <a:gd name="T4" fmla="*/ 21 w 53"/>
                <a:gd name="T5" fmla="*/ 33 h 37"/>
                <a:gd name="T6" fmla="*/ 9 w 53"/>
                <a:gd name="T7" fmla="*/ 25 h 37"/>
                <a:gd name="T8" fmla="*/ 26 w 53"/>
                <a:gd name="T9" fmla="*/ 18 h 37"/>
                <a:gd name="T10" fmla="*/ 17 w 53"/>
                <a:gd name="T11" fmla="*/ 17 h 37"/>
                <a:gd name="T12" fmla="*/ 0 w 53"/>
                <a:gd name="T13" fmla="*/ 13 h 37"/>
                <a:gd name="T14" fmla="*/ 24 w 53"/>
                <a:gd name="T15" fmla="*/ 0 h 37"/>
                <a:gd name="T16" fmla="*/ 37 w 53"/>
                <a:gd name="T17" fmla="*/ 8 h 37"/>
                <a:gd name="T18" fmla="*/ 34 w 53"/>
                <a:gd name="T19" fmla="*/ 9 h 37"/>
                <a:gd name="T20" fmla="*/ 34 w 53"/>
                <a:gd name="T21" fmla="*/ 13 h 37"/>
                <a:gd name="T22" fmla="*/ 30 w 53"/>
                <a:gd name="T23" fmla="*/ 17 h 37"/>
                <a:gd name="T24" fmla="*/ 35 w 53"/>
                <a:gd name="T25" fmla="*/ 17 h 37"/>
                <a:gd name="T26" fmla="*/ 41 w 53"/>
                <a:gd name="T27" fmla="*/ 19 h 37"/>
                <a:gd name="T28" fmla="*/ 46 w 53"/>
                <a:gd name="T29" fmla="*/ 19 h 37"/>
                <a:gd name="T30" fmla="*/ 53 w 53"/>
                <a:gd name="T31" fmla="*/ 24 h 37"/>
                <a:gd name="T32" fmla="*/ 51 w 53"/>
                <a:gd name="T33" fmla="*/ 28 h 37"/>
                <a:gd name="T34" fmla="*/ 47 w 53"/>
                <a:gd name="T35" fmla="*/ 31 h 37"/>
                <a:gd name="T36" fmla="*/ 50 w 53"/>
                <a:gd name="T37"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7">
                  <a:moveTo>
                    <a:pt x="50" y="33"/>
                  </a:moveTo>
                  <a:cubicBezTo>
                    <a:pt x="50" y="35"/>
                    <a:pt x="48" y="37"/>
                    <a:pt x="46" y="37"/>
                  </a:cubicBezTo>
                  <a:cubicBezTo>
                    <a:pt x="36" y="37"/>
                    <a:pt x="29" y="33"/>
                    <a:pt x="21" y="33"/>
                  </a:cubicBezTo>
                  <a:cubicBezTo>
                    <a:pt x="18" y="33"/>
                    <a:pt x="13" y="27"/>
                    <a:pt x="9" y="25"/>
                  </a:cubicBezTo>
                  <a:cubicBezTo>
                    <a:pt x="17" y="22"/>
                    <a:pt x="19" y="20"/>
                    <a:pt x="26" y="18"/>
                  </a:cubicBezTo>
                  <a:cubicBezTo>
                    <a:pt x="24" y="18"/>
                    <a:pt x="18" y="17"/>
                    <a:pt x="17" y="17"/>
                  </a:cubicBezTo>
                  <a:cubicBezTo>
                    <a:pt x="10" y="17"/>
                    <a:pt x="6" y="16"/>
                    <a:pt x="0" y="13"/>
                  </a:cubicBezTo>
                  <a:cubicBezTo>
                    <a:pt x="10" y="10"/>
                    <a:pt x="13" y="0"/>
                    <a:pt x="24" y="0"/>
                  </a:cubicBezTo>
                  <a:cubicBezTo>
                    <a:pt x="30" y="0"/>
                    <a:pt x="33" y="6"/>
                    <a:pt x="37" y="8"/>
                  </a:cubicBezTo>
                  <a:cubicBezTo>
                    <a:pt x="35" y="9"/>
                    <a:pt x="35" y="9"/>
                    <a:pt x="34" y="9"/>
                  </a:cubicBezTo>
                  <a:cubicBezTo>
                    <a:pt x="34" y="11"/>
                    <a:pt x="34" y="12"/>
                    <a:pt x="34" y="13"/>
                  </a:cubicBezTo>
                  <a:cubicBezTo>
                    <a:pt x="34" y="14"/>
                    <a:pt x="32" y="16"/>
                    <a:pt x="30" y="17"/>
                  </a:cubicBezTo>
                  <a:cubicBezTo>
                    <a:pt x="32" y="16"/>
                    <a:pt x="33" y="17"/>
                    <a:pt x="35" y="17"/>
                  </a:cubicBezTo>
                  <a:cubicBezTo>
                    <a:pt x="37" y="17"/>
                    <a:pt x="39" y="19"/>
                    <a:pt x="41" y="19"/>
                  </a:cubicBezTo>
                  <a:cubicBezTo>
                    <a:pt x="43" y="19"/>
                    <a:pt x="44" y="19"/>
                    <a:pt x="46" y="19"/>
                  </a:cubicBezTo>
                  <a:cubicBezTo>
                    <a:pt x="50" y="19"/>
                    <a:pt x="50" y="21"/>
                    <a:pt x="53" y="24"/>
                  </a:cubicBezTo>
                  <a:cubicBezTo>
                    <a:pt x="51" y="25"/>
                    <a:pt x="51" y="26"/>
                    <a:pt x="51" y="28"/>
                  </a:cubicBezTo>
                  <a:cubicBezTo>
                    <a:pt x="51" y="30"/>
                    <a:pt x="48" y="30"/>
                    <a:pt x="47" y="31"/>
                  </a:cubicBezTo>
                  <a:cubicBezTo>
                    <a:pt x="48" y="31"/>
                    <a:pt x="50" y="32"/>
                    <a:pt x="50" y="3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0" name="Freeform 80"/>
            <p:cNvSpPr>
              <a:spLocks/>
            </p:cNvSpPr>
            <p:nvPr/>
          </p:nvSpPr>
          <p:spPr bwMode="auto">
            <a:xfrm>
              <a:off x="5071" y="813"/>
              <a:ext cx="6" cy="4"/>
            </a:xfrm>
            <a:custGeom>
              <a:avLst/>
              <a:gdLst>
                <a:gd name="T0" fmla="*/ 0 w 7"/>
                <a:gd name="T1" fmla="*/ 2 h 5"/>
                <a:gd name="T2" fmla="*/ 3 w 7"/>
                <a:gd name="T3" fmla="*/ 0 h 5"/>
                <a:gd name="T4" fmla="*/ 7 w 7"/>
                <a:gd name="T5" fmla="*/ 0 h 5"/>
                <a:gd name="T6" fmla="*/ 2 w 7"/>
                <a:gd name="T7" fmla="*/ 5 h 5"/>
                <a:gd name="T8" fmla="*/ 0 w 7"/>
                <a:gd name="T9" fmla="*/ 2 h 5"/>
              </a:gdLst>
              <a:ahLst/>
              <a:cxnLst>
                <a:cxn ang="0">
                  <a:pos x="T0" y="T1"/>
                </a:cxn>
                <a:cxn ang="0">
                  <a:pos x="T2" y="T3"/>
                </a:cxn>
                <a:cxn ang="0">
                  <a:pos x="T4" y="T5"/>
                </a:cxn>
                <a:cxn ang="0">
                  <a:pos x="T6" y="T7"/>
                </a:cxn>
                <a:cxn ang="0">
                  <a:pos x="T8" y="T9"/>
                </a:cxn>
              </a:cxnLst>
              <a:rect l="0" t="0" r="r" b="b"/>
              <a:pathLst>
                <a:path w="7" h="5">
                  <a:moveTo>
                    <a:pt x="0" y="2"/>
                  </a:moveTo>
                  <a:cubicBezTo>
                    <a:pt x="1" y="2"/>
                    <a:pt x="3" y="1"/>
                    <a:pt x="3" y="0"/>
                  </a:cubicBezTo>
                  <a:cubicBezTo>
                    <a:pt x="7" y="0"/>
                    <a:pt x="7" y="0"/>
                    <a:pt x="7" y="0"/>
                  </a:cubicBezTo>
                  <a:cubicBezTo>
                    <a:pt x="6" y="3"/>
                    <a:pt x="5" y="5"/>
                    <a:pt x="2" y="5"/>
                  </a:cubicBezTo>
                  <a:cubicBezTo>
                    <a:pt x="1" y="5"/>
                    <a:pt x="0" y="3"/>
                    <a:pt x="0"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1" name="Freeform 81"/>
            <p:cNvSpPr>
              <a:spLocks/>
            </p:cNvSpPr>
            <p:nvPr/>
          </p:nvSpPr>
          <p:spPr bwMode="auto">
            <a:xfrm>
              <a:off x="5045" y="768"/>
              <a:ext cx="7" cy="2"/>
            </a:xfrm>
            <a:custGeom>
              <a:avLst/>
              <a:gdLst>
                <a:gd name="T0" fmla="*/ 9 w 9"/>
                <a:gd name="T1" fmla="*/ 2 h 3"/>
                <a:gd name="T2" fmla="*/ 0 w 9"/>
                <a:gd name="T3" fmla="*/ 0 h 3"/>
                <a:gd name="T4" fmla="*/ 8 w 9"/>
                <a:gd name="T5" fmla="*/ 0 h 3"/>
                <a:gd name="T6" fmla="*/ 9 w 9"/>
                <a:gd name="T7" fmla="*/ 2 h 3"/>
              </a:gdLst>
              <a:ahLst/>
              <a:cxnLst>
                <a:cxn ang="0">
                  <a:pos x="T0" y="T1"/>
                </a:cxn>
                <a:cxn ang="0">
                  <a:pos x="T2" y="T3"/>
                </a:cxn>
                <a:cxn ang="0">
                  <a:pos x="T4" y="T5"/>
                </a:cxn>
                <a:cxn ang="0">
                  <a:pos x="T6" y="T7"/>
                </a:cxn>
              </a:cxnLst>
              <a:rect l="0" t="0" r="r" b="b"/>
              <a:pathLst>
                <a:path w="9" h="3">
                  <a:moveTo>
                    <a:pt x="9" y="2"/>
                  </a:moveTo>
                  <a:cubicBezTo>
                    <a:pt x="6" y="2"/>
                    <a:pt x="1" y="3"/>
                    <a:pt x="0" y="0"/>
                  </a:cubicBezTo>
                  <a:cubicBezTo>
                    <a:pt x="8" y="0"/>
                    <a:pt x="8" y="0"/>
                    <a:pt x="8" y="0"/>
                  </a:cubicBezTo>
                  <a:lnTo>
                    <a:pt x="9"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2" name="Freeform 82"/>
            <p:cNvSpPr>
              <a:spLocks/>
            </p:cNvSpPr>
            <p:nvPr/>
          </p:nvSpPr>
          <p:spPr bwMode="auto">
            <a:xfrm>
              <a:off x="5127" y="801"/>
              <a:ext cx="5" cy="3"/>
            </a:xfrm>
            <a:custGeom>
              <a:avLst/>
              <a:gdLst>
                <a:gd name="T0" fmla="*/ 7 w 7"/>
                <a:gd name="T1" fmla="*/ 0 h 4"/>
                <a:gd name="T2" fmla="*/ 4 w 7"/>
                <a:gd name="T3" fmla="*/ 4 h 4"/>
                <a:gd name="T4" fmla="*/ 0 w 7"/>
                <a:gd name="T5" fmla="*/ 1 h 4"/>
                <a:gd name="T6" fmla="*/ 7 w 7"/>
                <a:gd name="T7" fmla="*/ 0 h 4"/>
              </a:gdLst>
              <a:ahLst/>
              <a:cxnLst>
                <a:cxn ang="0">
                  <a:pos x="T0" y="T1"/>
                </a:cxn>
                <a:cxn ang="0">
                  <a:pos x="T2" y="T3"/>
                </a:cxn>
                <a:cxn ang="0">
                  <a:pos x="T4" y="T5"/>
                </a:cxn>
                <a:cxn ang="0">
                  <a:pos x="T6" y="T7"/>
                </a:cxn>
              </a:cxnLst>
              <a:rect l="0" t="0" r="r" b="b"/>
              <a:pathLst>
                <a:path w="7" h="4">
                  <a:moveTo>
                    <a:pt x="7" y="0"/>
                  </a:moveTo>
                  <a:cubicBezTo>
                    <a:pt x="7" y="2"/>
                    <a:pt x="6" y="4"/>
                    <a:pt x="4" y="4"/>
                  </a:cubicBezTo>
                  <a:cubicBezTo>
                    <a:pt x="2" y="4"/>
                    <a:pt x="1" y="2"/>
                    <a:pt x="0" y="1"/>
                  </a:cubicBezTo>
                  <a:cubicBezTo>
                    <a:pt x="5" y="0"/>
                    <a:pt x="5" y="1"/>
                    <a:pt x="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3" name="Freeform 83"/>
            <p:cNvSpPr>
              <a:spLocks/>
            </p:cNvSpPr>
            <p:nvPr/>
          </p:nvSpPr>
          <p:spPr bwMode="auto">
            <a:xfrm>
              <a:off x="4820" y="772"/>
              <a:ext cx="34" cy="11"/>
            </a:xfrm>
            <a:custGeom>
              <a:avLst/>
              <a:gdLst>
                <a:gd name="T0" fmla="*/ 38 w 44"/>
                <a:gd name="T1" fmla="*/ 7 h 14"/>
                <a:gd name="T2" fmla="*/ 28 w 44"/>
                <a:gd name="T3" fmla="*/ 9 h 14"/>
                <a:gd name="T4" fmla="*/ 24 w 44"/>
                <a:gd name="T5" fmla="*/ 14 h 14"/>
                <a:gd name="T6" fmla="*/ 22 w 44"/>
                <a:gd name="T7" fmla="*/ 11 h 14"/>
                <a:gd name="T8" fmla="*/ 22 w 44"/>
                <a:gd name="T9" fmla="*/ 11 h 14"/>
                <a:gd name="T10" fmla="*/ 16 w 44"/>
                <a:gd name="T11" fmla="*/ 9 h 14"/>
                <a:gd name="T12" fmla="*/ 20 w 44"/>
                <a:gd name="T13" fmla="*/ 7 h 14"/>
                <a:gd name="T14" fmla="*/ 16 w 44"/>
                <a:gd name="T15" fmla="*/ 7 h 14"/>
                <a:gd name="T16" fmla="*/ 20 w 44"/>
                <a:gd name="T17" fmla="*/ 5 h 14"/>
                <a:gd name="T18" fmla="*/ 15 w 44"/>
                <a:gd name="T19" fmla="*/ 3 h 14"/>
                <a:gd name="T20" fmla="*/ 5 w 44"/>
                <a:gd name="T21" fmla="*/ 5 h 14"/>
                <a:gd name="T22" fmla="*/ 0 w 44"/>
                <a:gd name="T23" fmla="*/ 5 h 14"/>
                <a:gd name="T24" fmla="*/ 17 w 44"/>
                <a:gd name="T25" fmla="*/ 0 h 14"/>
                <a:gd name="T26" fmla="*/ 30 w 44"/>
                <a:gd name="T27" fmla="*/ 3 h 14"/>
                <a:gd name="T28" fmla="*/ 38 w 44"/>
                <a:gd name="T29" fmla="*/ 0 h 14"/>
                <a:gd name="T30" fmla="*/ 44 w 44"/>
                <a:gd name="T31" fmla="*/ 3 h 14"/>
                <a:gd name="T32" fmla="*/ 38 w 44"/>
                <a:gd name="T33" fmla="*/ 7 h 14"/>
                <a:gd name="T34" fmla="*/ 36 w 44"/>
                <a:gd name="T35" fmla="*/ 7 h 14"/>
                <a:gd name="T36" fmla="*/ 36 w 44"/>
                <a:gd name="T37" fmla="*/ 9 h 14"/>
                <a:gd name="T38" fmla="*/ 38 w 44"/>
                <a:gd name="T3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14">
                  <a:moveTo>
                    <a:pt x="38" y="7"/>
                  </a:moveTo>
                  <a:cubicBezTo>
                    <a:pt x="34" y="10"/>
                    <a:pt x="32" y="7"/>
                    <a:pt x="28" y="9"/>
                  </a:cubicBezTo>
                  <a:cubicBezTo>
                    <a:pt x="26" y="10"/>
                    <a:pt x="26" y="14"/>
                    <a:pt x="24" y="14"/>
                  </a:cubicBezTo>
                  <a:cubicBezTo>
                    <a:pt x="23" y="13"/>
                    <a:pt x="22" y="12"/>
                    <a:pt x="22" y="11"/>
                  </a:cubicBezTo>
                  <a:cubicBezTo>
                    <a:pt x="22" y="11"/>
                    <a:pt x="22" y="11"/>
                    <a:pt x="22" y="11"/>
                  </a:cubicBezTo>
                  <a:cubicBezTo>
                    <a:pt x="19" y="11"/>
                    <a:pt x="16" y="11"/>
                    <a:pt x="16" y="9"/>
                  </a:cubicBezTo>
                  <a:cubicBezTo>
                    <a:pt x="17" y="8"/>
                    <a:pt x="19" y="7"/>
                    <a:pt x="20" y="7"/>
                  </a:cubicBezTo>
                  <a:cubicBezTo>
                    <a:pt x="18" y="7"/>
                    <a:pt x="17" y="7"/>
                    <a:pt x="16" y="7"/>
                  </a:cubicBezTo>
                  <a:cubicBezTo>
                    <a:pt x="17" y="6"/>
                    <a:pt x="19" y="5"/>
                    <a:pt x="20" y="5"/>
                  </a:cubicBezTo>
                  <a:cubicBezTo>
                    <a:pt x="18" y="4"/>
                    <a:pt x="17" y="3"/>
                    <a:pt x="15" y="3"/>
                  </a:cubicBezTo>
                  <a:cubicBezTo>
                    <a:pt x="12" y="3"/>
                    <a:pt x="8" y="5"/>
                    <a:pt x="5" y="5"/>
                  </a:cubicBezTo>
                  <a:cubicBezTo>
                    <a:pt x="3" y="5"/>
                    <a:pt x="2" y="5"/>
                    <a:pt x="0" y="5"/>
                  </a:cubicBezTo>
                  <a:cubicBezTo>
                    <a:pt x="2" y="1"/>
                    <a:pt x="12" y="0"/>
                    <a:pt x="17" y="0"/>
                  </a:cubicBezTo>
                  <a:cubicBezTo>
                    <a:pt x="22" y="0"/>
                    <a:pt x="25" y="3"/>
                    <a:pt x="30" y="3"/>
                  </a:cubicBezTo>
                  <a:cubicBezTo>
                    <a:pt x="33" y="3"/>
                    <a:pt x="34" y="0"/>
                    <a:pt x="38" y="0"/>
                  </a:cubicBezTo>
                  <a:cubicBezTo>
                    <a:pt x="40" y="0"/>
                    <a:pt x="43" y="2"/>
                    <a:pt x="44" y="3"/>
                  </a:cubicBezTo>
                  <a:cubicBezTo>
                    <a:pt x="44" y="7"/>
                    <a:pt x="41" y="5"/>
                    <a:pt x="38" y="7"/>
                  </a:cubicBezTo>
                  <a:cubicBezTo>
                    <a:pt x="38" y="7"/>
                    <a:pt x="37" y="7"/>
                    <a:pt x="36" y="7"/>
                  </a:cubicBezTo>
                  <a:cubicBezTo>
                    <a:pt x="36" y="9"/>
                    <a:pt x="36" y="9"/>
                    <a:pt x="36" y="9"/>
                  </a:cubicBezTo>
                  <a:lnTo>
                    <a:pt x="38"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4" name="Freeform 84"/>
            <p:cNvSpPr>
              <a:spLocks/>
            </p:cNvSpPr>
            <p:nvPr/>
          </p:nvSpPr>
          <p:spPr bwMode="auto">
            <a:xfrm>
              <a:off x="4910" y="766"/>
              <a:ext cx="13" cy="8"/>
            </a:xfrm>
            <a:custGeom>
              <a:avLst/>
              <a:gdLst>
                <a:gd name="T0" fmla="*/ 4 w 16"/>
                <a:gd name="T1" fmla="*/ 10 h 10"/>
                <a:gd name="T2" fmla="*/ 0 w 16"/>
                <a:gd name="T3" fmla="*/ 6 h 10"/>
                <a:gd name="T4" fmla="*/ 13 w 16"/>
                <a:gd name="T5" fmla="*/ 0 h 10"/>
                <a:gd name="T6" fmla="*/ 16 w 16"/>
                <a:gd name="T7" fmla="*/ 7 h 10"/>
                <a:gd name="T8" fmla="*/ 4 w 16"/>
                <a:gd name="T9" fmla="*/ 10 h 10"/>
              </a:gdLst>
              <a:ahLst/>
              <a:cxnLst>
                <a:cxn ang="0">
                  <a:pos x="T0" y="T1"/>
                </a:cxn>
                <a:cxn ang="0">
                  <a:pos x="T2" y="T3"/>
                </a:cxn>
                <a:cxn ang="0">
                  <a:pos x="T4" y="T5"/>
                </a:cxn>
                <a:cxn ang="0">
                  <a:pos x="T6" y="T7"/>
                </a:cxn>
                <a:cxn ang="0">
                  <a:pos x="T8" y="T9"/>
                </a:cxn>
              </a:cxnLst>
              <a:rect l="0" t="0" r="r" b="b"/>
              <a:pathLst>
                <a:path w="16" h="10">
                  <a:moveTo>
                    <a:pt x="4" y="10"/>
                  </a:moveTo>
                  <a:cubicBezTo>
                    <a:pt x="2" y="10"/>
                    <a:pt x="0" y="8"/>
                    <a:pt x="0" y="6"/>
                  </a:cubicBezTo>
                  <a:cubicBezTo>
                    <a:pt x="0" y="3"/>
                    <a:pt x="9" y="0"/>
                    <a:pt x="13" y="0"/>
                  </a:cubicBezTo>
                  <a:cubicBezTo>
                    <a:pt x="16" y="7"/>
                    <a:pt x="16" y="7"/>
                    <a:pt x="16" y="7"/>
                  </a:cubicBezTo>
                  <a:cubicBezTo>
                    <a:pt x="14" y="8"/>
                    <a:pt x="6" y="10"/>
                    <a:pt x="4"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5" name="Freeform 85"/>
            <p:cNvSpPr>
              <a:spLocks/>
            </p:cNvSpPr>
            <p:nvPr/>
          </p:nvSpPr>
          <p:spPr bwMode="auto">
            <a:xfrm>
              <a:off x="4894" y="770"/>
              <a:ext cx="14" cy="8"/>
            </a:xfrm>
            <a:custGeom>
              <a:avLst/>
              <a:gdLst>
                <a:gd name="T0" fmla="*/ 16 w 17"/>
                <a:gd name="T1" fmla="*/ 2 h 10"/>
                <a:gd name="T2" fmla="*/ 16 w 17"/>
                <a:gd name="T3" fmla="*/ 5 h 10"/>
                <a:gd name="T4" fmla="*/ 11 w 17"/>
                <a:gd name="T5" fmla="*/ 6 h 10"/>
                <a:gd name="T6" fmla="*/ 12 w 17"/>
                <a:gd name="T7" fmla="*/ 9 h 10"/>
                <a:gd name="T8" fmla="*/ 0 w 17"/>
                <a:gd name="T9" fmla="*/ 9 h 10"/>
                <a:gd name="T10" fmla="*/ 4 w 17"/>
                <a:gd name="T11" fmla="*/ 3 h 10"/>
                <a:gd name="T12" fmla="*/ 4 w 17"/>
                <a:gd name="T13" fmla="*/ 0 h 10"/>
                <a:gd name="T14" fmla="*/ 12 w 17"/>
                <a:gd name="T15" fmla="*/ 0 h 10"/>
                <a:gd name="T16" fmla="*/ 9 w 17"/>
                <a:gd name="T17" fmla="*/ 2 h 10"/>
                <a:gd name="T18" fmla="*/ 16 w 17"/>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0">
                  <a:moveTo>
                    <a:pt x="16" y="2"/>
                  </a:moveTo>
                  <a:cubicBezTo>
                    <a:pt x="17" y="4"/>
                    <a:pt x="16" y="4"/>
                    <a:pt x="16" y="5"/>
                  </a:cubicBezTo>
                  <a:cubicBezTo>
                    <a:pt x="15" y="7"/>
                    <a:pt x="13" y="6"/>
                    <a:pt x="11" y="6"/>
                  </a:cubicBezTo>
                  <a:cubicBezTo>
                    <a:pt x="12" y="9"/>
                    <a:pt x="12" y="9"/>
                    <a:pt x="12" y="9"/>
                  </a:cubicBezTo>
                  <a:cubicBezTo>
                    <a:pt x="11" y="10"/>
                    <a:pt x="0" y="10"/>
                    <a:pt x="0" y="9"/>
                  </a:cubicBezTo>
                  <a:cubicBezTo>
                    <a:pt x="0" y="6"/>
                    <a:pt x="2" y="4"/>
                    <a:pt x="4" y="3"/>
                  </a:cubicBezTo>
                  <a:cubicBezTo>
                    <a:pt x="4" y="1"/>
                    <a:pt x="4" y="1"/>
                    <a:pt x="4" y="0"/>
                  </a:cubicBezTo>
                  <a:cubicBezTo>
                    <a:pt x="12" y="0"/>
                    <a:pt x="12" y="0"/>
                    <a:pt x="12" y="0"/>
                  </a:cubicBezTo>
                  <a:cubicBezTo>
                    <a:pt x="11" y="1"/>
                    <a:pt x="10" y="2"/>
                    <a:pt x="9" y="2"/>
                  </a:cubicBezTo>
                  <a:cubicBezTo>
                    <a:pt x="11" y="2"/>
                    <a:pt x="14" y="2"/>
                    <a:pt x="16"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6" name="Freeform 86"/>
            <p:cNvSpPr>
              <a:spLocks/>
            </p:cNvSpPr>
            <p:nvPr/>
          </p:nvSpPr>
          <p:spPr bwMode="auto">
            <a:xfrm>
              <a:off x="4877" y="778"/>
              <a:ext cx="13" cy="4"/>
            </a:xfrm>
            <a:custGeom>
              <a:avLst/>
              <a:gdLst>
                <a:gd name="T0" fmla="*/ 10 w 17"/>
                <a:gd name="T1" fmla="*/ 6 h 6"/>
                <a:gd name="T2" fmla="*/ 5 w 17"/>
                <a:gd name="T3" fmla="*/ 3 h 6"/>
                <a:gd name="T4" fmla="*/ 2 w 17"/>
                <a:gd name="T5" fmla="*/ 6 h 6"/>
                <a:gd name="T6" fmla="*/ 0 w 17"/>
                <a:gd name="T7" fmla="*/ 4 h 6"/>
                <a:gd name="T8" fmla="*/ 11 w 17"/>
                <a:gd name="T9" fmla="*/ 0 h 6"/>
                <a:gd name="T10" fmla="*/ 17 w 17"/>
                <a:gd name="T11" fmla="*/ 2 h 6"/>
                <a:gd name="T12" fmla="*/ 10 w 17"/>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7" h="6">
                  <a:moveTo>
                    <a:pt x="10" y="6"/>
                  </a:moveTo>
                  <a:cubicBezTo>
                    <a:pt x="9" y="6"/>
                    <a:pt x="7" y="3"/>
                    <a:pt x="5" y="3"/>
                  </a:cubicBezTo>
                  <a:cubicBezTo>
                    <a:pt x="5" y="6"/>
                    <a:pt x="4" y="6"/>
                    <a:pt x="2" y="6"/>
                  </a:cubicBezTo>
                  <a:cubicBezTo>
                    <a:pt x="1" y="6"/>
                    <a:pt x="0" y="5"/>
                    <a:pt x="0" y="4"/>
                  </a:cubicBezTo>
                  <a:cubicBezTo>
                    <a:pt x="0" y="1"/>
                    <a:pt x="9" y="0"/>
                    <a:pt x="11" y="0"/>
                  </a:cubicBezTo>
                  <a:cubicBezTo>
                    <a:pt x="14" y="0"/>
                    <a:pt x="16" y="1"/>
                    <a:pt x="17" y="2"/>
                  </a:cubicBezTo>
                  <a:cubicBezTo>
                    <a:pt x="13" y="2"/>
                    <a:pt x="13" y="6"/>
                    <a:pt x="10"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7" name="Freeform 87"/>
            <p:cNvSpPr>
              <a:spLocks/>
            </p:cNvSpPr>
            <p:nvPr/>
          </p:nvSpPr>
          <p:spPr bwMode="auto">
            <a:xfrm>
              <a:off x="4869" y="762"/>
              <a:ext cx="21" cy="14"/>
            </a:xfrm>
            <a:custGeom>
              <a:avLst/>
              <a:gdLst>
                <a:gd name="T0" fmla="*/ 20 w 26"/>
                <a:gd name="T1" fmla="*/ 15 h 18"/>
                <a:gd name="T2" fmla="*/ 11 w 26"/>
                <a:gd name="T3" fmla="*/ 18 h 18"/>
                <a:gd name="T4" fmla="*/ 0 w 26"/>
                <a:gd name="T5" fmla="*/ 14 h 18"/>
                <a:gd name="T6" fmla="*/ 3 w 26"/>
                <a:gd name="T7" fmla="*/ 11 h 18"/>
                <a:gd name="T8" fmla="*/ 12 w 26"/>
                <a:gd name="T9" fmla="*/ 11 h 18"/>
                <a:gd name="T10" fmla="*/ 8 w 26"/>
                <a:gd name="T11" fmla="*/ 11 h 18"/>
                <a:gd name="T12" fmla="*/ 8 w 26"/>
                <a:gd name="T13" fmla="*/ 8 h 18"/>
                <a:gd name="T14" fmla="*/ 22 w 26"/>
                <a:gd name="T15" fmla="*/ 4 h 18"/>
                <a:gd name="T16" fmla="*/ 25 w 26"/>
                <a:gd name="T17" fmla="*/ 0 h 18"/>
                <a:gd name="T18" fmla="*/ 26 w 26"/>
                <a:gd name="T19" fmla="*/ 2 h 18"/>
                <a:gd name="T20" fmla="*/ 24 w 26"/>
                <a:gd name="T21" fmla="*/ 5 h 18"/>
                <a:gd name="T22" fmla="*/ 14 w 26"/>
                <a:gd name="T23" fmla="*/ 11 h 18"/>
                <a:gd name="T24" fmla="*/ 26 w 26"/>
                <a:gd name="T25" fmla="*/ 14 h 18"/>
                <a:gd name="T26" fmla="*/ 20 w 26"/>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18">
                  <a:moveTo>
                    <a:pt x="20" y="15"/>
                  </a:moveTo>
                  <a:cubicBezTo>
                    <a:pt x="17" y="15"/>
                    <a:pt x="14" y="18"/>
                    <a:pt x="11" y="18"/>
                  </a:cubicBezTo>
                  <a:cubicBezTo>
                    <a:pt x="9" y="18"/>
                    <a:pt x="0" y="14"/>
                    <a:pt x="0" y="14"/>
                  </a:cubicBezTo>
                  <a:cubicBezTo>
                    <a:pt x="1" y="13"/>
                    <a:pt x="2" y="12"/>
                    <a:pt x="3" y="11"/>
                  </a:cubicBezTo>
                  <a:cubicBezTo>
                    <a:pt x="12" y="11"/>
                    <a:pt x="12" y="11"/>
                    <a:pt x="12" y="11"/>
                  </a:cubicBezTo>
                  <a:cubicBezTo>
                    <a:pt x="10" y="10"/>
                    <a:pt x="11" y="9"/>
                    <a:pt x="8" y="11"/>
                  </a:cubicBezTo>
                  <a:cubicBezTo>
                    <a:pt x="8" y="8"/>
                    <a:pt x="8" y="8"/>
                    <a:pt x="8" y="8"/>
                  </a:cubicBezTo>
                  <a:cubicBezTo>
                    <a:pt x="15" y="8"/>
                    <a:pt x="15" y="4"/>
                    <a:pt x="22" y="4"/>
                  </a:cubicBezTo>
                  <a:cubicBezTo>
                    <a:pt x="22" y="2"/>
                    <a:pt x="23" y="0"/>
                    <a:pt x="25" y="0"/>
                  </a:cubicBezTo>
                  <a:cubicBezTo>
                    <a:pt x="26" y="0"/>
                    <a:pt x="26" y="2"/>
                    <a:pt x="26" y="2"/>
                  </a:cubicBezTo>
                  <a:cubicBezTo>
                    <a:pt x="25" y="3"/>
                    <a:pt x="24" y="4"/>
                    <a:pt x="24" y="5"/>
                  </a:cubicBezTo>
                  <a:cubicBezTo>
                    <a:pt x="21" y="7"/>
                    <a:pt x="16" y="9"/>
                    <a:pt x="14" y="11"/>
                  </a:cubicBezTo>
                  <a:cubicBezTo>
                    <a:pt x="20" y="12"/>
                    <a:pt x="22" y="12"/>
                    <a:pt x="26" y="14"/>
                  </a:cubicBezTo>
                  <a:cubicBezTo>
                    <a:pt x="25" y="16"/>
                    <a:pt x="22" y="15"/>
                    <a:pt x="20"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8" name="Freeform 88"/>
            <p:cNvSpPr>
              <a:spLocks/>
            </p:cNvSpPr>
            <p:nvPr/>
          </p:nvSpPr>
          <p:spPr bwMode="auto">
            <a:xfrm>
              <a:off x="4655" y="782"/>
              <a:ext cx="69" cy="39"/>
            </a:xfrm>
            <a:custGeom>
              <a:avLst/>
              <a:gdLst>
                <a:gd name="T0" fmla="*/ 74 w 88"/>
                <a:gd name="T1" fmla="*/ 40 h 49"/>
                <a:gd name="T2" fmla="*/ 74 w 88"/>
                <a:gd name="T3" fmla="*/ 36 h 49"/>
                <a:gd name="T4" fmla="*/ 64 w 88"/>
                <a:gd name="T5" fmla="*/ 35 h 49"/>
                <a:gd name="T6" fmla="*/ 67 w 88"/>
                <a:gd name="T7" fmla="*/ 29 h 49"/>
                <a:gd name="T8" fmla="*/ 63 w 88"/>
                <a:gd name="T9" fmla="*/ 23 h 49"/>
                <a:gd name="T10" fmla="*/ 66 w 88"/>
                <a:gd name="T11" fmla="*/ 23 h 49"/>
                <a:gd name="T12" fmla="*/ 61 w 88"/>
                <a:gd name="T13" fmla="*/ 19 h 49"/>
                <a:gd name="T14" fmla="*/ 48 w 88"/>
                <a:gd name="T15" fmla="*/ 35 h 49"/>
                <a:gd name="T16" fmla="*/ 45 w 88"/>
                <a:gd name="T17" fmla="*/ 37 h 49"/>
                <a:gd name="T18" fmla="*/ 39 w 88"/>
                <a:gd name="T19" fmla="*/ 49 h 49"/>
                <a:gd name="T20" fmla="*/ 22 w 88"/>
                <a:gd name="T21" fmla="*/ 35 h 49"/>
                <a:gd name="T22" fmla="*/ 30 w 88"/>
                <a:gd name="T23" fmla="*/ 35 h 49"/>
                <a:gd name="T24" fmla="*/ 37 w 88"/>
                <a:gd name="T25" fmla="*/ 33 h 49"/>
                <a:gd name="T26" fmla="*/ 27 w 88"/>
                <a:gd name="T27" fmla="*/ 32 h 49"/>
                <a:gd name="T28" fmla="*/ 19 w 88"/>
                <a:gd name="T29" fmla="*/ 29 h 49"/>
                <a:gd name="T30" fmla="*/ 25 w 88"/>
                <a:gd name="T31" fmla="*/ 27 h 49"/>
                <a:gd name="T32" fmla="*/ 36 w 88"/>
                <a:gd name="T33" fmla="*/ 22 h 49"/>
                <a:gd name="T34" fmla="*/ 30 w 88"/>
                <a:gd name="T35" fmla="*/ 22 h 49"/>
                <a:gd name="T36" fmla="*/ 27 w 88"/>
                <a:gd name="T37" fmla="*/ 20 h 49"/>
                <a:gd name="T38" fmla="*/ 25 w 88"/>
                <a:gd name="T39" fmla="*/ 20 h 49"/>
                <a:gd name="T40" fmla="*/ 19 w 88"/>
                <a:gd name="T41" fmla="*/ 25 h 49"/>
                <a:gd name="T42" fmla="*/ 12 w 88"/>
                <a:gd name="T43" fmla="*/ 22 h 49"/>
                <a:gd name="T44" fmla="*/ 13 w 88"/>
                <a:gd name="T45" fmla="*/ 22 h 49"/>
                <a:gd name="T46" fmla="*/ 7 w 88"/>
                <a:gd name="T47" fmla="*/ 14 h 49"/>
                <a:gd name="T48" fmla="*/ 6 w 88"/>
                <a:gd name="T49" fmla="*/ 13 h 49"/>
                <a:gd name="T50" fmla="*/ 0 w 88"/>
                <a:gd name="T51" fmla="*/ 8 h 49"/>
                <a:gd name="T52" fmla="*/ 8 w 88"/>
                <a:gd name="T53" fmla="*/ 3 h 49"/>
                <a:gd name="T54" fmla="*/ 19 w 88"/>
                <a:gd name="T55" fmla="*/ 4 h 49"/>
                <a:gd name="T56" fmla="*/ 16 w 88"/>
                <a:gd name="T57" fmla="*/ 7 h 49"/>
                <a:gd name="T58" fmla="*/ 22 w 88"/>
                <a:gd name="T59" fmla="*/ 10 h 49"/>
                <a:gd name="T60" fmla="*/ 21 w 88"/>
                <a:gd name="T61" fmla="*/ 7 h 49"/>
                <a:gd name="T62" fmla="*/ 24 w 88"/>
                <a:gd name="T63" fmla="*/ 3 h 49"/>
                <a:gd name="T64" fmla="*/ 34 w 88"/>
                <a:gd name="T65" fmla="*/ 13 h 49"/>
                <a:gd name="T66" fmla="*/ 32 w 88"/>
                <a:gd name="T67" fmla="*/ 3 h 49"/>
                <a:gd name="T68" fmla="*/ 36 w 88"/>
                <a:gd name="T69" fmla="*/ 0 h 49"/>
                <a:gd name="T70" fmla="*/ 45 w 88"/>
                <a:gd name="T71" fmla="*/ 5 h 49"/>
                <a:gd name="T72" fmla="*/ 44 w 88"/>
                <a:gd name="T73" fmla="*/ 9 h 49"/>
                <a:gd name="T74" fmla="*/ 48 w 88"/>
                <a:gd name="T75" fmla="*/ 6 h 49"/>
                <a:gd name="T76" fmla="*/ 51 w 88"/>
                <a:gd name="T77" fmla="*/ 11 h 49"/>
                <a:gd name="T78" fmla="*/ 53 w 88"/>
                <a:gd name="T79" fmla="*/ 12 h 49"/>
                <a:gd name="T80" fmla="*/ 71 w 88"/>
                <a:gd name="T81" fmla="*/ 21 h 49"/>
                <a:gd name="T82" fmla="*/ 68 w 88"/>
                <a:gd name="T83" fmla="*/ 21 h 49"/>
                <a:gd name="T84" fmla="*/ 72 w 88"/>
                <a:gd name="T85" fmla="*/ 21 h 49"/>
                <a:gd name="T86" fmla="*/ 72 w 88"/>
                <a:gd name="T87" fmla="*/ 24 h 49"/>
                <a:gd name="T88" fmla="*/ 79 w 88"/>
                <a:gd name="T89" fmla="*/ 24 h 49"/>
                <a:gd name="T90" fmla="*/ 88 w 88"/>
                <a:gd name="T91" fmla="*/ 32 h 49"/>
                <a:gd name="T92" fmla="*/ 74 w 88"/>
                <a:gd name="T93"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 h="49">
                  <a:moveTo>
                    <a:pt x="74" y="40"/>
                  </a:moveTo>
                  <a:cubicBezTo>
                    <a:pt x="73" y="38"/>
                    <a:pt x="73" y="37"/>
                    <a:pt x="74" y="36"/>
                  </a:cubicBezTo>
                  <a:cubicBezTo>
                    <a:pt x="71" y="35"/>
                    <a:pt x="67" y="36"/>
                    <a:pt x="64" y="35"/>
                  </a:cubicBezTo>
                  <a:cubicBezTo>
                    <a:pt x="64" y="31"/>
                    <a:pt x="67" y="33"/>
                    <a:pt x="67" y="29"/>
                  </a:cubicBezTo>
                  <a:cubicBezTo>
                    <a:pt x="66" y="29"/>
                    <a:pt x="64" y="25"/>
                    <a:pt x="63" y="23"/>
                  </a:cubicBezTo>
                  <a:cubicBezTo>
                    <a:pt x="64" y="23"/>
                    <a:pt x="65" y="23"/>
                    <a:pt x="66" y="23"/>
                  </a:cubicBezTo>
                  <a:cubicBezTo>
                    <a:pt x="62" y="22"/>
                    <a:pt x="61" y="19"/>
                    <a:pt x="61" y="19"/>
                  </a:cubicBezTo>
                  <a:cubicBezTo>
                    <a:pt x="53" y="19"/>
                    <a:pt x="51" y="29"/>
                    <a:pt x="48" y="35"/>
                  </a:cubicBezTo>
                  <a:cubicBezTo>
                    <a:pt x="48" y="36"/>
                    <a:pt x="46" y="36"/>
                    <a:pt x="45" y="37"/>
                  </a:cubicBezTo>
                  <a:cubicBezTo>
                    <a:pt x="41" y="39"/>
                    <a:pt x="42" y="46"/>
                    <a:pt x="39" y="49"/>
                  </a:cubicBezTo>
                  <a:cubicBezTo>
                    <a:pt x="34" y="45"/>
                    <a:pt x="22" y="42"/>
                    <a:pt x="22" y="35"/>
                  </a:cubicBezTo>
                  <a:cubicBezTo>
                    <a:pt x="25" y="34"/>
                    <a:pt x="30" y="35"/>
                    <a:pt x="30" y="35"/>
                  </a:cubicBezTo>
                  <a:cubicBezTo>
                    <a:pt x="32" y="33"/>
                    <a:pt x="34" y="34"/>
                    <a:pt x="37" y="33"/>
                  </a:cubicBezTo>
                  <a:cubicBezTo>
                    <a:pt x="36" y="32"/>
                    <a:pt x="29" y="32"/>
                    <a:pt x="27" y="32"/>
                  </a:cubicBezTo>
                  <a:cubicBezTo>
                    <a:pt x="24" y="32"/>
                    <a:pt x="19" y="35"/>
                    <a:pt x="19" y="29"/>
                  </a:cubicBezTo>
                  <a:cubicBezTo>
                    <a:pt x="19" y="27"/>
                    <a:pt x="24" y="27"/>
                    <a:pt x="25" y="27"/>
                  </a:cubicBezTo>
                  <a:cubicBezTo>
                    <a:pt x="28" y="26"/>
                    <a:pt x="34" y="24"/>
                    <a:pt x="36" y="22"/>
                  </a:cubicBezTo>
                  <a:cubicBezTo>
                    <a:pt x="33" y="22"/>
                    <a:pt x="31" y="22"/>
                    <a:pt x="30" y="22"/>
                  </a:cubicBezTo>
                  <a:cubicBezTo>
                    <a:pt x="30" y="22"/>
                    <a:pt x="28" y="20"/>
                    <a:pt x="27" y="20"/>
                  </a:cubicBezTo>
                  <a:cubicBezTo>
                    <a:pt x="26" y="20"/>
                    <a:pt x="26" y="20"/>
                    <a:pt x="25" y="20"/>
                  </a:cubicBezTo>
                  <a:cubicBezTo>
                    <a:pt x="23" y="21"/>
                    <a:pt x="23" y="25"/>
                    <a:pt x="19" y="25"/>
                  </a:cubicBezTo>
                  <a:cubicBezTo>
                    <a:pt x="15" y="25"/>
                    <a:pt x="13" y="24"/>
                    <a:pt x="12" y="22"/>
                  </a:cubicBezTo>
                  <a:cubicBezTo>
                    <a:pt x="12" y="22"/>
                    <a:pt x="13" y="22"/>
                    <a:pt x="13" y="22"/>
                  </a:cubicBezTo>
                  <a:cubicBezTo>
                    <a:pt x="10" y="20"/>
                    <a:pt x="6" y="18"/>
                    <a:pt x="7" y="14"/>
                  </a:cubicBezTo>
                  <a:cubicBezTo>
                    <a:pt x="7" y="14"/>
                    <a:pt x="6" y="13"/>
                    <a:pt x="6" y="13"/>
                  </a:cubicBezTo>
                  <a:cubicBezTo>
                    <a:pt x="4" y="13"/>
                    <a:pt x="2" y="10"/>
                    <a:pt x="0" y="8"/>
                  </a:cubicBezTo>
                  <a:cubicBezTo>
                    <a:pt x="1" y="7"/>
                    <a:pt x="6" y="3"/>
                    <a:pt x="8" y="3"/>
                  </a:cubicBezTo>
                  <a:cubicBezTo>
                    <a:pt x="11" y="3"/>
                    <a:pt x="14" y="3"/>
                    <a:pt x="19" y="4"/>
                  </a:cubicBezTo>
                  <a:cubicBezTo>
                    <a:pt x="18" y="5"/>
                    <a:pt x="17" y="6"/>
                    <a:pt x="16" y="7"/>
                  </a:cubicBezTo>
                  <a:cubicBezTo>
                    <a:pt x="18" y="9"/>
                    <a:pt x="21" y="9"/>
                    <a:pt x="22" y="10"/>
                  </a:cubicBezTo>
                  <a:cubicBezTo>
                    <a:pt x="21" y="10"/>
                    <a:pt x="21" y="9"/>
                    <a:pt x="21" y="7"/>
                  </a:cubicBezTo>
                  <a:cubicBezTo>
                    <a:pt x="21" y="5"/>
                    <a:pt x="22" y="3"/>
                    <a:pt x="24" y="3"/>
                  </a:cubicBezTo>
                  <a:cubicBezTo>
                    <a:pt x="30" y="3"/>
                    <a:pt x="29" y="11"/>
                    <a:pt x="34" y="13"/>
                  </a:cubicBezTo>
                  <a:cubicBezTo>
                    <a:pt x="33" y="10"/>
                    <a:pt x="32" y="8"/>
                    <a:pt x="32" y="3"/>
                  </a:cubicBezTo>
                  <a:cubicBezTo>
                    <a:pt x="32" y="0"/>
                    <a:pt x="33" y="0"/>
                    <a:pt x="36" y="0"/>
                  </a:cubicBezTo>
                  <a:cubicBezTo>
                    <a:pt x="39" y="0"/>
                    <a:pt x="45" y="2"/>
                    <a:pt x="45" y="5"/>
                  </a:cubicBezTo>
                  <a:cubicBezTo>
                    <a:pt x="45" y="6"/>
                    <a:pt x="44" y="7"/>
                    <a:pt x="44" y="9"/>
                  </a:cubicBezTo>
                  <a:cubicBezTo>
                    <a:pt x="46" y="8"/>
                    <a:pt x="46" y="6"/>
                    <a:pt x="48" y="6"/>
                  </a:cubicBezTo>
                  <a:cubicBezTo>
                    <a:pt x="52" y="6"/>
                    <a:pt x="51" y="10"/>
                    <a:pt x="51" y="11"/>
                  </a:cubicBezTo>
                  <a:cubicBezTo>
                    <a:pt x="51" y="11"/>
                    <a:pt x="52" y="12"/>
                    <a:pt x="53" y="12"/>
                  </a:cubicBezTo>
                  <a:cubicBezTo>
                    <a:pt x="57" y="12"/>
                    <a:pt x="68" y="18"/>
                    <a:pt x="71" y="21"/>
                  </a:cubicBezTo>
                  <a:cubicBezTo>
                    <a:pt x="70" y="21"/>
                    <a:pt x="69" y="21"/>
                    <a:pt x="68" y="21"/>
                  </a:cubicBezTo>
                  <a:cubicBezTo>
                    <a:pt x="70" y="22"/>
                    <a:pt x="71" y="21"/>
                    <a:pt x="72" y="21"/>
                  </a:cubicBezTo>
                  <a:cubicBezTo>
                    <a:pt x="73" y="22"/>
                    <a:pt x="73" y="24"/>
                    <a:pt x="72" y="24"/>
                  </a:cubicBezTo>
                  <a:cubicBezTo>
                    <a:pt x="76" y="24"/>
                    <a:pt x="77" y="24"/>
                    <a:pt x="79" y="24"/>
                  </a:cubicBezTo>
                  <a:cubicBezTo>
                    <a:pt x="79" y="31"/>
                    <a:pt x="86" y="29"/>
                    <a:pt x="88" y="32"/>
                  </a:cubicBezTo>
                  <a:cubicBezTo>
                    <a:pt x="82" y="34"/>
                    <a:pt x="79" y="38"/>
                    <a:pt x="74" y="4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9" name="Freeform 89"/>
            <p:cNvSpPr>
              <a:spLocks/>
            </p:cNvSpPr>
            <p:nvPr/>
          </p:nvSpPr>
          <p:spPr bwMode="auto">
            <a:xfrm>
              <a:off x="4691" y="777"/>
              <a:ext cx="45" cy="15"/>
            </a:xfrm>
            <a:custGeom>
              <a:avLst/>
              <a:gdLst>
                <a:gd name="T0" fmla="*/ 57 w 57"/>
                <a:gd name="T1" fmla="*/ 9 h 20"/>
                <a:gd name="T2" fmla="*/ 34 w 57"/>
                <a:gd name="T3" fmla="*/ 20 h 20"/>
                <a:gd name="T4" fmla="*/ 27 w 57"/>
                <a:gd name="T5" fmla="*/ 16 h 20"/>
                <a:gd name="T6" fmla="*/ 14 w 57"/>
                <a:gd name="T7" fmla="*/ 16 h 20"/>
                <a:gd name="T8" fmla="*/ 11 w 57"/>
                <a:gd name="T9" fmla="*/ 13 h 20"/>
                <a:gd name="T10" fmla="*/ 16 w 57"/>
                <a:gd name="T11" fmla="*/ 13 h 20"/>
                <a:gd name="T12" fmla="*/ 21 w 57"/>
                <a:gd name="T13" fmla="*/ 12 h 20"/>
                <a:gd name="T14" fmla="*/ 11 w 57"/>
                <a:gd name="T15" fmla="*/ 11 h 20"/>
                <a:gd name="T16" fmla="*/ 3 w 57"/>
                <a:gd name="T17" fmla="*/ 9 h 20"/>
                <a:gd name="T18" fmla="*/ 0 w 57"/>
                <a:gd name="T19" fmla="*/ 3 h 20"/>
                <a:gd name="T20" fmla="*/ 3 w 57"/>
                <a:gd name="T21" fmla="*/ 3 h 20"/>
                <a:gd name="T22" fmla="*/ 8 w 57"/>
                <a:gd name="T23" fmla="*/ 4 h 20"/>
                <a:gd name="T24" fmla="*/ 8 w 57"/>
                <a:gd name="T25" fmla="*/ 3 h 20"/>
                <a:gd name="T26" fmla="*/ 11 w 57"/>
                <a:gd name="T27" fmla="*/ 3 h 20"/>
                <a:gd name="T28" fmla="*/ 10 w 57"/>
                <a:gd name="T29" fmla="*/ 1 h 20"/>
                <a:gd name="T30" fmla="*/ 16 w 57"/>
                <a:gd name="T31" fmla="*/ 1 h 20"/>
                <a:gd name="T32" fmla="*/ 25 w 57"/>
                <a:gd name="T33" fmla="*/ 5 h 20"/>
                <a:gd name="T34" fmla="*/ 31 w 57"/>
                <a:gd name="T35" fmla="*/ 0 h 20"/>
                <a:gd name="T36" fmla="*/ 33 w 57"/>
                <a:gd name="T37" fmla="*/ 0 h 20"/>
                <a:gd name="T38" fmla="*/ 33 w 57"/>
                <a:gd name="T39" fmla="*/ 5 h 20"/>
                <a:gd name="T40" fmla="*/ 40 w 57"/>
                <a:gd name="T41" fmla="*/ 3 h 20"/>
                <a:gd name="T42" fmla="*/ 47 w 57"/>
                <a:gd name="T43" fmla="*/ 3 h 20"/>
                <a:gd name="T44" fmla="*/ 57 w 57"/>
                <a:gd name="T45"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20">
                  <a:moveTo>
                    <a:pt x="57" y="9"/>
                  </a:moveTo>
                  <a:cubicBezTo>
                    <a:pt x="52" y="13"/>
                    <a:pt x="41" y="20"/>
                    <a:pt x="34" y="20"/>
                  </a:cubicBezTo>
                  <a:cubicBezTo>
                    <a:pt x="30" y="20"/>
                    <a:pt x="28" y="19"/>
                    <a:pt x="27" y="16"/>
                  </a:cubicBezTo>
                  <a:cubicBezTo>
                    <a:pt x="14" y="16"/>
                    <a:pt x="14" y="16"/>
                    <a:pt x="14" y="16"/>
                  </a:cubicBezTo>
                  <a:cubicBezTo>
                    <a:pt x="12" y="16"/>
                    <a:pt x="12" y="15"/>
                    <a:pt x="11" y="13"/>
                  </a:cubicBezTo>
                  <a:cubicBezTo>
                    <a:pt x="13" y="13"/>
                    <a:pt x="15" y="13"/>
                    <a:pt x="16" y="13"/>
                  </a:cubicBezTo>
                  <a:cubicBezTo>
                    <a:pt x="18" y="12"/>
                    <a:pt x="20" y="12"/>
                    <a:pt x="21" y="12"/>
                  </a:cubicBezTo>
                  <a:cubicBezTo>
                    <a:pt x="20" y="12"/>
                    <a:pt x="11" y="11"/>
                    <a:pt x="11" y="11"/>
                  </a:cubicBezTo>
                  <a:cubicBezTo>
                    <a:pt x="7" y="11"/>
                    <a:pt x="3" y="14"/>
                    <a:pt x="3" y="9"/>
                  </a:cubicBezTo>
                  <a:cubicBezTo>
                    <a:pt x="1" y="7"/>
                    <a:pt x="0" y="5"/>
                    <a:pt x="0" y="3"/>
                  </a:cubicBezTo>
                  <a:cubicBezTo>
                    <a:pt x="3" y="3"/>
                    <a:pt x="3" y="3"/>
                    <a:pt x="3" y="3"/>
                  </a:cubicBezTo>
                  <a:cubicBezTo>
                    <a:pt x="4" y="4"/>
                    <a:pt x="6" y="5"/>
                    <a:pt x="8" y="4"/>
                  </a:cubicBezTo>
                  <a:cubicBezTo>
                    <a:pt x="8" y="3"/>
                    <a:pt x="8" y="3"/>
                    <a:pt x="8" y="3"/>
                  </a:cubicBezTo>
                  <a:cubicBezTo>
                    <a:pt x="11" y="3"/>
                    <a:pt x="11" y="3"/>
                    <a:pt x="11" y="3"/>
                  </a:cubicBezTo>
                  <a:cubicBezTo>
                    <a:pt x="10" y="1"/>
                    <a:pt x="10" y="1"/>
                    <a:pt x="10" y="1"/>
                  </a:cubicBezTo>
                  <a:cubicBezTo>
                    <a:pt x="16" y="1"/>
                    <a:pt x="16" y="1"/>
                    <a:pt x="16" y="1"/>
                  </a:cubicBezTo>
                  <a:cubicBezTo>
                    <a:pt x="18" y="2"/>
                    <a:pt x="24" y="5"/>
                    <a:pt x="25" y="5"/>
                  </a:cubicBezTo>
                  <a:cubicBezTo>
                    <a:pt x="28" y="5"/>
                    <a:pt x="30" y="1"/>
                    <a:pt x="31" y="0"/>
                  </a:cubicBezTo>
                  <a:cubicBezTo>
                    <a:pt x="33" y="0"/>
                    <a:pt x="33" y="0"/>
                    <a:pt x="33" y="0"/>
                  </a:cubicBezTo>
                  <a:cubicBezTo>
                    <a:pt x="33" y="3"/>
                    <a:pt x="33" y="4"/>
                    <a:pt x="33" y="5"/>
                  </a:cubicBezTo>
                  <a:cubicBezTo>
                    <a:pt x="35" y="5"/>
                    <a:pt x="37" y="3"/>
                    <a:pt x="40" y="3"/>
                  </a:cubicBezTo>
                  <a:cubicBezTo>
                    <a:pt x="45" y="3"/>
                    <a:pt x="44" y="3"/>
                    <a:pt x="47" y="3"/>
                  </a:cubicBezTo>
                  <a:cubicBezTo>
                    <a:pt x="52" y="3"/>
                    <a:pt x="56" y="7"/>
                    <a:pt x="57"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0" name="Freeform 90"/>
            <p:cNvSpPr>
              <a:spLocks/>
            </p:cNvSpPr>
            <p:nvPr/>
          </p:nvSpPr>
          <p:spPr bwMode="auto">
            <a:xfrm>
              <a:off x="4651" y="795"/>
              <a:ext cx="10" cy="7"/>
            </a:xfrm>
            <a:custGeom>
              <a:avLst/>
              <a:gdLst>
                <a:gd name="T0" fmla="*/ 4 w 12"/>
                <a:gd name="T1" fmla="*/ 0 h 9"/>
                <a:gd name="T2" fmla="*/ 12 w 12"/>
                <a:gd name="T3" fmla="*/ 9 h 9"/>
                <a:gd name="T4" fmla="*/ 5 w 12"/>
                <a:gd name="T5" fmla="*/ 0 h 9"/>
                <a:gd name="T6" fmla="*/ 5 w 12"/>
                <a:gd name="T7" fmla="*/ 1 h 9"/>
                <a:gd name="T8" fmla="*/ 4 w 12"/>
                <a:gd name="T9" fmla="*/ 0 h 9"/>
              </a:gdLst>
              <a:ahLst/>
              <a:cxnLst>
                <a:cxn ang="0">
                  <a:pos x="T0" y="T1"/>
                </a:cxn>
                <a:cxn ang="0">
                  <a:pos x="T2" y="T3"/>
                </a:cxn>
                <a:cxn ang="0">
                  <a:pos x="T4" y="T5"/>
                </a:cxn>
                <a:cxn ang="0">
                  <a:pos x="T6" y="T7"/>
                </a:cxn>
                <a:cxn ang="0">
                  <a:pos x="T8" y="T9"/>
                </a:cxn>
              </a:cxnLst>
              <a:rect l="0" t="0" r="r" b="b"/>
              <a:pathLst>
                <a:path w="12" h="9">
                  <a:moveTo>
                    <a:pt x="4" y="0"/>
                  </a:moveTo>
                  <a:cubicBezTo>
                    <a:pt x="7" y="4"/>
                    <a:pt x="10" y="5"/>
                    <a:pt x="12" y="9"/>
                  </a:cubicBezTo>
                  <a:cubicBezTo>
                    <a:pt x="7" y="8"/>
                    <a:pt x="0" y="2"/>
                    <a:pt x="5" y="0"/>
                  </a:cubicBezTo>
                  <a:cubicBezTo>
                    <a:pt x="5" y="1"/>
                    <a:pt x="5" y="1"/>
                    <a:pt x="5" y="1"/>
                  </a:cubicBezTo>
                  <a:lnTo>
                    <a:pt x="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1" name="Freeform 91"/>
            <p:cNvSpPr>
              <a:spLocks/>
            </p:cNvSpPr>
            <p:nvPr/>
          </p:nvSpPr>
          <p:spPr bwMode="auto">
            <a:xfrm>
              <a:off x="4554" y="998"/>
              <a:ext cx="22" cy="26"/>
            </a:xfrm>
            <a:custGeom>
              <a:avLst/>
              <a:gdLst>
                <a:gd name="T0" fmla="*/ 5 w 28"/>
                <a:gd name="T1" fmla="*/ 10 h 33"/>
                <a:gd name="T2" fmla="*/ 11 w 28"/>
                <a:gd name="T3" fmla="*/ 8 h 33"/>
                <a:gd name="T4" fmla="*/ 10 w 28"/>
                <a:gd name="T5" fmla="*/ 5 h 33"/>
                <a:gd name="T6" fmla="*/ 16 w 28"/>
                <a:gd name="T7" fmla="*/ 0 h 33"/>
                <a:gd name="T8" fmla="*/ 20 w 28"/>
                <a:gd name="T9" fmla="*/ 0 h 33"/>
                <a:gd name="T10" fmla="*/ 28 w 28"/>
                <a:gd name="T11" fmla="*/ 10 h 33"/>
                <a:gd name="T12" fmla="*/ 24 w 28"/>
                <a:gd name="T13" fmla="*/ 13 h 33"/>
                <a:gd name="T14" fmla="*/ 24 w 28"/>
                <a:gd name="T15" fmla="*/ 20 h 33"/>
                <a:gd name="T16" fmla="*/ 23 w 28"/>
                <a:gd name="T17" fmla="*/ 26 h 33"/>
                <a:gd name="T18" fmla="*/ 18 w 28"/>
                <a:gd name="T19" fmla="*/ 28 h 33"/>
                <a:gd name="T20" fmla="*/ 10 w 28"/>
                <a:gd name="T21" fmla="*/ 32 h 33"/>
                <a:gd name="T22" fmla="*/ 6 w 28"/>
                <a:gd name="T23" fmla="*/ 33 h 33"/>
                <a:gd name="T24" fmla="*/ 0 w 28"/>
                <a:gd name="T25" fmla="*/ 28 h 33"/>
                <a:gd name="T26" fmla="*/ 7 w 28"/>
                <a:gd name="T27" fmla="*/ 17 h 33"/>
                <a:gd name="T28" fmla="*/ 2 w 28"/>
                <a:gd name="T29" fmla="*/ 12 h 33"/>
                <a:gd name="T30" fmla="*/ 5 w 28"/>
                <a:gd name="T31"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3">
                  <a:moveTo>
                    <a:pt x="5" y="10"/>
                  </a:moveTo>
                  <a:cubicBezTo>
                    <a:pt x="6" y="10"/>
                    <a:pt x="10" y="9"/>
                    <a:pt x="11" y="8"/>
                  </a:cubicBezTo>
                  <a:cubicBezTo>
                    <a:pt x="10" y="6"/>
                    <a:pt x="10" y="6"/>
                    <a:pt x="10" y="5"/>
                  </a:cubicBezTo>
                  <a:cubicBezTo>
                    <a:pt x="10" y="3"/>
                    <a:pt x="14" y="0"/>
                    <a:pt x="16" y="0"/>
                  </a:cubicBezTo>
                  <a:cubicBezTo>
                    <a:pt x="18" y="0"/>
                    <a:pt x="19" y="0"/>
                    <a:pt x="20" y="0"/>
                  </a:cubicBezTo>
                  <a:cubicBezTo>
                    <a:pt x="25" y="0"/>
                    <a:pt x="28" y="6"/>
                    <a:pt x="28" y="10"/>
                  </a:cubicBezTo>
                  <a:cubicBezTo>
                    <a:pt x="28" y="11"/>
                    <a:pt x="24" y="11"/>
                    <a:pt x="24" y="13"/>
                  </a:cubicBezTo>
                  <a:cubicBezTo>
                    <a:pt x="24" y="14"/>
                    <a:pt x="24" y="20"/>
                    <a:pt x="24" y="20"/>
                  </a:cubicBezTo>
                  <a:cubicBezTo>
                    <a:pt x="24" y="22"/>
                    <a:pt x="25" y="25"/>
                    <a:pt x="23" y="26"/>
                  </a:cubicBezTo>
                  <a:cubicBezTo>
                    <a:pt x="22" y="28"/>
                    <a:pt x="20" y="28"/>
                    <a:pt x="18" y="28"/>
                  </a:cubicBezTo>
                  <a:cubicBezTo>
                    <a:pt x="14" y="28"/>
                    <a:pt x="12" y="31"/>
                    <a:pt x="10" y="32"/>
                  </a:cubicBezTo>
                  <a:cubicBezTo>
                    <a:pt x="9" y="33"/>
                    <a:pt x="7" y="33"/>
                    <a:pt x="6" y="33"/>
                  </a:cubicBezTo>
                  <a:cubicBezTo>
                    <a:pt x="3" y="33"/>
                    <a:pt x="0" y="31"/>
                    <a:pt x="0" y="28"/>
                  </a:cubicBezTo>
                  <a:cubicBezTo>
                    <a:pt x="0" y="23"/>
                    <a:pt x="6" y="22"/>
                    <a:pt x="7" y="17"/>
                  </a:cubicBezTo>
                  <a:cubicBezTo>
                    <a:pt x="4" y="16"/>
                    <a:pt x="2" y="15"/>
                    <a:pt x="2" y="12"/>
                  </a:cubicBezTo>
                  <a:cubicBezTo>
                    <a:pt x="2" y="10"/>
                    <a:pt x="4" y="10"/>
                    <a:pt x="5"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2" name="Freeform 92"/>
            <p:cNvSpPr>
              <a:spLocks/>
            </p:cNvSpPr>
            <p:nvPr/>
          </p:nvSpPr>
          <p:spPr bwMode="auto">
            <a:xfrm>
              <a:off x="4569" y="976"/>
              <a:ext cx="4" cy="4"/>
            </a:xfrm>
            <a:custGeom>
              <a:avLst/>
              <a:gdLst>
                <a:gd name="T0" fmla="*/ 1 w 5"/>
                <a:gd name="T1" fmla="*/ 5 h 5"/>
                <a:gd name="T2" fmla="*/ 0 w 5"/>
                <a:gd name="T3" fmla="*/ 2 h 5"/>
                <a:gd name="T4" fmla="*/ 5 w 5"/>
                <a:gd name="T5" fmla="*/ 0 h 5"/>
                <a:gd name="T6" fmla="*/ 1 w 5"/>
                <a:gd name="T7" fmla="*/ 5 h 5"/>
              </a:gdLst>
              <a:ahLst/>
              <a:cxnLst>
                <a:cxn ang="0">
                  <a:pos x="T0" y="T1"/>
                </a:cxn>
                <a:cxn ang="0">
                  <a:pos x="T2" y="T3"/>
                </a:cxn>
                <a:cxn ang="0">
                  <a:pos x="T4" y="T5"/>
                </a:cxn>
                <a:cxn ang="0">
                  <a:pos x="T6" y="T7"/>
                </a:cxn>
              </a:cxnLst>
              <a:rect l="0" t="0" r="r" b="b"/>
              <a:pathLst>
                <a:path w="5" h="5">
                  <a:moveTo>
                    <a:pt x="1" y="5"/>
                  </a:moveTo>
                  <a:cubicBezTo>
                    <a:pt x="0" y="5"/>
                    <a:pt x="0" y="3"/>
                    <a:pt x="0" y="2"/>
                  </a:cubicBezTo>
                  <a:cubicBezTo>
                    <a:pt x="0" y="1"/>
                    <a:pt x="3" y="0"/>
                    <a:pt x="5" y="0"/>
                  </a:cubicBezTo>
                  <a:cubicBezTo>
                    <a:pt x="5" y="2"/>
                    <a:pt x="3" y="5"/>
                    <a:pt x="1"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3" name="Freeform 93"/>
            <p:cNvSpPr>
              <a:spLocks/>
            </p:cNvSpPr>
            <p:nvPr/>
          </p:nvSpPr>
          <p:spPr bwMode="auto">
            <a:xfrm>
              <a:off x="4571" y="974"/>
              <a:ext cx="41" cy="59"/>
            </a:xfrm>
            <a:custGeom>
              <a:avLst/>
              <a:gdLst>
                <a:gd name="T0" fmla="*/ 47 w 52"/>
                <a:gd name="T1" fmla="*/ 51 h 75"/>
                <a:gd name="T2" fmla="*/ 45 w 52"/>
                <a:gd name="T3" fmla="*/ 64 h 75"/>
                <a:gd name="T4" fmla="*/ 49 w 52"/>
                <a:gd name="T5" fmla="*/ 66 h 75"/>
                <a:gd name="T6" fmla="*/ 35 w 52"/>
                <a:gd name="T7" fmla="*/ 69 h 75"/>
                <a:gd name="T8" fmla="*/ 19 w 52"/>
                <a:gd name="T9" fmla="*/ 70 h 75"/>
                <a:gd name="T10" fmla="*/ 12 w 52"/>
                <a:gd name="T11" fmla="*/ 74 h 75"/>
                <a:gd name="T12" fmla="*/ 8 w 52"/>
                <a:gd name="T13" fmla="*/ 75 h 75"/>
                <a:gd name="T14" fmla="*/ 16 w 52"/>
                <a:gd name="T15" fmla="*/ 66 h 75"/>
                <a:gd name="T16" fmla="*/ 23 w 52"/>
                <a:gd name="T17" fmla="*/ 62 h 75"/>
                <a:gd name="T18" fmla="*/ 12 w 52"/>
                <a:gd name="T19" fmla="*/ 61 h 75"/>
                <a:gd name="T20" fmla="*/ 9 w 52"/>
                <a:gd name="T21" fmla="*/ 61 h 75"/>
                <a:gd name="T22" fmla="*/ 14 w 52"/>
                <a:gd name="T23" fmla="*/ 48 h 75"/>
                <a:gd name="T24" fmla="*/ 23 w 52"/>
                <a:gd name="T25" fmla="*/ 40 h 75"/>
                <a:gd name="T26" fmla="*/ 20 w 52"/>
                <a:gd name="T27" fmla="*/ 35 h 75"/>
                <a:gd name="T28" fmla="*/ 13 w 52"/>
                <a:gd name="T29" fmla="*/ 36 h 75"/>
                <a:gd name="T30" fmla="*/ 11 w 52"/>
                <a:gd name="T31" fmla="*/ 29 h 75"/>
                <a:gd name="T32" fmla="*/ 8 w 52"/>
                <a:gd name="T33" fmla="*/ 24 h 75"/>
                <a:gd name="T34" fmla="*/ 6 w 52"/>
                <a:gd name="T35" fmla="*/ 27 h 75"/>
                <a:gd name="T36" fmla="*/ 7 w 52"/>
                <a:gd name="T37" fmla="*/ 22 h 75"/>
                <a:gd name="T38" fmla="*/ 3 w 52"/>
                <a:gd name="T39" fmla="*/ 19 h 75"/>
                <a:gd name="T40" fmla="*/ 5 w 52"/>
                <a:gd name="T41" fmla="*/ 14 h 75"/>
                <a:gd name="T42" fmla="*/ 3 w 52"/>
                <a:gd name="T43" fmla="*/ 10 h 75"/>
                <a:gd name="T44" fmla="*/ 6 w 52"/>
                <a:gd name="T45" fmla="*/ 10 h 75"/>
                <a:gd name="T46" fmla="*/ 8 w 52"/>
                <a:gd name="T47" fmla="*/ 7 h 75"/>
                <a:gd name="T48" fmla="*/ 12 w 52"/>
                <a:gd name="T49" fmla="*/ 0 h 75"/>
                <a:gd name="T50" fmla="*/ 21 w 52"/>
                <a:gd name="T51" fmla="*/ 2 h 75"/>
                <a:gd name="T52" fmla="*/ 16 w 52"/>
                <a:gd name="T53" fmla="*/ 9 h 75"/>
                <a:gd name="T54" fmla="*/ 23 w 52"/>
                <a:gd name="T55" fmla="*/ 23 h 75"/>
                <a:gd name="T56" fmla="*/ 26 w 52"/>
                <a:gd name="T57" fmla="*/ 25 h 75"/>
                <a:gd name="T58" fmla="*/ 42 w 52"/>
                <a:gd name="T59" fmla="*/ 44 h 75"/>
                <a:gd name="T60" fmla="*/ 43 w 52"/>
                <a:gd name="T61" fmla="*/ 51 h 75"/>
                <a:gd name="T62" fmla="*/ 46 w 52"/>
                <a:gd name="T63"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75">
                  <a:moveTo>
                    <a:pt x="45" y="51"/>
                  </a:moveTo>
                  <a:cubicBezTo>
                    <a:pt x="46" y="50"/>
                    <a:pt x="46" y="51"/>
                    <a:pt x="47" y="51"/>
                  </a:cubicBezTo>
                  <a:cubicBezTo>
                    <a:pt x="50" y="51"/>
                    <a:pt x="52" y="53"/>
                    <a:pt x="52" y="55"/>
                  </a:cubicBezTo>
                  <a:cubicBezTo>
                    <a:pt x="52" y="59"/>
                    <a:pt x="47" y="61"/>
                    <a:pt x="45" y="64"/>
                  </a:cubicBezTo>
                  <a:cubicBezTo>
                    <a:pt x="47" y="64"/>
                    <a:pt x="48" y="64"/>
                    <a:pt x="49" y="64"/>
                  </a:cubicBezTo>
                  <a:cubicBezTo>
                    <a:pt x="49" y="66"/>
                    <a:pt x="49" y="66"/>
                    <a:pt x="49" y="66"/>
                  </a:cubicBezTo>
                  <a:cubicBezTo>
                    <a:pt x="47" y="68"/>
                    <a:pt x="46" y="69"/>
                    <a:pt x="43" y="69"/>
                  </a:cubicBezTo>
                  <a:cubicBezTo>
                    <a:pt x="41" y="69"/>
                    <a:pt x="36" y="69"/>
                    <a:pt x="35" y="69"/>
                  </a:cubicBezTo>
                  <a:cubicBezTo>
                    <a:pt x="32" y="69"/>
                    <a:pt x="26" y="71"/>
                    <a:pt x="23" y="71"/>
                  </a:cubicBezTo>
                  <a:cubicBezTo>
                    <a:pt x="22" y="71"/>
                    <a:pt x="21" y="70"/>
                    <a:pt x="19" y="70"/>
                  </a:cubicBezTo>
                  <a:cubicBezTo>
                    <a:pt x="17" y="70"/>
                    <a:pt x="16" y="72"/>
                    <a:pt x="16" y="74"/>
                  </a:cubicBezTo>
                  <a:cubicBezTo>
                    <a:pt x="12" y="74"/>
                    <a:pt x="12" y="74"/>
                    <a:pt x="12" y="74"/>
                  </a:cubicBezTo>
                  <a:cubicBezTo>
                    <a:pt x="11" y="74"/>
                    <a:pt x="10" y="75"/>
                    <a:pt x="9" y="75"/>
                  </a:cubicBezTo>
                  <a:cubicBezTo>
                    <a:pt x="8" y="75"/>
                    <a:pt x="8" y="75"/>
                    <a:pt x="8" y="75"/>
                  </a:cubicBezTo>
                  <a:cubicBezTo>
                    <a:pt x="8" y="74"/>
                    <a:pt x="8" y="74"/>
                    <a:pt x="8" y="74"/>
                  </a:cubicBezTo>
                  <a:cubicBezTo>
                    <a:pt x="8" y="73"/>
                    <a:pt x="15" y="66"/>
                    <a:pt x="16" y="66"/>
                  </a:cubicBezTo>
                  <a:cubicBezTo>
                    <a:pt x="19" y="65"/>
                    <a:pt x="23" y="66"/>
                    <a:pt x="23" y="63"/>
                  </a:cubicBezTo>
                  <a:cubicBezTo>
                    <a:pt x="23" y="63"/>
                    <a:pt x="23" y="62"/>
                    <a:pt x="23" y="62"/>
                  </a:cubicBezTo>
                  <a:cubicBezTo>
                    <a:pt x="22" y="63"/>
                    <a:pt x="20" y="64"/>
                    <a:pt x="19" y="64"/>
                  </a:cubicBezTo>
                  <a:cubicBezTo>
                    <a:pt x="16" y="64"/>
                    <a:pt x="15" y="61"/>
                    <a:pt x="12" y="61"/>
                  </a:cubicBezTo>
                  <a:cubicBezTo>
                    <a:pt x="11" y="61"/>
                    <a:pt x="11" y="62"/>
                    <a:pt x="10" y="62"/>
                  </a:cubicBezTo>
                  <a:cubicBezTo>
                    <a:pt x="10" y="62"/>
                    <a:pt x="9" y="62"/>
                    <a:pt x="9" y="61"/>
                  </a:cubicBezTo>
                  <a:cubicBezTo>
                    <a:pt x="9" y="58"/>
                    <a:pt x="15" y="58"/>
                    <a:pt x="15" y="54"/>
                  </a:cubicBezTo>
                  <a:cubicBezTo>
                    <a:pt x="15" y="51"/>
                    <a:pt x="14" y="50"/>
                    <a:pt x="14" y="48"/>
                  </a:cubicBezTo>
                  <a:cubicBezTo>
                    <a:pt x="18" y="48"/>
                    <a:pt x="22" y="46"/>
                    <a:pt x="23" y="44"/>
                  </a:cubicBezTo>
                  <a:cubicBezTo>
                    <a:pt x="23" y="40"/>
                    <a:pt x="23" y="40"/>
                    <a:pt x="23" y="40"/>
                  </a:cubicBezTo>
                  <a:cubicBezTo>
                    <a:pt x="21" y="41"/>
                    <a:pt x="18" y="40"/>
                    <a:pt x="18" y="38"/>
                  </a:cubicBezTo>
                  <a:cubicBezTo>
                    <a:pt x="18" y="36"/>
                    <a:pt x="19" y="36"/>
                    <a:pt x="20" y="35"/>
                  </a:cubicBezTo>
                  <a:cubicBezTo>
                    <a:pt x="19" y="35"/>
                    <a:pt x="18" y="35"/>
                    <a:pt x="18" y="35"/>
                  </a:cubicBezTo>
                  <a:cubicBezTo>
                    <a:pt x="16" y="35"/>
                    <a:pt x="14" y="36"/>
                    <a:pt x="13" y="36"/>
                  </a:cubicBezTo>
                  <a:cubicBezTo>
                    <a:pt x="11" y="36"/>
                    <a:pt x="9" y="36"/>
                    <a:pt x="9" y="34"/>
                  </a:cubicBezTo>
                  <a:cubicBezTo>
                    <a:pt x="9" y="32"/>
                    <a:pt x="11" y="31"/>
                    <a:pt x="11" y="29"/>
                  </a:cubicBezTo>
                  <a:cubicBezTo>
                    <a:pt x="11" y="27"/>
                    <a:pt x="11" y="27"/>
                    <a:pt x="11" y="25"/>
                  </a:cubicBezTo>
                  <a:cubicBezTo>
                    <a:pt x="10" y="25"/>
                    <a:pt x="8" y="25"/>
                    <a:pt x="8" y="24"/>
                  </a:cubicBezTo>
                  <a:cubicBezTo>
                    <a:pt x="7" y="26"/>
                    <a:pt x="7" y="27"/>
                    <a:pt x="8" y="27"/>
                  </a:cubicBezTo>
                  <a:cubicBezTo>
                    <a:pt x="6" y="27"/>
                    <a:pt x="6" y="27"/>
                    <a:pt x="6" y="27"/>
                  </a:cubicBezTo>
                  <a:cubicBezTo>
                    <a:pt x="6" y="26"/>
                    <a:pt x="6" y="25"/>
                    <a:pt x="6" y="24"/>
                  </a:cubicBezTo>
                  <a:cubicBezTo>
                    <a:pt x="6" y="23"/>
                    <a:pt x="6" y="23"/>
                    <a:pt x="7" y="22"/>
                  </a:cubicBezTo>
                  <a:cubicBezTo>
                    <a:pt x="7" y="20"/>
                    <a:pt x="7" y="20"/>
                    <a:pt x="7" y="20"/>
                  </a:cubicBezTo>
                  <a:cubicBezTo>
                    <a:pt x="5" y="20"/>
                    <a:pt x="3" y="19"/>
                    <a:pt x="3" y="19"/>
                  </a:cubicBezTo>
                  <a:cubicBezTo>
                    <a:pt x="3" y="17"/>
                    <a:pt x="5" y="16"/>
                    <a:pt x="5" y="16"/>
                  </a:cubicBezTo>
                  <a:cubicBezTo>
                    <a:pt x="5" y="14"/>
                    <a:pt x="5" y="14"/>
                    <a:pt x="5" y="14"/>
                  </a:cubicBezTo>
                  <a:cubicBezTo>
                    <a:pt x="2" y="13"/>
                    <a:pt x="0" y="13"/>
                    <a:pt x="0" y="10"/>
                  </a:cubicBezTo>
                  <a:cubicBezTo>
                    <a:pt x="3" y="10"/>
                    <a:pt x="3" y="10"/>
                    <a:pt x="3" y="10"/>
                  </a:cubicBezTo>
                  <a:cubicBezTo>
                    <a:pt x="3" y="11"/>
                    <a:pt x="5" y="12"/>
                    <a:pt x="5" y="12"/>
                  </a:cubicBezTo>
                  <a:cubicBezTo>
                    <a:pt x="5" y="12"/>
                    <a:pt x="6" y="11"/>
                    <a:pt x="6" y="10"/>
                  </a:cubicBezTo>
                  <a:cubicBezTo>
                    <a:pt x="5" y="10"/>
                    <a:pt x="5" y="10"/>
                    <a:pt x="5" y="9"/>
                  </a:cubicBezTo>
                  <a:cubicBezTo>
                    <a:pt x="5" y="7"/>
                    <a:pt x="6" y="7"/>
                    <a:pt x="8" y="7"/>
                  </a:cubicBezTo>
                  <a:cubicBezTo>
                    <a:pt x="8" y="5"/>
                    <a:pt x="9" y="4"/>
                    <a:pt x="9" y="3"/>
                  </a:cubicBezTo>
                  <a:cubicBezTo>
                    <a:pt x="9" y="2"/>
                    <a:pt x="11" y="0"/>
                    <a:pt x="12" y="0"/>
                  </a:cubicBezTo>
                  <a:cubicBezTo>
                    <a:pt x="15" y="0"/>
                    <a:pt x="17" y="0"/>
                    <a:pt x="19" y="0"/>
                  </a:cubicBezTo>
                  <a:cubicBezTo>
                    <a:pt x="20" y="0"/>
                    <a:pt x="21" y="1"/>
                    <a:pt x="21" y="2"/>
                  </a:cubicBezTo>
                  <a:cubicBezTo>
                    <a:pt x="21" y="5"/>
                    <a:pt x="16" y="5"/>
                    <a:pt x="15" y="8"/>
                  </a:cubicBezTo>
                  <a:cubicBezTo>
                    <a:pt x="15" y="8"/>
                    <a:pt x="16" y="9"/>
                    <a:pt x="16" y="9"/>
                  </a:cubicBezTo>
                  <a:cubicBezTo>
                    <a:pt x="29" y="9"/>
                    <a:pt x="29" y="9"/>
                    <a:pt x="29" y="9"/>
                  </a:cubicBezTo>
                  <a:cubicBezTo>
                    <a:pt x="30" y="16"/>
                    <a:pt x="23" y="18"/>
                    <a:pt x="23" y="23"/>
                  </a:cubicBezTo>
                  <a:cubicBezTo>
                    <a:pt x="22" y="23"/>
                    <a:pt x="22" y="24"/>
                    <a:pt x="21" y="25"/>
                  </a:cubicBezTo>
                  <a:cubicBezTo>
                    <a:pt x="23" y="25"/>
                    <a:pt x="25" y="24"/>
                    <a:pt x="26" y="25"/>
                  </a:cubicBezTo>
                  <a:cubicBezTo>
                    <a:pt x="31" y="26"/>
                    <a:pt x="30" y="31"/>
                    <a:pt x="33" y="34"/>
                  </a:cubicBezTo>
                  <a:cubicBezTo>
                    <a:pt x="36" y="38"/>
                    <a:pt x="42" y="39"/>
                    <a:pt x="42" y="44"/>
                  </a:cubicBezTo>
                  <a:cubicBezTo>
                    <a:pt x="42" y="46"/>
                    <a:pt x="44" y="47"/>
                    <a:pt x="44" y="49"/>
                  </a:cubicBezTo>
                  <a:cubicBezTo>
                    <a:pt x="44" y="50"/>
                    <a:pt x="44" y="50"/>
                    <a:pt x="43" y="51"/>
                  </a:cubicBezTo>
                  <a:cubicBezTo>
                    <a:pt x="43" y="52"/>
                    <a:pt x="43" y="52"/>
                    <a:pt x="43" y="52"/>
                  </a:cubicBezTo>
                  <a:cubicBezTo>
                    <a:pt x="45" y="52"/>
                    <a:pt x="45" y="51"/>
                    <a:pt x="46" y="51"/>
                  </a:cubicBezTo>
                  <a:lnTo>
                    <a:pt x="45" y="5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4" name="Freeform 94"/>
            <p:cNvSpPr>
              <a:spLocks/>
            </p:cNvSpPr>
            <p:nvPr/>
          </p:nvSpPr>
          <p:spPr bwMode="auto">
            <a:xfrm>
              <a:off x="4580" y="1005"/>
              <a:ext cx="2" cy="1"/>
            </a:xfrm>
            <a:custGeom>
              <a:avLst/>
              <a:gdLst>
                <a:gd name="T0" fmla="*/ 1 w 3"/>
                <a:gd name="T1" fmla="*/ 0 h 2"/>
                <a:gd name="T2" fmla="*/ 0 w 3"/>
                <a:gd name="T3" fmla="*/ 2 h 2"/>
                <a:gd name="T4" fmla="*/ 2 w 3"/>
                <a:gd name="T5" fmla="*/ 2 h 2"/>
                <a:gd name="T6" fmla="*/ 3 w 3"/>
                <a:gd name="T7" fmla="*/ 0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1"/>
                    <a:pt x="0" y="1"/>
                    <a:pt x="0" y="2"/>
                  </a:cubicBezTo>
                  <a:cubicBezTo>
                    <a:pt x="1" y="2"/>
                    <a:pt x="2" y="2"/>
                    <a:pt x="2" y="2"/>
                  </a:cubicBezTo>
                  <a:cubicBezTo>
                    <a:pt x="2" y="1"/>
                    <a:pt x="3" y="1"/>
                    <a:pt x="3" y="0"/>
                  </a:cubicBezTo>
                  <a:cubicBezTo>
                    <a:pt x="2" y="0"/>
                    <a:pt x="2" y="0"/>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5" name="Freeform 95"/>
            <p:cNvSpPr>
              <a:spLocks/>
            </p:cNvSpPr>
            <p:nvPr/>
          </p:nvSpPr>
          <p:spPr bwMode="auto">
            <a:xfrm>
              <a:off x="4486" y="914"/>
              <a:ext cx="51" cy="22"/>
            </a:xfrm>
            <a:custGeom>
              <a:avLst/>
              <a:gdLst>
                <a:gd name="T0" fmla="*/ 63 w 64"/>
                <a:gd name="T1" fmla="*/ 15 h 28"/>
                <a:gd name="T2" fmla="*/ 54 w 64"/>
                <a:gd name="T3" fmla="*/ 23 h 28"/>
                <a:gd name="T4" fmla="*/ 37 w 64"/>
                <a:gd name="T5" fmla="*/ 28 h 28"/>
                <a:gd name="T6" fmla="*/ 17 w 64"/>
                <a:gd name="T7" fmla="*/ 24 h 28"/>
                <a:gd name="T8" fmla="*/ 7 w 64"/>
                <a:gd name="T9" fmla="*/ 21 h 28"/>
                <a:gd name="T10" fmla="*/ 9 w 64"/>
                <a:gd name="T11" fmla="*/ 19 h 28"/>
                <a:gd name="T12" fmla="*/ 10 w 64"/>
                <a:gd name="T13" fmla="*/ 13 h 28"/>
                <a:gd name="T14" fmla="*/ 1 w 64"/>
                <a:gd name="T15" fmla="*/ 12 h 28"/>
                <a:gd name="T16" fmla="*/ 12 w 64"/>
                <a:gd name="T17" fmla="*/ 10 h 28"/>
                <a:gd name="T18" fmla="*/ 11 w 64"/>
                <a:gd name="T19" fmla="*/ 8 h 28"/>
                <a:gd name="T20" fmla="*/ 0 w 64"/>
                <a:gd name="T21" fmla="*/ 3 h 28"/>
                <a:gd name="T22" fmla="*/ 4 w 64"/>
                <a:gd name="T23" fmla="*/ 4 h 28"/>
                <a:gd name="T24" fmla="*/ 4 w 64"/>
                <a:gd name="T25" fmla="*/ 2 h 28"/>
                <a:gd name="T26" fmla="*/ 8 w 64"/>
                <a:gd name="T27" fmla="*/ 0 h 28"/>
                <a:gd name="T28" fmla="*/ 10 w 64"/>
                <a:gd name="T29" fmla="*/ 0 h 28"/>
                <a:gd name="T30" fmla="*/ 12 w 64"/>
                <a:gd name="T31" fmla="*/ 3 h 28"/>
                <a:gd name="T32" fmla="*/ 15 w 64"/>
                <a:gd name="T33" fmla="*/ 7 h 28"/>
                <a:gd name="T34" fmla="*/ 19 w 64"/>
                <a:gd name="T35" fmla="*/ 6 h 28"/>
                <a:gd name="T36" fmla="*/ 19 w 64"/>
                <a:gd name="T37" fmla="*/ 3 h 28"/>
                <a:gd name="T38" fmla="*/ 22 w 64"/>
                <a:gd name="T39" fmla="*/ 5 h 28"/>
                <a:gd name="T40" fmla="*/ 27 w 64"/>
                <a:gd name="T41" fmla="*/ 4 h 28"/>
                <a:gd name="T42" fmla="*/ 30 w 64"/>
                <a:gd name="T43" fmla="*/ 5 h 28"/>
                <a:gd name="T44" fmla="*/ 30 w 64"/>
                <a:gd name="T45" fmla="*/ 3 h 28"/>
                <a:gd name="T46" fmla="*/ 37 w 64"/>
                <a:gd name="T47" fmla="*/ 4 h 28"/>
                <a:gd name="T48" fmla="*/ 45 w 64"/>
                <a:gd name="T49" fmla="*/ 3 h 28"/>
                <a:gd name="T50" fmla="*/ 45 w 64"/>
                <a:gd name="T51" fmla="*/ 0 h 28"/>
                <a:gd name="T52" fmla="*/ 48 w 64"/>
                <a:gd name="T53" fmla="*/ 0 h 28"/>
                <a:gd name="T54" fmla="*/ 52 w 64"/>
                <a:gd name="T55" fmla="*/ 3 h 28"/>
                <a:gd name="T56" fmla="*/ 57 w 64"/>
                <a:gd name="T57" fmla="*/ 2 h 28"/>
                <a:gd name="T58" fmla="*/ 56 w 64"/>
                <a:gd name="T59" fmla="*/ 4 h 28"/>
                <a:gd name="T60" fmla="*/ 64 w 64"/>
                <a:gd name="T61" fmla="*/ 15 h 28"/>
                <a:gd name="T62" fmla="*/ 63 w 64"/>
                <a:gd name="T63"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28">
                  <a:moveTo>
                    <a:pt x="63" y="15"/>
                  </a:moveTo>
                  <a:cubicBezTo>
                    <a:pt x="62" y="18"/>
                    <a:pt x="56" y="22"/>
                    <a:pt x="54" y="23"/>
                  </a:cubicBezTo>
                  <a:cubicBezTo>
                    <a:pt x="48" y="25"/>
                    <a:pt x="44" y="28"/>
                    <a:pt x="37" y="28"/>
                  </a:cubicBezTo>
                  <a:cubicBezTo>
                    <a:pt x="28" y="28"/>
                    <a:pt x="23" y="26"/>
                    <a:pt x="17" y="24"/>
                  </a:cubicBezTo>
                  <a:cubicBezTo>
                    <a:pt x="14" y="24"/>
                    <a:pt x="12" y="21"/>
                    <a:pt x="7" y="21"/>
                  </a:cubicBezTo>
                  <a:cubicBezTo>
                    <a:pt x="8" y="20"/>
                    <a:pt x="8" y="19"/>
                    <a:pt x="9" y="19"/>
                  </a:cubicBezTo>
                  <a:cubicBezTo>
                    <a:pt x="9" y="17"/>
                    <a:pt x="10" y="15"/>
                    <a:pt x="10" y="13"/>
                  </a:cubicBezTo>
                  <a:cubicBezTo>
                    <a:pt x="7" y="12"/>
                    <a:pt x="3" y="14"/>
                    <a:pt x="1" y="12"/>
                  </a:cubicBezTo>
                  <a:cubicBezTo>
                    <a:pt x="4" y="12"/>
                    <a:pt x="10" y="11"/>
                    <a:pt x="12" y="10"/>
                  </a:cubicBezTo>
                  <a:cubicBezTo>
                    <a:pt x="12" y="10"/>
                    <a:pt x="11" y="9"/>
                    <a:pt x="11" y="8"/>
                  </a:cubicBezTo>
                  <a:cubicBezTo>
                    <a:pt x="9" y="8"/>
                    <a:pt x="1" y="6"/>
                    <a:pt x="0" y="3"/>
                  </a:cubicBezTo>
                  <a:cubicBezTo>
                    <a:pt x="2" y="3"/>
                    <a:pt x="3" y="3"/>
                    <a:pt x="4" y="4"/>
                  </a:cubicBezTo>
                  <a:cubicBezTo>
                    <a:pt x="4" y="3"/>
                    <a:pt x="4" y="3"/>
                    <a:pt x="4" y="2"/>
                  </a:cubicBezTo>
                  <a:cubicBezTo>
                    <a:pt x="6" y="2"/>
                    <a:pt x="7" y="0"/>
                    <a:pt x="8" y="0"/>
                  </a:cubicBezTo>
                  <a:cubicBezTo>
                    <a:pt x="9" y="0"/>
                    <a:pt x="10" y="0"/>
                    <a:pt x="10" y="0"/>
                  </a:cubicBezTo>
                  <a:cubicBezTo>
                    <a:pt x="10" y="1"/>
                    <a:pt x="11" y="2"/>
                    <a:pt x="12" y="3"/>
                  </a:cubicBezTo>
                  <a:cubicBezTo>
                    <a:pt x="11" y="4"/>
                    <a:pt x="13" y="7"/>
                    <a:pt x="15" y="7"/>
                  </a:cubicBezTo>
                  <a:cubicBezTo>
                    <a:pt x="16" y="7"/>
                    <a:pt x="18" y="6"/>
                    <a:pt x="19" y="6"/>
                  </a:cubicBezTo>
                  <a:cubicBezTo>
                    <a:pt x="18" y="4"/>
                    <a:pt x="18" y="4"/>
                    <a:pt x="19" y="3"/>
                  </a:cubicBezTo>
                  <a:cubicBezTo>
                    <a:pt x="20" y="4"/>
                    <a:pt x="20" y="5"/>
                    <a:pt x="22" y="5"/>
                  </a:cubicBezTo>
                  <a:cubicBezTo>
                    <a:pt x="27" y="4"/>
                    <a:pt x="27" y="4"/>
                    <a:pt x="27" y="4"/>
                  </a:cubicBezTo>
                  <a:cubicBezTo>
                    <a:pt x="29" y="4"/>
                    <a:pt x="29" y="5"/>
                    <a:pt x="30" y="5"/>
                  </a:cubicBezTo>
                  <a:cubicBezTo>
                    <a:pt x="30" y="5"/>
                    <a:pt x="30" y="4"/>
                    <a:pt x="30" y="3"/>
                  </a:cubicBezTo>
                  <a:cubicBezTo>
                    <a:pt x="33" y="3"/>
                    <a:pt x="35" y="4"/>
                    <a:pt x="37" y="4"/>
                  </a:cubicBezTo>
                  <a:cubicBezTo>
                    <a:pt x="40" y="4"/>
                    <a:pt x="43" y="1"/>
                    <a:pt x="45" y="3"/>
                  </a:cubicBezTo>
                  <a:cubicBezTo>
                    <a:pt x="45" y="1"/>
                    <a:pt x="45" y="1"/>
                    <a:pt x="45" y="0"/>
                  </a:cubicBezTo>
                  <a:cubicBezTo>
                    <a:pt x="47" y="0"/>
                    <a:pt x="47" y="1"/>
                    <a:pt x="48" y="0"/>
                  </a:cubicBezTo>
                  <a:cubicBezTo>
                    <a:pt x="48" y="2"/>
                    <a:pt x="50" y="3"/>
                    <a:pt x="52" y="3"/>
                  </a:cubicBezTo>
                  <a:cubicBezTo>
                    <a:pt x="54" y="3"/>
                    <a:pt x="55" y="2"/>
                    <a:pt x="57" y="2"/>
                  </a:cubicBezTo>
                  <a:cubicBezTo>
                    <a:pt x="56" y="2"/>
                    <a:pt x="56" y="3"/>
                    <a:pt x="56" y="4"/>
                  </a:cubicBezTo>
                  <a:cubicBezTo>
                    <a:pt x="56" y="10"/>
                    <a:pt x="64" y="8"/>
                    <a:pt x="64" y="15"/>
                  </a:cubicBezTo>
                  <a:lnTo>
                    <a:pt x="63" y="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6" name="Freeform 96"/>
            <p:cNvSpPr>
              <a:spLocks/>
            </p:cNvSpPr>
            <p:nvPr/>
          </p:nvSpPr>
          <p:spPr bwMode="auto">
            <a:xfrm>
              <a:off x="4186" y="1189"/>
              <a:ext cx="52" cy="17"/>
            </a:xfrm>
            <a:custGeom>
              <a:avLst/>
              <a:gdLst>
                <a:gd name="T0" fmla="*/ 66 w 66"/>
                <a:gd name="T1" fmla="*/ 20 h 22"/>
                <a:gd name="T2" fmla="*/ 57 w 66"/>
                <a:gd name="T3" fmla="*/ 22 h 22"/>
                <a:gd name="T4" fmla="*/ 45 w 66"/>
                <a:gd name="T5" fmla="*/ 21 h 22"/>
                <a:gd name="T6" fmla="*/ 45 w 66"/>
                <a:gd name="T7" fmla="*/ 19 h 22"/>
                <a:gd name="T8" fmla="*/ 47 w 66"/>
                <a:gd name="T9" fmla="*/ 17 h 22"/>
                <a:gd name="T10" fmla="*/ 39 w 66"/>
                <a:gd name="T11" fmla="*/ 13 h 22"/>
                <a:gd name="T12" fmla="*/ 37 w 66"/>
                <a:gd name="T13" fmla="*/ 11 h 22"/>
                <a:gd name="T14" fmla="*/ 32 w 66"/>
                <a:gd name="T15" fmla="*/ 11 h 22"/>
                <a:gd name="T16" fmla="*/ 25 w 66"/>
                <a:gd name="T17" fmla="*/ 7 h 22"/>
                <a:gd name="T18" fmla="*/ 18 w 66"/>
                <a:gd name="T19" fmla="*/ 7 h 22"/>
                <a:gd name="T20" fmla="*/ 18 w 66"/>
                <a:gd name="T21" fmla="*/ 5 h 22"/>
                <a:gd name="T22" fmla="*/ 15 w 66"/>
                <a:gd name="T23" fmla="*/ 4 h 22"/>
                <a:gd name="T24" fmla="*/ 2 w 66"/>
                <a:gd name="T25" fmla="*/ 10 h 22"/>
                <a:gd name="T26" fmla="*/ 0 w 66"/>
                <a:gd name="T27" fmla="*/ 10 h 22"/>
                <a:gd name="T28" fmla="*/ 18 w 66"/>
                <a:gd name="T29" fmla="*/ 0 h 22"/>
                <a:gd name="T30" fmla="*/ 40 w 66"/>
                <a:gd name="T31" fmla="*/ 5 h 22"/>
                <a:gd name="T32" fmla="*/ 44 w 66"/>
                <a:gd name="T33" fmla="*/ 8 h 22"/>
                <a:gd name="T34" fmla="*/ 57 w 66"/>
                <a:gd name="T35" fmla="*/ 14 h 22"/>
                <a:gd name="T36" fmla="*/ 57 w 66"/>
                <a:gd name="T37" fmla="*/ 15 h 22"/>
                <a:gd name="T38" fmla="*/ 61 w 66"/>
                <a:gd name="T39" fmla="*/ 15 h 22"/>
                <a:gd name="T40" fmla="*/ 66 w 66"/>
                <a:gd name="T4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22">
                  <a:moveTo>
                    <a:pt x="66" y="20"/>
                  </a:moveTo>
                  <a:cubicBezTo>
                    <a:pt x="64" y="22"/>
                    <a:pt x="60" y="22"/>
                    <a:pt x="57" y="22"/>
                  </a:cubicBezTo>
                  <a:cubicBezTo>
                    <a:pt x="52" y="22"/>
                    <a:pt x="49" y="21"/>
                    <a:pt x="45" y="21"/>
                  </a:cubicBezTo>
                  <a:cubicBezTo>
                    <a:pt x="45" y="20"/>
                    <a:pt x="45" y="20"/>
                    <a:pt x="45" y="19"/>
                  </a:cubicBezTo>
                  <a:cubicBezTo>
                    <a:pt x="46" y="19"/>
                    <a:pt x="47" y="19"/>
                    <a:pt x="47" y="17"/>
                  </a:cubicBezTo>
                  <a:cubicBezTo>
                    <a:pt x="43" y="16"/>
                    <a:pt x="40" y="16"/>
                    <a:pt x="39" y="13"/>
                  </a:cubicBezTo>
                  <a:cubicBezTo>
                    <a:pt x="38" y="13"/>
                    <a:pt x="38" y="11"/>
                    <a:pt x="37" y="11"/>
                  </a:cubicBezTo>
                  <a:cubicBezTo>
                    <a:pt x="35" y="10"/>
                    <a:pt x="34" y="11"/>
                    <a:pt x="32" y="11"/>
                  </a:cubicBezTo>
                  <a:cubicBezTo>
                    <a:pt x="29" y="11"/>
                    <a:pt x="28" y="7"/>
                    <a:pt x="25" y="7"/>
                  </a:cubicBezTo>
                  <a:cubicBezTo>
                    <a:pt x="18" y="7"/>
                    <a:pt x="18" y="7"/>
                    <a:pt x="18" y="7"/>
                  </a:cubicBezTo>
                  <a:cubicBezTo>
                    <a:pt x="17" y="6"/>
                    <a:pt x="17" y="6"/>
                    <a:pt x="18" y="5"/>
                  </a:cubicBezTo>
                  <a:cubicBezTo>
                    <a:pt x="17" y="4"/>
                    <a:pt x="16" y="4"/>
                    <a:pt x="15" y="4"/>
                  </a:cubicBezTo>
                  <a:cubicBezTo>
                    <a:pt x="10" y="4"/>
                    <a:pt x="5" y="7"/>
                    <a:pt x="2" y="10"/>
                  </a:cubicBezTo>
                  <a:cubicBezTo>
                    <a:pt x="0" y="10"/>
                    <a:pt x="0" y="10"/>
                    <a:pt x="0" y="10"/>
                  </a:cubicBezTo>
                  <a:cubicBezTo>
                    <a:pt x="4" y="4"/>
                    <a:pt x="8" y="0"/>
                    <a:pt x="18" y="0"/>
                  </a:cubicBezTo>
                  <a:cubicBezTo>
                    <a:pt x="28" y="0"/>
                    <a:pt x="33" y="5"/>
                    <a:pt x="40" y="5"/>
                  </a:cubicBezTo>
                  <a:cubicBezTo>
                    <a:pt x="41" y="5"/>
                    <a:pt x="43" y="8"/>
                    <a:pt x="44" y="8"/>
                  </a:cubicBezTo>
                  <a:cubicBezTo>
                    <a:pt x="47" y="11"/>
                    <a:pt x="52" y="14"/>
                    <a:pt x="57" y="14"/>
                  </a:cubicBezTo>
                  <a:cubicBezTo>
                    <a:pt x="57" y="14"/>
                    <a:pt x="57" y="15"/>
                    <a:pt x="57" y="15"/>
                  </a:cubicBezTo>
                  <a:cubicBezTo>
                    <a:pt x="61" y="15"/>
                    <a:pt x="61" y="15"/>
                    <a:pt x="61" y="15"/>
                  </a:cubicBezTo>
                  <a:cubicBezTo>
                    <a:pt x="63" y="16"/>
                    <a:pt x="64" y="19"/>
                    <a:pt x="66"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 name="Freeform 97"/>
            <p:cNvSpPr>
              <a:spLocks/>
            </p:cNvSpPr>
            <p:nvPr/>
          </p:nvSpPr>
          <p:spPr bwMode="auto">
            <a:xfrm>
              <a:off x="4193" y="1195"/>
              <a:ext cx="3" cy="3"/>
            </a:xfrm>
            <a:custGeom>
              <a:avLst/>
              <a:gdLst>
                <a:gd name="T0" fmla="*/ 3 w 4"/>
                <a:gd name="T1" fmla="*/ 0 h 4"/>
                <a:gd name="T2" fmla="*/ 3 w 4"/>
                <a:gd name="T3" fmla="*/ 4 h 4"/>
                <a:gd name="T4" fmla="*/ 0 w 4"/>
                <a:gd name="T5" fmla="*/ 4 h 4"/>
                <a:gd name="T6" fmla="*/ 2 w 4"/>
                <a:gd name="T7" fmla="*/ 2 h 4"/>
                <a:gd name="T8" fmla="*/ 2 w 4"/>
                <a:gd name="T9" fmla="*/ 0 h 4"/>
                <a:gd name="T10" fmla="*/ 3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3" y="0"/>
                  </a:moveTo>
                  <a:cubicBezTo>
                    <a:pt x="4" y="2"/>
                    <a:pt x="4" y="3"/>
                    <a:pt x="3" y="4"/>
                  </a:cubicBezTo>
                  <a:cubicBezTo>
                    <a:pt x="3" y="4"/>
                    <a:pt x="0" y="4"/>
                    <a:pt x="0" y="4"/>
                  </a:cubicBezTo>
                  <a:cubicBezTo>
                    <a:pt x="0" y="2"/>
                    <a:pt x="2" y="2"/>
                    <a:pt x="2" y="2"/>
                  </a:cubicBezTo>
                  <a:cubicBezTo>
                    <a:pt x="2" y="0"/>
                    <a:pt x="2" y="0"/>
                    <a:pt x="2" y="0"/>
                  </a:cubicBezTo>
                  <a:cubicBezTo>
                    <a:pt x="3" y="0"/>
                    <a:pt x="3" y="0"/>
                    <a:pt x="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 name="Freeform 98"/>
            <p:cNvSpPr>
              <a:spLocks/>
            </p:cNvSpPr>
            <p:nvPr/>
          </p:nvSpPr>
          <p:spPr bwMode="auto">
            <a:xfrm>
              <a:off x="4219" y="1212"/>
              <a:ext cx="9" cy="4"/>
            </a:xfrm>
            <a:custGeom>
              <a:avLst/>
              <a:gdLst>
                <a:gd name="T0" fmla="*/ 9 w 11"/>
                <a:gd name="T1" fmla="*/ 2 h 5"/>
                <a:gd name="T2" fmla="*/ 11 w 11"/>
                <a:gd name="T3" fmla="*/ 4 h 5"/>
                <a:gd name="T4" fmla="*/ 4 w 11"/>
                <a:gd name="T5" fmla="*/ 5 h 5"/>
                <a:gd name="T6" fmla="*/ 0 w 11"/>
                <a:gd name="T7" fmla="*/ 2 h 5"/>
                <a:gd name="T8" fmla="*/ 2 w 11"/>
                <a:gd name="T9" fmla="*/ 0 h 5"/>
                <a:gd name="T10" fmla="*/ 9 w 11"/>
                <a:gd name="T11" fmla="*/ 2 h 5"/>
              </a:gdLst>
              <a:ahLst/>
              <a:cxnLst>
                <a:cxn ang="0">
                  <a:pos x="T0" y="T1"/>
                </a:cxn>
                <a:cxn ang="0">
                  <a:pos x="T2" y="T3"/>
                </a:cxn>
                <a:cxn ang="0">
                  <a:pos x="T4" y="T5"/>
                </a:cxn>
                <a:cxn ang="0">
                  <a:pos x="T6" y="T7"/>
                </a:cxn>
                <a:cxn ang="0">
                  <a:pos x="T8" y="T9"/>
                </a:cxn>
                <a:cxn ang="0">
                  <a:pos x="T10" y="T11"/>
                </a:cxn>
              </a:cxnLst>
              <a:rect l="0" t="0" r="r" b="b"/>
              <a:pathLst>
                <a:path w="11" h="5">
                  <a:moveTo>
                    <a:pt x="9" y="2"/>
                  </a:moveTo>
                  <a:cubicBezTo>
                    <a:pt x="10" y="2"/>
                    <a:pt x="11" y="3"/>
                    <a:pt x="11" y="4"/>
                  </a:cubicBezTo>
                  <a:cubicBezTo>
                    <a:pt x="8" y="4"/>
                    <a:pt x="6" y="5"/>
                    <a:pt x="4" y="5"/>
                  </a:cubicBezTo>
                  <a:cubicBezTo>
                    <a:pt x="2" y="5"/>
                    <a:pt x="0" y="4"/>
                    <a:pt x="0" y="2"/>
                  </a:cubicBezTo>
                  <a:cubicBezTo>
                    <a:pt x="0" y="1"/>
                    <a:pt x="1" y="0"/>
                    <a:pt x="2" y="0"/>
                  </a:cubicBezTo>
                  <a:cubicBezTo>
                    <a:pt x="5" y="0"/>
                    <a:pt x="8" y="2"/>
                    <a:pt x="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 name="Freeform 99"/>
            <p:cNvSpPr>
              <a:spLocks/>
            </p:cNvSpPr>
            <p:nvPr/>
          </p:nvSpPr>
          <p:spPr bwMode="auto">
            <a:xfrm>
              <a:off x="4274" y="1212"/>
              <a:ext cx="7" cy="3"/>
            </a:xfrm>
            <a:custGeom>
              <a:avLst/>
              <a:gdLst>
                <a:gd name="T0" fmla="*/ 9 w 9"/>
                <a:gd name="T1" fmla="*/ 2 h 4"/>
                <a:gd name="T2" fmla="*/ 5 w 9"/>
                <a:gd name="T3" fmla="*/ 4 h 4"/>
                <a:gd name="T4" fmla="*/ 0 w 9"/>
                <a:gd name="T5" fmla="*/ 1 h 4"/>
                <a:gd name="T6" fmla="*/ 2 w 9"/>
                <a:gd name="T7" fmla="*/ 0 h 4"/>
                <a:gd name="T8" fmla="*/ 9 w 9"/>
                <a:gd name="T9" fmla="*/ 2 h 4"/>
              </a:gdLst>
              <a:ahLst/>
              <a:cxnLst>
                <a:cxn ang="0">
                  <a:pos x="T0" y="T1"/>
                </a:cxn>
                <a:cxn ang="0">
                  <a:pos x="T2" y="T3"/>
                </a:cxn>
                <a:cxn ang="0">
                  <a:pos x="T4" y="T5"/>
                </a:cxn>
                <a:cxn ang="0">
                  <a:pos x="T6" y="T7"/>
                </a:cxn>
                <a:cxn ang="0">
                  <a:pos x="T8" y="T9"/>
                </a:cxn>
              </a:cxnLst>
              <a:rect l="0" t="0" r="r" b="b"/>
              <a:pathLst>
                <a:path w="9" h="4">
                  <a:moveTo>
                    <a:pt x="9" y="2"/>
                  </a:moveTo>
                  <a:cubicBezTo>
                    <a:pt x="8" y="4"/>
                    <a:pt x="6" y="4"/>
                    <a:pt x="5" y="4"/>
                  </a:cubicBezTo>
                  <a:cubicBezTo>
                    <a:pt x="2" y="4"/>
                    <a:pt x="0" y="4"/>
                    <a:pt x="0" y="1"/>
                  </a:cubicBezTo>
                  <a:cubicBezTo>
                    <a:pt x="0" y="0"/>
                    <a:pt x="1" y="0"/>
                    <a:pt x="2" y="0"/>
                  </a:cubicBezTo>
                  <a:cubicBezTo>
                    <a:pt x="3" y="0"/>
                    <a:pt x="8" y="1"/>
                    <a:pt x="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0" name="Freeform 100"/>
            <p:cNvSpPr>
              <a:spLocks/>
            </p:cNvSpPr>
            <p:nvPr/>
          </p:nvSpPr>
          <p:spPr bwMode="auto">
            <a:xfrm>
              <a:off x="4238" y="1205"/>
              <a:ext cx="30" cy="12"/>
            </a:xfrm>
            <a:custGeom>
              <a:avLst/>
              <a:gdLst>
                <a:gd name="T0" fmla="*/ 32 w 38"/>
                <a:gd name="T1" fmla="*/ 5 h 15"/>
                <a:gd name="T2" fmla="*/ 38 w 38"/>
                <a:gd name="T3" fmla="*/ 10 h 15"/>
                <a:gd name="T4" fmla="*/ 29 w 38"/>
                <a:gd name="T5" fmla="*/ 10 h 15"/>
                <a:gd name="T6" fmla="*/ 25 w 38"/>
                <a:gd name="T7" fmla="*/ 12 h 15"/>
                <a:gd name="T8" fmla="*/ 23 w 38"/>
                <a:gd name="T9" fmla="*/ 11 h 15"/>
                <a:gd name="T10" fmla="*/ 18 w 38"/>
                <a:gd name="T11" fmla="*/ 15 h 15"/>
                <a:gd name="T12" fmla="*/ 16 w 38"/>
                <a:gd name="T13" fmla="*/ 12 h 15"/>
                <a:gd name="T14" fmla="*/ 6 w 38"/>
                <a:gd name="T15" fmla="*/ 11 h 15"/>
                <a:gd name="T16" fmla="*/ 3 w 38"/>
                <a:gd name="T17" fmla="*/ 11 h 15"/>
                <a:gd name="T18" fmla="*/ 3 w 38"/>
                <a:gd name="T19" fmla="*/ 13 h 15"/>
                <a:gd name="T20" fmla="*/ 0 w 38"/>
                <a:gd name="T21" fmla="*/ 9 h 15"/>
                <a:gd name="T22" fmla="*/ 1 w 38"/>
                <a:gd name="T23" fmla="*/ 9 h 15"/>
                <a:gd name="T24" fmla="*/ 11 w 38"/>
                <a:gd name="T25" fmla="*/ 8 h 15"/>
                <a:gd name="T26" fmla="*/ 10 w 38"/>
                <a:gd name="T27" fmla="*/ 4 h 15"/>
                <a:gd name="T28" fmla="*/ 7 w 38"/>
                <a:gd name="T29" fmla="*/ 1 h 15"/>
                <a:gd name="T30" fmla="*/ 9 w 38"/>
                <a:gd name="T31" fmla="*/ 0 h 15"/>
                <a:gd name="T32" fmla="*/ 14 w 38"/>
                <a:gd name="T33" fmla="*/ 1 h 15"/>
                <a:gd name="T34" fmla="*/ 20 w 38"/>
                <a:gd name="T35" fmla="*/ 0 h 15"/>
                <a:gd name="T36" fmla="*/ 33 w 38"/>
                <a:gd name="T37" fmla="*/ 6 h 15"/>
                <a:gd name="T38" fmla="*/ 32 w 38"/>
                <a:gd name="T39"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15">
                  <a:moveTo>
                    <a:pt x="32" y="5"/>
                  </a:moveTo>
                  <a:cubicBezTo>
                    <a:pt x="34" y="7"/>
                    <a:pt x="36" y="8"/>
                    <a:pt x="38" y="10"/>
                  </a:cubicBezTo>
                  <a:cubicBezTo>
                    <a:pt x="29" y="10"/>
                    <a:pt x="29" y="10"/>
                    <a:pt x="29" y="10"/>
                  </a:cubicBezTo>
                  <a:cubicBezTo>
                    <a:pt x="28" y="11"/>
                    <a:pt x="27" y="12"/>
                    <a:pt x="25" y="12"/>
                  </a:cubicBezTo>
                  <a:cubicBezTo>
                    <a:pt x="24" y="12"/>
                    <a:pt x="24" y="11"/>
                    <a:pt x="23" y="11"/>
                  </a:cubicBezTo>
                  <a:cubicBezTo>
                    <a:pt x="20" y="11"/>
                    <a:pt x="21" y="15"/>
                    <a:pt x="18" y="15"/>
                  </a:cubicBezTo>
                  <a:cubicBezTo>
                    <a:pt x="16" y="15"/>
                    <a:pt x="17" y="13"/>
                    <a:pt x="16" y="12"/>
                  </a:cubicBezTo>
                  <a:cubicBezTo>
                    <a:pt x="14" y="11"/>
                    <a:pt x="8" y="11"/>
                    <a:pt x="6" y="11"/>
                  </a:cubicBezTo>
                  <a:cubicBezTo>
                    <a:pt x="4" y="11"/>
                    <a:pt x="4" y="12"/>
                    <a:pt x="3" y="11"/>
                  </a:cubicBezTo>
                  <a:cubicBezTo>
                    <a:pt x="3" y="12"/>
                    <a:pt x="3" y="12"/>
                    <a:pt x="3" y="13"/>
                  </a:cubicBezTo>
                  <a:cubicBezTo>
                    <a:pt x="1" y="13"/>
                    <a:pt x="0" y="11"/>
                    <a:pt x="0" y="9"/>
                  </a:cubicBezTo>
                  <a:cubicBezTo>
                    <a:pt x="1" y="9"/>
                    <a:pt x="1" y="9"/>
                    <a:pt x="1" y="9"/>
                  </a:cubicBezTo>
                  <a:cubicBezTo>
                    <a:pt x="6" y="9"/>
                    <a:pt x="9" y="10"/>
                    <a:pt x="11" y="8"/>
                  </a:cubicBezTo>
                  <a:cubicBezTo>
                    <a:pt x="10" y="7"/>
                    <a:pt x="10" y="6"/>
                    <a:pt x="10" y="4"/>
                  </a:cubicBezTo>
                  <a:cubicBezTo>
                    <a:pt x="8" y="4"/>
                    <a:pt x="7" y="3"/>
                    <a:pt x="7" y="1"/>
                  </a:cubicBezTo>
                  <a:cubicBezTo>
                    <a:pt x="7" y="1"/>
                    <a:pt x="8" y="0"/>
                    <a:pt x="9" y="0"/>
                  </a:cubicBezTo>
                  <a:cubicBezTo>
                    <a:pt x="11" y="0"/>
                    <a:pt x="12" y="1"/>
                    <a:pt x="14" y="1"/>
                  </a:cubicBezTo>
                  <a:cubicBezTo>
                    <a:pt x="17" y="1"/>
                    <a:pt x="18" y="0"/>
                    <a:pt x="20" y="0"/>
                  </a:cubicBezTo>
                  <a:cubicBezTo>
                    <a:pt x="27" y="0"/>
                    <a:pt x="29" y="4"/>
                    <a:pt x="33" y="6"/>
                  </a:cubicBezTo>
                  <a:lnTo>
                    <a:pt x="32"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1" name="Freeform 101"/>
            <p:cNvSpPr>
              <a:spLocks/>
            </p:cNvSpPr>
            <p:nvPr/>
          </p:nvSpPr>
          <p:spPr bwMode="auto">
            <a:xfrm>
              <a:off x="4301" y="1252"/>
              <a:ext cx="3" cy="4"/>
            </a:xfrm>
            <a:custGeom>
              <a:avLst/>
              <a:gdLst>
                <a:gd name="T0" fmla="*/ 4 w 4"/>
                <a:gd name="T1" fmla="*/ 1 h 5"/>
                <a:gd name="T2" fmla="*/ 4 w 4"/>
                <a:gd name="T3" fmla="*/ 0 h 5"/>
                <a:gd name="T4" fmla="*/ 2 w 4"/>
                <a:gd name="T5" fmla="*/ 0 h 5"/>
                <a:gd name="T6" fmla="*/ 0 w 4"/>
                <a:gd name="T7" fmla="*/ 4 h 5"/>
                <a:gd name="T8" fmla="*/ 2 w 4"/>
                <a:gd name="T9" fmla="*/ 4 h 5"/>
                <a:gd name="T10" fmla="*/ 4 w 4"/>
                <a:gd name="T11" fmla="*/ 1 h 5"/>
              </a:gdLst>
              <a:ahLst/>
              <a:cxnLst>
                <a:cxn ang="0">
                  <a:pos x="T0" y="T1"/>
                </a:cxn>
                <a:cxn ang="0">
                  <a:pos x="T2" y="T3"/>
                </a:cxn>
                <a:cxn ang="0">
                  <a:pos x="T4" y="T5"/>
                </a:cxn>
                <a:cxn ang="0">
                  <a:pos x="T6" y="T7"/>
                </a:cxn>
                <a:cxn ang="0">
                  <a:pos x="T8" y="T9"/>
                </a:cxn>
                <a:cxn ang="0">
                  <a:pos x="T10" y="T11"/>
                </a:cxn>
              </a:cxnLst>
              <a:rect l="0" t="0" r="r" b="b"/>
              <a:pathLst>
                <a:path w="4" h="5">
                  <a:moveTo>
                    <a:pt x="4" y="1"/>
                  </a:moveTo>
                  <a:cubicBezTo>
                    <a:pt x="4" y="0"/>
                    <a:pt x="4" y="0"/>
                    <a:pt x="4" y="0"/>
                  </a:cubicBezTo>
                  <a:cubicBezTo>
                    <a:pt x="4" y="0"/>
                    <a:pt x="3" y="0"/>
                    <a:pt x="2" y="0"/>
                  </a:cubicBezTo>
                  <a:cubicBezTo>
                    <a:pt x="1" y="0"/>
                    <a:pt x="0" y="2"/>
                    <a:pt x="0" y="4"/>
                  </a:cubicBezTo>
                  <a:cubicBezTo>
                    <a:pt x="0" y="5"/>
                    <a:pt x="1" y="4"/>
                    <a:pt x="2" y="4"/>
                  </a:cubicBezTo>
                  <a:cubicBezTo>
                    <a:pt x="3" y="4"/>
                    <a:pt x="4" y="2"/>
                    <a:pt x="4"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2" name="Freeform 102"/>
            <p:cNvSpPr>
              <a:spLocks/>
            </p:cNvSpPr>
            <p:nvPr/>
          </p:nvSpPr>
          <p:spPr bwMode="auto">
            <a:xfrm>
              <a:off x="4354" y="1304"/>
              <a:ext cx="12" cy="10"/>
            </a:xfrm>
            <a:custGeom>
              <a:avLst/>
              <a:gdLst>
                <a:gd name="T0" fmla="*/ 5 w 15"/>
                <a:gd name="T1" fmla="*/ 0 h 12"/>
                <a:gd name="T2" fmla="*/ 10 w 15"/>
                <a:gd name="T3" fmla="*/ 2 h 12"/>
                <a:gd name="T4" fmla="*/ 14 w 15"/>
                <a:gd name="T5" fmla="*/ 3 h 12"/>
                <a:gd name="T6" fmla="*/ 15 w 15"/>
                <a:gd name="T7" fmla="*/ 5 h 12"/>
                <a:gd name="T8" fmla="*/ 9 w 15"/>
                <a:gd name="T9" fmla="*/ 12 h 12"/>
                <a:gd name="T10" fmla="*/ 0 w 15"/>
                <a:gd name="T11" fmla="*/ 6 h 12"/>
                <a:gd name="T12" fmla="*/ 4 w 15"/>
                <a:gd name="T13" fmla="*/ 0 h 12"/>
                <a:gd name="T14" fmla="*/ 5 w 1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5" y="0"/>
                  </a:moveTo>
                  <a:cubicBezTo>
                    <a:pt x="7" y="1"/>
                    <a:pt x="8" y="2"/>
                    <a:pt x="10" y="2"/>
                  </a:cubicBezTo>
                  <a:cubicBezTo>
                    <a:pt x="10" y="5"/>
                    <a:pt x="12" y="3"/>
                    <a:pt x="14" y="3"/>
                  </a:cubicBezTo>
                  <a:cubicBezTo>
                    <a:pt x="14" y="3"/>
                    <a:pt x="15" y="4"/>
                    <a:pt x="15" y="5"/>
                  </a:cubicBezTo>
                  <a:cubicBezTo>
                    <a:pt x="15" y="7"/>
                    <a:pt x="12" y="12"/>
                    <a:pt x="9" y="12"/>
                  </a:cubicBezTo>
                  <a:cubicBezTo>
                    <a:pt x="6" y="12"/>
                    <a:pt x="0" y="8"/>
                    <a:pt x="0" y="6"/>
                  </a:cubicBezTo>
                  <a:cubicBezTo>
                    <a:pt x="0" y="3"/>
                    <a:pt x="2" y="0"/>
                    <a:pt x="4" y="0"/>
                  </a:cubicBezTo>
                  <a:cubicBezTo>
                    <a:pt x="5" y="0"/>
                    <a:pt x="5" y="1"/>
                    <a:pt x="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3" name="Freeform 103"/>
            <p:cNvSpPr>
              <a:spLocks/>
            </p:cNvSpPr>
            <p:nvPr/>
          </p:nvSpPr>
          <p:spPr bwMode="auto">
            <a:xfrm>
              <a:off x="4313" y="1587"/>
              <a:ext cx="8" cy="6"/>
            </a:xfrm>
            <a:custGeom>
              <a:avLst/>
              <a:gdLst>
                <a:gd name="T0" fmla="*/ 2 w 10"/>
                <a:gd name="T1" fmla="*/ 2 h 7"/>
                <a:gd name="T2" fmla="*/ 6 w 10"/>
                <a:gd name="T3" fmla="*/ 0 h 7"/>
                <a:gd name="T4" fmla="*/ 10 w 10"/>
                <a:gd name="T5" fmla="*/ 0 h 7"/>
                <a:gd name="T6" fmla="*/ 10 w 10"/>
                <a:gd name="T7" fmla="*/ 2 h 7"/>
                <a:gd name="T8" fmla="*/ 4 w 10"/>
                <a:gd name="T9" fmla="*/ 5 h 7"/>
                <a:gd name="T10" fmla="*/ 1 w 10"/>
                <a:gd name="T11" fmla="*/ 7 h 7"/>
                <a:gd name="T12" fmla="*/ 0 w 10"/>
                <a:gd name="T13" fmla="*/ 7 h 7"/>
                <a:gd name="T14" fmla="*/ 0 w 10"/>
                <a:gd name="T15" fmla="*/ 5 h 7"/>
                <a:gd name="T16" fmla="*/ 2 w 10"/>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2" y="2"/>
                  </a:moveTo>
                  <a:cubicBezTo>
                    <a:pt x="4" y="2"/>
                    <a:pt x="4" y="0"/>
                    <a:pt x="6" y="0"/>
                  </a:cubicBezTo>
                  <a:cubicBezTo>
                    <a:pt x="8" y="0"/>
                    <a:pt x="9" y="0"/>
                    <a:pt x="10" y="0"/>
                  </a:cubicBezTo>
                  <a:cubicBezTo>
                    <a:pt x="10" y="1"/>
                    <a:pt x="10" y="1"/>
                    <a:pt x="10" y="2"/>
                  </a:cubicBezTo>
                  <a:cubicBezTo>
                    <a:pt x="10" y="4"/>
                    <a:pt x="6" y="5"/>
                    <a:pt x="4" y="5"/>
                  </a:cubicBezTo>
                  <a:cubicBezTo>
                    <a:pt x="4" y="6"/>
                    <a:pt x="3" y="7"/>
                    <a:pt x="1" y="7"/>
                  </a:cubicBezTo>
                  <a:cubicBezTo>
                    <a:pt x="1" y="7"/>
                    <a:pt x="0" y="7"/>
                    <a:pt x="0" y="7"/>
                  </a:cubicBezTo>
                  <a:cubicBezTo>
                    <a:pt x="0" y="5"/>
                    <a:pt x="0" y="5"/>
                    <a:pt x="0" y="5"/>
                  </a:cubicBezTo>
                  <a:cubicBezTo>
                    <a:pt x="2" y="5"/>
                    <a:pt x="1" y="2"/>
                    <a:pt x="2"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4" name="Freeform 104"/>
            <p:cNvSpPr>
              <a:spLocks/>
            </p:cNvSpPr>
            <p:nvPr/>
          </p:nvSpPr>
          <p:spPr bwMode="auto">
            <a:xfrm>
              <a:off x="4306" y="1586"/>
              <a:ext cx="7" cy="6"/>
            </a:xfrm>
            <a:custGeom>
              <a:avLst/>
              <a:gdLst>
                <a:gd name="T0" fmla="*/ 3 w 9"/>
                <a:gd name="T1" fmla="*/ 2 h 7"/>
                <a:gd name="T2" fmla="*/ 2 w 9"/>
                <a:gd name="T3" fmla="*/ 0 h 7"/>
                <a:gd name="T4" fmla="*/ 9 w 9"/>
                <a:gd name="T5" fmla="*/ 0 h 7"/>
                <a:gd name="T6" fmla="*/ 9 w 9"/>
                <a:gd name="T7" fmla="*/ 2 h 7"/>
                <a:gd name="T8" fmla="*/ 1 w 9"/>
                <a:gd name="T9" fmla="*/ 7 h 7"/>
                <a:gd name="T10" fmla="*/ 0 w 9"/>
                <a:gd name="T11" fmla="*/ 6 h 7"/>
                <a:gd name="T12" fmla="*/ 3 w 9"/>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3" y="2"/>
                  </a:moveTo>
                  <a:cubicBezTo>
                    <a:pt x="2" y="2"/>
                    <a:pt x="2" y="1"/>
                    <a:pt x="2" y="0"/>
                  </a:cubicBezTo>
                  <a:cubicBezTo>
                    <a:pt x="5" y="1"/>
                    <a:pt x="6" y="1"/>
                    <a:pt x="9" y="0"/>
                  </a:cubicBezTo>
                  <a:cubicBezTo>
                    <a:pt x="9" y="1"/>
                    <a:pt x="9" y="1"/>
                    <a:pt x="9" y="2"/>
                  </a:cubicBezTo>
                  <a:cubicBezTo>
                    <a:pt x="6" y="4"/>
                    <a:pt x="5" y="6"/>
                    <a:pt x="1" y="7"/>
                  </a:cubicBezTo>
                  <a:cubicBezTo>
                    <a:pt x="0" y="6"/>
                    <a:pt x="0" y="6"/>
                    <a:pt x="0" y="6"/>
                  </a:cubicBezTo>
                  <a:cubicBezTo>
                    <a:pt x="1" y="4"/>
                    <a:pt x="3" y="4"/>
                    <a:pt x="3"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5" name="Freeform 105"/>
            <p:cNvSpPr>
              <a:spLocks/>
            </p:cNvSpPr>
            <p:nvPr/>
          </p:nvSpPr>
          <p:spPr bwMode="auto">
            <a:xfrm>
              <a:off x="4239" y="1528"/>
              <a:ext cx="5" cy="9"/>
            </a:xfrm>
            <a:custGeom>
              <a:avLst/>
              <a:gdLst>
                <a:gd name="T0" fmla="*/ 0 w 6"/>
                <a:gd name="T1" fmla="*/ 6 h 12"/>
                <a:gd name="T2" fmla="*/ 3 w 6"/>
                <a:gd name="T3" fmla="*/ 0 h 12"/>
                <a:gd name="T4" fmla="*/ 6 w 6"/>
                <a:gd name="T5" fmla="*/ 3 h 12"/>
                <a:gd name="T6" fmla="*/ 5 w 6"/>
                <a:gd name="T7" fmla="*/ 6 h 12"/>
                <a:gd name="T8" fmla="*/ 5 w 6"/>
                <a:gd name="T9" fmla="*/ 12 h 12"/>
                <a:gd name="T10" fmla="*/ 3 w 6"/>
                <a:gd name="T11" fmla="*/ 12 h 12"/>
                <a:gd name="T12" fmla="*/ 0 w 6"/>
                <a:gd name="T13" fmla="*/ 9 h 12"/>
                <a:gd name="T14" fmla="*/ 0 w 6"/>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6"/>
                  </a:moveTo>
                  <a:cubicBezTo>
                    <a:pt x="0" y="6"/>
                    <a:pt x="2" y="0"/>
                    <a:pt x="3" y="0"/>
                  </a:cubicBezTo>
                  <a:cubicBezTo>
                    <a:pt x="5" y="0"/>
                    <a:pt x="6" y="1"/>
                    <a:pt x="6" y="3"/>
                  </a:cubicBezTo>
                  <a:cubicBezTo>
                    <a:pt x="6" y="5"/>
                    <a:pt x="5" y="5"/>
                    <a:pt x="5" y="6"/>
                  </a:cubicBezTo>
                  <a:cubicBezTo>
                    <a:pt x="5" y="12"/>
                    <a:pt x="5" y="12"/>
                    <a:pt x="5" y="12"/>
                  </a:cubicBezTo>
                  <a:cubicBezTo>
                    <a:pt x="3" y="12"/>
                    <a:pt x="3" y="12"/>
                    <a:pt x="3" y="12"/>
                  </a:cubicBezTo>
                  <a:cubicBezTo>
                    <a:pt x="2" y="12"/>
                    <a:pt x="0" y="10"/>
                    <a:pt x="0" y="9"/>
                  </a:cubicBezTo>
                  <a:cubicBezTo>
                    <a:pt x="0" y="8"/>
                    <a:pt x="0" y="6"/>
                    <a:pt x="0"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6" name="Freeform 106"/>
            <p:cNvSpPr>
              <a:spLocks/>
            </p:cNvSpPr>
            <p:nvPr/>
          </p:nvSpPr>
          <p:spPr bwMode="auto">
            <a:xfrm>
              <a:off x="4203" y="1244"/>
              <a:ext cx="231" cy="371"/>
            </a:xfrm>
            <a:custGeom>
              <a:avLst/>
              <a:gdLst>
                <a:gd name="T0" fmla="*/ 23 w 293"/>
                <a:gd name="T1" fmla="*/ 45 h 472"/>
                <a:gd name="T2" fmla="*/ 26 w 293"/>
                <a:gd name="T3" fmla="*/ 26 h 472"/>
                <a:gd name="T4" fmla="*/ 30 w 293"/>
                <a:gd name="T5" fmla="*/ 23 h 472"/>
                <a:gd name="T6" fmla="*/ 42 w 293"/>
                <a:gd name="T7" fmla="*/ 9 h 472"/>
                <a:gd name="T8" fmla="*/ 64 w 293"/>
                <a:gd name="T9" fmla="*/ 3 h 472"/>
                <a:gd name="T10" fmla="*/ 64 w 293"/>
                <a:gd name="T11" fmla="*/ 21 h 472"/>
                <a:gd name="T12" fmla="*/ 69 w 293"/>
                <a:gd name="T13" fmla="*/ 7 h 472"/>
                <a:gd name="T14" fmla="*/ 74 w 293"/>
                <a:gd name="T15" fmla="*/ 3 h 472"/>
                <a:gd name="T16" fmla="*/ 97 w 293"/>
                <a:gd name="T17" fmla="*/ 12 h 472"/>
                <a:gd name="T18" fmla="*/ 114 w 293"/>
                <a:gd name="T19" fmla="*/ 10 h 472"/>
                <a:gd name="T20" fmla="*/ 117 w 293"/>
                <a:gd name="T21" fmla="*/ 13 h 472"/>
                <a:gd name="T22" fmla="*/ 136 w 293"/>
                <a:gd name="T23" fmla="*/ 25 h 472"/>
                <a:gd name="T24" fmla="*/ 164 w 293"/>
                <a:gd name="T25" fmla="*/ 42 h 472"/>
                <a:gd name="T26" fmla="*/ 177 w 293"/>
                <a:gd name="T27" fmla="*/ 45 h 472"/>
                <a:gd name="T28" fmla="*/ 195 w 293"/>
                <a:gd name="T29" fmla="*/ 65 h 472"/>
                <a:gd name="T30" fmla="*/ 192 w 293"/>
                <a:gd name="T31" fmla="*/ 85 h 472"/>
                <a:gd name="T32" fmla="*/ 202 w 293"/>
                <a:gd name="T33" fmla="*/ 93 h 472"/>
                <a:gd name="T34" fmla="*/ 227 w 293"/>
                <a:gd name="T35" fmla="*/ 88 h 472"/>
                <a:gd name="T36" fmla="*/ 233 w 293"/>
                <a:gd name="T37" fmla="*/ 96 h 472"/>
                <a:gd name="T38" fmla="*/ 257 w 293"/>
                <a:gd name="T39" fmla="*/ 96 h 472"/>
                <a:gd name="T40" fmla="*/ 287 w 293"/>
                <a:gd name="T41" fmla="*/ 110 h 472"/>
                <a:gd name="T42" fmla="*/ 274 w 293"/>
                <a:gd name="T43" fmla="*/ 155 h 472"/>
                <a:gd name="T44" fmla="*/ 266 w 293"/>
                <a:gd name="T45" fmla="*/ 187 h 472"/>
                <a:gd name="T46" fmla="*/ 261 w 293"/>
                <a:gd name="T47" fmla="*/ 202 h 472"/>
                <a:gd name="T48" fmla="*/ 243 w 293"/>
                <a:gd name="T49" fmla="*/ 224 h 472"/>
                <a:gd name="T50" fmla="*/ 215 w 293"/>
                <a:gd name="T51" fmla="*/ 237 h 472"/>
                <a:gd name="T52" fmla="*/ 206 w 293"/>
                <a:gd name="T53" fmla="*/ 262 h 472"/>
                <a:gd name="T54" fmla="*/ 194 w 293"/>
                <a:gd name="T55" fmla="*/ 279 h 472"/>
                <a:gd name="T56" fmla="*/ 156 w 293"/>
                <a:gd name="T57" fmla="*/ 307 h 472"/>
                <a:gd name="T58" fmla="*/ 149 w 293"/>
                <a:gd name="T59" fmla="*/ 309 h 472"/>
                <a:gd name="T60" fmla="*/ 154 w 293"/>
                <a:gd name="T61" fmla="*/ 326 h 472"/>
                <a:gd name="T62" fmla="*/ 122 w 293"/>
                <a:gd name="T63" fmla="*/ 338 h 472"/>
                <a:gd name="T64" fmla="*/ 120 w 293"/>
                <a:gd name="T65" fmla="*/ 353 h 472"/>
                <a:gd name="T66" fmla="*/ 103 w 293"/>
                <a:gd name="T67" fmla="*/ 355 h 472"/>
                <a:gd name="T68" fmla="*/ 113 w 293"/>
                <a:gd name="T69" fmla="*/ 365 h 472"/>
                <a:gd name="T70" fmla="*/ 107 w 293"/>
                <a:gd name="T71" fmla="*/ 369 h 472"/>
                <a:gd name="T72" fmla="*/ 89 w 293"/>
                <a:gd name="T73" fmla="*/ 393 h 472"/>
                <a:gd name="T74" fmla="*/ 88 w 293"/>
                <a:gd name="T75" fmla="*/ 423 h 472"/>
                <a:gd name="T76" fmla="*/ 81 w 293"/>
                <a:gd name="T77" fmla="*/ 441 h 472"/>
                <a:gd name="T78" fmla="*/ 101 w 293"/>
                <a:gd name="T79" fmla="*/ 467 h 472"/>
                <a:gd name="T80" fmla="*/ 85 w 293"/>
                <a:gd name="T81" fmla="*/ 472 h 472"/>
                <a:gd name="T82" fmla="*/ 64 w 293"/>
                <a:gd name="T83" fmla="*/ 460 h 472"/>
                <a:gd name="T84" fmla="*/ 47 w 293"/>
                <a:gd name="T85" fmla="*/ 451 h 472"/>
                <a:gd name="T86" fmla="*/ 47 w 293"/>
                <a:gd name="T87" fmla="*/ 444 h 472"/>
                <a:gd name="T88" fmla="*/ 43 w 293"/>
                <a:gd name="T89" fmla="*/ 428 h 472"/>
                <a:gd name="T90" fmla="*/ 41 w 293"/>
                <a:gd name="T91" fmla="*/ 395 h 472"/>
                <a:gd name="T92" fmla="*/ 43 w 293"/>
                <a:gd name="T93" fmla="*/ 390 h 472"/>
                <a:gd name="T94" fmla="*/ 56 w 293"/>
                <a:gd name="T95" fmla="*/ 358 h 472"/>
                <a:gd name="T96" fmla="*/ 48 w 293"/>
                <a:gd name="T97" fmla="*/ 353 h 472"/>
                <a:gd name="T98" fmla="*/ 51 w 293"/>
                <a:gd name="T99" fmla="*/ 340 h 472"/>
                <a:gd name="T100" fmla="*/ 58 w 293"/>
                <a:gd name="T101" fmla="*/ 313 h 472"/>
                <a:gd name="T102" fmla="*/ 62 w 293"/>
                <a:gd name="T103" fmla="*/ 281 h 472"/>
                <a:gd name="T104" fmla="*/ 68 w 293"/>
                <a:gd name="T105" fmla="*/ 247 h 472"/>
                <a:gd name="T106" fmla="*/ 72 w 293"/>
                <a:gd name="T107" fmla="*/ 217 h 472"/>
                <a:gd name="T108" fmla="*/ 53 w 293"/>
                <a:gd name="T109" fmla="*/ 185 h 472"/>
                <a:gd name="T110" fmla="*/ 31 w 293"/>
                <a:gd name="T111" fmla="*/ 165 h 472"/>
                <a:gd name="T112" fmla="*/ 15 w 293"/>
                <a:gd name="T113" fmla="*/ 130 h 472"/>
                <a:gd name="T114" fmla="*/ 6 w 293"/>
                <a:gd name="T115" fmla="*/ 121 h 472"/>
                <a:gd name="T116" fmla="*/ 10 w 293"/>
                <a:gd name="T117" fmla="*/ 96 h 472"/>
                <a:gd name="T118" fmla="*/ 7 w 293"/>
                <a:gd name="T119" fmla="*/ 74 h 472"/>
                <a:gd name="T120" fmla="*/ 24 w 293"/>
                <a:gd name="T121" fmla="*/ 53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3" h="472">
                  <a:moveTo>
                    <a:pt x="25" y="52"/>
                  </a:moveTo>
                  <a:cubicBezTo>
                    <a:pt x="25" y="51"/>
                    <a:pt x="25" y="51"/>
                    <a:pt x="25" y="50"/>
                  </a:cubicBezTo>
                  <a:cubicBezTo>
                    <a:pt x="25" y="49"/>
                    <a:pt x="23" y="47"/>
                    <a:pt x="23" y="45"/>
                  </a:cubicBezTo>
                  <a:cubicBezTo>
                    <a:pt x="23" y="43"/>
                    <a:pt x="25" y="42"/>
                    <a:pt x="25" y="40"/>
                  </a:cubicBezTo>
                  <a:cubicBezTo>
                    <a:pt x="25" y="35"/>
                    <a:pt x="21" y="36"/>
                    <a:pt x="21" y="32"/>
                  </a:cubicBezTo>
                  <a:cubicBezTo>
                    <a:pt x="21" y="29"/>
                    <a:pt x="25" y="27"/>
                    <a:pt x="26" y="26"/>
                  </a:cubicBezTo>
                  <a:cubicBezTo>
                    <a:pt x="28" y="26"/>
                    <a:pt x="27" y="26"/>
                    <a:pt x="29" y="26"/>
                  </a:cubicBezTo>
                  <a:cubicBezTo>
                    <a:pt x="29" y="25"/>
                    <a:pt x="29" y="25"/>
                    <a:pt x="29" y="24"/>
                  </a:cubicBezTo>
                  <a:cubicBezTo>
                    <a:pt x="29" y="24"/>
                    <a:pt x="30" y="23"/>
                    <a:pt x="30" y="23"/>
                  </a:cubicBezTo>
                  <a:cubicBezTo>
                    <a:pt x="30" y="21"/>
                    <a:pt x="32" y="20"/>
                    <a:pt x="34" y="19"/>
                  </a:cubicBezTo>
                  <a:cubicBezTo>
                    <a:pt x="35" y="19"/>
                    <a:pt x="35" y="16"/>
                    <a:pt x="36" y="14"/>
                  </a:cubicBezTo>
                  <a:cubicBezTo>
                    <a:pt x="37" y="10"/>
                    <a:pt x="39" y="10"/>
                    <a:pt x="42" y="9"/>
                  </a:cubicBezTo>
                  <a:cubicBezTo>
                    <a:pt x="47" y="7"/>
                    <a:pt x="50" y="6"/>
                    <a:pt x="56" y="5"/>
                  </a:cubicBezTo>
                  <a:cubicBezTo>
                    <a:pt x="59" y="4"/>
                    <a:pt x="59" y="0"/>
                    <a:pt x="62" y="0"/>
                  </a:cubicBezTo>
                  <a:cubicBezTo>
                    <a:pt x="63" y="0"/>
                    <a:pt x="64" y="3"/>
                    <a:pt x="64" y="3"/>
                  </a:cubicBezTo>
                  <a:cubicBezTo>
                    <a:pt x="64" y="5"/>
                    <a:pt x="63" y="6"/>
                    <a:pt x="62" y="6"/>
                  </a:cubicBezTo>
                  <a:cubicBezTo>
                    <a:pt x="61" y="9"/>
                    <a:pt x="60" y="13"/>
                    <a:pt x="60" y="15"/>
                  </a:cubicBezTo>
                  <a:cubicBezTo>
                    <a:pt x="60" y="17"/>
                    <a:pt x="61" y="21"/>
                    <a:pt x="64" y="21"/>
                  </a:cubicBezTo>
                  <a:cubicBezTo>
                    <a:pt x="65" y="21"/>
                    <a:pt x="66" y="19"/>
                    <a:pt x="66" y="18"/>
                  </a:cubicBezTo>
                  <a:cubicBezTo>
                    <a:pt x="66" y="15"/>
                    <a:pt x="63" y="14"/>
                    <a:pt x="63" y="11"/>
                  </a:cubicBezTo>
                  <a:cubicBezTo>
                    <a:pt x="63" y="8"/>
                    <a:pt x="67" y="8"/>
                    <a:pt x="69" y="7"/>
                  </a:cubicBezTo>
                  <a:cubicBezTo>
                    <a:pt x="74" y="7"/>
                    <a:pt x="74" y="7"/>
                    <a:pt x="74" y="7"/>
                  </a:cubicBezTo>
                  <a:cubicBezTo>
                    <a:pt x="73" y="4"/>
                    <a:pt x="70" y="5"/>
                    <a:pt x="70" y="3"/>
                  </a:cubicBezTo>
                  <a:cubicBezTo>
                    <a:pt x="74" y="3"/>
                    <a:pt x="74" y="3"/>
                    <a:pt x="74" y="3"/>
                  </a:cubicBezTo>
                  <a:cubicBezTo>
                    <a:pt x="74" y="6"/>
                    <a:pt x="79" y="7"/>
                    <a:pt x="83" y="8"/>
                  </a:cubicBezTo>
                  <a:cubicBezTo>
                    <a:pt x="83" y="10"/>
                    <a:pt x="84" y="12"/>
                    <a:pt x="85" y="12"/>
                  </a:cubicBezTo>
                  <a:cubicBezTo>
                    <a:pt x="89" y="12"/>
                    <a:pt x="95" y="12"/>
                    <a:pt x="97" y="12"/>
                  </a:cubicBezTo>
                  <a:cubicBezTo>
                    <a:pt x="97" y="14"/>
                    <a:pt x="100" y="14"/>
                    <a:pt x="102" y="14"/>
                  </a:cubicBezTo>
                  <a:cubicBezTo>
                    <a:pt x="105" y="14"/>
                    <a:pt x="107" y="14"/>
                    <a:pt x="108" y="11"/>
                  </a:cubicBezTo>
                  <a:cubicBezTo>
                    <a:pt x="109" y="11"/>
                    <a:pt x="113" y="11"/>
                    <a:pt x="114" y="10"/>
                  </a:cubicBezTo>
                  <a:cubicBezTo>
                    <a:pt x="116" y="10"/>
                    <a:pt x="120" y="11"/>
                    <a:pt x="120" y="11"/>
                  </a:cubicBezTo>
                  <a:cubicBezTo>
                    <a:pt x="119" y="12"/>
                    <a:pt x="117" y="12"/>
                    <a:pt x="117" y="11"/>
                  </a:cubicBezTo>
                  <a:cubicBezTo>
                    <a:pt x="117" y="13"/>
                    <a:pt x="117" y="13"/>
                    <a:pt x="117" y="13"/>
                  </a:cubicBezTo>
                  <a:cubicBezTo>
                    <a:pt x="118" y="16"/>
                    <a:pt x="123" y="17"/>
                    <a:pt x="126" y="18"/>
                  </a:cubicBezTo>
                  <a:cubicBezTo>
                    <a:pt x="129" y="19"/>
                    <a:pt x="128" y="22"/>
                    <a:pt x="129" y="25"/>
                  </a:cubicBezTo>
                  <a:cubicBezTo>
                    <a:pt x="136" y="25"/>
                    <a:pt x="136" y="25"/>
                    <a:pt x="136" y="25"/>
                  </a:cubicBezTo>
                  <a:cubicBezTo>
                    <a:pt x="140" y="29"/>
                    <a:pt x="142" y="28"/>
                    <a:pt x="144" y="34"/>
                  </a:cubicBezTo>
                  <a:cubicBezTo>
                    <a:pt x="145" y="35"/>
                    <a:pt x="147" y="35"/>
                    <a:pt x="148" y="35"/>
                  </a:cubicBezTo>
                  <a:cubicBezTo>
                    <a:pt x="149" y="41"/>
                    <a:pt x="158" y="41"/>
                    <a:pt x="164" y="42"/>
                  </a:cubicBezTo>
                  <a:cubicBezTo>
                    <a:pt x="170" y="42"/>
                    <a:pt x="170" y="42"/>
                    <a:pt x="170" y="42"/>
                  </a:cubicBezTo>
                  <a:cubicBezTo>
                    <a:pt x="172" y="43"/>
                    <a:pt x="175" y="44"/>
                    <a:pt x="177" y="44"/>
                  </a:cubicBezTo>
                  <a:cubicBezTo>
                    <a:pt x="177" y="45"/>
                    <a:pt x="177" y="45"/>
                    <a:pt x="177" y="45"/>
                  </a:cubicBezTo>
                  <a:cubicBezTo>
                    <a:pt x="178" y="45"/>
                    <a:pt x="178" y="45"/>
                    <a:pt x="179" y="45"/>
                  </a:cubicBezTo>
                  <a:cubicBezTo>
                    <a:pt x="182" y="45"/>
                    <a:pt x="187" y="52"/>
                    <a:pt x="191" y="53"/>
                  </a:cubicBezTo>
                  <a:cubicBezTo>
                    <a:pt x="191" y="56"/>
                    <a:pt x="193" y="63"/>
                    <a:pt x="195" y="65"/>
                  </a:cubicBezTo>
                  <a:cubicBezTo>
                    <a:pt x="196" y="67"/>
                    <a:pt x="198" y="67"/>
                    <a:pt x="198" y="69"/>
                  </a:cubicBezTo>
                  <a:cubicBezTo>
                    <a:pt x="195" y="74"/>
                    <a:pt x="189" y="76"/>
                    <a:pt x="189" y="83"/>
                  </a:cubicBezTo>
                  <a:cubicBezTo>
                    <a:pt x="189" y="85"/>
                    <a:pt x="191" y="85"/>
                    <a:pt x="192" y="85"/>
                  </a:cubicBezTo>
                  <a:cubicBezTo>
                    <a:pt x="194" y="86"/>
                    <a:pt x="195" y="88"/>
                    <a:pt x="195" y="90"/>
                  </a:cubicBezTo>
                  <a:cubicBezTo>
                    <a:pt x="201" y="90"/>
                    <a:pt x="201" y="90"/>
                    <a:pt x="201" y="90"/>
                  </a:cubicBezTo>
                  <a:cubicBezTo>
                    <a:pt x="201" y="91"/>
                    <a:pt x="201" y="93"/>
                    <a:pt x="202" y="93"/>
                  </a:cubicBezTo>
                  <a:cubicBezTo>
                    <a:pt x="203" y="93"/>
                    <a:pt x="204" y="91"/>
                    <a:pt x="204" y="90"/>
                  </a:cubicBezTo>
                  <a:cubicBezTo>
                    <a:pt x="206" y="86"/>
                    <a:pt x="209" y="82"/>
                    <a:pt x="213" y="82"/>
                  </a:cubicBezTo>
                  <a:cubicBezTo>
                    <a:pt x="217" y="82"/>
                    <a:pt x="224" y="86"/>
                    <a:pt x="227" y="88"/>
                  </a:cubicBezTo>
                  <a:cubicBezTo>
                    <a:pt x="229" y="89"/>
                    <a:pt x="231" y="88"/>
                    <a:pt x="232" y="90"/>
                  </a:cubicBezTo>
                  <a:cubicBezTo>
                    <a:pt x="232" y="92"/>
                    <a:pt x="232" y="94"/>
                    <a:pt x="232" y="96"/>
                  </a:cubicBezTo>
                  <a:cubicBezTo>
                    <a:pt x="233" y="96"/>
                    <a:pt x="233" y="96"/>
                    <a:pt x="233" y="96"/>
                  </a:cubicBezTo>
                  <a:cubicBezTo>
                    <a:pt x="235" y="95"/>
                    <a:pt x="236" y="93"/>
                    <a:pt x="238" y="93"/>
                  </a:cubicBezTo>
                  <a:cubicBezTo>
                    <a:pt x="243" y="93"/>
                    <a:pt x="244" y="97"/>
                    <a:pt x="248" y="97"/>
                  </a:cubicBezTo>
                  <a:cubicBezTo>
                    <a:pt x="257" y="96"/>
                    <a:pt x="257" y="96"/>
                    <a:pt x="257" y="96"/>
                  </a:cubicBezTo>
                  <a:cubicBezTo>
                    <a:pt x="261" y="97"/>
                    <a:pt x="265" y="98"/>
                    <a:pt x="267" y="99"/>
                  </a:cubicBezTo>
                  <a:cubicBezTo>
                    <a:pt x="269" y="102"/>
                    <a:pt x="276" y="109"/>
                    <a:pt x="279" y="110"/>
                  </a:cubicBezTo>
                  <a:cubicBezTo>
                    <a:pt x="282" y="111"/>
                    <a:pt x="284" y="109"/>
                    <a:pt x="287" y="110"/>
                  </a:cubicBezTo>
                  <a:cubicBezTo>
                    <a:pt x="292" y="112"/>
                    <a:pt x="293" y="116"/>
                    <a:pt x="293" y="121"/>
                  </a:cubicBezTo>
                  <a:cubicBezTo>
                    <a:pt x="293" y="137"/>
                    <a:pt x="284" y="141"/>
                    <a:pt x="278" y="150"/>
                  </a:cubicBezTo>
                  <a:cubicBezTo>
                    <a:pt x="277" y="152"/>
                    <a:pt x="276" y="153"/>
                    <a:pt x="274" y="155"/>
                  </a:cubicBezTo>
                  <a:cubicBezTo>
                    <a:pt x="272" y="158"/>
                    <a:pt x="270" y="159"/>
                    <a:pt x="268" y="161"/>
                  </a:cubicBezTo>
                  <a:cubicBezTo>
                    <a:pt x="264" y="164"/>
                    <a:pt x="268" y="171"/>
                    <a:pt x="268" y="177"/>
                  </a:cubicBezTo>
                  <a:cubicBezTo>
                    <a:pt x="268" y="180"/>
                    <a:pt x="266" y="184"/>
                    <a:pt x="266" y="187"/>
                  </a:cubicBezTo>
                  <a:cubicBezTo>
                    <a:pt x="266" y="188"/>
                    <a:pt x="265" y="189"/>
                    <a:pt x="265" y="190"/>
                  </a:cubicBezTo>
                  <a:cubicBezTo>
                    <a:pt x="264" y="191"/>
                    <a:pt x="262" y="193"/>
                    <a:pt x="262" y="195"/>
                  </a:cubicBezTo>
                  <a:cubicBezTo>
                    <a:pt x="262" y="197"/>
                    <a:pt x="261" y="201"/>
                    <a:pt x="261" y="202"/>
                  </a:cubicBezTo>
                  <a:cubicBezTo>
                    <a:pt x="258" y="207"/>
                    <a:pt x="257" y="209"/>
                    <a:pt x="253" y="214"/>
                  </a:cubicBezTo>
                  <a:cubicBezTo>
                    <a:pt x="252" y="215"/>
                    <a:pt x="253" y="218"/>
                    <a:pt x="252" y="219"/>
                  </a:cubicBezTo>
                  <a:cubicBezTo>
                    <a:pt x="251" y="221"/>
                    <a:pt x="246" y="224"/>
                    <a:pt x="243" y="224"/>
                  </a:cubicBezTo>
                  <a:cubicBezTo>
                    <a:pt x="238" y="224"/>
                    <a:pt x="235" y="224"/>
                    <a:pt x="232" y="226"/>
                  </a:cubicBezTo>
                  <a:cubicBezTo>
                    <a:pt x="230" y="226"/>
                    <a:pt x="230" y="228"/>
                    <a:pt x="230" y="228"/>
                  </a:cubicBezTo>
                  <a:cubicBezTo>
                    <a:pt x="224" y="233"/>
                    <a:pt x="219" y="230"/>
                    <a:pt x="215" y="237"/>
                  </a:cubicBezTo>
                  <a:cubicBezTo>
                    <a:pt x="213" y="239"/>
                    <a:pt x="210" y="239"/>
                    <a:pt x="208" y="241"/>
                  </a:cubicBezTo>
                  <a:cubicBezTo>
                    <a:pt x="206" y="244"/>
                    <a:pt x="206" y="247"/>
                    <a:pt x="206" y="251"/>
                  </a:cubicBezTo>
                  <a:cubicBezTo>
                    <a:pt x="206" y="262"/>
                    <a:pt x="206" y="262"/>
                    <a:pt x="206" y="262"/>
                  </a:cubicBezTo>
                  <a:cubicBezTo>
                    <a:pt x="202" y="264"/>
                    <a:pt x="199" y="268"/>
                    <a:pt x="197" y="272"/>
                  </a:cubicBezTo>
                  <a:cubicBezTo>
                    <a:pt x="197" y="272"/>
                    <a:pt x="197" y="272"/>
                    <a:pt x="197" y="272"/>
                  </a:cubicBezTo>
                  <a:cubicBezTo>
                    <a:pt x="196" y="275"/>
                    <a:pt x="196" y="276"/>
                    <a:pt x="194" y="279"/>
                  </a:cubicBezTo>
                  <a:cubicBezTo>
                    <a:pt x="190" y="285"/>
                    <a:pt x="186" y="286"/>
                    <a:pt x="182" y="292"/>
                  </a:cubicBezTo>
                  <a:cubicBezTo>
                    <a:pt x="178" y="298"/>
                    <a:pt x="176" y="309"/>
                    <a:pt x="166" y="309"/>
                  </a:cubicBezTo>
                  <a:cubicBezTo>
                    <a:pt x="162" y="309"/>
                    <a:pt x="157" y="307"/>
                    <a:pt x="156" y="307"/>
                  </a:cubicBezTo>
                  <a:cubicBezTo>
                    <a:pt x="153" y="307"/>
                    <a:pt x="150" y="304"/>
                    <a:pt x="147" y="304"/>
                  </a:cubicBezTo>
                  <a:cubicBezTo>
                    <a:pt x="146" y="304"/>
                    <a:pt x="145" y="305"/>
                    <a:pt x="145" y="305"/>
                  </a:cubicBezTo>
                  <a:cubicBezTo>
                    <a:pt x="145" y="307"/>
                    <a:pt x="148" y="308"/>
                    <a:pt x="149" y="309"/>
                  </a:cubicBezTo>
                  <a:cubicBezTo>
                    <a:pt x="150" y="311"/>
                    <a:pt x="150" y="313"/>
                    <a:pt x="151" y="316"/>
                  </a:cubicBezTo>
                  <a:cubicBezTo>
                    <a:pt x="152" y="318"/>
                    <a:pt x="156" y="318"/>
                    <a:pt x="156" y="321"/>
                  </a:cubicBezTo>
                  <a:cubicBezTo>
                    <a:pt x="156" y="323"/>
                    <a:pt x="156" y="325"/>
                    <a:pt x="154" y="326"/>
                  </a:cubicBezTo>
                  <a:cubicBezTo>
                    <a:pt x="152" y="330"/>
                    <a:pt x="151" y="331"/>
                    <a:pt x="149" y="333"/>
                  </a:cubicBezTo>
                  <a:cubicBezTo>
                    <a:pt x="145" y="337"/>
                    <a:pt x="140" y="336"/>
                    <a:pt x="135" y="338"/>
                  </a:cubicBezTo>
                  <a:cubicBezTo>
                    <a:pt x="132" y="339"/>
                    <a:pt x="124" y="336"/>
                    <a:pt x="122" y="338"/>
                  </a:cubicBezTo>
                  <a:cubicBezTo>
                    <a:pt x="119" y="341"/>
                    <a:pt x="122" y="348"/>
                    <a:pt x="120" y="351"/>
                  </a:cubicBezTo>
                  <a:cubicBezTo>
                    <a:pt x="120" y="350"/>
                    <a:pt x="120" y="350"/>
                    <a:pt x="120" y="350"/>
                  </a:cubicBezTo>
                  <a:cubicBezTo>
                    <a:pt x="120" y="351"/>
                    <a:pt x="120" y="352"/>
                    <a:pt x="120" y="353"/>
                  </a:cubicBezTo>
                  <a:cubicBezTo>
                    <a:pt x="120" y="354"/>
                    <a:pt x="117" y="356"/>
                    <a:pt x="115" y="356"/>
                  </a:cubicBezTo>
                  <a:cubicBezTo>
                    <a:pt x="110" y="356"/>
                    <a:pt x="110" y="353"/>
                    <a:pt x="105" y="353"/>
                  </a:cubicBezTo>
                  <a:cubicBezTo>
                    <a:pt x="104" y="353"/>
                    <a:pt x="103" y="354"/>
                    <a:pt x="103" y="355"/>
                  </a:cubicBezTo>
                  <a:cubicBezTo>
                    <a:pt x="103" y="358"/>
                    <a:pt x="106" y="364"/>
                    <a:pt x="108" y="364"/>
                  </a:cubicBezTo>
                  <a:cubicBezTo>
                    <a:pt x="109" y="364"/>
                    <a:pt x="110" y="363"/>
                    <a:pt x="111" y="362"/>
                  </a:cubicBezTo>
                  <a:cubicBezTo>
                    <a:pt x="112" y="363"/>
                    <a:pt x="113" y="364"/>
                    <a:pt x="113" y="365"/>
                  </a:cubicBezTo>
                  <a:cubicBezTo>
                    <a:pt x="113" y="366"/>
                    <a:pt x="111" y="368"/>
                    <a:pt x="110" y="368"/>
                  </a:cubicBezTo>
                  <a:cubicBezTo>
                    <a:pt x="108" y="368"/>
                    <a:pt x="107" y="366"/>
                    <a:pt x="105" y="366"/>
                  </a:cubicBezTo>
                  <a:cubicBezTo>
                    <a:pt x="105" y="368"/>
                    <a:pt x="106" y="368"/>
                    <a:pt x="107" y="369"/>
                  </a:cubicBezTo>
                  <a:cubicBezTo>
                    <a:pt x="103" y="373"/>
                    <a:pt x="103" y="377"/>
                    <a:pt x="102" y="382"/>
                  </a:cubicBezTo>
                  <a:cubicBezTo>
                    <a:pt x="101" y="385"/>
                    <a:pt x="97" y="385"/>
                    <a:pt x="96" y="385"/>
                  </a:cubicBezTo>
                  <a:cubicBezTo>
                    <a:pt x="92" y="386"/>
                    <a:pt x="89" y="389"/>
                    <a:pt x="89" y="393"/>
                  </a:cubicBezTo>
                  <a:cubicBezTo>
                    <a:pt x="89" y="401"/>
                    <a:pt x="99" y="398"/>
                    <a:pt x="99" y="405"/>
                  </a:cubicBezTo>
                  <a:cubicBezTo>
                    <a:pt x="99" y="411"/>
                    <a:pt x="94" y="412"/>
                    <a:pt x="91" y="415"/>
                  </a:cubicBezTo>
                  <a:cubicBezTo>
                    <a:pt x="89" y="417"/>
                    <a:pt x="90" y="420"/>
                    <a:pt x="88" y="423"/>
                  </a:cubicBezTo>
                  <a:cubicBezTo>
                    <a:pt x="87" y="426"/>
                    <a:pt x="83" y="424"/>
                    <a:pt x="81" y="426"/>
                  </a:cubicBezTo>
                  <a:cubicBezTo>
                    <a:pt x="78" y="429"/>
                    <a:pt x="77" y="432"/>
                    <a:pt x="77" y="436"/>
                  </a:cubicBezTo>
                  <a:cubicBezTo>
                    <a:pt x="77" y="438"/>
                    <a:pt x="79" y="441"/>
                    <a:pt x="81" y="441"/>
                  </a:cubicBezTo>
                  <a:cubicBezTo>
                    <a:pt x="85" y="443"/>
                    <a:pt x="84" y="454"/>
                    <a:pt x="87" y="456"/>
                  </a:cubicBezTo>
                  <a:cubicBezTo>
                    <a:pt x="92" y="461"/>
                    <a:pt x="98" y="463"/>
                    <a:pt x="104" y="466"/>
                  </a:cubicBezTo>
                  <a:cubicBezTo>
                    <a:pt x="103" y="467"/>
                    <a:pt x="102" y="467"/>
                    <a:pt x="101" y="467"/>
                  </a:cubicBezTo>
                  <a:cubicBezTo>
                    <a:pt x="97" y="467"/>
                    <a:pt x="92" y="471"/>
                    <a:pt x="90" y="471"/>
                  </a:cubicBezTo>
                  <a:cubicBezTo>
                    <a:pt x="88" y="471"/>
                    <a:pt x="88" y="471"/>
                    <a:pt x="87" y="471"/>
                  </a:cubicBezTo>
                  <a:cubicBezTo>
                    <a:pt x="87" y="471"/>
                    <a:pt x="86" y="472"/>
                    <a:pt x="85" y="472"/>
                  </a:cubicBezTo>
                  <a:cubicBezTo>
                    <a:pt x="83" y="472"/>
                    <a:pt x="81" y="472"/>
                    <a:pt x="79" y="472"/>
                  </a:cubicBezTo>
                  <a:cubicBezTo>
                    <a:pt x="74" y="472"/>
                    <a:pt x="76" y="466"/>
                    <a:pt x="72" y="465"/>
                  </a:cubicBezTo>
                  <a:cubicBezTo>
                    <a:pt x="69" y="464"/>
                    <a:pt x="64" y="464"/>
                    <a:pt x="64" y="460"/>
                  </a:cubicBezTo>
                  <a:cubicBezTo>
                    <a:pt x="62" y="460"/>
                    <a:pt x="61" y="460"/>
                    <a:pt x="60" y="460"/>
                  </a:cubicBezTo>
                  <a:cubicBezTo>
                    <a:pt x="58" y="460"/>
                    <a:pt x="58" y="458"/>
                    <a:pt x="57" y="457"/>
                  </a:cubicBezTo>
                  <a:cubicBezTo>
                    <a:pt x="51" y="457"/>
                    <a:pt x="49" y="454"/>
                    <a:pt x="47" y="451"/>
                  </a:cubicBezTo>
                  <a:cubicBezTo>
                    <a:pt x="46" y="450"/>
                    <a:pt x="45" y="449"/>
                    <a:pt x="45" y="449"/>
                  </a:cubicBezTo>
                  <a:cubicBezTo>
                    <a:pt x="45" y="447"/>
                    <a:pt x="49" y="447"/>
                    <a:pt x="49" y="445"/>
                  </a:cubicBezTo>
                  <a:cubicBezTo>
                    <a:pt x="48" y="445"/>
                    <a:pt x="48" y="444"/>
                    <a:pt x="47" y="444"/>
                  </a:cubicBezTo>
                  <a:cubicBezTo>
                    <a:pt x="48" y="443"/>
                    <a:pt x="49" y="441"/>
                    <a:pt x="49" y="440"/>
                  </a:cubicBezTo>
                  <a:cubicBezTo>
                    <a:pt x="49" y="435"/>
                    <a:pt x="43" y="436"/>
                    <a:pt x="43" y="431"/>
                  </a:cubicBezTo>
                  <a:cubicBezTo>
                    <a:pt x="43" y="430"/>
                    <a:pt x="43" y="429"/>
                    <a:pt x="43" y="428"/>
                  </a:cubicBezTo>
                  <a:cubicBezTo>
                    <a:pt x="43" y="423"/>
                    <a:pt x="39" y="416"/>
                    <a:pt x="39" y="412"/>
                  </a:cubicBezTo>
                  <a:cubicBezTo>
                    <a:pt x="39" y="408"/>
                    <a:pt x="44" y="406"/>
                    <a:pt x="44" y="403"/>
                  </a:cubicBezTo>
                  <a:cubicBezTo>
                    <a:pt x="44" y="401"/>
                    <a:pt x="42" y="397"/>
                    <a:pt x="41" y="395"/>
                  </a:cubicBezTo>
                  <a:cubicBezTo>
                    <a:pt x="41" y="393"/>
                    <a:pt x="41" y="393"/>
                    <a:pt x="41" y="393"/>
                  </a:cubicBezTo>
                  <a:cubicBezTo>
                    <a:pt x="42" y="393"/>
                    <a:pt x="42" y="393"/>
                    <a:pt x="42" y="393"/>
                  </a:cubicBezTo>
                  <a:cubicBezTo>
                    <a:pt x="42" y="392"/>
                    <a:pt x="42" y="390"/>
                    <a:pt x="43" y="390"/>
                  </a:cubicBezTo>
                  <a:cubicBezTo>
                    <a:pt x="47" y="390"/>
                    <a:pt x="46" y="394"/>
                    <a:pt x="49" y="394"/>
                  </a:cubicBezTo>
                  <a:cubicBezTo>
                    <a:pt x="56" y="362"/>
                    <a:pt x="56" y="362"/>
                    <a:pt x="56" y="362"/>
                  </a:cubicBezTo>
                  <a:cubicBezTo>
                    <a:pt x="56" y="358"/>
                    <a:pt x="56" y="358"/>
                    <a:pt x="56" y="358"/>
                  </a:cubicBezTo>
                  <a:cubicBezTo>
                    <a:pt x="56" y="358"/>
                    <a:pt x="55" y="358"/>
                    <a:pt x="55" y="358"/>
                  </a:cubicBezTo>
                  <a:cubicBezTo>
                    <a:pt x="53" y="359"/>
                    <a:pt x="53" y="361"/>
                    <a:pt x="51" y="361"/>
                  </a:cubicBezTo>
                  <a:cubicBezTo>
                    <a:pt x="49" y="361"/>
                    <a:pt x="48" y="356"/>
                    <a:pt x="48" y="353"/>
                  </a:cubicBezTo>
                  <a:cubicBezTo>
                    <a:pt x="48" y="349"/>
                    <a:pt x="50" y="347"/>
                    <a:pt x="50" y="344"/>
                  </a:cubicBezTo>
                  <a:cubicBezTo>
                    <a:pt x="52" y="344"/>
                    <a:pt x="53" y="343"/>
                    <a:pt x="53" y="342"/>
                  </a:cubicBezTo>
                  <a:cubicBezTo>
                    <a:pt x="53" y="341"/>
                    <a:pt x="51" y="340"/>
                    <a:pt x="51" y="340"/>
                  </a:cubicBezTo>
                  <a:cubicBezTo>
                    <a:pt x="50" y="340"/>
                    <a:pt x="50" y="334"/>
                    <a:pt x="50" y="332"/>
                  </a:cubicBezTo>
                  <a:cubicBezTo>
                    <a:pt x="50" y="327"/>
                    <a:pt x="53" y="322"/>
                    <a:pt x="55" y="319"/>
                  </a:cubicBezTo>
                  <a:cubicBezTo>
                    <a:pt x="56" y="317"/>
                    <a:pt x="56" y="314"/>
                    <a:pt x="58" y="313"/>
                  </a:cubicBezTo>
                  <a:cubicBezTo>
                    <a:pt x="58" y="312"/>
                    <a:pt x="59" y="312"/>
                    <a:pt x="60" y="311"/>
                  </a:cubicBezTo>
                  <a:cubicBezTo>
                    <a:pt x="61" y="306"/>
                    <a:pt x="61" y="302"/>
                    <a:pt x="62" y="297"/>
                  </a:cubicBezTo>
                  <a:cubicBezTo>
                    <a:pt x="62" y="281"/>
                    <a:pt x="62" y="281"/>
                    <a:pt x="62" y="281"/>
                  </a:cubicBezTo>
                  <a:cubicBezTo>
                    <a:pt x="61" y="277"/>
                    <a:pt x="63" y="274"/>
                    <a:pt x="63" y="270"/>
                  </a:cubicBezTo>
                  <a:cubicBezTo>
                    <a:pt x="63" y="262"/>
                    <a:pt x="68" y="256"/>
                    <a:pt x="68" y="249"/>
                  </a:cubicBezTo>
                  <a:cubicBezTo>
                    <a:pt x="68" y="248"/>
                    <a:pt x="68" y="247"/>
                    <a:pt x="68" y="247"/>
                  </a:cubicBezTo>
                  <a:cubicBezTo>
                    <a:pt x="68" y="245"/>
                    <a:pt x="69" y="241"/>
                    <a:pt x="70" y="239"/>
                  </a:cubicBezTo>
                  <a:cubicBezTo>
                    <a:pt x="70" y="232"/>
                    <a:pt x="70" y="232"/>
                    <a:pt x="70" y="229"/>
                  </a:cubicBezTo>
                  <a:cubicBezTo>
                    <a:pt x="70" y="226"/>
                    <a:pt x="72" y="220"/>
                    <a:pt x="72" y="217"/>
                  </a:cubicBezTo>
                  <a:cubicBezTo>
                    <a:pt x="72" y="215"/>
                    <a:pt x="71" y="202"/>
                    <a:pt x="70" y="199"/>
                  </a:cubicBezTo>
                  <a:cubicBezTo>
                    <a:pt x="68" y="194"/>
                    <a:pt x="65" y="191"/>
                    <a:pt x="61" y="189"/>
                  </a:cubicBezTo>
                  <a:cubicBezTo>
                    <a:pt x="57" y="187"/>
                    <a:pt x="55" y="187"/>
                    <a:pt x="53" y="185"/>
                  </a:cubicBezTo>
                  <a:cubicBezTo>
                    <a:pt x="50" y="182"/>
                    <a:pt x="49" y="181"/>
                    <a:pt x="45" y="181"/>
                  </a:cubicBezTo>
                  <a:cubicBezTo>
                    <a:pt x="39" y="179"/>
                    <a:pt x="36" y="176"/>
                    <a:pt x="32" y="172"/>
                  </a:cubicBezTo>
                  <a:cubicBezTo>
                    <a:pt x="31" y="170"/>
                    <a:pt x="31" y="167"/>
                    <a:pt x="31" y="165"/>
                  </a:cubicBezTo>
                  <a:cubicBezTo>
                    <a:pt x="31" y="161"/>
                    <a:pt x="28" y="159"/>
                    <a:pt x="27" y="156"/>
                  </a:cubicBezTo>
                  <a:cubicBezTo>
                    <a:pt x="25" y="151"/>
                    <a:pt x="21" y="147"/>
                    <a:pt x="19" y="142"/>
                  </a:cubicBezTo>
                  <a:cubicBezTo>
                    <a:pt x="18" y="137"/>
                    <a:pt x="17" y="134"/>
                    <a:pt x="15" y="130"/>
                  </a:cubicBezTo>
                  <a:cubicBezTo>
                    <a:pt x="14" y="129"/>
                    <a:pt x="12" y="129"/>
                    <a:pt x="12" y="129"/>
                  </a:cubicBezTo>
                  <a:cubicBezTo>
                    <a:pt x="10" y="127"/>
                    <a:pt x="10" y="124"/>
                    <a:pt x="9" y="123"/>
                  </a:cubicBezTo>
                  <a:cubicBezTo>
                    <a:pt x="8" y="121"/>
                    <a:pt x="7" y="122"/>
                    <a:pt x="6" y="121"/>
                  </a:cubicBezTo>
                  <a:cubicBezTo>
                    <a:pt x="3" y="118"/>
                    <a:pt x="0" y="114"/>
                    <a:pt x="0" y="110"/>
                  </a:cubicBezTo>
                  <a:cubicBezTo>
                    <a:pt x="0" y="107"/>
                    <a:pt x="2" y="104"/>
                    <a:pt x="3" y="103"/>
                  </a:cubicBezTo>
                  <a:cubicBezTo>
                    <a:pt x="5" y="100"/>
                    <a:pt x="9" y="99"/>
                    <a:pt x="10" y="96"/>
                  </a:cubicBezTo>
                  <a:cubicBezTo>
                    <a:pt x="8" y="94"/>
                    <a:pt x="8" y="95"/>
                    <a:pt x="6" y="95"/>
                  </a:cubicBezTo>
                  <a:cubicBezTo>
                    <a:pt x="3" y="95"/>
                    <a:pt x="3" y="91"/>
                    <a:pt x="3" y="88"/>
                  </a:cubicBezTo>
                  <a:cubicBezTo>
                    <a:pt x="3" y="83"/>
                    <a:pt x="8" y="84"/>
                    <a:pt x="7" y="74"/>
                  </a:cubicBezTo>
                  <a:cubicBezTo>
                    <a:pt x="13" y="74"/>
                    <a:pt x="15" y="68"/>
                    <a:pt x="17" y="65"/>
                  </a:cubicBezTo>
                  <a:cubicBezTo>
                    <a:pt x="19" y="60"/>
                    <a:pt x="25" y="61"/>
                    <a:pt x="26" y="55"/>
                  </a:cubicBezTo>
                  <a:cubicBezTo>
                    <a:pt x="25" y="55"/>
                    <a:pt x="24" y="54"/>
                    <a:pt x="24" y="53"/>
                  </a:cubicBezTo>
                  <a:cubicBezTo>
                    <a:pt x="25" y="51"/>
                    <a:pt x="25" y="51"/>
                    <a:pt x="25" y="51"/>
                  </a:cubicBezTo>
                  <a:lnTo>
                    <a:pt x="25" y="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7" name="Freeform 107"/>
            <p:cNvSpPr>
              <a:spLocks/>
            </p:cNvSpPr>
            <p:nvPr/>
          </p:nvSpPr>
          <p:spPr bwMode="auto">
            <a:xfrm>
              <a:off x="4218" y="1179"/>
              <a:ext cx="2" cy="3"/>
            </a:xfrm>
            <a:custGeom>
              <a:avLst/>
              <a:gdLst>
                <a:gd name="T0" fmla="*/ 1 w 3"/>
                <a:gd name="T1" fmla="*/ 0 h 4"/>
                <a:gd name="T2" fmla="*/ 3 w 3"/>
                <a:gd name="T3" fmla="*/ 3 h 4"/>
                <a:gd name="T4" fmla="*/ 2 w 3"/>
                <a:gd name="T5" fmla="*/ 4 h 4"/>
                <a:gd name="T6" fmla="*/ 0 w 3"/>
                <a:gd name="T7" fmla="*/ 0 h 4"/>
                <a:gd name="T8" fmla="*/ 1 w 3"/>
                <a:gd name="T9" fmla="*/ 0 h 4"/>
              </a:gdLst>
              <a:ahLst/>
              <a:cxnLst>
                <a:cxn ang="0">
                  <a:pos x="T0" y="T1"/>
                </a:cxn>
                <a:cxn ang="0">
                  <a:pos x="T2" y="T3"/>
                </a:cxn>
                <a:cxn ang="0">
                  <a:pos x="T4" y="T5"/>
                </a:cxn>
                <a:cxn ang="0">
                  <a:pos x="T6" y="T7"/>
                </a:cxn>
                <a:cxn ang="0">
                  <a:pos x="T8" y="T9"/>
                </a:cxn>
              </a:cxnLst>
              <a:rect l="0" t="0" r="r" b="b"/>
              <a:pathLst>
                <a:path w="3" h="4">
                  <a:moveTo>
                    <a:pt x="1" y="0"/>
                  </a:moveTo>
                  <a:cubicBezTo>
                    <a:pt x="3" y="0"/>
                    <a:pt x="3" y="1"/>
                    <a:pt x="3" y="3"/>
                  </a:cubicBezTo>
                  <a:cubicBezTo>
                    <a:pt x="3" y="3"/>
                    <a:pt x="3" y="4"/>
                    <a:pt x="2" y="4"/>
                  </a:cubicBezTo>
                  <a:cubicBezTo>
                    <a:pt x="0" y="4"/>
                    <a:pt x="0" y="2"/>
                    <a:pt x="0" y="0"/>
                  </a:cubicBezTo>
                  <a:cubicBezTo>
                    <a:pt x="0" y="0"/>
                    <a:pt x="1" y="0"/>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8" name="Freeform 108"/>
            <p:cNvSpPr>
              <a:spLocks/>
            </p:cNvSpPr>
            <p:nvPr/>
          </p:nvSpPr>
          <p:spPr bwMode="auto">
            <a:xfrm>
              <a:off x="4215" y="1169"/>
              <a:ext cx="5" cy="2"/>
            </a:xfrm>
            <a:custGeom>
              <a:avLst/>
              <a:gdLst>
                <a:gd name="T0" fmla="*/ 0 w 6"/>
                <a:gd name="T1" fmla="*/ 2 h 2"/>
                <a:gd name="T2" fmla="*/ 3 w 6"/>
                <a:gd name="T3" fmla="*/ 0 h 2"/>
                <a:gd name="T4" fmla="*/ 6 w 6"/>
                <a:gd name="T5" fmla="*/ 2 h 2"/>
                <a:gd name="T6" fmla="*/ 0 w 6"/>
                <a:gd name="T7" fmla="*/ 2 h 2"/>
              </a:gdLst>
              <a:ahLst/>
              <a:cxnLst>
                <a:cxn ang="0">
                  <a:pos x="T0" y="T1"/>
                </a:cxn>
                <a:cxn ang="0">
                  <a:pos x="T2" y="T3"/>
                </a:cxn>
                <a:cxn ang="0">
                  <a:pos x="T4" y="T5"/>
                </a:cxn>
                <a:cxn ang="0">
                  <a:pos x="T6" y="T7"/>
                </a:cxn>
              </a:cxnLst>
              <a:rect l="0" t="0" r="r" b="b"/>
              <a:pathLst>
                <a:path w="6" h="2">
                  <a:moveTo>
                    <a:pt x="0" y="2"/>
                  </a:moveTo>
                  <a:cubicBezTo>
                    <a:pt x="0" y="1"/>
                    <a:pt x="2" y="0"/>
                    <a:pt x="3" y="0"/>
                  </a:cubicBezTo>
                  <a:cubicBezTo>
                    <a:pt x="4" y="0"/>
                    <a:pt x="5" y="1"/>
                    <a:pt x="6" y="2"/>
                  </a:cubicBezTo>
                  <a:cubicBezTo>
                    <a:pt x="3" y="2"/>
                    <a:pt x="1" y="2"/>
                    <a:pt x="0"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9" name="Freeform 109"/>
            <p:cNvSpPr>
              <a:spLocks/>
            </p:cNvSpPr>
            <p:nvPr/>
          </p:nvSpPr>
          <p:spPr bwMode="auto">
            <a:xfrm>
              <a:off x="4223" y="1171"/>
              <a:ext cx="1"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2"/>
                    <a:pt x="0" y="1"/>
                    <a:pt x="0" y="0"/>
                  </a:cubicBezTo>
                  <a:lnTo>
                    <a:pt x="1"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0" name="Freeform 110"/>
            <p:cNvSpPr>
              <a:spLocks/>
            </p:cNvSpPr>
            <p:nvPr/>
          </p:nvSpPr>
          <p:spPr bwMode="auto">
            <a:xfrm>
              <a:off x="4240" y="1197"/>
              <a:ext cx="4" cy="3"/>
            </a:xfrm>
            <a:custGeom>
              <a:avLst/>
              <a:gdLst>
                <a:gd name="T0" fmla="*/ 0 w 4"/>
                <a:gd name="T1" fmla="*/ 2 h 3"/>
                <a:gd name="T2" fmla="*/ 0 w 4"/>
                <a:gd name="T3" fmla="*/ 3 h 3"/>
                <a:gd name="T4" fmla="*/ 1 w 4"/>
                <a:gd name="T5" fmla="*/ 3 h 3"/>
                <a:gd name="T6" fmla="*/ 4 w 4"/>
                <a:gd name="T7" fmla="*/ 2 h 3"/>
                <a:gd name="T8" fmla="*/ 4 w 4"/>
                <a:gd name="T9" fmla="*/ 0 h 3"/>
                <a:gd name="T10" fmla="*/ 0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0" y="2"/>
                  </a:moveTo>
                  <a:cubicBezTo>
                    <a:pt x="0" y="2"/>
                    <a:pt x="0" y="3"/>
                    <a:pt x="0" y="3"/>
                  </a:cubicBezTo>
                  <a:cubicBezTo>
                    <a:pt x="0" y="3"/>
                    <a:pt x="1" y="3"/>
                    <a:pt x="1" y="3"/>
                  </a:cubicBezTo>
                  <a:cubicBezTo>
                    <a:pt x="2" y="3"/>
                    <a:pt x="4" y="3"/>
                    <a:pt x="4" y="2"/>
                  </a:cubicBezTo>
                  <a:cubicBezTo>
                    <a:pt x="4" y="0"/>
                    <a:pt x="4" y="0"/>
                    <a:pt x="4" y="0"/>
                  </a:cubicBezTo>
                  <a:cubicBezTo>
                    <a:pt x="4" y="1"/>
                    <a:pt x="2" y="2"/>
                    <a:pt x="0"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1" name="Freeform 111"/>
            <p:cNvSpPr>
              <a:spLocks/>
            </p:cNvSpPr>
            <p:nvPr/>
          </p:nvSpPr>
          <p:spPr bwMode="auto">
            <a:xfrm>
              <a:off x="3989" y="1039"/>
              <a:ext cx="285" cy="139"/>
            </a:xfrm>
            <a:custGeom>
              <a:avLst/>
              <a:gdLst>
                <a:gd name="T0" fmla="*/ 271 w 363"/>
                <a:gd name="T1" fmla="*/ 142 h 178"/>
                <a:gd name="T2" fmla="*/ 278 w 363"/>
                <a:gd name="T3" fmla="*/ 159 h 178"/>
                <a:gd name="T4" fmla="*/ 280 w 363"/>
                <a:gd name="T5" fmla="*/ 169 h 178"/>
                <a:gd name="T6" fmla="*/ 271 w 363"/>
                <a:gd name="T7" fmla="*/ 172 h 178"/>
                <a:gd name="T8" fmla="*/ 254 w 363"/>
                <a:gd name="T9" fmla="*/ 144 h 178"/>
                <a:gd name="T10" fmla="*/ 237 w 363"/>
                <a:gd name="T11" fmla="*/ 141 h 178"/>
                <a:gd name="T12" fmla="*/ 230 w 363"/>
                <a:gd name="T13" fmla="*/ 141 h 178"/>
                <a:gd name="T14" fmla="*/ 221 w 363"/>
                <a:gd name="T15" fmla="*/ 143 h 178"/>
                <a:gd name="T16" fmla="*/ 206 w 363"/>
                <a:gd name="T17" fmla="*/ 146 h 178"/>
                <a:gd name="T18" fmla="*/ 197 w 363"/>
                <a:gd name="T19" fmla="*/ 145 h 178"/>
                <a:gd name="T20" fmla="*/ 178 w 363"/>
                <a:gd name="T21" fmla="*/ 155 h 178"/>
                <a:gd name="T22" fmla="*/ 172 w 363"/>
                <a:gd name="T23" fmla="*/ 171 h 178"/>
                <a:gd name="T24" fmla="*/ 141 w 363"/>
                <a:gd name="T25" fmla="*/ 145 h 178"/>
                <a:gd name="T26" fmla="*/ 123 w 363"/>
                <a:gd name="T27" fmla="*/ 140 h 178"/>
                <a:gd name="T28" fmla="*/ 104 w 363"/>
                <a:gd name="T29" fmla="*/ 131 h 178"/>
                <a:gd name="T30" fmla="*/ 85 w 363"/>
                <a:gd name="T31" fmla="*/ 134 h 178"/>
                <a:gd name="T32" fmla="*/ 48 w 363"/>
                <a:gd name="T33" fmla="*/ 126 h 178"/>
                <a:gd name="T34" fmla="*/ 24 w 363"/>
                <a:gd name="T35" fmla="*/ 107 h 178"/>
                <a:gd name="T36" fmla="*/ 2 w 363"/>
                <a:gd name="T37" fmla="*/ 70 h 178"/>
                <a:gd name="T38" fmla="*/ 2 w 363"/>
                <a:gd name="T39" fmla="*/ 48 h 178"/>
                <a:gd name="T40" fmla="*/ 1 w 363"/>
                <a:gd name="T41" fmla="*/ 11 h 178"/>
                <a:gd name="T42" fmla="*/ 10 w 363"/>
                <a:gd name="T43" fmla="*/ 14 h 178"/>
                <a:gd name="T44" fmla="*/ 10 w 363"/>
                <a:gd name="T45" fmla="*/ 3 h 178"/>
                <a:gd name="T46" fmla="*/ 187 w 363"/>
                <a:gd name="T47" fmla="*/ 0 h 178"/>
                <a:gd name="T48" fmla="*/ 203 w 363"/>
                <a:gd name="T49" fmla="*/ 6 h 178"/>
                <a:gd name="T50" fmla="*/ 204 w 363"/>
                <a:gd name="T51" fmla="*/ 22 h 178"/>
                <a:gd name="T52" fmla="*/ 211 w 363"/>
                <a:gd name="T53" fmla="*/ 21 h 178"/>
                <a:gd name="T54" fmla="*/ 221 w 363"/>
                <a:gd name="T55" fmla="*/ 20 h 178"/>
                <a:gd name="T56" fmla="*/ 228 w 363"/>
                <a:gd name="T57" fmla="*/ 21 h 178"/>
                <a:gd name="T58" fmla="*/ 236 w 363"/>
                <a:gd name="T59" fmla="*/ 24 h 178"/>
                <a:gd name="T60" fmla="*/ 255 w 363"/>
                <a:gd name="T61" fmla="*/ 24 h 178"/>
                <a:gd name="T62" fmla="*/ 245 w 363"/>
                <a:gd name="T63" fmla="*/ 27 h 178"/>
                <a:gd name="T64" fmla="*/ 236 w 363"/>
                <a:gd name="T65" fmla="*/ 34 h 178"/>
                <a:gd name="T66" fmla="*/ 236 w 363"/>
                <a:gd name="T67" fmla="*/ 61 h 178"/>
                <a:gd name="T68" fmla="*/ 240 w 363"/>
                <a:gd name="T69" fmla="*/ 44 h 178"/>
                <a:gd name="T70" fmla="*/ 250 w 363"/>
                <a:gd name="T71" fmla="*/ 29 h 178"/>
                <a:gd name="T72" fmla="*/ 258 w 363"/>
                <a:gd name="T73" fmla="*/ 43 h 178"/>
                <a:gd name="T74" fmla="*/ 265 w 363"/>
                <a:gd name="T75" fmla="*/ 49 h 178"/>
                <a:gd name="T76" fmla="*/ 264 w 363"/>
                <a:gd name="T77" fmla="*/ 62 h 178"/>
                <a:gd name="T78" fmla="*/ 282 w 363"/>
                <a:gd name="T79" fmla="*/ 49 h 178"/>
                <a:gd name="T80" fmla="*/ 305 w 363"/>
                <a:gd name="T81" fmla="*/ 42 h 178"/>
                <a:gd name="T82" fmla="*/ 326 w 363"/>
                <a:gd name="T83" fmla="*/ 32 h 178"/>
                <a:gd name="T84" fmla="*/ 337 w 363"/>
                <a:gd name="T85" fmla="*/ 32 h 178"/>
                <a:gd name="T86" fmla="*/ 349 w 363"/>
                <a:gd name="T87" fmla="*/ 14 h 178"/>
                <a:gd name="T88" fmla="*/ 363 w 363"/>
                <a:gd name="T89" fmla="*/ 36 h 178"/>
                <a:gd name="T90" fmla="*/ 351 w 363"/>
                <a:gd name="T91" fmla="*/ 40 h 178"/>
                <a:gd name="T92" fmla="*/ 340 w 363"/>
                <a:gd name="T93" fmla="*/ 56 h 178"/>
                <a:gd name="T94" fmla="*/ 345 w 363"/>
                <a:gd name="T95" fmla="*/ 59 h 178"/>
                <a:gd name="T96" fmla="*/ 338 w 363"/>
                <a:gd name="T97" fmla="*/ 61 h 178"/>
                <a:gd name="T98" fmla="*/ 324 w 363"/>
                <a:gd name="T99" fmla="*/ 66 h 178"/>
                <a:gd name="T100" fmla="*/ 321 w 363"/>
                <a:gd name="T101" fmla="*/ 67 h 178"/>
                <a:gd name="T102" fmla="*/ 318 w 363"/>
                <a:gd name="T103" fmla="*/ 68 h 178"/>
                <a:gd name="T104" fmla="*/ 313 w 363"/>
                <a:gd name="T105" fmla="*/ 80 h 178"/>
                <a:gd name="T106" fmla="*/ 311 w 363"/>
                <a:gd name="T107" fmla="*/ 80 h 178"/>
                <a:gd name="T108" fmla="*/ 308 w 363"/>
                <a:gd name="T109" fmla="*/ 93 h 178"/>
                <a:gd name="T110" fmla="*/ 307 w 363"/>
                <a:gd name="T111" fmla="*/ 89 h 178"/>
                <a:gd name="T112" fmla="*/ 304 w 363"/>
                <a:gd name="T113" fmla="*/ 85 h 178"/>
                <a:gd name="T114" fmla="*/ 305 w 363"/>
                <a:gd name="T115" fmla="*/ 96 h 178"/>
                <a:gd name="T116" fmla="*/ 307 w 363"/>
                <a:gd name="T117" fmla="*/ 98 h 178"/>
                <a:gd name="T118" fmla="*/ 307 w 363"/>
                <a:gd name="T119" fmla="*/ 103 h 178"/>
                <a:gd name="T120" fmla="*/ 304 w 363"/>
                <a:gd name="T121" fmla="*/ 107 h 178"/>
                <a:gd name="T122" fmla="*/ 304 w 363"/>
                <a:gd name="T123" fmla="*/ 111 h 178"/>
                <a:gd name="T124" fmla="*/ 294 w 363"/>
                <a:gd name="T125" fmla="*/ 11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3" h="178">
                  <a:moveTo>
                    <a:pt x="295" y="116"/>
                  </a:moveTo>
                  <a:cubicBezTo>
                    <a:pt x="285" y="122"/>
                    <a:pt x="271" y="126"/>
                    <a:pt x="271" y="142"/>
                  </a:cubicBezTo>
                  <a:cubicBezTo>
                    <a:pt x="271" y="150"/>
                    <a:pt x="278" y="152"/>
                    <a:pt x="278" y="159"/>
                  </a:cubicBezTo>
                  <a:cubicBezTo>
                    <a:pt x="278" y="159"/>
                    <a:pt x="278" y="159"/>
                    <a:pt x="278" y="159"/>
                  </a:cubicBezTo>
                  <a:cubicBezTo>
                    <a:pt x="278" y="160"/>
                    <a:pt x="278" y="160"/>
                    <a:pt x="278" y="160"/>
                  </a:cubicBezTo>
                  <a:cubicBezTo>
                    <a:pt x="278" y="163"/>
                    <a:pt x="280" y="165"/>
                    <a:pt x="280" y="169"/>
                  </a:cubicBezTo>
                  <a:cubicBezTo>
                    <a:pt x="280" y="173"/>
                    <a:pt x="279" y="178"/>
                    <a:pt x="275" y="178"/>
                  </a:cubicBezTo>
                  <a:cubicBezTo>
                    <a:pt x="272" y="178"/>
                    <a:pt x="272" y="174"/>
                    <a:pt x="271" y="172"/>
                  </a:cubicBezTo>
                  <a:cubicBezTo>
                    <a:pt x="268" y="169"/>
                    <a:pt x="266" y="168"/>
                    <a:pt x="264" y="164"/>
                  </a:cubicBezTo>
                  <a:cubicBezTo>
                    <a:pt x="261" y="157"/>
                    <a:pt x="263" y="144"/>
                    <a:pt x="254" y="144"/>
                  </a:cubicBezTo>
                  <a:cubicBezTo>
                    <a:pt x="252" y="144"/>
                    <a:pt x="251" y="146"/>
                    <a:pt x="249" y="146"/>
                  </a:cubicBezTo>
                  <a:cubicBezTo>
                    <a:pt x="245" y="146"/>
                    <a:pt x="243" y="141"/>
                    <a:pt x="237" y="141"/>
                  </a:cubicBezTo>
                  <a:cubicBezTo>
                    <a:pt x="234" y="141"/>
                    <a:pt x="233" y="143"/>
                    <a:pt x="232" y="143"/>
                  </a:cubicBezTo>
                  <a:cubicBezTo>
                    <a:pt x="231" y="143"/>
                    <a:pt x="230" y="142"/>
                    <a:pt x="230" y="141"/>
                  </a:cubicBezTo>
                  <a:cubicBezTo>
                    <a:pt x="227" y="142"/>
                    <a:pt x="222" y="142"/>
                    <a:pt x="218" y="143"/>
                  </a:cubicBezTo>
                  <a:cubicBezTo>
                    <a:pt x="221" y="144"/>
                    <a:pt x="220" y="144"/>
                    <a:pt x="221" y="143"/>
                  </a:cubicBezTo>
                  <a:cubicBezTo>
                    <a:pt x="221" y="146"/>
                    <a:pt x="219" y="148"/>
                    <a:pt x="222" y="150"/>
                  </a:cubicBezTo>
                  <a:cubicBezTo>
                    <a:pt x="216" y="153"/>
                    <a:pt x="210" y="146"/>
                    <a:pt x="206" y="146"/>
                  </a:cubicBezTo>
                  <a:cubicBezTo>
                    <a:pt x="205" y="146"/>
                    <a:pt x="204" y="147"/>
                    <a:pt x="203" y="147"/>
                  </a:cubicBezTo>
                  <a:cubicBezTo>
                    <a:pt x="200" y="147"/>
                    <a:pt x="199" y="145"/>
                    <a:pt x="197" y="145"/>
                  </a:cubicBezTo>
                  <a:cubicBezTo>
                    <a:pt x="190" y="145"/>
                    <a:pt x="187" y="151"/>
                    <a:pt x="184" y="153"/>
                  </a:cubicBezTo>
                  <a:cubicBezTo>
                    <a:pt x="183" y="155"/>
                    <a:pt x="181" y="154"/>
                    <a:pt x="178" y="155"/>
                  </a:cubicBezTo>
                  <a:cubicBezTo>
                    <a:pt x="174" y="156"/>
                    <a:pt x="171" y="162"/>
                    <a:pt x="171" y="169"/>
                  </a:cubicBezTo>
                  <a:cubicBezTo>
                    <a:pt x="171" y="170"/>
                    <a:pt x="172" y="170"/>
                    <a:pt x="172" y="171"/>
                  </a:cubicBezTo>
                  <a:cubicBezTo>
                    <a:pt x="168" y="171"/>
                    <a:pt x="163" y="170"/>
                    <a:pt x="161" y="168"/>
                  </a:cubicBezTo>
                  <a:cubicBezTo>
                    <a:pt x="154" y="161"/>
                    <a:pt x="154" y="145"/>
                    <a:pt x="141" y="145"/>
                  </a:cubicBezTo>
                  <a:cubicBezTo>
                    <a:pt x="136" y="145"/>
                    <a:pt x="138" y="151"/>
                    <a:pt x="133" y="151"/>
                  </a:cubicBezTo>
                  <a:cubicBezTo>
                    <a:pt x="129" y="151"/>
                    <a:pt x="125" y="143"/>
                    <a:pt x="123" y="140"/>
                  </a:cubicBezTo>
                  <a:cubicBezTo>
                    <a:pt x="120" y="134"/>
                    <a:pt x="116" y="133"/>
                    <a:pt x="108" y="131"/>
                  </a:cubicBezTo>
                  <a:cubicBezTo>
                    <a:pt x="104" y="131"/>
                    <a:pt x="104" y="131"/>
                    <a:pt x="104" y="131"/>
                  </a:cubicBezTo>
                  <a:cubicBezTo>
                    <a:pt x="104" y="134"/>
                    <a:pt x="104" y="134"/>
                    <a:pt x="104" y="134"/>
                  </a:cubicBezTo>
                  <a:cubicBezTo>
                    <a:pt x="85" y="134"/>
                    <a:pt x="85" y="134"/>
                    <a:pt x="85" y="134"/>
                  </a:cubicBezTo>
                  <a:cubicBezTo>
                    <a:pt x="62" y="126"/>
                    <a:pt x="62" y="126"/>
                    <a:pt x="62" y="126"/>
                  </a:cubicBezTo>
                  <a:cubicBezTo>
                    <a:pt x="48" y="126"/>
                    <a:pt x="48" y="126"/>
                    <a:pt x="48" y="126"/>
                  </a:cubicBezTo>
                  <a:cubicBezTo>
                    <a:pt x="45" y="119"/>
                    <a:pt x="33" y="115"/>
                    <a:pt x="25" y="112"/>
                  </a:cubicBezTo>
                  <a:cubicBezTo>
                    <a:pt x="24" y="111"/>
                    <a:pt x="24" y="109"/>
                    <a:pt x="24" y="107"/>
                  </a:cubicBezTo>
                  <a:cubicBezTo>
                    <a:pt x="21" y="99"/>
                    <a:pt x="14" y="96"/>
                    <a:pt x="16" y="87"/>
                  </a:cubicBezTo>
                  <a:cubicBezTo>
                    <a:pt x="11" y="87"/>
                    <a:pt x="6" y="77"/>
                    <a:pt x="2" y="70"/>
                  </a:cubicBezTo>
                  <a:cubicBezTo>
                    <a:pt x="1" y="69"/>
                    <a:pt x="3" y="67"/>
                    <a:pt x="5" y="66"/>
                  </a:cubicBezTo>
                  <a:cubicBezTo>
                    <a:pt x="2" y="61"/>
                    <a:pt x="4" y="53"/>
                    <a:pt x="2" y="48"/>
                  </a:cubicBezTo>
                  <a:cubicBezTo>
                    <a:pt x="0" y="42"/>
                    <a:pt x="6" y="30"/>
                    <a:pt x="6" y="23"/>
                  </a:cubicBezTo>
                  <a:cubicBezTo>
                    <a:pt x="6" y="18"/>
                    <a:pt x="1" y="16"/>
                    <a:pt x="1" y="11"/>
                  </a:cubicBezTo>
                  <a:cubicBezTo>
                    <a:pt x="1" y="10"/>
                    <a:pt x="3" y="10"/>
                    <a:pt x="4" y="10"/>
                  </a:cubicBezTo>
                  <a:cubicBezTo>
                    <a:pt x="7" y="10"/>
                    <a:pt x="9" y="12"/>
                    <a:pt x="10" y="14"/>
                  </a:cubicBezTo>
                  <a:cubicBezTo>
                    <a:pt x="11" y="12"/>
                    <a:pt x="13" y="10"/>
                    <a:pt x="13" y="8"/>
                  </a:cubicBezTo>
                  <a:cubicBezTo>
                    <a:pt x="13" y="6"/>
                    <a:pt x="11" y="5"/>
                    <a:pt x="10" y="3"/>
                  </a:cubicBezTo>
                  <a:cubicBezTo>
                    <a:pt x="187" y="3"/>
                    <a:pt x="187" y="3"/>
                    <a:pt x="187" y="3"/>
                  </a:cubicBezTo>
                  <a:cubicBezTo>
                    <a:pt x="187" y="0"/>
                    <a:pt x="187" y="0"/>
                    <a:pt x="187" y="0"/>
                  </a:cubicBezTo>
                  <a:cubicBezTo>
                    <a:pt x="189" y="2"/>
                    <a:pt x="189" y="4"/>
                    <a:pt x="192" y="6"/>
                  </a:cubicBezTo>
                  <a:cubicBezTo>
                    <a:pt x="203" y="6"/>
                    <a:pt x="203" y="6"/>
                    <a:pt x="203" y="6"/>
                  </a:cubicBezTo>
                  <a:cubicBezTo>
                    <a:pt x="208" y="10"/>
                    <a:pt x="213" y="10"/>
                    <a:pt x="221" y="10"/>
                  </a:cubicBezTo>
                  <a:cubicBezTo>
                    <a:pt x="215" y="14"/>
                    <a:pt x="209" y="16"/>
                    <a:pt x="204" y="22"/>
                  </a:cubicBezTo>
                  <a:cubicBezTo>
                    <a:pt x="208" y="22"/>
                    <a:pt x="208" y="22"/>
                    <a:pt x="208" y="22"/>
                  </a:cubicBezTo>
                  <a:cubicBezTo>
                    <a:pt x="209" y="22"/>
                    <a:pt x="210" y="21"/>
                    <a:pt x="211" y="21"/>
                  </a:cubicBezTo>
                  <a:cubicBezTo>
                    <a:pt x="212" y="23"/>
                    <a:pt x="213" y="23"/>
                    <a:pt x="215" y="23"/>
                  </a:cubicBezTo>
                  <a:cubicBezTo>
                    <a:pt x="219" y="23"/>
                    <a:pt x="219" y="20"/>
                    <a:pt x="221" y="20"/>
                  </a:cubicBezTo>
                  <a:cubicBezTo>
                    <a:pt x="223" y="20"/>
                    <a:pt x="227" y="16"/>
                    <a:pt x="230" y="15"/>
                  </a:cubicBezTo>
                  <a:cubicBezTo>
                    <a:pt x="230" y="18"/>
                    <a:pt x="229" y="19"/>
                    <a:pt x="228" y="21"/>
                  </a:cubicBezTo>
                  <a:cubicBezTo>
                    <a:pt x="232" y="21"/>
                    <a:pt x="232" y="21"/>
                    <a:pt x="232" y="21"/>
                  </a:cubicBezTo>
                  <a:cubicBezTo>
                    <a:pt x="233" y="22"/>
                    <a:pt x="235" y="24"/>
                    <a:pt x="236" y="24"/>
                  </a:cubicBezTo>
                  <a:cubicBezTo>
                    <a:pt x="239" y="24"/>
                    <a:pt x="240" y="21"/>
                    <a:pt x="242" y="21"/>
                  </a:cubicBezTo>
                  <a:cubicBezTo>
                    <a:pt x="248" y="21"/>
                    <a:pt x="250" y="24"/>
                    <a:pt x="255" y="24"/>
                  </a:cubicBezTo>
                  <a:cubicBezTo>
                    <a:pt x="255" y="27"/>
                    <a:pt x="255" y="27"/>
                    <a:pt x="255" y="27"/>
                  </a:cubicBezTo>
                  <a:cubicBezTo>
                    <a:pt x="252" y="28"/>
                    <a:pt x="247" y="27"/>
                    <a:pt x="245" y="27"/>
                  </a:cubicBezTo>
                  <a:cubicBezTo>
                    <a:pt x="240" y="27"/>
                    <a:pt x="231" y="33"/>
                    <a:pt x="231" y="37"/>
                  </a:cubicBezTo>
                  <a:cubicBezTo>
                    <a:pt x="233" y="36"/>
                    <a:pt x="234" y="34"/>
                    <a:pt x="236" y="34"/>
                  </a:cubicBezTo>
                  <a:cubicBezTo>
                    <a:pt x="232" y="39"/>
                    <a:pt x="231" y="50"/>
                    <a:pt x="231" y="56"/>
                  </a:cubicBezTo>
                  <a:cubicBezTo>
                    <a:pt x="231" y="59"/>
                    <a:pt x="233" y="61"/>
                    <a:pt x="236" y="61"/>
                  </a:cubicBezTo>
                  <a:cubicBezTo>
                    <a:pt x="239" y="61"/>
                    <a:pt x="240" y="54"/>
                    <a:pt x="240" y="51"/>
                  </a:cubicBezTo>
                  <a:cubicBezTo>
                    <a:pt x="240" y="48"/>
                    <a:pt x="240" y="44"/>
                    <a:pt x="240" y="44"/>
                  </a:cubicBezTo>
                  <a:cubicBezTo>
                    <a:pt x="240" y="41"/>
                    <a:pt x="240" y="35"/>
                    <a:pt x="242" y="34"/>
                  </a:cubicBezTo>
                  <a:cubicBezTo>
                    <a:pt x="251" y="34"/>
                    <a:pt x="247" y="29"/>
                    <a:pt x="250" y="29"/>
                  </a:cubicBezTo>
                  <a:cubicBezTo>
                    <a:pt x="252" y="29"/>
                    <a:pt x="260" y="33"/>
                    <a:pt x="260" y="35"/>
                  </a:cubicBezTo>
                  <a:cubicBezTo>
                    <a:pt x="260" y="38"/>
                    <a:pt x="259" y="40"/>
                    <a:pt x="258" y="43"/>
                  </a:cubicBezTo>
                  <a:cubicBezTo>
                    <a:pt x="261" y="43"/>
                    <a:pt x="260" y="42"/>
                    <a:pt x="262" y="42"/>
                  </a:cubicBezTo>
                  <a:cubicBezTo>
                    <a:pt x="263" y="45"/>
                    <a:pt x="263" y="47"/>
                    <a:pt x="265" y="49"/>
                  </a:cubicBezTo>
                  <a:cubicBezTo>
                    <a:pt x="263" y="51"/>
                    <a:pt x="261" y="53"/>
                    <a:pt x="261" y="56"/>
                  </a:cubicBezTo>
                  <a:cubicBezTo>
                    <a:pt x="261" y="58"/>
                    <a:pt x="261" y="62"/>
                    <a:pt x="264" y="62"/>
                  </a:cubicBezTo>
                  <a:cubicBezTo>
                    <a:pt x="269" y="62"/>
                    <a:pt x="280" y="56"/>
                    <a:pt x="284" y="54"/>
                  </a:cubicBezTo>
                  <a:cubicBezTo>
                    <a:pt x="283" y="52"/>
                    <a:pt x="283" y="50"/>
                    <a:pt x="282" y="49"/>
                  </a:cubicBezTo>
                  <a:cubicBezTo>
                    <a:pt x="283" y="49"/>
                    <a:pt x="283" y="48"/>
                    <a:pt x="285" y="48"/>
                  </a:cubicBezTo>
                  <a:cubicBezTo>
                    <a:pt x="291" y="48"/>
                    <a:pt x="305" y="51"/>
                    <a:pt x="305" y="42"/>
                  </a:cubicBezTo>
                  <a:cubicBezTo>
                    <a:pt x="306" y="42"/>
                    <a:pt x="314" y="34"/>
                    <a:pt x="315" y="33"/>
                  </a:cubicBezTo>
                  <a:cubicBezTo>
                    <a:pt x="316" y="32"/>
                    <a:pt x="321" y="32"/>
                    <a:pt x="326" y="32"/>
                  </a:cubicBezTo>
                  <a:cubicBezTo>
                    <a:pt x="328" y="32"/>
                    <a:pt x="330" y="32"/>
                    <a:pt x="332" y="32"/>
                  </a:cubicBezTo>
                  <a:cubicBezTo>
                    <a:pt x="334" y="32"/>
                    <a:pt x="336" y="32"/>
                    <a:pt x="337" y="32"/>
                  </a:cubicBezTo>
                  <a:cubicBezTo>
                    <a:pt x="340" y="31"/>
                    <a:pt x="339" y="30"/>
                    <a:pt x="340" y="30"/>
                  </a:cubicBezTo>
                  <a:cubicBezTo>
                    <a:pt x="344" y="25"/>
                    <a:pt x="344" y="18"/>
                    <a:pt x="349" y="14"/>
                  </a:cubicBezTo>
                  <a:cubicBezTo>
                    <a:pt x="352" y="18"/>
                    <a:pt x="356" y="13"/>
                    <a:pt x="358" y="16"/>
                  </a:cubicBezTo>
                  <a:cubicBezTo>
                    <a:pt x="361" y="22"/>
                    <a:pt x="359" y="31"/>
                    <a:pt x="363" y="36"/>
                  </a:cubicBezTo>
                  <a:cubicBezTo>
                    <a:pt x="361" y="39"/>
                    <a:pt x="359" y="40"/>
                    <a:pt x="356" y="40"/>
                  </a:cubicBezTo>
                  <a:cubicBezTo>
                    <a:pt x="353" y="40"/>
                    <a:pt x="353" y="39"/>
                    <a:pt x="351" y="40"/>
                  </a:cubicBezTo>
                  <a:cubicBezTo>
                    <a:pt x="347" y="44"/>
                    <a:pt x="340" y="46"/>
                    <a:pt x="340" y="54"/>
                  </a:cubicBezTo>
                  <a:cubicBezTo>
                    <a:pt x="340" y="55"/>
                    <a:pt x="340" y="56"/>
                    <a:pt x="340" y="56"/>
                  </a:cubicBezTo>
                  <a:cubicBezTo>
                    <a:pt x="340" y="57"/>
                    <a:pt x="341" y="60"/>
                    <a:pt x="343" y="60"/>
                  </a:cubicBezTo>
                  <a:cubicBezTo>
                    <a:pt x="343" y="60"/>
                    <a:pt x="345" y="59"/>
                    <a:pt x="345" y="59"/>
                  </a:cubicBezTo>
                  <a:cubicBezTo>
                    <a:pt x="345" y="60"/>
                    <a:pt x="345" y="60"/>
                    <a:pt x="345" y="60"/>
                  </a:cubicBezTo>
                  <a:cubicBezTo>
                    <a:pt x="342" y="61"/>
                    <a:pt x="339" y="62"/>
                    <a:pt x="338" y="61"/>
                  </a:cubicBezTo>
                  <a:cubicBezTo>
                    <a:pt x="333" y="64"/>
                    <a:pt x="326" y="63"/>
                    <a:pt x="322" y="66"/>
                  </a:cubicBezTo>
                  <a:cubicBezTo>
                    <a:pt x="324" y="66"/>
                    <a:pt x="324" y="66"/>
                    <a:pt x="324" y="66"/>
                  </a:cubicBezTo>
                  <a:cubicBezTo>
                    <a:pt x="326" y="66"/>
                    <a:pt x="328" y="65"/>
                    <a:pt x="329" y="66"/>
                  </a:cubicBezTo>
                  <a:cubicBezTo>
                    <a:pt x="326" y="67"/>
                    <a:pt x="324" y="67"/>
                    <a:pt x="321" y="67"/>
                  </a:cubicBezTo>
                  <a:cubicBezTo>
                    <a:pt x="320" y="67"/>
                    <a:pt x="320" y="67"/>
                    <a:pt x="319" y="67"/>
                  </a:cubicBezTo>
                  <a:cubicBezTo>
                    <a:pt x="318" y="67"/>
                    <a:pt x="318" y="68"/>
                    <a:pt x="318" y="68"/>
                  </a:cubicBezTo>
                  <a:cubicBezTo>
                    <a:pt x="318" y="69"/>
                    <a:pt x="320" y="71"/>
                    <a:pt x="320" y="71"/>
                  </a:cubicBezTo>
                  <a:cubicBezTo>
                    <a:pt x="319" y="73"/>
                    <a:pt x="315" y="80"/>
                    <a:pt x="313" y="80"/>
                  </a:cubicBezTo>
                  <a:cubicBezTo>
                    <a:pt x="313" y="80"/>
                    <a:pt x="312" y="79"/>
                    <a:pt x="312" y="79"/>
                  </a:cubicBezTo>
                  <a:cubicBezTo>
                    <a:pt x="311" y="80"/>
                    <a:pt x="311" y="80"/>
                    <a:pt x="311" y="80"/>
                  </a:cubicBezTo>
                  <a:cubicBezTo>
                    <a:pt x="311" y="81"/>
                    <a:pt x="313" y="82"/>
                    <a:pt x="313" y="84"/>
                  </a:cubicBezTo>
                  <a:cubicBezTo>
                    <a:pt x="313" y="85"/>
                    <a:pt x="308" y="93"/>
                    <a:pt x="308" y="93"/>
                  </a:cubicBezTo>
                  <a:cubicBezTo>
                    <a:pt x="307" y="93"/>
                    <a:pt x="307" y="92"/>
                    <a:pt x="307" y="92"/>
                  </a:cubicBezTo>
                  <a:cubicBezTo>
                    <a:pt x="307" y="91"/>
                    <a:pt x="307" y="90"/>
                    <a:pt x="307" y="89"/>
                  </a:cubicBezTo>
                  <a:cubicBezTo>
                    <a:pt x="307" y="88"/>
                    <a:pt x="305" y="84"/>
                    <a:pt x="304" y="82"/>
                  </a:cubicBezTo>
                  <a:cubicBezTo>
                    <a:pt x="304" y="83"/>
                    <a:pt x="304" y="85"/>
                    <a:pt x="304" y="85"/>
                  </a:cubicBezTo>
                  <a:cubicBezTo>
                    <a:pt x="304" y="86"/>
                    <a:pt x="305" y="90"/>
                    <a:pt x="305" y="92"/>
                  </a:cubicBezTo>
                  <a:cubicBezTo>
                    <a:pt x="305" y="95"/>
                    <a:pt x="304" y="94"/>
                    <a:pt x="305" y="96"/>
                  </a:cubicBezTo>
                  <a:cubicBezTo>
                    <a:pt x="306" y="96"/>
                    <a:pt x="306" y="96"/>
                    <a:pt x="307" y="96"/>
                  </a:cubicBezTo>
                  <a:cubicBezTo>
                    <a:pt x="307" y="96"/>
                    <a:pt x="307" y="97"/>
                    <a:pt x="307" y="98"/>
                  </a:cubicBezTo>
                  <a:cubicBezTo>
                    <a:pt x="307" y="100"/>
                    <a:pt x="305" y="101"/>
                    <a:pt x="304" y="101"/>
                  </a:cubicBezTo>
                  <a:cubicBezTo>
                    <a:pt x="305" y="102"/>
                    <a:pt x="306" y="102"/>
                    <a:pt x="307" y="103"/>
                  </a:cubicBezTo>
                  <a:cubicBezTo>
                    <a:pt x="306" y="105"/>
                    <a:pt x="305" y="105"/>
                    <a:pt x="304" y="105"/>
                  </a:cubicBezTo>
                  <a:cubicBezTo>
                    <a:pt x="304" y="107"/>
                    <a:pt x="304" y="107"/>
                    <a:pt x="304" y="107"/>
                  </a:cubicBezTo>
                  <a:cubicBezTo>
                    <a:pt x="306" y="108"/>
                    <a:pt x="306" y="108"/>
                    <a:pt x="306" y="108"/>
                  </a:cubicBezTo>
                  <a:cubicBezTo>
                    <a:pt x="305" y="109"/>
                    <a:pt x="305" y="110"/>
                    <a:pt x="304" y="111"/>
                  </a:cubicBezTo>
                  <a:cubicBezTo>
                    <a:pt x="301" y="111"/>
                    <a:pt x="300" y="113"/>
                    <a:pt x="298" y="113"/>
                  </a:cubicBezTo>
                  <a:cubicBezTo>
                    <a:pt x="295" y="114"/>
                    <a:pt x="296" y="115"/>
                    <a:pt x="294" y="116"/>
                  </a:cubicBezTo>
                  <a:lnTo>
                    <a:pt x="295"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2" name="Freeform 112"/>
            <p:cNvSpPr>
              <a:spLocks/>
            </p:cNvSpPr>
            <p:nvPr/>
          </p:nvSpPr>
          <p:spPr bwMode="auto">
            <a:xfrm>
              <a:off x="3909" y="868"/>
              <a:ext cx="420" cy="217"/>
            </a:xfrm>
            <a:custGeom>
              <a:avLst/>
              <a:gdLst>
                <a:gd name="T0" fmla="*/ 474 w 534"/>
                <a:gd name="T1" fmla="*/ 250 h 276"/>
                <a:gd name="T2" fmla="*/ 474 w 534"/>
                <a:gd name="T3" fmla="*/ 263 h 276"/>
                <a:gd name="T4" fmla="*/ 476 w 534"/>
                <a:gd name="T5" fmla="*/ 234 h 276"/>
                <a:gd name="T6" fmla="*/ 471 w 534"/>
                <a:gd name="T7" fmla="*/ 217 h 276"/>
                <a:gd name="T8" fmla="*/ 490 w 534"/>
                <a:gd name="T9" fmla="*/ 209 h 276"/>
                <a:gd name="T10" fmla="*/ 529 w 534"/>
                <a:gd name="T11" fmla="*/ 178 h 276"/>
                <a:gd name="T12" fmla="*/ 524 w 534"/>
                <a:gd name="T13" fmla="*/ 173 h 276"/>
                <a:gd name="T14" fmla="*/ 495 w 534"/>
                <a:gd name="T15" fmla="*/ 155 h 276"/>
                <a:gd name="T16" fmla="*/ 481 w 534"/>
                <a:gd name="T17" fmla="*/ 123 h 276"/>
                <a:gd name="T18" fmla="*/ 453 w 534"/>
                <a:gd name="T19" fmla="*/ 133 h 276"/>
                <a:gd name="T20" fmla="*/ 414 w 534"/>
                <a:gd name="T21" fmla="*/ 102 h 276"/>
                <a:gd name="T22" fmla="*/ 396 w 534"/>
                <a:gd name="T23" fmla="*/ 123 h 276"/>
                <a:gd name="T24" fmla="*/ 391 w 534"/>
                <a:gd name="T25" fmla="*/ 193 h 276"/>
                <a:gd name="T26" fmla="*/ 362 w 534"/>
                <a:gd name="T27" fmla="*/ 167 h 276"/>
                <a:gd name="T28" fmla="*/ 303 w 534"/>
                <a:gd name="T29" fmla="*/ 152 h 276"/>
                <a:gd name="T30" fmla="*/ 296 w 534"/>
                <a:gd name="T31" fmla="*/ 108 h 276"/>
                <a:gd name="T32" fmla="*/ 316 w 534"/>
                <a:gd name="T33" fmla="*/ 89 h 276"/>
                <a:gd name="T34" fmla="*/ 337 w 534"/>
                <a:gd name="T35" fmla="*/ 73 h 276"/>
                <a:gd name="T36" fmla="*/ 342 w 534"/>
                <a:gd name="T37" fmla="*/ 63 h 276"/>
                <a:gd name="T38" fmla="*/ 360 w 534"/>
                <a:gd name="T39" fmla="*/ 60 h 276"/>
                <a:gd name="T40" fmla="*/ 372 w 534"/>
                <a:gd name="T41" fmla="*/ 30 h 276"/>
                <a:gd name="T42" fmla="*/ 350 w 534"/>
                <a:gd name="T43" fmla="*/ 34 h 276"/>
                <a:gd name="T44" fmla="*/ 332 w 534"/>
                <a:gd name="T45" fmla="*/ 37 h 276"/>
                <a:gd name="T46" fmla="*/ 312 w 534"/>
                <a:gd name="T47" fmla="*/ 27 h 276"/>
                <a:gd name="T48" fmla="*/ 286 w 534"/>
                <a:gd name="T49" fmla="*/ 0 h 276"/>
                <a:gd name="T50" fmla="*/ 277 w 534"/>
                <a:gd name="T51" fmla="*/ 19 h 276"/>
                <a:gd name="T52" fmla="*/ 283 w 534"/>
                <a:gd name="T53" fmla="*/ 49 h 276"/>
                <a:gd name="T54" fmla="*/ 245 w 534"/>
                <a:gd name="T55" fmla="*/ 46 h 276"/>
                <a:gd name="T56" fmla="*/ 214 w 534"/>
                <a:gd name="T57" fmla="*/ 38 h 276"/>
                <a:gd name="T58" fmla="*/ 193 w 534"/>
                <a:gd name="T59" fmla="*/ 44 h 276"/>
                <a:gd name="T60" fmla="*/ 166 w 534"/>
                <a:gd name="T61" fmla="*/ 40 h 276"/>
                <a:gd name="T62" fmla="*/ 100 w 534"/>
                <a:gd name="T63" fmla="*/ 21 h 276"/>
                <a:gd name="T64" fmla="*/ 69 w 534"/>
                <a:gd name="T65" fmla="*/ 20 h 276"/>
                <a:gd name="T66" fmla="*/ 30 w 534"/>
                <a:gd name="T67" fmla="*/ 35 h 276"/>
                <a:gd name="T68" fmla="*/ 0 w 534"/>
                <a:gd name="T69" fmla="*/ 121 h 276"/>
                <a:gd name="T70" fmla="*/ 33 w 534"/>
                <a:gd name="T71" fmla="*/ 126 h 276"/>
                <a:gd name="T72" fmla="*/ 62 w 534"/>
                <a:gd name="T73" fmla="*/ 158 h 276"/>
                <a:gd name="T74" fmla="*/ 68 w 534"/>
                <a:gd name="T75" fmla="*/ 183 h 276"/>
                <a:gd name="T76" fmla="*/ 90 w 534"/>
                <a:gd name="T77" fmla="*/ 206 h 276"/>
                <a:gd name="T78" fmla="*/ 111 w 534"/>
                <a:gd name="T79" fmla="*/ 220 h 276"/>
                <a:gd name="T80" fmla="*/ 304 w 534"/>
                <a:gd name="T81" fmla="*/ 223 h 276"/>
                <a:gd name="T82" fmla="*/ 337 w 534"/>
                <a:gd name="T83" fmla="*/ 226 h 276"/>
                <a:gd name="T84" fmla="*/ 352 w 534"/>
                <a:gd name="T85" fmla="*/ 238 h 276"/>
                <a:gd name="T86" fmla="*/ 379 w 534"/>
                <a:gd name="T87" fmla="*/ 255 h 276"/>
                <a:gd name="T88" fmla="*/ 365 w 534"/>
                <a:gd name="T89" fmla="*/ 276 h 276"/>
                <a:gd name="T90" fmla="*/ 385 w 534"/>
                <a:gd name="T91" fmla="*/ 271 h 276"/>
                <a:gd name="T92" fmla="*/ 406 w 534"/>
                <a:gd name="T93" fmla="*/ 259 h 276"/>
                <a:gd name="T94" fmla="*/ 438 w 534"/>
                <a:gd name="T95" fmla="*/ 249 h 276"/>
                <a:gd name="T96" fmla="*/ 463 w 534"/>
                <a:gd name="T97" fmla="*/ 25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4" h="276">
                  <a:moveTo>
                    <a:pt x="463" y="251"/>
                  </a:moveTo>
                  <a:cubicBezTo>
                    <a:pt x="463" y="250"/>
                    <a:pt x="463" y="250"/>
                    <a:pt x="463" y="250"/>
                  </a:cubicBezTo>
                  <a:cubicBezTo>
                    <a:pt x="463" y="251"/>
                    <a:pt x="464" y="250"/>
                    <a:pt x="465" y="250"/>
                  </a:cubicBezTo>
                  <a:cubicBezTo>
                    <a:pt x="466" y="250"/>
                    <a:pt x="472" y="251"/>
                    <a:pt x="474" y="250"/>
                  </a:cubicBezTo>
                  <a:cubicBezTo>
                    <a:pt x="476" y="249"/>
                    <a:pt x="476" y="246"/>
                    <a:pt x="479" y="246"/>
                  </a:cubicBezTo>
                  <a:cubicBezTo>
                    <a:pt x="479" y="249"/>
                    <a:pt x="479" y="249"/>
                    <a:pt x="482" y="249"/>
                  </a:cubicBezTo>
                  <a:cubicBezTo>
                    <a:pt x="477" y="249"/>
                    <a:pt x="469" y="253"/>
                    <a:pt x="469" y="258"/>
                  </a:cubicBezTo>
                  <a:cubicBezTo>
                    <a:pt x="469" y="260"/>
                    <a:pt x="472" y="263"/>
                    <a:pt x="474" y="263"/>
                  </a:cubicBezTo>
                  <a:cubicBezTo>
                    <a:pt x="475" y="263"/>
                    <a:pt x="479" y="257"/>
                    <a:pt x="484" y="256"/>
                  </a:cubicBezTo>
                  <a:cubicBezTo>
                    <a:pt x="485" y="256"/>
                    <a:pt x="500" y="250"/>
                    <a:pt x="500" y="248"/>
                  </a:cubicBezTo>
                  <a:cubicBezTo>
                    <a:pt x="500" y="246"/>
                    <a:pt x="494" y="246"/>
                    <a:pt x="493" y="246"/>
                  </a:cubicBezTo>
                  <a:cubicBezTo>
                    <a:pt x="487" y="246"/>
                    <a:pt x="476" y="239"/>
                    <a:pt x="476" y="234"/>
                  </a:cubicBezTo>
                  <a:cubicBezTo>
                    <a:pt x="476" y="233"/>
                    <a:pt x="478" y="231"/>
                    <a:pt x="479" y="229"/>
                  </a:cubicBezTo>
                  <a:cubicBezTo>
                    <a:pt x="478" y="229"/>
                    <a:pt x="475" y="228"/>
                    <a:pt x="473" y="228"/>
                  </a:cubicBezTo>
                  <a:cubicBezTo>
                    <a:pt x="475" y="226"/>
                    <a:pt x="482" y="225"/>
                    <a:pt x="482" y="221"/>
                  </a:cubicBezTo>
                  <a:cubicBezTo>
                    <a:pt x="482" y="217"/>
                    <a:pt x="476" y="217"/>
                    <a:pt x="471" y="217"/>
                  </a:cubicBezTo>
                  <a:cubicBezTo>
                    <a:pt x="461" y="217"/>
                    <a:pt x="457" y="224"/>
                    <a:pt x="450" y="225"/>
                  </a:cubicBezTo>
                  <a:cubicBezTo>
                    <a:pt x="453" y="219"/>
                    <a:pt x="458" y="221"/>
                    <a:pt x="463" y="216"/>
                  </a:cubicBezTo>
                  <a:cubicBezTo>
                    <a:pt x="466" y="213"/>
                    <a:pt x="464" y="211"/>
                    <a:pt x="468" y="210"/>
                  </a:cubicBezTo>
                  <a:cubicBezTo>
                    <a:pt x="476" y="207"/>
                    <a:pt x="481" y="209"/>
                    <a:pt x="490" y="209"/>
                  </a:cubicBezTo>
                  <a:cubicBezTo>
                    <a:pt x="501" y="209"/>
                    <a:pt x="507" y="212"/>
                    <a:pt x="513" y="204"/>
                  </a:cubicBezTo>
                  <a:cubicBezTo>
                    <a:pt x="516" y="200"/>
                    <a:pt x="534" y="199"/>
                    <a:pt x="534" y="192"/>
                  </a:cubicBezTo>
                  <a:cubicBezTo>
                    <a:pt x="534" y="187"/>
                    <a:pt x="532" y="184"/>
                    <a:pt x="530" y="181"/>
                  </a:cubicBezTo>
                  <a:cubicBezTo>
                    <a:pt x="529" y="181"/>
                    <a:pt x="531" y="179"/>
                    <a:pt x="529" y="178"/>
                  </a:cubicBezTo>
                  <a:cubicBezTo>
                    <a:pt x="529" y="175"/>
                    <a:pt x="529" y="175"/>
                    <a:pt x="529" y="175"/>
                  </a:cubicBezTo>
                  <a:cubicBezTo>
                    <a:pt x="524" y="178"/>
                    <a:pt x="513" y="182"/>
                    <a:pt x="508" y="182"/>
                  </a:cubicBezTo>
                  <a:cubicBezTo>
                    <a:pt x="507" y="182"/>
                    <a:pt x="506" y="181"/>
                    <a:pt x="506" y="181"/>
                  </a:cubicBezTo>
                  <a:cubicBezTo>
                    <a:pt x="510" y="178"/>
                    <a:pt x="522" y="177"/>
                    <a:pt x="524" y="173"/>
                  </a:cubicBezTo>
                  <a:cubicBezTo>
                    <a:pt x="524" y="172"/>
                    <a:pt x="522" y="171"/>
                    <a:pt x="522" y="170"/>
                  </a:cubicBezTo>
                  <a:cubicBezTo>
                    <a:pt x="516" y="171"/>
                    <a:pt x="505" y="168"/>
                    <a:pt x="505" y="161"/>
                  </a:cubicBezTo>
                  <a:cubicBezTo>
                    <a:pt x="505" y="160"/>
                    <a:pt x="505" y="160"/>
                    <a:pt x="505" y="160"/>
                  </a:cubicBezTo>
                  <a:cubicBezTo>
                    <a:pt x="500" y="160"/>
                    <a:pt x="497" y="157"/>
                    <a:pt x="495" y="155"/>
                  </a:cubicBezTo>
                  <a:cubicBezTo>
                    <a:pt x="496" y="154"/>
                    <a:pt x="498" y="154"/>
                    <a:pt x="498" y="151"/>
                  </a:cubicBezTo>
                  <a:cubicBezTo>
                    <a:pt x="498" y="149"/>
                    <a:pt x="496" y="147"/>
                    <a:pt x="496" y="145"/>
                  </a:cubicBezTo>
                  <a:cubicBezTo>
                    <a:pt x="494" y="144"/>
                    <a:pt x="487" y="140"/>
                    <a:pt x="489" y="136"/>
                  </a:cubicBezTo>
                  <a:cubicBezTo>
                    <a:pt x="491" y="131"/>
                    <a:pt x="482" y="129"/>
                    <a:pt x="481" y="123"/>
                  </a:cubicBezTo>
                  <a:cubicBezTo>
                    <a:pt x="481" y="123"/>
                    <a:pt x="478" y="121"/>
                    <a:pt x="478" y="121"/>
                  </a:cubicBezTo>
                  <a:cubicBezTo>
                    <a:pt x="476" y="122"/>
                    <a:pt x="473" y="124"/>
                    <a:pt x="473" y="127"/>
                  </a:cubicBezTo>
                  <a:cubicBezTo>
                    <a:pt x="473" y="130"/>
                    <a:pt x="465" y="138"/>
                    <a:pt x="460" y="138"/>
                  </a:cubicBezTo>
                  <a:cubicBezTo>
                    <a:pt x="456" y="138"/>
                    <a:pt x="455" y="133"/>
                    <a:pt x="453" y="133"/>
                  </a:cubicBezTo>
                  <a:cubicBezTo>
                    <a:pt x="449" y="133"/>
                    <a:pt x="447" y="123"/>
                    <a:pt x="447" y="118"/>
                  </a:cubicBezTo>
                  <a:cubicBezTo>
                    <a:pt x="446" y="112"/>
                    <a:pt x="434" y="116"/>
                    <a:pt x="434" y="108"/>
                  </a:cubicBezTo>
                  <a:cubicBezTo>
                    <a:pt x="428" y="107"/>
                    <a:pt x="427" y="100"/>
                    <a:pt x="420" y="100"/>
                  </a:cubicBezTo>
                  <a:cubicBezTo>
                    <a:pt x="417" y="100"/>
                    <a:pt x="417" y="102"/>
                    <a:pt x="414" y="102"/>
                  </a:cubicBezTo>
                  <a:cubicBezTo>
                    <a:pt x="408" y="102"/>
                    <a:pt x="404" y="98"/>
                    <a:pt x="398" y="98"/>
                  </a:cubicBezTo>
                  <a:cubicBezTo>
                    <a:pt x="394" y="98"/>
                    <a:pt x="391" y="100"/>
                    <a:pt x="391" y="104"/>
                  </a:cubicBezTo>
                  <a:cubicBezTo>
                    <a:pt x="391" y="106"/>
                    <a:pt x="399" y="109"/>
                    <a:pt x="392" y="114"/>
                  </a:cubicBezTo>
                  <a:cubicBezTo>
                    <a:pt x="389" y="115"/>
                    <a:pt x="396" y="120"/>
                    <a:pt x="396" y="123"/>
                  </a:cubicBezTo>
                  <a:cubicBezTo>
                    <a:pt x="397" y="130"/>
                    <a:pt x="391" y="132"/>
                    <a:pt x="388" y="133"/>
                  </a:cubicBezTo>
                  <a:cubicBezTo>
                    <a:pt x="393" y="141"/>
                    <a:pt x="401" y="144"/>
                    <a:pt x="401" y="159"/>
                  </a:cubicBezTo>
                  <a:cubicBezTo>
                    <a:pt x="401" y="163"/>
                    <a:pt x="387" y="173"/>
                    <a:pt x="383" y="173"/>
                  </a:cubicBezTo>
                  <a:cubicBezTo>
                    <a:pt x="391" y="177"/>
                    <a:pt x="388" y="189"/>
                    <a:pt x="391" y="193"/>
                  </a:cubicBezTo>
                  <a:cubicBezTo>
                    <a:pt x="390" y="194"/>
                    <a:pt x="387" y="196"/>
                    <a:pt x="387" y="198"/>
                  </a:cubicBezTo>
                  <a:cubicBezTo>
                    <a:pt x="384" y="198"/>
                    <a:pt x="382" y="203"/>
                    <a:pt x="380" y="201"/>
                  </a:cubicBezTo>
                  <a:cubicBezTo>
                    <a:pt x="375" y="197"/>
                    <a:pt x="367" y="190"/>
                    <a:pt x="367" y="183"/>
                  </a:cubicBezTo>
                  <a:cubicBezTo>
                    <a:pt x="367" y="176"/>
                    <a:pt x="368" y="171"/>
                    <a:pt x="362" y="167"/>
                  </a:cubicBezTo>
                  <a:cubicBezTo>
                    <a:pt x="348" y="167"/>
                    <a:pt x="348" y="167"/>
                    <a:pt x="348" y="167"/>
                  </a:cubicBezTo>
                  <a:cubicBezTo>
                    <a:pt x="340" y="161"/>
                    <a:pt x="330" y="157"/>
                    <a:pt x="321" y="154"/>
                  </a:cubicBezTo>
                  <a:cubicBezTo>
                    <a:pt x="319" y="153"/>
                    <a:pt x="314" y="149"/>
                    <a:pt x="311" y="149"/>
                  </a:cubicBezTo>
                  <a:cubicBezTo>
                    <a:pt x="307" y="149"/>
                    <a:pt x="306" y="152"/>
                    <a:pt x="303" y="152"/>
                  </a:cubicBezTo>
                  <a:cubicBezTo>
                    <a:pt x="303" y="147"/>
                    <a:pt x="299" y="135"/>
                    <a:pt x="294" y="135"/>
                  </a:cubicBezTo>
                  <a:cubicBezTo>
                    <a:pt x="292" y="135"/>
                    <a:pt x="291" y="137"/>
                    <a:pt x="289" y="137"/>
                  </a:cubicBezTo>
                  <a:cubicBezTo>
                    <a:pt x="290" y="134"/>
                    <a:pt x="289" y="134"/>
                    <a:pt x="289" y="127"/>
                  </a:cubicBezTo>
                  <a:cubicBezTo>
                    <a:pt x="289" y="118"/>
                    <a:pt x="291" y="113"/>
                    <a:pt x="296" y="108"/>
                  </a:cubicBezTo>
                  <a:cubicBezTo>
                    <a:pt x="298" y="106"/>
                    <a:pt x="302" y="98"/>
                    <a:pt x="304" y="97"/>
                  </a:cubicBezTo>
                  <a:cubicBezTo>
                    <a:pt x="307" y="96"/>
                    <a:pt x="314" y="98"/>
                    <a:pt x="314" y="93"/>
                  </a:cubicBezTo>
                  <a:cubicBezTo>
                    <a:pt x="314" y="89"/>
                    <a:pt x="306" y="89"/>
                    <a:pt x="303" y="87"/>
                  </a:cubicBezTo>
                  <a:cubicBezTo>
                    <a:pt x="304" y="88"/>
                    <a:pt x="298" y="83"/>
                    <a:pt x="316" y="89"/>
                  </a:cubicBezTo>
                  <a:cubicBezTo>
                    <a:pt x="320" y="90"/>
                    <a:pt x="318" y="84"/>
                    <a:pt x="320" y="84"/>
                  </a:cubicBezTo>
                  <a:cubicBezTo>
                    <a:pt x="321" y="84"/>
                    <a:pt x="322" y="84"/>
                    <a:pt x="325" y="84"/>
                  </a:cubicBezTo>
                  <a:cubicBezTo>
                    <a:pt x="330" y="84"/>
                    <a:pt x="333" y="79"/>
                    <a:pt x="337" y="76"/>
                  </a:cubicBezTo>
                  <a:cubicBezTo>
                    <a:pt x="337" y="73"/>
                    <a:pt x="337" y="73"/>
                    <a:pt x="337" y="73"/>
                  </a:cubicBezTo>
                  <a:cubicBezTo>
                    <a:pt x="329" y="71"/>
                    <a:pt x="322" y="72"/>
                    <a:pt x="318" y="66"/>
                  </a:cubicBezTo>
                  <a:cubicBezTo>
                    <a:pt x="318" y="66"/>
                    <a:pt x="321" y="66"/>
                    <a:pt x="322" y="66"/>
                  </a:cubicBezTo>
                  <a:cubicBezTo>
                    <a:pt x="325" y="67"/>
                    <a:pt x="328" y="71"/>
                    <a:pt x="332" y="71"/>
                  </a:cubicBezTo>
                  <a:cubicBezTo>
                    <a:pt x="336" y="71"/>
                    <a:pt x="342" y="66"/>
                    <a:pt x="342" y="63"/>
                  </a:cubicBezTo>
                  <a:cubicBezTo>
                    <a:pt x="342" y="62"/>
                    <a:pt x="339" y="59"/>
                    <a:pt x="341" y="59"/>
                  </a:cubicBezTo>
                  <a:cubicBezTo>
                    <a:pt x="346" y="59"/>
                    <a:pt x="347" y="63"/>
                    <a:pt x="350" y="63"/>
                  </a:cubicBezTo>
                  <a:cubicBezTo>
                    <a:pt x="352" y="63"/>
                    <a:pt x="354" y="61"/>
                    <a:pt x="358" y="61"/>
                  </a:cubicBezTo>
                  <a:cubicBezTo>
                    <a:pt x="357" y="60"/>
                    <a:pt x="358" y="56"/>
                    <a:pt x="360" y="60"/>
                  </a:cubicBezTo>
                  <a:cubicBezTo>
                    <a:pt x="362" y="62"/>
                    <a:pt x="373" y="53"/>
                    <a:pt x="373" y="50"/>
                  </a:cubicBezTo>
                  <a:cubicBezTo>
                    <a:pt x="373" y="48"/>
                    <a:pt x="368" y="46"/>
                    <a:pt x="368" y="44"/>
                  </a:cubicBezTo>
                  <a:cubicBezTo>
                    <a:pt x="368" y="43"/>
                    <a:pt x="365" y="39"/>
                    <a:pt x="372" y="36"/>
                  </a:cubicBezTo>
                  <a:cubicBezTo>
                    <a:pt x="373" y="34"/>
                    <a:pt x="372" y="34"/>
                    <a:pt x="372" y="30"/>
                  </a:cubicBezTo>
                  <a:cubicBezTo>
                    <a:pt x="365" y="30"/>
                    <a:pt x="367" y="25"/>
                    <a:pt x="358" y="25"/>
                  </a:cubicBezTo>
                  <a:cubicBezTo>
                    <a:pt x="356" y="25"/>
                    <a:pt x="354" y="23"/>
                    <a:pt x="352" y="23"/>
                  </a:cubicBezTo>
                  <a:cubicBezTo>
                    <a:pt x="349" y="23"/>
                    <a:pt x="347" y="25"/>
                    <a:pt x="347" y="28"/>
                  </a:cubicBezTo>
                  <a:cubicBezTo>
                    <a:pt x="347" y="31"/>
                    <a:pt x="350" y="32"/>
                    <a:pt x="350" y="34"/>
                  </a:cubicBezTo>
                  <a:cubicBezTo>
                    <a:pt x="350" y="36"/>
                    <a:pt x="345" y="36"/>
                    <a:pt x="344" y="38"/>
                  </a:cubicBezTo>
                  <a:cubicBezTo>
                    <a:pt x="342" y="42"/>
                    <a:pt x="343" y="45"/>
                    <a:pt x="339" y="49"/>
                  </a:cubicBezTo>
                  <a:cubicBezTo>
                    <a:pt x="334" y="55"/>
                    <a:pt x="328" y="45"/>
                    <a:pt x="328" y="42"/>
                  </a:cubicBezTo>
                  <a:cubicBezTo>
                    <a:pt x="328" y="40"/>
                    <a:pt x="332" y="40"/>
                    <a:pt x="332" y="37"/>
                  </a:cubicBezTo>
                  <a:cubicBezTo>
                    <a:pt x="332" y="35"/>
                    <a:pt x="325" y="29"/>
                    <a:pt x="323" y="29"/>
                  </a:cubicBezTo>
                  <a:cubicBezTo>
                    <a:pt x="317" y="29"/>
                    <a:pt x="322" y="39"/>
                    <a:pt x="315" y="39"/>
                  </a:cubicBezTo>
                  <a:cubicBezTo>
                    <a:pt x="315" y="35"/>
                    <a:pt x="314" y="32"/>
                    <a:pt x="310" y="30"/>
                  </a:cubicBezTo>
                  <a:cubicBezTo>
                    <a:pt x="310" y="29"/>
                    <a:pt x="311" y="28"/>
                    <a:pt x="312" y="27"/>
                  </a:cubicBezTo>
                  <a:cubicBezTo>
                    <a:pt x="308" y="25"/>
                    <a:pt x="303" y="27"/>
                    <a:pt x="301" y="24"/>
                  </a:cubicBezTo>
                  <a:cubicBezTo>
                    <a:pt x="302" y="23"/>
                    <a:pt x="306" y="22"/>
                    <a:pt x="306" y="19"/>
                  </a:cubicBezTo>
                  <a:cubicBezTo>
                    <a:pt x="306" y="15"/>
                    <a:pt x="300" y="15"/>
                    <a:pt x="300" y="12"/>
                  </a:cubicBezTo>
                  <a:cubicBezTo>
                    <a:pt x="299" y="5"/>
                    <a:pt x="295" y="0"/>
                    <a:pt x="286" y="0"/>
                  </a:cubicBezTo>
                  <a:cubicBezTo>
                    <a:pt x="282" y="0"/>
                    <a:pt x="284" y="3"/>
                    <a:pt x="284" y="5"/>
                  </a:cubicBezTo>
                  <a:cubicBezTo>
                    <a:pt x="281" y="6"/>
                    <a:pt x="278" y="5"/>
                    <a:pt x="278" y="8"/>
                  </a:cubicBezTo>
                  <a:cubicBezTo>
                    <a:pt x="278" y="11"/>
                    <a:pt x="279" y="12"/>
                    <a:pt x="279" y="14"/>
                  </a:cubicBezTo>
                  <a:cubicBezTo>
                    <a:pt x="279" y="16"/>
                    <a:pt x="277" y="16"/>
                    <a:pt x="277" y="19"/>
                  </a:cubicBezTo>
                  <a:cubicBezTo>
                    <a:pt x="277" y="26"/>
                    <a:pt x="292" y="22"/>
                    <a:pt x="292" y="29"/>
                  </a:cubicBezTo>
                  <a:cubicBezTo>
                    <a:pt x="292" y="31"/>
                    <a:pt x="290" y="36"/>
                    <a:pt x="290" y="36"/>
                  </a:cubicBezTo>
                  <a:cubicBezTo>
                    <a:pt x="291" y="35"/>
                    <a:pt x="293" y="35"/>
                    <a:pt x="294" y="34"/>
                  </a:cubicBezTo>
                  <a:cubicBezTo>
                    <a:pt x="297" y="43"/>
                    <a:pt x="283" y="38"/>
                    <a:pt x="283" y="49"/>
                  </a:cubicBezTo>
                  <a:cubicBezTo>
                    <a:pt x="276" y="51"/>
                    <a:pt x="281" y="44"/>
                    <a:pt x="279" y="41"/>
                  </a:cubicBezTo>
                  <a:cubicBezTo>
                    <a:pt x="279" y="40"/>
                    <a:pt x="273" y="39"/>
                    <a:pt x="270" y="39"/>
                  </a:cubicBezTo>
                  <a:cubicBezTo>
                    <a:pt x="266" y="39"/>
                    <a:pt x="264" y="41"/>
                    <a:pt x="264" y="46"/>
                  </a:cubicBezTo>
                  <a:cubicBezTo>
                    <a:pt x="260" y="45"/>
                    <a:pt x="258" y="46"/>
                    <a:pt x="245" y="46"/>
                  </a:cubicBezTo>
                  <a:cubicBezTo>
                    <a:pt x="233" y="46"/>
                    <a:pt x="220" y="42"/>
                    <a:pt x="217" y="33"/>
                  </a:cubicBezTo>
                  <a:cubicBezTo>
                    <a:pt x="213" y="34"/>
                    <a:pt x="200" y="34"/>
                    <a:pt x="200" y="39"/>
                  </a:cubicBezTo>
                  <a:cubicBezTo>
                    <a:pt x="200" y="40"/>
                    <a:pt x="201" y="41"/>
                    <a:pt x="202" y="41"/>
                  </a:cubicBezTo>
                  <a:cubicBezTo>
                    <a:pt x="206" y="41"/>
                    <a:pt x="212" y="39"/>
                    <a:pt x="214" y="38"/>
                  </a:cubicBezTo>
                  <a:cubicBezTo>
                    <a:pt x="215" y="45"/>
                    <a:pt x="204" y="39"/>
                    <a:pt x="204" y="46"/>
                  </a:cubicBezTo>
                  <a:cubicBezTo>
                    <a:pt x="204" y="48"/>
                    <a:pt x="206" y="53"/>
                    <a:pt x="205" y="53"/>
                  </a:cubicBezTo>
                  <a:cubicBezTo>
                    <a:pt x="201" y="53"/>
                    <a:pt x="200" y="47"/>
                    <a:pt x="196" y="46"/>
                  </a:cubicBezTo>
                  <a:cubicBezTo>
                    <a:pt x="193" y="44"/>
                    <a:pt x="193" y="44"/>
                    <a:pt x="193" y="44"/>
                  </a:cubicBezTo>
                  <a:cubicBezTo>
                    <a:pt x="188" y="44"/>
                    <a:pt x="184" y="44"/>
                    <a:pt x="179" y="44"/>
                  </a:cubicBezTo>
                  <a:cubicBezTo>
                    <a:pt x="174" y="44"/>
                    <a:pt x="172" y="46"/>
                    <a:pt x="167" y="46"/>
                  </a:cubicBezTo>
                  <a:cubicBezTo>
                    <a:pt x="158" y="47"/>
                    <a:pt x="158" y="43"/>
                    <a:pt x="158" y="43"/>
                  </a:cubicBezTo>
                  <a:cubicBezTo>
                    <a:pt x="158" y="41"/>
                    <a:pt x="165" y="42"/>
                    <a:pt x="166" y="40"/>
                  </a:cubicBezTo>
                  <a:cubicBezTo>
                    <a:pt x="160" y="32"/>
                    <a:pt x="161" y="33"/>
                    <a:pt x="148" y="34"/>
                  </a:cubicBezTo>
                  <a:cubicBezTo>
                    <a:pt x="135" y="35"/>
                    <a:pt x="128" y="24"/>
                    <a:pt x="115" y="24"/>
                  </a:cubicBezTo>
                  <a:cubicBezTo>
                    <a:pt x="111" y="24"/>
                    <a:pt x="109" y="27"/>
                    <a:pt x="106" y="27"/>
                  </a:cubicBezTo>
                  <a:cubicBezTo>
                    <a:pt x="103" y="27"/>
                    <a:pt x="101" y="23"/>
                    <a:pt x="100" y="21"/>
                  </a:cubicBezTo>
                  <a:cubicBezTo>
                    <a:pt x="96" y="22"/>
                    <a:pt x="96" y="27"/>
                    <a:pt x="92" y="27"/>
                  </a:cubicBezTo>
                  <a:cubicBezTo>
                    <a:pt x="87" y="27"/>
                    <a:pt x="82" y="17"/>
                    <a:pt x="80" y="17"/>
                  </a:cubicBezTo>
                  <a:cubicBezTo>
                    <a:pt x="76" y="17"/>
                    <a:pt x="77" y="23"/>
                    <a:pt x="73" y="23"/>
                  </a:cubicBezTo>
                  <a:cubicBezTo>
                    <a:pt x="71" y="23"/>
                    <a:pt x="69" y="22"/>
                    <a:pt x="69" y="20"/>
                  </a:cubicBezTo>
                  <a:cubicBezTo>
                    <a:pt x="62" y="22"/>
                    <a:pt x="60" y="22"/>
                    <a:pt x="53" y="25"/>
                  </a:cubicBezTo>
                  <a:cubicBezTo>
                    <a:pt x="51" y="25"/>
                    <a:pt x="45" y="29"/>
                    <a:pt x="43" y="27"/>
                  </a:cubicBezTo>
                  <a:cubicBezTo>
                    <a:pt x="37" y="22"/>
                    <a:pt x="38" y="29"/>
                    <a:pt x="36" y="29"/>
                  </a:cubicBezTo>
                  <a:cubicBezTo>
                    <a:pt x="22" y="30"/>
                    <a:pt x="32" y="35"/>
                    <a:pt x="30" y="35"/>
                  </a:cubicBezTo>
                  <a:cubicBezTo>
                    <a:pt x="25" y="35"/>
                    <a:pt x="15" y="34"/>
                    <a:pt x="6" y="28"/>
                  </a:cubicBezTo>
                  <a:cubicBezTo>
                    <a:pt x="5" y="28"/>
                    <a:pt x="3" y="26"/>
                    <a:pt x="3" y="25"/>
                  </a:cubicBezTo>
                  <a:cubicBezTo>
                    <a:pt x="1" y="26"/>
                    <a:pt x="2" y="26"/>
                    <a:pt x="0" y="25"/>
                  </a:cubicBezTo>
                  <a:cubicBezTo>
                    <a:pt x="0" y="121"/>
                    <a:pt x="0" y="121"/>
                    <a:pt x="0" y="121"/>
                  </a:cubicBezTo>
                  <a:cubicBezTo>
                    <a:pt x="3" y="123"/>
                    <a:pt x="9" y="120"/>
                    <a:pt x="12" y="124"/>
                  </a:cubicBezTo>
                  <a:cubicBezTo>
                    <a:pt x="14" y="127"/>
                    <a:pt x="19" y="133"/>
                    <a:pt x="23" y="133"/>
                  </a:cubicBezTo>
                  <a:cubicBezTo>
                    <a:pt x="26" y="133"/>
                    <a:pt x="26" y="128"/>
                    <a:pt x="29" y="127"/>
                  </a:cubicBezTo>
                  <a:cubicBezTo>
                    <a:pt x="30" y="127"/>
                    <a:pt x="32" y="127"/>
                    <a:pt x="33" y="126"/>
                  </a:cubicBezTo>
                  <a:cubicBezTo>
                    <a:pt x="40" y="133"/>
                    <a:pt x="43" y="135"/>
                    <a:pt x="49" y="144"/>
                  </a:cubicBezTo>
                  <a:cubicBezTo>
                    <a:pt x="49" y="145"/>
                    <a:pt x="51" y="145"/>
                    <a:pt x="52" y="147"/>
                  </a:cubicBezTo>
                  <a:cubicBezTo>
                    <a:pt x="53" y="150"/>
                    <a:pt x="54" y="153"/>
                    <a:pt x="56" y="155"/>
                  </a:cubicBezTo>
                  <a:cubicBezTo>
                    <a:pt x="58" y="157"/>
                    <a:pt x="60" y="156"/>
                    <a:pt x="62" y="158"/>
                  </a:cubicBezTo>
                  <a:cubicBezTo>
                    <a:pt x="63" y="160"/>
                    <a:pt x="67" y="161"/>
                    <a:pt x="67" y="165"/>
                  </a:cubicBezTo>
                  <a:cubicBezTo>
                    <a:pt x="67" y="168"/>
                    <a:pt x="64" y="168"/>
                    <a:pt x="64" y="170"/>
                  </a:cubicBezTo>
                  <a:cubicBezTo>
                    <a:pt x="64" y="171"/>
                    <a:pt x="65" y="172"/>
                    <a:pt x="65" y="173"/>
                  </a:cubicBezTo>
                  <a:cubicBezTo>
                    <a:pt x="65" y="176"/>
                    <a:pt x="65" y="182"/>
                    <a:pt x="68" y="183"/>
                  </a:cubicBezTo>
                  <a:cubicBezTo>
                    <a:pt x="69" y="183"/>
                    <a:pt x="71" y="183"/>
                    <a:pt x="73" y="184"/>
                  </a:cubicBezTo>
                  <a:cubicBezTo>
                    <a:pt x="75" y="186"/>
                    <a:pt x="72" y="189"/>
                    <a:pt x="75" y="191"/>
                  </a:cubicBezTo>
                  <a:cubicBezTo>
                    <a:pt x="75" y="191"/>
                    <a:pt x="80" y="195"/>
                    <a:pt x="81" y="195"/>
                  </a:cubicBezTo>
                  <a:cubicBezTo>
                    <a:pt x="82" y="200"/>
                    <a:pt x="83" y="206"/>
                    <a:pt x="90" y="206"/>
                  </a:cubicBezTo>
                  <a:cubicBezTo>
                    <a:pt x="91" y="211"/>
                    <a:pt x="99" y="208"/>
                    <a:pt x="101" y="213"/>
                  </a:cubicBezTo>
                  <a:cubicBezTo>
                    <a:pt x="101" y="216"/>
                    <a:pt x="107" y="216"/>
                    <a:pt x="109" y="218"/>
                  </a:cubicBezTo>
                  <a:cubicBezTo>
                    <a:pt x="110" y="219"/>
                    <a:pt x="111" y="219"/>
                    <a:pt x="112" y="220"/>
                  </a:cubicBezTo>
                  <a:cubicBezTo>
                    <a:pt x="112" y="220"/>
                    <a:pt x="111" y="220"/>
                    <a:pt x="111" y="220"/>
                  </a:cubicBezTo>
                  <a:cubicBezTo>
                    <a:pt x="288" y="220"/>
                    <a:pt x="288" y="220"/>
                    <a:pt x="288" y="220"/>
                  </a:cubicBezTo>
                  <a:cubicBezTo>
                    <a:pt x="288" y="217"/>
                    <a:pt x="288" y="217"/>
                    <a:pt x="288" y="217"/>
                  </a:cubicBezTo>
                  <a:cubicBezTo>
                    <a:pt x="290" y="219"/>
                    <a:pt x="290" y="221"/>
                    <a:pt x="293" y="223"/>
                  </a:cubicBezTo>
                  <a:cubicBezTo>
                    <a:pt x="304" y="223"/>
                    <a:pt x="304" y="223"/>
                    <a:pt x="304" y="223"/>
                  </a:cubicBezTo>
                  <a:cubicBezTo>
                    <a:pt x="309" y="227"/>
                    <a:pt x="314" y="227"/>
                    <a:pt x="322" y="227"/>
                  </a:cubicBezTo>
                  <a:cubicBezTo>
                    <a:pt x="325" y="226"/>
                    <a:pt x="326" y="227"/>
                    <a:pt x="328" y="226"/>
                  </a:cubicBezTo>
                  <a:cubicBezTo>
                    <a:pt x="330" y="225"/>
                    <a:pt x="329" y="221"/>
                    <a:pt x="332" y="221"/>
                  </a:cubicBezTo>
                  <a:cubicBezTo>
                    <a:pt x="334" y="221"/>
                    <a:pt x="336" y="225"/>
                    <a:pt x="337" y="226"/>
                  </a:cubicBezTo>
                  <a:cubicBezTo>
                    <a:pt x="337" y="225"/>
                    <a:pt x="337" y="223"/>
                    <a:pt x="337" y="223"/>
                  </a:cubicBezTo>
                  <a:cubicBezTo>
                    <a:pt x="338" y="223"/>
                    <a:pt x="338" y="223"/>
                    <a:pt x="339" y="223"/>
                  </a:cubicBezTo>
                  <a:cubicBezTo>
                    <a:pt x="340" y="223"/>
                    <a:pt x="349" y="230"/>
                    <a:pt x="350" y="231"/>
                  </a:cubicBezTo>
                  <a:cubicBezTo>
                    <a:pt x="351" y="234"/>
                    <a:pt x="350" y="236"/>
                    <a:pt x="352" y="238"/>
                  </a:cubicBezTo>
                  <a:cubicBezTo>
                    <a:pt x="357" y="243"/>
                    <a:pt x="364" y="242"/>
                    <a:pt x="369" y="245"/>
                  </a:cubicBezTo>
                  <a:cubicBezTo>
                    <a:pt x="375" y="245"/>
                    <a:pt x="375" y="245"/>
                    <a:pt x="375" y="245"/>
                  </a:cubicBezTo>
                  <a:cubicBezTo>
                    <a:pt x="377" y="247"/>
                    <a:pt x="381" y="249"/>
                    <a:pt x="381" y="253"/>
                  </a:cubicBezTo>
                  <a:cubicBezTo>
                    <a:pt x="381" y="254"/>
                    <a:pt x="380" y="255"/>
                    <a:pt x="379" y="255"/>
                  </a:cubicBezTo>
                  <a:cubicBezTo>
                    <a:pt x="376" y="255"/>
                    <a:pt x="373" y="252"/>
                    <a:pt x="372" y="252"/>
                  </a:cubicBezTo>
                  <a:cubicBezTo>
                    <a:pt x="371" y="255"/>
                    <a:pt x="370" y="266"/>
                    <a:pt x="366" y="266"/>
                  </a:cubicBezTo>
                  <a:cubicBezTo>
                    <a:pt x="364" y="268"/>
                    <a:pt x="362" y="270"/>
                    <a:pt x="362" y="273"/>
                  </a:cubicBezTo>
                  <a:cubicBezTo>
                    <a:pt x="362" y="274"/>
                    <a:pt x="364" y="276"/>
                    <a:pt x="365" y="276"/>
                  </a:cubicBezTo>
                  <a:cubicBezTo>
                    <a:pt x="367" y="276"/>
                    <a:pt x="367" y="274"/>
                    <a:pt x="368" y="274"/>
                  </a:cubicBezTo>
                  <a:cubicBezTo>
                    <a:pt x="370" y="272"/>
                    <a:pt x="373" y="272"/>
                    <a:pt x="376" y="272"/>
                  </a:cubicBezTo>
                  <a:cubicBezTo>
                    <a:pt x="379" y="272"/>
                    <a:pt x="380" y="273"/>
                    <a:pt x="382" y="273"/>
                  </a:cubicBezTo>
                  <a:cubicBezTo>
                    <a:pt x="383" y="272"/>
                    <a:pt x="384" y="271"/>
                    <a:pt x="385" y="271"/>
                  </a:cubicBezTo>
                  <a:cubicBezTo>
                    <a:pt x="385" y="270"/>
                    <a:pt x="384" y="268"/>
                    <a:pt x="384" y="267"/>
                  </a:cubicBezTo>
                  <a:cubicBezTo>
                    <a:pt x="384" y="267"/>
                    <a:pt x="382" y="266"/>
                    <a:pt x="382" y="265"/>
                  </a:cubicBezTo>
                  <a:cubicBezTo>
                    <a:pt x="382" y="264"/>
                    <a:pt x="385" y="264"/>
                    <a:pt x="385" y="263"/>
                  </a:cubicBezTo>
                  <a:cubicBezTo>
                    <a:pt x="390" y="262"/>
                    <a:pt x="401" y="259"/>
                    <a:pt x="406" y="259"/>
                  </a:cubicBezTo>
                  <a:cubicBezTo>
                    <a:pt x="407" y="259"/>
                    <a:pt x="415" y="251"/>
                    <a:pt x="416" y="250"/>
                  </a:cubicBezTo>
                  <a:cubicBezTo>
                    <a:pt x="417" y="249"/>
                    <a:pt x="422" y="249"/>
                    <a:pt x="427" y="249"/>
                  </a:cubicBezTo>
                  <a:cubicBezTo>
                    <a:pt x="429" y="249"/>
                    <a:pt x="431" y="249"/>
                    <a:pt x="433" y="249"/>
                  </a:cubicBezTo>
                  <a:cubicBezTo>
                    <a:pt x="435" y="249"/>
                    <a:pt x="437" y="249"/>
                    <a:pt x="438" y="249"/>
                  </a:cubicBezTo>
                  <a:cubicBezTo>
                    <a:pt x="441" y="248"/>
                    <a:pt x="440" y="247"/>
                    <a:pt x="441" y="247"/>
                  </a:cubicBezTo>
                  <a:cubicBezTo>
                    <a:pt x="445" y="242"/>
                    <a:pt x="445" y="235"/>
                    <a:pt x="450" y="231"/>
                  </a:cubicBezTo>
                  <a:cubicBezTo>
                    <a:pt x="453" y="235"/>
                    <a:pt x="457" y="230"/>
                    <a:pt x="459" y="233"/>
                  </a:cubicBezTo>
                  <a:cubicBezTo>
                    <a:pt x="462" y="239"/>
                    <a:pt x="460" y="246"/>
                    <a:pt x="463" y="252"/>
                  </a:cubicBezTo>
                  <a:lnTo>
                    <a:pt x="463" y="25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3" name="Freeform 113"/>
            <p:cNvSpPr>
              <a:spLocks/>
            </p:cNvSpPr>
            <p:nvPr/>
          </p:nvSpPr>
          <p:spPr bwMode="auto">
            <a:xfrm>
              <a:off x="3778" y="873"/>
              <a:ext cx="184" cy="135"/>
            </a:xfrm>
            <a:custGeom>
              <a:avLst/>
              <a:gdLst>
                <a:gd name="T0" fmla="*/ 167 w 234"/>
                <a:gd name="T1" fmla="*/ 114 h 171"/>
                <a:gd name="T2" fmla="*/ 190 w 234"/>
                <a:gd name="T3" fmla="*/ 126 h 171"/>
                <a:gd name="T4" fmla="*/ 200 w 234"/>
                <a:gd name="T5" fmla="*/ 119 h 171"/>
                <a:gd name="T6" fmla="*/ 219 w 234"/>
                <a:gd name="T7" fmla="*/ 140 h 171"/>
                <a:gd name="T8" fmla="*/ 229 w 234"/>
                <a:gd name="T9" fmla="*/ 151 h 171"/>
                <a:gd name="T10" fmla="*/ 231 w 234"/>
                <a:gd name="T11" fmla="*/ 163 h 171"/>
                <a:gd name="T12" fmla="*/ 220 w 234"/>
                <a:gd name="T13" fmla="*/ 157 h 171"/>
                <a:gd name="T14" fmla="*/ 213 w 234"/>
                <a:gd name="T15" fmla="*/ 150 h 171"/>
                <a:gd name="T16" fmla="*/ 212 w 234"/>
                <a:gd name="T17" fmla="*/ 143 h 171"/>
                <a:gd name="T18" fmla="*/ 206 w 234"/>
                <a:gd name="T19" fmla="*/ 143 h 171"/>
                <a:gd name="T20" fmla="*/ 205 w 234"/>
                <a:gd name="T21" fmla="*/ 135 h 171"/>
                <a:gd name="T22" fmla="*/ 195 w 234"/>
                <a:gd name="T23" fmla="*/ 130 h 171"/>
                <a:gd name="T24" fmla="*/ 181 w 234"/>
                <a:gd name="T25" fmla="*/ 126 h 171"/>
                <a:gd name="T26" fmla="*/ 149 w 234"/>
                <a:gd name="T27" fmla="*/ 118 h 171"/>
                <a:gd name="T28" fmla="*/ 120 w 234"/>
                <a:gd name="T29" fmla="*/ 110 h 171"/>
                <a:gd name="T30" fmla="*/ 100 w 234"/>
                <a:gd name="T31" fmla="*/ 126 h 171"/>
                <a:gd name="T32" fmla="*/ 99 w 234"/>
                <a:gd name="T33" fmla="*/ 122 h 171"/>
                <a:gd name="T34" fmla="*/ 109 w 234"/>
                <a:gd name="T35" fmla="*/ 109 h 171"/>
                <a:gd name="T36" fmla="*/ 106 w 234"/>
                <a:gd name="T37" fmla="*/ 107 h 171"/>
                <a:gd name="T38" fmla="*/ 87 w 234"/>
                <a:gd name="T39" fmla="*/ 130 h 171"/>
                <a:gd name="T40" fmla="*/ 71 w 234"/>
                <a:gd name="T41" fmla="*/ 144 h 171"/>
                <a:gd name="T42" fmla="*/ 39 w 234"/>
                <a:gd name="T43" fmla="*/ 160 h 171"/>
                <a:gd name="T44" fmla="*/ 28 w 234"/>
                <a:gd name="T45" fmla="*/ 164 h 171"/>
                <a:gd name="T46" fmla="*/ 46 w 234"/>
                <a:gd name="T47" fmla="*/ 153 h 171"/>
                <a:gd name="T48" fmla="*/ 74 w 234"/>
                <a:gd name="T49" fmla="*/ 128 h 171"/>
                <a:gd name="T50" fmla="*/ 62 w 234"/>
                <a:gd name="T51" fmla="*/ 131 h 171"/>
                <a:gd name="T52" fmla="*/ 55 w 234"/>
                <a:gd name="T53" fmla="*/ 133 h 171"/>
                <a:gd name="T54" fmla="*/ 44 w 234"/>
                <a:gd name="T55" fmla="*/ 130 h 171"/>
                <a:gd name="T56" fmla="*/ 38 w 234"/>
                <a:gd name="T57" fmla="*/ 132 h 171"/>
                <a:gd name="T58" fmla="*/ 36 w 234"/>
                <a:gd name="T59" fmla="*/ 122 h 171"/>
                <a:gd name="T60" fmla="*/ 30 w 234"/>
                <a:gd name="T61" fmla="*/ 122 h 171"/>
                <a:gd name="T62" fmla="*/ 18 w 234"/>
                <a:gd name="T63" fmla="*/ 112 h 171"/>
                <a:gd name="T64" fmla="*/ 26 w 234"/>
                <a:gd name="T65" fmla="*/ 90 h 171"/>
                <a:gd name="T66" fmla="*/ 39 w 234"/>
                <a:gd name="T67" fmla="*/ 76 h 171"/>
                <a:gd name="T68" fmla="*/ 42 w 234"/>
                <a:gd name="T69" fmla="*/ 72 h 171"/>
                <a:gd name="T70" fmla="*/ 30 w 234"/>
                <a:gd name="T71" fmla="*/ 76 h 171"/>
                <a:gd name="T72" fmla="*/ 9 w 234"/>
                <a:gd name="T73" fmla="*/ 75 h 171"/>
                <a:gd name="T74" fmla="*/ 7 w 234"/>
                <a:gd name="T75" fmla="*/ 66 h 171"/>
                <a:gd name="T76" fmla="*/ 20 w 234"/>
                <a:gd name="T77" fmla="*/ 53 h 171"/>
                <a:gd name="T78" fmla="*/ 32 w 234"/>
                <a:gd name="T79" fmla="*/ 58 h 171"/>
                <a:gd name="T80" fmla="*/ 25 w 234"/>
                <a:gd name="T81" fmla="*/ 48 h 171"/>
                <a:gd name="T82" fmla="*/ 7 w 234"/>
                <a:gd name="T83" fmla="*/ 34 h 171"/>
                <a:gd name="T84" fmla="*/ 22 w 234"/>
                <a:gd name="T85" fmla="*/ 28 h 171"/>
                <a:gd name="T86" fmla="*/ 58 w 234"/>
                <a:gd name="T87" fmla="*/ 6 h 171"/>
                <a:gd name="T88" fmla="*/ 75 w 234"/>
                <a:gd name="T89" fmla="*/ 4 h 171"/>
                <a:gd name="T90" fmla="*/ 78 w 234"/>
                <a:gd name="T91" fmla="*/ 4 h 171"/>
                <a:gd name="T92" fmla="*/ 94 w 234"/>
                <a:gd name="T93" fmla="*/ 6 h 171"/>
                <a:gd name="T94" fmla="*/ 118 w 234"/>
                <a:gd name="T95" fmla="*/ 10 h 171"/>
                <a:gd name="T96" fmla="*/ 153 w 234"/>
                <a:gd name="T97" fmla="*/ 14 h 171"/>
                <a:gd name="T98" fmla="*/ 167 w 234"/>
                <a:gd name="T99" fmla="*/ 1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4" h="171">
                  <a:moveTo>
                    <a:pt x="167" y="18"/>
                  </a:moveTo>
                  <a:cubicBezTo>
                    <a:pt x="167" y="114"/>
                    <a:pt x="167" y="114"/>
                    <a:pt x="167" y="114"/>
                  </a:cubicBezTo>
                  <a:cubicBezTo>
                    <a:pt x="170" y="116"/>
                    <a:pt x="176" y="113"/>
                    <a:pt x="179" y="117"/>
                  </a:cubicBezTo>
                  <a:cubicBezTo>
                    <a:pt x="181" y="120"/>
                    <a:pt x="186" y="126"/>
                    <a:pt x="190" y="126"/>
                  </a:cubicBezTo>
                  <a:cubicBezTo>
                    <a:pt x="193" y="126"/>
                    <a:pt x="193" y="121"/>
                    <a:pt x="196" y="120"/>
                  </a:cubicBezTo>
                  <a:cubicBezTo>
                    <a:pt x="197" y="120"/>
                    <a:pt x="199" y="120"/>
                    <a:pt x="200" y="119"/>
                  </a:cubicBezTo>
                  <a:cubicBezTo>
                    <a:pt x="207" y="126"/>
                    <a:pt x="210" y="128"/>
                    <a:pt x="216" y="137"/>
                  </a:cubicBezTo>
                  <a:cubicBezTo>
                    <a:pt x="216" y="138"/>
                    <a:pt x="218" y="138"/>
                    <a:pt x="219" y="140"/>
                  </a:cubicBezTo>
                  <a:cubicBezTo>
                    <a:pt x="220" y="143"/>
                    <a:pt x="221" y="146"/>
                    <a:pt x="223" y="148"/>
                  </a:cubicBezTo>
                  <a:cubicBezTo>
                    <a:pt x="225" y="150"/>
                    <a:pt x="227" y="149"/>
                    <a:pt x="229" y="151"/>
                  </a:cubicBezTo>
                  <a:cubicBezTo>
                    <a:pt x="230" y="153"/>
                    <a:pt x="234" y="154"/>
                    <a:pt x="234" y="158"/>
                  </a:cubicBezTo>
                  <a:cubicBezTo>
                    <a:pt x="234" y="161"/>
                    <a:pt x="231" y="161"/>
                    <a:pt x="231" y="163"/>
                  </a:cubicBezTo>
                  <a:cubicBezTo>
                    <a:pt x="230" y="163"/>
                    <a:pt x="230" y="163"/>
                    <a:pt x="229" y="163"/>
                  </a:cubicBezTo>
                  <a:cubicBezTo>
                    <a:pt x="225" y="163"/>
                    <a:pt x="220" y="159"/>
                    <a:pt x="220" y="157"/>
                  </a:cubicBezTo>
                  <a:cubicBezTo>
                    <a:pt x="220" y="155"/>
                    <a:pt x="220" y="155"/>
                    <a:pt x="220" y="153"/>
                  </a:cubicBezTo>
                  <a:cubicBezTo>
                    <a:pt x="220" y="150"/>
                    <a:pt x="217" y="150"/>
                    <a:pt x="213" y="150"/>
                  </a:cubicBezTo>
                  <a:cubicBezTo>
                    <a:pt x="210" y="150"/>
                    <a:pt x="209" y="148"/>
                    <a:pt x="209" y="147"/>
                  </a:cubicBezTo>
                  <a:cubicBezTo>
                    <a:pt x="209" y="145"/>
                    <a:pt x="212" y="145"/>
                    <a:pt x="212" y="143"/>
                  </a:cubicBezTo>
                  <a:cubicBezTo>
                    <a:pt x="212" y="141"/>
                    <a:pt x="212" y="140"/>
                    <a:pt x="212" y="140"/>
                  </a:cubicBezTo>
                  <a:cubicBezTo>
                    <a:pt x="208" y="140"/>
                    <a:pt x="209" y="143"/>
                    <a:pt x="206" y="143"/>
                  </a:cubicBezTo>
                  <a:cubicBezTo>
                    <a:pt x="206" y="143"/>
                    <a:pt x="203" y="141"/>
                    <a:pt x="203" y="140"/>
                  </a:cubicBezTo>
                  <a:cubicBezTo>
                    <a:pt x="203" y="137"/>
                    <a:pt x="205" y="136"/>
                    <a:pt x="205" y="135"/>
                  </a:cubicBezTo>
                  <a:cubicBezTo>
                    <a:pt x="204" y="134"/>
                    <a:pt x="202" y="132"/>
                    <a:pt x="201" y="133"/>
                  </a:cubicBezTo>
                  <a:cubicBezTo>
                    <a:pt x="198" y="133"/>
                    <a:pt x="197" y="132"/>
                    <a:pt x="195" y="130"/>
                  </a:cubicBezTo>
                  <a:cubicBezTo>
                    <a:pt x="194" y="132"/>
                    <a:pt x="193" y="134"/>
                    <a:pt x="192" y="134"/>
                  </a:cubicBezTo>
                  <a:cubicBezTo>
                    <a:pt x="187" y="134"/>
                    <a:pt x="184" y="128"/>
                    <a:pt x="181" y="126"/>
                  </a:cubicBezTo>
                  <a:cubicBezTo>
                    <a:pt x="175" y="121"/>
                    <a:pt x="168" y="122"/>
                    <a:pt x="161" y="118"/>
                  </a:cubicBezTo>
                  <a:cubicBezTo>
                    <a:pt x="149" y="118"/>
                    <a:pt x="149" y="118"/>
                    <a:pt x="149" y="118"/>
                  </a:cubicBezTo>
                  <a:cubicBezTo>
                    <a:pt x="142" y="116"/>
                    <a:pt x="132" y="115"/>
                    <a:pt x="129" y="107"/>
                  </a:cubicBezTo>
                  <a:cubicBezTo>
                    <a:pt x="126" y="108"/>
                    <a:pt x="122" y="109"/>
                    <a:pt x="120" y="110"/>
                  </a:cubicBezTo>
                  <a:cubicBezTo>
                    <a:pt x="120" y="112"/>
                    <a:pt x="121" y="112"/>
                    <a:pt x="122" y="113"/>
                  </a:cubicBezTo>
                  <a:cubicBezTo>
                    <a:pt x="119" y="118"/>
                    <a:pt x="105" y="126"/>
                    <a:pt x="100" y="126"/>
                  </a:cubicBezTo>
                  <a:cubicBezTo>
                    <a:pt x="99" y="126"/>
                    <a:pt x="98" y="125"/>
                    <a:pt x="98" y="124"/>
                  </a:cubicBezTo>
                  <a:cubicBezTo>
                    <a:pt x="98" y="123"/>
                    <a:pt x="99" y="123"/>
                    <a:pt x="99" y="122"/>
                  </a:cubicBezTo>
                  <a:cubicBezTo>
                    <a:pt x="98" y="121"/>
                    <a:pt x="99" y="121"/>
                    <a:pt x="99" y="120"/>
                  </a:cubicBezTo>
                  <a:cubicBezTo>
                    <a:pt x="99" y="115"/>
                    <a:pt x="102" y="111"/>
                    <a:pt x="109" y="109"/>
                  </a:cubicBezTo>
                  <a:cubicBezTo>
                    <a:pt x="109" y="109"/>
                    <a:pt x="109" y="108"/>
                    <a:pt x="109" y="107"/>
                  </a:cubicBezTo>
                  <a:cubicBezTo>
                    <a:pt x="107" y="107"/>
                    <a:pt x="107" y="107"/>
                    <a:pt x="106" y="107"/>
                  </a:cubicBezTo>
                  <a:cubicBezTo>
                    <a:pt x="101" y="107"/>
                    <a:pt x="87" y="119"/>
                    <a:pt x="87" y="126"/>
                  </a:cubicBezTo>
                  <a:cubicBezTo>
                    <a:pt x="87" y="127"/>
                    <a:pt x="87" y="129"/>
                    <a:pt x="87" y="130"/>
                  </a:cubicBezTo>
                  <a:cubicBezTo>
                    <a:pt x="87" y="135"/>
                    <a:pt x="82" y="136"/>
                    <a:pt x="77" y="138"/>
                  </a:cubicBezTo>
                  <a:cubicBezTo>
                    <a:pt x="74" y="140"/>
                    <a:pt x="73" y="142"/>
                    <a:pt x="71" y="144"/>
                  </a:cubicBezTo>
                  <a:cubicBezTo>
                    <a:pt x="68" y="148"/>
                    <a:pt x="60" y="150"/>
                    <a:pt x="57" y="154"/>
                  </a:cubicBezTo>
                  <a:cubicBezTo>
                    <a:pt x="54" y="157"/>
                    <a:pt x="46" y="160"/>
                    <a:pt x="39" y="160"/>
                  </a:cubicBezTo>
                  <a:cubicBezTo>
                    <a:pt x="31" y="162"/>
                    <a:pt x="27" y="171"/>
                    <a:pt x="18" y="168"/>
                  </a:cubicBezTo>
                  <a:cubicBezTo>
                    <a:pt x="20" y="164"/>
                    <a:pt x="24" y="166"/>
                    <a:pt x="28" y="164"/>
                  </a:cubicBezTo>
                  <a:cubicBezTo>
                    <a:pt x="31" y="162"/>
                    <a:pt x="33" y="158"/>
                    <a:pt x="35" y="157"/>
                  </a:cubicBezTo>
                  <a:cubicBezTo>
                    <a:pt x="39" y="154"/>
                    <a:pt x="43" y="157"/>
                    <a:pt x="46" y="153"/>
                  </a:cubicBezTo>
                  <a:cubicBezTo>
                    <a:pt x="50" y="148"/>
                    <a:pt x="58" y="145"/>
                    <a:pt x="63" y="141"/>
                  </a:cubicBezTo>
                  <a:cubicBezTo>
                    <a:pt x="68" y="138"/>
                    <a:pt x="68" y="131"/>
                    <a:pt x="74" y="128"/>
                  </a:cubicBezTo>
                  <a:cubicBezTo>
                    <a:pt x="70" y="128"/>
                    <a:pt x="70" y="128"/>
                    <a:pt x="70" y="128"/>
                  </a:cubicBezTo>
                  <a:cubicBezTo>
                    <a:pt x="67" y="129"/>
                    <a:pt x="66" y="131"/>
                    <a:pt x="62" y="131"/>
                  </a:cubicBezTo>
                  <a:cubicBezTo>
                    <a:pt x="60" y="131"/>
                    <a:pt x="59" y="130"/>
                    <a:pt x="56" y="129"/>
                  </a:cubicBezTo>
                  <a:cubicBezTo>
                    <a:pt x="56" y="131"/>
                    <a:pt x="55" y="131"/>
                    <a:pt x="55" y="133"/>
                  </a:cubicBezTo>
                  <a:cubicBezTo>
                    <a:pt x="50" y="131"/>
                    <a:pt x="48" y="130"/>
                    <a:pt x="44" y="127"/>
                  </a:cubicBezTo>
                  <a:cubicBezTo>
                    <a:pt x="44" y="128"/>
                    <a:pt x="44" y="129"/>
                    <a:pt x="44" y="130"/>
                  </a:cubicBezTo>
                  <a:cubicBezTo>
                    <a:pt x="42" y="130"/>
                    <a:pt x="42" y="130"/>
                    <a:pt x="41" y="130"/>
                  </a:cubicBezTo>
                  <a:cubicBezTo>
                    <a:pt x="40" y="130"/>
                    <a:pt x="39" y="132"/>
                    <a:pt x="38" y="132"/>
                  </a:cubicBezTo>
                  <a:cubicBezTo>
                    <a:pt x="37" y="132"/>
                    <a:pt x="36" y="128"/>
                    <a:pt x="36" y="126"/>
                  </a:cubicBezTo>
                  <a:cubicBezTo>
                    <a:pt x="36" y="124"/>
                    <a:pt x="36" y="124"/>
                    <a:pt x="36" y="122"/>
                  </a:cubicBezTo>
                  <a:cubicBezTo>
                    <a:pt x="36" y="121"/>
                    <a:pt x="36" y="119"/>
                    <a:pt x="34" y="119"/>
                  </a:cubicBezTo>
                  <a:cubicBezTo>
                    <a:pt x="32" y="119"/>
                    <a:pt x="31" y="122"/>
                    <a:pt x="30" y="122"/>
                  </a:cubicBezTo>
                  <a:cubicBezTo>
                    <a:pt x="27" y="122"/>
                    <a:pt x="17" y="114"/>
                    <a:pt x="15" y="112"/>
                  </a:cubicBezTo>
                  <a:cubicBezTo>
                    <a:pt x="16" y="112"/>
                    <a:pt x="17" y="112"/>
                    <a:pt x="18" y="112"/>
                  </a:cubicBezTo>
                  <a:cubicBezTo>
                    <a:pt x="17" y="107"/>
                    <a:pt x="9" y="106"/>
                    <a:pt x="9" y="102"/>
                  </a:cubicBezTo>
                  <a:cubicBezTo>
                    <a:pt x="9" y="96"/>
                    <a:pt x="21" y="90"/>
                    <a:pt x="26" y="90"/>
                  </a:cubicBezTo>
                  <a:cubicBezTo>
                    <a:pt x="28" y="90"/>
                    <a:pt x="43" y="84"/>
                    <a:pt x="43" y="81"/>
                  </a:cubicBezTo>
                  <a:cubicBezTo>
                    <a:pt x="43" y="80"/>
                    <a:pt x="39" y="77"/>
                    <a:pt x="39" y="76"/>
                  </a:cubicBezTo>
                  <a:cubicBezTo>
                    <a:pt x="41" y="75"/>
                    <a:pt x="41" y="75"/>
                    <a:pt x="42" y="76"/>
                  </a:cubicBezTo>
                  <a:cubicBezTo>
                    <a:pt x="42" y="72"/>
                    <a:pt x="42" y="72"/>
                    <a:pt x="42" y="72"/>
                  </a:cubicBezTo>
                  <a:cubicBezTo>
                    <a:pt x="41" y="72"/>
                    <a:pt x="41" y="72"/>
                    <a:pt x="39" y="72"/>
                  </a:cubicBezTo>
                  <a:cubicBezTo>
                    <a:pt x="36" y="72"/>
                    <a:pt x="34" y="76"/>
                    <a:pt x="30" y="76"/>
                  </a:cubicBezTo>
                  <a:cubicBezTo>
                    <a:pt x="25" y="76"/>
                    <a:pt x="24" y="74"/>
                    <a:pt x="20" y="75"/>
                  </a:cubicBezTo>
                  <a:cubicBezTo>
                    <a:pt x="16" y="75"/>
                    <a:pt x="11" y="75"/>
                    <a:pt x="9" y="75"/>
                  </a:cubicBezTo>
                  <a:cubicBezTo>
                    <a:pt x="9" y="71"/>
                    <a:pt x="6" y="70"/>
                    <a:pt x="6" y="68"/>
                  </a:cubicBezTo>
                  <a:cubicBezTo>
                    <a:pt x="6" y="68"/>
                    <a:pt x="6" y="67"/>
                    <a:pt x="7" y="66"/>
                  </a:cubicBezTo>
                  <a:cubicBezTo>
                    <a:pt x="3" y="66"/>
                    <a:pt x="1" y="65"/>
                    <a:pt x="0" y="63"/>
                  </a:cubicBezTo>
                  <a:cubicBezTo>
                    <a:pt x="6" y="59"/>
                    <a:pt x="15" y="57"/>
                    <a:pt x="20" y="53"/>
                  </a:cubicBezTo>
                  <a:cubicBezTo>
                    <a:pt x="24" y="53"/>
                    <a:pt x="24" y="53"/>
                    <a:pt x="24" y="53"/>
                  </a:cubicBezTo>
                  <a:cubicBezTo>
                    <a:pt x="24" y="60"/>
                    <a:pt x="27" y="58"/>
                    <a:pt x="32" y="58"/>
                  </a:cubicBezTo>
                  <a:cubicBezTo>
                    <a:pt x="35" y="58"/>
                    <a:pt x="35" y="59"/>
                    <a:pt x="38" y="58"/>
                  </a:cubicBezTo>
                  <a:cubicBezTo>
                    <a:pt x="36" y="51"/>
                    <a:pt x="31" y="51"/>
                    <a:pt x="25" y="48"/>
                  </a:cubicBezTo>
                  <a:cubicBezTo>
                    <a:pt x="23" y="47"/>
                    <a:pt x="20" y="40"/>
                    <a:pt x="18" y="39"/>
                  </a:cubicBezTo>
                  <a:cubicBezTo>
                    <a:pt x="16" y="37"/>
                    <a:pt x="7" y="35"/>
                    <a:pt x="7" y="34"/>
                  </a:cubicBezTo>
                  <a:cubicBezTo>
                    <a:pt x="7" y="34"/>
                    <a:pt x="10" y="28"/>
                    <a:pt x="10" y="28"/>
                  </a:cubicBezTo>
                  <a:cubicBezTo>
                    <a:pt x="22" y="28"/>
                    <a:pt x="22" y="28"/>
                    <a:pt x="22" y="28"/>
                  </a:cubicBezTo>
                  <a:cubicBezTo>
                    <a:pt x="29" y="19"/>
                    <a:pt x="39" y="11"/>
                    <a:pt x="50" y="7"/>
                  </a:cubicBezTo>
                  <a:cubicBezTo>
                    <a:pt x="53" y="6"/>
                    <a:pt x="55" y="7"/>
                    <a:pt x="58" y="6"/>
                  </a:cubicBezTo>
                  <a:cubicBezTo>
                    <a:pt x="62" y="5"/>
                    <a:pt x="64" y="0"/>
                    <a:pt x="68" y="0"/>
                  </a:cubicBezTo>
                  <a:cubicBezTo>
                    <a:pt x="71" y="0"/>
                    <a:pt x="72" y="3"/>
                    <a:pt x="75" y="4"/>
                  </a:cubicBezTo>
                  <a:cubicBezTo>
                    <a:pt x="74" y="5"/>
                    <a:pt x="73" y="5"/>
                    <a:pt x="73" y="6"/>
                  </a:cubicBezTo>
                  <a:cubicBezTo>
                    <a:pt x="75" y="7"/>
                    <a:pt x="77" y="5"/>
                    <a:pt x="78" y="4"/>
                  </a:cubicBezTo>
                  <a:cubicBezTo>
                    <a:pt x="81" y="4"/>
                    <a:pt x="81" y="5"/>
                    <a:pt x="83" y="6"/>
                  </a:cubicBezTo>
                  <a:cubicBezTo>
                    <a:pt x="94" y="6"/>
                    <a:pt x="94" y="6"/>
                    <a:pt x="94" y="6"/>
                  </a:cubicBezTo>
                  <a:cubicBezTo>
                    <a:pt x="97" y="7"/>
                    <a:pt x="98" y="9"/>
                    <a:pt x="101" y="10"/>
                  </a:cubicBezTo>
                  <a:cubicBezTo>
                    <a:pt x="118" y="10"/>
                    <a:pt x="118" y="10"/>
                    <a:pt x="118" y="10"/>
                  </a:cubicBezTo>
                  <a:cubicBezTo>
                    <a:pt x="122" y="15"/>
                    <a:pt x="136" y="16"/>
                    <a:pt x="143" y="16"/>
                  </a:cubicBezTo>
                  <a:cubicBezTo>
                    <a:pt x="147" y="16"/>
                    <a:pt x="149" y="14"/>
                    <a:pt x="153" y="14"/>
                  </a:cubicBezTo>
                  <a:cubicBezTo>
                    <a:pt x="159" y="14"/>
                    <a:pt x="161" y="17"/>
                    <a:pt x="167" y="18"/>
                  </a:cubicBezTo>
                  <a:cubicBezTo>
                    <a:pt x="167" y="18"/>
                    <a:pt x="167" y="18"/>
                    <a:pt x="167"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4" name="Freeform 114"/>
            <p:cNvSpPr>
              <a:spLocks/>
            </p:cNvSpPr>
            <p:nvPr/>
          </p:nvSpPr>
          <p:spPr bwMode="auto">
            <a:xfrm>
              <a:off x="3944" y="992"/>
              <a:ext cx="9" cy="11"/>
            </a:xfrm>
            <a:custGeom>
              <a:avLst/>
              <a:gdLst>
                <a:gd name="T0" fmla="*/ 5 w 11"/>
                <a:gd name="T1" fmla="*/ 5 h 14"/>
                <a:gd name="T2" fmla="*/ 0 w 11"/>
                <a:gd name="T3" fmla="*/ 5 h 14"/>
                <a:gd name="T4" fmla="*/ 6 w 11"/>
                <a:gd name="T5" fmla="*/ 1 h 14"/>
                <a:gd name="T6" fmla="*/ 11 w 11"/>
                <a:gd name="T7" fmla="*/ 12 h 14"/>
                <a:gd name="T8" fmla="*/ 9 w 11"/>
                <a:gd name="T9" fmla="*/ 14 h 14"/>
                <a:gd name="T10" fmla="*/ 5 w 11"/>
                <a:gd name="T11" fmla="*/ 9 h 14"/>
                <a:gd name="T12" fmla="*/ 5 w 11"/>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5" y="5"/>
                  </a:moveTo>
                  <a:cubicBezTo>
                    <a:pt x="1" y="4"/>
                    <a:pt x="3" y="3"/>
                    <a:pt x="0" y="5"/>
                  </a:cubicBezTo>
                  <a:cubicBezTo>
                    <a:pt x="0" y="0"/>
                    <a:pt x="1" y="0"/>
                    <a:pt x="6" y="1"/>
                  </a:cubicBezTo>
                  <a:cubicBezTo>
                    <a:pt x="5" y="7"/>
                    <a:pt x="11" y="7"/>
                    <a:pt x="11" y="12"/>
                  </a:cubicBezTo>
                  <a:cubicBezTo>
                    <a:pt x="11" y="14"/>
                    <a:pt x="10" y="14"/>
                    <a:pt x="9" y="14"/>
                  </a:cubicBezTo>
                  <a:cubicBezTo>
                    <a:pt x="7" y="14"/>
                    <a:pt x="5" y="10"/>
                    <a:pt x="5" y="9"/>
                  </a:cubicBezTo>
                  <a:cubicBezTo>
                    <a:pt x="5" y="8"/>
                    <a:pt x="4" y="6"/>
                    <a:pt x="5"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5" name="Freeform 115"/>
            <p:cNvSpPr>
              <a:spLocks/>
            </p:cNvSpPr>
            <p:nvPr/>
          </p:nvSpPr>
          <p:spPr bwMode="auto">
            <a:xfrm>
              <a:off x="3931" y="979"/>
              <a:ext cx="9" cy="14"/>
            </a:xfrm>
            <a:custGeom>
              <a:avLst/>
              <a:gdLst>
                <a:gd name="T0" fmla="*/ 8 w 12"/>
                <a:gd name="T1" fmla="*/ 9 h 18"/>
                <a:gd name="T2" fmla="*/ 10 w 12"/>
                <a:gd name="T3" fmla="*/ 9 h 18"/>
                <a:gd name="T4" fmla="*/ 10 w 12"/>
                <a:gd name="T5" fmla="*/ 18 h 18"/>
                <a:gd name="T6" fmla="*/ 6 w 12"/>
                <a:gd name="T7" fmla="*/ 9 h 18"/>
                <a:gd name="T8" fmla="*/ 0 w 12"/>
                <a:gd name="T9" fmla="*/ 2 h 18"/>
                <a:gd name="T10" fmla="*/ 3 w 12"/>
                <a:gd name="T11" fmla="*/ 0 h 18"/>
                <a:gd name="T12" fmla="*/ 8 w 12"/>
                <a:gd name="T13" fmla="*/ 0 h 18"/>
                <a:gd name="T14" fmla="*/ 8 w 12"/>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8" y="9"/>
                  </a:moveTo>
                  <a:cubicBezTo>
                    <a:pt x="8" y="10"/>
                    <a:pt x="10" y="10"/>
                    <a:pt x="10" y="9"/>
                  </a:cubicBezTo>
                  <a:cubicBezTo>
                    <a:pt x="10" y="12"/>
                    <a:pt x="12" y="15"/>
                    <a:pt x="10" y="18"/>
                  </a:cubicBezTo>
                  <a:cubicBezTo>
                    <a:pt x="7" y="15"/>
                    <a:pt x="6" y="12"/>
                    <a:pt x="6" y="9"/>
                  </a:cubicBezTo>
                  <a:cubicBezTo>
                    <a:pt x="3" y="8"/>
                    <a:pt x="0" y="6"/>
                    <a:pt x="0" y="2"/>
                  </a:cubicBezTo>
                  <a:cubicBezTo>
                    <a:pt x="0" y="1"/>
                    <a:pt x="2" y="0"/>
                    <a:pt x="3" y="0"/>
                  </a:cubicBezTo>
                  <a:cubicBezTo>
                    <a:pt x="7" y="0"/>
                    <a:pt x="5" y="2"/>
                    <a:pt x="8" y="0"/>
                  </a:cubicBezTo>
                  <a:cubicBezTo>
                    <a:pt x="8" y="6"/>
                    <a:pt x="7" y="6"/>
                    <a:pt x="8"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6" name="Freeform 116"/>
            <p:cNvSpPr>
              <a:spLocks/>
            </p:cNvSpPr>
            <p:nvPr/>
          </p:nvSpPr>
          <p:spPr bwMode="auto">
            <a:xfrm>
              <a:off x="4015" y="849"/>
              <a:ext cx="91" cy="47"/>
            </a:xfrm>
            <a:custGeom>
              <a:avLst/>
              <a:gdLst>
                <a:gd name="T0" fmla="*/ 107 w 116"/>
                <a:gd name="T1" fmla="*/ 48 h 60"/>
                <a:gd name="T2" fmla="*/ 104 w 116"/>
                <a:gd name="T3" fmla="*/ 50 h 60"/>
                <a:gd name="T4" fmla="*/ 107 w 116"/>
                <a:gd name="T5" fmla="*/ 52 h 60"/>
                <a:gd name="T6" fmla="*/ 110 w 116"/>
                <a:gd name="T7" fmla="*/ 55 h 60"/>
                <a:gd name="T8" fmla="*/ 97 w 116"/>
                <a:gd name="T9" fmla="*/ 59 h 60"/>
                <a:gd name="T10" fmla="*/ 79 w 116"/>
                <a:gd name="T11" fmla="*/ 52 h 60"/>
                <a:gd name="T12" fmla="*/ 73 w 116"/>
                <a:gd name="T13" fmla="*/ 56 h 60"/>
                <a:gd name="T14" fmla="*/ 57 w 116"/>
                <a:gd name="T15" fmla="*/ 60 h 60"/>
                <a:gd name="T16" fmla="*/ 38 w 116"/>
                <a:gd name="T17" fmla="*/ 60 h 60"/>
                <a:gd name="T18" fmla="*/ 34 w 116"/>
                <a:gd name="T19" fmla="*/ 55 h 60"/>
                <a:gd name="T20" fmla="*/ 22 w 116"/>
                <a:gd name="T21" fmla="*/ 54 h 60"/>
                <a:gd name="T22" fmla="*/ 11 w 116"/>
                <a:gd name="T23" fmla="*/ 46 h 60"/>
                <a:gd name="T24" fmla="*/ 33 w 116"/>
                <a:gd name="T25" fmla="*/ 41 h 60"/>
                <a:gd name="T26" fmla="*/ 40 w 116"/>
                <a:gd name="T27" fmla="*/ 41 h 60"/>
                <a:gd name="T28" fmla="*/ 34 w 116"/>
                <a:gd name="T29" fmla="*/ 38 h 60"/>
                <a:gd name="T30" fmla="*/ 23 w 116"/>
                <a:gd name="T31" fmla="*/ 38 h 60"/>
                <a:gd name="T32" fmla="*/ 6 w 116"/>
                <a:gd name="T33" fmla="*/ 35 h 60"/>
                <a:gd name="T34" fmla="*/ 14 w 116"/>
                <a:gd name="T35" fmla="*/ 30 h 60"/>
                <a:gd name="T36" fmla="*/ 7 w 116"/>
                <a:gd name="T37" fmla="*/ 30 h 60"/>
                <a:gd name="T38" fmla="*/ 0 w 116"/>
                <a:gd name="T39" fmla="*/ 25 h 60"/>
                <a:gd name="T40" fmla="*/ 28 w 116"/>
                <a:gd name="T41" fmla="*/ 7 h 60"/>
                <a:gd name="T42" fmla="*/ 32 w 116"/>
                <a:gd name="T43" fmla="*/ 14 h 60"/>
                <a:gd name="T44" fmla="*/ 39 w 116"/>
                <a:gd name="T45" fmla="*/ 10 h 60"/>
                <a:gd name="T46" fmla="*/ 49 w 116"/>
                <a:gd name="T47" fmla="*/ 17 h 60"/>
                <a:gd name="T48" fmla="*/ 55 w 116"/>
                <a:gd name="T49" fmla="*/ 15 h 60"/>
                <a:gd name="T50" fmla="*/ 54 w 116"/>
                <a:gd name="T51" fmla="*/ 11 h 60"/>
                <a:gd name="T52" fmla="*/ 59 w 116"/>
                <a:gd name="T53" fmla="*/ 11 h 60"/>
                <a:gd name="T54" fmla="*/ 66 w 116"/>
                <a:gd name="T55" fmla="*/ 18 h 60"/>
                <a:gd name="T56" fmla="*/ 70 w 116"/>
                <a:gd name="T57" fmla="*/ 26 h 60"/>
                <a:gd name="T58" fmla="*/ 73 w 116"/>
                <a:gd name="T59" fmla="*/ 24 h 60"/>
                <a:gd name="T60" fmla="*/ 68 w 116"/>
                <a:gd name="T61" fmla="*/ 9 h 60"/>
                <a:gd name="T62" fmla="*/ 72 w 116"/>
                <a:gd name="T63" fmla="*/ 6 h 60"/>
                <a:gd name="T64" fmla="*/ 78 w 116"/>
                <a:gd name="T65" fmla="*/ 6 h 60"/>
                <a:gd name="T66" fmla="*/ 78 w 116"/>
                <a:gd name="T67" fmla="*/ 4 h 60"/>
                <a:gd name="T68" fmla="*/ 84 w 116"/>
                <a:gd name="T69" fmla="*/ 0 h 60"/>
                <a:gd name="T70" fmla="*/ 92 w 116"/>
                <a:gd name="T71" fmla="*/ 5 h 60"/>
                <a:gd name="T72" fmla="*/ 87 w 116"/>
                <a:gd name="T73" fmla="*/ 12 h 60"/>
                <a:gd name="T74" fmla="*/ 93 w 116"/>
                <a:gd name="T75" fmla="*/ 31 h 60"/>
                <a:gd name="T76" fmla="*/ 116 w 116"/>
                <a:gd name="T77" fmla="*/ 46 h 60"/>
                <a:gd name="T78" fmla="*/ 107 w 116"/>
                <a:gd name="T79"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6" h="60">
                  <a:moveTo>
                    <a:pt x="107" y="48"/>
                  </a:moveTo>
                  <a:cubicBezTo>
                    <a:pt x="105" y="48"/>
                    <a:pt x="104" y="48"/>
                    <a:pt x="104" y="50"/>
                  </a:cubicBezTo>
                  <a:cubicBezTo>
                    <a:pt x="104" y="52"/>
                    <a:pt x="106" y="52"/>
                    <a:pt x="107" y="52"/>
                  </a:cubicBezTo>
                  <a:cubicBezTo>
                    <a:pt x="108" y="53"/>
                    <a:pt x="109" y="54"/>
                    <a:pt x="110" y="55"/>
                  </a:cubicBezTo>
                  <a:cubicBezTo>
                    <a:pt x="108" y="59"/>
                    <a:pt x="103" y="59"/>
                    <a:pt x="97" y="59"/>
                  </a:cubicBezTo>
                  <a:cubicBezTo>
                    <a:pt x="88" y="59"/>
                    <a:pt x="85" y="52"/>
                    <a:pt x="79" y="52"/>
                  </a:cubicBezTo>
                  <a:cubicBezTo>
                    <a:pt x="75" y="52"/>
                    <a:pt x="77" y="55"/>
                    <a:pt x="73" y="56"/>
                  </a:cubicBezTo>
                  <a:cubicBezTo>
                    <a:pt x="68" y="59"/>
                    <a:pt x="62" y="57"/>
                    <a:pt x="57" y="60"/>
                  </a:cubicBezTo>
                  <a:cubicBezTo>
                    <a:pt x="47" y="60"/>
                    <a:pt x="44" y="60"/>
                    <a:pt x="38" y="60"/>
                  </a:cubicBezTo>
                  <a:cubicBezTo>
                    <a:pt x="34" y="60"/>
                    <a:pt x="36" y="57"/>
                    <a:pt x="34" y="55"/>
                  </a:cubicBezTo>
                  <a:cubicBezTo>
                    <a:pt x="31" y="53"/>
                    <a:pt x="25" y="54"/>
                    <a:pt x="22" y="54"/>
                  </a:cubicBezTo>
                  <a:cubicBezTo>
                    <a:pt x="17" y="54"/>
                    <a:pt x="13" y="49"/>
                    <a:pt x="11" y="46"/>
                  </a:cubicBezTo>
                  <a:cubicBezTo>
                    <a:pt x="16" y="42"/>
                    <a:pt x="23" y="41"/>
                    <a:pt x="33" y="41"/>
                  </a:cubicBezTo>
                  <a:cubicBezTo>
                    <a:pt x="36" y="41"/>
                    <a:pt x="37" y="41"/>
                    <a:pt x="40" y="41"/>
                  </a:cubicBezTo>
                  <a:cubicBezTo>
                    <a:pt x="38" y="40"/>
                    <a:pt x="36" y="38"/>
                    <a:pt x="34" y="38"/>
                  </a:cubicBezTo>
                  <a:cubicBezTo>
                    <a:pt x="30" y="38"/>
                    <a:pt x="25" y="38"/>
                    <a:pt x="23" y="38"/>
                  </a:cubicBezTo>
                  <a:cubicBezTo>
                    <a:pt x="18" y="38"/>
                    <a:pt x="6" y="41"/>
                    <a:pt x="6" y="35"/>
                  </a:cubicBezTo>
                  <a:cubicBezTo>
                    <a:pt x="6" y="30"/>
                    <a:pt x="12" y="31"/>
                    <a:pt x="14" y="30"/>
                  </a:cubicBezTo>
                  <a:cubicBezTo>
                    <a:pt x="11" y="29"/>
                    <a:pt x="10" y="30"/>
                    <a:pt x="7" y="30"/>
                  </a:cubicBezTo>
                  <a:cubicBezTo>
                    <a:pt x="4" y="30"/>
                    <a:pt x="0" y="26"/>
                    <a:pt x="0" y="25"/>
                  </a:cubicBezTo>
                  <a:cubicBezTo>
                    <a:pt x="0" y="14"/>
                    <a:pt x="20" y="7"/>
                    <a:pt x="28" y="7"/>
                  </a:cubicBezTo>
                  <a:cubicBezTo>
                    <a:pt x="31" y="7"/>
                    <a:pt x="31" y="13"/>
                    <a:pt x="32" y="14"/>
                  </a:cubicBezTo>
                  <a:cubicBezTo>
                    <a:pt x="34" y="13"/>
                    <a:pt x="35" y="10"/>
                    <a:pt x="39" y="10"/>
                  </a:cubicBezTo>
                  <a:cubicBezTo>
                    <a:pt x="45" y="10"/>
                    <a:pt x="47" y="13"/>
                    <a:pt x="49" y="17"/>
                  </a:cubicBezTo>
                  <a:cubicBezTo>
                    <a:pt x="51" y="16"/>
                    <a:pt x="53" y="16"/>
                    <a:pt x="55" y="15"/>
                  </a:cubicBezTo>
                  <a:cubicBezTo>
                    <a:pt x="55" y="13"/>
                    <a:pt x="55" y="13"/>
                    <a:pt x="54" y="11"/>
                  </a:cubicBezTo>
                  <a:cubicBezTo>
                    <a:pt x="59" y="11"/>
                    <a:pt x="59" y="11"/>
                    <a:pt x="59" y="11"/>
                  </a:cubicBezTo>
                  <a:cubicBezTo>
                    <a:pt x="62" y="12"/>
                    <a:pt x="65" y="15"/>
                    <a:pt x="66" y="18"/>
                  </a:cubicBezTo>
                  <a:cubicBezTo>
                    <a:pt x="68" y="20"/>
                    <a:pt x="66" y="26"/>
                    <a:pt x="70" y="26"/>
                  </a:cubicBezTo>
                  <a:cubicBezTo>
                    <a:pt x="72" y="26"/>
                    <a:pt x="72" y="25"/>
                    <a:pt x="73" y="24"/>
                  </a:cubicBezTo>
                  <a:cubicBezTo>
                    <a:pt x="71" y="21"/>
                    <a:pt x="68" y="11"/>
                    <a:pt x="68" y="9"/>
                  </a:cubicBezTo>
                  <a:cubicBezTo>
                    <a:pt x="68" y="7"/>
                    <a:pt x="70" y="6"/>
                    <a:pt x="72" y="6"/>
                  </a:cubicBezTo>
                  <a:cubicBezTo>
                    <a:pt x="76" y="6"/>
                    <a:pt x="74" y="8"/>
                    <a:pt x="78" y="6"/>
                  </a:cubicBezTo>
                  <a:cubicBezTo>
                    <a:pt x="78" y="5"/>
                    <a:pt x="78" y="4"/>
                    <a:pt x="78" y="4"/>
                  </a:cubicBezTo>
                  <a:cubicBezTo>
                    <a:pt x="78" y="1"/>
                    <a:pt x="81" y="0"/>
                    <a:pt x="84" y="0"/>
                  </a:cubicBezTo>
                  <a:cubicBezTo>
                    <a:pt x="88" y="0"/>
                    <a:pt x="92" y="1"/>
                    <a:pt x="92" y="5"/>
                  </a:cubicBezTo>
                  <a:cubicBezTo>
                    <a:pt x="92" y="8"/>
                    <a:pt x="87" y="10"/>
                    <a:pt x="87" y="12"/>
                  </a:cubicBezTo>
                  <a:cubicBezTo>
                    <a:pt x="87" y="20"/>
                    <a:pt x="93" y="25"/>
                    <a:pt x="93" y="31"/>
                  </a:cubicBezTo>
                  <a:cubicBezTo>
                    <a:pt x="93" y="38"/>
                    <a:pt x="112" y="43"/>
                    <a:pt x="116" y="46"/>
                  </a:cubicBezTo>
                  <a:cubicBezTo>
                    <a:pt x="112" y="49"/>
                    <a:pt x="111" y="48"/>
                    <a:pt x="107" y="4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7" name="Freeform 117"/>
            <p:cNvSpPr>
              <a:spLocks/>
            </p:cNvSpPr>
            <p:nvPr/>
          </p:nvSpPr>
          <p:spPr bwMode="auto">
            <a:xfrm>
              <a:off x="3982" y="841"/>
              <a:ext cx="50" cy="34"/>
            </a:xfrm>
            <a:custGeom>
              <a:avLst/>
              <a:gdLst>
                <a:gd name="T0" fmla="*/ 14 w 64"/>
                <a:gd name="T1" fmla="*/ 41 h 43"/>
                <a:gd name="T2" fmla="*/ 10 w 64"/>
                <a:gd name="T3" fmla="*/ 36 h 43"/>
                <a:gd name="T4" fmla="*/ 0 w 64"/>
                <a:gd name="T5" fmla="*/ 32 h 43"/>
                <a:gd name="T6" fmla="*/ 11 w 64"/>
                <a:gd name="T7" fmla="*/ 10 h 43"/>
                <a:gd name="T8" fmla="*/ 7 w 64"/>
                <a:gd name="T9" fmla="*/ 3 h 43"/>
                <a:gd name="T10" fmla="*/ 21 w 64"/>
                <a:gd name="T11" fmla="*/ 3 h 43"/>
                <a:gd name="T12" fmla="*/ 29 w 64"/>
                <a:gd name="T13" fmla="*/ 1 h 43"/>
                <a:gd name="T14" fmla="*/ 41 w 64"/>
                <a:gd name="T15" fmla="*/ 6 h 43"/>
                <a:gd name="T16" fmla="*/ 49 w 64"/>
                <a:gd name="T17" fmla="*/ 5 h 43"/>
                <a:gd name="T18" fmla="*/ 64 w 64"/>
                <a:gd name="T19" fmla="*/ 14 h 43"/>
                <a:gd name="T20" fmla="*/ 50 w 64"/>
                <a:gd name="T21" fmla="*/ 19 h 43"/>
                <a:gd name="T22" fmla="*/ 34 w 64"/>
                <a:gd name="T23" fmla="*/ 36 h 43"/>
                <a:gd name="T24" fmla="*/ 17 w 64"/>
                <a:gd name="T25" fmla="*/ 43 h 43"/>
                <a:gd name="T26" fmla="*/ 14 w 64"/>
                <a:gd name="T27" fmla="*/ 4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43">
                  <a:moveTo>
                    <a:pt x="14" y="41"/>
                  </a:moveTo>
                  <a:cubicBezTo>
                    <a:pt x="12" y="41"/>
                    <a:pt x="11" y="37"/>
                    <a:pt x="10" y="36"/>
                  </a:cubicBezTo>
                  <a:cubicBezTo>
                    <a:pt x="8" y="34"/>
                    <a:pt x="0" y="35"/>
                    <a:pt x="0" y="32"/>
                  </a:cubicBezTo>
                  <a:cubicBezTo>
                    <a:pt x="0" y="24"/>
                    <a:pt x="11" y="18"/>
                    <a:pt x="11" y="10"/>
                  </a:cubicBezTo>
                  <a:cubicBezTo>
                    <a:pt x="11" y="9"/>
                    <a:pt x="8" y="5"/>
                    <a:pt x="7" y="3"/>
                  </a:cubicBezTo>
                  <a:cubicBezTo>
                    <a:pt x="13" y="0"/>
                    <a:pt x="15" y="3"/>
                    <a:pt x="21" y="3"/>
                  </a:cubicBezTo>
                  <a:cubicBezTo>
                    <a:pt x="23" y="3"/>
                    <a:pt x="25" y="0"/>
                    <a:pt x="29" y="1"/>
                  </a:cubicBezTo>
                  <a:cubicBezTo>
                    <a:pt x="34" y="2"/>
                    <a:pt x="36" y="5"/>
                    <a:pt x="41" y="6"/>
                  </a:cubicBezTo>
                  <a:cubicBezTo>
                    <a:pt x="43" y="8"/>
                    <a:pt x="46" y="5"/>
                    <a:pt x="49" y="5"/>
                  </a:cubicBezTo>
                  <a:cubicBezTo>
                    <a:pt x="53" y="5"/>
                    <a:pt x="64" y="9"/>
                    <a:pt x="64" y="14"/>
                  </a:cubicBezTo>
                  <a:cubicBezTo>
                    <a:pt x="64" y="17"/>
                    <a:pt x="53" y="19"/>
                    <a:pt x="50" y="19"/>
                  </a:cubicBezTo>
                  <a:cubicBezTo>
                    <a:pt x="43" y="21"/>
                    <a:pt x="34" y="31"/>
                    <a:pt x="34" y="36"/>
                  </a:cubicBezTo>
                  <a:cubicBezTo>
                    <a:pt x="34" y="37"/>
                    <a:pt x="19" y="43"/>
                    <a:pt x="17" y="43"/>
                  </a:cubicBezTo>
                  <a:cubicBezTo>
                    <a:pt x="15" y="43"/>
                    <a:pt x="15" y="41"/>
                    <a:pt x="14" y="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8" name="Freeform 118"/>
            <p:cNvSpPr>
              <a:spLocks/>
            </p:cNvSpPr>
            <p:nvPr/>
          </p:nvSpPr>
          <p:spPr bwMode="auto">
            <a:xfrm>
              <a:off x="4022" y="818"/>
              <a:ext cx="60" cy="26"/>
            </a:xfrm>
            <a:custGeom>
              <a:avLst/>
              <a:gdLst>
                <a:gd name="T0" fmla="*/ 26 w 77"/>
                <a:gd name="T1" fmla="*/ 33 h 33"/>
                <a:gd name="T2" fmla="*/ 20 w 77"/>
                <a:gd name="T3" fmla="*/ 29 h 33"/>
                <a:gd name="T4" fmla="*/ 26 w 77"/>
                <a:gd name="T5" fmla="*/ 27 h 33"/>
                <a:gd name="T6" fmla="*/ 23 w 77"/>
                <a:gd name="T7" fmla="*/ 22 h 33"/>
                <a:gd name="T8" fmla="*/ 20 w 77"/>
                <a:gd name="T9" fmla="*/ 25 h 33"/>
                <a:gd name="T10" fmla="*/ 11 w 77"/>
                <a:gd name="T11" fmla="*/ 26 h 33"/>
                <a:gd name="T12" fmla="*/ 3 w 77"/>
                <a:gd name="T13" fmla="*/ 25 h 33"/>
                <a:gd name="T14" fmla="*/ 0 w 77"/>
                <a:gd name="T15" fmla="*/ 21 h 33"/>
                <a:gd name="T16" fmla="*/ 0 w 77"/>
                <a:gd name="T17" fmla="*/ 18 h 33"/>
                <a:gd name="T18" fmla="*/ 5 w 77"/>
                <a:gd name="T19" fmla="*/ 16 h 33"/>
                <a:gd name="T20" fmla="*/ 15 w 77"/>
                <a:gd name="T21" fmla="*/ 18 h 33"/>
                <a:gd name="T22" fmla="*/ 5 w 77"/>
                <a:gd name="T23" fmla="*/ 15 h 33"/>
                <a:gd name="T24" fmla="*/ 5 w 77"/>
                <a:gd name="T25" fmla="*/ 12 h 33"/>
                <a:gd name="T26" fmla="*/ 9 w 77"/>
                <a:gd name="T27" fmla="*/ 12 h 33"/>
                <a:gd name="T28" fmla="*/ 19 w 77"/>
                <a:gd name="T29" fmla="*/ 13 h 33"/>
                <a:gd name="T30" fmla="*/ 8 w 77"/>
                <a:gd name="T31" fmla="*/ 11 h 33"/>
                <a:gd name="T32" fmla="*/ 13 w 77"/>
                <a:gd name="T33" fmla="*/ 8 h 33"/>
                <a:gd name="T34" fmla="*/ 18 w 77"/>
                <a:gd name="T35" fmla="*/ 9 h 33"/>
                <a:gd name="T36" fmla="*/ 11 w 77"/>
                <a:gd name="T37" fmla="*/ 6 h 33"/>
                <a:gd name="T38" fmla="*/ 19 w 77"/>
                <a:gd name="T39" fmla="*/ 6 h 33"/>
                <a:gd name="T40" fmla="*/ 22 w 77"/>
                <a:gd name="T41" fmla="*/ 10 h 33"/>
                <a:gd name="T42" fmla="*/ 27 w 77"/>
                <a:gd name="T43" fmla="*/ 10 h 33"/>
                <a:gd name="T44" fmla="*/ 48 w 77"/>
                <a:gd name="T45" fmla="*/ 18 h 33"/>
                <a:gd name="T46" fmla="*/ 53 w 77"/>
                <a:gd name="T47" fmla="*/ 15 h 33"/>
                <a:gd name="T48" fmla="*/ 49 w 77"/>
                <a:gd name="T49" fmla="*/ 14 h 33"/>
                <a:gd name="T50" fmla="*/ 51 w 77"/>
                <a:gd name="T51" fmla="*/ 14 h 33"/>
                <a:gd name="T52" fmla="*/ 51 w 77"/>
                <a:gd name="T53" fmla="*/ 11 h 33"/>
                <a:gd name="T54" fmla="*/ 46 w 77"/>
                <a:gd name="T55" fmla="*/ 7 h 33"/>
                <a:gd name="T56" fmla="*/ 53 w 77"/>
                <a:gd name="T57" fmla="*/ 0 h 33"/>
                <a:gd name="T58" fmla="*/ 58 w 77"/>
                <a:gd name="T59" fmla="*/ 2 h 33"/>
                <a:gd name="T60" fmla="*/ 58 w 77"/>
                <a:gd name="T61" fmla="*/ 5 h 33"/>
                <a:gd name="T62" fmla="*/ 66 w 77"/>
                <a:gd name="T63" fmla="*/ 13 h 33"/>
                <a:gd name="T64" fmla="*/ 72 w 77"/>
                <a:gd name="T65" fmla="*/ 10 h 33"/>
                <a:gd name="T66" fmla="*/ 77 w 77"/>
                <a:gd name="T67" fmla="*/ 16 h 33"/>
                <a:gd name="T68" fmla="*/ 70 w 77"/>
                <a:gd name="T69" fmla="*/ 26 h 33"/>
                <a:gd name="T70" fmla="*/ 55 w 77"/>
                <a:gd name="T71" fmla="*/ 26 h 33"/>
                <a:gd name="T72" fmla="*/ 41 w 77"/>
                <a:gd name="T73" fmla="*/ 29 h 33"/>
                <a:gd name="T74" fmla="*/ 26 w 77"/>
                <a:gd name="T7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33">
                  <a:moveTo>
                    <a:pt x="26" y="33"/>
                  </a:moveTo>
                  <a:cubicBezTo>
                    <a:pt x="24" y="33"/>
                    <a:pt x="20" y="31"/>
                    <a:pt x="20" y="29"/>
                  </a:cubicBezTo>
                  <a:cubicBezTo>
                    <a:pt x="20" y="26"/>
                    <a:pt x="24" y="27"/>
                    <a:pt x="26" y="27"/>
                  </a:cubicBezTo>
                  <a:cubicBezTo>
                    <a:pt x="25" y="25"/>
                    <a:pt x="23" y="24"/>
                    <a:pt x="23" y="22"/>
                  </a:cubicBezTo>
                  <a:cubicBezTo>
                    <a:pt x="21" y="22"/>
                    <a:pt x="20" y="23"/>
                    <a:pt x="20" y="25"/>
                  </a:cubicBezTo>
                  <a:cubicBezTo>
                    <a:pt x="16" y="25"/>
                    <a:pt x="14" y="26"/>
                    <a:pt x="11" y="26"/>
                  </a:cubicBezTo>
                  <a:cubicBezTo>
                    <a:pt x="8" y="26"/>
                    <a:pt x="5" y="25"/>
                    <a:pt x="3" y="25"/>
                  </a:cubicBezTo>
                  <a:cubicBezTo>
                    <a:pt x="2" y="25"/>
                    <a:pt x="0" y="23"/>
                    <a:pt x="0" y="21"/>
                  </a:cubicBezTo>
                  <a:cubicBezTo>
                    <a:pt x="0" y="19"/>
                    <a:pt x="1" y="19"/>
                    <a:pt x="0" y="18"/>
                  </a:cubicBezTo>
                  <a:cubicBezTo>
                    <a:pt x="2" y="17"/>
                    <a:pt x="3" y="16"/>
                    <a:pt x="5" y="16"/>
                  </a:cubicBezTo>
                  <a:cubicBezTo>
                    <a:pt x="10" y="16"/>
                    <a:pt x="12" y="18"/>
                    <a:pt x="15" y="18"/>
                  </a:cubicBezTo>
                  <a:cubicBezTo>
                    <a:pt x="12" y="17"/>
                    <a:pt x="8" y="16"/>
                    <a:pt x="5" y="15"/>
                  </a:cubicBezTo>
                  <a:cubicBezTo>
                    <a:pt x="5" y="12"/>
                    <a:pt x="5" y="12"/>
                    <a:pt x="5" y="12"/>
                  </a:cubicBezTo>
                  <a:cubicBezTo>
                    <a:pt x="7" y="12"/>
                    <a:pt x="9" y="12"/>
                    <a:pt x="9" y="12"/>
                  </a:cubicBezTo>
                  <a:cubicBezTo>
                    <a:pt x="10" y="12"/>
                    <a:pt x="17" y="13"/>
                    <a:pt x="19" y="13"/>
                  </a:cubicBezTo>
                  <a:cubicBezTo>
                    <a:pt x="15" y="12"/>
                    <a:pt x="11" y="13"/>
                    <a:pt x="8" y="11"/>
                  </a:cubicBezTo>
                  <a:cubicBezTo>
                    <a:pt x="9" y="10"/>
                    <a:pt x="11" y="8"/>
                    <a:pt x="13" y="8"/>
                  </a:cubicBezTo>
                  <a:cubicBezTo>
                    <a:pt x="15" y="8"/>
                    <a:pt x="16" y="9"/>
                    <a:pt x="18" y="9"/>
                  </a:cubicBezTo>
                  <a:cubicBezTo>
                    <a:pt x="15" y="9"/>
                    <a:pt x="11" y="9"/>
                    <a:pt x="11" y="6"/>
                  </a:cubicBezTo>
                  <a:cubicBezTo>
                    <a:pt x="15" y="6"/>
                    <a:pt x="17" y="6"/>
                    <a:pt x="19" y="6"/>
                  </a:cubicBezTo>
                  <a:cubicBezTo>
                    <a:pt x="20" y="6"/>
                    <a:pt x="22" y="7"/>
                    <a:pt x="22" y="10"/>
                  </a:cubicBezTo>
                  <a:cubicBezTo>
                    <a:pt x="25" y="10"/>
                    <a:pt x="27" y="10"/>
                    <a:pt x="27" y="10"/>
                  </a:cubicBezTo>
                  <a:cubicBezTo>
                    <a:pt x="34" y="10"/>
                    <a:pt x="39" y="18"/>
                    <a:pt x="48" y="18"/>
                  </a:cubicBezTo>
                  <a:cubicBezTo>
                    <a:pt x="51" y="18"/>
                    <a:pt x="52" y="17"/>
                    <a:pt x="53" y="15"/>
                  </a:cubicBezTo>
                  <a:cubicBezTo>
                    <a:pt x="51" y="15"/>
                    <a:pt x="50" y="15"/>
                    <a:pt x="49" y="14"/>
                  </a:cubicBezTo>
                  <a:cubicBezTo>
                    <a:pt x="49" y="14"/>
                    <a:pt x="50" y="14"/>
                    <a:pt x="51" y="14"/>
                  </a:cubicBezTo>
                  <a:cubicBezTo>
                    <a:pt x="51" y="11"/>
                    <a:pt x="51" y="11"/>
                    <a:pt x="51" y="11"/>
                  </a:cubicBezTo>
                  <a:cubicBezTo>
                    <a:pt x="50" y="10"/>
                    <a:pt x="46" y="9"/>
                    <a:pt x="46" y="7"/>
                  </a:cubicBezTo>
                  <a:cubicBezTo>
                    <a:pt x="46" y="4"/>
                    <a:pt x="51" y="2"/>
                    <a:pt x="53" y="0"/>
                  </a:cubicBezTo>
                  <a:cubicBezTo>
                    <a:pt x="55" y="1"/>
                    <a:pt x="56" y="2"/>
                    <a:pt x="58" y="2"/>
                  </a:cubicBezTo>
                  <a:cubicBezTo>
                    <a:pt x="57" y="4"/>
                    <a:pt x="58" y="4"/>
                    <a:pt x="58" y="5"/>
                  </a:cubicBezTo>
                  <a:cubicBezTo>
                    <a:pt x="58" y="8"/>
                    <a:pt x="62" y="13"/>
                    <a:pt x="66" y="13"/>
                  </a:cubicBezTo>
                  <a:cubicBezTo>
                    <a:pt x="68" y="13"/>
                    <a:pt x="69" y="10"/>
                    <a:pt x="72" y="10"/>
                  </a:cubicBezTo>
                  <a:cubicBezTo>
                    <a:pt x="75" y="10"/>
                    <a:pt x="77" y="13"/>
                    <a:pt x="77" y="16"/>
                  </a:cubicBezTo>
                  <a:cubicBezTo>
                    <a:pt x="77" y="19"/>
                    <a:pt x="72" y="25"/>
                    <a:pt x="70" y="26"/>
                  </a:cubicBezTo>
                  <a:cubicBezTo>
                    <a:pt x="68" y="27"/>
                    <a:pt x="55" y="25"/>
                    <a:pt x="55" y="26"/>
                  </a:cubicBezTo>
                  <a:cubicBezTo>
                    <a:pt x="55" y="26"/>
                    <a:pt x="41" y="29"/>
                    <a:pt x="41" y="29"/>
                  </a:cubicBezTo>
                  <a:cubicBezTo>
                    <a:pt x="36" y="31"/>
                    <a:pt x="32" y="33"/>
                    <a:pt x="26" y="3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9" name="Freeform 119"/>
            <p:cNvSpPr>
              <a:spLocks/>
            </p:cNvSpPr>
            <p:nvPr/>
          </p:nvSpPr>
          <p:spPr bwMode="auto">
            <a:xfrm>
              <a:off x="4013" y="827"/>
              <a:ext cx="8" cy="6"/>
            </a:xfrm>
            <a:custGeom>
              <a:avLst/>
              <a:gdLst>
                <a:gd name="T0" fmla="*/ 4 w 10"/>
                <a:gd name="T1" fmla="*/ 7 h 7"/>
                <a:gd name="T2" fmla="*/ 0 w 10"/>
                <a:gd name="T3" fmla="*/ 5 h 7"/>
                <a:gd name="T4" fmla="*/ 10 w 10"/>
                <a:gd name="T5" fmla="*/ 0 h 7"/>
                <a:gd name="T6" fmla="*/ 4 w 10"/>
                <a:gd name="T7" fmla="*/ 7 h 7"/>
              </a:gdLst>
              <a:ahLst/>
              <a:cxnLst>
                <a:cxn ang="0">
                  <a:pos x="T0" y="T1"/>
                </a:cxn>
                <a:cxn ang="0">
                  <a:pos x="T2" y="T3"/>
                </a:cxn>
                <a:cxn ang="0">
                  <a:pos x="T4" y="T5"/>
                </a:cxn>
                <a:cxn ang="0">
                  <a:pos x="T6" y="T7"/>
                </a:cxn>
              </a:cxnLst>
              <a:rect l="0" t="0" r="r" b="b"/>
              <a:pathLst>
                <a:path w="10" h="7">
                  <a:moveTo>
                    <a:pt x="4" y="7"/>
                  </a:moveTo>
                  <a:cubicBezTo>
                    <a:pt x="2" y="7"/>
                    <a:pt x="0" y="6"/>
                    <a:pt x="0" y="5"/>
                  </a:cubicBezTo>
                  <a:cubicBezTo>
                    <a:pt x="0" y="1"/>
                    <a:pt x="8" y="0"/>
                    <a:pt x="10" y="0"/>
                  </a:cubicBezTo>
                  <a:cubicBezTo>
                    <a:pt x="10" y="3"/>
                    <a:pt x="7" y="7"/>
                    <a:pt x="4"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0" name="Freeform 120"/>
            <p:cNvSpPr>
              <a:spLocks/>
            </p:cNvSpPr>
            <p:nvPr/>
          </p:nvSpPr>
          <p:spPr bwMode="auto">
            <a:xfrm>
              <a:off x="4035" y="818"/>
              <a:ext cx="7" cy="3"/>
            </a:xfrm>
            <a:custGeom>
              <a:avLst/>
              <a:gdLst>
                <a:gd name="T0" fmla="*/ 3 w 8"/>
                <a:gd name="T1" fmla="*/ 3 h 3"/>
                <a:gd name="T2" fmla="*/ 0 w 8"/>
                <a:gd name="T3" fmla="*/ 0 h 3"/>
                <a:gd name="T4" fmla="*/ 8 w 8"/>
                <a:gd name="T5" fmla="*/ 0 h 3"/>
                <a:gd name="T6" fmla="*/ 8 w 8"/>
                <a:gd name="T7" fmla="*/ 3 h 3"/>
                <a:gd name="T8" fmla="*/ 3 w 8"/>
                <a:gd name="T9" fmla="*/ 3 h 3"/>
              </a:gdLst>
              <a:ahLst/>
              <a:cxnLst>
                <a:cxn ang="0">
                  <a:pos x="T0" y="T1"/>
                </a:cxn>
                <a:cxn ang="0">
                  <a:pos x="T2" y="T3"/>
                </a:cxn>
                <a:cxn ang="0">
                  <a:pos x="T4" y="T5"/>
                </a:cxn>
                <a:cxn ang="0">
                  <a:pos x="T6" y="T7"/>
                </a:cxn>
                <a:cxn ang="0">
                  <a:pos x="T8" y="T9"/>
                </a:cxn>
              </a:cxnLst>
              <a:rect l="0" t="0" r="r" b="b"/>
              <a:pathLst>
                <a:path w="8" h="3">
                  <a:moveTo>
                    <a:pt x="3" y="3"/>
                  </a:moveTo>
                  <a:cubicBezTo>
                    <a:pt x="2" y="3"/>
                    <a:pt x="0" y="2"/>
                    <a:pt x="0" y="0"/>
                  </a:cubicBezTo>
                  <a:cubicBezTo>
                    <a:pt x="8" y="0"/>
                    <a:pt x="8" y="0"/>
                    <a:pt x="8" y="0"/>
                  </a:cubicBezTo>
                  <a:cubicBezTo>
                    <a:pt x="8" y="3"/>
                    <a:pt x="8" y="3"/>
                    <a:pt x="8" y="3"/>
                  </a:cubicBezTo>
                  <a:cubicBezTo>
                    <a:pt x="7" y="3"/>
                    <a:pt x="3" y="3"/>
                    <a:pt x="3"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1" name="Freeform 121"/>
            <p:cNvSpPr>
              <a:spLocks/>
            </p:cNvSpPr>
            <p:nvPr/>
          </p:nvSpPr>
          <p:spPr bwMode="auto">
            <a:xfrm>
              <a:off x="3996" y="811"/>
              <a:ext cx="35" cy="18"/>
            </a:xfrm>
            <a:custGeom>
              <a:avLst/>
              <a:gdLst>
                <a:gd name="T0" fmla="*/ 44 w 44"/>
                <a:gd name="T1" fmla="*/ 4 h 24"/>
                <a:gd name="T2" fmla="*/ 41 w 44"/>
                <a:gd name="T3" fmla="*/ 7 h 24"/>
                <a:gd name="T4" fmla="*/ 43 w 44"/>
                <a:gd name="T5" fmla="*/ 12 h 24"/>
                <a:gd name="T6" fmla="*/ 33 w 44"/>
                <a:gd name="T7" fmla="*/ 19 h 24"/>
                <a:gd name="T8" fmla="*/ 28 w 44"/>
                <a:gd name="T9" fmla="*/ 12 h 24"/>
                <a:gd name="T10" fmla="*/ 20 w 44"/>
                <a:gd name="T11" fmla="*/ 19 h 24"/>
                <a:gd name="T12" fmla="*/ 16 w 44"/>
                <a:gd name="T13" fmla="*/ 24 h 24"/>
                <a:gd name="T14" fmla="*/ 12 w 44"/>
                <a:gd name="T15" fmla="*/ 21 h 24"/>
                <a:gd name="T16" fmla="*/ 6 w 44"/>
                <a:gd name="T17" fmla="*/ 21 h 24"/>
                <a:gd name="T18" fmla="*/ 2 w 44"/>
                <a:gd name="T19" fmla="*/ 23 h 24"/>
                <a:gd name="T20" fmla="*/ 0 w 44"/>
                <a:gd name="T21" fmla="*/ 19 h 24"/>
                <a:gd name="T22" fmla="*/ 5 w 44"/>
                <a:gd name="T23" fmla="*/ 15 h 24"/>
                <a:gd name="T24" fmla="*/ 15 w 44"/>
                <a:gd name="T25" fmla="*/ 11 h 24"/>
                <a:gd name="T26" fmla="*/ 27 w 44"/>
                <a:gd name="T27" fmla="*/ 3 h 24"/>
                <a:gd name="T28" fmla="*/ 31 w 44"/>
                <a:gd name="T29" fmla="*/ 3 h 24"/>
                <a:gd name="T30" fmla="*/ 44 w 44"/>
                <a:gd name="T3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4">
                  <a:moveTo>
                    <a:pt x="44" y="4"/>
                  </a:moveTo>
                  <a:cubicBezTo>
                    <a:pt x="44" y="5"/>
                    <a:pt x="43" y="7"/>
                    <a:pt x="41" y="7"/>
                  </a:cubicBezTo>
                  <a:cubicBezTo>
                    <a:pt x="41" y="9"/>
                    <a:pt x="43" y="10"/>
                    <a:pt x="43" y="12"/>
                  </a:cubicBezTo>
                  <a:cubicBezTo>
                    <a:pt x="33" y="19"/>
                    <a:pt x="33" y="19"/>
                    <a:pt x="33" y="19"/>
                  </a:cubicBezTo>
                  <a:cubicBezTo>
                    <a:pt x="30" y="19"/>
                    <a:pt x="30" y="13"/>
                    <a:pt x="28" y="12"/>
                  </a:cubicBezTo>
                  <a:cubicBezTo>
                    <a:pt x="27" y="16"/>
                    <a:pt x="24" y="20"/>
                    <a:pt x="20" y="19"/>
                  </a:cubicBezTo>
                  <a:cubicBezTo>
                    <a:pt x="20" y="22"/>
                    <a:pt x="18" y="24"/>
                    <a:pt x="16" y="24"/>
                  </a:cubicBezTo>
                  <a:cubicBezTo>
                    <a:pt x="14" y="24"/>
                    <a:pt x="12" y="22"/>
                    <a:pt x="12" y="21"/>
                  </a:cubicBezTo>
                  <a:cubicBezTo>
                    <a:pt x="9" y="22"/>
                    <a:pt x="8" y="21"/>
                    <a:pt x="6" y="21"/>
                  </a:cubicBezTo>
                  <a:cubicBezTo>
                    <a:pt x="5" y="21"/>
                    <a:pt x="4" y="22"/>
                    <a:pt x="2" y="23"/>
                  </a:cubicBezTo>
                  <a:cubicBezTo>
                    <a:pt x="2" y="21"/>
                    <a:pt x="0" y="20"/>
                    <a:pt x="0" y="19"/>
                  </a:cubicBezTo>
                  <a:cubicBezTo>
                    <a:pt x="0" y="19"/>
                    <a:pt x="4" y="16"/>
                    <a:pt x="5" y="15"/>
                  </a:cubicBezTo>
                  <a:cubicBezTo>
                    <a:pt x="8" y="13"/>
                    <a:pt x="12" y="13"/>
                    <a:pt x="15" y="11"/>
                  </a:cubicBezTo>
                  <a:cubicBezTo>
                    <a:pt x="20" y="8"/>
                    <a:pt x="21" y="3"/>
                    <a:pt x="27" y="3"/>
                  </a:cubicBezTo>
                  <a:cubicBezTo>
                    <a:pt x="29" y="3"/>
                    <a:pt x="29" y="3"/>
                    <a:pt x="31" y="3"/>
                  </a:cubicBezTo>
                  <a:cubicBezTo>
                    <a:pt x="31" y="3"/>
                    <a:pt x="44" y="0"/>
                    <a:pt x="44"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2" name="Freeform 122"/>
            <p:cNvSpPr>
              <a:spLocks/>
            </p:cNvSpPr>
            <p:nvPr/>
          </p:nvSpPr>
          <p:spPr bwMode="auto">
            <a:xfrm>
              <a:off x="4042" y="798"/>
              <a:ext cx="20" cy="6"/>
            </a:xfrm>
            <a:custGeom>
              <a:avLst/>
              <a:gdLst>
                <a:gd name="T0" fmla="*/ 10 w 25"/>
                <a:gd name="T1" fmla="*/ 8 h 8"/>
                <a:gd name="T2" fmla="*/ 4 w 25"/>
                <a:gd name="T3" fmla="*/ 6 h 8"/>
                <a:gd name="T4" fmla="*/ 0 w 25"/>
                <a:gd name="T5" fmla="*/ 8 h 8"/>
                <a:gd name="T6" fmla="*/ 16 w 25"/>
                <a:gd name="T7" fmla="*/ 0 h 8"/>
                <a:gd name="T8" fmla="*/ 25 w 25"/>
                <a:gd name="T9" fmla="*/ 5 h 8"/>
                <a:gd name="T10" fmla="*/ 19 w 25"/>
                <a:gd name="T11" fmla="*/ 8 h 8"/>
                <a:gd name="T12" fmla="*/ 10 w 2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5" h="8">
                  <a:moveTo>
                    <a:pt x="10" y="8"/>
                  </a:moveTo>
                  <a:cubicBezTo>
                    <a:pt x="7" y="8"/>
                    <a:pt x="6" y="6"/>
                    <a:pt x="4" y="6"/>
                  </a:cubicBezTo>
                  <a:cubicBezTo>
                    <a:pt x="2" y="6"/>
                    <a:pt x="1" y="7"/>
                    <a:pt x="0" y="8"/>
                  </a:cubicBezTo>
                  <a:cubicBezTo>
                    <a:pt x="0" y="5"/>
                    <a:pt x="13" y="0"/>
                    <a:pt x="16" y="0"/>
                  </a:cubicBezTo>
                  <a:cubicBezTo>
                    <a:pt x="20" y="0"/>
                    <a:pt x="24" y="3"/>
                    <a:pt x="25" y="5"/>
                  </a:cubicBezTo>
                  <a:cubicBezTo>
                    <a:pt x="23" y="6"/>
                    <a:pt x="22" y="8"/>
                    <a:pt x="19" y="8"/>
                  </a:cubicBezTo>
                  <a:cubicBezTo>
                    <a:pt x="13" y="8"/>
                    <a:pt x="14" y="8"/>
                    <a:pt x="10"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3" name="Freeform 123"/>
            <p:cNvSpPr>
              <a:spLocks/>
            </p:cNvSpPr>
            <p:nvPr/>
          </p:nvSpPr>
          <p:spPr bwMode="auto">
            <a:xfrm>
              <a:off x="4042" y="805"/>
              <a:ext cx="18" cy="9"/>
            </a:xfrm>
            <a:custGeom>
              <a:avLst/>
              <a:gdLst>
                <a:gd name="T0" fmla="*/ 19 w 22"/>
                <a:gd name="T1" fmla="*/ 5 h 11"/>
                <a:gd name="T2" fmla="*/ 7 w 22"/>
                <a:gd name="T3" fmla="*/ 11 h 11"/>
                <a:gd name="T4" fmla="*/ 0 w 22"/>
                <a:gd name="T5" fmla="*/ 5 h 11"/>
                <a:gd name="T6" fmla="*/ 18 w 22"/>
                <a:gd name="T7" fmla="*/ 0 h 11"/>
                <a:gd name="T8" fmla="*/ 22 w 22"/>
                <a:gd name="T9" fmla="*/ 2 h 11"/>
                <a:gd name="T10" fmla="*/ 13 w 22"/>
                <a:gd name="T11" fmla="*/ 5 h 11"/>
                <a:gd name="T12" fmla="*/ 19 w 22"/>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19" y="5"/>
                  </a:moveTo>
                  <a:cubicBezTo>
                    <a:pt x="20" y="9"/>
                    <a:pt x="12" y="11"/>
                    <a:pt x="7" y="11"/>
                  </a:cubicBezTo>
                  <a:cubicBezTo>
                    <a:pt x="4" y="11"/>
                    <a:pt x="0" y="7"/>
                    <a:pt x="0" y="5"/>
                  </a:cubicBezTo>
                  <a:cubicBezTo>
                    <a:pt x="0" y="0"/>
                    <a:pt x="14" y="0"/>
                    <a:pt x="18" y="0"/>
                  </a:cubicBezTo>
                  <a:cubicBezTo>
                    <a:pt x="21" y="0"/>
                    <a:pt x="22" y="1"/>
                    <a:pt x="22" y="2"/>
                  </a:cubicBezTo>
                  <a:cubicBezTo>
                    <a:pt x="20" y="4"/>
                    <a:pt x="16" y="5"/>
                    <a:pt x="13" y="5"/>
                  </a:cubicBezTo>
                  <a:lnTo>
                    <a:pt x="19"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4" name="Freeform 124"/>
            <p:cNvSpPr>
              <a:spLocks/>
            </p:cNvSpPr>
            <p:nvPr/>
          </p:nvSpPr>
          <p:spPr bwMode="auto">
            <a:xfrm>
              <a:off x="4034" y="803"/>
              <a:ext cx="6" cy="8"/>
            </a:xfrm>
            <a:custGeom>
              <a:avLst/>
              <a:gdLst>
                <a:gd name="T0" fmla="*/ 7 w 7"/>
                <a:gd name="T1" fmla="*/ 6 h 9"/>
                <a:gd name="T2" fmla="*/ 4 w 7"/>
                <a:gd name="T3" fmla="*/ 9 h 9"/>
                <a:gd name="T4" fmla="*/ 0 w 7"/>
                <a:gd name="T5" fmla="*/ 6 h 9"/>
                <a:gd name="T6" fmla="*/ 7 w 7"/>
                <a:gd name="T7" fmla="*/ 6 h 9"/>
              </a:gdLst>
              <a:ahLst/>
              <a:cxnLst>
                <a:cxn ang="0">
                  <a:pos x="T0" y="T1"/>
                </a:cxn>
                <a:cxn ang="0">
                  <a:pos x="T2" y="T3"/>
                </a:cxn>
                <a:cxn ang="0">
                  <a:pos x="T4" y="T5"/>
                </a:cxn>
                <a:cxn ang="0">
                  <a:pos x="T6" y="T7"/>
                </a:cxn>
              </a:cxnLst>
              <a:rect l="0" t="0" r="r" b="b"/>
              <a:pathLst>
                <a:path w="7" h="9">
                  <a:moveTo>
                    <a:pt x="7" y="6"/>
                  </a:moveTo>
                  <a:cubicBezTo>
                    <a:pt x="6" y="8"/>
                    <a:pt x="6" y="9"/>
                    <a:pt x="4" y="9"/>
                  </a:cubicBezTo>
                  <a:cubicBezTo>
                    <a:pt x="2" y="9"/>
                    <a:pt x="0" y="7"/>
                    <a:pt x="0" y="6"/>
                  </a:cubicBezTo>
                  <a:cubicBezTo>
                    <a:pt x="0" y="0"/>
                    <a:pt x="6" y="6"/>
                    <a:pt x="7"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5" name="Freeform 125"/>
            <p:cNvSpPr>
              <a:spLocks/>
            </p:cNvSpPr>
            <p:nvPr/>
          </p:nvSpPr>
          <p:spPr bwMode="auto">
            <a:xfrm>
              <a:off x="4098" y="849"/>
              <a:ext cx="30" cy="24"/>
            </a:xfrm>
            <a:custGeom>
              <a:avLst/>
              <a:gdLst>
                <a:gd name="T0" fmla="*/ 33 w 38"/>
                <a:gd name="T1" fmla="*/ 11 h 30"/>
                <a:gd name="T2" fmla="*/ 33 w 38"/>
                <a:gd name="T3" fmla="*/ 14 h 30"/>
                <a:gd name="T4" fmla="*/ 38 w 38"/>
                <a:gd name="T5" fmla="*/ 15 h 30"/>
                <a:gd name="T6" fmla="*/ 29 w 38"/>
                <a:gd name="T7" fmla="*/ 27 h 30"/>
                <a:gd name="T8" fmla="*/ 24 w 38"/>
                <a:gd name="T9" fmla="*/ 30 h 30"/>
                <a:gd name="T10" fmla="*/ 20 w 38"/>
                <a:gd name="T11" fmla="*/ 26 h 30"/>
                <a:gd name="T12" fmla="*/ 0 w 38"/>
                <a:gd name="T13" fmla="*/ 15 h 30"/>
                <a:gd name="T14" fmla="*/ 0 w 38"/>
                <a:gd name="T15" fmla="*/ 11 h 30"/>
                <a:gd name="T16" fmla="*/ 10 w 38"/>
                <a:gd name="T17" fmla="*/ 14 h 30"/>
                <a:gd name="T18" fmla="*/ 13 w 38"/>
                <a:gd name="T19" fmla="*/ 14 h 30"/>
                <a:gd name="T20" fmla="*/ 13 w 38"/>
                <a:gd name="T21" fmla="*/ 8 h 30"/>
                <a:gd name="T22" fmla="*/ 6 w 38"/>
                <a:gd name="T23" fmla="*/ 5 h 30"/>
                <a:gd name="T24" fmla="*/ 8 w 38"/>
                <a:gd name="T25" fmla="*/ 3 h 30"/>
                <a:gd name="T26" fmla="*/ 21 w 38"/>
                <a:gd name="T27" fmla="*/ 0 h 30"/>
                <a:gd name="T28" fmla="*/ 30 w 38"/>
                <a:gd name="T29" fmla="*/ 0 h 30"/>
                <a:gd name="T30" fmla="*/ 32 w 38"/>
                <a:gd name="T31" fmla="*/ 3 h 30"/>
                <a:gd name="T32" fmla="*/ 25 w 38"/>
                <a:gd name="T33" fmla="*/ 11 h 30"/>
                <a:gd name="T34" fmla="*/ 33 w 38"/>
                <a:gd name="T35"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0">
                  <a:moveTo>
                    <a:pt x="33" y="11"/>
                  </a:moveTo>
                  <a:cubicBezTo>
                    <a:pt x="33" y="14"/>
                    <a:pt x="33" y="12"/>
                    <a:pt x="33" y="14"/>
                  </a:cubicBezTo>
                  <a:cubicBezTo>
                    <a:pt x="34" y="14"/>
                    <a:pt x="36" y="15"/>
                    <a:pt x="38" y="15"/>
                  </a:cubicBezTo>
                  <a:cubicBezTo>
                    <a:pt x="37" y="27"/>
                    <a:pt x="36" y="24"/>
                    <a:pt x="29" y="27"/>
                  </a:cubicBezTo>
                  <a:cubicBezTo>
                    <a:pt x="27" y="27"/>
                    <a:pt x="26" y="30"/>
                    <a:pt x="24" y="30"/>
                  </a:cubicBezTo>
                  <a:cubicBezTo>
                    <a:pt x="21" y="30"/>
                    <a:pt x="21" y="28"/>
                    <a:pt x="20" y="26"/>
                  </a:cubicBezTo>
                  <a:cubicBezTo>
                    <a:pt x="13" y="20"/>
                    <a:pt x="7" y="21"/>
                    <a:pt x="0" y="15"/>
                  </a:cubicBezTo>
                  <a:cubicBezTo>
                    <a:pt x="0" y="11"/>
                    <a:pt x="0" y="11"/>
                    <a:pt x="0" y="11"/>
                  </a:cubicBezTo>
                  <a:cubicBezTo>
                    <a:pt x="3" y="11"/>
                    <a:pt x="6" y="14"/>
                    <a:pt x="10" y="14"/>
                  </a:cubicBezTo>
                  <a:cubicBezTo>
                    <a:pt x="12" y="14"/>
                    <a:pt x="12" y="14"/>
                    <a:pt x="13" y="14"/>
                  </a:cubicBezTo>
                  <a:cubicBezTo>
                    <a:pt x="13" y="8"/>
                    <a:pt x="13" y="8"/>
                    <a:pt x="13" y="8"/>
                  </a:cubicBezTo>
                  <a:cubicBezTo>
                    <a:pt x="11" y="7"/>
                    <a:pt x="6" y="8"/>
                    <a:pt x="6" y="5"/>
                  </a:cubicBezTo>
                  <a:cubicBezTo>
                    <a:pt x="6" y="4"/>
                    <a:pt x="8" y="4"/>
                    <a:pt x="8" y="3"/>
                  </a:cubicBezTo>
                  <a:cubicBezTo>
                    <a:pt x="12" y="0"/>
                    <a:pt x="16" y="0"/>
                    <a:pt x="21" y="0"/>
                  </a:cubicBezTo>
                  <a:cubicBezTo>
                    <a:pt x="25" y="0"/>
                    <a:pt x="30" y="0"/>
                    <a:pt x="30" y="0"/>
                  </a:cubicBezTo>
                  <a:cubicBezTo>
                    <a:pt x="31" y="0"/>
                    <a:pt x="32" y="1"/>
                    <a:pt x="32" y="3"/>
                  </a:cubicBezTo>
                  <a:cubicBezTo>
                    <a:pt x="32" y="7"/>
                    <a:pt x="27" y="9"/>
                    <a:pt x="25" y="11"/>
                  </a:cubicBezTo>
                  <a:cubicBezTo>
                    <a:pt x="27" y="11"/>
                    <a:pt x="33" y="9"/>
                    <a:pt x="33"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6" name="Freeform 126"/>
            <p:cNvSpPr>
              <a:spLocks/>
            </p:cNvSpPr>
            <p:nvPr/>
          </p:nvSpPr>
          <p:spPr bwMode="auto">
            <a:xfrm>
              <a:off x="4088" y="820"/>
              <a:ext cx="32" cy="17"/>
            </a:xfrm>
            <a:custGeom>
              <a:avLst/>
              <a:gdLst>
                <a:gd name="T0" fmla="*/ 2 w 41"/>
                <a:gd name="T1" fmla="*/ 5 h 22"/>
                <a:gd name="T2" fmla="*/ 0 w 41"/>
                <a:gd name="T3" fmla="*/ 1 h 22"/>
                <a:gd name="T4" fmla="*/ 2 w 41"/>
                <a:gd name="T5" fmla="*/ 1 h 22"/>
                <a:gd name="T6" fmla="*/ 19 w 41"/>
                <a:gd name="T7" fmla="*/ 10 h 22"/>
                <a:gd name="T8" fmla="*/ 14 w 41"/>
                <a:gd name="T9" fmla="*/ 7 h 22"/>
                <a:gd name="T10" fmla="*/ 14 w 41"/>
                <a:gd name="T11" fmla="*/ 4 h 22"/>
                <a:gd name="T12" fmla="*/ 26 w 41"/>
                <a:gd name="T13" fmla="*/ 9 h 22"/>
                <a:gd name="T14" fmla="*/ 26 w 41"/>
                <a:gd name="T15" fmla="*/ 4 h 22"/>
                <a:gd name="T16" fmla="*/ 19 w 41"/>
                <a:gd name="T17" fmla="*/ 1 h 22"/>
                <a:gd name="T18" fmla="*/ 23 w 41"/>
                <a:gd name="T19" fmla="*/ 1 h 22"/>
                <a:gd name="T20" fmla="*/ 33 w 41"/>
                <a:gd name="T21" fmla="*/ 3 h 22"/>
                <a:gd name="T22" fmla="*/ 37 w 41"/>
                <a:gd name="T23" fmla="*/ 1 h 22"/>
                <a:gd name="T24" fmla="*/ 41 w 41"/>
                <a:gd name="T25" fmla="*/ 7 h 22"/>
                <a:gd name="T26" fmla="*/ 40 w 41"/>
                <a:gd name="T27" fmla="*/ 20 h 22"/>
                <a:gd name="T28" fmla="*/ 31 w 41"/>
                <a:gd name="T29" fmla="*/ 22 h 22"/>
                <a:gd name="T30" fmla="*/ 24 w 41"/>
                <a:gd name="T31" fmla="*/ 20 h 22"/>
                <a:gd name="T32" fmla="*/ 25 w 41"/>
                <a:gd name="T33" fmla="*/ 18 h 22"/>
                <a:gd name="T34" fmla="*/ 25 w 41"/>
                <a:gd name="T35" fmla="*/ 16 h 22"/>
                <a:gd name="T36" fmla="*/ 31 w 41"/>
                <a:gd name="T37" fmla="*/ 13 h 22"/>
                <a:gd name="T38" fmla="*/ 28 w 41"/>
                <a:gd name="T39" fmla="*/ 12 h 22"/>
                <a:gd name="T40" fmla="*/ 12 w 41"/>
                <a:gd name="T41" fmla="*/ 14 h 22"/>
                <a:gd name="T42" fmla="*/ 10 w 41"/>
                <a:gd name="T43" fmla="*/ 12 h 22"/>
                <a:gd name="T44" fmla="*/ 6 w 41"/>
                <a:gd name="T45" fmla="*/ 12 h 22"/>
                <a:gd name="T46" fmla="*/ 6 w 41"/>
                <a:gd name="T47" fmla="*/ 9 h 22"/>
                <a:gd name="T48" fmla="*/ 0 w 41"/>
                <a:gd name="T49" fmla="*/ 7 h 22"/>
                <a:gd name="T50" fmla="*/ 0 w 41"/>
                <a:gd name="T51" fmla="*/ 3 h 22"/>
                <a:gd name="T52" fmla="*/ 2 w 41"/>
                <a:gd name="T53"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22">
                  <a:moveTo>
                    <a:pt x="2" y="5"/>
                  </a:moveTo>
                  <a:cubicBezTo>
                    <a:pt x="1" y="4"/>
                    <a:pt x="0" y="3"/>
                    <a:pt x="0" y="1"/>
                  </a:cubicBezTo>
                  <a:cubicBezTo>
                    <a:pt x="1" y="1"/>
                    <a:pt x="1" y="1"/>
                    <a:pt x="2" y="1"/>
                  </a:cubicBezTo>
                  <a:cubicBezTo>
                    <a:pt x="9" y="1"/>
                    <a:pt x="12" y="12"/>
                    <a:pt x="19" y="10"/>
                  </a:cubicBezTo>
                  <a:cubicBezTo>
                    <a:pt x="17" y="9"/>
                    <a:pt x="15" y="8"/>
                    <a:pt x="14" y="7"/>
                  </a:cubicBezTo>
                  <a:cubicBezTo>
                    <a:pt x="14" y="4"/>
                    <a:pt x="14" y="4"/>
                    <a:pt x="14" y="4"/>
                  </a:cubicBezTo>
                  <a:cubicBezTo>
                    <a:pt x="19" y="4"/>
                    <a:pt x="21" y="9"/>
                    <a:pt x="26" y="9"/>
                  </a:cubicBezTo>
                  <a:cubicBezTo>
                    <a:pt x="26" y="4"/>
                    <a:pt x="26" y="4"/>
                    <a:pt x="26" y="4"/>
                  </a:cubicBezTo>
                  <a:cubicBezTo>
                    <a:pt x="23" y="4"/>
                    <a:pt x="20" y="4"/>
                    <a:pt x="19" y="1"/>
                  </a:cubicBezTo>
                  <a:cubicBezTo>
                    <a:pt x="20" y="0"/>
                    <a:pt x="21" y="1"/>
                    <a:pt x="23" y="1"/>
                  </a:cubicBezTo>
                  <a:cubicBezTo>
                    <a:pt x="26" y="1"/>
                    <a:pt x="28" y="3"/>
                    <a:pt x="33" y="3"/>
                  </a:cubicBezTo>
                  <a:cubicBezTo>
                    <a:pt x="34" y="3"/>
                    <a:pt x="35" y="1"/>
                    <a:pt x="37" y="1"/>
                  </a:cubicBezTo>
                  <a:cubicBezTo>
                    <a:pt x="41" y="1"/>
                    <a:pt x="41" y="3"/>
                    <a:pt x="41" y="7"/>
                  </a:cubicBezTo>
                  <a:cubicBezTo>
                    <a:pt x="41" y="12"/>
                    <a:pt x="39" y="14"/>
                    <a:pt x="40" y="20"/>
                  </a:cubicBezTo>
                  <a:cubicBezTo>
                    <a:pt x="36" y="22"/>
                    <a:pt x="32" y="22"/>
                    <a:pt x="31" y="22"/>
                  </a:cubicBezTo>
                  <a:cubicBezTo>
                    <a:pt x="30" y="22"/>
                    <a:pt x="24" y="22"/>
                    <a:pt x="24" y="20"/>
                  </a:cubicBezTo>
                  <a:cubicBezTo>
                    <a:pt x="24" y="20"/>
                    <a:pt x="25" y="19"/>
                    <a:pt x="25" y="18"/>
                  </a:cubicBezTo>
                  <a:cubicBezTo>
                    <a:pt x="25" y="18"/>
                    <a:pt x="25" y="17"/>
                    <a:pt x="25" y="16"/>
                  </a:cubicBezTo>
                  <a:cubicBezTo>
                    <a:pt x="25" y="14"/>
                    <a:pt x="30" y="14"/>
                    <a:pt x="31" y="13"/>
                  </a:cubicBezTo>
                  <a:cubicBezTo>
                    <a:pt x="30" y="12"/>
                    <a:pt x="29" y="12"/>
                    <a:pt x="28" y="12"/>
                  </a:cubicBezTo>
                  <a:cubicBezTo>
                    <a:pt x="24" y="12"/>
                    <a:pt x="17" y="14"/>
                    <a:pt x="12" y="14"/>
                  </a:cubicBezTo>
                  <a:cubicBezTo>
                    <a:pt x="11" y="14"/>
                    <a:pt x="10" y="13"/>
                    <a:pt x="10" y="12"/>
                  </a:cubicBezTo>
                  <a:cubicBezTo>
                    <a:pt x="6" y="12"/>
                    <a:pt x="6" y="12"/>
                    <a:pt x="6" y="12"/>
                  </a:cubicBezTo>
                  <a:cubicBezTo>
                    <a:pt x="6" y="9"/>
                    <a:pt x="6" y="9"/>
                    <a:pt x="6" y="9"/>
                  </a:cubicBezTo>
                  <a:cubicBezTo>
                    <a:pt x="3" y="10"/>
                    <a:pt x="2" y="9"/>
                    <a:pt x="0" y="7"/>
                  </a:cubicBezTo>
                  <a:cubicBezTo>
                    <a:pt x="0" y="3"/>
                    <a:pt x="0" y="3"/>
                    <a:pt x="0" y="3"/>
                  </a:cubicBezTo>
                  <a:lnTo>
                    <a:pt x="2"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7" name="Freeform 127"/>
            <p:cNvSpPr>
              <a:spLocks/>
            </p:cNvSpPr>
            <p:nvPr/>
          </p:nvSpPr>
          <p:spPr bwMode="auto">
            <a:xfrm>
              <a:off x="4113" y="886"/>
              <a:ext cx="19" cy="12"/>
            </a:xfrm>
            <a:custGeom>
              <a:avLst/>
              <a:gdLst>
                <a:gd name="T0" fmla="*/ 19 w 24"/>
                <a:gd name="T1" fmla="*/ 15 h 15"/>
                <a:gd name="T2" fmla="*/ 0 w 24"/>
                <a:gd name="T3" fmla="*/ 8 h 15"/>
                <a:gd name="T4" fmla="*/ 4 w 24"/>
                <a:gd name="T5" fmla="*/ 7 h 15"/>
                <a:gd name="T6" fmla="*/ 11 w 24"/>
                <a:gd name="T7" fmla="*/ 0 h 15"/>
                <a:gd name="T8" fmla="*/ 24 w 24"/>
                <a:gd name="T9" fmla="*/ 12 h 15"/>
                <a:gd name="T10" fmla="*/ 19 w 24"/>
                <a:gd name="T11" fmla="*/ 15 h 15"/>
              </a:gdLst>
              <a:ahLst/>
              <a:cxnLst>
                <a:cxn ang="0">
                  <a:pos x="T0" y="T1"/>
                </a:cxn>
                <a:cxn ang="0">
                  <a:pos x="T2" y="T3"/>
                </a:cxn>
                <a:cxn ang="0">
                  <a:pos x="T4" y="T5"/>
                </a:cxn>
                <a:cxn ang="0">
                  <a:pos x="T6" y="T7"/>
                </a:cxn>
                <a:cxn ang="0">
                  <a:pos x="T8" y="T9"/>
                </a:cxn>
                <a:cxn ang="0">
                  <a:pos x="T10" y="T11"/>
                </a:cxn>
              </a:cxnLst>
              <a:rect l="0" t="0" r="r" b="b"/>
              <a:pathLst>
                <a:path w="24" h="15">
                  <a:moveTo>
                    <a:pt x="19" y="15"/>
                  </a:moveTo>
                  <a:cubicBezTo>
                    <a:pt x="16" y="15"/>
                    <a:pt x="0" y="9"/>
                    <a:pt x="0" y="8"/>
                  </a:cubicBezTo>
                  <a:cubicBezTo>
                    <a:pt x="0" y="7"/>
                    <a:pt x="4" y="8"/>
                    <a:pt x="4" y="7"/>
                  </a:cubicBezTo>
                  <a:cubicBezTo>
                    <a:pt x="7" y="6"/>
                    <a:pt x="6" y="0"/>
                    <a:pt x="11" y="0"/>
                  </a:cubicBezTo>
                  <a:cubicBezTo>
                    <a:pt x="14" y="0"/>
                    <a:pt x="23" y="8"/>
                    <a:pt x="24" y="12"/>
                  </a:cubicBezTo>
                  <a:cubicBezTo>
                    <a:pt x="22" y="13"/>
                    <a:pt x="21" y="15"/>
                    <a:pt x="19"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8" name="Freeform 128"/>
            <p:cNvSpPr>
              <a:spLocks/>
            </p:cNvSpPr>
            <p:nvPr/>
          </p:nvSpPr>
          <p:spPr bwMode="auto">
            <a:xfrm>
              <a:off x="4131" y="846"/>
              <a:ext cx="26" cy="20"/>
            </a:xfrm>
            <a:custGeom>
              <a:avLst/>
              <a:gdLst>
                <a:gd name="T0" fmla="*/ 33 w 33"/>
                <a:gd name="T1" fmla="*/ 5 h 26"/>
                <a:gd name="T2" fmla="*/ 29 w 33"/>
                <a:gd name="T3" fmla="*/ 8 h 26"/>
                <a:gd name="T4" fmla="*/ 16 w 33"/>
                <a:gd name="T5" fmla="*/ 17 h 26"/>
                <a:gd name="T6" fmla="*/ 10 w 33"/>
                <a:gd name="T7" fmla="*/ 19 h 26"/>
                <a:gd name="T8" fmla="*/ 13 w 33"/>
                <a:gd name="T9" fmla="*/ 19 h 26"/>
                <a:gd name="T10" fmla="*/ 8 w 33"/>
                <a:gd name="T11" fmla="*/ 26 h 26"/>
                <a:gd name="T12" fmla="*/ 3 w 33"/>
                <a:gd name="T13" fmla="*/ 26 h 26"/>
                <a:gd name="T14" fmla="*/ 4 w 33"/>
                <a:gd name="T15" fmla="*/ 19 h 26"/>
                <a:gd name="T16" fmla="*/ 0 w 33"/>
                <a:gd name="T17" fmla="*/ 9 h 26"/>
                <a:gd name="T18" fmla="*/ 0 w 33"/>
                <a:gd name="T19" fmla="*/ 5 h 26"/>
                <a:gd name="T20" fmla="*/ 5 w 33"/>
                <a:gd name="T21" fmla="*/ 5 h 26"/>
                <a:gd name="T22" fmla="*/ 5 w 33"/>
                <a:gd name="T23" fmla="*/ 3 h 26"/>
                <a:gd name="T24" fmla="*/ 11 w 33"/>
                <a:gd name="T25" fmla="*/ 0 h 26"/>
                <a:gd name="T26" fmla="*/ 33 w 33"/>
                <a:gd name="T27" fmla="*/ 2 h 26"/>
                <a:gd name="T28" fmla="*/ 33 w 33"/>
                <a:gd name="T29"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3" y="5"/>
                  </a:moveTo>
                  <a:cubicBezTo>
                    <a:pt x="33" y="5"/>
                    <a:pt x="29" y="8"/>
                    <a:pt x="29" y="8"/>
                  </a:cubicBezTo>
                  <a:cubicBezTo>
                    <a:pt x="26" y="12"/>
                    <a:pt x="23" y="17"/>
                    <a:pt x="16" y="17"/>
                  </a:cubicBezTo>
                  <a:cubicBezTo>
                    <a:pt x="11" y="17"/>
                    <a:pt x="11" y="14"/>
                    <a:pt x="10" y="19"/>
                  </a:cubicBezTo>
                  <a:cubicBezTo>
                    <a:pt x="13" y="19"/>
                    <a:pt x="13" y="19"/>
                    <a:pt x="13" y="19"/>
                  </a:cubicBezTo>
                  <a:cubicBezTo>
                    <a:pt x="12" y="23"/>
                    <a:pt x="10" y="23"/>
                    <a:pt x="8" y="26"/>
                  </a:cubicBezTo>
                  <a:cubicBezTo>
                    <a:pt x="3" y="26"/>
                    <a:pt x="3" y="26"/>
                    <a:pt x="3" y="26"/>
                  </a:cubicBezTo>
                  <a:cubicBezTo>
                    <a:pt x="3" y="23"/>
                    <a:pt x="3" y="20"/>
                    <a:pt x="4" y="19"/>
                  </a:cubicBezTo>
                  <a:cubicBezTo>
                    <a:pt x="0" y="16"/>
                    <a:pt x="2" y="13"/>
                    <a:pt x="0" y="9"/>
                  </a:cubicBezTo>
                  <a:cubicBezTo>
                    <a:pt x="0" y="5"/>
                    <a:pt x="0" y="5"/>
                    <a:pt x="0" y="5"/>
                  </a:cubicBezTo>
                  <a:cubicBezTo>
                    <a:pt x="2" y="5"/>
                    <a:pt x="4" y="5"/>
                    <a:pt x="5" y="5"/>
                  </a:cubicBezTo>
                  <a:cubicBezTo>
                    <a:pt x="5" y="5"/>
                    <a:pt x="5" y="4"/>
                    <a:pt x="5" y="3"/>
                  </a:cubicBezTo>
                  <a:cubicBezTo>
                    <a:pt x="5" y="3"/>
                    <a:pt x="6" y="0"/>
                    <a:pt x="11" y="0"/>
                  </a:cubicBezTo>
                  <a:cubicBezTo>
                    <a:pt x="19" y="0"/>
                    <a:pt x="25" y="2"/>
                    <a:pt x="33" y="2"/>
                  </a:cubicBezTo>
                  <a:cubicBezTo>
                    <a:pt x="32" y="3"/>
                    <a:pt x="33" y="4"/>
                    <a:pt x="33"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9" name="Freeform 129"/>
            <p:cNvSpPr>
              <a:spLocks/>
            </p:cNvSpPr>
            <p:nvPr/>
          </p:nvSpPr>
          <p:spPr bwMode="auto">
            <a:xfrm>
              <a:off x="4079" y="809"/>
              <a:ext cx="9" cy="6"/>
            </a:xfrm>
            <a:custGeom>
              <a:avLst/>
              <a:gdLst>
                <a:gd name="T0" fmla="*/ 11 w 11"/>
                <a:gd name="T1" fmla="*/ 6 h 8"/>
                <a:gd name="T2" fmla="*/ 8 w 11"/>
                <a:gd name="T3" fmla="*/ 8 h 8"/>
                <a:gd name="T4" fmla="*/ 0 w 11"/>
                <a:gd name="T5" fmla="*/ 0 h 8"/>
                <a:gd name="T6" fmla="*/ 11 w 11"/>
                <a:gd name="T7" fmla="*/ 6 h 8"/>
              </a:gdLst>
              <a:ahLst/>
              <a:cxnLst>
                <a:cxn ang="0">
                  <a:pos x="T0" y="T1"/>
                </a:cxn>
                <a:cxn ang="0">
                  <a:pos x="T2" y="T3"/>
                </a:cxn>
                <a:cxn ang="0">
                  <a:pos x="T4" y="T5"/>
                </a:cxn>
                <a:cxn ang="0">
                  <a:pos x="T6" y="T7"/>
                </a:cxn>
              </a:cxnLst>
              <a:rect l="0" t="0" r="r" b="b"/>
              <a:pathLst>
                <a:path w="11" h="8">
                  <a:moveTo>
                    <a:pt x="11" y="6"/>
                  </a:moveTo>
                  <a:cubicBezTo>
                    <a:pt x="11" y="7"/>
                    <a:pt x="9" y="8"/>
                    <a:pt x="8" y="8"/>
                  </a:cubicBezTo>
                  <a:cubicBezTo>
                    <a:pt x="5" y="8"/>
                    <a:pt x="0" y="3"/>
                    <a:pt x="0" y="0"/>
                  </a:cubicBezTo>
                  <a:cubicBezTo>
                    <a:pt x="6" y="0"/>
                    <a:pt x="6" y="4"/>
                    <a:pt x="11"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0" name="Freeform 130"/>
            <p:cNvSpPr>
              <a:spLocks/>
            </p:cNvSpPr>
            <p:nvPr/>
          </p:nvSpPr>
          <p:spPr bwMode="auto">
            <a:xfrm>
              <a:off x="4085" y="832"/>
              <a:ext cx="5" cy="5"/>
            </a:xfrm>
            <a:custGeom>
              <a:avLst/>
              <a:gdLst>
                <a:gd name="T0" fmla="*/ 6 w 7"/>
                <a:gd name="T1" fmla="*/ 0 h 7"/>
                <a:gd name="T2" fmla="*/ 7 w 7"/>
                <a:gd name="T3" fmla="*/ 4 h 7"/>
                <a:gd name="T4" fmla="*/ 4 w 7"/>
                <a:gd name="T5" fmla="*/ 7 h 7"/>
                <a:gd name="T6" fmla="*/ 0 w 7"/>
                <a:gd name="T7" fmla="*/ 6 h 7"/>
                <a:gd name="T8" fmla="*/ 6 w 7"/>
                <a:gd name="T9" fmla="*/ 0 h 7"/>
              </a:gdLst>
              <a:ahLst/>
              <a:cxnLst>
                <a:cxn ang="0">
                  <a:pos x="T0" y="T1"/>
                </a:cxn>
                <a:cxn ang="0">
                  <a:pos x="T2" y="T3"/>
                </a:cxn>
                <a:cxn ang="0">
                  <a:pos x="T4" y="T5"/>
                </a:cxn>
                <a:cxn ang="0">
                  <a:pos x="T6" y="T7"/>
                </a:cxn>
                <a:cxn ang="0">
                  <a:pos x="T8" y="T9"/>
                </a:cxn>
              </a:cxnLst>
              <a:rect l="0" t="0" r="r" b="b"/>
              <a:pathLst>
                <a:path w="7" h="7">
                  <a:moveTo>
                    <a:pt x="6" y="0"/>
                  </a:moveTo>
                  <a:cubicBezTo>
                    <a:pt x="6" y="1"/>
                    <a:pt x="7" y="2"/>
                    <a:pt x="7" y="4"/>
                  </a:cubicBezTo>
                  <a:cubicBezTo>
                    <a:pt x="7" y="6"/>
                    <a:pt x="5" y="7"/>
                    <a:pt x="4" y="7"/>
                  </a:cubicBezTo>
                  <a:cubicBezTo>
                    <a:pt x="2" y="7"/>
                    <a:pt x="1" y="6"/>
                    <a:pt x="0" y="6"/>
                  </a:cubicBezTo>
                  <a:cubicBezTo>
                    <a:pt x="1" y="3"/>
                    <a:pt x="3" y="1"/>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1" name="Freeform 131"/>
            <p:cNvSpPr>
              <a:spLocks/>
            </p:cNvSpPr>
            <p:nvPr/>
          </p:nvSpPr>
          <p:spPr bwMode="auto">
            <a:xfrm>
              <a:off x="4082" y="792"/>
              <a:ext cx="32" cy="16"/>
            </a:xfrm>
            <a:custGeom>
              <a:avLst/>
              <a:gdLst>
                <a:gd name="T0" fmla="*/ 27 w 41"/>
                <a:gd name="T1" fmla="*/ 16 h 21"/>
                <a:gd name="T2" fmla="*/ 16 w 41"/>
                <a:gd name="T3" fmla="*/ 15 h 21"/>
                <a:gd name="T4" fmla="*/ 9 w 41"/>
                <a:gd name="T5" fmla="*/ 14 h 21"/>
                <a:gd name="T6" fmla="*/ 3 w 41"/>
                <a:gd name="T7" fmla="*/ 12 h 21"/>
                <a:gd name="T8" fmla="*/ 10 w 41"/>
                <a:gd name="T9" fmla="*/ 10 h 21"/>
                <a:gd name="T10" fmla="*/ 10 w 41"/>
                <a:gd name="T11" fmla="*/ 7 h 21"/>
                <a:gd name="T12" fmla="*/ 2 w 41"/>
                <a:gd name="T13" fmla="*/ 7 h 21"/>
                <a:gd name="T14" fmla="*/ 4 w 41"/>
                <a:gd name="T15" fmla="*/ 5 h 21"/>
                <a:gd name="T16" fmla="*/ 0 w 41"/>
                <a:gd name="T17" fmla="*/ 1 h 21"/>
                <a:gd name="T18" fmla="*/ 7 w 41"/>
                <a:gd name="T19" fmla="*/ 0 h 21"/>
                <a:gd name="T20" fmla="*/ 15 w 41"/>
                <a:gd name="T21" fmla="*/ 4 h 21"/>
                <a:gd name="T22" fmla="*/ 20 w 41"/>
                <a:gd name="T23" fmla="*/ 2 h 21"/>
                <a:gd name="T24" fmla="*/ 26 w 41"/>
                <a:gd name="T25" fmla="*/ 7 h 21"/>
                <a:gd name="T26" fmla="*/ 30 w 41"/>
                <a:gd name="T27" fmla="*/ 5 h 21"/>
                <a:gd name="T28" fmla="*/ 36 w 41"/>
                <a:gd name="T29" fmla="*/ 10 h 21"/>
                <a:gd name="T30" fmla="*/ 34 w 41"/>
                <a:gd name="T31" fmla="*/ 12 h 21"/>
                <a:gd name="T32" fmla="*/ 41 w 41"/>
                <a:gd name="T33" fmla="*/ 18 h 21"/>
                <a:gd name="T34" fmla="*/ 37 w 41"/>
                <a:gd name="T35" fmla="*/ 21 h 21"/>
                <a:gd name="T36" fmla="*/ 27 w 41"/>
                <a:gd name="T37"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21">
                  <a:moveTo>
                    <a:pt x="27" y="16"/>
                  </a:moveTo>
                  <a:cubicBezTo>
                    <a:pt x="23" y="16"/>
                    <a:pt x="20" y="14"/>
                    <a:pt x="16" y="15"/>
                  </a:cubicBezTo>
                  <a:cubicBezTo>
                    <a:pt x="15" y="13"/>
                    <a:pt x="12" y="14"/>
                    <a:pt x="9" y="14"/>
                  </a:cubicBezTo>
                  <a:cubicBezTo>
                    <a:pt x="6" y="14"/>
                    <a:pt x="5" y="14"/>
                    <a:pt x="3" y="12"/>
                  </a:cubicBezTo>
                  <a:cubicBezTo>
                    <a:pt x="5" y="10"/>
                    <a:pt x="7" y="10"/>
                    <a:pt x="10" y="10"/>
                  </a:cubicBezTo>
                  <a:cubicBezTo>
                    <a:pt x="9" y="9"/>
                    <a:pt x="9" y="8"/>
                    <a:pt x="10" y="7"/>
                  </a:cubicBezTo>
                  <a:cubicBezTo>
                    <a:pt x="5" y="7"/>
                    <a:pt x="4" y="8"/>
                    <a:pt x="2" y="7"/>
                  </a:cubicBezTo>
                  <a:cubicBezTo>
                    <a:pt x="3" y="6"/>
                    <a:pt x="3" y="6"/>
                    <a:pt x="4" y="5"/>
                  </a:cubicBezTo>
                  <a:cubicBezTo>
                    <a:pt x="1" y="5"/>
                    <a:pt x="0" y="4"/>
                    <a:pt x="0" y="1"/>
                  </a:cubicBezTo>
                  <a:cubicBezTo>
                    <a:pt x="3" y="1"/>
                    <a:pt x="4" y="0"/>
                    <a:pt x="7" y="0"/>
                  </a:cubicBezTo>
                  <a:cubicBezTo>
                    <a:pt x="12" y="0"/>
                    <a:pt x="13" y="4"/>
                    <a:pt x="15" y="4"/>
                  </a:cubicBezTo>
                  <a:cubicBezTo>
                    <a:pt x="17" y="4"/>
                    <a:pt x="18" y="2"/>
                    <a:pt x="20" y="2"/>
                  </a:cubicBezTo>
                  <a:cubicBezTo>
                    <a:pt x="24" y="2"/>
                    <a:pt x="24" y="7"/>
                    <a:pt x="26" y="7"/>
                  </a:cubicBezTo>
                  <a:cubicBezTo>
                    <a:pt x="28" y="7"/>
                    <a:pt x="28" y="5"/>
                    <a:pt x="30" y="5"/>
                  </a:cubicBezTo>
                  <a:cubicBezTo>
                    <a:pt x="33" y="5"/>
                    <a:pt x="35" y="9"/>
                    <a:pt x="36" y="10"/>
                  </a:cubicBezTo>
                  <a:cubicBezTo>
                    <a:pt x="36" y="11"/>
                    <a:pt x="35" y="12"/>
                    <a:pt x="34" y="12"/>
                  </a:cubicBezTo>
                  <a:cubicBezTo>
                    <a:pt x="36" y="14"/>
                    <a:pt x="41" y="16"/>
                    <a:pt x="41" y="18"/>
                  </a:cubicBezTo>
                  <a:cubicBezTo>
                    <a:pt x="41" y="21"/>
                    <a:pt x="38" y="21"/>
                    <a:pt x="37" y="21"/>
                  </a:cubicBezTo>
                  <a:cubicBezTo>
                    <a:pt x="31" y="21"/>
                    <a:pt x="32" y="16"/>
                    <a:pt x="27"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2" name="Freeform 132"/>
            <p:cNvSpPr>
              <a:spLocks/>
            </p:cNvSpPr>
            <p:nvPr/>
          </p:nvSpPr>
          <p:spPr bwMode="auto">
            <a:xfrm>
              <a:off x="4094" y="806"/>
              <a:ext cx="9" cy="3"/>
            </a:xfrm>
            <a:custGeom>
              <a:avLst/>
              <a:gdLst>
                <a:gd name="T0" fmla="*/ 4 w 11"/>
                <a:gd name="T1" fmla="*/ 4 h 4"/>
                <a:gd name="T2" fmla="*/ 6 w 11"/>
                <a:gd name="T3" fmla="*/ 0 h 4"/>
                <a:gd name="T4" fmla="*/ 11 w 11"/>
                <a:gd name="T5" fmla="*/ 2 h 4"/>
                <a:gd name="T6" fmla="*/ 4 w 11"/>
                <a:gd name="T7" fmla="*/ 4 h 4"/>
              </a:gdLst>
              <a:ahLst/>
              <a:cxnLst>
                <a:cxn ang="0">
                  <a:pos x="T0" y="T1"/>
                </a:cxn>
                <a:cxn ang="0">
                  <a:pos x="T2" y="T3"/>
                </a:cxn>
                <a:cxn ang="0">
                  <a:pos x="T4" y="T5"/>
                </a:cxn>
                <a:cxn ang="0">
                  <a:pos x="T6" y="T7"/>
                </a:cxn>
              </a:cxnLst>
              <a:rect l="0" t="0" r="r" b="b"/>
              <a:pathLst>
                <a:path w="11" h="4">
                  <a:moveTo>
                    <a:pt x="4" y="4"/>
                  </a:moveTo>
                  <a:cubicBezTo>
                    <a:pt x="0" y="4"/>
                    <a:pt x="5" y="0"/>
                    <a:pt x="6" y="0"/>
                  </a:cubicBezTo>
                  <a:cubicBezTo>
                    <a:pt x="8" y="0"/>
                    <a:pt x="9" y="1"/>
                    <a:pt x="11" y="2"/>
                  </a:cubicBezTo>
                  <a:cubicBezTo>
                    <a:pt x="10" y="4"/>
                    <a:pt x="7" y="4"/>
                    <a:pt x="4"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3" name="Freeform 133"/>
            <p:cNvSpPr>
              <a:spLocks/>
            </p:cNvSpPr>
            <p:nvPr/>
          </p:nvSpPr>
          <p:spPr bwMode="auto">
            <a:xfrm>
              <a:off x="4126" y="816"/>
              <a:ext cx="85" cy="27"/>
            </a:xfrm>
            <a:custGeom>
              <a:avLst/>
              <a:gdLst>
                <a:gd name="T0" fmla="*/ 107 w 108"/>
                <a:gd name="T1" fmla="*/ 23 h 34"/>
                <a:gd name="T2" fmla="*/ 105 w 108"/>
                <a:gd name="T3" fmla="*/ 26 h 34"/>
                <a:gd name="T4" fmla="*/ 108 w 108"/>
                <a:gd name="T5" fmla="*/ 26 h 34"/>
                <a:gd name="T6" fmla="*/ 90 w 108"/>
                <a:gd name="T7" fmla="*/ 34 h 34"/>
                <a:gd name="T8" fmla="*/ 85 w 108"/>
                <a:gd name="T9" fmla="*/ 30 h 34"/>
                <a:gd name="T10" fmla="*/ 80 w 108"/>
                <a:gd name="T11" fmla="*/ 33 h 34"/>
                <a:gd name="T12" fmla="*/ 62 w 108"/>
                <a:gd name="T13" fmla="*/ 33 h 34"/>
                <a:gd name="T14" fmla="*/ 51 w 108"/>
                <a:gd name="T15" fmla="*/ 30 h 34"/>
                <a:gd name="T16" fmla="*/ 48 w 108"/>
                <a:gd name="T17" fmla="*/ 30 h 34"/>
                <a:gd name="T18" fmla="*/ 42 w 108"/>
                <a:gd name="T19" fmla="*/ 34 h 34"/>
                <a:gd name="T20" fmla="*/ 26 w 108"/>
                <a:gd name="T21" fmla="*/ 24 h 34"/>
                <a:gd name="T22" fmla="*/ 29 w 108"/>
                <a:gd name="T23" fmla="*/ 20 h 34"/>
                <a:gd name="T24" fmla="*/ 20 w 108"/>
                <a:gd name="T25" fmla="*/ 9 h 34"/>
                <a:gd name="T26" fmla="*/ 16 w 108"/>
                <a:gd name="T27" fmla="*/ 11 h 34"/>
                <a:gd name="T28" fmla="*/ 0 w 108"/>
                <a:gd name="T29" fmla="*/ 3 h 34"/>
                <a:gd name="T30" fmla="*/ 7 w 108"/>
                <a:gd name="T31" fmla="*/ 0 h 34"/>
                <a:gd name="T32" fmla="*/ 26 w 108"/>
                <a:gd name="T33" fmla="*/ 8 h 34"/>
                <a:gd name="T34" fmla="*/ 30 w 108"/>
                <a:gd name="T35" fmla="*/ 6 h 34"/>
                <a:gd name="T36" fmla="*/ 34 w 108"/>
                <a:gd name="T37" fmla="*/ 6 h 34"/>
                <a:gd name="T38" fmla="*/ 45 w 108"/>
                <a:gd name="T39" fmla="*/ 13 h 34"/>
                <a:gd name="T40" fmla="*/ 36 w 108"/>
                <a:gd name="T41" fmla="*/ 13 h 34"/>
                <a:gd name="T42" fmla="*/ 46 w 108"/>
                <a:gd name="T43" fmla="*/ 18 h 34"/>
                <a:gd name="T44" fmla="*/ 44 w 108"/>
                <a:gd name="T45" fmla="*/ 19 h 34"/>
                <a:gd name="T46" fmla="*/ 48 w 108"/>
                <a:gd name="T47" fmla="*/ 20 h 34"/>
                <a:gd name="T48" fmla="*/ 63 w 108"/>
                <a:gd name="T49" fmla="*/ 23 h 34"/>
                <a:gd name="T50" fmla="*/ 90 w 108"/>
                <a:gd name="T51" fmla="*/ 17 h 34"/>
                <a:gd name="T52" fmla="*/ 108 w 108"/>
                <a:gd name="T53" fmla="*/ 23 h 34"/>
                <a:gd name="T54" fmla="*/ 106 w 108"/>
                <a:gd name="T55" fmla="*/ 24 h 34"/>
                <a:gd name="T56" fmla="*/ 107 w 108"/>
                <a:gd name="T57"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34">
                  <a:moveTo>
                    <a:pt x="107" y="23"/>
                  </a:moveTo>
                  <a:cubicBezTo>
                    <a:pt x="106" y="23"/>
                    <a:pt x="106" y="24"/>
                    <a:pt x="105" y="26"/>
                  </a:cubicBezTo>
                  <a:cubicBezTo>
                    <a:pt x="107" y="26"/>
                    <a:pt x="108" y="26"/>
                    <a:pt x="108" y="26"/>
                  </a:cubicBezTo>
                  <a:cubicBezTo>
                    <a:pt x="107" y="34"/>
                    <a:pt x="97" y="34"/>
                    <a:pt x="90" y="34"/>
                  </a:cubicBezTo>
                  <a:cubicBezTo>
                    <a:pt x="87" y="34"/>
                    <a:pt x="86" y="32"/>
                    <a:pt x="85" y="30"/>
                  </a:cubicBezTo>
                  <a:cubicBezTo>
                    <a:pt x="82" y="31"/>
                    <a:pt x="82" y="32"/>
                    <a:pt x="80" y="33"/>
                  </a:cubicBezTo>
                  <a:cubicBezTo>
                    <a:pt x="62" y="33"/>
                    <a:pt x="62" y="33"/>
                    <a:pt x="62" y="33"/>
                  </a:cubicBezTo>
                  <a:cubicBezTo>
                    <a:pt x="58" y="34"/>
                    <a:pt x="51" y="34"/>
                    <a:pt x="51" y="30"/>
                  </a:cubicBezTo>
                  <a:cubicBezTo>
                    <a:pt x="48" y="30"/>
                    <a:pt x="48" y="30"/>
                    <a:pt x="48" y="30"/>
                  </a:cubicBezTo>
                  <a:cubicBezTo>
                    <a:pt x="48" y="31"/>
                    <a:pt x="44" y="34"/>
                    <a:pt x="42" y="34"/>
                  </a:cubicBezTo>
                  <a:cubicBezTo>
                    <a:pt x="37" y="34"/>
                    <a:pt x="26" y="28"/>
                    <a:pt x="26" y="24"/>
                  </a:cubicBezTo>
                  <a:cubicBezTo>
                    <a:pt x="26" y="22"/>
                    <a:pt x="28" y="21"/>
                    <a:pt x="29" y="20"/>
                  </a:cubicBezTo>
                  <a:cubicBezTo>
                    <a:pt x="25" y="16"/>
                    <a:pt x="24" y="13"/>
                    <a:pt x="20" y="9"/>
                  </a:cubicBezTo>
                  <a:cubicBezTo>
                    <a:pt x="19" y="10"/>
                    <a:pt x="18" y="11"/>
                    <a:pt x="16" y="11"/>
                  </a:cubicBezTo>
                  <a:cubicBezTo>
                    <a:pt x="13" y="11"/>
                    <a:pt x="0" y="5"/>
                    <a:pt x="0" y="3"/>
                  </a:cubicBezTo>
                  <a:cubicBezTo>
                    <a:pt x="0" y="0"/>
                    <a:pt x="4" y="0"/>
                    <a:pt x="7" y="0"/>
                  </a:cubicBezTo>
                  <a:cubicBezTo>
                    <a:pt x="17" y="0"/>
                    <a:pt x="18" y="8"/>
                    <a:pt x="26" y="8"/>
                  </a:cubicBezTo>
                  <a:cubicBezTo>
                    <a:pt x="28" y="8"/>
                    <a:pt x="29" y="7"/>
                    <a:pt x="30" y="6"/>
                  </a:cubicBezTo>
                  <a:cubicBezTo>
                    <a:pt x="32" y="6"/>
                    <a:pt x="34" y="6"/>
                    <a:pt x="34" y="6"/>
                  </a:cubicBezTo>
                  <a:cubicBezTo>
                    <a:pt x="32" y="11"/>
                    <a:pt x="43" y="10"/>
                    <a:pt x="45" y="13"/>
                  </a:cubicBezTo>
                  <a:cubicBezTo>
                    <a:pt x="36" y="13"/>
                    <a:pt x="36" y="13"/>
                    <a:pt x="36" y="13"/>
                  </a:cubicBezTo>
                  <a:cubicBezTo>
                    <a:pt x="37" y="19"/>
                    <a:pt x="43" y="15"/>
                    <a:pt x="46" y="18"/>
                  </a:cubicBezTo>
                  <a:cubicBezTo>
                    <a:pt x="45" y="18"/>
                    <a:pt x="44" y="18"/>
                    <a:pt x="44" y="19"/>
                  </a:cubicBezTo>
                  <a:cubicBezTo>
                    <a:pt x="44" y="22"/>
                    <a:pt x="47" y="21"/>
                    <a:pt x="48" y="20"/>
                  </a:cubicBezTo>
                  <a:cubicBezTo>
                    <a:pt x="53" y="21"/>
                    <a:pt x="57" y="23"/>
                    <a:pt x="63" y="23"/>
                  </a:cubicBezTo>
                  <a:cubicBezTo>
                    <a:pt x="75" y="23"/>
                    <a:pt x="79" y="17"/>
                    <a:pt x="90" y="17"/>
                  </a:cubicBezTo>
                  <a:cubicBezTo>
                    <a:pt x="99" y="17"/>
                    <a:pt x="105" y="18"/>
                    <a:pt x="108" y="23"/>
                  </a:cubicBezTo>
                  <a:cubicBezTo>
                    <a:pt x="107" y="23"/>
                    <a:pt x="106" y="24"/>
                    <a:pt x="106" y="24"/>
                  </a:cubicBezTo>
                  <a:lnTo>
                    <a:pt x="107" y="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4" name="Freeform 134"/>
            <p:cNvSpPr>
              <a:spLocks/>
            </p:cNvSpPr>
            <p:nvPr/>
          </p:nvSpPr>
          <p:spPr bwMode="auto">
            <a:xfrm>
              <a:off x="4127" y="830"/>
              <a:ext cx="14" cy="11"/>
            </a:xfrm>
            <a:custGeom>
              <a:avLst/>
              <a:gdLst>
                <a:gd name="T0" fmla="*/ 2 w 18"/>
                <a:gd name="T1" fmla="*/ 5 h 14"/>
                <a:gd name="T2" fmla="*/ 9 w 18"/>
                <a:gd name="T3" fmla="*/ 0 h 14"/>
                <a:gd name="T4" fmla="*/ 18 w 18"/>
                <a:gd name="T5" fmla="*/ 7 h 14"/>
                <a:gd name="T6" fmla="*/ 14 w 18"/>
                <a:gd name="T7" fmla="*/ 14 h 14"/>
                <a:gd name="T8" fmla="*/ 0 w 18"/>
                <a:gd name="T9" fmla="*/ 9 h 14"/>
                <a:gd name="T10" fmla="*/ 2 w 18"/>
                <a:gd name="T11" fmla="*/ 5 h 14"/>
              </a:gdLst>
              <a:ahLst/>
              <a:cxnLst>
                <a:cxn ang="0">
                  <a:pos x="T0" y="T1"/>
                </a:cxn>
                <a:cxn ang="0">
                  <a:pos x="T2" y="T3"/>
                </a:cxn>
                <a:cxn ang="0">
                  <a:pos x="T4" y="T5"/>
                </a:cxn>
                <a:cxn ang="0">
                  <a:pos x="T6" y="T7"/>
                </a:cxn>
                <a:cxn ang="0">
                  <a:pos x="T8" y="T9"/>
                </a:cxn>
                <a:cxn ang="0">
                  <a:pos x="T10" y="T11"/>
                </a:cxn>
              </a:cxnLst>
              <a:rect l="0" t="0" r="r" b="b"/>
              <a:pathLst>
                <a:path w="18" h="14">
                  <a:moveTo>
                    <a:pt x="2" y="5"/>
                  </a:moveTo>
                  <a:cubicBezTo>
                    <a:pt x="5" y="5"/>
                    <a:pt x="4" y="0"/>
                    <a:pt x="9" y="0"/>
                  </a:cubicBezTo>
                  <a:cubicBezTo>
                    <a:pt x="13" y="0"/>
                    <a:pt x="18" y="5"/>
                    <a:pt x="18" y="7"/>
                  </a:cubicBezTo>
                  <a:cubicBezTo>
                    <a:pt x="18" y="11"/>
                    <a:pt x="17" y="14"/>
                    <a:pt x="14" y="14"/>
                  </a:cubicBezTo>
                  <a:cubicBezTo>
                    <a:pt x="12" y="14"/>
                    <a:pt x="0" y="9"/>
                    <a:pt x="0" y="9"/>
                  </a:cubicBezTo>
                  <a:cubicBezTo>
                    <a:pt x="0" y="6"/>
                    <a:pt x="2" y="5"/>
                    <a:pt x="2"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5" name="Freeform 135"/>
            <p:cNvSpPr>
              <a:spLocks/>
            </p:cNvSpPr>
            <p:nvPr/>
          </p:nvSpPr>
          <p:spPr bwMode="auto">
            <a:xfrm>
              <a:off x="4129" y="809"/>
              <a:ext cx="13" cy="4"/>
            </a:xfrm>
            <a:custGeom>
              <a:avLst/>
              <a:gdLst>
                <a:gd name="T0" fmla="*/ 14 w 17"/>
                <a:gd name="T1" fmla="*/ 0 h 5"/>
                <a:gd name="T2" fmla="*/ 17 w 17"/>
                <a:gd name="T3" fmla="*/ 0 h 5"/>
                <a:gd name="T4" fmla="*/ 17 w 17"/>
                <a:gd name="T5" fmla="*/ 3 h 5"/>
                <a:gd name="T6" fmla="*/ 14 w 17"/>
                <a:gd name="T7" fmla="*/ 5 h 5"/>
                <a:gd name="T8" fmla="*/ 0 w 17"/>
                <a:gd name="T9" fmla="*/ 2 h 5"/>
                <a:gd name="T10" fmla="*/ 14 w 17"/>
                <a:gd name="T11" fmla="*/ 0 h 5"/>
              </a:gdLst>
              <a:ahLst/>
              <a:cxnLst>
                <a:cxn ang="0">
                  <a:pos x="T0" y="T1"/>
                </a:cxn>
                <a:cxn ang="0">
                  <a:pos x="T2" y="T3"/>
                </a:cxn>
                <a:cxn ang="0">
                  <a:pos x="T4" y="T5"/>
                </a:cxn>
                <a:cxn ang="0">
                  <a:pos x="T6" y="T7"/>
                </a:cxn>
                <a:cxn ang="0">
                  <a:pos x="T8" y="T9"/>
                </a:cxn>
                <a:cxn ang="0">
                  <a:pos x="T10" y="T11"/>
                </a:cxn>
              </a:cxnLst>
              <a:rect l="0" t="0" r="r" b="b"/>
              <a:pathLst>
                <a:path w="17" h="5">
                  <a:moveTo>
                    <a:pt x="14" y="0"/>
                  </a:moveTo>
                  <a:cubicBezTo>
                    <a:pt x="17" y="0"/>
                    <a:pt x="15" y="0"/>
                    <a:pt x="17" y="0"/>
                  </a:cubicBezTo>
                  <a:cubicBezTo>
                    <a:pt x="17" y="1"/>
                    <a:pt x="17" y="2"/>
                    <a:pt x="17" y="3"/>
                  </a:cubicBezTo>
                  <a:cubicBezTo>
                    <a:pt x="17" y="4"/>
                    <a:pt x="16" y="5"/>
                    <a:pt x="14" y="5"/>
                  </a:cubicBezTo>
                  <a:cubicBezTo>
                    <a:pt x="13" y="5"/>
                    <a:pt x="0" y="2"/>
                    <a:pt x="0" y="2"/>
                  </a:cubicBezTo>
                  <a:cubicBezTo>
                    <a:pt x="2" y="0"/>
                    <a:pt x="10" y="0"/>
                    <a:pt x="1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6" name="Freeform 136"/>
            <p:cNvSpPr>
              <a:spLocks/>
            </p:cNvSpPr>
            <p:nvPr/>
          </p:nvSpPr>
          <p:spPr bwMode="auto">
            <a:xfrm>
              <a:off x="4119" y="796"/>
              <a:ext cx="15" cy="13"/>
            </a:xfrm>
            <a:custGeom>
              <a:avLst/>
              <a:gdLst>
                <a:gd name="T0" fmla="*/ 5 w 20"/>
                <a:gd name="T1" fmla="*/ 14 h 17"/>
                <a:gd name="T2" fmla="*/ 7 w 20"/>
                <a:gd name="T3" fmla="*/ 12 h 17"/>
                <a:gd name="T4" fmla="*/ 0 w 20"/>
                <a:gd name="T5" fmla="*/ 3 h 17"/>
                <a:gd name="T6" fmla="*/ 5 w 20"/>
                <a:gd name="T7" fmla="*/ 0 h 17"/>
                <a:gd name="T8" fmla="*/ 12 w 20"/>
                <a:gd name="T9" fmla="*/ 3 h 17"/>
                <a:gd name="T10" fmla="*/ 20 w 20"/>
                <a:gd name="T11" fmla="*/ 8 h 17"/>
                <a:gd name="T12" fmla="*/ 20 w 20"/>
                <a:gd name="T13" fmla="*/ 14 h 17"/>
                <a:gd name="T14" fmla="*/ 5 w 20"/>
                <a:gd name="T15" fmla="*/ 14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7">
                  <a:moveTo>
                    <a:pt x="5" y="14"/>
                  </a:moveTo>
                  <a:cubicBezTo>
                    <a:pt x="5" y="13"/>
                    <a:pt x="6" y="12"/>
                    <a:pt x="7" y="12"/>
                  </a:cubicBezTo>
                  <a:cubicBezTo>
                    <a:pt x="4" y="9"/>
                    <a:pt x="0" y="8"/>
                    <a:pt x="0" y="3"/>
                  </a:cubicBezTo>
                  <a:cubicBezTo>
                    <a:pt x="0" y="1"/>
                    <a:pt x="2" y="0"/>
                    <a:pt x="5" y="0"/>
                  </a:cubicBezTo>
                  <a:cubicBezTo>
                    <a:pt x="5" y="2"/>
                    <a:pt x="10" y="3"/>
                    <a:pt x="12" y="3"/>
                  </a:cubicBezTo>
                  <a:cubicBezTo>
                    <a:pt x="12" y="9"/>
                    <a:pt x="20" y="4"/>
                    <a:pt x="20" y="8"/>
                  </a:cubicBezTo>
                  <a:cubicBezTo>
                    <a:pt x="20" y="10"/>
                    <a:pt x="19" y="12"/>
                    <a:pt x="20" y="14"/>
                  </a:cubicBezTo>
                  <a:cubicBezTo>
                    <a:pt x="12" y="16"/>
                    <a:pt x="5" y="17"/>
                    <a:pt x="5"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7" name="Freeform 137"/>
            <p:cNvSpPr>
              <a:spLocks/>
            </p:cNvSpPr>
            <p:nvPr/>
          </p:nvSpPr>
          <p:spPr bwMode="auto">
            <a:xfrm>
              <a:off x="4112" y="784"/>
              <a:ext cx="7" cy="4"/>
            </a:xfrm>
            <a:custGeom>
              <a:avLst/>
              <a:gdLst>
                <a:gd name="T0" fmla="*/ 8 w 8"/>
                <a:gd name="T1" fmla="*/ 0 h 5"/>
                <a:gd name="T2" fmla="*/ 8 w 8"/>
                <a:gd name="T3" fmla="*/ 5 h 5"/>
                <a:gd name="T4" fmla="*/ 4 w 8"/>
                <a:gd name="T5" fmla="*/ 5 h 5"/>
                <a:gd name="T6" fmla="*/ 0 w 8"/>
                <a:gd name="T7" fmla="*/ 0 h 5"/>
                <a:gd name="T8" fmla="*/ 8 w 8"/>
                <a:gd name="T9" fmla="*/ 0 h 5"/>
              </a:gdLst>
              <a:ahLst/>
              <a:cxnLst>
                <a:cxn ang="0">
                  <a:pos x="T0" y="T1"/>
                </a:cxn>
                <a:cxn ang="0">
                  <a:pos x="T2" y="T3"/>
                </a:cxn>
                <a:cxn ang="0">
                  <a:pos x="T4" y="T5"/>
                </a:cxn>
                <a:cxn ang="0">
                  <a:pos x="T6" y="T7"/>
                </a:cxn>
                <a:cxn ang="0">
                  <a:pos x="T8" y="T9"/>
                </a:cxn>
              </a:cxnLst>
              <a:rect l="0" t="0" r="r" b="b"/>
              <a:pathLst>
                <a:path w="8" h="5">
                  <a:moveTo>
                    <a:pt x="8" y="0"/>
                  </a:moveTo>
                  <a:cubicBezTo>
                    <a:pt x="8" y="5"/>
                    <a:pt x="8" y="5"/>
                    <a:pt x="8" y="5"/>
                  </a:cubicBezTo>
                  <a:cubicBezTo>
                    <a:pt x="4" y="5"/>
                    <a:pt x="4" y="5"/>
                    <a:pt x="4" y="5"/>
                  </a:cubicBezTo>
                  <a:cubicBezTo>
                    <a:pt x="3" y="3"/>
                    <a:pt x="0" y="3"/>
                    <a:pt x="0" y="0"/>
                  </a:cubicBezTo>
                  <a:cubicBezTo>
                    <a:pt x="3" y="0"/>
                    <a:pt x="6" y="0"/>
                    <a:pt x="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8" name="Freeform 138"/>
            <p:cNvSpPr>
              <a:spLocks/>
            </p:cNvSpPr>
            <p:nvPr/>
          </p:nvSpPr>
          <p:spPr bwMode="auto">
            <a:xfrm>
              <a:off x="4130" y="769"/>
              <a:ext cx="53" cy="36"/>
            </a:xfrm>
            <a:custGeom>
              <a:avLst/>
              <a:gdLst>
                <a:gd name="T0" fmla="*/ 46 w 68"/>
                <a:gd name="T1" fmla="*/ 18 h 46"/>
                <a:gd name="T2" fmla="*/ 48 w 68"/>
                <a:gd name="T3" fmla="*/ 18 h 46"/>
                <a:gd name="T4" fmla="*/ 48 w 68"/>
                <a:gd name="T5" fmla="*/ 15 h 46"/>
                <a:gd name="T6" fmla="*/ 47 w 68"/>
                <a:gd name="T7" fmla="*/ 14 h 46"/>
                <a:gd name="T8" fmla="*/ 49 w 68"/>
                <a:gd name="T9" fmla="*/ 14 h 46"/>
                <a:gd name="T10" fmla="*/ 52 w 68"/>
                <a:gd name="T11" fmla="*/ 18 h 46"/>
                <a:gd name="T12" fmla="*/ 55 w 68"/>
                <a:gd name="T13" fmla="*/ 21 h 46"/>
                <a:gd name="T14" fmla="*/ 53 w 68"/>
                <a:gd name="T15" fmla="*/ 24 h 46"/>
                <a:gd name="T16" fmla="*/ 57 w 68"/>
                <a:gd name="T17" fmla="*/ 24 h 46"/>
                <a:gd name="T18" fmla="*/ 68 w 68"/>
                <a:gd name="T19" fmla="*/ 27 h 46"/>
                <a:gd name="T20" fmla="*/ 68 w 68"/>
                <a:gd name="T21" fmla="*/ 30 h 46"/>
                <a:gd name="T22" fmla="*/ 63 w 68"/>
                <a:gd name="T23" fmla="*/ 31 h 46"/>
                <a:gd name="T24" fmla="*/ 52 w 68"/>
                <a:gd name="T25" fmla="*/ 39 h 46"/>
                <a:gd name="T26" fmla="*/ 49 w 68"/>
                <a:gd name="T27" fmla="*/ 34 h 46"/>
                <a:gd name="T28" fmla="*/ 46 w 68"/>
                <a:gd name="T29" fmla="*/ 37 h 46"/>
                <a:gd name="T30" fmla="*/ 49 w 68"/>
                <a:gd name="T31" fmla="*/ 42 h 46"/>
                <a:gd name="T32" fmla="*/ 45 w 68"/>
                <a:gd name="T33" fmla="*/ 42 h 46"/>
                <a:gd name="T34" fmla="*/ 45 w 68"/>
                <a:gd name="T35" fmla="*/ 45 h 46"/>
                <a:gd name="T36" fmla="*/ 37 w 68"/>
                <a:gd name="T37" fmla="*/ 41 h 46"/>
                <a:gd name="T38" fmla="*/ 32 w 68"/>
                <a:gd name="T39" fmla="*/ 46 h 46"/>
                <a:gd name="T40" fmla="*/ 23 w 68"/>
                <a:gd name="T41" fmla="*/ 42 h 46"/>
                <a:gd name="T42" fmla="*/ 26 w 68"/>
                <a:gd name="T43" fmla="*/ 40 h 46"/>
                <a:gd name="T44" fmla="*/ 16 w 68"/>
                <a:gd name="T45" fmla="*/ 35 h 46"/>
                <a:gd name="T46" fmla="*/ 33 w 68"/>
                <a:gd name="T47" fmla="*/ 30 h 46"/>
                <a:gd name="T48" fmla="*/ 24 w 68"/>
                <a:gd name="T49" fmla="*/ 29 h 46"/>
                <a:gd name="T50" fmla="*/ 17 w 68"/>
                <a:gd name="T51" fmla="*/ 30 h 46"/>
                <a:gd name="T52" fmla="*/ 14 w 68"/>
                <a:gd name="T53" fmla="*/ 28 h 46"/>
                <a:gd name="T54" fmla="*/ 9 w 68"/>
                <a:gd name="T55" fmla="*/ 29 h 46"/>
                <a:gd name="T56" fmla="*/ 8 w 68"/>
                <a:gd name="T57" fmla="*/ 27 h 46"/>
                <a:gd name="T58" fmla="*/ 13 w 68"/>
                <a:gd name="T59" fmla="*/ 24 h 46"/>
                <a:gd name="T60" fmla="*/ 0 w 68"/>
                <a:gd name="T61" fmla="*/ 17 h 46"/>
                <a:gd name="T62" fmla="*/ 3 w 68"/>
                <a:gd name="T63" fmla="*/ 17 h 46"/>
                <a:gd name="T64" fmla="*/ 10 w 68"/>
                <a:gd name="T65" fmla="*/ 19 h 46"/>
                <a:gd name="T66" fmla="*/ 12 w 68"/>
                <a:gd name="T67" fmla="*/ 18 h 46"/>
                <a:gd name="T68" fmla="*/ 2 w 68"/>
                <a:gd name="T69" fmla="*/ 13 h 46"/>
                <a:gd name="T70" fmla="*/ 7 w 68"/>
                <a:gd name="T71" fmla="*/ 11 h 46"/>
                <a:gd name="T72" fmla="*/ 13 w 68"/>
                <a:gd name="T73" fmla="*/ 12 h 46"/>
                <a:gd name="T74" fmla="*/ 16 w 68"/>
                <a:gd name="T75" fmla="*/ 10 h 46"/>
                <a:gd name="T76" fmla="*/ 9 w 68"/>
                <a:gd name="T77" fmla="*/ 10 h 46"/>
                <a:gd name="T78" fmla="*/ 7 w 68"/>
                <a:gd name="T79" fmla="*/ 6 h 46"/>
                <a:gd name="T80" fmla="*/ 15 w 68"/>
                <a:gd name="T81" fmla="*/ 4 h 46"/>
                <a:gd name="T82" fmla="*/ 19 w 68"/>
                <a:gd name="T83" fmla="*/ 4 h 46"/>
                <a:gd name="T84" fmla="*/ 12 w 68"/>
                <a:gd name="T85" fmla="*/ 0 h 46"/>
                <a:gd name="T86" fmla="*/ 26 w 68"/>
                <a:gd name="T87" fmla="*/ 2 h 46"/>
                <a:gd name="T88" fmla="*/ 33 w 68"/>
                <a:gd name="T89" fmla="*/ 12 h 46"/>
                <a:gd name="T90" fmla="*/ 42 w 68"/>
                <a:gd name="T91" fmla="*/ 12 h 46"/>
                <a:gd name="T92" fmla="*/ 46 w 68"/>
                <a:gd name="T93"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46">
                  <a:moveTo>
                    <a:pt x="46" y="18"/>
                  </a:moveTo>
                  <a:cubicBezTo>
                    <a:pt x="48" y="18"/>
                    <a:pt x="48" y="18"/>
                    <a:pt x="48" y="18"/>
                  </a:cubicBezTo>
                  <a:cubicBezTo>
                    <a:pt x="48" y="15"/>
                    <a:pt x="48" y="15"/>
                    <a:pt x="48" y="15"/>
                  </a:cubicBezTo>
                  <a:cubicBezTo>
                    <a:pt x="47" y="14"/>
                    <a:pt x="47" y="14"/>
                    <a:pt x="47" y="14"/>
                  </a:cubicBezTo>
                  <a:cubicBezTo>
                    <a:pt x="48" y="14"/>
                    <a:pt x="49" y="14"/>
                    <a:pt x="49" y="14"/>
                  </a:cubicBezTo>
                  <a:cubicBezTo>
                    <a:pt x="53" y="14"/>
                    <a:pt x="52" y="15"/>
                    <a:pt x="52" y="18"/>
                  </a:cubicBezTo>
                  <a:cubicBezTo>
                    <a:pt x="52" y="19"/>
                    <a:pt x="55" y="19"/>
                    <a:pt x="55" y="21"/>
                  </a:cubicBezTo>
                  <a:cubicBezTo>
                    <a:pt x="55" y="22"/>
                    <a:pt x="53" y="23"/>
                    <a:pt x="53" y="24"/>
                  </a:cubicBezTo>
                  <a:cubicBezTo>
                    <a:pt x="53" y="26"/>
                    <a:pt x="57" y="24"/>
                    <a:pt x="57" y="24"/>
                  </a:cubicBezTo>
                  <a:cubicBezTo>
                    <a:pt x="59" y="24"/>
                    <a:pt x="65" y="27"/>
                    <a:pt x="68" y="27"/>
                  </a:cubicBezTo>
                  <a:cubicBezTo>
                    <a:pt x="68" y="29"/>
                    <a:pt x="68" y="30"/>
                    <a:pt x="68" y="30"/>
                  </a:cubicBezTo>
                  <a:cubicBezTo>
                    <a:pt x="67" y="32"/>
                    <a:pt x="64" y="31"/>
                    <a:pt x="63" y="31"/>
                  </a:cubicBezTo>
                  <a:cubicBezTo>
                    <a:pt x="58" y="32"/>
                    <a:pt x="55" y="39"/>
                    <a:pt x="52" y="39"/>
                  </a:cubicBezTo>
                  <a:cubicBezTo>
                    <a:pt x="49" y="39"/>
                    <a:pt x="49" y="37"/>
                    <a:pt x="49" y="34"/>
                  </a:cubicBezTo>
                  <a:cubicBezTo>
                    <a:pt x="48" y="35"/>
                    <a:pt x="47" y="36"/>
                    <a:pt x="46" y="37"/>
                  </a:cubicBezTo>
                  <a:cubicBezTo>
                    <a:pt x="47" y="40"/>
                    <a:pt x="48" y="40"/>
                    <a:pt x="49" y="42"/>
                  </a:cubicBezTo>
                  <a:cubicBezTo>
                    <a:pt x="45" y="42"/>
                    <a:pt x="45" y="42"/>
                    <a:pt x="45" y="42"/>
                  </a:cubicBezTo>
                  <a:cubicBezTo>
                    <a:pt x="45" y="45"/>
                    <a:pt x="45" y="45"/>
                    <a:pt x="45" y="45"/>
                  </a:cubicBezTo>
                  <a:cubicBezTo>
                    <a:pt x="43" y="45"/>
                    <a:pt x="39" y="42"/>
                    <a:pt x="37" y="41"/>
                  </a:cubicBezTo>
                  <a:cubicBezTo>
                    <a:pt x="37" y="45"/>
                    <a:pt x="35" y="46"/>
                    <a:pt x="32" y="46"/>
                  </a:cubicBezTo>
                  <a:cubicBezTo>
                    <a:pt x="28" y="46"/>
                    <a:pt x="23" y="45"/>
                    <a:pt x="23" y="42"/>
                  </a:cubicBezTo>
                  <a:cubicBezTo>
                    <a:pt x="25" y="42"/>
                    <a:pt x="25" y="41"/>
                    <a:pt x="26" y="40"/>
                  </a:cubicBezTo>
                  <a:cubicBezTo>
                    <a:pt x="22" y="40"/>
                    <a:pt x="16" y="38"/>
                    <a:pt x="16" y="35"/>
                  </a:cubicBezTo>
                  <a:cubicBezTo>
                    <a:pt x="16" y="31"/>
                    <a:pt x="30" y="31"/>
                    <a:pt x="33" y="30"/>
                  </a:cubicBezTo>
                  <a:cubicBezTo>
                    <a:pt x="29" y="30"/>
                    <a:pt x="27" y="29"/>
                    <a:pt x="24" y="29"/>
                  </a:cubicBezTo>
                  <a:cubicBezTo>
                    <a:pt x="20" y="29"/>
                    <a:pt x="20" y="30"/>
                    <a:pt x="17" y="30"/>
                  </a:cubicBezTo>
                  <a:cubicBezTo>
                    <a:pt x="15" y="30"/>
                    <a:pt x="15" y="29"/>
                    <a:pt x="14" y="28"/>
                  </a:cubicBezTo>
                  <a:cubicBezTo>
                    <a:pt x="12" y="28"/>
                    <a:pt x="11" y="29"/>
                    <a:pt x="9" y="29"/>
                  </a:cubicBezTo>
                  <a:cubicBezTo>
                    <a:pt x="8" y="29"/>
                    <a:pt x="8" y="28"/>
                    <a:pt x="8" y="27"/>
                  </a:cubicBezTo>
                  <a:cubicBezTo>
                    <a:pt x="10" y="26"/>
                    <a:pt x="11" y="26"/>
                    <a:pt x="13" y="24"/>
                  </a:cubicBezTo>
                  <a:cubicBezTo>
                    <a:pt x="5" y="24"/>
                    <a:pt x="1" y="24"/>
                    <a:pt x="0" y="17"/>
                  </a:cubicBezTo>
                  <a:cubicBezTo>
                    <a:pt x="3" y="17"/>
                    <a:pt x="3" y="17"/>
                    <a:pt x="3" y="17"/>
                  </a:cubicBezTo>
                  <a:cubicBezTo>
                    <a:pt x="4" y="18"/>
                    <a:pt x="8" y="19"/>
                    <a:pt x="10" y="19"/>
                  </a:cubicBezTo>
                  <a:cubicBezTo>
                    <a:pt x="11" y="19"/>
                    <a:pt x="12" y="18"/>
                    <a:pt x="12" y="18"/>
                  </a:cubicBezTo>
                  <a:cubicBezTo>
                    <a:pt x="9" y="17"/>
                    <a:pt x="2" y="15"/>
                    <a:pt x="2" y="13"/>
                  </a:cubicBezTo>
                  <a:cubicBezTo>
                    <a:pt x="2" y="10"/>
                    <a:pt x="5" y="11"/>
                    <a:pt x="7" y="11"/>
                  </a:cubicBezTo>
                  <a:cubicBezTo>
                    <a:pt x="10" y="11"/>
                    <a:pt x="11" y="12"/>
                    <a:pt x="13" y="12"/>
                  </a:cubicBezTo>
                  <a:cubicBezTo>
                    <a:pt x="14" y="12"/>
                    <a:pt x="15" y="11"/>
                    <a:pt x="16" y="10"/>
                  </a:cubicBezTo>
                  <a:cubicBezTo>
                    <a:pt x="13" y="9"/>
                    <a:pt x="11" y="10"/>
                    <a:pt x="9" y="10"/>
                  </a:cubicBezTo>
                  <a:cubicBezTo>
                    <a:pt x="8" y="10"/>
                    <a:pt x="7" y="7"/>
                    <a:pt x="7" y="6"/>
                  </a:cubicBezTo>
                  <a:cubicBezTo>
                    <a:pt x="9" y="5"/>
                    <a:pt x="11" y="4"/>
                    <a:pt x="15" y="4"/>
                  </a:cubicBezTo>
                  <a:cubicBezTo>
                    <a:pt x="19" y="4"/>
                    <a:pt x="19" y="4"/>
                    <a:pt x="19" y="4"/>
                  </a:cubicBezTo>
                  <a:cubicBezTo>
                    <a:pt x="16" y="3"/>
                    <a:pt x="12" y="3"/>
                    <a:pt x="12" y="0"/>
                  </a:cubicBezTo>
                  <a:cubicBezTo>
                    <a:pt x="18" y="0"/>
                    <a:pt x="22" y="1"/>
                    <a:pt x="26" y="2"/>
                  </a:cubicBezTo>
                  <a:cubicBezTo>
                    <a:pt x="30" y="4"/>
                    <a:pt x="29" y="10"/>
                    <a:pt x="33" y="12"/>
                  </a:cubicBezTo>
                  <a:cubicBezTo>
                    <a:pt x="36" y="13"/>
                    <a:pt x="38" y="11"/>
                    <a:pt x="42" y="12"/>
                  </a:cubicBezTo>
                  <a:cubicBezTo>
                    <a:pt x="45" y="13"/>
                    <a:pt x="44" y="16"/>
                    <a:pt x="46"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9" name="Freeform 139"/>
            <p:cNvSpPr>
              <a:spLocks/>
            </p:cNvSpPr>
            <p:nvPr/>
          </p:nvSpPr>
          <p:spPr bwMode="auto">
            <a:xfrm>
              <a:off x="4173" y="920"/>
              <a:ext cx="35" cy="22"/>
            </a:xfrm>
            <a:custGeom>
              <a:avLst/>
              <a:gdLst>
                <a:gd name="T0" fmla="*/ 3 w 45"/>
                <a:gd name="T1" fmla="*/ 19 h 28"/>
                <a:gd name="T2" fmla="*/ 5 w 45"/>
                <a:gd name="T3" fmla="*/ 16 h 28"/>
                <a:gd name="T4" fmla="*/ 5 w 45"/>
                <a:gd name="T5" fmla="*/ 13 h 28"/>
                <a:gd name="T6" fmla="*/ 13 w 45"/>
                <a:gd name="T7" fmla="*/ 0 h 28"/>
                <a:gd name="T8" fmla="*/ 16 w 45"/>
                <a:gd name="T9" fmla="*/ 6 h 28"/>
                <a:gd name="T10" fmla="*/ 18 w 45"/>
                <a:gd name="T11" fmla="*/ 4 h 28"/>
                <a:gd name="T12" fmla="*/ 34 w 45"/>
                <a:gd name="T13" fmla="*/ 13 h 28"/>
                <a:gd name="T14" fmla="*/ 35 w 45"/>
                <a:gd name="T15" fmla="*/ 17 h 28"/>
                <a:gd name="T16" fmla="*/ 45 w 45"/>
                <a:gd name="T17" fmla="*/ 21 h 28"/>
                <a:gd name="T18" fmla="*/ 37 w 45"/>
                <a:gd name="T19" fmla="*/ 23 h 28"/>
                <a:gd name="T20" fmla="*/ 31 w 45"/>
                <a:gd name="T21" fmla="*/ 23 h 28"/>
                <a:gd name="T22" fmla="*/ 23 w 45"/>
                <a:gd name="T23" fmla="*/ 18 h 28"/>
                <a:gd name="T24" fmla="*/ 13 w 45"/>
                <a:gd name="T25" fmla="*/ 26 h 28"/>
                <a:gd name="T26" fmla="*/ 11 w 45"/>
                <a:gd name="T27" fmla="*/ 28 h 28"/>
                <a:gd name="T28" fmla="*/ 9 w 45"/>
                <a:gd name="T29" fmla="*/ 23 h 28"/>
                <a:gd name="T30" fmla="*/ 0 w 45"/>
                <a:gd name="T31" fmla="*/ 23 h 28"/>
                <a:gd name="T32" fmla="*/ 3 w 45"/>
                <a:gd name="T33"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28">
                  <a:moveTo>
                    <a:pt x="3" y="19"/>
                  </a:moveTo>
                  <a:cubicBezTo>
                    <a:pt x="4" y="18"/>
                    <a:pt x="5" y="17"/>
                    <a:pt x="5" y="16"/>
                  </a:cubicBezTo>
                  <a:cubicBezTo>
                    <a:pt x="5" y="14"/>
                    <a:pt x="5" y="15"/>
                    <a:pt x="5" y="13"/>
                  </a:cubicBezTo>
                  <a:cubicBezTo>
                    <a:pt x="5" y="9"/>
                    <a:pt x="7" y="0"/>
                    <a:pt x="13" y="0"/>
                  </a:cubicBezTo>
                  <a:cubicBezTo>
                    <a:pt x="14" y="3"/>
                    <a:pt x="15" y="4"/>
                    <a:pt x="16" y="6"/>
                  </a:cubicBezTo>
                  <a:cubicBezTo>
                    <a:pt x="17" y="5"/>
                    <a:pt x="17" y="4"/>
                    <a:pt x="18" y="4"/>
                  </a:cubicBezTo>
                  <a:cubicBezTo>
                    <a:pt x="23" y="10"/>
                    <a:pt x="30" y="7"/>
                    <a:pt x="34" y="13"/>
                  </a:cubicBezTo>
                  <a:cubicBezTo>
                    <a:pt x="35" y="14"/>
                    <a:pt x="34" y="16"/>
                    <a:pt x="35" y="17"/>
                  </a:cubicBezTo>
                  <a:cubicBezTo>
                    <a:pt x="39" y="19"/>
                    <a:pt x="43" y="18"/>
                    <a:pt x="45" y="21"/>
                  </a:cubicBezTo>
                  <a:cubicBezTo>
                    <a:pt x="42" y="22"/>
                    <a:pt x="40" y="23"/>
                    <a:pt x="37" y="23"/>
                  </a:cubicBezTo>
                  <a:cubicBezTo>
                    <a:pt x="35" y="23"/>
                    <a:pt x="34" y="23"/>
                    <a:pt x="31" y="23"/>
                  </a:cubicBezTo>
                  <a:cubicBezTo>
                    <a:pt x="31" y="23"/>
                    <a:pt x="24" y="18"/>
                    <a:pt x="23" y="18"/>
                  </a:cubicBezTo>
                  <a:cubicBezTo>
                    <a:pt x="23" y="23"/>
                    <a:pt x="16" y="27"/>
                    <a:pt x="13" y="26"/>
                  </a:cubicBezTo>
                  <a:cubicBezTo>
                    <a:pt x="12" y="27"/>
                    <a:pt x="12" y="28"/>
                    <a:pt x="11" y="28"/>
                  </a:cubicBezTo>
                  <a:cubicBezTo>
                    <a:pt x="8" y="28"/>
                    <a:pt x="9" y="26"/>
                    <a:pt x="9" y="23"/>
                  </a:cubicBezTo>
                  <a:cubicBezTo>
                    <a:pt x="6" y="22"/>
                    <a:pt x="2" y="23"/>
                    <a:pt x="0" y="23"/>
                  </a:cubicBezTo>
                  <a:cubicBezTo>
                    <a:pt x="0" y="20"/>
                    <a:pt x="3" y="20"/>
                    <a:pt x="3" y="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0" name="Freeform 140"/>
            <p:cNvSpPr>
              <a:spLocks/>
            </p:cNvSpPr>
            <p:nvPr/>
          </p:nvSpPr>
          <p:spPr bwMode="auto">
            <a:xfrm>
              <a:off x="4222" y="898"/>
              <a:ext cx="11" cy="10"/>
            </a:xfrm>
            <a:custGeom>
              <a:avLst/>
              <a:gdLst>
                <a:gd name="T0" fmla="*/ 14 w 14"/>
                <a:gd name="T1" fmla="*/ 8 h 13"/>
                <a:gd name="T2" fmla="*/ 6 w 14"/>
                <a:gd name="T3" fmla="*/ 13 h 13"/>
                <a:gd name="T4" fmla="*/ 0 w 14"/>
                <a:gd name="T5" fmla="*/ 8 h 13"/>
                <a:gd name="T6" fmla="*/ 14 w 14"/>
                <a:gd name="T7" fmla="*/ 8 h 13"/>
              </a:gdLst>
              <a:ahLst/>
              <a:cxnLst>
                <a:cxn ang="0">
                  <a:pos x="T0" y="T1"/>
                </a:cxn>
                <a:cxn ang="0">
                  <a:pos x="T2" y="T3"/>
                </a:cxn>
                <a:cxn ang="0">
                  <a:pos x="T4" y="T5"/>
                </a:cxn>
                <a:cxn ang="0">
                  <a:pos x="T6" y="T7"/>
                </a:cxn>
              </a:cxnLst>
              <a:rect l="0" t="0" r="r" b="b"/>
              <a:pathLst>
                <a:path w="14" h="13">
                  <a:moveTo>
                    <a:pt x="14" y="8"/>
                  </a:moveTo>
                  <a:cubicBezTo>
                    <a:pt x="14" y="11"/>
                    <a:pt x="8" y="13"/>
                    <a:pt x="6" y="13"/>
                  </a:cubicBezTo>
                  <a:cubicBezTo>
                    <a:pt x="3" y="13"/>
                    <a:pt x="0" y="11"/>
                    <a:pt x="0" y="8"/>
                  </a:cubicBezTo>
                  <a:cubicBezTo>
                    <a:pt x="0" y="0"/>
                    <a:pt x="14" y="1"/>
                    <a:pt x="14"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1" name="Freeform 141"/>
            <p:cNvSpPr>
              <a:spLocks/>
            </p:cNvSpPr>
            <p:nvPr/>
          </p:nvSpPr>
          <p:spPr bwMode="auto">
            <a:xfrm>
              <a:off x="4191" y="943"/>
              <a:ext cx="9" cy="7"/>
            </a:xfrm>
            <a:custGeom>
              <a:avLst/>
              <a:gdLst>
                <a:gd name="T0" fmla="*/ 4 w 11"/>
                <a:gd name="T1" fmla="*/ 0 h 9"/>
                <a:gd name="T2" fmla="*/ 11 w 11"/>
                <a:gd name="T3" fmla="*/ 1 h 9"/>
                <a:gd name="T4" fmla="*/ 0 w 11"/>
                <a:gd name="T5" fmla="*/ 9 h 9"/>
                <a:gd name="T6" fmla="*/ 0 w 11"/>
                <a:gd name="T7" fmla="*/ 6 h 9"/>
                <a:gd name="T8" fmla="*/ 4 w 11"/>
                <a:gd name="T9" fmla="*/ 0 h 9"/>
              </a:gdLst>
              <a:ahLst/>
              <a:cxnLst>
                <a:cxn ang="0">
                  <a:pos x="T0" y="T1"/>
                </a:cxn>
                <a:cxn ang="0">
                  <a:pos x="T2" y="T3"/>
                </a:cxn>
                <a:cxn ang="0">
                  <a:pos x="T4" y="T5"/>
                </a:cxn>
                <a:cxn ang="0">
                  <a:pos x="T6" y="T7"/>
                </a:cxn>
                <a:cxn ang="0">
                  <a:pos x="T8" y="T9"/>
                </a:cxn>
              </a:cxnLst>
              <a:rect l="0" t="0" r="r" b="b"/>
              <a:pathLst>
                <a:path w="11" h="9">
                  <a:moveTo>
                    <a:pt x="4" y="0"/>
                  </a:moveTo>
                  <a:cubicBezTo>
                    <a:pt x="9" y="0"/>
                    <a:pt x="8" y="0"/>
                    <a:pt x="11" y="1"/>
                  </a:cubicBezTo>
                  <a:cubicBezTo>
                    <a:pt x="9" y="4"/>
                    <a:pt x="3" y="8"/>
                    <a:pt x="0" y="9"/>
                  </a:cubicBezTo>
                  <a:cubicBezTo>
                    <a:pt x="0" y="6"/>
                    <a:pt x="0" y="6"/>
                    <a:pt x="0" y="6"/>
                  </a:cubicBezTo>
                  <a:cubicBezTo>
                    <a:pt x="1" y="4"/>
                    <a:pt x="4" y="2"/>
                    <a:pt x="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2" name="Freeform 142"/>
            <p:cNvSpPr>
              <a:spLocks/>
            </p:cNvSpPr>
            <p:nvPr/>
          </p:nvSpPr>
          <p:spPr bwMode="auto">
            <a:xfrm>
              <a:off x="4204" y="849"/>
              <a:ext cx="24" cy="10"/>
            </a:xfrm>
            <a:custGeom>
              <a:avLst/>
              <a:gdLst>
                <a:gd name="T0" fmla="*/ 11 w 30"/>
                <a:gd name="T1" fmla="*/ 13 h 13"/>
                <a:gd name="T2" fmla="*/ 5 w 30"/>
                <a:gd name="T3" fmla="*/ 8 h 13"/>
                <a:gd name="T4" fmla="*/ 0 w 30"/>
                <a:gd name="T5" fmla="*/ 4 h 13"/>
                <a:gd name="T6" fmla="*/ 4 w 30"/>
                <a:gd name="T7" fmla="*/ 0 h 13"/>
                <a:gd name="T8" fmla="*/ 15 w 30"/>
                <a:gd name="T9" fmla="*/ 2 h 13"/>
                <a:gd name="T10" fmla="*/ 30 w 30"/>
                <a:gd name="T11" fmla="*/ 9 h 13"/>
                <a:gd name="T12" fmla="*/ 26 w 30"/>
                <a:gd name="T13" fmla="*/ 12 h 13"/>
                <a:gd name="T14" fmla="*/ 19 w 30"/>
                <a:gd name="T15" fmla="*/ 11 h 13"/>
                <a:gd name="T16" fmla="*/ 11 w 30"/>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3">
                  <a:moveTo>
                    <a:pt x="11" y="13"/>
                  </a:moveTo>
                  <a:cubicBezTo>
                    <a:pt x="7" y="13"/>
                    <a:pt x="3" y="12"/>
                    <a:pt x="5" y="8"/>
                  </a:cubicBezTo>
                  <a:cubicBezTo>
                    <a:pt x="3" y="7"/>
                    <a:pt x="0" y="6"/>
                    <a:pt x="0" y="4"/>
                  </a:cubicBezTo>
                  <a:cubicBezTo>
                    <a:pt x="0" y="1"/>
                    <a:pt x="2" y="0"/>
                    <a:pt x="4" y="0"/>
                  </a:cubicBezTo>
                  <a:cubicBezTo>
                    <a:pt x="9" y="0"/>
                    <a:pt x="10" y="2"/>
                    <a:pt x="15" y="2"/>
                  </a:cubicBezTo>
                  <a:cubicBezTo>
                    <a:pt x="21" y="2"/>
                    <a:pt x="26" y="7"/>
                    <a:pt x="30" y="9"/>
                  </a:cubicBezTo>
                  <a:cubicBezTo>
                    <a:pt x="29" y="11"/>
                    <a:pt x="28" y="12"/>
                    <a:pt x="26" y="12"/>
                  </a:cubicBezTo>
                  <a:cubicBezTo>
                    <a:pt x="23" y="12"/>
                    <a:pt x="22" y="11"/>
                    <a:pt x="19" y="11"/>
                  </a:cubicBezTo>
                  <a:cubicBezTo>
                    <a:pt x="17" y="11"/>
                    <a:pt x="15" y="13"/>
                    <a:pt x="11"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3" name="Freeform 143"/>
            <p:cNvSpPr>
              <a:spLocks/>
            </p:cNvSpPr>
            <p:nvPr/>
          </p:nvSpPr>
          <p:spPr bwMode="auto">
            <a:xfrm>
              <a:off x="4207" y="947"/>
              <a:ext cx="5" cy="6"/>
            </a:xfrm>
            <a:custGeom>
              <a:avLst/>
              <a:gdLst>
                <a:gd name="T0" fmla="*/ 7 w 7"/>
                <a:gd name="T1" fmla="*/ 2 h 7"/>
                <a:gd name="T2" fmla="*/ 3 w 7"/>
                <a:gd name="T3" fmla="*/ 7 h 7"/>
                <a:gd name="T4" fmla="*/ 0 w 7"/>
                <a:gd name="T5" fmla="*/ 4 h 7"/>
                <a:gd name="T6" fmla="*/ 7 w 7"/>
                <a:gd name="T7" fmla="*/ 2 h 7"/>
              </a:gdLst>
              <a:ahLst/>
              <a:cxnLst>
                <a:cxn ang="0">
                  <a:pos x="T0" y="T1"/>
                </a:cxn>
                <a:cxn ang="0">
                  <a:pos x="T2" y="T3"/>
                </a:cxn>
                <a:cxn ang="0">
                  <a:pos x="T4" y="T5"/>
                </a:cxn>
                <a:cxn ang="0">
                  <a:pos x="T6" y="T7"/>
                </a:cxn>
              </a:cxnLst>
              <a:rect l="0" t="0" r="r" b="b"/>
              <a:pathLst>
                <a:path w="7" h="7">
                  <a:moveTo>
                    <a:pt x="7" y="2"/>
                  </a:moveTo>
                  <a:cubicBezTo>
                    <a:pt x="6" y="4"/>
                    <a:pt x="5" y="7"/>
                    <a:pt x="3" y="7"/>
                  </a:cubicBezTo>
                  <a:cubicBezTo>
                    <a:pt x="3" y="7"/>
                    <a:pt x="0" y="4"/>
                    <a:pt x="0" y="4"/>
                  </a:cubicBezTo>
                  <a:cubicBezTo>
                    <a:pt x="0" y="0"/>
                    <a:pt x="5" y="0"/>
                    <a:pt x="7"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4" name="Freeform 144"/>
            <p:cNvSpPr>
              <a:spLocks/>
            </p:cNvSpPr>
            <p:nvPr/>
          </p:nvSpPr>
          <p:spPr bwMode="auto">
            <a:xfrm>
              <a:off x="4235" y="900"/>
              <a:ext cx="5" cy="4"/>
            </a:xfrm>
            <a:custGeom>
              <a:avLst/>
              <a:gdLst>
                <a:gd name="T0" fmla="*/ 3 w 7"/>
                <a:gd name="T1" fmla="*/ 4 h 5"/>
                <a:gd name="T2" fmla="*/ 0 w 7"/>
                <a:gd name="T3" fmla="*/ 3 h 5"/>
                <a:gd name="T4" fmla="*/ 3 w 7"/>
                <a:gd name="T5" fmla="*/ 0 h 5"/>
                <a:gd name="T6" fmla="*/ 7 w 7"/>
                <a:gd name="T7" fmla="*/ 4 h 5"/>
                <a:gd name="T8" fmla="*/ 3 w 7"/>
                <a:gd name="T9" fmla="*/ 4 h 5"/>
              </a:gdLst>
              <a:ahLst/>
              <a:cxnLst>
                <a:cxn ang="0">
                  <a:pos x="T0" y="T1"/>
                </a:cxn>
                <a:cxn ang="0">
                  <a:pos x="T2" y="T3"/>
                </a:cxn>
                <a:cxn ang="0">
                  <a:pos x="T4" y="T5"/>
                </a:cxn>
                <a:cxn ang="0">
                  <a:pos x="T6" y="T7"/>
                </a:cxn>
                <a:cxn ang="0">
                  <a:pos x="T8" y="T9"/>
                </a:cxn>
              </a:cxnLst>
              <a:rect l="0" t="0" r="r" b="b"/>
              <a:pathLst>
                <a:path w="7" h="5">
                  <a:moveTo>
                    <a:pt x="3" y="4"/>
                  </a:moveTo>
                  <a:cubicBezTo>
                    <a:pt x="2" y="4"/>
                    <a:pt x="0" y="4"/>
                    <a:pt x="0" y="3"/>
                  </a:cubicBezTo>
                  <a:cubicBezTo>
                    <a:pt x="0" y="2"/>
                    <a:pt x="3" y="0"/>
                    <a:pt x="3" y="0"/>
                  </a:cubicBezTo>
                  <a:cubicBezTo>
                    <a:pt x="5" y="0"/>
                    <a:pt x="7" y="3"/>
                    <a:pt x="7" y="4"/>
                  </a:cubicBezTo>
                  <a:cubicBezTo>
                    <a:pt x="5" y="5"/>
                    <a:pt x="5" y="4"/>
                    <a:pt x="3"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5" name="Freeform 145"/>
            <p:cNvSpPr>
              <a:spLocks/>
            </p:cNvSpPr>
            <p:nvPr/>
          </p:nvSpPr>
          <p:spPr bwMode="auto">
            <a:xfrm>
              <a:off x="4211" y="891"/>
              <a:ext cx="6" cy="4"/>
            </a:xfrm>
            <a:custGeom>
              <a:avLst/>
              <a:gdLst>
                <a:gd name="T0" fmla="*/ 3 w 8"/>
                <a:gd name="T1" fmla="*/ 5 h 5"/>
                <a:gd name="T2" fmla="*/ 8 w 8"/>
                <a:gd name="T3" fmla="*/ 0 h 5"/>
                <a:gd name="T4" fmla="*/ 3 w 8"/>
                <a:gd name="T5" fmla="*/ 5 h 5"/>
              </a:gdLst>
              <a:ahLst/>
              <a:cxnLst>
                <a:cxn ang="0">
                  <a:pos x="T0" y="T1"/>
                </a:cxn>
                <a:cxn ang="0">
                  <a:pos x="T2" y="T3"/>
                </a:cxn>
                <a:cxn ang="0">
                  <a:pos x="T4" y="T5"/>
                </a:cxn>
              </a:cxnLst>
              <a:rect l="0" t="0" r="r" b="b"/>
              <a:pathLst>
                <a:path w="8" h="5">
                  <a:moveTo>
                    <a:pt x="3" y="5"/>
                  </a:moveTo>
                  <a:cubicBezTo>
                    <a:pt x="0" y="5"/>
                    <a:pt x="5" y="0"/>
                    <a:pt x="8" y="0"/>
                  </a:cubicBezTo>
                  <a:cubicBezTo>
                    <a:pt x="7" y="2"/>
                    <a:pt x="5" y="5"/>
                    <a:pt x="3"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6" name="Freeform 146"/>
            <p:cNvSpPr>
              <a:spLocks/>
            </p:cNvSpPr>
            <p:nvPr/>
          </p:nvSpPr>
          <p:spPr bwMode="auto">
            <a:xfrm>
              <a:off x="4159" y="849"/>
              <a:ext cx="142" cy="102"/>
            </a:xfrm>
            <a:custGeom>
              <a:avLst/>
              <a:gdLst>
                <a:gd name="T0" fmla="*/ 167 w 181"/>
                <a:gd name="T1" fmla="*/ 98 h 130"/>
                <a:gd name="T2" fmla="*/ 140 w 181"/>
                <a:gd name="T3" fmla="*/ 85 h 130"/>
                <a:gd name="T4" fmla="*/ 145 w 181"/>
                <a:gd name="T5" fmla="*/ 88 h 130"/>
                <a:gd name="T6" fmla="*/ 141 w 181"/>
                <a:gd name="T7" fmla="*/ 92 h 130"/>
                <a:gd name="T8" fmla="*/ 149 w 181"/>
                <a:gd name="T9" fmla="*/ 100 h 130"/>
                <a:gd name="T10" fmla="*/ 159 w 181"/>
                <a:gd name="T11" fmla="*/ 103 h 130"/>
                <a:gd name="T12" fmla="*/ 163 w 181"/>
                <a:gd name="T13" fmla="*/ 112 h 130"/>
                <a:gd name="T14" fmla="*/ 139 w 181"/>
                <a:gd name="T15" fmla="*/ 112 h 130"/>
                <a:gd name="T16" fmla="*/ 152 w 181"/>
                <a:gd name="T17" fmla="*/ 128 h 130"/>
                <a:gd name="T18" fmla="*/ 147 w 181"/>
                <a:gd name="T19" fmla="*/ 128 h 130"/>
                <a:gd name="T20" fmla="*/ 117 w 181"/>
                <a:gd name="T21" fmla="*/ 113 h 130"/>
                <a:gd name="T22" fmla="*/ 95 w 181"/>
                <a:gd name="T23" fmla="*/ 105 h 130"/>
                <a:gd name="T24" fmla="*/ 85 w 181"/>
                <a:gd name="T25" fmla="*/ 107 h 130"/>
                <a:gd name="T26" fmla="*/ 84 w 181"/>
                <a:gd name="T27" fmla="*/ 95 h 130"/>
                <a:gd name="T28" fmla="*/ 103 w 181"/>
                <a:gd name="T29" fmla="*/ 92 h 130"/>
                <a:gd name="T30" fmla="*/ 105 w 181"/>
                <a:gd name="T31" fmla="*/ 84 h 130"/>
                <a:gd name="T32" fmla="*/ 93 w 181"/>
                <a:gd name="T33" fmla="*/ 57 h 130"/>
                <a:gd name="T34" fmla="*/ 84 w 181"/>
                <a:gd name="T35" fmla="*/ 57 h 130"/>
                <a:gd name="T36" fmla="*/ 73 w 181"/>
                <a:gd name="T37" fmla="*/ 42 h 130"/>
                <a:gd name="T38" fmla="*/ 61 w 181"/>
                <a:gd name="T39" fmla="*/ 46 h 130"/>
                <a:gd name="T40" fmla="*/ 21 w 181"/>
                <a:gd name="T41" fmla="*/ 41 h 130"/>
                <a:gd name="T42" fmla="*/ 5 w 181"/>
                <a:gd name="T43" fmla="*/ 35 h 130"/>
                <a:gd name="T44" fmla="*/ 15 w 181"/>
                <a:gd name="T45" fmla="*/ 32 h 130"/>
                <a:gd name="T46" fmla="*/ 0 w 181"/>
                <a:gd name="T47" fmla="*/ 24 h 130"/>
                <a:gd name="T48" fmla="*/ 6 w 181"/>
                <a:gd name="T49" fmla="*/ 8 h 130"/>
                <a:gd name="T50" fmla="*/ 31 w 181"/>
                <a:gd name="T51" fmla="*/ 2 h 130"/>
                <a:gd name="T52" fmla="*/ 23 w 181"/>
                <a:gd name="T53" fmla="*/ 16 h 130"/>
                <a:gd name="T54" fmla="*/ 25 w 181"/>
                <a:gd name="T55" fmla="*/ 23 h 130"/>
                <a:gd name="T56" fmla="*/ 27 w 181"/>
                <a:gd name="T57" fmla="*/ 13 h 130"/>
                <a:gd name="T58" fmla="*/ 60 w 181"/>
                <a:gd name="T59" fmla="*/ 15 h 130"/>
                <a:gd name="T60" fmla="*/ 64 w 181"/>
                <a:gd name="T61" fmla="*/ 17 h 130"/>
                <a:gd name="T62" fmla="*/ 78 w 181"/>
                <a:gd name="T63" fmla="*/ 14 h 130"/>
                <a:gd name="T64" fmla="*/ 108 w 181"/>
                <a:gd name="T65" fmla="*/ 28 h 130"/>
                <a:gd name="T66" fmla="*/ 121 w 181"/>
                <a:gd name="T67" fmla="*/ 32 h 130"/>
                <a:gd name="T68" fmla="*/ 136 w 181"/>
                <a:gd name="T69" fmla="*/ 42 h 130"/>
                <a:gd name="T70" fmla="*/ 146 w 181"/>
                <a:gd name="T71" fmla="*/ 47 h 130"/>
                <a:gd name="T72" fmla="*/ 145 w 181"/>
                <a:gd name="T73" fmla="*/ 51 h 130"/>
                <a:gd name="T74" fmla="*/ 141 w 181"/>
                <a:gd name="T75" fmla="*/ 58 h 130"/>
                <a:gd name="T76" fmla="*/ 158 w 181"/>
                <a:gd name="T77" fmla="*/ 68 h 130"/>
                <a:gd name="T78" fmla="*/ 171 w 181"/>
                <a:gd name="T79" fmla="*/ 76 h 130"/>
                <a:gd name="T80" fmla="*/ 181 w 181"/>
                <a:gd name="T81" fmla="*/ 83 h 130"/>
                <a:gd name="T82" fmla="*/ 174 w 181"/>
                <a:gd name="T83" fmla="*/ 8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 h="130">
                  <a:moveTo>
                    <a:pt x="169" y="92"/>
                  </a:moveTo>
                  <a:cubicBezTo>
                    <a:pt x="169" y="94"/>
                    <a:pt x="169" y="98"/>
                    <a:pt x="167" y="98"/>
                  </a:cubicBezTo>
                  <a:cubicBezTo>
                    <a:pt x="156" y="98"/>
                    <a:pt x="155" y="83"/>
                    <a:pt x="145" y="83"/>
                  </a:cubicBezTo>
                  <a:cubicBezTo>
                    <a:pt x="143" y="83"/>
                    <a:pt x="140" y="85"/>
                    <a:pt x="140" y="85"/>
                  </a:cubicBezTo>
                  <a:cubicBezTo>
                    <a:pt x="142" y="86"/>
                    <a:pt x="143" y="86"/>
                    <a:pt x="145" y="86"/>
                  </a:cubicBezTo>
                  <a:cubicBezTo>
                    <a:pt x="145" y="88"/>
                    <a:pt x="145" y="88"/>
                    <a:pt x="145" y="88"/>
                  </a:cubicBezTo>
                  <a:cubicBezTo>
                    <a:pt x="143" y="89"/>
                    <a:pt x="142" y="89"/>
                    <a:pt x="141" y="88"/>
                  </a:cubicBezTo>
                  <a:cubicBezTo>
                    <a:pt x="141" y="92"/>
                    <a:pt x="141" y="92"/>
                    <a:pt x="141" y="92"/>
                  </a:cubicBezTo>
                  <a:cubicBezTo>
                    <a:pt x="144" y="92"/>
                    <a:pt x="144" y="92"/>
                    <a:pt x="144" y="92"/>
                  </a:cubicBezTo>
                  <a:cubicBezTo>
                    <a:pt x="145" y="95"/>
                    <a:pt x="147" y="99"/>
                    <a:pt x="149" y="100"/>
                  </a:cubicBezTo>
                  <a:cubicBezTo>
                    <a:pt x="153" y="102"/>
                    <a:pt x="155" y="99"/>
                    <a:pt x="155" y="103"/>
                  </a:cubicBezTo>
                  <a:cubicBezTo>
                    <a:pt x="157" y="103"/>
                    <a:pt x="157" y="103"/>
                    <a:pt x="159" y="103"/>
                  </a:cubicBezTo>
                  <a:cubicBezTo>
                    <a:pt x="159" y="106"/>
                    <a:pt x="159" y="106"/>
                    <a:pt x="159" y="107"/>
                  </a:cubicBezTo>
                  <a:cubicBezTo>
                    <a:pt x="159" y="109"/>
                    <a:pt x="163" y="110"/>
                    <a:pt x="163" y="112"/>
                  </a:cubicBezTo>
                  <a:cubicBezTo>
                    <a:pt x="163" y="114"/>
                    <a:pt x="160" y="119"/>
                    <a:pt x="159" y="121"/>
                  </a:cubicBezTo>
                  <a:cubicBezTo>
                    <a:pt x="156" y="121"/>
                    <a:pt x="141" y="115"/>
                    <a:pt x="139" y="112"/>
                  </a:cubicBezTo>
                  <a:cubicBezTo>
                    <a:pt x="136" y="112"/>
                    <a:pt x="136" y="112"/>
                    <a:pt x="136" y="112"/>
                  </a:cubicBezTo>
                  <a:cubicBezTo>
                    <a:pt x="139" y="117"/>
                    <a:pt x="152" y="121"/>
                    <a:pt x="152" y="128"/>
                  </a:cubicBezTo>
                  <a:cubicBezTo>
                    <a:pt x="152" y="129"/>
                    <a:pt x="150" y="130"/>
                    <a:pt x="150" y="130"/>
                  </a:cubicBezTo>
                  <a:cubicBezTo>
                    <a:pt x="148" y="130"/>
                    <a:pt x="148" y="128"/>
                    <a:pt x="147" y="128"/>
                  </a:cubicBezTo>
                  <a:cubicBezTo>
                    <a:pt x="141" y="125"/>
                    <a:pt x="137" y="126"/>
                    <a:pt x="131" y="123"/>
                  </a:cubicBezTo>
                  <a:cubicBezTo>
                    <a:pt x="126" y="119"/>
                    <a:pt x="113" y="120"/>
                    <a:pt x="117" y="113"/>
                  </a:cubicBezTo>
                  <a:cubicBezTo>
                    <a:pt x="109" y="110"/>
                    <a:pt x="106" y="105"/>
                    <a:pt x="99" y="102"/>
                  </a:cubicBezTo>
                  <a:cubicBezTo>
                    <a:pt x="98" y="103"/>
                    <a:pt x="97" y="105"/>
                    <a:pt x="95" y="105"/>
                  </a:cubicBezTo>
                  <a:cubicBezTo>
                    <a:pt x="93" y="105"/>
                    <a:pt x="93" y="103"/>
                    <a:pt x="91" y="103"/>
                  </a:cubicBezTo>
                  <a:cubicBezTo>
                    <a:pt x="89" y="103"/>
                    <a:pt x="87" y="107"/>
                    <a:pt x="85" y="107"/>
                  </a:cubicBezTo>
                  <a:cubicBezTo>
                    <a:pt x="82" y="107"/>
                    <a:pt x="75" y="104"/>
                    <a:pt x="75" y="101"/>
                  </a:cubicBezTo>
                  <a:cubicBezTo>
                    <a:pt x="75" y="98"/>
                    <a:pt x="81" y="95"/>
                    <a:pt x="84" y="95"/>
                  </a:cubicBezTo>
                  <a:cubicBezTo>
                    <a:pt x="88" y="95"/>
                    <a:pt x="91" y="95"/>
                    <a:pt x="93" y="95"/>
                  </a:cubicBezTo>
                  <a:cubicBezTo>
                    <a:pt x="95" y="95"/>
                    <a:pt x="101" y="93"/>
                    <a:pt x="103" y="92"/>
                  </a:cubicBezTo>
                  <a:cubicBezTo>
                    <a:pt x="102" y="91"/>
                    <a:pt x="99" y="89"/>
                    <a:pt x="99" y="87"/>
                  </a:cubicBezTo>
                  <a:cubicBezTo>
                    <a:pt x="99" y="83"/>
                    <a:pt x="103" y="85"/>
                    <a:pt x="105" y="84"/>
                  </a:cubicBezTo>
                  <a:cubicBezTo>
                    <a:pt x="107" y="82"/>
                    <a:pt x="112" y="77"/>
                    <a:pt x="112" y="74"/>
                  </a:cubicBezTo>
                  <a:cubicBezTo>
                    <a:pt x="112" y="68"/>
                    <a:pt x="97" y="57"/>
                    <a:pt x="93" y="57"/>
                  </a:cubicBezTo>
                  <a:cubicBezTo>
                    <a:pt x="90" y="57"/>
                    <a:pt x="89" y="60"/>
                    <a:pt x="86" y="60"/>
                  </a:cubicBezTo>
                  <a:cubicBezTo>
                    <a:pt x="85" y="60"/>
                    <a:pt x="84" y="58"/>
                    <a:pt x="84" y="57"/>
                  </a:cubicBezTo>
                  <a:cubicBezTo>
                    <a:pt x="84" y="55"/>
                    <a:pt x="88" y="55"/>
                    <a:pt x="89" y="54"/>
                  </a:cubicBezTo>
                  <a:cubicBezTo>
                    <a:pt x="87" y="52"/>
                    <a:pt x="75" y="42"/>
                    <a:pt x="73" y="42"/>
                  </a:cubicBezTo>
                  <a:cubicBezTo>
                    <a:pt x="70" y="42"/>
                    <a:pt x="67" y="51"/>
                    <a:pt x="63" y="51"/>
                  </a:cubicBezTo>
                  <a:cubicBezTo>
                    <a:pt x="60" y="51"/>
                    <a:pt x="61" y="47"/>
                    <a:pt x="61" y="46"/>
                  </a:cubicBezTo>
                  <a:cubicBezTo>
                    <a:pt x="54" y="45"/>
                    <a:pt x="37" y="46"/>
                    <a:pt x="27" y="46"/>
                  </a:cubicBezTo>
                  <a:cubicBezTo>
                    <a:pt x="26" y="46"/>
                    <a:pt x="22" y="43"/>
                    <a:pt x="21" y="41"/>
                  </a:cubicBezTo>
                  <a:cubicBezTo>
                    <a:pt x="10" y="41"/>
                    <a:pt x="10" y="41"/>
                    <a:pt x="10" y="41"/>
                  </a:cubicBezTo>
                  <a:cubicBezTo>
                    <a:pt x="9" y="38"/>
                    <a:pt x="6" y="38"/>
                    <a:pt x="5" y="35"/>
                  </a:cubicBezTo>
                  <a:cubicBezTo>
                    <a:pt x="8" y="33"/>
                    <a:pt x="12" y="35"/>
                    <a:pt x="15" y="35"/>
                  </a:cubicBezTo>
                  <a:cubicBezTo>
                    <a:pt x="15" y="32"/>
                    <a:pt x="15" y="32"/>
                    <a:pt x="15" y="32"/>
                  </a:cubicBezTo>
                  <a:cubicBezTo>
                    <a:pt x="13" y="31"/>
                    <a:pt x="3" y="30"/>
                    <a:pt x="3" y="30"/>
                  </a:cubicBezTo>
                  <a:cubicBezTo>
                    <a:pt x="3" y="30"/>
                    <a:pt x="0" y="26"/>
                    <a:pt x="0" y="24"/>
                  </a:cubicBezTo>
                  <a:cubicBezTo>
                    <a:pt x="0" y="18"/>
                    <a:pt x="1" y="17"/>
                    <a:pt x="4" y="14"/>
                  </a:cubicBezTo>
                  <a:cubicBezTo>
                    <a:pt x="6" y="13"/>
                    <a:pt x="5" y="9"/>
                    <a:pt x="6" y="8"/>
                  </a:cubicBezTo>
                  <a:cubicBezTo>
                    <a:pt x="10" y="4"/>
                    <a:pt x="16" y="0"/>
                    <a:pt x="23" y="0"/>
                  </a:cubicBezTo>
                  <a:cubicBezTo>
                    <a:pt x="23" y="0"/>
                    <a:pt x="30" y="2"/>
                    <a:pt x="31" y="2"/>
                  </a:cubicBezTo>
                  <a:cubicBezTo>
                    <a:pt x="29" y="7"/>
                    <a:pt x="21" y="7"/>
                    <a:pt x="21" y="14"/>
                  </a:cubicBezTo>
                  <a:cubicBezTo>
                    <a:pt x="21" y="15"/>
                    <a:pt x="22" y="16"/>
                    <a:pt x="23" y="16"/>
                  </a:cubicBezTo>
                  <a:cubicBezTo>
                    <a:pt x="23" y="17"/>
                    <a:pt x="23" y="20"/>
                    <a:pt x="23" y="20"/>
                  </a:cubicBezTo>
                  <a:cubicBezTo>
                    <a:pt x="23" y="22"/>
                    <a:pt x="23" y="23"/>
                    <a:pt x="25" y="23"/>
                  </a:cubicBezTo>
                  <a:cubicBezTo>
                    <a:pt x="27" y="23"/>
                    <a:pt x="30" y="21"/>
                    <a:pt x="30" y="19"/>
                  </a:cubicBezTo>
                  <a:cubicBezTo>
                    <a:pt x="30" y="17"/>
                    <a:pt x="27" y="15"/>
                    <a:pt x="27" y="13"/>
                  </a:cubicBezTo>
                  <a:cubicBezTo>
                    <a:pt x="27" y="5"/>
                    <a:pt x="42" y="2"/>
                    <a:pt x="51" y="2"/>
                  </a:cubicBezTo>
                  <a:cubicBezTo>
                    <a:pt x="57" y="2"/>
                    <a:pt x="60" y="10"/>
                    <a:pt x="60" y="15"/>
                  </a:cubicBezTo>
                  <a:cubicBezTo>
                    <a:pt x="60" y="16"/>
                    <a:pt x="59" y="19"/>
                    <a:pt x="60" y="19"/>
                  </a:cubicBezTo>
                  <a:cubicBezTo>
                    <a:pt x="61" y="19"/>
                    <a:pt x="62" y="17"/>
                    <a:pt x="64" y="17"/>
                  </a:cubicBezTo>
                  <a:cubicBezTo>
                    <a:pt x="67" y="17"/>
                    <a:pt x="67" y="19"/>
                    <a:pt x="69" y="19"/>
                  </a:cubicBezTo>
                  <a:cubicBezTo>
                    <a:pt x="73" y="19"/>
                    <a:pt x="74" y="14"/>
                    <a:pt x="78" y="14"/>
                  </a:cubicBezTo>
                  <a:cubicBezTo>
                    <a:pt x="82" y="14"/>
                    <a:pt x="92" y="15"/>
                    <a:pt x="95" y="17"/>
                  </a:cubicBezTo>
                  <a:cubicBezTo>
                    <a:pt x="99" y="20"/>
                    <a:pt x="101" y="28"/>
                    <a:pt x="108" y="28"/>
                  </a:cubicBezTo>
                  <a:cubicBezTo>
                    <a:pt x="112" y="28"/>
                    <a:pt x="112" y="28"/>
                    <a:pt x="114" y="28"/>
                  </a:cubicBezTo>
                  <a:cubicBezTo>
                    <a:pt x="116" y="28"/>
                    <a:pt x="122" y="29"/>
                    <a:pt x="121" y="32"/>
                  </a:cubicBezTo>
                  <a:cubicBezTo>
                    <a:pt x="127" y="34"/>
                    <a:pt x="130" y="38"/>
                    <a:pt x="136" y="38"/>
                  </a:cubicBezTo>
                  <a:cubicBezTo>
                    <a:pt x="136" y="42"/>
                    <a:pt x="136" y="42"/>
                    <a:pt x="136" y="42"/>
                  </a:cubicBezTo>
                  <a:cubicBezTo>
                    <a:pt x="138" y="42"/>
                    <a:pt x="140" y="42"/>
                    <a:pt x="140" y="42"/>
                  </a:cubicBezTo>
                  <a:cubicBezTo>
                    <a:pt x="143" y="42"/>
                    <a:pt x="145" y="44"/>
                    <a:pt x="146" y="47"/>
                  </a:cubicBezTo>
                  <a:cubicBezTo>
                    <a:pt x="143" y="48"/>
                    <a:pt x="140" y="48"/>
                    <a:pt x="139" y="51"/>
                  </a:cubicBezTo>
                  <a:cubicBezTo>
                    <a:pt x="142" y="51"/>
                    <a:pt x="143" y="51"/>
                    <a:pt x="145" y="51"/>
                  </a:cubicBezTo>
                  <a:cubicBezTo>
                    <a:pt x="146" y="51"/>
                    <a:pt x="148" y="52"/>
                    <a:pt x="148" y="53"/>
                  </a:cubicBezTo>
                  <a:cubicBezTo>
                    <a:pt x="145" y="55"/>
                    <a:pt x="143" y="55"/>
                    <a:pt x="141" y="58"/>
                  </a:cubicBezTo>
                  <a:cubicBezTo>
                    <a:pt x="143" y="59"/>
                    <a:pt x="145" y="60"/>
                    <a:pt x="147" y="60"/>
                  </a:cubicBezTo>
                  <a:cubicBezTo>
                    <a:pt x="148" y="65"/>
                    <a:pt x="154" y="67"/>
                    <a:pt x="158" y="68"/>
                  </a:cubicBezTo>
                  <a:cubicBezTo>
                    <a:pt x="159" y="71"/>
                    <a:pt x="160" y="75"/>
                    <a:pt x="163" y="75"/>
                  </a:cubicBezTo>
                  <a:cubicBezTo>
                    <a:pt x="168" y="75"/>
                    <a:pt x="169" y="72"/>
                    <a:pt x="171" y="76"/>
                  </a:cubicBezTo>
                  <a:cubicBezTo>
                    <a:pt x="172" y="77"/>
                    <a:pt x="174" y="77"/>
                    <a:pt x="175" y="77"/>
                  </a:cubicBezTo>
                  <a:cubicBezTo>
                    <a:pt x="179" y="77"/>
                    <a:pt x="181" y="79"/>
                    <a:pt x="181" y="83"/>
                  </a:cubicBezTo>
                  <a:cubicBezTo>
                    <a:pt x="181" y="85"/>
                    <a:pt x="177" y="86"/>
                    <a:pt x="174" y="86"/>
                  </a:cubicBezTo>
                  <a:cubicBezTo>
                    <a:pt x="174" y="89"/>
                    <a:pt x="174" y="88"/>
                    <a:pt x="174" y="89"/>
                  </a:cubicBezTo>
                  <a:cubicBezTo>
                    <a:pt x="174" y="90"/>
                    <a:pt x="174" y="92"/>
                    <a:pt x="169" y="9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7" name="Freeform 147"/>
            <p:cNvSpPr>
              <a:spLocks/>
            </p:cNvSpPr>
            <p:nvPr/>
          </p:nvSpPr>
          <p:spPr bwMode="auto">
            <a:xfrm>
              <a:off x="4217" y="937"/>
              <a:ext cx="4" cy="4"/>
            </a:xfrm>
            <a:custGeom>
              <a:avLst/>
              <a:gdLst>
                <a:gd name="T0" fmla="*/ 5 w 5"/>
                <a:gd name="T1" fmla="*/ 3 h 5"/>
                <a:gd name="T2" fmla="*/ 0 w 5"/>
                <a:gd name="T3" fmla="*/ 3 h 5"/>
                <a:gd name="T4" fmla="*/ 5 w 5"/>
                <a:gd name="T5" fmla="*/ 3 h 5"/>
              </a:gdLst>
              <a:ahLst/>
              <a:cxnLst>
                <a:cxn ang="0">
                  <a:pos x="T0" y="T1"/>
                </a:cxn>
                <a:cxn ang="0">
                  <a:pos x="T2" y="T3"/>
                </a:cxn>
                <a:cxn ang="0">
                  <a:pos x="T4" y="T5"/>
                </a:cxn>
              </a:cxnLst>
              <a:rect l="0" t="0" r="r" b="b"/>
              <a:pathLst>
                <a:path w="5" h="5">
                  <a:moveTo>
                    <a:pt x="5" y="3"/>
                  </a:moveTo>
                  <a:cubicBezTo>
                    <a:pt x="3" y="5"/>
                    <a:pt x="2" y="5"/>
                    <a:pt x="0" y="3"/>
                  </a:cubicBezTo>
                  <a:cubicBezTo>
                    <a:pt x="2" y="0"/>
                    <a:pt x="2" y="2"/>
                    <a:pt x="5"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8" name="Freeform 148"/>
            <p:cNvSpPr>
              <a:spLocks/>
            </p:cNvSpPr>
            <p:nvPr/>
          </p:nvSpPr>
          <p:spPr bwMode="auto">
            <a:xfrm>
              <a:off x="4188" y="917"/>
              <a:ext cx="4" cy="4"/>
            </a:xfrm>
            <a:custGeom>
              <a:avLst/>
              <a:gdLst>
                <a:gd name="T0" fmla="*/ 0 w 5"/>
                <a:gd name="T1" fmla="*/ 1 h 5"/>
                <a:gd name="T2" fmla="*/ 5 w 5"/>
                <a:gd name="T3" fmla="*/ 5 h 5"/>
                <a:gd name="T4" fmla="*/ 0 w 5"/>
                <a:gd name="T5" fmla="*/ 1 h 5"/>
              </a:gdLst>
              <a:ahLst/>
              <a:cxnLst>
                <a:cxn ang="0">
                  <a:pos x="T0" y="T1"/>
                </a:cxn>
                <a:cxn ang="0">
                  <a:pos x="T2" y="T3"/>
                </a:cxn>
                <a:cxn ang="0">
                  <a:pos x="T4" y="T5"/>
                </a:cxn>
              </a:cxnLst>
              <a:rect l="0" t="0" r="r" b="b"/>
              <a:pathLst>
                <a:path w="5" h="5">
                  <a:moveTo>
                    <a:pt x="0" y="1"/>
                  </a:moveTo>
                  <a:cubicBezTo>
                    <a:pt x="3" y="0"/>
                    <a:pt x="3" y="3"/>
                    <a:pt x="5" y="5"/>
                  </a:cubicBezTo>
                  <a:cubicBezTo>
                    <a:pt x="2" y="5"/>
                    <a:pt x="0" y="3"/>
                    <a:pt x="0"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9" name="Freeform 149"/>
            <p:cNvSpPr>
              <a:spLocks/>
            </p:cNvSpPr>
            <p:nvPr/>
          </p:nvSpPr>
          <p:spPr bwMode="auto">
            <a:xfrm>
              <a:off x="4150" y="746"/>
              <a:ext cx="152" cy="79"/>
            </a:xfrm>
            <a:custGeom>
              <a:avLst/>
              <a:gdLst>
                <a:gd name="T0" fmla="*/ 153 w 193"/>
                <a:gd name="T1" fmla="*/ 8 h 101"/>
                <a:gd name="T2" fmla="*/ 175 w 193"/>
                <a:gd name="T3" fmla="*/ 4 h 101"/>
                <a:gd name="T4" fmla="*/ 193 w 193"/>
                <a:gd name="T5" fmla="*/ 14 h 101"/>
                <a:gd name="T6" fmla="*/ 156 w 193"/>
                <a:gd name="T7" fmla="*/ 25 h 101"/>
                <a:gd name="T8" fmla="*/ 147 w 193"/>
                <a:gd name="T9" fmla="*/ 37 h 101"/>
                <a:gd name="T10" fmla="*/ 115 w 193"/>
                <a:gd name="T11" fmla="*/ 54 h 101"/>
                <a:gd name="T12" fmla="*/ 108 w 193"/>
                <a:gd name="T13" fmla="*/ 59 h 101"/>
                <a:gd name="T14" fmla="*/ 108 w 193"/>
                <a:gd name="T15" fmla="*/ 68 h 101"/>
                <a:gd name="T16" fmla="*/ 87 w 193"/>
                <a:gd name="T17" fmla="*/ 78 h 101"/>
                <a:gd name="T18" fmla="*/ 79 w 193"/>
                <a:gd name="T19" fmla="*/ 92 h 101"/>
                <a:gd name="T20" fmla="*/ 88 w 193"/>
                <a:gd name="T21" fmla="*/ 94 h 101"/>
                <a:gd name="T22" fmla="*/ 63 w 193"/>
                <a:gd name="T23" fmla="*/ 98 h 101"/>
                <a:gd name="T24" fmla="*/ 40 w 193"/>
                <a:gd name="T25" fmla="*/ 100 h 101"/>
                <a:gd name="T26" fmla="*/ 16 w 193"/>
                <a:gd name="T27" fmla="*/ 98 h 101"/>
                <a:gd name="T28" fmla="*/ 30 w 193"/>
                <a:gd name="T29" fmla="*/ 87 h 101"/>
                <a:gd name="T30" fmla="*/ 28 w 193"/>
                <a:gd name="T31" fmla="*/ 79 h 101"/>
                <a:gd name="T32" fmla="*/ 46 w 193"/>
                <a:gd name="T33" fmla="*/ 85 h 101"/>
                <a:gd name="T34" fmla="*/ 33 w 193"/>
                <a:gd name="T35" fmla="*/ 74 h 101"/>
                <a:gd name="T36" fmla="*/ 27 w 193"/>
                <a:gd name="T37" fmla="*/ 75 h 101"/>
                <a:gd name="T38" fmla="*/ 34 w 193"/>
                <a:gd name="T39" fmla="*/ 65 h 101"/>
                <a:gd name="T40" fmla="*/ 31 w 193"/>
                <a:gd name="T41" fmla="*/ 48 h 101"/>
                <a:gd name="T42" fmla="*/ 33 w 193"/>
                <a:gd name="T43" fmla="*/ 44 h 101"/>
                <a:gd name="T44" fmla="*/ 48 w 193"/>
                <a:gd name="T45" fmla="*/ 44 h 101"/>
                <a:gd name="T46" fmla="*/ 54 w 193"/>
                <a:gd name="T47" fmla="*/ 45 h 101"/>
                <a:gd name="T48" fmla="*/ 66 w 193"/>
                <a:gd name="T49" fmla="*/ 43 h 101"/>
                <a:gd name="T50" fmla="*/ 74 w 193"/>
                <a:gd name="T51" fmla="*/ 37 h 101"/>
                <a:gd name="T52" fmla="*/ 49 w 193"/>
                <a:gd name="T53" fmla="*/ 40 h 101"/>
                <a:gd name="T54" fmla="*/ 36 w 193"/>
                <a:gd name="T55" fmla="*/ 38 h 101"/>
                <a:gd name="T56" fmla="*/ 28 w 193"/>
                <a:gd name="T57" fmla="*/ 40 h 101"/>
                <a:gd name="T58" fmla="*/ 22 w 193"/>
                <a:gd name="T59" fmla="*/ 33 h 101"/>
                <a:gd name="T60" fmla="*/ 26 w 193"/>
                <a:gd name="T61" fmla="*/ 26 h 101"/>
                <a:gd name="T62" fmla="*/ 12 w 193"/>
                <a:gd name="T63" fmla="*/ 30 h 101"/>
                <a:gd name="T64" fmla="*/ 15 w 193"/>
                <a:gd name="T65" fmla="*/ 24 h 101"/>
                <a:gd name="T66" fmla="*/ 5 w 193"/>
                <a:gd name="T67" fmla="*/ 26 h 101"/>
                <a:gd name="T68" fmla="*/ 22 w 193"/>
                <a:gd name="T69" fmla="*/ 18 h 101"/>
                <a:gd name="T70" fmla="*/ 28 w 193"/>
                <a:gd name="T71" fmla="*/ 16 h 101"/>
                <a:gd name="T72" fmla="*/ 52 w 193"/>
                <a:gd name="T73" fmla="*/ 16 h 101"/>
                <a:gd name="T74" fmla="*/ 67 w 193"/>
                <a:gd name="T75" fmla="*/ 5 h 101"/>
                <a:gd name="T76" fmla="*/ 98 w 193"/>
                <a:gd name="T77" fmla="*/ 3 h 101"/>
                <a:gd name="T78" fmla="*/ 109 w 193"/>
                <a:gd name="T79" fmla="*/ 4 h 101"/>
                <a:gd name="T80" fmla="*/ 123 w 193"/>
                <a:gd name="T81" fmla="*/ 1 h 101"/>
                <a:gd name="T82" fmla="*/ 157 w 193"/>
                <a:gd name="T83"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3" h="101">
                  <a:moveTo>
                    <a:pt x="157" y="5"/>
                  </a:moveTo>
                  <a:cubicBezTo>
                    <a:pt x="156" y="7"/>
                    <a:pt x="155" y="7"/>
                    <a:pt x="153" y="8"/>
                  </a:cubicBezTo>
                  <a:cubicBezTo>
                    <a:pt x="171" y="3"/>
                    <a:pt x="171" y="3"/>
                    <a:pt x="171" y="3"/>
                  </a:cubicBezTo>
                  <a:cubicBezTo>
                    <a:pt x="172" y="3"/>
                    <a:pt x="173" y="4"/>
                    <a:pt x="175" y="4"/>
                  </a:cubicBezTo>
                  <a:cubicBezTo>
                    <a:pt x="177" y="5"/>
                    <a:pt x="177" y="7"/>
                    <a:pt x="179" y="8"/>
                  </a:cubicBezTo>
                  <a:cubicBezTo>
                    <a:pt x="181" y="11"/>
                    <a:pt x="193" y="10"/>
                    <a:pt x="193" y="14"/>
                  </a:cubicBezTo>
                  <a:cubicBezTo>
                    <a:pt x="193" y="16"/>
                    <a:pt x="189" y="16"/>
                    <a:pt x="187" y="17"/>
                  </a:cubicBezTo>
                  <a:cubicBezTo>
                    <a:pt x="179" y="24"/>
                    <a:pt x="168" y="20"/>
                    <a:pt x="156" y="25"/>
                  </a:cubicBezTo>
                  <a:cubicBezTo>
                    <a:pt x="158" y="27"/>
                    <a:pt x="167" y="26"/>
                    <a:pt x="173" y="26"/>
                  </a:cubicBezTo>
                  <a:cubicBezTo>
                    <a:pt x="168" y="31"/>
                    <a:pt x="155" y="34"/>
                    <a:pt x="147" y="37"/>
                  </a:cubicBezTo>
                  <a:cubicBezTo>
                    <a:pt x="139" y="40"/>
                    <a:pt x="134" y="48"/>
                    <a:pt x="127" y="53"/>
                  </a:cubicBezTo>
                  <a:cubicBezTo>
                    <a:pt x="124" y="55"/>
                    <a:pt x="119" y="53"/>
                    <a:pt x="115" y="54"/>
                  </a:cubicBezTo>
                  <a:cubicBezTo>
                    <a:pt x="111" y="55"/>
                    <a:pt x="105" y="56"/>
                    <a:pt x="102" y="59"/>
                  </a:cubicBezTo>
                  <a:cubicBezTo>
                    <a:pt x="108" y="59"/>
                    <a:pt x="108" y="59"/>
                    <a:pt x="108" y="59"/>
                  </a:cubicBezTo>
                  <a:cubicBezTo>
                    <a:pt x="108" y="64"/>
                    <a:pt x="106" y="63"/>
                    <a:pt x="101" y="63"/>
                  </a:cubicBezTo>
                  <a:cubicBezTo>
                    <a:pt x="104" y="64"/>
                    <a:pt x="106" y="65"/>
                    <a:pt x="108" y="68"/>
                  </a:cubicBezTo>
                  <a:cubicBezTo>
                    <a:pt x="103" y="70"/>
                    <a:pt x="102" y="75"/>
                    <a:pt x="98" y="78"/>
                  </a:cubicBezTo>
                  <a:cubicBezTo>
                    <a:pt x="88" y="78"/>
                    <a:pt x="89" y="78"/>
                    <a:pt x="87" y="78"/>
                  </a:cubicBezTo>
                  <a:cubicBezTo>
                    <a:pt x="87" y="80"/>
                    <a:pt x="88" y="80"/>
                    <a:pt x="88" y="81"/>
                  </a:cubicBezTo>
                  <a:cubicBezTo>
                    <a:pt x="88" y="88"/>
                    <a:pt x="79" y="84"/>
                    <a:pt x="79" y="92"/>
                  </a:cubicBezTo>
                  <a:cubicBezTo>
                    <a:pt x="82" y="92"/>
                    <a:pt x="83" y="92"/>
                    <a:pt x="85" y="92"/>
                  </a:cubicBezTo>
                  <a:cubicBezTo>
                    <a:pt x="85" y="92"/>
                    <a:pt x="88" y="92"/>
                    <a:pt x="88" y="94"/>
                  </a:cubicBezTo>
                  <a:cubicBezTo>
                    <a:pt x="88" y="97"/>
                    <a:pt x="75" y="101"/>
                    <a:pt x="70" y="101"/>
                  </a:cubicBezTo>
                  <a:cubicBezTo>
                    <a:pt x="65" y="101"/>
                    <a:pt x="67" y="98"/>
                    <a:pt x="63" y="98"/>
                  </a:cubicBezTo>
                  <a:cubicBezTo>
                    <a:pt x="57" y="98"/>
                    <a:pt x="52" y="98"/>
                    <a:pt x="47" y="98"/>
                  </a:cubicBezTo>
                  <a:cubicBezTo>
                    <a:pt x="45" y="98"/>
                    <a:pt x="43" y="100"/>
                    <a:pt x="40" y="100"/>
                  </a:cubicBezTo>
                  <a:cubicBezTo>
                    <a:pt x="33" y="100"/>
                    <a:pt x="27" y="98"/>
                    <a:pt x="19" y="96"/>
                  </a:cubicBezTo>
                  <a:cubicBezTo>
                    <a:pt x="18" y="97"/>
                    <a:pt x="17" y="98"/>
                    <a:pt x="16" y="98"/>
                  </a:cubicBezTo>
                  <a:cubicBezTo>
                    <a:pt x="15" y="98"/>
                    <a:pt x="14" y="97"/>
                    <a:pt x="14" y="96"/>
                  </a:cubicBezTo>
                  <a:cubicBezTo>
                    <a:pt x="14" y="87"/>
                    <a:pt x="26" y="91"/>
                    <a:pt x="30" y="87"/>
                  </a:cubicBezTo>
                  <a:cubicBezTo>
                    <a:pt x="28" y="85"/>
                    <a:pt x="23" y="85"/>
                    <a:pt x="23" y="81"/>
                  </a:cubicBezTo>
                  <a:cubicBezTo>
                    <a:pt x="23" y="78"/>
                    <a:pt x="26" y="79"/>
                    <a:pt x="28" y="79"/>
                  </a:cubicBezTo>
                  <a:cubicBezTo>
                    <a:pt x="36" y="79"/>
                    <a:pt x="38" y="82"/>
                    <a:pt x="42" y="85"/>
                  </a:cubicBezTo>
                  <a:cubicBezTo>
                    <a:pt x="46" y="85"/>
                    <a:pt x="46" y="85"/>
                    <a:pt x="46" y="85"/>
                  </a:cubicBezTo>
                  <a:cubicBezTo>
                    <a:pt x="43" y="82"/>
                    <a:pt x="36" y="79"/>
                    <a:pt x="36" y="74"/>
                  </a:cubicBezTo>
                  <a:cubicBezTo>
                    <a:pt x="33" y="74"/>
                    <a:pt x="33" y="74"/>
                    <a:pt x="33" y="74"/>
                  </a:cubicBezTo>
                  <a:cubicBezTo>
                    <a:pt x="32" y="74"/>
                    <a:pt x="32" y="74"/>
                    <a:pt x="31" y="75"/>
                  </a:cubicBezTo>
                  <a:cubicBezTo>
                    <a:pt x="27" y="75"/>
                    <a:pt x="27" y="75"/>
                    <a:pt x="27" y="75"/>
                  </a:cubicBezTo>
                  <a:cubicBezTo>
                    <a:pt x="27" y="73"/>
                    <a:pt x="27" y="73"/>
                    <a:pt x="27" y="73"/>
                  </a:cubicBezTo>
                  <a:cubicBezTo>
                    <a:pt x="29" y="69"/>
                    <a:pt x="31" y="66"/>
                    <a:pt x="34" y="65"/>
                  </a:cubicBezTo>
                  <a:cubicBezTo>
                    <a:pt x="40" y="64"/>
                    <a:pt x="46" y="66"/>
                    <a:pt x="46" y="59"/>
                  </a:cubicBezTo>
                  <a:cubicBezTo>
                    <a:pt x="46" y="52"/>
                    <a:pt x="31" y="52"/>
                    <a:pt x="31" y="48"/>
                  </a:cubicBezTo>
                  <a:cubicBezTo>
                    <a:pt x="31" y="46"/>
                    <a:pt x="34" y="47"/>
                    <a:pt x="37" y="47"/>
                  </a:cubicBezTo>
                  <a:cubicBezTo>
                    <a:pt x="34" y="47"/>
                    <a:pt x="34" y="46"/>
                    <a:pt x="33" y="44"/>
                  </a:cubicBezTo>
                  <a:cubicBezTo>
                    <a:pt x="34" y="44"/>
                    <a:pt x="36" y="44"/>
                    <a:pt x="37" y="44"/>
                  </a:cubicBezTo>
                  <a:cubicBezTo>
                    <a:pt x="39" y="44"/>
                    <a:pt x="44" y="43"/>
                    <a:pt x="48" y="44"/>
                  </a:cubicBezTo>
                  <a:cubicBezTo>
                    <a:pt x="54" y="46"/>
                    <a:pt x="56" y="53"/>
                    <a:pt x="62" y="52"/>
                  </a:cubicBezTo>
                  <a:cubicBezTo>
                    <a:pt x="61" y="51"/>
                    <a:pt x="54" y="46"/>
                    <a:pt x="54" y="45"/>
                  </a:cubicBezTo>
                  <a:cubicBezTo>
                    <a:pt x="54" y="44"/>
                    <a:pt x="55" y="44"/>
                    <a:pt x="55" y="43"/>
                  </a:cubicBezTo>
                  <a:cubicBezTo>
                    <a:pt x="66" y="43"/>
                    <a:pt x="66" y="43"/>
                    <a:pt x="66" y="43"/>
                  </a:cubicBezTo>
                  <a:cubicBezTo>
                    <a:pt x="71" y="41"/>
                    <a:pt x="74" y="40"/>
                    <a:pt x="77" y="37"/>
                  </a:cubicBezTo>
                  <a:cubicBezTo>
                    <a:pt x="74" y="37"/>
                    <a:pt x="74" y="37"/>
                    <a:pt x="74" y="37"/>
                  </a:cubicBezTo>
                  <a:cubicBezTo>
                    <a:pt x="69" y="40"/>
                    <a:pt x="64" y="42"/>
                    <a:pt x="57" y="42"/>
                  </a:cubicBezTo>
                  <a:cubicBezTo>
                    <a:pt x="53" y="42"/>
                    <a:pt x="52" y="40"/>
                    <a:pt x="49" y="40"/>
                  </a:cubicBezTo>
                  <a:cubicBezTo>
                    <a:pt x="48" y="40"/>
                    <a:pt x="47" y="42"/>
                    <a:pt x="45" y="42"/>
                  </a:cubicBezTo>
                  <a:cubicBezTo>
                    <a:pt x="41" y="42"/>
                    <a:pt x="35" y="41"/>
                    <a:pt x="36" y="38"/>
                  </a:cubicBezTo>
                  <a:cubicBezTo>
                    <a:pt x="33" y="38"/>
                    <a:pt x="33" y="38"/>
                    <a:pt x="33" y="38"/>
                  </a:cubicBezTo>
                  <a:cubicBezTo>
                    <a:pt x="32" y="39"/>
                    <a:pt x="30" y="40"/>
                    <a:pt x="28" y="40"/>
                  </a:cubicBezTo>
                  <a:cubicBezTo>
                    <a:pt x="24" y="40"/>
                    <a:pt x="18" y="37"/>
                    <a:pt x="16" y="35"/>
                  </a:cubicBezTo>
                  <a:cubicBezTo>
                    <a:pt x="18" y="34"/>
                    <a:pt x="19" y="33"/>
                    <a:pt x="22" y="33"/>
                  </a:cubicBezTo>
                  <a:cubicBezTo>
                    <a:pt x="18" y="33"/>
                    <a:pt x="14" y="33"/>
                    <a:pt x="12" y="33"/>
                  </a:cubicBezTo>
                  <a:cubicBezTo>
                    <a:pt x="14" y="27"/>
                    <a:pt x="20" y="28"/>
                    <a:pt x="26" y="26"/>
                  </a:cubicBezTo>
                  <a:cubicBezTo>
                    <a:pt x="24" y="26"/>
                    <a:pt x="23" y="26"/>
                    <a:pt x="21" y="26"/>
                  </a:cubicBezTo>
                  <a:cubicBezTo>
                    <a:pt x="17" y="26"/>
                    <a:pt x="17" y="30"/>
                    <a:pt x="12" y="30"/>
                  </a:cubicBezTo>
                  <a:cubicBezTo>
                    <a:pt x="11" y="30"/>
                    <a:pt x="9" y="28"/>
                    <a:pt x="8" y="28"/>
                  </a:cubicBezTo>
                  <a:cubicBezTo>
                    <a:pt x="11" y="26"/>
                    <a:pt x="12" y="25"/>
                    <a:pt x="15" y="24"/>
                  </a:cubicBezTo>
                  <a:cubicBezTo>
                    <a:pt x="8" y="24"/>
                    <a:pt x="8" y="24"/>
                    <a:pt x="8" y="24"/>
                  </a:cubicBezTo>
                  <a:cubicBezTo>
                    <a:pt x="7" y="25"/>
                    <a:pt x="5" y="25"/>
                    <a:pt x="5" y="26"/>
                  </a:cubicBezTo>
                  <a:cubicBezTo>
                    <a:pt x="4" y="26"/>
                    <a:pt x="1" y="26"/>
                    <a:pt x="0" y="26"/>
                  </a:cubicBezTo>
                  <a:cubicBezTo>
                    <a:pt x="1" y="20"/>
                    <a:pt x="16" y="18"/>
                    <a:pt x="22" y="18"/>
                  </a:cubicBezTo>
                  <a:cubicBezTo>
                    <a:pt x="25" y="18"/>
                    <a:pt x="26" y="18"/>
                    <a:pt x="27" y="18"/>
                  </a:cubicBezTo>
                  <a:cubicBezTo>
                    <a:pt x="28" y="18"/>
                    <a:pt x="28" y="17"/>
                    <a:pt x="28" y="16"/>
                  </a:cubicBezTo>
                  <a:cubicBezTo>
                    <a:pt x="36" y="16"/>
                    <a:pt x="33" y="11"/>
                    <a:pt x="37" y="11"/>
                  </a:cubicBezTo>
                  <a:cubicBezTo>
                    <a:pt x="41" y="11"/>
                    <a:pt x="50" y="15"/>
                    <a:pt x="52" y="16"/>
                  </a:cubicBezTo>
                  <a:cubicBezTo>
                    <a:pt x="54" y="11"/>
                    <a:pt x="57" y="6"/>
                    <a:pt x="63" y="6"/>
                  </a:cubicBezTo>
                  <a:cubicBezTo>
                    <a:pt x="67" y="6"/>
                    <a:pt x="65" y="8"/>
                    <a:pt x="67" y="5"/>
                  </a:cubicBezTo>
                  <a:cubicBezTo>
                    <a:pt x="69" y="3"/>
                    <a:pt x="70" y="3"/>
                    <a:pt x="73" y="3"/>
                  </a:cubicBezTo>
                  <a:cubicBezTo>
                    <a:pt x="84" y="3"/>
                    <a:pt x="86" y="3"/>
                    <a:pt x="98" y="3"/>
                  </a:cubicBezTo>
                  <a:cubicBezTo>
                    <a:pt x="98" y="2"/>
                    <a:pt x="99" y="1"/>
                    <a:pt x="100" y="1"/>
                  </a:cubicBezTo>
                  <a:cubicBezTo>
                    <a:pt x="104" y="1"/>
                    <a:pt x="106" y="4"/>
                    <a:pt x="109" y="4"/>
                  </a:cubicBezTo>
                  <a:cubicBezTo>
                    <a:pt x="112" y="4"/>
                    <a:pt x="113" y="0"/>
                    <a:pt x="116" y="0"/>
                  </a:cubicBezTo>
                  <a:cubicBezTo>
                    <a:pt x="119" y="0"/>
                    <a:pt x="121" y="1"/>
                    <a:pt x="123" y="1"/>
                  </a:cubicBezTo>
                  <a:cubicBezTo>
                    <a:pt x="125" y="1"/>
                    <a:pt x="126" y="1"/>
                    <a:pt x="129" y="1"/>
                  </a:cubicBezTo>
                  <a:cubicBezTo>
                    <a:pt x="134" y="1"/>
                    <a:pt x="153" y="1"/>
                    <a:pt x="157"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0" name="Freeform 150"/>
            <p:cNvSpPr>
              <a:spLocks/>
            </p:cNvSpPr>
            <p:nvPr/>
          </p:nvSpPr>
          <p:spPr bwMode="auto">
            <a:xfrm>
              <a:off x="4245" y="738"/>
              <a:ext cx="297" cy="226"/>
            </a:xfrm>
            <a:custGeom>
              <a:avLst/>
              <a:gdLst>
                <a:gd name="T0" fmla="*/ 140 w 378"/>
                <a:gd name="T1" fmla="*/ 186 h 287"/>
                <a:gd name="T2" fmla="*/ 133 w 378"/>
                <a:gd name="T3" fmla="*/ 180 h 287"/>
                <a:gd name="T4" fmla="*/ 114 w 378"/>
                <a:gd name="T5" fmla="*/ 168 h 287"/>
                <a:gd name="T6" fmla="*/ 107 w 378"/>
                <a:gd name="T7" fmla="*/ 151 h 287"/>
                <a:gd name="T8" fmla="*/ 54 w 378"/>
                <a:gd name="T9" fmla="*/ 109 h 287"/>
                <a:gd name="T10" fmla="*/ 36 w 378"/>
                <a:gd name="T11" fmla="*/ 111 h 287"/>
                <a:gd name="T12" fmla="*/ 21 w 378"/>
                <a:gd name="T13" fmla="*/ 109 h 287"/>
                <a:gd name="T14" fmla="*/ 9 w 378"/>
                <a:gd name="T15" fmla="*/ 101 h 287"/>
                <a:gd name="T16" fmla="*/ 25 w 378"/>
                <a:gd name="T17" fmla="*/ 95 h 287"/>
                <a:gd name="T18" fmla="*/ 32 w 378"/>
                <a:gd name="T19" fmla="*/ 90 h 287"/>
                <a:gd name="T20" fmla="*/ 0 w 378"/>
                <a:gd name="T21" fmla="*/ 83 h 287"/>
                <a:gd name="T22" fmla="*/ 42 w 378"/>
                <a:gd name="T23" fmla="*/ 70 h 287"/>
                <a:gd name="T24" fmla="*/ 36 w 378"/>
                <a:gd name="T25" fmla="*/ 51 h 287"/>
                <a:gd name="T26" fmla="*/ 72 w 378"/>
                <a:gd name="T27" fmla="*/ 30 h 287"/>
                <a:gd name="T28" fmla="*/ 118 w 378"/>
                <a:gd name="T29" fmla="*/ 28 h 287"/>
                <a:gd name="T30" fmla="*/ 130 w 378"/>
                <a:gd name="T31" fmla="*/ 27 h 287"/>
                <a:gd name="T32" fmla="*/ 137 w 378"/>
                <a:gd name="T33" fmla="*/ 19 h 287"/>
                <a:gd name="T34" fmla="*/ 154 w 378"/>
                <a:gd name="T35" fmla="*/ 18 h 287"/>
                <a:gd name="T36" fmla="*/ 177 w 378"/>
                <a:gd name="T37" fmla="*/ 8 h 287"/>
                <a:gd name="T38" fmla="*/ 195 w 378"/>
                <a:gd name="T39" fmla="*/ 7 h 287"/>
                <a:gd name="T40" fmla="*/ 266 w 378"/>
                <a:gd name="T41" fmla="*/ 0 h 287"/>
                <a:gd name="T42" fmla="*/ 296 w 378"/>
                <a:gd name="T43" fmla="*/ 24 h 287"/>
                <a:gd name="T44" fmla="*/ 284 w 378"/>
                <a:gd name="T45" fmla="*/ 38 h 287"/>
                <a:gd name="T46" fmla="*/ 301 w 378"/>
                <a:gd name="T47" fmla="*/ 51 h 287"/>
                <a:gd name="T48" fmla="*/ 341 w 378"/>
                <a:gd name="T49" fmla="*/ 33 h 287"/>
                <a:gd name="T50" fmla="*/ 364 w 378"/>
                <a:gd name="T51" fmla="*/ 26 h 287"/>
                <a:gd name="T52" fmla="*/ 350 w 378"/>
                <a:gd name="T53" fmla="*/ 47 h 287"/>
                <a:gd name="T54" fmla="*/ 345 w 378"/>
                <a:gd name="T55" fmla="*/ 57 h 287"/>
                <a:gd name="T56" fmla="*/ 326 w 378"/>
                <a:gd name="T57" fmla="*/ 75 h 287"/>
                <a:gd name="T58" fmla="*/ 338 w 378"/>
                <a:gd name="T59" fmla="*/ 89 h 287"/>
                <a:gd name="T60" fmla="*/ 328 w 378"/>
                <a:gd name="T61" fmla="*/ 101 h 287"/>
                <a:gd name="T62" fmla="*/ 334 w 378"/>
                <a:gd name="T63" fmla="*/ 118 h 287"/>
                <a:gd name="T64" fmla="*/ 336 w 378"/>
                <a:gd name="T65" fmla="*/ 130 h 287"/>
                <a:gd name="T66" fmla="*/ 316 w 378"/>
                <a:gd name="T67" fmla="*/ 148 h 287"/>
                <a:gd name="T68" fmla="*/ 318 w 378"/>
                <a:gd name="T69" fmla="*/ 152 h 287"/>
                <a:gd name="T70" fmla="*/ 300 w 378"/>
                <a:gd name="T71" fmla="*/ 149 h 287"/>
                <a:gd name="T72" fmla="*/ 316 w 378"/>
                <a:gd name="T73" fmla="*/ 179 h 287"/>
                <a:gd name="T74" fmla="*/ 298 w 378"/>
                <a:gd name="T75" fmla="*/ 173 h 287"/>
                <a:gd name="T76" fmla="*/ 308 w 378"/>
                <a:gd name="T77" fmla="*/ 188 h 287"/>
                <a:gd name="T78" fmla="*/ 259 w 378"/>
                <a:gd name="T79" fmla="*/ 204 h 287"/>
                <a:gd name="T80" fmla="*/ 241 w 378"/>
                <a:gd name="T81" fmla="*/ 222 h 287"/>
                <a:gd name="T82" fmla="*/ 221 w 378"/>
                <a:gd name="T83" fmla="*/ 225 h 287"/>
                <a:gd name="T84" fmla="*/ 201 w 378"/>
                <a:gd name="T85" fmla="*/ 242 h 287"/>
                <a:gd name="T86" fmla="*/ 191 w 378"/>
                <a:gd name="T87" fmla="*/ 261 h 287"/>
                <a:gd name="T88" fmla="*/ 180 w 378"/>
                <a:gd name="T89" fmla="*/ 285 h 287"/>
                <a:gd name="T90" fmla="*/ 156 w 378"/>
                <a:gd name="T91" fmla="*/ 280 h 287"/>
                <a:gd name="T92" fmla="*/ 135 w 378"/>
                <a:gd name="T93" fmla="*/ 249 h 287"/>
                <a:gd name="T94" fmla="*/ 128 w 378"/>
                <a:gd name="T95" fmla="*/ 237 h 287"/>
                <a:gd name="T96" fmla="*/ 118 w 378"/>
                <a:gd name="T97" fmla="*/ 219 h 287"/>
                <a:gd name="T98" fmla="*/ 127 w 378"/>
                <a:gd name="T99" fmla="*/ 20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8" h="287">
                  <a:moveTo>
                    <a:pt x="127" y="201"/>
                  </a:moveTo>
                  <a:cubicBezTo>
                    <a:pt x="130" y="200"/>
                    <a:pt x="130" y="200"/>
                    <a:pt x="133" y="201"/>
                  </a:cubicBezTo>
                  <a:cubicBezTo>
                    <a:pt x="134" y="194"/>
                    <a:pt x="138" y="192"/>
                    <a:pt x="140" y="186"/>
                  </a:cubicBezTo>
                  <a:cubicBezTo>
                    <a:pt x="133" y="184"/>
                    <a:pt x="117" y="183"/>
                    <a:pt x="116" y="177"/>
                  </a:cubicBezTo>
                  <a:cubicBezTo>
                    <a:pt x="118" y="176"/>
                    <a:pt x="118" y="177"/>
                    <a:pt x="120" y="177"/>
                  </a:cubicBezTo>
                  <a:cubicBezTo>
                    <a:pt x="125" y="177"/>
                    <a:pt x="128" y="180"/>
                    <a:pt x="133" y="180"/>
                  </a:cubicBezTo>
                  <a:cubicBezTo>
                    <a:pt x="135" y="180"/>
                    <a:pt x="135" y="178"/>
                    <a:pt x="135" y="177"/>
                  </a:cubicBezTo>
                  <a:cubicBezTo>
                    <a:pt x="129" y="174"/>
                    <a:pt x="127" y="164"/>
                    <a:pt x="119" y="164"/>
                  </a:cubicBezTo>
                  <a:cubicBezTo>
                    <a:pt x="117" y="164"/>
                    <a:pt x="117" y="168"/>
                    <a:pt x="114" y="168"/>
                  </a:cubicBezTo>
                  <a:cubicBezTo>
                    <a:pt x="110" y="168"/>
                    <a:pt x="108" y="167"/>
                    <a:pt x="108" y="164"/>
                  </a:cubicBezTo>
                  <a:cubicBezTo>
                    <a:pt x="108" y="159"/>
                    <a:pt x="113" y="160"/>
                    <a:pt x="113" y="155"/>
                  </a:cubicBezTo>
                  <a:cubicBezTo>
                    <a:pt x="113" y="151"/>
                    <a:pt x="109" y="151"/>
                    <a:pt x="107" y="151"/>
                  </a:cubicBezTo>
                  <a:cubicBezTo>
                    <a:pt x="107" y="148"/>
                    <a:pt x="107" y="148"/>
                    <a:pt x="107" y="148"/>
                  </a:cubicBezTo>
                  <a:cubicBezTo>
                    <a:pt x="101" y="129"/>
                    <a:pt x="86" y="109"/>
                    <a:pt x="61" y="109"/>
                  </a:cubicBezTo>
                  <a:cubicBezTo>
                    <a:pt x="57" y="109"/>
                    <a:pt x="56" y="109"/>
                    <a:pt x="54" y="109"/>
                  </a:cubicBezTo>
                  <a:cubicBezTo>
                    <a:pt x="51" y="109"/>
                    <a:pt x="50" y="112"/>
                    <a:pt x="47" y="112"/>
                  </a:cubicBezTo>
                  <a:cubicBezTo>
                    <a:pt x="45" y="112"/>
                    <a:pt x="43" y="111"/>
                    <a:pt x="41" y="111"/>
                  </a:cubicBezTo>
                  <a:cubicBezTo>
                    <a:pt x="38" y="111"/>
                    <a:pt x="37" y="111"/>
                    <a:pt x="36" y="111"/>
                  </a:cubicBezTo>
                  <a:cubicBezTo>
                    <a:pt x="37" y="112"/>
                    <a:pt x="38" y="113"/>
                    <a:pt x="38" y="113"/>
                  </a:cubicBezTo>
                  <a:cubicBezTo>
                    <a:pt x="37" y="115"/>
                    <a:pt x="37" y="114"/>
                    <a:pt x="36" y="114"/>
                  </a:cubicBezTo>
                  <a:cubicBezTo>
                    <a:pt x="31" y="114"/>
                    <a:pt x="24" y="112"/>
                    <a:pt x="21" y="109"/>
                  </a:cubicBezTo>
                  <a:cubicBezTo>
                    <a:pt x="23" y="107"/>
                    <a:pt x="25" y="107"/>
                    <a:pt x="26" y="105"/>
                  </a:cubicBezTo>
                  <a:cubicBezTo>
                    <a:pt x="22" y="104"/>
                    <a:pt x="20" y="101"/>
                    <a:pt x="17" y="101"/>
                  </a:cubicBezTo>
                  <a:cubicBezTo>
                    <a:pt x="12" y="101"/>
                    <a:pt x="13" y="103"/>
                    <a:pt x="9" y="101"/>
                  </a:cubicBezTo>
                  <a:cubicBezTo>
                    <a:pt x="10" y="98"/>
                    <a:pt x="14" y="97"/>
                    <a:pt x="16" y="97"/>
                  </a:cubicBezTo>
                  <a:cubicBezTo>
                    <a:pt x="18" y="97"/>
                    <a:pt x="20" y="97"/>
                    <a:pt x="21" y="97"/>
                  </a:cubicBezTo>
                  <a:cubicBezTo>
                    <a:pt x="24" y="97"/>
                    <a:pt x="24" y="97"/>
                    <a:pt x="25" y="95"/>
                  </a:cubicBezTo>
                  <a:cubicBezTo>
                    <a:pt x="38" y="95"/>
                    <a:pt x="38" y="95"/>
                    <a:pt x="38" y="95"/>
                  </a:cubicBezTo>
                  <a:cubicBezTo>
                    <a:pt x="40" y="94"/>
                    <a:pt x="40" y="93"/>
                    <a:pt x="41" y="90"/>
                  </a:cubicBezTo>
                  <a:cubicBezTo>
                    <a:pt x="32" y="90"/>
                    <a:pt x="32" y="90"/>
                    <a:pt x="32" y="90"/>
                  </a:cubicBezTo>
                  <a:cubicBezTo>
                    <a:pt x="31" y="91"/>
                    <a:pt x="31" y="93"/>
                    <a:pt x="30" y="93"/>
                  </a:cubicBezTo>
                  <a:cubicBezTo>
                    <a:pt x="26" y="93"/>
                    <a:pt x="25" y="93"/>
                    <a:pt x="22" y="93"/>
                  </a:cubicBezTo>
                  <a:cubicBezTo>
                    <a:pt x="21" y="93"/>
                    <a:pt x="0" y="87"/>
                    <a:pt x="0" y="83"/>
                  </a:cubicBezTo>
                  <a:cubicBezTo>
                    <a:pt x="0" y="76"/>
                    <a:pt x="8" y="79"/>
                    <a:pt x="13" y="77"/>
                  </a:cubicBezTo>
                  <a:cubicBezTo>
                    <a:pt x="16" y="76"/>
                    <a:pt x="19" y="73"/>
                    <a:pt x="23" y="72"/>
                  </a:cubicBezTo>
                  <a:cubicBezTo>
                    <a:pt x="29" y="70"/>
                    <a:pt x="37" y="73"/>
                    <a:pt x="42" y="70"/>
                  </a:cubicBezTo>
                  <a:cubicBezTo>
                    <a:pt x="45" y="68"/>
                    <a:pt x="48" y="64"/>
                    <a:pt x="48" y="59"/>
                  </a:cubicBezTo>
                  <a:cubicBezTo>
                    <a:pt x="44" y="58"/>
                    <a:pt x="31" y="59"/>
                    <a:pt x="31" y="54"/>
                  </a:cubicBezTo>
                  <a:cubicBezTo>
                    <a:pt x="31" y="52"/>
                    <a:pt x="35" y="51"/>
                    <a:pt x="36" y="51"/>
                  </a:cubicBezTo>
                  <a:cubicBezTo>
                    <a:pt x="43" y="49"/>
                    <a:pt x="53" y="43"/>
                    <a:pt x="57" y="39"/>
                  </a:cubicBezTo>
                  <a:cubicBezTo>
                    <a:pt x="59" y="40"/>
                    <a:pt x="61" y="41"/>
                    <a:pt x="63" y="41"/>
                  </a:cubicBezTo>
                  <a:cubicBezTo>
                    <a:pt x="71" y="41"/>
                    <a:pt x="65" y="31"/>
                    <a:pt x="72" y="30"/>
                  </a:cubicBezTo>
                  <a:cubicBezTo>
                    <a:pt x="81" y="29"/>
                    <a:pt x="84" y="26"/>
                    <a:pt x="92" y="26"/>
                  </a:cubicBezTo>
                  <a:cubicBezTo>
                    <a:pt x="99" y="25"/>
                    <a:pt x="103" y="21"/>
                    <a:pt x="109" y="21"/>
                  </a:cubicBezTo>
                  <a:cubicBezTo>
                    <a:pt x="113" y="21"/>
                    <a:pt x="114" y="28"/>
                    <a:pt x="118" y="28"/>
                  </a:cubicBezTo>
                  <a:cubicBezTo>
                    <a:pt x="118" y="26"/>
                    <a:pt x="117" y="25"/>
                    <a:pt x="117" y="24"/>
                  </a:cubicBezTo>
                  <a:cubicBezTo>
                    <a:pt x="119" y="21"/>
                    <a:pt x="119" y="21"/>
                    <a:pt x="119" y="21"/>
                  </a:cubicBezTo>
                  <a:cubicBezTo>
                    <a:pt x="122" y="26"/>
                    <a:pt x="125" y="25"/>
                    <a:pt x="130" y="27"/>
                  </a:cubicBezTo>
                  <a:cubicBezTo>
                    <a:pt x="131" y="27"/>
                    <a:pt x="133" y="27"/>
                    <a:pt x="133" y="27"/>
                  </a:cubicBezTo>
                  <a:cubicBezTo>
                    <a:pt x="132" y="25"/>
                    <a:pt x="131" y="24"/>
                    <a:pt x="131" y="22"/>
                  </a:cubicBezTo>
                  <a:cubicBezTo>
                    <a:pt x="131" y="19"/>
                    <a:pt x="135" y="19"/>
                    <a:pt x="137" y="19"/>
                  </a:cubicBezTo>
                  <a:cubicBezTo>
                    <a:pt x="146" y="19"/>
                    <a:pt x="151" y="24"/>
                    <a:pt x="157" y="27"/>
                  </a:cubicBezTo>
                  <a:cubicBezTo>
                    <a:pt x="167" y="27"/>
                    <a:pt x="167" y="27"/>
                    <a:pt x="167" y="27"/>
                  </a:cubicBezTo>
                  <a:cubicBezTo>
                    <a:pt x="163" y="25"/>
                    <a:pt x="154" y="22"/>
                    <a:pt x="154" y="18"/>
                  </a:cubicBezTo>
                  <a:cubicBezTo>
                    <a:pt x="154" y="15"/>
                    <a:pt x="161" y="16"/>
                    <a:pt x="163" y="15"/>
                  </a:cubicBezTo>
                  <a:cubicBezTo>
                    <a:pt x="161" y="14"/>
                    <a:pt x="160" y="14"/>
                    <a:pt x="158" y="12"/>
                  </a:cubicBezTo>
                  <a:cubicBezTo>
                    <a:pt x="164" y="9"/>
                    <a:pt x="170" y="8"/>
                    <a:pt x="177" y="8"/>
                  </a:cubicBezTo>
                  <a:cubicBezTo>
                    <a:pt x="182" y="8"/>
                    <a:pt x="186" y="8"/>
                    <a:pt x="191" y="9"/>
                  </a:cubicBezTo>
                  <a:cubicBezTo>
                    <a:pt x="195" y="9"/>
                    <a:pt x="195" y="9"/>
                    <a:pt x="195" y="9"/>
                  </a:cubicBezTo>
                  <a:cubicBezTo>
                    <a:pt x="195" y="7"/>
                    <a:pt x="195" y="7"/>
                    <a:pt x="195" y="7"/>
                  </a:cubicBezTo>
                  <a:cubicBezTo>
                    <a:pt x="199" y="6"/>
                    <a:pt x="201" y="7"/>
                    <a:pt x="204" y="7"/>
                  </a:cubicBezTo>
                  <a:cubicBezTo>
                    <a:pt x="215" y="7"/>
                    <a:pt x="223" y="0"/>
                    <a:pt x="234" y="0"/>
                  </a:cubicBezTo>
                  <a:cubicBezTo>
                    <a:pt x="247" y="0"/>
                    <a:pt x="255" y="0"/>
                    <a:pt x="266" y="0"/>
                  </a:cubicBezTo>
                  <a:cubicBezTo>
                    <a:pt x="279" y="0"/>
                    <a:pt x="289" y="9"/>
                    <a:pt x="299" y="13"/>
                  </a:cubicBezTo>
                  <a:cubicBezTo>
                    <a:pt x="305" y="16"/>
                    <a:pt x="313" y="14"/>
                    <a:pt x="319" y="15"/>
                  </a:cubicBezTo>
                  <a:cubicBezTo>
                    <a:pt x="317" y="23"/>
                    <a:pt x="302" y="22"/>
                    <a:pt x="296" y="24"/>
                  </a:cubicBezTo>
                  <a:cubicBezTo>
                    <a:pt x="248" y="27"/>
                    <a:pt x="248" y="27"/>
                    <a:pt x="248" y="27"/>
                  </a:cubicBezTo>
                  <a:cubicBezTo>
                    <a:pt x="252" y="30"/>
                    <a:pt x="289" y="25"/>
                    <a:pt x="293" y="27"/>
                  </a:cubicBezTo>
                  <a:cubicBezTo>
                    <a:pt x="292" y="29"/>
                    <a:pt x="283" y="38"/>
                    <a:pt x="284" y="38"/>
                  </a:cubicBezTo>
                  <a:cubicBezTo>
                    <a:pt x="290" y="38"/>
                    <a:pt x="303" y="25"/>
                    <a:pt x="310" y="25"/>
                  </a:cubicBezTo>
                  <a:cubicBezTo>
                    <a:pt x="314" y="25"/>
                    <a:pt x="316" y="29"/>
                    <a:pt x="316" y="32"/>
                  </a:cubicBezTo>
                  <a:cubicBezTo>
                    <a:pt x="316" y="34"/>
                    <a:pt x="302" y="49"/>
                    <a:pt x="301" y="51"/>
                  </a:cubicBezTo>
                  <a:cubicBezTo>
                    <a:pt x="307" y="50"/>
                    <a:pt x="318" y="35"/>
                    <a:pt x="321" y="32"/>
                  </a:cubicBezTo>
                  <a:cubicBezTo>
                    <a:pt x="327" y="32"/>
                    <a:pt x="336" y="32"/>
                    <a:pt x="336" y="32"/>
                  </a:cubicBezTo>
                  <a:cubicBezTo>
                    <a:pt x="336" y="32"/>
                    <a:pt x="340" y="33"/>
                    <a:pt x="341" y="33"/>
                  </a:cubicBezTo>
                  <a:cubicBezTo>
                    <a:pt x="345" y="32"/>
                    <a:pt x="346" y="30"/>
                    <a:pt x="349" y="29"/>
                  </a:cubicBezTo>
                  <a:cubicBezTo>
                    <a:pt x="360" y="29"/>
                    <a:pt x="360" y="29"/>
                    <a:pt x="360" y="29"/>
                  </a:cubicBezTo>
                  <a:cubicBezTo>
                    <a:pt x="361" y="26"/>
                    <a:pt x="362" y="26"/>
                    <a:pt x="364" y="26"/>
                  </a:cubicBezTo>
                  <a:cubicBezTo>
                    <a:pt x="367" y="26"/>
                    <a:pt x="378" y="31"/>
                    <a:pt x="378" y="34"/>
                  </a:cubicBezTo>
                  <a:cubicBezTo>
                    <a:pt x="378" y="36"/>
                    <a:pt x="373" y="38"/>
                    <a:pt x="372" y="39"/>
                  </a:cubicBezTo>
                  <a:cubicBezTo>
                    <a:pt x="365" y="41"/>
                    <a:pt x="360" y="47"/>
                    <a:pt x="350" y="47"/>
                  </a:cubicBezTo>
                  <a:cubicBezTo>
                    <a:pt x="353" y="49"/>
                    <a:pt x="353" y="49"/>
                    <a:pt x="355" y="47"/>
                  </a:cubicBezTo>
                  <a:cubicBezTo>
                    <a:pt x="355" y="54"/>
                    <a:pt x="349" y="54"/>
                    <a:pt x="345" y="54"/>
                  </a:cubicBezTo>
                  <a:cubicBezTo>
                    <a:pt x="346" y="58"/>
                    <a:pt x="345" y="55"/>
                    <a:pt x="345" y="57"/>
                  </a:cubicBezTo>
                  <a:cubicBezTo>
                    <a:pt x="345" y="61"/>
                    <a:pt x="339" y="62"/>
                    <a:pt x="335" y="63"/>
                  </a:cubicBezTo>
                  <a:cubicBezTo>
                    <a:pt x="335" y="65"/>
                    <a:pt x="335" y="65"/>
                    <a:pt x="335" y="66"/>
                  </a:cubicBezTo>
                  <a:cubicBezTo>
                    <a:pt x="335" y="71"/>
                    <a:pt x="330" y="72"/>
                    <a:pt x="326" y="75"/>
                  </a:cubicBezTo>
                  <a:cubicBezTo>
                    <a:pt x="324" y="77"/>
                    <a:pt x="324" y="83"/>
                    <a:pt x="322" y="85"/>
                  </a:cubicBezTo>
                  <a:cubicBezTo>
                    <a:pt x="325" y="86"/>
                    <a:pt x="327" y="85"/>
                    <a:pt x="329" y="85"/>
                  </a:cubicBezTo>
                  <a:cubicBezTo>
                    <a:pt x="333" y="85"/>
                    <a:pt x="336" y="87"/>
                    <a:pt x="338" y="89"/>
                  </a:cubicBezTo>
                  <a:cubicBezTo>
                    <a:pt x="337" y="90"/>
                    <a:pt x="335" y="90"/>
                    <a:pt x="334" y="90"/>
                  </a:cubicBezTo>
                  <a:cubicBezTo>
                    <a:pt x="335" y="94"/>
                    <a:pt x="343" y="93"/>
                    <a:pt x="343" y="98"/>
                  </a:cubicBezTo>
                  <a:cubicBezTo>
                    <a:pt x="343" y="103"/>
                    <a:pt x="332" y="101"/>
                    <a:pt x="328" y="101"/>
                  </a:cubicBezTo>
                  <a:cubicBezTo>
                    <a:pt x="326" y="101"/>
                    <a:pt x="324" y="103"/>
                    <a:pt x="324" y="105"/>
                  </a:cubicBezTo>
                  <a:cubicBezTo>
                    <a:pt x="324" y="108"/>
                    <a:pt x="328" y="108"/>
                    <a:pt x="331" y="108"/>
                  </a:cubicBezTo>
                  <a:cubicBezTo>
                    <a:pt x="331" y="113"/>
                    <a:pt x="334" y="115"/>
                    <a:pt x="334" y="118"/>
                  </a:cubicBezTo>
                  <a:cubicBezTo>
                    <a:pt x="334" y="120"/>
                    <a:pt x="333" y="121"/>
                    <a:pt x="334" y="123"/>
                  </a:cubicBezTo>
                  <a:cubicBezTo>
                    <a:pt x="330" y="123"/>
                    <a:pt x="327" y="123"/>
                    <a:pt x="327" y="126"/>
                  </a:cubicBezTo>
                  <a:cubicBezTo>
                    <a:pt x="327" y="129"/>
                    <a:pt x="333" y="129"/>
                    <a:pt x="336" y="130"/>
                  </a:cubicBezTo>
                  <a:cubicBezTo>
                    <a:pt x="334" y="133"/>
                    <a:pt x="330" y="135"/>
                    <a:pt x="326" y="136"/>
                  </a:cubicBezTo>
                  <a:cubicBezTo>
                    <a:pt x="326" y="137"/>
                    <a:pt x="327" y="139"/>
                    <a:pt x="328" y="139"/>
                  </a:cubicBezTo>
                  <a:cubicBezTo>
                    <a:pt x="326" y="146"/>
                    <a:pt x="318" y="143"/>
                    <a:pt x="316" y="148"/>
                  </a:cubicBezTo>
                  <a:cubicBezTo>
                    <a:pt x="313" y="146"/>
                    <a:pt x="311" y="145"/>
                    <a:pt x="309" y="142"/>
                  </a:cubicBezTo>
                  <a:cubicBezTo>
                    <a:pt x="306" y="142"/>
                    <a:pt x="306" y="142"/>
                    <a:pt x="306" y="142"/>
                  </a:cubicBezTo>
                  <a:cubicBezTo>
                    <a:pt x="308" y="148"/>
                    <a:pt x="318" y="146"/>
                    <a:pt x="318" y="152"/>
                  </a:cubicBezTo>
                  <a:cubicBezTo>
                    <a:pt x="318" y="155"/>
                    <a:pt x="317" y="159"/>
                    <a:pt x="315" y="159"/>
                  </a:cubicBezTo>
                  <a:cubicBezTo>
                    <a:pt x="311" y="159"/>
                    <a:pt x="304" y="153"/>
                    <a:pt x="303" y="149"/>
                  </a:cubicBezTo>
                  <a:cubicBezTo>
                    <a:pt x="301" y="149"/>
                    <a:pt x="300" y="149"/>
                    <a:pt x="300" y="149"/>
                  </a:cubicBezTo>
                  <a:cubicBezTo>
                    <a:pt x="300" y="152"/>
                    <a:pt x="300" y="152"/>
                    <a:pt x="300" y="152"/>
                  </a:cubicBezTo>
                  <a:cubicBezTo>
                    <a:pt x="308" y="160"/>
                    <a:pt x="322" y="164"/>
                    <a:pt x="322" y="176"/>
                  </a:cubicBezTo>
                  <a:cubicBezTo>
                    <a:pt x="322" y="179"/>
                    <a:pt x="318" y="179"/>
                    <a:pt x="316" y="179"/>
                  </a:cubicBezTo>
                  <a:cubicBezTo>
                    <a:pt x="306" y="179"/>
                    <a:pt x="308" y="168"/>
                    <a:pt x="299" y="168"/>
                  </a:cubicBezTo>
                  <a:cubicBezTo>
                    <a:pt x="298" y="168"/>
                    <a:pt x="296" y="168"/>
                    <a:pt x="295" y="168"/>
                  </a:cubicBezTo>
                  <a:cubicBezTo>
                    <a:pt x="295" y="171"/>
                    <a:pt x="298" y="172"/>
                    <a:pt x="298" y="173"/>
                  </a:cubicBezTo>
                  <a:cubicBezTo>
                    <a:pt x="298" y="175"/>
                    <a:pt x="294" y="176"/>
                    <a:pt x="293" y="176"/>
                  </a:cubicBezTo>
                  <a:cubicBezTo>
                    <a:pt x="293" y="183"/>
                    <a:pt x="312" y="182"/>
                    <a:pt x="317" y="183"/>
                  </a:cubicBezTo>
                  <a:cubicBezTo>
                    <a:pt x="314" y="186"/>
                    <a:pt x="311" y="186"/>
                    <a:pt x="308" y="188"/>
                  </a:cubicBezTo>
                  <a:cubicBezTo>
                    <a:pt x="300" y="190"/>
                    <a:pt x="298" y="196"/>
                    <a:pt x="292" y="198"/>
                  </a:cubicBezTo>
                  <a:cubicBezTo>
                    <a:pt x="284" y="201"/>
                    <a:pt x="277" y="200"/>
                    <a:pt x="269" y="204"/>
                  </a:cubicBezTo>
                  <a:cubicBezTo>
                    <a:pt x="259" y="204"/>
                    <a:pt x="259" y="204"/>
                    <a:pt x="259" y="204"/>
                  </a:cubicBezTo>
                  <a:cubicBezTo>
                    <a:pt x="256" y="205"/>
                    <a:pt x="254" y="206"/>
                    <a:pt x="254" y="207"/>
                  </a:cubicBezTo>
                  <a:cubicBezTo>
                    <a:pt x="249" y="211"/>
                    <a:pt x="249" y="211"/>
                    <a:pt x="249" y="211"/>
                  </a:cubicBezTo>
                  <a:cubicBezTo>
                    <a:pt x="245" y="215"/>
                    <a:pt x="244" y="219"/>
                    <a:pt x="241" y="222"/>
                  </a:cubicBezTo>
                  <a:cubicBezTo>
                    <a:pt x="237" y="227"/>
                    <a:pt x="229" y="226"/>
                    <a:pt x="225" y="229"/>
                  </a:cubicBezTo>
                  <a:cubicBezTo>
                    <a:pt x="221" y="229"/>
                    <a:pt x="221" y="229"/>
                    <a:pt x="221" y="229"/>
                  </a:cubicBezTo>
                  <a:cubicBezTo>
                    <a:pt x="221" y="225"/>
                    <a:pt x="221" y="225"/>
                    <a:pt x="221" y="225"/>
                  </a:cubicBezTo>
                  <a:cubicBezTo>
                    <a:pt x="218" y="226"/>
                    <a:pt x="219" y="228"/>
                    <a:pt x="217" y="230"/>
                  </a:cubicBezTo>
                  <a:cubicBezTo>
                    <a:pt x="212" y="235"/>
                    <a:pt x="200" y="233"/>
                    <a:pt x="200" y="240"/>
                  </a:cubicBezTo>
                  <a:cubicBezTo>
                    <a:pt x="200" y="241"/>
                    <a:pt x="201" y="242"/>
                    <a:pt x="201" y="242"/>
                  </a:cubicBezTo>
                  <a:cubicBezTo>
                    <a:pt x="200" y="243"/>
                    <a:pt x="199" y="244"/>
                    <a:pt x="199" y="245"/>
                  </a:cubicBezTo>
                  <a:cubicBezTo>
                    <a:pt x="199" y="246"/>
                    <a:pt x="202" y="247"/>
                    <a:pt x="202" y="250"/>
                  </a:cubicBezTo>
                  <a:cubicBezTo>
                    <a:pt x="202" y="257"/>
                    <a:pt x="191" y="255"/>
                    <a:pt x="191" y="261"/>
                  </a:cubicBezTo>
                  <a:cubicBezTo>
                    <a:pt x="191" y="265"/>
                    <a:pt x="191" y="271"/>
                    <a:pt x="191" y="273"/>
                  </a:cubicBezTo>
                  <a:cubicBezTo>
                    <a:pt x="186" y="276"/>
                    <a:pt x="189" y="287"/>
                    <a:pt x="183" y="287"/>
                  </a:cubicBezTo>
                  <a:cubicBezTo>
                    <a:pt x="182" y="287"/>
                    <a:pt x="181" y="286"/>
                    <a:pt x="180" y="285"/>
                  </a:cubicBezTo>
                  <a:cubicBezTo>
                    <a:pt x="178" y="285"/>
                    <a:pt x="177" y="287"/>
                    <a:pt x="176" y="287"/>
                  </a:cubicBezTo>
                  <a:cubicBezTo>
                    <a:pt x="171" y="287"/>
                    <a:pt x="171" y="277"/>
                    <a:pt x="166" y="277"/>
                  </a:cubicBezTo>
                  <a:cubicBezTo>
                    <a:pt x="162" y="277"/>
                    <a:pt x="159" y="279"/>
                    <a:pt x="156" y="280"/>
                  </a:cubicBezTo>
                  <a:cubicBezTo>
                    <a:pt x="155" y="275"/>
                    <a:pt x="153" y="276"/>
                    <a:pt x="149" y="273"/>
                  </a:cubicBezTo>
                  <a:cubicBezTo>
                    <a:pt x="148" y="273"/>
                    <a:pt x="148" y="270"/>
                    <a:pt x="147" y="269"/>
                  </a:cubicBezTo>
                  <a:cubicBezTo>
                    <a:pt x="143" y="266"/>
                    <a:pt x="135" y="256"/>
                    <a:pt x="135" y="249"/>
                  </a:cubicBezTo>
                  <a:cubicBezTo>
                    <a:pt x="135" y="246"/>
                    <a:pt x="136" y="247"/>
                    <a:pt x="138" y="245"/>
                  </a:cubicBezTo>
                  <a:cubicBezTo>
                    <a:pt x="135" y="241"/>
                    <a:pt x="134" y="246"/>
                    <a:pt x="130" y="244"/>
                  </a:cubicBezTo>
                  <a:cubicBezTo>
                    <a:pt x="129" y="244"/>
                    <a:pt x="128" y="239"/>
                    <a:pt x="128" y="237"/>
                  </a:cubicBezTo>
                  <a:cubicBezTo>
                    <a:pt x="126" y="233"/>
                    <a:pt x="120" y="231"/>
                    <a:pt x="120" y="225"/>
                  </a:cubicBezTo>
                  <a:cubicBezTo>
                    <a:pt x="120" y="222"/>
                    <a:pt x="122" y="221"/>
                    <a:pt x="123" y="219"/>
                  </a:cubicBezTo>
                  <a:cubicBezTo>
                    <a:pt x="121" y="218"/>
                    <a:pt x="120" y="218"/>
                    <a:pt x="118" y="219"/>
                  </a:cubicBezTo>
                  <a:cubicBezTo>
                    <a:pt x="118" y="214"/>
                    <a:pt x="118" y="214"/>
                    <a:pt x="118" y="214"/>
                  </a:cubicBezTo>
                  <a:cubicBezTo>
                    <a:pt x="121" y="210"/>
                    <a:pt x="123" y="205"/>
                    <a:pt x="127" y="202"/>
                  </a:cubicBezTo>
                  <a:lnTo>
                    <a:pt x="127" y="2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1" name="Freeform 151"/>
            <p:cNvSpPr>
              <a:spLocks/>
            </p:cNvSpPr>
            <p:nvPr/>
          </p:nvSpPr>
          <p:spPr bwMode="auto">
            <a:xfrm>
              <a:off x="4333" y="881"/>
              <a:ext cx="14" cy="9"/>
            </a:xfrm>
            <a:custGeom>
              <a:avLst/>
              <a:gdLst>
                <a:gd name="T0" fmla="*/ 5 w 18"/>
                <a:gd name="T1" fmla="*/ 12 h 12"/>
                <a:gd name="T2" fmla="*/ 0 w 18"/>
                <a:gd name="T3" fmla="*/ 4 h 12"/>
                <a:gd name="T4" fmla="*/ 5 w 18"/>
                <a:gd name="T5" fmla="*/ 0 h 12"/>
                <a:gd name="T6" fmla="*/ 18 w 18"/>
                <a:gd name="T7" fmla="*/ 8 h 12"/>
                <a:gd name="T8" fmla="*/ 9 w 18"/>
                <a:gd name="T9" fmla="*/ 12 h 12"/>
                <a:gd name="T10" fmla="*/ 5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5" y="12"/>
                  </a:moveTo>
                  <a:cubicBezTo>
                    <a:pt x="3" y="12"/>
                    <a:pt x="0" y="7"/>
                    <a:pt x="0" y="4"/>
                  </a:cubicBezTo>
                  <a:cubicBezTo>
                    <a:pt x="0" y="1"/>
                    <a:pt x="3" y="0"/>
                    <a:pt x="5" y="0"/>
                  </a:cubicBezTo>
                  <a:cubicBezTo>
                    <a:pt x="11" y="0"/>
                    <a:pt x="13" y="6"/>
                    <a:pt x="18" y="8"/>
                  </a:cubicBezTo>
                  <a:cubicBezTo>
                    <a:pt x="18" y="11"/>
                    <a:pt x="13" y="12"/>
                    <a:pt x="9" y="12"/>
                  </a:cubicBezTo>
                  <a:lnTo>
                    <a:pt x="5"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2" name="Freeform 152"/>
            <p:cNvSpPr>
              <a:spLocks/>
            </p:cNvSpPr>
            <p:nvPr/>
          </p:nvSpPr>
          <p:spPr bwMode="auto">
            <a:xfrm>
              <a:off x="4510" y="832"/>
              <a:ext cx="8" cy="5"/>
            </a:xfrm>
            <a:custGeom>
              <a:avLst/>
              <a:gdLst>
                <a:gd name="T0" fmla="*/ 3 w 10"/>
                <a:gd name="T1" fmla="*/ 7 h 7"/>
                <a:gd name="T2" fmla="*/ 0 w 10"/>
                <a:gd name="T3" fmla="*/ 3 h 7"/>
                <a:gd name="T4" fmla="*/ 2 w 10"/>
                <a:gd name="T5" fmla="*/ 0 h 7"/>
                <a:gd name="T6" fmla="*/ 6 w 10"/>
                <a:gd name="T7" fmla="*/ 0 h 7"/>
                <a:gd name="T8" fmla="*/ 6 w 10"/>
                <a:gd name="T9" fmla="*/ 3 h 7"/>
                <a:gd name="T10" fmla="*/ 10 w 10"/>
                <a:gd name="T11" fmla="*/ 3 h 7"/>
                <a:gd name="T12" fmla="*/ 3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3" y="7"/>
                  </a:moveTo>
                  <a:cubicBezTo>
                    <a:pt x="2" y="7"/>
                    <a:pt x="0" y="4"/>
                    <a:pt x="0" y="3"/>
                  </a:cubicBezTo>
                  <a:cubicBezTo>
                    <a:pt x="0" y="2"/>
                    <a:pt x="2" y="1"/>
                    <a:pt x="2" y="0"/>
                  </a:cubicBezTo>
                  <a:cubicBezTo>
                    <a:pt x="6" y="0"/>
                    <a:pt x="6" y="0"/>
                    <a:pt x="6" y="0"/>
                  </a:cubicBezTo>
                  <a:cubicBezTo>
                    <a:pt x="6" y="2"/>
                    <a:pt x="6" y="2"/>
                    <a:pt x="6" y="3"/>
                  </a:cubicBezTo>
                  <a:cubicBezTo>
                    <a:pt x="10" y="3"/>
                    <a:pt x="10" y="3"/>
                    <a:pt x="10" y="3"/>
                  </a:cubicBezTo>
                  <a:cubicBezTo>
                    <a:pt x="9" y="4"/>
                    <a:pt x="5" y="7"/>
                    <a:pt x="3"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3" name="Freeform 153"/>
            <p:cNvSpPr>
              <a:spLocks/>
            </p:cNvSpPr>
            <p:nvPr/>
          </p:nvSpPr>
          <p:spPr bwMode="auto">
            <a:xfrm>
              <a:off x="4312" y="1024"/>
              <a:ext cx="32" cy="31"/>
            </a:xfrm>
            <a:custGeom>
              <a:avLst/>
              <a:gdLst>
                <a:gd name="T0" fmla="*/ 2 w 41"/>
                <a:gd name="T1" fmla="*/ 34 h 40"/>
                <a:gd name="T2" fmla="*/ 0 w 41"/>
                <a:gd name="T3" fmla="*/ 31 h 40"/>
                <a:gd name="T4" fmla="*/ 4 w 41"/>
                <a:gd name="T5" fmla="*/ 27 h 40"/>
                <a:gd name="T6" fmla="*/ 4 w 41"/>
                <a:gd name="T7" fmla="*/ 26 h 40"/>
                <a:gd name="T8" fmla="*/ 2 w 41"/>
                <a:gd name="T9" fmla="*/ 25 h 40"/>
                <a:gd name="T10" fmla="*/ 14 w 41"/>
                <a:gd name="T11" fmla="*/ 7 h 40"/>
                <a:gd name="T12" fmla="*/ 21 w 41"/>
                <a:gd name="T13" fmla="*/ 0 h 40"/>
                <a:gd name="T14" fmla="*/ 22 w 41"/>
                <a:gd name="T15" fmla="*/ 2 h 40"/>
                <a:gd name="T16" fmla="*/ 16 w 41"/>
                <a:gd name="T17" fmla="*/ 13 h 40"/>
                <a:gd name="T18" fmla="*/ 16 w 41"/>
                <a:gd name="T19" fmla="*/ 15 h 40"/>
                <a:gd name="T20" fmla="*/ 20 w 41"/>
                <a:gd name="T21" fmla="*/ 14 h 40"/>
                <a:gd name="T22" fmla="*/ 23 w 41"/>
                <a:gd name="T23" fmla="*/ 15 h 40"/>
                <a:gd name="T24" fmla="*/ 22 w 41"/>
                <a:gd name="T25" fmla="*/ 16 h 40"/>
                <a:gd name="T26" fmla="*/ 22 w 41"/>
                <a:gd name="T27" fmla="*/ 18 h 40"/>
                <a:gd name="T28" fmla="*/ 26 w 41"/>
                <a:gd name="T29" fmla="*/ 18 h 40"/>
                <a:gd name="T30" fmla="*/ 26 w 41"/>
                <a:gd name="T31" fmla="*/ 19 h 40"/>
                <a:gd name="T32" fmla="*/ 29 w 41"/>
                <a:gd name="T33" fmla="*/ 18 h 40"/>
                <a:gd name="T34" fmla="*/ 35 w 41"/>
                <a:gd name="T35" fmla="*/ 18 h 40"/>
                <a:gd name="T36" fmla="*/ 35 w 41"/>
                <a:gd name="T37" fmla="*/ 25 h 40"/>
                <a:gd name="T38" fmla="*/ 37 w 41"/>
                <a:gd name="T39" fmla="*/ 25 h 40"/>
                <a:gd name="T40" fmla="*/ 35 w 41"/>
                <a:gd name="T41" fmla="*/ 28 h 40"/>
                <a:gd name="T42" fmla="*/ 37 w 41"/>
                <a:gd name="T43" fmla="*/ 32 h 40"/>
                <a:gd name="T44" fmla="*/ 40 w 41"/>
                <a:gd name="T45" fmla="*/ 30 h 40"/>
                <a:gd name="T46" fmla="*/ 41 w 41"/>
                <a:gd name="T47" fmla="*/ 35 h 40"/>
                <a:gd name="T48" fmla="*/ 38 w 41"/>
                <a:gd name="T49" fmla="*/ 40 h 40"/>
                <a:gd name="T50" fmla="*/ 36 w 41"/>
                <a:gd name="T51" fmla="*/ 37 h 40"/>
                <a:gd name="T52" fmla="*/ 34 w 41"/>
                <a:gd name="T53" fmla="*/ 37 h 40"/>
                <a:gd name="T54" fmla="*/ 32 w 41"/>
                <a:gd name="T55" fmla="*/ 31 h 40"/>
                <a:gd name="T56" fmla="*/ 25 w 41"/>
                <a:gd name="T57" fmla="*/ 37 h 40"/>
                <a:gd name="T58" fmla="*/ 24 w 41"/>
                <a:gd name="T59" fmla="*/ 37 h 40"/>
                <a:gd name="T60" fmla="*/ 26 w 41"/>
                <a:gd name="T61" fmla="*/ 34 h 40"/>
                <a:gd name="T62" fmla="*/ 20 w 41"/>
                <a:gd name="T63" fmla="*/ 33 h 40"/>
                <a:gd name="T64" fmla="*/ 16 w 41"/>
                <a:gd name="T65" fmla="*/ 34 h 40"/>
                <a:gd name="T66" fmla="*/ 9 w 41"/>
                <a:gd name="T67" fmla="*/ 32 h 40"/>
                <a:gd name="T68" fmla="*/ 2 w 41"/>
                <a:gd name="T69"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40">
                  <a:moveTo>
                    <a:pt x="2" y="34"/>
                  </a:moveTo>
                  <a:cubicBezTo>
                    <a:pt x="1" y="34"/>
                    <a:pt x="0" y="32"/>
                    <a:pt x="0" y="31"/>
                  </a:cubicBezTo>
                  <a:cubicBezTo>
                    <a:pt x="0" y="30"/>
                    <a:pt x="4" y="27"/>
                    <a:pt x="4" y="27"/>
                  </a:cubicBezTo>
                  <a:cubicBezTo>
                    <a:pt x="4" y="26"/>
                    <a:pt x="4" y="26"/>
                    <a:pt x="4" y="26"/>
                  </a:cubicBezTo>
                  <a:cubicBezTo>
                    <a:pt x="3" y="26"/>
                    <a:pt x="3" y="25"/>
                    <a:pt x="2" y="25"/>
                  </a:cubicBezTo>
                  <a:cubicBezTo>
                    <a:pt x="9" y="22"/>
                    <a:pt x="11" y="12"/>
                    <a:pt x="14" y="7"/>
                  </a:cubicBezTo>
                  <a:cubicBezTo>
                    <a:pt x="16" y="4"/>
                    <a:pt x="17" y="0"/>
                    <a:pt x="21" y="0"/>
                  </a:cubicBezTo>
                  <a:cubicBezTo>
                    <a:pt x="22" y="0"/>
                    <a:pt x="22" y="1"/>
                    <a:pt x="22" y="2"/>
                  </a:cubicBezTo>
                  <a:cubicBezTo>
                    <a:pt x="22" y="7"/>
                    <a:pt x="18" y="10"/>
                    <a:pt x="16" y="13"/>
                  </a:cubicBezTo>
                  <a:cubicBezTo>
                    <a:pt x="16" y="15"/>
                    <a:pt x="16" y="15"/>
                    <a:pt x="16" y="15"/>
                  </a:cubicBezTo>
                  <a:cubicBezTo>
                    <a:pt x="18" y="15"/>
                    <a:pt x="18" y="14"/>
                    <a:pt x="20" y="14"/>
                  </a:cubicBezTo>
                  <a:cubicBezTo>
                    <a:pt x="21" y="14"/>
                    <a:pt x="22" y="14"/>
                    <a:pt x="23" y="15"/>
                  </a:cubicBezTo>
                  <a:cubicBezTo>
                    <a:pt x="22" y="16"/>
                    <a:pt x="22" y="16"/>
                    <a:pt x="22" y="16"/>
                  </a:cubicBezTo>
                  <a:cubicBezTo>
                    <a:pt x="22" y="18"/>
                    <a:pt x="22" y="18"/>
                    <a:pt x="22" y="18"/>
                  </a:cubicBezTo>
                  <a:cubicBezTo>
                    <a:pt x="26" y="18"/>
                    <a:pt x="26" y="18"/>
                    <a:pt x="26" y="18"/>
                  </a:cubicBezTo>
                  <a:cubicBezTo>
                    <a:pt x="26" y="18"/>
                    <a:pt x="26" y="19"/>
                    <a:pt x="26" y="19"/>
                  </a:cubicBezTo>
                  <a:cubicBezTo>
                    <a:pt x="29" y="18"/>
                    <a:pt x="29" y="18"/>
                    <a:pt x="29" y="18"/>
                  </a:cubicBezTo>
                  <a:cubicBezTo>
                    <a:pt x="31" y="19"/>
                    <a:pt x="34" y="19"/>
                    <a:pt x="35" y="18"/>
                  </a:cubicBezTo>
                  <a:cubicBezTo>
                    <a:pt x="35" y="20"/>
                    <a:pt x="35" y="22"/>
                    <a:pt x="35" y="25"/>
                  </a:cubicBezTo>
                  <a:cubicBezTo>
                    <a:pt x="35" y="25"/>
                    <a:pt x="36" y="25"/>
                    <a:pt x="37" y="25"/>
                  </a:cubicBezTo>
                  <a:cubicBezTo>
                    <a:pt x="37" y="27"/>
                    <a:pt x="35" y="27"/>
                    <a:pt x="35" y="28"/>
                  </a:cubicBezTo>
                  <a:cubicBezTo>
                    <a:pt x="35" y="29"/>
                    <a:pt x="37" y="30"/>
                    <a:pt x="37" y="32"/>
                  </a:cubicBezTo>
                  <a:cubicBezTo>
                    <a:pt x="39" y="32"/>
                    <a:pt x="38" y="31"/>
                    <a:pt x="40" y="30"/>
                  </a:cubicBezTo>
                  <a:cubicBezTo>
                    <a:pt x="40" y="33"/>
                    <a:pt x="41" y="33"/>
                    <a:pt x="41" y="35"/>
                  </a:cubicBezTo>
                  <a:cubicBezTo>
                    <a:pt x="41" y="37"/>
                    <a:pt x="40" y="40"/>
                    <a:pt x="38" y="40"/>
                  </a:cubicBezTo>
                  <a:cubicBezTo>
                    <a:pt x="36" y="40"/>
                    <a:pt x="36" y="38"/>
                    <a:pt x="36" y="37"/>
                  </a:cubicBezTo>
                  <a:cubicBezTo>
                    <a:pt x="35" y="37"/>
                    <a:pt x="35" y="37"/>
                    <a:pt x="34" y="37"/>
                  </a:cubicBezTo>
                  <a:cubicBezTo>
                    <a:pt x="32" y="37"/>
                    <a:pt x="33" y="33"/>
                    <a:pt x="32" y="31"/>
                  </a:cubicBezTo>
                  <a:cubicBezTo>
                    <a:pt x="30" y="34"/>
                    <a:pt x="28" y="37"/>
                    <a:pt x="25" y="37"/>
                  </a:cubicBezTo>
                  <a:cubicBezTo>
                    <a:pt x="25" y="37"/>
                    <a:pt x="24" y="37"/>
                    <a:pt x="24" y="37"/>
                  </a:cubicBezTo>
                  <a:cubicBezTo>
                    <a:pt x="24" y="35"/>
                    <a:pt x="26" y="35"/>
                    <a:pt x="26" y="34"/>
                  </a:cubicBezTo>
                  <a:cubicBezTo>
                    <a:pt x="24" y="34"/>
                    <a:pt x="21" y="35"/>
                    <a:pt x="20" y="33"/>
                  </a:cubicBezTo>
                  <a:cubicBezTo>
                    <a:pt x="19" y="33"/>
                    <a:pt x="17" y="34"/>
                    <a:pt x="16" y="34"/>
                  </a:cubicBezTo>
                  <a:cubicBezTo>
                    <a:pt x="13" y="34"/>
                    <a:pt x="12" y="32"/>
                    <a:pt x="9" y="32"/>
                  </a:cubicBezTo>
                  <a:cubicBezTo>
                    <a:pt x="6" y="32"/>
                    <a:pt x="5" y="34"/>
                    <a:pt x="2" y="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4" name="Freeform 154"/>
            <p:cNvSpPr>
              <a:spLocks/>
            </p:cNvSpPr>
            <p:nvPr/>
          </p:nvSpPr>
          <p:spPr bwMode="auto">
            <a:xfrm>
              <a:off x="5278" y="822"/>
              <a:ext cx="38" cy="15"/>
            </a:xfrm>
            <a:custGeom>
              <a:avLst/>
              <a:gdLst>
                <a:gd name="T0" fmla="*/ 39 w 49"/>
                <a:gd name="T1" fmla="*/ 14 h 19"/>
                <a:gd name="T2" fmla="*/ 33 w 49"/>
                <a:gd name="T3" fmla="*/ 16 h 19"/>
                <a:gd name="T4" fmla="*/ 29 w 49"/>
                <a:gd name="T5" fmla="*/ 14 h 19"/>
                <a:gd name="T6" fmla="*/ 25 w 49"/>
                <a:gd name="T7" fmla="*/ 16 h 19"/>
                <a:gd name="T8" fmla="*/ 20 w 49"/>
                <a:gd name="T9" fmla="*/ 17 h 19"/>
                <a:gd name="T10" fmla="*/ 16 w 49"/>
                <a:gd name="T11" fmla="*/ 15 h 19"/>
                <a:gd name="T12" fmla="*/ 11 w 49"/>
                <a:gd name="T13" fmla="*/ 19 h 19"/>
                <a:gd name="T14" fmla="*/ 0 w 49"/>
                <a:gd name="T15" fmla="*/ 9 h 19"/>
                <a:gd name="T16" fmla="*/ 10 w 49"/>
                <a:gd name="T17" fmla="*/ 0 h 19"/>
                <a:gd name="T18" fmla="*/ 23 w 49"/>
                <a:gd name="T19" fmla="*/ 7 h 19"/>
                <a:gd name="T20" fmla="*/ 27 w 49"/>
                <a:gd name="T21" fmla="*/ 1 h 19"/>
                <a:gd name="T22" fmla="*/ 49 w 49"/>
                <a:gd name="T23" fmla="*/ 7 h 19"/>
                <a:gd name="T24" fmla="*/ 45 w 49"/>
                <a:gd name="T25" fmla="*/ 14 h 19"/>
                <a:gd name="T26" fmla="*/ 39 w 49"/>
                <a:gd name="T2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19">
                  <a:moveTo>
                    <a:pt x="39" y="14"/>
                  </a:moveTo>
                  <a:cubicBezTo>
                    <a:pt x="37" y="14"/>
                    <a:pt x="36" y="16"/>
                    <a:pt x="33" y="16"/>
                  </a:cubicBezTo>
                  <a:cubicBezTo>
                    <a:pt x="32" y="16"/>
                    <a:pt x="31" y="14"/>
                    <a:pt x="29" y="14"/>
                  </a:cubicBezTo>
                  <a:cubicBezTo>
                    <a:pt x="28" y="14"/>
                    <a:pt x="27" y="16"/>
                    <a:pt x="25" y="16"/>
                  </a:cubicBezTo>
                  <a:cubicBezTo>
                    <a:pt x="24" y="16"/>
                    <a:pt x="22" y="17"/>
                    <a:pt x="20" y="17"/>
                  </a:cubicBezTo>
                  <a:cubicBezTo>
                    <a:pt x="18" y="17"/>
                    <a:pt x="17" y="17"/>
                    <a:pt x="16" y="15"/>
                  </a:cubicBezTo>
                  <a:cubicBezTo>
                    <a:pt x="15" y="17"/>
                    <a:pt x="13" y="19"/>
                    <a:pt x="11" y="19"/>
                  </a:cubicBezTo>
                  <a:cubicBezTo>
                    <a:pt x="6" y="19"/>
                    <a:pt x="0" y="14"/>
                    <a:pt x="0" y="9"/>
                  </a:cubicBezTo>
                  <a:cubicBezTo>
                    <a:pt x="0" y="4"/>
                    <a:pt x="6" y="0"/>
                    <a:pt x="10" y="0"/>
                  </a:cubicBezTo>
                  <a:cubicBezTo>
                    <a:pt x="17" y="0"/>
                    <a:pt x="17" y="7"/>
                    <a:pt x="23" y="7"/>
                  </a:cubicBezTo>
                  <a:cubicBezTo>
                    <a:pt x="23" y="4"/>
                    <a:pt x="24" y="1"/>
                    <a:pt x="27" y="1"/>
                  </a:cubicBezTo>
                  <a:cubicBezTo>
                    <a:pt x="31" y="1"/>
                    <a:pt x="44" y="6"/>
                    <a:pt x="49" y="7"/>
                  </a:cubicBezTo>
                  <a:cubicBezTo>
                    <a:pt x="48" y="10"/>
                    <a:pt x="45" y="12"/>
                    <a:pt x="45" y="14"/>
                  </a:cubicBezTo>
                  <a:lnTo>
                    <a:pt x="39"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5" name="Freeform 155"/>
            <p:cNvSpPr>
              <a:spLocks/>
            </p:cNvSpPr>
            <p:nvPr/>
          </p:nvSpPr>
          <p:spPr bwMode="auto">
            <a:xfrm>
              <a:off x="4026" y="1138"/>
              <a:ext cx="198" cy="132"/>
            </a:xfrm>
            <a:custGeom>
              <a:avLst/>
              <a:gdLst>
                <a:gd name="T0" fmla="*/ 125 w 252"/>
                <a:gd name="T1" fmla="*/ 49 h 169"/>
                <a:gd name="T2" fmla="*/ 123 w 252"/>
                <a:gd name="T3" fmla="*/ 70 h 169"/>
                <a:gd name="T4" fmla="*/ 126 w 252"/>
                <a:gd name="T5" fmla="*/ 80 h 169"/>
                <a:gd name="T6" fmla="*/ 140 w 252"/>
                <a:gd name="T7" fmla="*/ 96 h 169"/>
                <a:gd name="T8" fmla="*/ 156 w 252"/>
                <a:gd name="T9" fmla="*/ 95 h 169"/>
                <a:gd name="T10" fmla="*/ 164 w 252"/>
                <a:gd name="T11" fmla="*/ 93 h 169"/>
                <a:gd name="T12" fmla="*/ 181 w 252"/>
                <a:gd name="T13" fmla="*/ 76 h 169"/>
                <a:gd name="T14" fmla="*/ 191 w 252"/>
                <a:gd name="T15" fmla="*/ 77 h 169"/>
                <a:gd name="T16" fmla="*/ 187 w 252"/>
                <a:gd name="T17" fmla="*/ 90 h 169"/>
                <a:gd name="T18" fmla="*/ 185 w 252"/>
                <a:gd name="T19" fmla="*/ 96 h 169"/>
                <a:gd name="T20" fmla="*/ 183 w 252"/>
                <a:gd name="T21" fmla="*/ 106 h 169"/>
                <a:gd name="T22" fmla="*/ 179 w 252"/>
                <a:gd name="T23" fmla="*/ 112 h 169"/>
                <a:gd name="T24" fmla="*/ 202 w 252"/>
                <a:gd name="T25" fmla="*/ 113 h 169"/>
                <a:gd name="T26" fmla="*/ 213 w 252"/>
                <a:gd name="T27" fmla="*/ 121 h 169"/>
                <a:gd name="T28" fmla="*/ 211 w 252"/>
                <a:gd name="T29" fmla="*/ 144 h 169"/>
                <a:gd name="T30" fmla="*/ 226 w 252"/>
                <a:gd name="T31" fmla="*/ 158 h 169"/>
                <a:gd name="T32" fmla="*/ 252 w 252"/>
                <a:gd name="T33" fmla="*/ 160 h 169"/>
                <a:gd name="T34" fmla="*/ 244 w 252"/>
                <a:gd name="T35" fmla="*/ 164 h 169"/>
                <a:gd name="T36" fmla="*/ 240 w 252"/>
                <a:gd name="T37" fmla="*/ 158 h 169"/>
                <a:gd name="T38" fmla="*/ 234 w 252"/>
                <a:gd name="T39" fmla="*/ 165 h 169"/>
                <a:gd name="T40" fmla="*/ 223 w 252"/>
                <a:gd name="T41" fmla="*/ 163 h 169"/>
                <a:gd name="T42" fmla="*/ 215 w 252"/>
                <a:gd name="T43" fmla="*/ 161 h 169"/>
                <a:gd name="T44" fmla="*/ 203 w 252"/>
                <a:gd name="T45" fmla="*/ 151 h 169"/>
                <a:gd name="T46" fmla="*/ 201 w 252"/>
                <a:gd name="T47" fmla="*/ 153 h 169"/>
                <a:gd name="T48" fmla="*/ 196 w 252"/>
                <a:gd name="T49" fmla="*/ 140 h 169"/>
                <a:gd name="T50" fmla="*/ 186 w 252"/>
                <a:gd name="T51" fmla="*/ 130 h 169"/>
                <a:gd name="T52" fmla="*/ 172 w 252"/>
                <a:gd name="T53" fmla="*/ 127 h 169"/>
                <a:gd name="T54" fmla="*/ 147 w 252"/>
                <a:gd name="T55" fmla="*/ 113 h 169"/>
                <a:gd name="T56" fmla="*/ 141 w 252"/>
                <a:gd name="T57" fmla="*/ 111 h 169"/>
                <a:gd name="T58" fmla="*/ 128 w 252"/>
                <a:gd name="T59" fmla="*/ 113 h 169"/>
                <a:gd name="T60" fmla="*/ 111 w 252"/>
                <a:gd name="T61" fmla="*/ 106 h 169"/>
                <a:gd name="T62" fmla="*/ 98 w 252"/>
                <a:gd name="T63" fmla="*/ 101 h 169"/>
                <a:gd name="T64" fmla="*/ 88 w 252"/>
                <a:gd name="T65" fmla="*/ 97 h 169"/>
                <a:gd name="T66" fmla="*/ 74 w 252"/>
                <a:gd name="T67" fmla="*/ 86 h 169"/>
                <a:gd name="T68" fmla="*/ 74 w 252"/>
                <a:gd name="T69" fmla="*/ 75 h 169"/>
                <a:gd name="T70" fmla="*/ 52 w 252"/>
                <a:gd name="T71" fmla="*/ 50 h 169"/>
                <a:gd name="T72" fmla="*/ 41 w 252"/>
                <a:gd name="T73" fmla="*/ 34 h 169"/>
                <a:gd name="T74" fmla="*/ 32 w 252"/>
                <a:gd name="T75" fmla="*/ 26 h 169"/>
                <a:gd name="T76" fmla="*/ 25 w 252"/>
                <a:gd name="T77" fmla="*/ 11 h 169"/>
                <a:gd name="T78" fmla="*/ 14 w 252"/>
                <a:gd name="T79" fmla="*/ 9 h 169"/>
                <a:gd name="T80" fmla="*/ 25 w 252"/>
                <a:gd name="T81" fmla="*/ 26 h 169"/>
                <a:gd name="T82" fmla="*/ 37 w 252"/>
                <a:gd name="T83" fmla="*/ 47 h 169"/>
                <a:gd name="T84" fmla="*/ 48 w 252"/>
                <a:gd name="T85" fmla="*/ 65 h 169"/>
                <a:gd name="T86" fmla="*/ 43 w 252"/>
                <a:gd name="T87" fmla="*/ 63 h 169"/>
                <a:gd name="T88" fmla="*/ 33 w 252"/>
                <a:gd name="T89" fmla="*/ 55 h 169"/>
                <a:gd name="T90" fmla="*/ 26 w 252"/>
                <a:gd name="T91" fmla="*/ 42 h 169"/>
                <a:gd name="T92" fmla="*/ 20 w 252"/>
                <a:gd name="T93" fmla="*/ 34 h 169"/>
                <a:gd name="T94" fmla="*/ 6 w 252"/>
                <a:gd name="T95" fmla="*/ 12 h 169"/>
                <a:gd name="T96" fmla="*/ 0 w 252"/>
                <a:gd name="T97" fmla="*/ 0 h 169"/>
                <a:gd name="T98" fmla="*/ 38 w 252"/>
                <a:gd name="T99" fmla="*/ 8 h 169"/>
                <a:gd name="T100" fmla="*/ 57 w 252"/>
                <a:gd name="T101" fmla="*/ 5 h 169"/>
                <a:gd name="T102" fmla="*/ 76 w 252"/>
                <a:gd name="T103" fmla="*/ 14 h 169"/>
                <a:gd name="T104" fmla="*/ 94 w 252"/>
                <a:gd name="T105" fmla="*/ 19 h 169"/>
                <a:gd name="T106" fmla="*/ 125 w 252"/>
                <a:gd name="T107" fmla="*/ 45 h 169"/>
                <a:gd name="T108" fmla="*/ 124 w 252"/>
                <a:gd name="T109" fmla="*/ 4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2" h="169">
                  <a:moveTo>
                    <a:pt x="124" y="45"/>
                  </a:moveTo>
                  <a:cubicBezTo>
                    <a:pt x="125" y="47"/>
                    <a:pt x="125" y="48"/>
                    <a:pt x="125" y="49"/>
                  </a:cubicBezTo>
                  <a:cubicBezTo>
                    <a:pt x="125" y="53"/>
                    <a:pt x="124" y="55"/>
                    <a:pt x="123" y="58"/>
                  </a:cubicBezTo>
                  <a:cubicBezTo>
                    <a:pt x="123" y="70"/>
                    <a:pt x="123" y="70"/>
                    <a:pt x="123" y="70"/>
                  </a:cubicBezTo>
                  <a:cubicBezTo>
                    <a:pt x="123" y="72"/>
                    <a:pt x="124" y="74"/>
                    <a:pt x="125" y="75"/>
                  </a:cubicBezTo>
                  <a:cubicBezTo>
                    <a:pt x="126" y="77"/>
                    <a:pt x="125" y="78"/>
                    <a:pt x="126" y="80"/>
                  </a:cubicBezTo>
                  <a:cubicBezTo>
                    <a:pt x="126" y="82"/>
                    <a:pt x="129" y="85"/>
                    <a:pt x="131" y="86"/>
                  </a:cubicBezTo>
                  <a:cubicBezTo>
                    <a:pt x="135" y="90"/>
                    <a:pt x="135" y="94"/>
                    <a:pt x="140" y="96"/>
                  </a:cubicBezTo>
                  <a:cubicBezTo>
                    <a:pt x="142" y="96"/>
                    <a:pt x="142" y="98"/>
                    <a:pt x="144" y="98"/>
                  </a:cubicBezTo>
                  <a:cubicBezTo>
                    <a:pt x="148" y="98"/>
                    <a:pt x="152" y="95"/>
                    <a:pt x="156" y="95"/>
                  </a:cubicBezTo>
                  <a:cubicBezTo>
                    <a:pt x="159" y="95"/>
                    <a:pt x="160" y="97"/>
                    <a:pt x="161" y="97"/>
                  </a:cubicBezTo>
                  <a:cubicBezTo>
                    <a:pt x="162" y="97"/>
                    <a:pt x="163" y="94"/>
                    <a:pt x="164" y="93"/>
                  </a:cubicBezTo>
                  <a:cubicBezTo>
                    <a:pt x="164" y="90"/>
                    <a:pt x="168" y="88"/>
                    <a:pt x="168" y="84"/>
                  </a:cubicBezTo>
                  <a:cubicBezTo>
                    <a:pt x="168" y="78"/>
                    <a:pt x="175" y="76"/>
                    <a:pt x="181" y="76"/>
                  </a:cubicBezTo>
                  <a:cubicBezTo>
                    <a:pt x="183" y="76"/>
                    <a:pt x="185" y="76"/>
                    <a:pt x="186" y="76"/>
                  </a:cubicBezTo>
                  <a:cubicBezTo>
                    <a:pt x="187" y="77"/>
                    <a:pt x="190" y="77"/>
                    <a:pt x="191" y="77"/>
                  </a:cubicBezTo>
                  <a:cubicBezTo>
                    <a:pt x="191" y="77"/>
                    <a:pt x="191" y="78"/>
                    <a:pt x="191" y="79"/>
                  </a:cubicBezTo>
                  <a:cubicBezTo>
                    <a:pt x="191" y="82"/>
                    <a:pt x="187" y="86"/>
                    <a:pt x="187" y="90"/>
                  </a:cubicBezTo>
                  <a:cubicBezTo>
                    <a:pt x="187" y="93"/>
                    <a:pt x="186" y="95"/>
                    <a:pt x="185" y="97"/>
                  </a:cubicBezTo>
                  <a:cubicBezTo>
                    <a:pt x="185" y="97"/>
                    <a:pt x="185" y="96"/>
                    <a:pt x="185" y="96"/>
                  </a:cubicBezTo>
                  <a:cubicBezTo>
                    <a:pt x="184" y="96"/>
                    <a:pt x="183" y="96"/>
                    <a:pt x="183" y="96"/>
                  </a:cubicBezTo>
                  <a:cubicBezTo>
                    <a:pt x="183" y="98"/>
                    <a:pt x="183" y="103"/>
                    <a:pt x="183" y="106"/>
                  </a:cubicBezTo>
                  <a:cubicBezTo>
                    <a:pt x="183" y="108"/>
                    <a:pt x="180" y="109"/>
                    <a:pt x="179" y="111"/>
                  </a:cubicBezTo>
                  <a:cubicBezTo>
                    <a:pt x="179" y="111"/>
                    <a:pt x="179" y="111"/>
                    <a:pt x="179" y="112"/>
                  </a:cubicBezTo>
                  <a:cubicBezTo>
                    <a:pt x="179" y="113"/>
                    <a:pt x="180" y="114"/>
                    <a:pt x="181" y="114"/>
                  </a:cubicBezTo>
                  <a:cubicBezTo>
                    <a:pt x="189" y="114"/>
                    <a:pt x="195" y="113"/>
                    <a:pt x="202" y="113"/>
                  </a:cubicBezTo>
                  <a:cubicBezTo>
                    <a:pt x="208" y="113"/>
                    <a:pt x="209" y="117"/>
                    <a:pt x="213" y="117"/>
                  </a:cubicBezTo>
                  <a:cubicBezTo>
                    <a:pt x="213" y="119"/>
                    <a:pt x="213" y="120"/>
                    <a:pt x="213" y="121"/>
                  </a:cubicBezTo>
                  <a:cubicBezTo>
                    <a:pt x="213" y="123"/>
                    <a:pt x="213" y="128"/>
                    <a:pt x="211" y="130"/>
                  </a:cubicBezTo>
                  <a:cubicBezTo>
                    <a:pt x="211" y="136"/>
                    <a:pt x="211" y="140"/>
                    <a:pt x="211" y="144"/>
                  </a:cubicBezTo>
                  <a:cubicBezTo>
                    <a:pt x="211" y="149"/>
                    <a:pt x="216" y="151"/>
                    <a:pt x="220" y="152"/>
                  </a:cubicBezTo>
                  <a:cubicBezTo>
                    <a:pt x="222" y="154"/>
                    <a:pt x="222" y="158"/>
                    <a:pt x="226" y="158"/>
                  </a:cubicBezTo>
                  <a:cubicBezTo>
                    <a:pt x="231" y="158"/>
                    <a:pt x="234" y="153"/>
                    <a:pt x="240" y="153"/>
                  </a:cubicBezTo>
                  <a:cubicBezTo>
                    <a:pt x="246" y="153"/>
                    <a:pt x="248" y="158"/>
                    <a:pt x="252" y="160"/>
                  </a:cubicBezTo>
                  <a:cubicBezTo>
                    <a:pt x="252" y="161"/>
                    <a:pt x="247" y="166"/>
                    <a:pt x="246" y="166"/>
                  </a:cubicBezTo>
                  <a:cubicBezTo>
                    <a:pt x="246" y="165"/>
                    <a:pt x="244" y="165"/>
                    <a:pt x="244" y="164"/>
                  </a:cubicBezTo>
                  <a:cubicBezTo>
                    <a:pt x="244" y="163"/>
                    <a:pt x="245" y="163"/>
                    <a:pt x="245" y="162"/>
                  </a:cubicBezTo>
                  <a:cubicBezTo>
                    <a:pt x="243" y="161"/>
                    <a:pt x="242" y="158"/>
                    <a:pt x="240" y="158"/>
                  </a:cubicBezTo>
                  <a:cubicBezTo>
                    <a:pt x="238" y="158"/>
                    <a:pt x="232" y="162"/>
                    <a:pt x="232" y="163"/>
                  </a:cubicBezTo>
                  <a:cubicBezTo>
                    <a:pt x="232" y="164"/>
                    <a:pt x="233" y="165"/>
                    <a:pt x="234" y="165"/>
                  </a:cubicBezTo>
                  <a:cubicBezTo>
                    <a:pt x="233" y="168"/>
                    <a:pt x="232" y="169"/>
                    <a:pt x="231" y="169"/>
                  </a:cubicBezTo>
                  <a:cubicBezTo>
                    <a:pt x="227" y="169"/>
                    <a:pt x="225" y="165"/>
                    <a:pt x="223" y="163"/>
                  </a:cubicBezTo>
                  <a:cubicBezTo>
                    <a:pt x="222" y="161"/>
                    <a:pt x="218" y="163"/>
                    <a:pt x="216" y="163"/>
                  </a:cubicBezTo>
                  <a:cubicBezTo>
                    <a:pt x="216" y="163"/>
                    <a:pt x="215" y="162"/>
                    <a:pt x="215" y="161"/>
                  </a:cubicBezTo>
                  <a:cubicBezTo>
                    <a:pt x="212" y="161"/>
                    <a:pt x="212" y="158"/>
                    <a:pt x="211" y="157"/>
                  </a:cubicBezTo>
                  <a:cubicBezTo>
                    <a:pt x="211" y="155"/>
                    <a:pt x="203" y="151"/>
                    <a:pt x="203" y="151"/>
                  </a:cubicBezTo>
                  <a:cubicBezTo>
                    <a:pt x="203" y="151"/>
                    <a:pt x="203" y="152"/>
                    <a:pt x="203" y="153"/>
                  </a:cubicBezTo>
                  <a:cubicBezTo>
                    <a:pt x="201" y="153"/>
                    <a:pt x="201" y="153"/>
                    <a:pt x="201" y="153"/>
                  </a:cubicBezTo>
                  <a:cubicBezTo>
                    <a:pt x="198" y="151"/>
                    <a:pt x="200" y="147"/>
                    <a:pt x="199" y="144"/>
                  </a:cubicBezTo>
                  <a:cubicBezTo>
                    <a:pt x="198" y="142"/>
                    <a:pt x="197" y="141"/>
                    <a:pt x="196" y="140"/>
                  </a:cubicBezTo>
                  <a:cubicBezTo>
                    <a:pt x="192" y="137"/>
                    <a:pt x="188" y="135"/>
                    <a:pt x="187" y="130"/>
                  </a:cubicBezTo>
                  <a:cubicBezTo>
                    <a:pt x="187" y="130"/>
                    <a:pt x="186" y="130"/>
                    <a:pt x="186" y="130"/>
                  </a:cubicBezTo>
                  <a:cubicBezTo>
                    <a:pt x="184" y="130"/>
                    <a:pt x="183" y="131"/>
                    <a:pt x="182" y="131"/>
                  </a:cubicBezTo>
                  <a:cubicBezTo>
                    <a:pt x="177" y="131"/>
                    <a:pt x="175" y="128"/>
                    <a:pt x="172" y="127"/>
                  </a:cubicBezTo>
                  <a:cubicBezTo>
                    <a:pt x="168" y="125"/>
                    <a:pt x="165" y="126"/>
                    <a:pt x="161" y="124"/>
                  </a:cubicBezTo>
                  <a:cubicBezTo>
                    <a:pt x="154" y="121"/>
                    <a:pt x="153" y="116"/>
                    <a:pt x="147" y="113"/>
                  </a:cubicBezTo>
                  <a:cubicBezTo>
                    <a:pt x="146" y="113"/>
                    <a:pt x="146" y="113"/>
                    <a:pt x="146" y="113"/>
                  </a:cubicBezTo>
                  <a:cubicBezTo>
                    <a:pt x="144" y="112"/>
                    <a:pt x="143" y="111"/>
                    <a:pt x="141" y="111"/>
                  </a:cubicBezTo>
                  <a:cubicBezTo>
                    <a:pt x="137" y="111"/>
                    <a:pt x="136" y="115"/>
                    <a:pt x="133" y="115"/>
                  </a:cubicBezTo>
                  <a:cubicBezTo>
                    <a:pt x="131" y="115"/>
                    <a:pt x="129" y="114"/>
                    <a:pt x="128" y="113"/>
                  </a:cubicBezTo>
                  <a:cubicBezTo>
                    <a:pt x="126" y="112"/>
                    <a:pt x="125" y="113"/>
                    <a:pt x="123" y="113"/>
                  </a:cubicBezTo>
                  <a:cubicBezTo>
                    <a:pt x="120" y="113"/>
                    <a:pt x="113" y="108"/>
                    <a:pt x="111" y="106"/>
                  </a:cubicBezTo>
                  <a:cubicBezTo>
                    <a:pt x="108" y="105"/>
                    <a:pt x="107" y="107"/>
                    <a:pt x="104" y="106"/>
                  </a:cubicBezTo>
                  <a:cubicBezTo>
                    <a:pt x="101" y="105"/>
                    <a:pt x="101" y="103"/>
                    <a:pt x="98" y="101"/>
                  </a:cubicBezTo>
                  <a:cubicBezTo>
                    <a:pt x="95" y="100"/>
                    <a:pt x="93" y="100"/>
                    <a:pt x="90" y="99"/>
                  </a:cubicBezTo>
                  <a:cubicBezTo>
                    <a:pt x="89" y="98"/>
                    <a:pt x="89" y="98"/>
                    <a:pt x="88" y="97"/>
                  </a:cubicBezTo>
                  <a:cubicBezTo>
                    <a:pt x="85" y="95"/>
                    <a:pt x="78" y="93"/>
                    <a:pt x="78" y="90"/>
                  </a:cubicBezTo>
                  <a:cubicBezTo>
                    <a:pt x="76" y="90"/>
                    <a:pt x="74" y="88"/>
                    <a:pt x="74" y="86"/>
                  </a:cubicBezTo>
                  <a:cubicBezTo>
                    <a:pt x="74" y="83"/>
                    <a:pt x="77" y="82"/>
                    <a:pt x="77" y="80"/>
                  </a:cubicBezTo>
                  <a:cubicBezTo>
                    <a:pt x="77" y="77"/>
                    <a:pt x="75" y="76"/>
                    <a:pt x="74" y="75"/>
                  </a:cubicBezTo>
                  <a:cubicBezTo>
                    <a:pt x="72" y="67"/>
                    <a:pt x="64" y="60"/>
                    <a:pt x="59" y="55"/>
                  </a:cubicBezTo>
                  <a:cubicBezTo>
                    <a:pt x="57" y="53"/>
                    <a:pt x="54" y="52"/>
                    <a:pt x="52" y="50"/>
                  </a:cubicBezTo>
                  <a:cubicBezTo>
                    <a:pt x="50" y="48"/>
                    <a:pt x="51" y="46"/>
                    <a:pt x="50" y="44"/>
                  </a:cubicBezTo>
                  <a:cubicBezTo>
                    <a:pt x="48" y="40"/>
                    <a:pt x="41" y="39"/>
                    <a:pt x="41" y="34"/>
                  </a:cubicBezTo>
                  <a:cubicBezTo>
                    <a:pt x="39" y="34"/>
                    <a:pt x="40" y="33"/>
                    <a:pt x="39" y="34"/>
                  </a:cubicBezTo>
                  <a:cubicBezTo>
                    <a:pt x="36" y="31"/>
                    <a:pt x="34" y="29"/>
                    <a:pt x="32" y="26"/>
                  </a:cubicBezTo>
                  <a:cubicBezTo>
                    <a:pt x="30" y="24"/>
                    <a:pt x="30" y="21"/>
                    <a:pt x="28" y="19"/>
                  </a:cubicBezTo>
                  <a:cubicBezTo>
                    <a:pt x="26" y="17"/>
                    <a:pt x="27" y="12"/>
                    <a:pt x="25" y="11"/>
                  </a:cubicBezTo>
                  <a:cubicBezTo>
                    <a:pt x="21" y="9"/>
                    <a:pt x="18" y="9"/>
                    <a:pt x="15" y="7"/>
                  </a:cubicBezTo>
                  <a:cubicBezTo>
                    <a:pt x="14" y="7"/>
                    <a:pt x="14" y="9"/>
                    <a:pt x="14" y="9"/>
                  </a:cubicBezTo>
                  <a:cubicBezTo>
                    <a:pt x="14" y="14"/>
                    <a:pt x="17" y="17"/>
                    <a:pt x="18" y="21"/>
                  </a:cubicBezTo>
                  <a:cubicBezTo>
                    <a:pt x="20" y="24"/>
                    <a:pt x="23" y="24"/>
                    <a:pt x="25" y="26"/>
                  </a:cubicBezTo>
                  <a:cubicBezTo>
                    <a:pt x="28" y="29"/>
                    <a:pt x="28" y="31"/>
                    <a:pt x="30" y="35"/>
                  </a:cubicBezTo>
                  <a:cubicBezTo>
                    <a:pt x="31" y="40"/>
                    <a:pt x="35" y="43"/>
                    <a:pt x="37" y="47"/>
                  </a:cubicBezTo>
                  <a:cubicBezTo>
                    <a:pt x="39" y="53"/>
                    <a:pt x="40" y="58"/>
                    <a:pt x="44" y="61"/>
                  </a:cubicBezTo>
                  <a:cubicBezTo>
                    <a:pt x="46" y="59"/>
                    <a:pt x="48" y="63"/>
                    <a:pt x="48" y="65"/>
                  </a:cubicBezTo>
                  <a:cubicBezTo>
                    <a:pt x="48" y="66"/>
                    <a:pt x="48" y="68"/>
                    <a:pt x="47" y="68"/>
                  </a:cubicBezTo>
                  <a:cubicBezTo>
                    <a:pt x="46" y="68"/>
                    <a:pt x="44" y="64"/>
                    <a:pt x="43" y="63"/>
                  </a:cubicBezTo>
                  <a:cubicBezTo>
                    <a:pt x="39" y="63"/>
                    <a:pt x="37" y="58"/>
                    <a:pt x="35" y="57"/>
                  </a:cubicBezTo>
                  <a:cubicBezTo>
                    <a:pt x="33" y="56"/>
                    <a:pt x="33" y="56"/>
                    <a:pt x="33" y="55"/>
                  </a:cubicBezTo>
                  <a:cubicBezTo>
                    <a:pt x="33" y="49"/>
                    <a:pt x="33" y="49"/>
                    <a:pt x="33" y="49"/>
                  </a:cubicBezTo>
                  <a:cubicBezTo>
                    <a:pt x="30" y="46"/>
                    <a:pt x="28" y="44"/>
                    <a:pt x="26" y="42"/>
                  </a:cubicBezTo>
                  <a:cubicBezTo>
                    <a:pt x="23" y="39"/>
                    <a:pt x="18" y="39"/>
                    <a:pt x="16" y="36"/>
                  </a:cubicBezTo>
                  <a:cubicBezTo>
                    <a:pt x="17" y="36"/>
                    <a:pt x="22" y="37"/>
                    <a:pt x="20" y="34"/>
                  </a:cubicBezTo>
                  <a:cubicBezTo>
                    <a:pt x="17" y="29"/>
                    <a:pt x="14" y="25"/>
                    <a:pt x="10" y="22"/>
                  </a:cubicBezTo>
                  <a:cubicBezTo>
                    <a:pt x="7" y="21"/>
                    <a:pt x="7" y="14"/>
                    <a:pt x="6" y="12"/>
                  </a:cubicBezTo>
                  <a:cubicBezTo>
                    <a:pt x="4" y="8"/>
                    <a:pt x="2" y="7"/>
                    <a:pt x="0" y="1"/>
                  </a:cubicBezTo>
                  <a:cubicBezTo>
                    <a:pt x="0" y="0"/>
                    <a:pt x="0" y="0"/>
                    <a:pt x="0" y="0"/>
                  </a:cubicBezTo>
                  <a:cubicBezTo>
                    <a:pt x="15" y="0"/>
                    <a:pt x="15" y="0"/>
                    <a:pt x="15" y="0"/>
                  </a:cubicBezTo>
                  <a:cubicBezTo>
                    <a:pt x="38" y="8"/>
                    <a:pt x="38" y="8"/>
                    <a:pt x="38" y="8"/>
                  </a:cubicBezTo>
                  <a:cubicBezTo>
                    <a:pt x="57" y="8"/>
                    <a:pt x="57" y="8"/>
                    <a:pt x="57" y="8"/>
                  </a:cubicBezTo>
                  <a:cubicBezTo>
                    <a:pt x="57" y="5"/>
                    <a:pt x="57" y="5"/>
                    <a:pt x="57" y="5"/>
                  </a:cubicBezTo>
                  <a:cubicBezTo>
                    <a:pt x="61" y="5"/>
                    <a:pt x="61" y="5"/>
                    <a:pt x="61" y="5"/>
                  </a:cubicBezTo>
                  <a:cubicBezTo>
                    <a:pt x="69" y="7"/>
                    <a:pt x="73" y="8"/>
                    <a:pt x="76" y="14"/>
                  </a:cubicBezTo>
                  <a:cubicBezTo>
                    <a:pt x="78" y="17"/>
                    <a:pt x="82" y="25"/>
                    <a:pt x="86" y="25"/>
                  </a:cubicBezTo>
                  <a:cubicBezTo>
                    <a:pt x="91" y="25"/>
                    <a:pt x="89" y="19"/>
                    <a:pt x="94" y="19"/>
                  </a:cubicBezTo>
                  <a:cubicBezTo>
                    <a:pt x="107" y="19"/>
                    <a:pt x="107" y="35"/>
                    <a:pt x="114" y="42"/>
                  </a:cubicBezTo>
                  <a:cubicBezTo>
                    <a:pt x="116" y="44"/>
                    <a:pt x="121" y="45"/>
                    <a:pt x="125" y="45"/>
                  </a:cubicBezTo>
                  <a:cubicBezTo>
                    <a:pt x="125" y="44"/>
                    <a:pt x="124" y="44"/>
                    <a:pt x="124" y="43"/>
                  </a:cubicBezTo>
                  <a:cubicBezTo>
                    <a:pt x="124" y="43"/>
                    <a:pt x="124" y="43"/>
                    <a:pt x="124" y="43"/>
                  </a:cubicBezTo>
                  <a:lnTo>
                    <a:pt x="124" y="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6" name="Freeform 156"/>
            <p:cNvSpPr>
              <a:spLocks/>
            </p:cNvSpPr>
            <p:nvPr/>
          </p:nvSpPr>
          <p:spPr bwMode="auto">
            <a:xfrm>
              <a:off x="4200" y="1014"/>
              <a:ext cx="6" cy="3"/>
            </a:xfrm>
            <a:custGeom>
              <a:avLst/>
              <a:gdLst>
                <a:gd name="T0" fmla="*/ 0 w 8"/>
                <a:gd name="T1" fmla="*/ 0 h 3"/>
                <a:gd name="T2" fmla="*/ 8 w 8"/>
                <a:gd name="T3" fmla="*/ 3 h 3"/>
                <a:gd name="T4" fmla="*/ 7 w 8"/>
                <a:gd name="T5" fmla="*/ 3 h 3"/>
                <a:gd name="T6" fmla="*/ 0 w 8"/>
                <a:gd name="T7" fmla="*/ 1 h 3"/>
                <a:gd name="T8" fmla="*/ 0 w 8"/>
                <a:gd name="T9" fmla="*/ 0 h 3"/>
              </a:gdLst>
              <a:ahLst/>
              <a:cxnLst>
                <a:cxn ang="0">
                  <a:pos x="T0" y="T1"/>
                </a:cxn>
                <a:cxn ang="0">
                  <a:pos x="T2" y="T3"/>
                </a:cxn>
                <a:cxn ang="0">
                  <a:pos x="T4" y="T5"/>
                </a:cxn>
                <a:cxn ang="0">
                  <a:pos x="T6" y="T7"/>
                </a:cxn>
                <a:cxn ang="0">
                  <a:pos x="T8" y="T9"/>
                </a:cxn>
              </a:cxnLst>
              <a:rect l="0" t="0" r="r" b="b"/>
              <a:pathLst>
                <a:path w="8" h="3">
                  <a:moveTo>
                    <a:pt x="0" y="0"/>
                  </a:moveTo>
                  <a:cubicBezTo>
                    <a:pt x="4" y="0"/>
                    <a:pt x="8" y="0"/>
                    <a:pt x="8" y="3"/>
                  </a:cubicBezTo>
                  <a:cubicBezTo>
                    <a:pt x="8" y="3"/>
                    <a:pt x="7" y="3"/>
                    <a:pt x="7" y="3"/>
                  </a:cubicBezTo>
                  <a:cubicBezTo>
                    <a:pt x="5" y="3"/>
                    <a:pt x="2" y="2"/>
                    <a:pt x="0" y="1"/>
                  </a:cubicBezTo>
                  <a:cubicBezTo>
                    <a:pt x="1" y="1"/>
                    <a:pt x="1"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7" name="Freeform 157"/>
            <p:cNvSpPr>
              <a:spLocks/>
            </p:cNvSpPr>
            <p:nvPr/>
          </p:nvSpPr>
          <p:spPr bwMode="auto">
            <a:xfrm>
              <a:off x="3971" y="1030"/>
              <a:ext cx="23" cy="16"/>
            </a:xfrm>
            <a:custGeom>
              <a:avLst/>
              <a:gdLst>
                <a:gd name="T0" fmla="*/ 0 w 30"/>
                <a:gd name="T1" fmla="*/ 2 h 20"/>
                <a:gd name="T2" fmla="*/ 4 w 30"/>
                <a:gd name="T3" fmla="*/ 0 h 20"/>
                <a:gd name="T4" fmla="*/ 9 w 30"/>
                <a:gd name="T5" fmla="*/ 4 h 20"/>
                <a:gd name="T6" fmla="*/ 30 w 30"/>
                <a:gd name="T7" fmla="*/ 18 h 20"/>
                <a:gd name="T8" fmla="*/ 30 w 30"/>
                <a:gd name="T9" fmla="*/ 20 h 20"/>
                <a:gd name="T10" fmla="*/ 28 w 30"/>
                <a:gd name="T11" fmla="*/ 20 h 20"/>
                <a:gd name="T12" fmla="*/ 12 w 30"/>
                <a:gd name="T13" fmla="*/ 11 h 20"/>
                <a:gd name="T14" fmla="*/ 14 w 30"/>
                <a:gd name="T15" fmla="*/ 9 h 20"/>
                <a:gd name="T16" fmla="*/ 2 w 30"/>
                <a:gd name="T17" fmla="*/ 4 h 20"/>
                <a:gd name="T18" fmla="*/ 5 w 30"/>
                <a:gd name="T19" fmla="*/ 2 h 20"/>
                <a:gd name="T20" fmla="*/ 1 w 30"/>
                <a:gd name="T21" fmla="*/ 2 h 20"/>
                <a:gd name="T22" fmla="*/ 0 w 30"/>
                <a:gd name="T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0">
                  <a:moveTo>
                    <a:pt x="0" y="2"/>
                  </a:moveTo>
                  <a:cubicBezTo>
                    <a:pt x="1" y="1"/>
                    <a:pt x="2" y="0"/>
                    <a:pt x="4" y="0"/>
                  </a:cubicBezTo>
                  <a:cubicBezTo>
                    <a:pt x="6" y="0"/>
                    <a:pt x="8" y="3"/>
                    <a:pt x="9" y="4"/>
                  </a:cubicBezTo>
                  <a:cubicBezTo>
                    <a:pt x="19" y="7"/>
                    <a:pt x="24" y="12"/>
                    <a:pt x="30" y="18"/>
                  </a:cubicBezTo>
                  <a:cubicBezTo>
                    <a:pt x="30" y="20"/>
                    <a:pt x="30" y="20"/>
                    <a:pt x="30" y="20"/>
                  </a:cubicBezTo>
                  <a:cubicBezTo>
                    <a:pt x="29" y="20"/>
                    <a:pt x="29" y="20"/>
                    <a:pt x="28" y="20"/>
                  </a:cubicBezTo>
                  <a:cubicBezTo>
                    <a:pt x="23" y="20"/>
                    <a:pt x="15" y="14"/>
                    <a:pt x="12" y="11"/>
                  </a:cubicBezTo>
                  <a:cubicBezTo>
                    <a:pt x="12" y="10"/>
                    <a:pt x="13" y="10"/>
                    <a:pt x="14" y="9"/>
                  </a:cubicBezTo>
                  <a:cubicBezTo>
                    <a:pt x="9" y="9"/>
                    <a:pt x="3" y="7"/>
                    <a:pt x="2" y="4"/>
                  </a:cubicBezTo>
                  <a:cubicBezTo>
                    <a:pt x="4" y="4"/>
                    <a:pt x="4" y="3"/>
                    <a:pt x="5" y="2"/>
                  </a:cubicBezTo>
                  <a:cubicBezTo>
                    <a:pt x="4" y="2"/>
                    <a:pt x="1" y="2"/>
                    <a:pt x="1" y="2"/>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8" name="Freeform 158"/>
            <p:cNvSpPr>
              <a:spLocks/>
            </p:cNvSpPr>
            <p:nvPr/>
          </p:nvSpPr>
          <p:spPr bwMode="auto">
            <a:xfrm>
              <a:off x="3948" y="1009"/>
              <a:ext cx="9" cy="11"/>
            </a:xfrm>
            <a:custGeom>
              <a:avLst/>
              <a:gdLst>
                <a:gd name="T0" fmla="*/ 3 w 11"/>
                <a:gd name="T1" fmla="*/ 5 h 15"/>
                <a:gd name="T2" fmla="*/ 0 w 11"/>
                <a:gd name="T3" fmla="*/ 1 h 15"/>
                <a:gd name="T4" fmla="*/ 0 w 11"/>
                <a:gd name="T5" fmla="*/ 0 h 15"/>
                <a:gd name="T6" fmla="*/ 5 w 11"/>
                <a:gd name="T7" fmla="*/ 1 h 15"/>
                <a:gd name="T8" fmla="*/ 4 w 11"/>
                <a:gd name="T9" fmla="*/ 4 h 15"/>
                <a:gd name="T10" fmla="*/ 7 w 11"/>
                <a:gd name="T11" fmla="*/ 1 h 15"/>
                <a:gd name="T12" fmla="*/ 7 w 11"/>
                <a:gd name="T13" fmla="*/ 6 h 15"/>
                <a:gd name="T14" fmla="*/ 8 w 11"/>
                <a:gd name="T15" fmla="*/ 9 h 15"/>
                <a:gd name="T16" fmla="*/ 7 w 11"/>
                <a:gd name="T17" fmla="*/ 11 h 15"/>
                <a:gd name="T18" fmla="*/ 8 w 11"/>
                <a:gd name="T19" fmla="*/ 15 h 15"/>
                <a:gd name="T20" fmla="*/ 5 w 11"/>
                <a:gd name="T21" fmla="*/ 11 h 15"/>
                <a:gd name="T22" fmla="*/ 6 w 11"/>
                <a:gd name="T23" fmla="*/ 8 h 15"/>
                <a:gd name="T24" fmla="*/ 3 w 11"/>
                <a:gd name="T25"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5">
                  <a:moveTo>
                    <a:pt x="3" y="5"/>
                  </a:moveTo>
                  <a:cubicBezTo>
                    <a:pt x="2" y="5"/>
                    <a:pt x="1" y="3"/>
                    <a:pt x="0" y="1"/>
                  </a:cubicBezTo>
                  <a:cubicBezTo>
                    <a:pt x="0" y="0"/>
                    <a:pt x="0" y="0"/>
                    <a:pt x="0" y="0"/>
                  </a:cubicBezTo>
                  <a:cubicBezTo>
                    <a:pt x="2" y="0"/>
                    <a:pt x="3" y="1"/>
                    <a:pt x="5" y="1"/>
                  </a:cubicBezTo>
                  <a:cubicBezTo>
                    <a:pt x="5" y="1"/>
                    <a:pt x="2" y="4"/>
                    <a:pt x="4" y="4"/>
                  </a:cubicBezTo>
                  <a:cubicBezTo>
                    <a:pt x="5" y="4"/>
                    <a:pt x="6" y="2"/>
                    <a:pt x="7" y="1"/>
                  </a:cubicBezTo>
                  <a:cubicBezTo>
                    <a:pt x="7" y="2"/>
                    <a:pt x="7" y="4"/>
                    <a:pt x="7" y="6"/>
                  </a:cubicBezTo>
                  <a:cubicBezTo>
                    <a:pt x="7" y="7"/>
                    <a:pt x="8" y="7"/>
                    <a:pt x="8" y="9"/>
                  </a:cubicBezTo>
                  <a:cubicBezTo>
                    <a:pt x="8" y="9"/>
                    <a:pt x="7" y="10"/>
                    <a:pt x="7" y="11"/>
                  </a:cubicBezTo>
                  <a:cubicBezTo>
                    <a:pt x="7" y="12"/>
                    <a:pt x="11" y="15"/>
                    <a:pt x="8" y="15"/>
                  </a:cubicBezTo>
                  <a:cubicBezTo>
                    <a:pt x="7" y="15"/>
                    <a:pt x="5" y="12"/>
                    <a:pt x="5" y="11"/>
                  </a:cubicBezTo>
                  <a:cubicBezTo>
                    <a:pt x="5" y="9"/>
                    <a:pt x="6" y="9"/>
                    <a:pt x="6" y="8"/>
                  </a:cubicBezTo>
                  <a:cubicBezTo>
                    <a:pt x="4" y="8"/>
                    <a:pt x="4" y="5"/>
                    <a:pt x="3"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9" name="Freeform 159"/>
            <p:cNvSpPr>
              <a:spLocks/>
            </p:cNvSpPr>
            <p:nvPr/>
          </p:nvSpPr>
          <p:spPr bwMode="auto">
            <a:xfrm>
              <a:off x="3842" y="982"/>
              <a:ext cx="11" cy="7"/>
            </a:xfrm>
            <a:custGeom>
              <a:avLst/>
              <a:gdLst>
                <a:gd name="T0" fmla="*/ 11 w 14"/>
                <a:gd name="T1" fmla="*/ 0 h 9"/>
                <a:gd name="T2" fmla="*/ 14 w 14"/>
                <a:gd name="T3" fmla="*/ 0 h 9"/>
                <a:gd name="T4" fmla="*/ 14 w 14"/>
                <a:gd name="T5" fmla="*/ 3 h 9"/>
                <a:gd name="T6" fmla="*/ 5 w 14"/>
                <a:gd name="T7" fmla="*/ 9 h 9"/>
                <a:gd name="T8" fmla="*/ 0 w 14"/>
                <a:gd name="T9" fmla="*/ 6 h 9"/>
                <a:gd name="T10" fmla="*/ 0 w 14"/>
                <a:gd name="T11" fmla="*/ 4 h 9"/>
                <a:gd name="T12" fmla="*/ 11 w 1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11" y="0"/>
                  </a:moveTo>
                  <a:cubicBezTo>
                    <a:pt x="13" y="0"/>
                    <a:pt x="13" y="0"/>
                    <a:pt x="14" y="0"/>
                  </a:cubicBezTo>
                  <a:cubicBezTo>
                    <a:pt x="14" y="3"/>
                    <a:pt x="14" y="3"/>
                    <a:pt x="14" y="3"/>
                  </a:cubicBezTo>
                  <a:cubicBezTo>
                    <a:pt x="10" y="5"/>
                    <a:pt x="8" y="7"/>
                    <a:pt x="5" y="9"/>
                  </a:cubicBezTo>
                  <a:cubicBezTo>
                    <a:pt x="3" y="8"/>
                    <a:pt x="2" y="7"/>
                    <a:pt x="0" y="6"/>
                  </a:cubicBezTo>
                  <a:cubicBezTo>
                    <a:pt x="0" y="4"/>
                    <a:pt x="0" y="4"/>
                    <a:pt x="0" y="4"/>
                  </a:cubicBezTo>
                  <a:cubicBezTo>
                    <a:pt x="4" y="3"/>
                    <a:pt x="7" y="0"/>
                    <a:pt x="1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0" name="Freeform 160"/>
            <p:cNvSpPr>
              <a:spLocks/>
            </p:cNvSpPr>
            <p:nvPr/>
          </p:nvSpPr>
          <p:spPr bwMode="auto">
            <a:xfrm>
              <a:off x="4664" y="1105"/>
              <a:ext cx="13" cy="9"/>
            </a:xfrm>
            <a:custGeom>
              <a:avLst/>
              <a:gdLst>
                <a:gd name="T0" fmla="*/ 0 w 17"/>
                <a:gd name="T1" fmla="*/ 2 h 12"/>
                <a:gd name="T2" fmla="*/ 0 w 17"/>
                <a:gd name="T3" fmla="*/ 4 h 12"/>
                <a:gd name="T4" fmla="*/ 3 w 17"/>
                <a:gd name="T5" fmla="*/ 5 h 12"/>
                <a:gd name="T6" fmla="*/ 13 w 17"/>
                <a:gd name="T7" fmla="*/ 11 h 12"/>
                <a:gd name="T8" fmla="*/ 15 w 17"/>
                <a:gd name="T9" fmla="*/ 12 h 12"/>
                <a:gd name="T10" fmla="*/ 16 w 17"/>
                <a:gd name="T11" fmla="*/ 10 h 12"/>
                <a:gd name="T12" fmla="*/ 15 w 17"/>
                <a:gd name="T13" fmla="*/ 6 h 12"/>
                <a:gd name="T14" fmla="*/ 16 w 17"/>
                <a:gd name="T15" fmla="*/ 4 h 12"/>
                <a:gd name="T16" fmla="*/ 17 w 17"/>
                <a:gd name="T17" fmla="*/ 2 h 12"/>
                <a:gd name="T18" fmla="*/ 10 w 17"/>
                <a:gd name="T19" fmla="*/ 3 h 12"/>
                <a:gd name="T20" fmla="*/ 0 w 17"/>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2">
                  <a:moveTo>
                    <a:pt x="0" y="2"/>
                  </a:moveTo>
                  <a:cubicBezTo>
                    <a:pt x="0" y="4"/>
                    <a:pt x="0" y="4"/>
                    <a:pt x="0" y="4"/>
                  </a:cubicBezTo>
                  <a:cubicBezTo>
                    <a:pt x="1" y="5"/>
                    <a:pt x="3" y="5"/>
                    <a:pt x="3" y="5"/>
                  </a:cubicBezTo>
                  <a:cubicBezTo>
                    <a:pt x="7" y="6"/>
                    <a:pt x="10" y="10"/>
                    <a:pt x="13" y="11"/>
                  </a:cubicBezTo>
                  <a:cubicBezTo>
                    <a:pt x="13" y="11"/>
                    <a:pt x="14" y="12"/>
                    <a:pt x="15" y="12"/>
                  </a:cubicBezTo>
                  <a:cubicBezTo>
                    <a:pt x="16" y="12"/>
                    <a:pt x="16" y="11"/>
                    <a:pt x="16" y="10"/>
                  </a:cubicBezTo>
                  <a:cubicBezTo>
                    <a:pt x="16" y="8"/>
                    <a:pt x="15" y="8"/>
                    <a:pt x="15" y="6"/>
                  </a:cubicBezTo>
                  <a:cubicBezTo>
                    <a:pt x="15" y="6"/>
                    <a:pt x="16" y="4"/>
                    <a:pt x="16" y="4"/>
                  </a:cubicBezTo>
                  <a:cubicBezTo>
                    <a:pt x="17" y="2"/>
                    <a:pt x="17" y="2"/>
                    <a:pt x="17" y="2"/>
                  </a:cubicBezTo>
                  <a:cubicBezTo>
                    <a:pt x="14" y="1"/>
                    <a:pt x="13" y="3"/>
                    <a:pt x="10" y="3"/>
                  </a:cubicBezTo>
                  <a:cubicBezTo>
                    <a:pt x="7" y="3"/>
                    <a:pt x="5" y="0"/>
                    <a:pt x="0"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1" name="Freeform 161"/>
            <p:cNvSpPr>
              <a:spLocks/>
            </p:cNvSpPr>
            <p:nvPr/>
          </p:nvSpPr>
          <p:spPr bwMode="auto">
            <a:xfrm>
              <a:off x="4645" y="1078"/>
              <a:ext cx="5" cy="8"/>
            </a:xfrm>
            <a:custGeom>
              <a:avLst/>
              <a:gdLst>
                <a:gd name="T0" fmla="*/ 2 w 6"/>
                <a:gd name="T1" fmla="*/ 2 h 11"/>
                <a:gd name="T2" fmla="*/ 5 w 6"/>
                <a:gd name="T3" fmla="*/ 0 h 11"/>
                <a:gd name="T4" fmla="*/ 6 w 6"/>
                <a:gd name="T5" fmla="*/ 2 h 11"/>
                <a:gd name="T6" fmla="*/ 4 w 6"/>
                <a:gd name="T7" fmla="*/ 11 h 11"/>
                <a:gd name="T8" fmla="*/ 0 w 6"/>
                <a:gd name="T9" fmla="*/ 2 h 11"/>
                <a:gd name="T10" fmla="*/ 2 w 6"/>
                <a:gd name="T11" fmla="*/ 2 h 11"/>
              </a:gdLst>
              <a:ahLst/>
              <a:cxnLst>
                <a:cxn ang="0">
                  <a:pos x="T0" y="T1"/>
                </a:cxn>
                <a:cxn ang="0">
                  <a:pos x="T2" y="T3"/>
                </a:cxn>
                <a:cxn ang="0">
                  <a:pos x="T4" y="T5"/>
                </a:cxn>
                <a:cxn ang="0">
                  <a:pos x="T6" y="T7"/>
                </a:cxn>
                <a:cxn ang="0">
                  <a:pos x="T8" y="T9"/>
                </a:cxn>
                <a:cxn ang="0">
                  <a:pos x="T10" y="T11"/>
                </a:cxn>
              </a:cxnLst>
              <a:rect l="0" t="0" r="r" b="b"/>
              <a:pathLst>
                <a:path w="6" h="11">
                  <a:moveTo>
                    <a:pt x="2" y="2"/>
                  </a:moveTo>
                  <a:cubicBezTo>
                    <a:pt x="3" y="2"/>
                    <a:pt x="4" y="0"/>
                    <a:pt x="5" y="0"/>
                  </a:cubicBezTo>
                  <a:cubicBezTo>
                    <a:pt x="5" y="1"/>
                    <a:pt x="5" y="2"/>
                    <a:pt x="6" y="2"/>
                  </a:cubicBezTo>
                  <a:cubicBezTo>
                    <a:pt x="5" y="5"/>
                    <a:pt x="5" y="10"/>
                    <a:pt x="4" y="11"/>
                  </a:cubicBezTo>
                  <a:cubicBezTo>
                    <a:pt x="2" y="11"/>
                    <a:pt x="1" y="4"/>
                    <a:pt x="0" y="2"/>
                  </a:cubicBezTo>
                  <a:cubicBezTo>
                    <a:pt x="1" y="2"/>
                    <a:pt x="1" y="2"/>
                    <a:pt x="2"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2" name="Freeform 162"/>
            <p:cNvSpPr>
              <a:spLocks/>
            </p:cNvSpPr>
            <p:nvPr/>
          </p:nvSpPr>
          <p:spPr bwMode="auto">
            <a:xfrm>
              <a:off x="4644" y="1088"/>
              <a:ext cx="7" cy="13"/>
            </a:xfrm>
            <a:custGeom>
              <a:avLst/>
              <a:gdLst>
                <a:gd name="T0" fmla="*/ 2 w 9"/>
                <a:gd name="T1" fmla="*/ 7 h 16"/>
                <a:gd name="T2" fmla="*/ 0 w 9"/>
                <a:gd name="T3" fmla="*/ 2 h 16"/>
                <a:gd name="T4" fmla="*/ 4 w 9"/>
                <a:gd name="T5" fmla="*/ 0 h 16"/>
                <a:gd name="T6" fmla="*/ 7 w 9"/>
                <a:gd name="T7" fmla="*/ 1 h 16"/>
                <a:gd name="T8" fmla="*/ 8 w 9"/>
                <a:gd name="T9" fmla="*/ 10 h 16"/>
                <a:gd name="T10" fmla="*/ 3 w 9"/>
                <a:gd name="T11" fmla="*/ 16 h 16"/>
                <a:gd name="T12" fmla="*/ 1 w 9"/>
                <a:gd name="T13" fmla="*/ 11 h 16"/>
                <a:gd name="T14" fmla="*/ 2 w 9"/>
                <a:gd name="T15" fmla="*/ 7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2" y="7"/>
                  </a:moveTo>
                  <a:cubicBezTo>
                    <a:pt x="2" y="5"/>
                    <a:pt x="0" y="4"/>
                    <a:pt x="0" y="2"/>
                  </a:cubicBezTo>
                  <a:cubicBezTo>
                    <a:pt x="2" y="2"/>
                    <a:pt x="2" y="0"/>
                    <a:pt x="4" y="0"/>
                  </a:cubicBezTo>
                  <a:cubicBezTo>
                    <a:pt x="6" y="0"/>
                    <a:pt x="6" y="1"/>
                    <a:pt x="7" y="1"/>
                  </a:cubicBezTo>
                  <a:cubicBezTo>
                    <a:pt x="9" y="4"/>
                    <a:pt x="8" y="6"/>
                    <a:pt x="8" y="10"/>
                  </a:cubicBezTo>
                  <a:cubicBezTo>
                    <a:pt x="8" y="13"/>
                    <a:pt x="4" y="16"/>
                    <a:pt x="3" y="16"/>
                  </a:cubicBezTo>
                  <a:cubicBezTo>
                    <a:pt x="1" y="16"/>
                    <a:pt x="1" y="13"/>
                    <a:pt x="1" y="11"/>
                  </a:cubicBezTo>
                  <a:cubicBezTo>
                    <a:pt x="1" y="10"/>
                    <a:pt x="2" y="9"/>
                    <a:pt x="2"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3" name="Freeform 163"/>
            <p:cNvSpPr>
              <a:spLocks/>
            </p:cNvSpPr>
            <p:nvPr/>
          </p:nvSpPr>
          <p:spPr bwMode="auto">
            <a:xfrm>
              <a:off x="4616" y="1095"/>
              <a:ext cx="4" cy="3"/>
            </a:xfrm>
            <a:custGeom>
              <a:avLst/>
              <a:gdLst>
                <a:gd name="T0" fmla="*/ 5 w 5"/>
                <a:gd name="T1" fmla="*/ 3 h 4"/>
                <a:gd name="T2" fmla="*/ 3 w 5"/>
                <a:gd name="T3" fmla="*/ 4 h 4"/>
                <a:gd name="T4" fmla="*/ 0 w 5"/>
                <a:gd name="T5" fmla="*/ 2 h 4"/>
                <a:gd name="T6" fmla="*/ 4 w 5"/>
                <a:gd name="T7" fmla="*/ 0 h 4"/>
                <a:gd name="T8" fmla="*/ 5 w 5"/>
                <a:gd name="T9" fmla="*/ 3 h 4"/>
              </a:gdLst>
              <a:ahLst/>
              <a:cxnLst>
                <a:cxn ang="0">
                  <a:pos x="T0" y="T1"/>
                </a:cxn>
                <a:cxn ang="0">
                  <a:pos x="T2" y="T3"/>
                </a:cxn>
                <a:cxn ang="0">
                  <a:pos x="T4" y="T5"/>
                </a:cxn>
                <a:cxn ang="0">
                  <a:pos x="T6" y="T7"/>
                </a:cxn>
                <a:cxn ang="0">
                  <a:pos x="T8" y="T9"/>
                </a:cxn>
              </a:cxnLst>
              <a:rect l="0" t="0" r="r" b="b"/>
              <a:pathLst>
                <a:path w="5" h="4">
                  <a:moveTo>
                    <a:pt x="5" y="3"/>
                  </a:moveTo>
                  <a:cubicBezTo>
                    <a:pt x="5" y="4"/>
                    <a:pt x="4" y="4"/>
                    <a:pt x="3" y="4"/>
                  </a:cubicBezTo>
                  <a:cubicBezTo>
                    <a:pt x="2" y="4"/>
                    <a:pt x="0" y="2"/>
                    <a:pt x="0" y="2"/>
                  </a:cubicBezTo>
                  <a:cubicBezTo>
                    <a:pt x="2" y="1"/>
                    <a:pt x="2" y="1"/>
                    <a:pt x="4" y="0"/>
                  </a:cubicBezTo>
                  <a:cubicBezTo>
                    <a:pt x="4" y="1"/>
                    <a:pt x="5" y="2"/>
                    <a:pt x="5"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4" name="Freeform 164"/>
            <p:cNvSpPr>
              <a:spLocks/>
            </p:cNvSpPr>
            <p:nvPr/>
          </p:nvSpPr>
          <p:spPr bwMode="auto">
            <a:xfrm>
              <a:off x="4652" y="996"/>
              <a:ext cx="4" cy="6"/>
            </a:xfrm>
            <a:custGeom>
              <a:avLst/>
              <a:gdLst>
                <a:gd name="T0" fmla="*/ 5 w 5"/>
                <a:gd name="T1" fmla="*/ 5 h 7"/>
                <a:gd name="T2" fmla="*/ 0 w 5"/>
                <a:gd name="T3" fmla="*/ 2 h 7"/>
                <a:gd name="T4" fmla="*/ 0 w 5"/>
                <a:gd name="T5" fmla="*/ 0 h 7"/>
                <a:gd name="T6" fmla="*/ 4 w 5"/>
                <a:gd name="T7" fmla="*/ 0 h 7"/>
                <a:gd name="T8" fmla="*/ 5 w 5"/>
                <a:gd name="T9" fmla="*/ 4 h 7"/>
                <a:gd name="T10" fmla="*/ 5 w 5"/>
                <a:gd name="T11" fmla="*/ 7 h 7"/>
                <a:gd name="T12" fmla="*/ 5 w 5"/>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5" y="5"/>
                  </a:moveTo>
                  <a:cubicBezTo>
                    <a:pt x="2" y="5"/>
                    <a:pt x="0" y="4"/>
                    <a:pt x="0" y="2"/>
                  </a:cubicBezTo>
                  <a:cubicBezTo>
                    <a:pt x="0" y="1"/>
                    <a:pt x="0" y="1"/>
                    <a:pt x="0" y="0"/>
                  </a:cubicBezTo>
                  <a:cubicBezTo>
                    <a:pt x="4" y="0"/>
                    <a:pt x="4" y="0"/>
                    <a:pt x="4" y="0"/>
                  </a:cubicBezTo>
                  <a:cubicBezTo>
                    <a:pt x="4" y="2"/>
                    <a:pt x="5" y="2"/>
                    <a:pt x="5" y="4"/>
                  </a:cubicBezTo>
                  <a:cubicBezTo>
                    <a:pt x="5" y="6"/>
                    <a:pt x="5" y="6"/>
                    <a:pt x="5" y="7"/>
                  </a:cubicBezTo>
                  <a:cubicBezTo>
                    <a:pt x="5" y="6"/>
                    <a:pt x="5" y="6"/>
                    <a:pt x="5"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5" name="Freeform 165"/>
            <p:cNvSpPr>
              <a:spLocks/>
            </p:cNvSpPr>
            <p:nvPr/>
          </p:nvSpPr>
          <p:spPr bwMode="auto">
            <a:xfrm>
              <a:off x="4658" y="991"/>
              <a:ext cx="7" cy="11"/>
            </a:xfrm>
            <a:custGeom>
              <a:avLst/>
              <a:gdLst>
                <a:gd name="T0" fmla="*/ 1 w 9"/>
                <a:gd name="T1" fmla="*/ 13 h 15"/>
                <a:gd name="T2" fmla="*/ 4 w 9"/>
                <a:gd name="T3" fmla="*/ 11 h 15"/>
                <a:gd name="T4" fmla="*/ 0 w 9"/>
                <a:gd name="T5" fmla="*/ 7 h 15"/>
                <a:gd name="T6" fmla="*/ 4 w 9"/>
                <a:gd name="T7" fmla="*/ 0 h 15"/>
                <a:gd name="T8" fmla="*/ 9 w 9"/>
                <a:gd name="T9" fmla="*/ 6 h 15"/>
                <a:gd name="T10" fmla="*/ 3 w 9"/>
                <a:gd name="T11" fmla="*/ 15 h 15"/>
                <a:gd name="T12" fmla="*/ 0 w 9"/>
                <a:gd name="T13" fmla="*/ 14 h 15"/>
                <a:gd name="T14" fmla="*/ 1 w 9"/>
                <a:gd name="T15" fmla="*/ 1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1" y="13"/>
                  </a:moveTo>
                  <a:cubicBezTo>
                    <a:pt x="3" y="13"/>
                    <a:pt x="4" y="12"/>
                    <a:pt x="4" y="11"/>
                  </a:cubicBezTo>
                  <a:cubicBezTo>
                    <a:pt x="2" y="10"/>
                    <a:pt x="0" y="8"/>
                    <a:pt x="0" y="7"/>
                  </a:cubicBezTo>
                  <a:cubicBezTo>
                    <a:pt x="0" y="6"/>
                    <a:pt x="2" y="0"/>
                    <a:pt x="4" y="0"/>
                  </a:cubicBezTo>
                  <a:cubicBezTo>
                    <a:pt x="8" y="0"/>
                    <a:pt x="8" y="2"/>
                    <a:pt x="9" y="6"/>
                  </a:cubicBezTo>
                  <a:cubicBezTo>
                    <a:pt x="6" y="7"/>
                    <a:pt x="7" y="15"/>
                    <a:pt x="3" y="15"/>
                  </a:cubicBezTo>
                  <a:cubicBezTo>
                    <a:pt x="1" y="15"/>
                    <a:pt x="0" y="14"/>
                    <a:pt x="0" y="14"/>
                  </a:cubicBezTo>
                  <a:cubicBezTo>
                    <a:pt x="0" y="13"/>
                    <a:pt x="0" y="13"/>
                    <a:pt x="1"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6" name="Freeform 166"/>
            <p:cNvSpPr>
              <a:spLocks/>
            </p:cNvSpPr>
            <p:nvPr/>
          </p:nvSpPr>
          <p:spPr bwMode="auto">
            <a:xfrm>
              <a:off x="4692" y="978"/>
              <a:ext cx="3" cy="7"/>
            </a:xfrm>
            <a:custGeom>
              <a:avLst/>
              <a:gdLst>
                <a:gd name="T0" fmla="*/ 4 w 5"/>
                <a:gd name="T1" fmla="*/ 3 h 9"/>
                <a:gd name="T2" fmla="*/ 0 w 5"/>
                <a:gd name="T3" fmla="*/ 9 h 9"/>
                <a:gd name="T4" fmla="*/ 0 w 5"/>
                <a:gd name="T5" fmla="*/ 6 h 9"/>
                <a:gd name="T6" fmla="*/ 5 w 5"/>
                <a:gd name="T7" fmla="*/ 0 h 9"/>
                <a:gd name="T8" fmla="*/ 4 w 5"/>
                <a:gd name="T9" fmla="*/ 3 h 9"/>
              </a:gdLst>
              <a:ahLst/>
              <a:cxnLst>
                <a:cxn ang="0">
                  <a:pos x="T0" y="T1"/>
                </a:cxn>
                <a:cxn ang="0">
                  <a:pos x="T2" y="T3"/>
                </a:cxn>
                <a:cxn ang="0">
                  <a:pos x="T4" y="T5"/>
                </a:cxn>
                <a:cxn ang="0">
                  <a:pos x="T6" y="T7"/>
                </a:cxn>
                <a:cxn ang="0">
                  <a:pos x="T8" y="T9"/>
                </a:cxn>
              </a:cxnLst>
              <a:rect l="0" t="0" r="r" b="b"/>
              <a:pathLst>
                <a:path w="5" h="9">
                  <a:moveTo>
                    <a:pt x="4" y="3"/>
                  </a:moveTo>
                  <a:cubicBezTo>
                    <a:pt x="4" y="6"/>
                    <a:pt x="2" y="7"/>
                    <a:pt x="0" y="9"/>
                  </a:cubicBezTo>
                  <a:cubicBezTo>
                    <a:pt x="0" y="8"/>
                    <a:pt x="0" y="7"/>
                    <a:pt x="0" y="6"/>
                  </a:cubicBezTo>
                  <a:cubicBezTo>
                    <a:pt x="0" y="5"/>
                    <a:pt x="1" y="1"/>
                    <a:pt x="5" y="0"/>
                  </a:cubicBezTo>
                  <a:cubicBezTo>
                    <a:pt x="5" y="1"/>
                    <a:pt x="4" y="2"/>
                    <a:pt x="4"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7" name="Freeform 167"/>
            <p:cNvSpPr>
              <a:spLocks/>
            </p:cNvSpPr>
            <p:nvPr/>
          </p:nvSpPr>
          <p:spPr bwMode="auto">
            <a:xfrm>
              <a:off x="4710" y="969"/>
              <a:ext cx="6" cy="8"/>
            </a:xfrm>
            <a:custGeom>
              <a:avLst/>
              <a:gdLst>
                <a:gd name="T0" fmla="*/ 6 w 8"/>
                <a:gd name="T1" fmla="*/ 5 h 10"/>
                <a:gd name="T2" fmla="*/ 6 w 8"/>
                <a:gd name="T3" fmla="*/ 8 h 10"/>
                <a:gd name="T4" fmla="*/ 2 w 8"/>
                <a:gd name="T5" fmla="*/ 10 h 10"/>
                <a:gd name="T6" fmla="*/ 0 w 8"/>
                <a:gd name="T7" fmla="*/ 7 h 10"/>
                <a:gd name="T8" fmla="*/ 5 w 8"/>
                <a:gd name="T9" fmla="*/ 5 h 10"/>
                <a:gd name="T10" fmla="*/ 3 w 8"/>
                <a:gd name="T11" fmla="*/ 3 h 10"/>
                <a:gd name="T12" fmla="*/ 5 w 8"/>
                <a:gd name="T13" fmla="*/ 0 h 10"/>
                <a:gd name="T14" fmla="*/ 8 w 8"/>
                <a:gd name="T15" fmla="*/ 3 h 10"/>
                <a:gd name="T16" fmla="*/ 6 w 8"/>
                <a:gd name="T1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5"/>
                  </a:moveTo>
                  <a:cubicBezTo>
                    <a:pt x="6" y="6"/>
                    <a:pt x="6" y="7"/>
                    <a:pt x="6" y="8"/>
                  </a:cubicBezTo>
                  <a:cubicBezTo>
                    <a:pt x="6" y="9"/>
                    <a:pt x="3" y="10"/>
                    <a:pt x="2" y="10"/>
                  </a:cubicBezTo>
                  <a:cubicBezTo>
                    <a:pt x="0" y="10"/>
                    <a:pt x="0" y="8"/>
                    <a:pt x="0" y="7"/>
                  </a:cubicBezTo>
                  <a:cubicBezTo>
                    <a:pt x="2" y="7"/>
                    <a:pt x="3" y="5"/>
                    <a:pt x="5" y="5"/>
                  </a:cubicBezTo>
                  <a:cubicBezTo>
                    <a:pt x="4" y="4"/>
                    <a:pt x="3" y="4"/>
                    <a:pt x="3" y="3"/>
                  </a:cubicBezTo>
                  <a:cubicBezTo>
                    <a:pt x="3" y="1"/>
                    <a:pt x="5" y="0"/>
                    <a:pt x="5" y="0"/>
                  </a:cubicBezTo>
                  <a:cubicBezTo>
                    <a:pt x="6" y="2"/>
                    <a:pt x="7" y="2"/>
                    <a:pt x="8" y="3"/>
                  </a:cubicBezTo>
                  <a:cubicBezTo>
                    <a:pt x="8" y="4"/>
                    <a:pt x="6" y="5"/>
                    <a:pt x="6"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8" name="Freeform 168"/>
            <p:cNvSpPr>
              <a:spLocks/>
            </p:cNvSpPr>
            <p:nvPr/>
          </p:nvSpPr>
          <p:spPr bwMode="auto">
            <a:xfrm>
              <a:off x="4721" y="1121"/>
              <a:ext cx="11" cy="2"/>
            </a:xfrm>
            <a:custGeom>
              <a:avLst/>
              <a:gdLst>
                <a:gd name="T0" fmla="*/ 14 w 14"/>
                <a:gd name="T1" fmla="*/ 2 h 3"/>
                <a:gd name="T2" fmla="*/ 8 w 14"/>
                <a:gd name="T3" fmla="*/ 2 h 3"/>
                <a:gd name="T4" fmla="*/ 0 w 14"/>
                <a:gd name="T5" fmla="*/ 0 h 3"/>
                <a:gd name="T6" fmla="*/ 14 w 14"/>
                <a:gd name="T7" fmla="*/ 2 h 3"/>
              </a:gdLst>
              <a:ahLst/>
              <a:cxnLst>
                <a:cxn ang="0">
                  <a:pos x="T0" y="T1"/>
                </a:cxn>
                <a:cxn ang="0">
                  <a:pos x="T2" y="T3"/>
                </a:cxn>
                <a:cxn ang="0">
                  <a:pos x="T4" y="T5"/>
                </a:cxn>
                <a:cxn ang="0">
                  <a:pos x="T6" y="T7"/>
                </a:cxn>
              </a:cxnLst>
              <a:rect l="0" t="0" r="r" b="b"/>
              <a:pathLst>
                <a:path w="14" h="3">
                  <a:moveTo>
                    <a:pt x="14" y="2"/>
                  </a:moveTo>
                  <a:cubicBezTo>
                    <a:pt x="11" y="3"/>
                    <a:pt x="10" y="2"/>
                    <a:pt x="8" y="2"/>
                  </a:cubicBezTo>
                  <a:cubicBezTo>
                    <a:pt x="6" y="2"/>
                    <a:pt x="2" y="2"/>
                    <a:pt x="0" y="0"/>
                  </a:cubicBezTo>
                  <a:cubicBezTo>
                    <a:pt x="5" y="0"/>
                    <a:pt x="10" y="1"/>
                    <a:pt x="14"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9" name="Freeform 169"/>
            <p:cNvSpPr>
              <a:spLocks/>
            </p:cNvSpPr>
            <p:nvPr/>
          </p:nvSpPr>
          <p:spPr bwMode="auto">
            <a:xfrm>
              <a:off x="4762" y="1120"/>
              <a:ext cx="10" cy="4"/>
            </a:xfrm>
            <a:custGeom>
              <a:avLst/>
              <a:gdLst>
                <a:gd name="T0" fmla="*/ 2 w 13"/>
                <a:gd name="T1" fmla="*/ 6 h 6"/>
                <a:gd name="T2" fmla="*/ 1 w 13"/>
                <a:gd name="T3" fmla="*/ 5 h 6"/>
                <a:gd name="T4" fmla="*/ 0 w 13"/>
                <a:gd name="T5" fmla="*/ 4 h 6"/>
                <a:gd name="T6" fmla="*/ 13 w 13"/>
                <a:gd name="T7" fmla="*/ 0 h 6"/>
                <a:gd name="T8" fmla="*/ 10 w 13"/>
                <a:gd name="T9" fmla="*/ 2 h 6"/>
                <a:gd name="T10" fmla="*/ 9 w 13"/>
                <a:gd name="T11" fmla="*/ 4 h 6"/>
                <a:gd name="T12" fmla="*/ 2 w 13"/>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2" y="6"/>
                  </a:moveTo>
                  <a:cubicBezTo>
                    <a:pt x="2" y="6"/>
                    <a:pt x="1" y="6"/>
                    <a:pt x="1" y="5"/>
                  </a:cubicBezTo>
                  <a:cubicBezTo>
                    <a:pt x="0" y="5"/>
                    <a:pt x="0" y="5"/>
                    <a:pt x="0" y="4"/>
                  </a:cubicBezTo>
                  <a:cubicBezTo>
                    <a:pt x="3" y="3"/>
                    <a:pt x="9" y="0"/>
                    <a:pt x="13" y="0"/>
                  </a:cubicBezTo>
                  <a:cubicBezTo>
                    <a:pt x="12" y="2"/>
                    <a:pt x="11" y="1"/>
                    <a:pt x="10" y="2"/>
                  </a:cubicBezTo>
                  <a:cubicBezTo>
                    <a:pt x="9" y="2"/>
                    <a:pt x="9" y="3"/>
                    <a:pt x="9" y="4"/>
                  </a:cubicBezTo>
                  <a:cubicBezTo>
                    <a:pt x="9" y="5"/>
                    <a:pt x="4" y="6"/>
                    <a:pt x="2"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0" name="Freeform 170"/>
            <p:cNvSpPr>
              <a:spLocks/>
            </p:cNvSpPr>
            <p:nvPr/>
          </p:nvSpPr>
          <p:spPr bwMode="auto">
            <a:xfrm>
              <a:off x="4864" y="1241"/>
              <a:ext cx="6" cy="3"/>
            </a:xfrm>
            <a:custGeom>
              <a:avLst/>
              <a:gdLst>
                <a:gd name="T0" fmla="*/ 0 w 7"/>
                <a:gd name="T1" fmla="*/ 1 h 3"/>
                <a:gd name="T2" fmla="*/ 3 w 7"/>
                <a:gd name="T3" fmla="*/ 3 h 3"/>
                <a:gd name="T4" fmla="*/ 7 w 7"/>
                <a:gd name="T5" fmla="*/ 0 h 3"/>
                <a:gd name="T6" fmla="*/ 0 w 7"/>
                <a:gd name="T7" fmla="*/ 1 h 3"/>
              </a:gdLst>
              <a:ahLst/>
              <a:cxnLst>
                <a:cxn ang="0">
                  <a:pos x="T0" y="T1"/>
                </a:cxn>
                <a:cxn ang="0">
                  <a:pos x="T2" y="T3"/>
                </a:cxn>
                <a:cxn ang="0">
                  <a:pos x="T4" y="T5"/>
                </a:cxn>
                <a:cxn ang="0">
                  <a:pos x="T6" y="T7"/>
                </a:cxn>
              </a:cxnLst>
              <a:rect l="0" t="0" r="r" b="b"/>
              <a:pathLst>
                <a:path w="7" h="3">
                  <a:moveTo>
                    <a:pt x="0" y="1"/>
                  </a:moveTo>
                  <a:cubicBezTo>
                    <a:pt x="1" y="2"/>
                    <a:pt x="2" y="3"/>
                    <a:pt x="3" y="3"/>
                  </a:cubicBezTo>
                  <a:cubicBezTo>
                    <a:pt x="4" y="3"/>
                    <a:pt x="6" y="1"/>
                    <a:pt x="7" y="0"/>
                  </a:cubicBezTo>
                  <a:cubicBezTo>
                    <a:pt x="4" y="0"/>
                    <a:pt x="2" y="0"/>
                    <a:pt x="0"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1" name="Freeform 171"/>
            <p:cNvSpPr>
              <a:spLocks/>
            </p:cNvSpPr>
            <p:nvPr/>
          </p:nvSpPr>
          <p:spPr bwMode="auto">
            <a:xfrm>
              <a:off x="4838" y="887"/>
              <a:ext cx="11" cy="8"/>
            </a:xfrm>
            <a:custGeom>
              <a:avLst/>
              <a:gdLst>
                <a:gd name="T0" fmla="*/ 3 w 14"/>
                <a:gd name="T1" fmla="*/ 2 h 10"/>
                <a:gd name="T2" fmla="*/ 6 w 14"/>
                <a:gd name="T3" fmla="*/ 0 h 10"/>
                <a:gd name="T4" fmla="*/ 14 w 14"/>
                <a:gd name="T5" fmla="*/ 3 h 10"/>
                <a:gd name="T6" fmla="*/ 14 w 14"/>
                <a:gd name="T7" fmla="*/ 6 h 10"/>
                <a:gd name="T8" fmla="*/ 4 w 14"/>
                <a:gd name="T9" fmla="*/ 10 h 10"/>
                <a:gd name="T10" fmla="*/ 0 w 14"/>
                <a:gd name="T11" fmla="*/ 7 h 10"/>
                <a:gd name="T12" fmla="*/ 3 w 14"/>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14" h="10">
                  <a:moveTo>
                    <a:pt x="3" y="2"/>
                  </a:moveTo>
                  <a:cubicBezTo>
                    <a:pt x="4" y="2"/>
                    <a:pt x="5" y="0"/>
                    <a:pt x="6" y="0"/>
                  </a:cubicBezTo>
                  <a:cubicBezTo>
                    <a:pt x="9" y="0"/>
                    <a:pt x="11" y="3"/>
                    <a:pt x="14" y="3"/>
                  </a:cubicBezTo>
                  <a:cubicBezTo>
                    <a:pt x="14" y="6"/>
                    <a:pt x="14" y="6"/>
                    <a:pt x="14" y="6"/>
                  </a:cubicBezTo>
                  <a:cubicBezTo>
                    <a:pt x="11" y="7"/>
                    <a:pt x="8" y="10"/>
                    <a:pt x="4" y="10"/>
                  </a:cubicBezTo>
                  <a:cubicBezTo>
                    <a:pt x="2" y="10"/>
                    <a:pt x="0" y="9"/>
                    <a:pt x="0" y="7"/>
                  </a:cubicBezTo>
                  <a:cubicBezTo>
                    <a:pt x="0" y="6"/>
                    <a:pt x="3" y="2"/>
                    <a:pt x="3"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2" name="Freeform 172"/>
            <p:cNvSpPr>
              <a:spLocks/>
            </p:cNvSpPr>
            <p:nvPr/>
          </p:nvSpPr>
          <p:spPr bwMode="auto">
            <a:xfrm>
              <a:off x="4890" y="877"/>
              <a:ext cx="8" cy="9"/>
            </a:xfrm>
            <a:custGeom>
              <a:avLst/>
              <a:gdLst>
                <a:gd name="T0" fmla="*/ 11 w 11"/>
                <a:gd name="T1" fmla="*/ 9 h 11"/>
                <a:gd name="T2" fmla="*/ 8 w 11"/>
                <a:gd name="T3" fmla="*/ 10 h 11"/>
                <a:gd name="T4" fmla="*/ 0 w 11"/>
                <a:gd name="T5" fmla="*/ 5 h 11"/>
                <a:gd name="T6" fmla="*/ 11 w 11"/>
                <a:gd name="T7" fmla="*/ 9 h 11"/>
              </a:gdLst>
              <a:ahLst/>
              <a:cxnLst>
                <a:cxn ang="0">
                  <a:pos x="T0" y="T1"/>
                </a:cxn>
                <a:cxn ang="0">
                  <a:pos x="T2" y="T3"/>
                </a:cxn>
                <a:cxn ang="0">
                  <a:pos x="T4" y="T5"/>
                </a:cxn>
                <a:cxn ang="0">
                  <a:pos x="T6" y="T7"/>
                </a:cxn>
              </a:cxnLst>
              <a:rect l="0" t="0" r="r" b="b"/>
              <a:pathLst>
                <a:path w="11" h="11">
                  <a:moveTo>
                    <a:pt x="11" y="9"/>
                  </a:moveTo>
                  <a:cubicBezTo>
                    <a:pt x="11" y="11"/>
                    <a:pt x="8" y="10"/>
                    <a:pt x="8" y="10"/>
                  </a:cubicBezTo>
                  <a:cubicBezTo>
                    <a:pt x="5" y="10"/>
                    <a:pt x="0" y="7"/>
                    <a:pt x="0" y="5"/>
                  </a:cubicBezTo>
                  <a:cubicBezTo>
                    <a:pt x="0" y="0"/>
                    <a:pt x="11" y="5"/>
                    <a:pt x="11"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3" name="Freeform 173"/>
            <p:cNvSpPr>
              <a:spLocks/>
            </p:cNvSpPr>
            <p:nvPr/>
          </p:nvSpPr>
          <p:spPr bwMode="auto">
            <a:xfrm>
              <a:off x="4946" y="850"/>
              <a:ext cx="7" cy="5"/>
            </a:xfrm>
            <a:custGeom>
              <a:avLst/>
              <a:gdLst>
                <a:gd name="T0" fmla="*/ 1 w 9"/>
                <a:gd name="T1" fmla="*/ 7 h 7"/>
                <a:gd name="T2" fmla="*/ 9 w 9"/>
                <a:gd name="T3" fmla="*/ 4 h 7"/>
                <a:gd name="T4" fmla="*/ 4 w 9"/>
                <a:gd name="T5" fmla="*/ 0 h 7"/>
                <a:gd name="T6" fmla="*/ 1 w 9"/>
                <a:gd name="T7" fmla="*/ 4 h 7"/>
                <a:gd name="T8" fmla="*/ 1 w 9"/>
                <a:gd name="T9" fmla="*/ 7 h 7"/>
              </a:gdLst>
              <a:ahLst/>
              <a:cxnLst>
                <a:cxn ang="0">
                  <a:pos x="T0" y="T1"/>
                </a:cxn>
                <a:cxn ang="0">
                  <a:pos x="T2" y="T3"/>
                </a:cxn>
                <a:cxn ang="0">
                  <a:pos x="T4" y="T5"/>
                </a:cxn>
                <a:cxn ang="0">
                  <a:pos x="T6" y="T7"/>
                </a:cxn>
                <a:cxn ang="0">
                  <a:pos x="T8" y="T9"/>
                </a:cxn>
              </a:cxnLst>
              <a:rect l="0" t="0" r="r" b="b"/>
              <a:pathLst>
                <a:path w="9" h="7">
                  <a:moveTo>
                    <a:pt x="1" y="7"/>
                  </a:moveTo>
                  <a:cubicBezTo>
                    <a:pt x="3" y="7"/>
                    <a:pt x="8" y="5"/>
                    <a:pt x="9" y="4"/>
                  </a:cubicBezTo>
                  <a:cubicBezTo>
                    <a:pt x="7" y="2"/>
                    <a:pt x="7" y="0"/>
                    <a:pt x="4" y="0"/>
                  </a:cubicBezTo>
                  <a:cubicBezTo>
                    <a:pt x="2" y="0"/>
                    <a:pt x="1" y="2"/>
                    <a:pt x="1" y="4"/>
                  </a:cubicBezTo>
                  <a:cubicBezTo>
                    <a:pt x="1" y="5"/>
                    <a:pt x="0" y="7"/>
                    <a:pt x="1"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4" name="Freeform 174"/>
            <p:cNvSpPr>
              <a:spLocks/>
            </p:cNvSpPr>
            <p:nvPr/>
          </p:nvSpPr>
          <p:spPr bwMode="auto">
            <a:xfrm>
              <a:off x="5293" y="844"/>
              <a:ext cx="16" cy="7"/>
            </a:xfrm>
            <a:custGeom>
              <a:avLst/>
              <a:gdLst>
                <a:gd name="T0" fmla="*/ 0 w 21"/>
                <a:gd name="T1" fmla="*/ 7 h 9"/>
                <a:gd name="T2" fmla="*/ 11 w 21"/>
                <a:gd name="T3" fmla="*/ 0 h 9"/>
                <a:gd name="T4" fmla="*/ 21 w 21"/>
                <a:gd name="T5" fmla="*/ 9 h 9"/>
                <a:gd name="T6" fmla="*/ 15 w 21"/>
                <a:gd name="T7" fmla="*/ 9 h 9"/>
                <a:gd name="T8" fmla="*/ 1 w 21"/>
                <a:gd name="T9" fmla="*/ 6 h 9"/>
                <a:gd name="T10" fmla="*/ 0 w 21"/>
                <a:gd name="T11" fmla="*/ 7 h 9"/>
              </a:gdLst>
              <a:ahLst/>
              <a:cxnLst>
                <a:cxn ang="0">
                  <a:pos x="T0" y="T1"/>
                </a:cxn>
                <a:cxn ang="0">
                  <a:pos x="T2" y="T3"/>
                </a:cxn>
                <a:cxn ang="0">
                  <a:pos x="T4" y="T5"/>
                </a:cxn>
                <a:cxn ang="0">
                  <a:pos x="T6" y="T7"/>
                </a:cxn>
                <a:cxn ang="0">
                  <a:pos x="T8" y="T9"/>
                </a:cxn>
                <a:cxn ang="0">
                  <a:pos x="T10" y="T11"/>
                </a:cxn>
              </a:cxnLst>
              <a:rect l="0" t="0" r="r" b="b"/>
              <a:pathLst>
                <a:path w="21" h="9">
                  <a:moveTo>
                    <a:pt x="0" y="7"/>
                  </a:moveTo>
                  <a:cubicBezTo>
                    <a:pt x="3" y="4"/>
                    <a:pt x="6" y="0"/>
                    <a:pt x="11" y="0"/>
                  </a:cubicBezTo>
                  <a:cubicBezTo>
                    <a:pt x="17" y="0"/>
                    <a:pt x="21" y="4"/>
                    <a:pt x="21" y="9"/>
                  </a:cubicBezTo>
                  <a:cubicBezTo>
                    <a:pt x="15" y="9"/>
                    <a:pt x="15" y="9"/>
                    <a:pt x="15" y="9"/>
                  </a:cubicBezTo>
                  <a:cubicBezTo>
                    <a:pt x="11" y="7"/>
                    <a:pt x="6" y="7"/>
                    <a:pt x="1" y="6"/>
                  </a:cubicBezTo>
                  <a:lnTo>
                    <a:pt x="0"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5" name="Freeform 175"/>
            <p:cNvSpPr>
              <a:spLocks/>
            </p:cNvSpPr>
            <p:nvPr/>
          </p:nvSpPr>
          <p:spPr bwMode="auto">
            <a:xfrm>
              <a:off x="5324" y="829"/>
              <a:ext cx="22" cy="8"/>
            </a:xfrm>
            <a:custGeom>
              <a:avLst/>
              <a:gdLst>
                <a:gd name="T0" fmla="*/ 0 w 28"/>
                <a:gd name="T1" fmla="*/ 0 h 10"/>
                <a:gd name="T2" fmla="*/ 26 w 28"/>
                <a:gd name="T3" fmla="*/ 4 h 10"/>
                <a:gd name="T4" fmla="*/ 28 w 28"/>
                <a:gd name="T5" fmla="*/ 7 h 10"/>
                <a:gd name="T6" fmla="*/ 18 w 28"/>
                <a:gd name="T7" fmla="*/ 10 h 10"/>
                <a:gd name="T8" fmla="*/ 2 w 28"/>
                <a:gd name="T9" fmla="*/ 2 h 10"/>
                <a:gd name="T10" fmla="*/ 0 w 28"/>
                <a:gd name="T11" fmla="*/ 0 h 10"/>
              </a:gdLst>
              <a:ahLst/>
              <a:cxnLst>
                <a:cxn ang="0">
                  <a:pos x="T0" y="T1"/>
                </a:cxn>
                <a:cxn ang="0">
                  <a:pos x="T2" y="T3"/>
                </a:cxn>
                <a:cxn ang="0">
                  <a:pos x="T4" y="T5"/>
                </a:cxn>
                <a:cxn ang="0">
                  <a:pos x="T6" y="T7"/>
                </a:cxn>
                <a:cxn ang="0">
                  <a:pos x="T8" y="T9"/>
                </a:cxn>
                <a:cxn ang="0">
                  <a:pos x="T10" y="T11"/>
                </a:cxn>
              </a:cxnLst>
              <a:rect l="0" t="0" r="r" b="b"/>
              <a:pathLst>
                <a:path w="28" h="10">
                  <a:moveTo>
                    <a:pt x="0" y="0"/>
                  </a:moveTo>
                  <a:cubicBezTo>
                    <a:pt x="2" y="2"/>
                    <a:pt x="25" y="4"/>
                    <a:pt x="26" y="4"/>
                  </a:cubicBezTo>
                  <a:cubicBezTo>
                    <a:pt x="27" y="4"/>
                    <a:pt x="28" y="5"/>
                    <a:pt x="28" y="7"/>
                  </a:cubicBezTo>
                  <a:cubicBezTo>
                    <a:pt x="28" y="9"/>
                    <a:pt x="22" y="10"/>
                    <a:pt x="18" y="10"/>
                  </a:cubicBezTo>
                  <a:cubicBezTo>
                    <a:pt x="13" y="10"/>
                    <a:pt x="2" y="7"/>
                    <a:pt x="2" y="2"/>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6" name="Freeform 176"/>
            <p:cNvSpPr>
              <a:spLocks/>
            </p:cNvSpPr>
            <p:nvPr/>
          </p:nvSpPr>
          <p:spPr bwMode="auto">
            <a:xfrm>
              <a:off x="5293" y="840"/>
              <a:ext cx="5" cy="4"/>
            </a:xfrm>
            <a:custGeom>
              <a:avLst/>
              <a:gdLst>
                <a:gd name="T0" fmla="*/ 6 w 6"/>
                <a:gd name="T1" fmla="*/ 4 h 6"/>
                <a:gd name="T2" fmla="*/ 3 w 6"/>
                <a:gd name="T3" fmla="*/ 6 h 6"/>
                <a:gd name="T4" fmla="*/ 0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5"/>
                    <a:pt x="4" y="6"/>
                    <a:pt x="3" y="6"/>
                  </a:cubicBezTo>
                  <a:cubicBezTo>
                    <a:pt x="0" y="6"/>
                    <a:pt x="0" y="6"/>
                    <a:pt x="0" y="4"/>
                  </a:cubicBezTo>
                  <a:cubicBezTo>
                    <a:pt x="0" y="0"/>
                    <a:pt x="6" y="0"/>
                    <a:pt x="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7" name="Freeform 177"/>
            <p:cNvSpPr>
              <a:spLocks/>
            </p:cNvSpPr>
            <p:nvPr/>
          </p:nvSpPr>
          <p:spPr bwMode="auto">
            <a:xfrm>
              <a:off x="4287" y="1034"/>
              <a:ext cx="12" cy="6"/>
            </a:xfrm>
            <a:custGeom>
              <a:avLst/>
              <a:gdLst>
                <a:gd name="T0" fmla="*/ 13 w 16"/>
                <a:gd name="T1" fmla="*/ 8 h 8"/>
                <a:gd name="T2" fmla="*/ 16 w 16"/>
                <a:gd name="T3" fmla="*/ 7 h 8"/>
                <a:gd name="T4" fmla="*/ 0 w 16"/>
                <a:gd name="T5" fmla="*/ 2 h 8"/>
                <a:gd name="T6" fmla="*/ 13 w 16"/>
                <a:gd name="T7" fmla="*/ 8 h 8"/>
              </a:gdLst>
              <a:ahLst/>
              <a:cxnLst>
                <a:cxn ang="0">
                  <a:pos x="T0" y="T1"/>
                </a:cxn>
                <a:cxn ang="0">
                  <a:pos x="T2" y="T3"/>
                </a:cxn>
                <a:cxn ang="0">
                  <a:pos x="T4" y="T5"/>
                </a:cxn>
                <a:cxn ang="0">
                  <a:pos x="T6" y="T7"/>
                </a:cxn>
              </a:cxnLst>
              <a:rect l="0" t="0" r="r" b="b"/>
              <a:pathLst>
                <a:path w="16" h="8">
                  <a:moveTo>
                    <a:pt x="13" y="8"/>
                  </a:moveTo>
                  <a:cubicBezTo>
                    <a:pt x="14" y="8"/>
                    <a:pt x="15" y="8"/>
                    <a:pt x="16" y="7"/>
                  </a:cubicBezTo>
                  <a:cubicBezTo>
                    <a:pt x="11" y="4"/>
                    <a:pt x="7" y="0"/>
                    <a:pt x="0" y="2"/>
                  </a:cubicBezTo>
                  <a:cubicBezTo>
                    <a:pt x="3" y="4"/>
                    <a:pt x="9" y="8"/>
                    <a:pt x="13"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8" name="Freeform 178"/>
            <p:cNvSpPr>
              <a:spLocks/>
            </p:cNvSpPr>
            <p:nvPr/>
          </p:nvSpPr>
          <p:spPr bwMode="auto">
            <a:xfrm>
              <a:off x="4288" y="1054"/>
              <a:ext cx="9" cy="6"/>
            </a:xfrm>
            <a:custGeom>
              <a:avLst/>
              <a:gdLst>
                <a:gd name="T0" fmla="*/ 1 w 12"/>
                <a:gd name="T1" fmla="*/ 0 h 7"/>
                <a:gd name="T2" fmla="*/ 6 w 12"/>
                <a:gd name="T3" fmla="*/ 3 h 7"/>
                <a:gd name="T4" fmla="*/ 12 w 12"/>
                <a:gd name="T5" fmla="*/ 3 h 7"/>
                <a:gd name="T6" fmla="*/ 12 w 12"/>
                <a:gd name="T7" fmla="*/ 4 h 7"/>
                <a:gd name="T8" fmla="*/ 10 w 12"/>
                <a:gd name="T9" fmla="*/ 7 h 7"/>
                <a:gd name="T10" fmla="*/ 0 w 12"/>
                <a:gd name="T11" fmla="*/ 1 h 7"/>
                <a:gd name="T12" fmla="*/ 1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 y="0"/>
                  </a:moveTo>
                  <a:cubicBezTo>
                    <a:pt x="2" y="2"/>
                    <a:pt x="4" y="3"/>
                    <a:pt x="6" y="3"/>
                  </a:cubicBezTo>
                  <a:cubicBezTo>
                    <a:pt x="12" y="3"/>
                    <a:pt x="12" y="3"/>
                    <a:pt x="12" y="3"/>
                  </a:cubicBezTo>
                  <a:cubicBezTo>
                    <a:pt x="12" y="4"/>
                    <a:pt x="12" y="4"/>
                    <a:pt x="12" y="4"/>
                  </a:cubicBezTo>
                  <a:cubicBezTo>
                    <a:pt x="12" y="6"/>
                    <a:pt x="10" y="7"/>
                    <a:pt x="10" y="7"/>
                  </a:cubicBezTo>
                  <a:cubicBezTo>
                    <a:pt x="8" y="7"/>
                    <a:pt x="0" y="3"/>
                    <a:pt x="0" y="1"/>
                  </a:cubicBezTo>
                  <a:cubicBezTo>
                    <a:pt x="0" y="0"/>
                    <a:pt x="1" y="0"/>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9" name="Freeform 179"/>
            <p:cNvSpPr>
              <a:spLocks/>
            </p:cNvSpPr>
            <p:nvPr/>
          </p:nvSpPr>
          <p:spPr bwMode="auto">
            <a:xfrm>
              <a:off x="4302" y="1054"/>
              <a:ext cx="6" cy="8"/>
            </a:xfrm>
            <a:custGeom>
              <a:avLst/>
              <a:gdLst>
                <a:gd name="T0" fmla="*/ 8 w 8"/>
                <a:gd name="T1" fmla="*/ 5 h 10"/>
                <a:gd name="T2" fmla="*/ 8 w 8"/>
                <a:gd name="T3" fmla="*/ 7 h 10"/>
                <a:gd name="T4" fmla="*/ 3 w 8"/>
                <a:gd name="T5" fmla="*/ 10 h 10"/>
                <a:gd name="T6" fmla="*/ 0 w 8"/>
                <a:gd name="T7" fmla="*/ 7 h 10"/>
                <a:gd name="T8" fmla="*/ 5 w 8"/>
                <a:gd name="T9" fmla="*/ 0 h 10"/>
                <a:gd name="T10" fmla="*/ 7 w 8"/>
                <a:gd name="T11" fmla="*/ 2 h 10"/>
                <a:gd name="T12" fmla="*/ 8 w 8"/>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8" y="5"/>
                  </a:moveTo>
                  <a:cubicBezTo>
                    <a:pt x="8" y="6"/>
                    <a:pt x="8" y="6"/>
                    <a:pt x="8" y="7"/>
                  </a:cubicBezTo>
                  <a:cubicBezTo>
                    <a:pt x="8" y="8"/>
                    <a:pt x="6" y="10"/>
                    <a:pt x="3" y="10"/>
                  </a:cubicBezTo>
                  <a:cubicBezTo>
                    <a:pt x="1" y="10"/>
                    <a:pt x="0" y="9"/>
                    <a:pt x="0" y="7"/>
                  </a:cubicBezTo>
                  <a:cubicBezTo>
                    <a:pt x="0" y="6"/>
                    <a:pt x="3" y="0"/>
                    <a:pt x="5" y="0"/>
                  </a:cubicBezTo>
                  <a:cubicBezTo>
                    <a:pt x="5" y="1"/>
                    <a:pt x="7" y="1"/>
                    <a:pt x="7" y="2"/>
                  </a:cubicBezTo>
                  <a:cubicBezTo>
                    <a:pt x="7" y="4"/>
                    <a:pt x="3" y="5"/>
                    <a:pt x="8"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0" name="Freeform 180"/>
            <p:cNvSpPr>
              <a:spLocks/>
            </p:cNvSpPr>
            <p:nvPr/>
          </p:nvSpPr>
          <p:spPr bwMode="auto">
            <a:xfrm>
              <a:off x="3781" y="964"/>
              <a:ext cx="7" cy="3"/>
            </a:xfrm>
            <a:custGeom>
              <a:avLst/>
              <a:gdLst>
                <a:gd name="T0" fmla="*/ 3 w 10"/>
                <a:gd name="T1" fmla="*/ 2 h 4"/>
                <a:gd name="T2" fmla="*/ 6 w 10"/>
                <a:gd name="T3" fmla="*/ 0 h 4"/>
                <a:gd name="T4" fmla="*/ 10 w 10"/>
                <a:gd name="T5" fmla="*/ 4 h 4"/>
                <a:gd name="T6" fmla="*/ 3 w 10"/>
                <a:gd name="T7" fmla="*/ 4 h 4"/>
                <a:gd name="T8" fmla="*/ 0 w 10"/>
                <a:gd name="T9" fmla="*/ 2 h 4"/>
                <a:gd name="T10" fmla="*/ 3 w 10"/>
                <a:gd name="T11" fmla="*/ 2 h 4"/>
              </a:gdLst>
              <a:ahLst/>
              <a:cxnLst>
                <a:cxn ang="0">
                  <a:pos x="T0" y="T1"/>
                </a:cxn>
                <a:cxn ang="0">
                  <a:pos x="T2" y="T3"/>
                </a:cxn>
                <a:cxn ang="0">
                  <a:pos x="T4" y="T5"/>
                </a:cxn>
                <a:cxn ang="0">
                  <a:pos x="T6" y="T7"/>
                </a:cxn>
                <a:cxn ang="0">
                  <a:pos x="T8" y="T9"/>
                </a:cxn>
                <a:cxn ang="0">
                  <a:pos x="T10" y="T11"/>
                </a:cxn>
              </a:cxnLst>
              <a:rect l="0" t="0" r="r" b="b"/>
              <a:pathLst>
                <a:path w="10" h="4">
                  <a:moveTo>
                    <a:pt x="3" y="2"/>
                  </a:moveTo>
                  <a:cubicBezTo>
                    <a:pt x="4" y="0"/>
                    <a:pt x="5" y="0"/>
                    <a:pt x="6" y="0"/>
                  </a:cubicBezTo>
                  <a:cubicBezTo>
                    <a:pt x="9" y="0"/>
                    <a:pt x="9" y="2"/>
                    <a:pt x="10" y="4"/>
                  </a:cubicBezTo>
                  <a:cubicBezTo>
                    <a:pt x="3" y="4"/>
                    <a:pt x="3" y="4"/>
                    <a:pt x="3" y="4"/>
                  </a:cubicBezTo>
                  <a:cubicBezTo>
                    <a:pt x="2" y="3"/>
                    <a:pt x="0" y="3"/>
                    <a:pt x="0" y="2"/>
                  </a:cubicBezTo>
                  <a:lnTo>
                    <a:pt x="3"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1" name="Freeform 181"/>
            <p:cNvSpPr>
              <a:spLocks/>
            </p:cNvSpPr>
            <p:nvPr/>
          </p:nvSpPr>
          <p:spPr bwMode="auto">
            <a:xfrm>
              <a:off x="3838" y="1209"/>
              <a:ext cx="4" cy="3"/>
            </a:xfrm>
            <a:custGeom>
              <a:avLst/>
              <a:gdLst>
                <a:gd name="T0" fmla="*/ 5 w 5"/>
                <a:gd name="T1" fmla="*/ 2 h 4"/>
                <a:gd name="T2" fmla="*/ 5 w 5"/>
                <a:gd name="T3" fmla="*/ 3 h 4"/>
                <a:gd name="T4" fmla="*/ 1 w 5"/>
                <a:gd name="T5" fmla="*/ 4 h 4"/>
                <a:gd name="T6" fmla="*/ 0 w 5"/>
                <a:gd name="T7" fmla="*/ 3 h 4"/>
                <a:gd name="T8" fmla="*/ 0 w 5"/>
                <a:gd name="T9" fmla="*/ 0 h 4"/>
                <a:gd name="T10" fmla="*/ 5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5" y="2"/>
                  </a:moveTo>
                  <a:cubicBezTo>
                    <a:pt x="5" y="3"/>
                    <a:pt x="5" y="3"/>
                    <a:pt x="5" y="3"/>
                  </a:cubicBezTo>
                  <a:cubicBezTo>
                    <a:pt x="3" y="4"/>
                    <a:pt x="3" y="4"/>
                    <a:pt x="1" y="4"/>
                  </a:cubicBezTo>
                  <a:cubicBezTo>
                    <a:pt x="0" y="4"/>
                    <a:pt x="0" y="4"/>
                    <a:pt x="0" y="3"/>
                  </a:cubicBezTo>
                  <a:cubicBezTo>
                    <a:pt x="0" y="2"/>
                    <a:pt x="0" y="1"/>
                    <a:pt x="0" y="0"/>
                  </a:cubicBezTo>
                  <a:cubicBezTo>
                    <a:pt x="2" y="0"/>
                    <a:pt x="4" y="1"/>
                    <a:pt x="5"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2" name="Freeform 182"/>
            <p:cNvSpPr>
              <a:spLocks/>
            </p:cNvSpPr>
            <p:nvPr/>
          </p:nvSpPr>
          <p:spPr bwMode="auto">
            <a:xfrm>
              <a:off x="3835" y="1203"/>
              <a:ext cx="1" cy="2"/>
            </a:xfrm>
            <a:custGeom>
              <a:avLst/>
              <a:gdLst>
                <a:gd name="T0" fmla="*/ 2 w 2"/>
                <a:gd name="T1" fmla="*/ 2 h 3"/>
                <a:gd name="T2" fmla="*/ 2 w 2"/>
                <a:gd name="T3" fmla="*/ 3 h 3"/>
                <a:gd name="T4" fmla="*/ 0 w 2"/>
                <a:gd name="T5" fmla="*/ 0 h 3"/>
                <a:gd name="T6" fmla="*/ 2 w 2"/>
                <a:gd name="T7" fmla="*/ 2 h 3"/>
              </a:gdLst>
              <a:ahLst/>
              <a:cxnLst>
                <a:cxn ang="0">
                  <a:pos x="T0" y="T1"/>
                </a:cxn>
                <a:cxn ang="0">
                  <a:pos x="T2" y="T3"/>
                </a:cxn>
                <a:cxn ang="0">
                  <a:pos x="T4" y="T5"/>
                </a:cxn>
                <a:cxn ang="0">
                  <a:pos x="T6" y="T7"/>
                </a:cxn>
              </a:cxnLst>
              <a:rect l="0" t="0" r="r" b="b"/>
              <a:pathLst>
                <a:path w="2" h="3">
                  <a:moveTo>
                    <a:pt x="2" y="2"/>
                  </a:moveTo>
                  <a:cubicBezTo>
                    <a:pt x="2" y="2"/>
                    <a:pt x="2" y="3"/>
                    <a:pt x="2" y="3"/>
                  </a:cubicBezTo>
                  <a:cubicBezTo>
                    <a:pt x="0" y="3"/>
                    <a:pt x="0" y="1"/>
                    <a:pt x="0" y="0"/>
                  </a:cubicBezTo>
                  <a:cubicBezTo>
                    <a:pt x="1" y="0"/>
                    <a:pt x="2" y="1"/>
                    <a:pt x="2"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3" name="Freeform 183"/>
            <p:cNvSpPr>
              <a:spLocks/>
            </p:cNvSpPr>
            <p:nvPr/>
          </p:nvSpPr>
          <p:spPr bwMode="auto">
            <a:xfrm>
              <a:off x="3830" y="1201"/>
              <a:ext cx="3" cy="2"/>
            </a:xfrm>
            <a:custGeom>
              <a:avLst/>
              <a:gdLst>
                <a:gd name="T0" fmla="*/ 4 w 4"/>
                <a:gd name="T1" fmla="*/ 0 h 2"/>
                <a:gd name="T2" fmla="*/ 1 w 4"/>
                <a:gd name="T3" fmla="*/ 2 h 2"/>
                <a:gd name="T4" fmla="*/ 0 w 4"/>
                <a:gd name="T5" fmla="*/ 0 h 2"/>
                <a:gd name="T6" fmla="*/ 4 w 4"/>
                <a:gd name="T7" fmla="*/ 0 h 2"/>
              </a:gdLst>
              <a:ahLst/>
              <a:cxnLst>
                <a:cxn ang="0">
                  <a:pos x="T0" y="T1"/>
                </a:cxn>
                <a:cxn ang="0">
                  <a:pos x="T2" y="T3"/>
                </a:cxn>
                <a:cxn ang="0">
                  <a:pos x="T4" y="T5"/>
                </a:cxn>
                <a:cxn ang="0">
                  <a:pos x="T6" y="T7"/>
                </a:cxn>
              </a:cxnLst>
              <a:rect l="0" t="0" r="r" b="b"/>
              <a:pathLst>
                <a:path w="4" h="2">
                  <a:moveTo>
                    <a:pt x="4" y="0"/>
                  </a:moveTo>
                  <a:cubicBezTo>
                    <a:pt x="3" y="1"/>
                    <a:pt x="2" y="2"/>
                    <a:pt x="1" y="2"/>
                  </a:cubicBezTo>
                  <a:cubicBezTo>
                    <a:pt x="0" y="2"/>
                    <a:pt x="0" y="1"/>
                    <a:pt x="0" y="0"/>
                  </a:cubicBezTo>
                  <a:lnTo>
                    <a:pt x="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4" name="Freeform 184"/>
            <p:cNvSpPr>
              <a:spLocks/>
            </p:cNvSpPr>
            <p:nvPr/>
          </p:nvSpPr>
          <p:spPr bwMode="auto">
            <a:xfrm>
              <a:off x="3826" y="1200"/>
              <a:ext cx="3" cy="1"/>
            </a:xfrm>
            <a:custGeom>
              <a:avLst/>
              <a:gdLst>
                <a:gd name="T0" fmla="*/ 1 w 3"/>
                <a:gd name="T1" fmla="*/ 0 h 2"/>
                <a:gd name="T2" fmla="*/ 3 w 3"/>
                <a:gd name="T3" fmla="*/ 0 h 2"/>
                <a:gd name="T4" fmla="*/ 3 w 3"/>
                <a:gd name="T5" fmla="*/ 1 h 2"/>
                <a:gd name="T6" fmla="*/ 2 w 3"/>
                <a:gd name="T7" fmla="*/ 2 h 2"/>
                <a:gd name="T8" fmla="*/ 0 w 3"/>
                <a:gd name="T9" fmla="*/ 0 h 2"/>
                <a:gd name="T10" fmla="*/ 1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1" y="0"/>
                  </a:moveTo>
                  <a:cubicBezTo>
                    <a:pt x="2" y="0"/>
                    <a:pt x="2" y="0"/>
                    <a:pt x="3" y="0"/>
                  </a:cubicBezTo>
                  <a:cubicBezTo>
                    <a:pt x="3" y="0"/>
                    <a:pt x="3" y="0"/>
                    <a:pt x="3" y="1"/>
                  </a:cubicBezTo>
                  <a:cubicBezTo>
                    <a:pt x="3" y="1"/>
                    <a:pt x="2" y="2"/>
                    <a:pt x="2" y="2"/>
                  </a:cubicBezTo>
                  <a:cubicBezTo>
                    <a:pt x="1" y="2"/>
                    <a:pt x="0" y="0"/>
                    <a:pt x="0" y="0"/>
                  </a:cubicBezTo>
                  <a:cubicBezTo>
                    <a:pt x="0" y="0"/>
                    <a:pt x="1" y="0"/>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5" name="Freeform 185"/>
            <p:cNvSpPr>
              <a:spLocks/>
            </p:cNvSpPr>
            <p:nvPr/>
          </p:nvSpPr>
          <p:spPr bwMode="auto">
            <a:xfrm>
              <a:off x="3819" y="1196"/>
              <a:ext cx="2" cy="1"/>
            </a:xfrm>
            <a:custGeom>
              <a:avLst/>
              <a:gdLst>
                <a:gd name="T0" fmla="*/ 3 w 3"/>
                <a:gd name="T1" fmla="*/ 1 h 2"/>
                <a:gd name="T2" fmla="*/ 3 w 3"/>
                <a:gd name="T3" fmla="*/ 2 h 2"/>
                <a:gd name="T4" fmla="*/ 2 w 3"/>
                <a:gd name="T5" fmla="*/ 2 h 2"/>
                <a:gd name="T6" fmla="*/ 0 w 3"/>
                <a:gd name="T7" fmla="*/ 1 h 2"/>
                <a:gd name="T8" fmla="*/ 1 w 3"/>
                <a:gd name="T9" fmla="*/ 0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cubicBezTo>
                    <a:pt x="3" y="1"/>
                    <a:pt x="3" y="2"/>
                    <a:pt x="3" y="2"/>
                  </a:cubicBezTo>
                  <a:cubicBezTo>
                    <a:pt x="3" y="2"/>
                    <a:pt x="2" y="2"/>
                    <a:pt x="2" y="2"/>
                  </a:cubicBezTo>
                  <a:cubicBezTo>
                    <a:pt x="1" y="2"/>
                    <a:pt x="0" y="1"/>
                    <a:pt x="0" y="1"/>
                  </a:cubicBezTo>
                  <a:cubicBezTo>
                    <a:pt x="0" y="1"/>
                    <a:pt x="1" y="0"/>
                    <a:pt x="1" y="0"/>
                  </a:cubicBezTo>
                  <a:cubicBezTo>
                    <a:pt x="2" y="0"/>
                    <a:pt x="2" y="1"/>
                    <a:pt x="3"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447" name="Freeform 5"/>
          <p:cNvSpPr>
            <a:spLocks/>
          </p:cNvSpPr>
          <p:nvPr/>
        </p:nvSpPr>
        <p:spPr bwMode="auto">
          <a:xfrm flipH="1">
            <a:off x="3276724" y="1325422"/>
            <a:ext cx="3905970" cy="2104584"/>
          </a:xfrm>
          <a:custGeom>
            <a:avLst/>
            <a:gdLst>
              <a:gd name="T0" fmla="*/ 3062 w 3419"/>
              <a:gd name="T1" fmla="*/ 1099 h 1842"/>
              <a:gd name="T2" fmla="*/ 2427 w 3419"/>
              <a:gd name="T3" fmla="*/ 555 h 1842"/>
              <a:gd name="T4" fmla="*/ 2353 w 3419"/>
              <a:gd name="T5" fmla="*/ 559 h 1842"/>
              <a:gd name="T6" fmla="*/ 1506 w 3419"/>
              <a:gd name="T7" fmla="*/ 0 h 1842"/>
              <a:gd name="T8" fmla="*/ 588 w 3419"/>
              <a:gd name="T9" fmla="*/ 840 h 1842"/>
              <a:gd name="T10" fmla="*/ 504 w 3419"/>
              <a:gd name="T11" fmla="*/ 833 h 1842"/>
              <a:gd name="T12" fmla="*/ 0 w 3419"/>
              <a:gd name="T13" fmla="*/ 1337 h 1842"/>
              <a:gd name="T14" fmla="*/ 504 w 3419"/>
              <a:gd name="T15" fmla="*/ 1842 h 1842"/>
              <a:gd name="T16" fmla="*/ 3047 w 3419"/>
              <a:gd name="T17" fmla="*/ 1842 h 1842"/>
              <a:gd name="T18" fmla="*/ 3419 w 3419"/>
              <a:gd name="T19" fmla="*/ 1470 h 1842"/>
              <a:gd name="T20" fmla="*/ 3062 w 3419"/>
              <a:gd name="T21" fmla="*/ 1099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19" h="1842">
                <a:moveTo>
                  <a:pt x="3062" y="1099"/>
                </a:moveTo>
                <a:cubicBezTo>
                  <a:pt x="3015" y="791"/>
                  <a:pt x="2748" y="555"/>
                  <a:pt x="2427" y="555"/>
                </a:cubicBezTo>
                <a:cubicBezTo>
                  <a:pt x="2402" y="555"/>
                  <a:pt x="2377" y="557"/>
                  <a:pt x="2353" y="559"/>
                </a:cubicBezTo>
                <a:cubicBezTo>
                  <a:pt x="2213" y="230"/>
                  <a:pt x="1886" y="0"/>
                  <a:pt x="1506" y="0"/>
                </a:cubicBezTo>
                <a:cubicBezTo>
                  <a:pt x="1024" y="0"/>
                  <a:pt x="629" y="369"/>
                  <a:pt x="588" y="840"/>
                </a:cubicBezTo>
                <a:cubicBezTo>
                  <a:pt x="561" y="836"/>
                  <a:pt x="533" y="833"/>
                  <a:pt x="504" y="833"/>
                </a:cubicBezTo>
                <a:cubicBezTo>
                  <a:pt x="226" y="833"/>
                  <a:pt x="0" y="1059"/>
                  <a:pt x="0" y="1337"/>
                </a:cubicBezTo>
                <a:cubicBezTo>
                  <a:pt x="0" y="1616"/>
                  <a:pt x="226" y="1842"/>
                  <a:pt x="504" y="1842"/>
                </a:cubicBezTo>
                <a:cubicBezTo>
                  <a:pt x="3047" y="1842"/>
                  <a:pt x="3047" y="1842"/>
                  <a:pt x="3047" y="1842"/>
                </a:cubicBezTo>
                <a:cubicBezTo>
                  <a:pt x="3252" y="1842"/>
                  <a:pt x="3419" y="1675"/>
                  <a:pt x="3419" y="1470"/>
                </a:cubicBezTo>
                <a:cubicBezTo>
                  <a:pt x="3419" y="1270"/>
                  <a:pt x="3260" y="1107"/>
                  <a:pt x="3062" y="1099"/>
                </a:cubicBezTo>
                <a:close/>
              </a:path>
            </a:pathLst>
          </a:custGeom>
          <a:solidFill>
            <a:schemeClr val="accent1"/>
          </a:solidFill>
          <a:ln>
            <a:noFill/>
          </a:ln>
        </p:spPr>
        <p:txBody>
          <a:bodyPr vert="horz" wrap="square" lIns="124358" tIns="62179" rIns="124358" bIns="6217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9" name="Freeform 5"/>
          <p:cNvSpPr>
            <a:spLocks/>
          </p:cNvSpPr>
          <p:nvPr/>
        </p:nvSpPr>
        <p:spPr bwMode="auto">
          <a:xfrm flipH="1">
            <a:off x="6159648" y="2462030"/>
            <a:ext cx="1640202" cy="883761"/>
          </a:xfrm>
          <a:custGeom>
            <a:avLst/>
            <a:gdLst>
              <a:gd name="T0" fmla="*/ 3062 w 3419"/>
              <a:gd name="T1" fmla="*/ 1099 h 1842"/>
              <a:gd name="T2" fmla="*/ 2427 w 3419"/>
              <a:gd name="T3" fmla="*/ 555 h 1842"/>
              <a:gd name="T4" fmla="*/ 2353 w 3419"/>
              <a:gd name="T5" fmla="*/ 559 h 1842"/>
              <a:gd name="T6" fmla="*/ 1506 w 3419"/>
              <a:gd name="T7" fmla="*/ 0 h 1842"/>
              <a:gd name="T8" fmla="*/ 588 w 3419"/>
              <a:gd name="T9" fmla="*/ 840 h 1842"/>
              <a:gd name="T10" fmla="*/ 504 w 3419"/>
              <a:gd name="T11" fmla="*/ 833 h 1842"/>
              <a:gd name="T12" fmla="*/ 0 w 3419"/>
              <a:gd name="T13" fmla="*/ 1337 h 1842"/>
              <a:gd name="T14" fmla="*/ 504 w 3419"/>
              <a:gd name="T15" fmla="*/ 1842 h 1842"/>
              <a:gd name="T16" fmla="*/ 3047 w 3419"/>
              <a:gd name="T17" fmla="*/ 1842 h 1842"/>
              <a:gd name="T18" fmla="*/ 3419 w 3419"/>
              <a:gd name="T19" fmla="*/ 1470 h 1842"/>
              <a:gd name="T20" fmla="*/ 3062 w 3419"/>
              <a:gd name="T21" fmla="*/ 1099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19" h="1842">
                <a:moveTo>
                  <a:pt x="3062" y="1099"/>
                </a:moveTo>
                <a:cubicBezTo>
                  <a:pt x="3015" y="791"/>
                  <a:pt x="2748" y="555"/>
                  <a:pt x="2427" y="555"/>
                </a:cubicBezTo>
                <a:cubicBezTo>
                  <a:pt x="2402" y="555"/>
                  <a:pt x="2377" y="557"/>
                  <a:pt x="2353" y="559"/>
                </a:cubicBezTo>
                <a:cubicBezTo>
                  <a:pt x="2213" y="230"/>
                  <a:pt x="1886" y="0"/>
                  <a:pt x="1506" y="0"/>
                </a:cubicBezTo>
                <a:cubicBezTo>
                  <a:pt x="1024" y="0"/>
                  <a:pt x="629" y="369"/>
                  <a:pt x="588" y="840"/>
                </a:cubicBezTo>
                <a:cubicBezTo>
                  <a:pt x="561" y="836"/>
                  <a:pt x="533" y="833"/>
                  <a:pt x="504" y="833"/>
                </a:cubicBezTo>
                <a:cubicBezTo>
                  <a:pt x="226" y="833"/>
                  <a:pt x="0" y="1059"/>
                  <a:pt x="0" y="1337"/>
                </a:cubicBezTo>
                <a:cubicBezTo>
                  <a:pt x="0" y="1616"/>
                  <a:pt x="226" y="1842"/>
                  <a:pt x="504" y="1842"/>
                </a:cubicBezTo>
                <a:cubicBezTo>
                  <a:pt x="3047" y="1842"/>
                  <a:pt x="3047" y="1842"/>
                  <a:pt x="3047" y="1842"/>
                </a:cubicBezTo>
                <a:cubicBezTo>
                  <a:pt x="3252" y="1842"/>
                  <a:pt x="3419" y="1675"/>
                  <a:pt x="3419" y="1470"/>
                </a:cubicBezTo>
                <a:cubicBezTo>
                  <a:pt x="3419" y="1270"/>
                  <a:pt x="3260" y="1107"/>
                  <a:pt x="3062" y="1099"/>
                </a:cubicBezTo>
                <a:close/>
              </a:path>
            </a:pathLst>
          </a:custGeom>
          <a:solidFill>
            <a:schemeClr val="accent1"/>
          </a:solidFill>
          <a:ln w="19050">
            <a:solidFill>
              <a:schemeClr val="bg1"/>
            </a:solidFill>
          </a:ln>
        </p:spPr>
        <p:txBody>
          <a:bodyPr vert="horz" wrap="square" lIns="124358" tIns="62179" rIns="124358" bIns="6217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8" name="Straight Arrow Connector 17"/>
          <p:cNvCxnSpPr/>
          <p:nvPr/>
        </p:nvCxnSpPr>
        <p:spPr>
          <a:xfrm flipV="1">
            <a:off x="3194109" y="5734307"/>
            <a:ext cx="0" cy="373041"/>
          </a:xfrm>
          <a:prstGeom prst="straightConnector1">
            <a:avLst/>
          </a:prstGeom>
          <a:noFill/>
          <a:ln w="19050" cap="flat" cmpd="sng" algn="ctr">
            <a:solidFill>
              <a:schemeClr val="bg1">
                <a:lumMod val="50000"/>
              </a:schemeClr>
            </a:solidFill>
            <a:prstDash val="solid"/>
            <a:headEnd type="triangle" w="med" len="lg"/>
            <a:tailEnd type="triangle" w="med" len="lg"/>
          </a:ln>
          <a:effectLst/>
        </p:spPr>
      </p:cxnSp>
      <p:cxnSp>
        <p:nvCxnSpPr>
          <p:cNvPr id="22" name="Straight Arrow Connector 21"/>
          <p:cNvCxnSpPr>
            <a:endCxn id="108" idx="1"/>
          </p:cNvCxnSpPr>
          <p:nvPr/>
        </p:nvCxnSpPr>
        <p:spPr>
          <a:xfrm>
            <a:off x="1916815" y="4270614"/>
            <a:ext cx="1367513" cy="584642"/>
          </a:xfrm>
          <a:prstGeom prst="straightConnector1">
            <a:avLst/>
          </a:prstGeom>
          <a:noFill/>
          <a:ln w="19050" cap="flat" cmpd="sng" algn="ctr">
            <a:solidFill>
              <a:schemeClr val="bg1">
                <a:lumMod val="50000"/>
              </a:schemeClr>
            </a:solidFill>
            <a:prstDash val="sysDot"/>
            <a:headEnd type="triangle" w="med" len="med"/>
            <a:tailEnd type="triangle" w="med" len="med"/>
          </a:ln>
          <a:effectLst/>
        </p:spPr>
      </p:cxnSp>
      <p:grpSp>
        <p:nvGrpSpPr>
          <p:cNvPr id="23" name="Group 22"/>
          <p:cNvGrpSpPr/>
          <p:nvPr/>
        </p:nvGrpSpPr>
        <p:grpSpPr>
          <a:xfrm>
            <a:off x="1684116" y="4559355"/>
            <a:ext cx="7437443" cy="307777"/>
            <a:chOff x="593704" y="4864083"/>
            <a:chExt cx="5468429" cy="226327"/>
          </a:xfrm>
        </p:grpSpPr>
        <p:cxnSp>
          <p:nvCxnSpPr>
            <p:cNvPr id="24" name="Straight Connector 23"/>
            <p:cNvCxnSpPr/>
            <p:nvPr/>
          </p:nvCxnSpPr>
          <p:spPr>
            <a:xfrm flipV="1">
              <a:off x="593704" y="4876801"/>
              <a:ext cx="5468429" cy="17"/>
            </a:xfrm>
            <a:prstGeom prst="line">
              <a:avLst/>
            </a:prstGeom>
            <a:ln w="16891">
              <a:solidFill>
                <a:schemeClr val="bg1">
                  <a:lumMod val="75000"/>
                </a:schemeClr>
              </a:solidFill>
              <a:prstDash val="lgDash"/>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258227" y="4864083"/>
              <a:ext cx="1612896" cy="22632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Security Perimeter</a:t>
              </a:r>
            </a:p>
          </p:txBody>
        </p:sp>
      </p:grpSp>
      <p:grpSp>
        <p:nvGrpSpPr>
          <p:cNvPr id="35" name="Group 34"/>
          <p:cNvGrpSpPr/>
          <p:nvPr/>
        </p:nvGrpSpPr>
        <p:grpSpPr>
          <a:xfrm>
            <a:off x="3912039" y="2404355"/>
            <a:ext cx="5197862" cy="2493314"/>
            <a:chOff x="-1253537" y="4571795"/>
            <a:chExt cx="3821762" cy="1833486"/>
          </a:xfrm>
        </p:grpSpPr>
        <p:sp>
          <p:nvSpPr>
            <p:cNvPr id="45" name="TextBox 44"/>
            <p:cNvSpPr txBox="1"/>
            <p:nvPr/>
          </p:nvSpPr>
          <p:spPr>
            <a:xfrm>
              <a:off x="1348119" y="4575950"/>
              <a:ext cx="1220106" cy="38475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lumMod val="75000"/>
                    </a:schemeClr>
                  </a:solidFill>
                  <a:effectLst/>
                  <a:uLnTx/>
                  <a:uFillTx/>
                </a:rPr>
                <a:t>Nasuni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lumMod val="75000"/>
                    </a:schemeClr>
                  </a:solidFill>
                  <a:effectLst/>
                  <a:uLnTx/>
                  <a:uFillTx/>
                </a:rPr>
                <a:t>Operations Center</a:t>
              </a:r>
            </a:p>
          </p:txBody>
        </p:sp>
        <p:cxnSp>
          <p:nvCxnSpPr>
            <p:cNvPr id="37" name="Straight Arrow Connector 36"/>
            <p:cNvCxnSpPr>
              <a:endCxn id="108" idx="7"/>
            </p:cNvCxnSpPr>
            <p:nvPr/>
          </p:nvCxnSpPr>
          <p:spPr>
            <a:xfrm flipH="1">
              <a:off x="-1253537" y="5126116"/>
              <a:ext cx="1934284" cy="1279165"/>
            </a:xfrm>
            <a:prstGeom prst="straightConnector1">
              <a:avLst/>
            </a:prstGeom>
            <a:ln w="15875" cap="flat" cmpd="sng">
              <a:solidFill>
                <a:schemeClr val="tx2">
                  <a:lumMod val="60000"/>
                  <a:lumOff val="40000"/>
                </a:schemeClr>
              </a:solidFill>
              <a:prstDash val="sysDash"/>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89921" y="4571795"/>
              <a:ext cx="654685" cy="395909"/>
            </a:xfrm>
            <a:prstGeom prst="straightConnector1">
              <a:avLst/>
            </a:prstGeom>
            <a:ln w="15875" cap="flat" cmpd="sng">
              <a:solidFill>
                <a:schemeClr val="bg1">
                  <a:lumMod val="50000"/>
                </a:schemeClr>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a:off x="5099375" y="3065454"/>
            <a:ext cx="1943998" cy="2127772"/>
            <a:chOff x="1233585" y="696393"/>
            <a:chExt cx="1429337" cy="1564680"/>
          </a:xfrm>
        </p:grpSpPr>
        <p:cxnSp>
          <p:nvCxnSpPr>
            <p:cNvPr id="49" name="Straight Arrow Connector 48"/>
            <p:cNvCxnSpPr>
              <a:endCxn id="132" idx="0"/>
            </p:cNvCxnSpPr>
            <p:nvPr/>
          </p:nvCxnSpPr>
          <p:spPr>
            <a:xfrm flipH="1">
              <a:off x="1233585" y="742164"/>
              <a:ext cx="71853" cy="1436989"/>
            </a:xfrm>
            <a:prstGeom prst="straightConnector1">
              <a:avLst/>
            </a:prstGeom>
            <a:noFill/>
            <a:ln w="19050" cap="flat" cmpd="sng" algn="ctr">
              <a:solidFill>
                <a:schemeClr val="tx1">
                  <a:lumMod val="50000"/>
                </a:schemeClr>
              </a:solidFill>
              <a:prstDash val="sysDash"/>
              <a:headEnd type="triangle" w="med" len="med"/>
              <a:tailEnd type="triangle" w="med" len="med"/>
            </a:ln>
            <a:effectLst/>
          </p:spPr>
        </p:cxnSp>
        <p:cxnSp>
          <p:nvCxnSpPr>
            <p:cNvPr id="50" name="Straight Arrow Connector 49"/>
            <p:cNvCxnSpPr>
              <a:endCxn id="140" idx="1"/>
            </p:cNvCxnSpPr>
            <p:nvPr/>
          </p:nvCxnSpPr>
          <p:spPr>
            <a:xfrm>
              <a:off x="1602897" y="696393"/>
              <a:ext cx="750060" cy="1564680"/>
            </a:xfrm>
            <a:prstGeom prst="straightConnector1">
              <a:avLst/>
            </a:prstGeom>
            <a:noFill/>
            <a:ln w="19050" cap="flat" cmpd="sng" algn="ctr">
              <a:solidFill>
                <a:schemeClr val="tx1">
                  <a:lumMod val="50000"/>
                </a:schemeClr>
              </a:solidFill>
              <a:prstDash val="sysDash"/>
              <a:headEnd type="triangle" w="med" len="med"/>
              <a:tailEnd type="triangle" w="med" len="med"/>
            </a:ln>
            <a:effectLst/>
          </p:spPr>
        </p:cxnSp>
        <p:cxnSp>
          <p:nvCxnSpPr>
            <p:cNvPr id="51" name="Straight Arrow Connector 50"/>
            <p:cNvCxnSpPr>
              <a:endCxn id="132" idx="7"/>
            </p:cNvCxnSpPr>
            <p:nvPr/>
          </p:nvCxnSpPr>
          <p:spPr>
            <a:xfrm flipH="1">
              <a:off x="1408700" y="779692"/>
              <a:ext cx="1119372" cy="1471996"/>
            </a:xfrm>
            <a:prstGeom prst="straightConnector1">
              <a:avLst/>
            </a:prstGeom>
            <a:ln w="15875" cap="flat" cmpd="sng">
              <a:solidFill>
                <a:schemeClr val="tx2">
                  <a:lumMod val="60000"/>
                  <a:lumOff val="40000"/>
                </a:schemeClr>
              </a:solidFill>
              <a:prstDash val="sysDash"/>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448" idx="2"/>
              <a:endCxn id="140" idx="0"/>
            </p:cNvCxnSpPr>
            <p:nvPr/>
          </p:nvCxnSpPr>
          <p:spPr>
            <a:xfrm flipH="1">
              <a:off x="2528072" y="779692"/>
              <a:ext cx="134850" cy="1408846"/>
            </a:xfrm>
            <a:prstGeom prst="straightConnector1">
              <a:avLst/>
            </a:prstGeom>
            <a:ln w="15875" cap="flat" cmpd="sng">
              <a:solidFill>
                <a:schemeClr val="tx2">
                  <a:lumMod val="60000"/>
                  <a:lumOff val="40000"/>
                </a:schemeClr>
              </a:solidFill>
              <a:prstDash val="sysDash"/>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cxnSp>
        <p:nvCxnSpPr>
          <p:cNvPr id="57" name="Straight Arrow Connector 56"/>
          <p:cNvCxnSpPr>
            <a:endCxn id="108" idx="0"/>
          </p:cNvCxnSpPr>
          <p:nvPr/>
        </p:nvCxnSpPr>
        <p:spPr>
          <a:xfrm flipH="1">
            <a:off x="3623259" y="3065455"/>
            <a:ext cx="1247078" cy="1649431"/>
          </a:xfrm>
          <a:prstGeom prst="straightConnector1">
            <a:avLst/>
          </a:prstGeom>
          <a:ln w="19050">
            <a:solidFill>
              <a:schemeClr val="tx1">
                <a:lumMod val="50000"/>
              </a:schemeClr>
            </a:solidFill>
            <a:prstDash val="sysDash"/>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58" name="Group 57"/>
          <p:cNvGrpSpPr/>
          <p:nvPr/>
        </p:nvGrpSpPr>
        <p:grpSpPr>
          <a:xfrm>
            <a:off x="4810564" y="5751513"/>
            <a:ext cx="1807895" cy="373045"/>
            <a:chOff x="3027917" y="6036085"/>
            <a:chExt cx="1329267" cy="274323"/>
          </a:xfrm>
        </p:grpSpPr>
        <p:cxnSp>
          <p:nvCxnSpPr>
            <p:cNvPr id="64" name="Straight Arrow Connector 63"/>
            <p:cNvCxnSpPr/>
            <p:nvPr/>
          </p:nvCxnSpPr>
          <p:spPr>
            <a:xfrm flipV="1">
              <a:off x="3027917" y="6036088"/>
              <a:ext cx="0" cy="274320"/>
            </a:xfrm>
            <a:prstGeom prst="straightConnector1">
              <a:avLst/>
            </a:prstGeom>
            <a:noFill/>
            <a:ln w="19050" cap="flat" cmpd="sng" algn="ctr">
              <a:solidFill>
                <a:schemeClr val="bg1">
                  <a:lumMod val="50000"/>
                </a:schemeClr>
              </a:solidFill>
              <a:prstDash val="solid"/>
              <a:headEnd type="triangle" w="med" len="lg"/>
              <a:tailEnd type="triangle" w="med" len="lg"/>
            </a:ln>
            <a:effectLst/>
          </p:spPr>
        </p:cxnSp>
        <p:cxnSp>
          <p:nvCxnSpPr>
            <p:cNvPr id="62" name="Straight Arrow Connector 61"/>
            <p:cNvCxnSpPr/>
            <p:nvPr/>
          </p:nvCxnSpPr>
          <p:spPr>
            <a:xfrm flipV="1">
              <a:off x="4357184" y="6036085"/>
              <a:ext cx="0" cy="274320"/>
            </a:xfrm>
            <a:prstGeom prst="straightConnector1">
              <a:avLst/>
            </a:prstGeom>
            <a:noFill/>
            <a:ln w="19050" cap="flat" cmpd="sng" algn="ctr">
              <a:solidFill>
                <a:schemeClr val="bg1">
                  <a:lumMod val="50000"/>
                </a:schemeClr>
              </a:solidFill>
              <a:prstDash val="solid"/>
              <a:headEnd type="triangle" w="med" len="lg"/>
              <a:tailEnd type="triangle" w="med" len="lg"/>
            </a:ln>
            <a:effectLst/>
          </p:spPr>
        </p:cxnSp>
      </p:grpSp>
      <p:grpSp>
        <p:nvGrpSpPr>
          <p:cNvPr id="26" name="Group 25"/>
          <p:cNvGrpSpPr/>
          <p:nvPr/>
        </p:nvGrpSpPr>
        <p:grpSpPr>
          <a:xfrm>
            <a:off x="1350894" y="4714885"/>
            <a:ext cx="2751688" cy="1142045"/>
            <a:chOff x="5538787" y="3865077"/>
            <a:chExt cx="2023197" cy="839815"/>
          </a:xfrm>
        </p:grpSpPr>
        <p:sp>
          <p:nvSpPr>
            <p:cNvPr id="108" name="Oval 107"/>
            <p:cNvSpPr/>
            <p:nvPr/>
          </p:nvSpPr>
          <p:spPr>
            <a:xfrm>
              <a:off x="6857134" y="3865077"/>
              <a:ext cx="704850" cy="704850"/>
            </a:xfrm>
            <a:prstGeom prst="ellipse">
              <a:avLst/>
            </a:prstGeom>
            <a:solidFill>
              <a:schemeClr val="bg1">
                <a:alpha val="30196"/>
              </a:schemeClr>
            </a:solidFill>
            <a:ln>
              <a:solidFill>
                <a:schemeClr val="tx1">
                  <a:lumMod val="50000"/>
                </a:schemeClr>
              </a:solid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 name="TextBox 114"/>
            <p:cNvSpPr txBox="1"/>
            <p:nvPr/>
          </p:nvSpPr>
          <p:spPr>
            <a:xfrm>
              <a:off x="5538787" y="4320137"/>
              <a:ext cx="1198651" cy="3847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rPr>
                <a:t>Caching Appliance</a:t>
              </a:r>
            </a:p>
          </p:txBody>
        </p:sp>
        <p:sp>
          <p:nvSpPr>
            <p:cNvPr id="116" name="Freeform 6"/>
            <p:cNvSpPr>
              <a:spLocks/>
            </p:cNvSpPr>
            <p:nvPr/>
          </p:nvSpPr>
          <p:spPr bwMode="auto">
            <a:xfrm>
              <a:off x="6956049" y="3970140"/>
              <a:ext cx="508280" cy="440448"/>
            </a:xfrm>
            <a:custGeom>
              <a:avLst/>
              <a:gdLst>
                <a:gd name="T0" fmla="*/ 368 w 562"/>
                <a:gd name="T1" fmla="*/ 425 h 487"/>
                <a:gd name="T2" fmla="*/ 330 w 562"/>
                <a:gd name="T3" fmla="*/ 423 h 487"/>
                <a:gd name="T4" fmla="*/ 328 w 562"/>
                <a:gd name="T5" fmla="*/ 423 h 487"/>
                <a:gd name="T6" fmla="*/ 328 w 562"/>
                <a:gd name="T7" fmla="*/ 423 h 487"/>
                <a:gd name="T8" fmla="*/ 271 w 562"/>
                <a:gd name="T9" fmla="*/ 425 h 487"/>
                <a:gd name="T10" fmla="*/ 167 w 562"/>
                <a:gd name="T11" fmla="*/ 428 h 487"/>
                <a:gd name="T12" fmla="*/ 167 w 562"/>
                <a:gd name="T13" fmla="*/ 383 h 487"/>
                <a:gd name="T14" fmla="*/ 330 w 562"/>
                <a:gd name="T15" fmla="*/ 371 h 487"/>
                <a:gd name="T16" fmla="*/ 534 w 562"/>
                <a:gd name="T17" fmla="*/ 392 h 487"/>
                <a:gd name="T18" fmla="*/ 534 w 562"/>
                <a:gd name="T19" fmla="*/ 357 h 487"/>
                <a:gd name="T20" fmla="*/ 330 w 562"/>
                <a:gd name="T21" fmla="*/ 317 h 487"/>
                <a:gd name="T22" fmla="*/ 167 w 562"/>
                <a:gd name="T23" fmla="*/ 340 h 487"/>
                <a:gd name="T24" fmla="*/ 167 w 562"/>
                <a:gd name="T25" fmla="*/ 296 h 487"/>
                <a:gd name="T26" fmla="*/ 330 w 562"/>
                <a:gd name="T27" fmla="*/ 265 h 487"/>
                <a:gd name="T28" fmla="*/ 534 w 562"/>
                <a:gd name="T29" fmla="*/ 322 h 487"/>
                <a:gd name="T30" fmla="*/ 534 w 562"/>
                <a:gd name="T31" fmla="*/ 284 h 487"/>
                <a:gd name="T32" fmla="*/ 330 w 562"/>
                <a:gd name="T33" fmla="*/ 213 h 487"/>
                <a:gd name="T34" fmla="*/ 167 w 562"/>
                <a:gd name="T35" fmla="*/ 251 h 487"/>
                <a:gd name="T36" fmla="*/ 167 w 562"/>
                <a:gd name="T37" fmla="*/ 208 h 487"/>
                <a:gd name="T38" fmla="*/ 330 w 562"/>
                <a:gd name="T39" fmla="*/ 159 h 487"/>
                <a:gd name="T40" fmla="*/ 534 w 562"/>
                <a:gd name="T41" fmla="*/ 248 h 487"/>
                <a:gd name="T42" fmla="*/ 534 w 562"/>
                <a:gd name="T43" fmla="*/ 213 h 487"/>
                <a:gd name="T44" fmla="*/ 330 w 562"/>
                <a:gd name="T45" fmla="*/ 107 h 487"/>
                <a:gd name="T46" fmla="*/ 167 w 562"/>
                <a:gd name="T47" fmla="*/ 163 h 487"/>
                <a:gd name="T48" fmla="*/ 167 w 562"/>
                <a:gd name="T49" fmla="*/ 121 h 487"/>
                <a:gd name="T50" fmla="*/ 330 w 562"/>
                <a:gd name="T51" fmla="*/ 52 h 487"/>
                <a:gd name="T52" fmla="*/ 534 w 562"/>
                <a:gd name="T53" fmla="*/ 175 h 487"/>
                <a:gd name="T54" fmla="*/ 534 w 562"/>
                <a:gd name="T55" fmla="*/ 137 h 487"/>
                <a:gd name="T56" fmla="*/ 330 w 562"/>
                <a:gd name="T57" fmla="*/ 0 h 487"/>
                <a:gd name="T58" fmla="*/ 167 w 562"/>
                <a:gd name="T59" fmla="*/ 76 h 487"/>
                <a:gd name="T60" fmla="*/ 167 w 562"/>
                <a:gd name="T61" fmla="*/ 107 h 487"/>
                <a:gd name="T62" fmla="*/ 139 w 562"/>
                <a:gd name="T63" fmla="*/ 121 h 487"/>
                <a:gd name="T64" fmla="*/ 139 w 562"/>
                <a:gd name="T65" fmla="*/ 121 h 487"/>
                <a:gd name="T66" fmla="*/ 99 w 562"/>
                <a:gd name="T67" fmla="*/ 109 h 487"/>
                <a:gd name="T68" fmla="*/ 21 w 562"/>
                <a:gd name="T69" fmla="*/ 147 h 487"/>
                <a:gd name="T70" fmla="*/ 21 w 562"/>
                <a:gd name="T71" fmla="*/ 182 h 487"/>
                <a:gd name="T72" fmla="*/ 99 w 562"/>
                <a:gd name="T73" fmla="*/ 149 h 487"/>
                <a:gd name="T74" fmla="*/ 99 w 562"/>
                <a:gd name="T75" fmla="*/ 189 h 487"/>
                <a:gd name="T76" fmla="*/ 21 w 562"/>
                <a:gd name="T77" fmla="*/ 218 h 487"/>
                <a:gd name="T78" fmla="*/ 21 w 562"/>
                <a:gd name="T79" fmla="*/ 253 h 487"/>
                <a:gd name="T80" fmla="*/ 99 w 562"/>
                <a:gd name="T81" fmla="*/ 229 h 487"/>
                <a:gd name="T82" fmla="*/ 99 w 562"/>
                <a:gd name="T83" fmla="*/ 270 h 487"/>
                <a:gd name="T84" fmla="*/ 21 w 562"/>
                <a:gd name="T85" fmla="*/ 288 h 487"/>
                <a:gd name="T86" fmla="*/ 21 w 562"/>
                <a:gd name="T87" fmla="*/ 324 h 487"/>
                <a:gd name="T88" fmla="*/ 99 w 562"/>
                <a:gd name="T89" fmla="*/ 310 h 487"/>
                <a:gd name="T90" fmla="*/ 99 w 562"/>
                <a:gd name="T91" fmla="*/ 348 h 487"/>
                <a:gd name="T92" fmla="*/ 21 w 562"/>
                <a:gd name="T93" fmla="*/ 359 h 487"/>
                <a:gd name="T94" fmla="*/ 21 w 562"/>
                <a:gd name="T95" fmla="*/ 395 h 487"/>
                <a:gd name="T96" fmla="*/ 99 w 562"/>
                <a:gd name="T97" fmla="*/ 388 h 487"/>
                <a:gd name="T98" fmla="*/ 99 w 562"/>
                <a:gd name="T99" fmla="*/ 428 h 487"/>
                <a:gd name="T100" fmla="*/ 21 w 562"/>
                <a:gd name="T101" fmla="*/ 430 h 487"/>
                <a:gd name="T102" fmla="*/ 21 w 562"/>
                <a:gd name="T103" fmla="*/ 430 h 487"/>
                <a:gd name="T104" fmla="*/ 0 w 562"/>
                <a:gd name="T105" fmla="*/ 430 h 487"/>
                <a:gd name="T106" fmla="*/ 0 w 562"/>
                <a:gd name="T107" fmla="*/ 470 h 487"/>
                <a:gd name="T108" fmla="*/ 328 w 562"/>
                <a:gd name="T109" fmla="*/ 487 h 487"/>
                <a:gd name="T110" fmla="*/ 562 w 562"/>
                <a:gd name="T111" fmla="*/ 473 h 487"/>
                <a:gd name="T112" fmla="*/ 562 w 562"/>
                <a:gd name="T113" fmla="*/ 430 h 487"/>
                <a:gd name="T114" fmla="*/ 368 w 562"/>
                <a:gd name="T115" fmla="*/ 4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2" h="487">
                  <a:moveTo>
                    <a:pt x="368" y="425"/>
                  </a:moveTo>
                  <a:lnTo>
                    <a:pt x="330" y="423"/>
                  </a:lnTo>
                  <a:lnTo>
                    <a:pt x="328" y="423"/>
                  </a:lnTo>
                  <a:lnTo>
                    <a:pt x="328" y="423"/>
                  </a:lnTo>
                  <a:lnTo>
                    <a:pt x="271" y="425"/>
                  </a:lnTo>
                  <a:lnTo>
                    <a:pt x="167" y="428"/>
                  </a:lnTo>
                  <a:lnTo>
                    <a:pt x="167" y="383"/>
                  </a:lnTo>
                  <a:lnTo>
                    <a:pt x="330" y="371"/>
                  </a:lnTo>
                  <a:lnTo>
                    <a:pt x="534" y="392"/>
                  </a:lnTo>
                  <a:lnTo>
                    <a:pt x="534" y="357"/>
                  </a:lnTo>
                  <a:lnTo>
                    <a:pt x="330" y="317"/>
                  </a:lnTo>
                  <a:lnTo>
                    <a:pt x="167" y="340"/>
                  </a:lnTo>
                  <a:lnTo>
                    <a:pt x="167" y="296"/>
                  </a:lnTo>
                  <a:lnTo>
                    <a:pt x="330" y="265"/>
                  </a:lnTo>
                  <a:lnTo>
                    <a:pt x="534" y="322"/>
                  </a:lnTo>
                  <a:lnTo>
                    <a:pt x="534" y="284"/>
                  </a:lnTo>
                  <a:lnTo>
                    <a:pt x="330" y="213"/>
                  </a:lnTo>
                  <a:lnTo>
                    <a:pt x="167" y="251"/>
                  </a:lnTo>
                  <a:lnTo>
                    <a:pt x="167" y="208"/>
                  </a:lnTo>
                  <a:lnTo>
                    <a:pt x="330" y="159"/>
                  </a:lnTo>
                  <a:lnTo>
                    <a:pt x="534" y="248"/>
                  </a:lnTo>
                  <a:lnTo>
                    <a:pt x="534" y="213"/>
                  </a:lnTo>
                  <a:lnTo>
                    <a:pt x="330" y="107"/>
                  </a:lnTo>
                  <a:lnTo>
                    <a:pt x="167" y="163"/>
                  </a:lnTo>
                  <a:lnTo>
                    <a:pt x="167" y="121"/>
                  </a:lnTo>
                  <a:lnTo>
                    <a:pt x="330" y="52"/>
                  </a:lnTo>
                  <a:lnTo>
                    <a:pt x="534" y="175"/>
                  </a:lnTo>
                  <a:lnTo>
                    <a:pt x="534" y="137"/>
                  </a:lnTo>
                  <a:lnTo>
                    <a:pt x="330" y="0"/>
                  </a:lnTo>
                  <a:lnTo>
                    <a:pt x="167" y="76"/>
                  </a:lnTo>
                  <a:lnTo>
                    <a:pt x="167" y="107"/>
                  </a:lnTo>
                  <a:lnTo>
                    <a:pt x="139" y="121"/>
                  </a:lnTo>
                  <a:lnTo>
                    <a:pt x="139" y="121"/>
                  </a:lnTo>
                  <a:lnTo>
                    <a:pt x="99" y="109"/>
                  </a:lnTo>
                  <a:lnTo>
                    <a:pt x="21" y="147"/>
                  </a:lnTo>
                  <a:lnTo>
                    <a:pt x="21" y="182"/>
                  </a:lnTo>
                  <a:lnTo>
                    <a:pt x="99" y="149"/>
                  </a:lnTo>
                  <a:lnTo>
                    <a:pt x="99" y="189"/>
                  </a:lnTo>
                  <a:lnTo>
                    <a:pt x="21" y="218"/>
                  </a:lnTo>
                  <a:lnTo>
                    <a:pt x="21" y="253"/>
                  </a:lnTo>
                  <a:lnTo>
                    <a:pt x="99" y="229"/>
                  </a:lnTo>
                  <a:lnTo>
                    <a:pt x="99" y="270"/>
                  </a:lnTo>
                  <a:lnTo>
                    <a:pt x="21" y="288"/>
                  </a:lnTo>
                  <a:lnTo>
                    <a:pt x="21" y="324"/>
                  </a:lnTo>
                  <a:lnTo>
                    <a:pt x="99" y="310"/>
                  </a:lnTo>
                  <a:lnTo>
                    <a:pt x="99" y="348"/>
                  </a:lnTo>
                  <a:lnTo>
                    <a:pt x="21" y="359"/>
                  </a:lnTo>
                  <a:lnTo>
                    <a:pt x="21" y="395"/>
                  </a:lnTo>
                  <a:lnTo>
                    <a:pt x="99" y="388"/>
                  </a:lnTo>
                  <a:lnTo>
                    <a:pt x="99" y="428"/>
                  </a:lnTo>
                  <a:lnTo>
                    <a:pt x="21" y="430"/>
                  </a:lnTo>
                  <a:lnTo>
                    <a:pt x="21" y="430"/>
                  </a:lnTo>
                  <a:lnTo>
                    <a:pt x="0" y="430"/>
                  </a:lnTo>
                  <a:lnTo>
                    <a:pt x="0" y="470"/>
                  </a:lnTo>
                  <a:lnTo>
                    <a:pt x="328" y="487"/>
                  </a:lnTo>
                  <a:lnTo>
                    <a:pt x="562" y="473"/>
                  </a:lnTo>
                  <a:lnTo>
                    <a:pt x="562" y="430"/>
                  </a:lnTo>
                  <a:lnTo>
                    <a:pt x="368" y="42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20" name="Picture 1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6234" y="4320288"/>
              <a:ext cx="856012" cy="306846"/>
            </a:xfrm>
            <a:prstGeom prst="rect">
              <a:avLst/>
            </a:prstGeom>
          </p:spPr>
        </p:pic>
      </p:grpSp>
      <p:grpSp>
        <p:nvGrpSpPr>
          <p:cNvPr id="30" name="Group 29"/>
          <p:cNvGrpSpPr/>
          <p:nvPr/>
        </p:nvGrpSpPr>
        <p:grpSpPr>
          <a:xfrm>
            <a:off x="4325619" y="5081825"/>
            <a:ext cx="2871169" cy="690974"/>
            <a:chOff x="6676108" y="4117975"/>
            <a:chExt cx="2111046" cy="508115"/>
          </a:xfrm>
        </p:grpSpPr>
        <p:grpSp>
          <p:nvGrpSpPr>
            <p:cNvPr id="29" name="Group 28"/>
            <p:cNvGrpSpPr/>
            <p:nvPr/>
          </p:nvGrpSpPr>
          <p:grpSpPr>
            <a:xfrm>
              <a:off x="6676108" y="4117975"/>
              <a:ext cx="816559" cy="495300"/>
              <a:chOff x="6676108" y="4117975"/>
              <a:chExt cx="816559" cy="495300"/>
            </a:xfrm>
          </p:grpSpPr>
          <p:sp>
            <p:nvSpPr>
              <p:cNvPr id="132" name="Oval 131"/>
              <p:cNvSpPr/>
              <p:nvPr/>
            </p:nvSpPr>
            <p:spPr>
              <a:xfrm>
                <a:off x="6997367" y="4117975"/>
                <a:ext cx="495300" cy="495300"/>
              </a:xfrm>
              <a:prstGeom prst="ellipse">
                <a:avLst/>
              </a:prstGeom>
              <a:solidFill>
                <a:schemeClr val="bg1">
                  <a:alpha val="30196"/>
                </a:schemeClr>
              </a:solidFill>
              <a:ln w="19050">
                <a:solidFill>
                  <a:schemeClr val="tx1">
                    <a:lumMod val="50000"/>
                  </a:schemeClr>
                </a:solid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3" name="Freeform 11"/>
              <p:cNvSpPr>
                <a:spLocks noEditPoints="1"/>
              </p:cNvSpPr>
              <p:nvPr/>
            </p:nvSpPr>
            <p:spPr bwMode="auto">
              <a:xfrm>
                <a:off x="7079910" y="4232275"/>
                <a:ext cx="366720" cy="261944"/>
              </a:xfrm>
              <a:custGeom>
                <a:avLst/>
                <a:gdLst>
                  <a:gd name="T0" fmla="*/ 0 w 203"/>
                  <a:gd name="T1" fmla="*/ 103 h 145"/>
                  <a:gd name="T2" fmla="*/ 54 w 203"/>
                  <a:gd name="T3" fmla="*/ 145 h 145"/>
                  <a:gd name="T4" fmla="*/ 1 w 203"/>
                  <a:gd name="T5" fmla="*/ 76 h 145"/>
                  <a:gd name="T6" fmla="*/ 22 w 203"/>
                  <a:gd name="T7" fmla="*/ 96 h 145"/>
                  <a:gd name="T8" fmla="*/ 32 w 203"/>
                  <a:gd name="T9" fmla="*/ 137 h 145"/>
                  <a:gd name="T10" fmla="*/ 49 w 203"/>
                  <a:gd name="T11" fmla="*/ 137 h 145"/>
                  <a:gd name="T12" fmla="*/ 49 w 203"/>
                  <a:gd name="T13" fmla="*/ 51 h 145"/>
                  <a:gd name="T14" fmla="*/ 49 w 203"/>
                  <a:gd name="T15" fmla="*/ 23 h 145"/>
                  <a:gd name="T16" fmla="*/ 8 w 203"/>
                  <a:gd name="T17" fmla="*/ 73 h 145"/>
                  <a:gd name="T18" fmla="*/ 125 w 203"/>
                  <a:gd name="T19" fmla="*/ 5 h 145"/>
                  <a:gd name="T20" fmla="*/ 203 w 203"/>
                  <a:gd name="T21" fmla="*/ 66 h 145"/>
                  <a:gd name="T22" fmla="*/ 199 w 203"/>
                  <a:gd name="T23" fmla="*/ 88 h 145"/>
                  <a:gd name="T24" fmla="*/ 199 w 203"/>
                  <a:gd name="T25" fmla="*/ 73 h 145"/>
                  <a:gd name="T26" fmla="*/ 163 w 203"/>
                  <a:gd name="T27" fmla="*/ 70 h 145"/>
                  <a:gd name="T28" fmla="*/ 149 w 203"/>
                  <a:gd name="T29" fmla="*/ 39 h 145"/>
                  <a:gd name="T30" fmla="*/ 132 w 203"/>
                  <a:gd name="T31" fmla="*/ 27 h 145"/>
                  <a:gd name="T32" fmla="*/ 132 w 203"/>
                  <a:gd name="T33" fmla="*/ 90 h 145"/>
                  <a:gd name="T34" fmla="*/ 132 w 203"/>
                  <a:gd name="T35" fmla="*/ 137 h 145"/>
                  <a:gd name="T36" fmla="*/ 177 w 203"/>
                  <a:gd name="T37" fmla="*/ 104 h 145"/>
                  <a:gd name="T38" fmla="*/ 188 w 203"/>
                  <a:gd name="T39" fmla="*/ 137 h 145"/>
                  <a:gd name="T40" fmla="*/ 199 w 203"/>
                  <a:gd name="T41" fmla="*/ 137 h 145"/>
                  <a:gd name="T42" fmla="*/ 58 w 203"/>
                  <a:gd name="T43" fmla="*/ 107 h 145"/>
                  <a:gd name="T44" fmla="*/ 93 w 203"/>
                  <a:gd name="T45" fmla="*/ 134 h 145"/>
                  <a:gd name="T46" fmla="*/ 95 w 203"/>
                  <a:gd name="T47" fmla="*/ 112 h 145"/>
                  <a:gd name="T48" fmla="*/ 122 w 203"/>
                  <a:gd name="T49" fmla="*/ 109 h 145"/>
                  <a:gd name="T50" fmla="*/ 122 w 203"/>
                  <a:gd name="T51" fmla="*/ 81 h 145"/>
                  <a:gd name="T52" fmla="*/ 93 w 203"/>
                  <a:gd name="T53" fmla="*/ 37 h 145"/>
                  <a:gd name="T54" fmla="*/ 58 w 203"/>
                  <a:gd name="T55" fmla="*/ 45 h 145"/>
                  <a:gd name="T56" fmla="*/ 58 w 203"/>
                  <a:gd name="T57" fmla="*/ 106 h 145"/>
                  <a:gd name="T58" fmla="*/ 58 w 203"/>
                  <a:gd name="T59" fmla="*/ 78 h 145"/>
                  <a:gd name="T60" fmla="*/ 58 w 203"/>
                  <a:gd name="T61" fmla="*/ 48 h 145"/>
                  <a:gd name="T62" fmla="*/ 58 w 203"/>
                  <a:gd name="T63" fmla="*/ 76 h 145"/>
                  <a:gd name="T64" fmla="*/ 93 w 203"/>
                  <a:gd name="T65" fmla="*/ 136 h 145"/>
                  <a:gd name="T66" fmla="*/ 93 w 203"/>
                  <a:gd name="T67" fmla="*/ 142 h 145"/>
                  <a:gd name="T68" fmla="*/ 95 w 203"/>
                  <a:gd name="T69" fmla="*/ 142 h 145"/>
                  <a:gd name="T70" fmla="*/ 95 w 203"/>
                  <a:gd name="T71" fmla="*/ 136 h 145"/>
                  <a:gd name="T72" fmla="*/ 58 w 203"/>
                  <a:gd name="T73" fmla="*/ 0 h 145"/>
                  <a:gd name="T74" fmla="*/ 95 w 203"/>
                  <a:gd name="T75" fmla="*/ 34 h 145"/>
                  <a:gd name="T76" fmla="*/ 95 w 203"/>
                  <a:gd name="T77" fmla="*/ 20 h 145"/>
                  <a:gd name="T78" fmla="*/ 122 w 203"/>
                  <a:gd name="T79" fmla="*/ 80 h 145"/>
                  <a:gd name="T80" fmla="*/ 95 w 203"/>
                  <a:gd name="T81" fmla="*/ 85 h 145"/>
                  <a:gd name="T82" fmla="*/ 122 w 203"/>
                  <a:gd name="T83" fmla="*/ 2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3" h="145">
                    <a:moveTo>
                      <a:pt x="1" y="76"/>
                    </a:moveTo>
                    <a:lnTo>
                      <a:pt x="1" y="76"/>
                    </a:lnTo>
                    <a:lnTo>
                      <a:pt x="0" y="103"/>
                    </a:lnTo>
                    <a:lnTo>
                      <a:pt x="0" y="103"/>
                    </a:lnTo>
                    <a:lnTo>
                      <a:pt x="0" y="142"/>
                    </a:lnTo>
                    <a:lnTo>
                      <a:pt x="54" y="145"/>
                    </a:lnTo>
                    <a:lnTo>
                      <a:pt x="54" y="3"/>
                    </a:lnTo>
                    <a:lnTo>
                      <a:pt x="1" y="45"/>
                    </a:lnTo>
                    <a:lnTo>
                      <a:pt x="1" y="76"/>
                    </a:lnTo>
                    <a:close/>
                    <a:moveTo>
                      <a:pt x="8" y="137"/>
                    </a:moveTo>
                    <a:lnTo>
                      <a:pt x="8" y="100"/>
                    </a:lnTo>
                    <a:lnTo>
                      <a:pt x="22" y="96"/>
                    </a:lnTo>
                    <a:lnTo>
                      <a:pt x="22" y="137"/>
                    </a:lnTo>
                    <a:lnTo>
                      <a:pt x="8" y="137"/>
                    </a:lnTo>
                    <a:close/>
                    <a:moveTo>
                      <a:pt x="32" y="137"/>
                    </a:moveTo>
                    <a:lnTo>
                      <a:pt x="32" y="93"/>
                    </a:lnTo>
                    <a:lnTo>
                      <a:pt x="49" y="88"/>
                    </a:lnTo>
                    <a:lnTo>
                      <a:pt x="49" y="137"/>
                    </a:lnTo>
                    <a:lnTo>
                      <a:pt x="32" y="137"/>
                    </a:lnTo>
                    <a:close/>
                    <a:moveTo>
                      <a:pt x="49" y="23"/>
                    </a:moveTo>
                    <a:lnTo>
                      <a:pt x="49" y="51"/>
                    </a:lnTo>
                    <a:lnTo>
                      <a:pt x="32" y="59"/>
                    </a:lnTo>
                    <a:lnTo>
                      <a:pt x="32" y="35"/>
                    </a:lnTo>
                    <a:lnTo>
                      <a:pt x="49" y="23"/>
                    </a:lnTo>
                    <a:close/>
                    <a:moveTo>
                      <a:pt x="22" y="42"/>
                    </a:moveTo>
                    <a:lnTo>
                      <a:pt x="22" y="65"/>
                    </a:lnTo>
                    <a:lnTo>
                      <a:pt x="8" y="73"/>
                    </a:lnTo>
                    <a:lnTo>
                      <a:pt x="8" y="52"/>
                    </a:lnTo>
                    <a:lnTo>
                      <a:pt x="22" y="42"/>
                    </a:lnTo>
                    <a:close/>
                    <a:moveTo>
                      <a:pt x="125" y="5"/>
                    </a:moveTo>
                    <a:lnTo>
                      <a:pt x="125" y="144"/>
                    </a:lnTo>
                    <a:lnTo>
                      <a:pt x="203" y="141"/>
                    </a:lnTo>
                    <a:lnTo>
                      <a:pt x="203" y="66"/>
                    </a:lnTo>
                    <a:lnTo>
                      <a:pt x="125" y="5"/>
                    </a:lnTo>
                    <a:close/>
                    <a:moveTo>
                      <a:pt x="199" y="73"/>
                    </a:moveTo>
                    <a:lnTo>
                      <a:pt x="199" y="88"/>
                    </a:lnTo>
                    <a:lnTo>
                      <a:pt x="188" y="83"/>
                    </a:lnTo>
                    <a:lnTo>
                      <a:pt x="188" y="66"/>
                    </a:lnTo>
                    <a:lnTo>
                      <a:pt x="199" y="73"/>
                    </a:lnTo>
                    <a:close/>
                    <a:moveTo>
                      <a:pt x="177" y="59"/>
                    </a:moveTo>
                    <a:lnTo>
                      <a:pt x="177" y="77"/>
                    </a:lnTo>
                    <a:lnTo>
                      <a:pt x="163" y="70"/>
                    </a:lnTo>
                    <a:lnTo>
                      <a:pt x="163" y="48"/>
                    </a:lnTo>
                    <a:lnTo>
                      <a:pt x="177" y="59"/>
                    </a:lnTo>
                    <a:close/>
                    <a:moveTo>
                      <a:pt x="149" y="39"/>
                    </a:moveTo>
                    <a:lnTo>
                      <a:pt x="149" y="63"/>
                    </a:lnTo>
                    <a:lnTo>
                      <a:pt x="132" y="53"/>
                    </a:lnTo>
                    <a:lnTo>
                      <a:pt x="132" y="27"/>
                    </a:lnTo>
                    <a:lnTo>
                      <a:pt x="149" y="39"/>
                    </a:lnTo>
                    <a:close/>
                    <a:moveTo>
                      <a:pt x="132" y="137"/>
                    </a:moveTo>
                    <a:lnTo>
                      <a:pt x="132" y="90"/>
                    </a:lnTo>
                    <a:lnTo>
                      <a:pt x="149" y="95"/>
                    </a:lnTo>
                    <a:lnTo>
                      <a:pt x="149" y="137"/>
                    </a:lnTo>
                    <a:lnTo>
                      <a:pt x="132" y="137"/>
                    </a:lnTo>
                    <a:close/>
                    <a:moveTo>
                      <a:pt x="163" y="137"/>
                    </a:moveTo>
                    <a:lnTo>
                      <a:pt x="163" y="100"/>
                    </a:lnTo>
                    <a:lnTo>
                      <a:pt x="177" y="104"/>
                    </a:lnTo>
                    <a:lnTo>
                      <a:pt x="177" y="137"/>
                    </a:lnTo>
                    <a:lnTo>
                      <a:pt x="163" y="137"/>
                    </a:lnTo>
                    <a:close/>
                    <a:moveTo>
                      <a:pt x="188" y="137"/>
                    </a:moveTo>
                    <a:lnTo>
                      <a:pt x="188" y="107"/>
                    </a:lnTo>
                    <a:lnTo>
                      <a:pt x="199" y="111"/>
                    </a:lnTo>
                    <a:lnTo>
                      <a:pt x="199" y="137"/>
                    </a:lnTo>
                    <a:lnTo>
                      <a:pt x="188" y="137"/>
                    </a:lnTo>
                    <a:close/>
                    <a:moveTo>
                      <a:pt x="58" y="136"/>
                    </a:moveTo>
                    <a:lnTo>
                      <a:pt x="58" y="107"/>
                    </a:lnTo>
                    <a:lnTo>
                      <a:pt x="58" y="107"/>
                    </a:lnTo>
                    <a:lnTo>
                      <a:pt x="93" y="112"/>
                    </a:lnTo>
                    <a:lnTo>
                      <a:pt x="93" y="134"/>
                    </a:lnTo>
                    <a:lnTo>
                      <a:pt x="58" y="136"/>
                    </a:lnTo>
                    <a:close/>
                    <a:moveTo>
                      <a:pt x="122" y="109"/>
                    </a:moveTo>
                    <a:lnTo>
                      <a:pt x="95" y="112"/>
                    </a:lnTo>
                    <a:lnTo>
                      <a:pt x="95" y="134"/>
                    </a:lnTo>
                    <a:lnTo>
                      <a:pt x="122" y="136"/>
                    </a:lnTo>
                    <a:lnTo>
                      <a:pt x="122" y="109"/>
                    </a:lnTo>
                    <a:close/>
                    <a:moveTo>
                      <a:pt x="95" y="110"/>
                    </a:moveTo>
                    <a:lnTo>
                      <a:pt x="122" y="107"/>
                    </a:lnTo>
                    <a:lnTo>
                      <a:pt x="122" y="81"/>
                    </a:lnTo>
                    <a:lnTo>
                      <a:pt x="95" y="87"/>
                    </a:lnTo>
                    <a:lnTo>
                      <a:pt x="95" y="110"/>
                    </a:lnTo>
                    <a:close/>
                    <a:moveTo>
                      <a:pt x="93" y="37"/>
                    </a:moveTo>
                    <a:lnTo>
                      <a:pt x="58" y="18"/>
                    </a:lnTo>
                    <a:lnTo>
                      <a:pt x="58" y="18"/>
                    </a:lnTo>
                    <a:lnTo>
                      <a:pt x="58" y="45"/>
                    </a:lnTo>
                    <a:lnTo>
                      <a:pt x="93" y="59"/>
                    </a:lnTo>
                    <a:lnTo>
                      <a:pt x="93" y="37"/>
                    </a:lnTo>
                    <a:close/>
                    <a:moveTo>
                      <a:pt x="58" y="106"/>
                    </a:moveTo>
                    <a:lnTo>
                      <a:pt x="93" y="110"/>
                    </a:lnTo>
                    <a:lnTo>
                      <a:pt x="93" y="87"/>
                    </a:lnTo>
                    <a:lnTo>
                      <a:pt x="58" y="78"/>
                    </a:lnTo>
                    <a:lnTo>
                      <a:pt x="58" y="106"/>
                    </a:lnTo>
                    <a:close/>
                    <a:moveTo>
                      <a:pt x="93" y="62"/>
                    </a:moveTo>
                    <a:lnTo>
                      <a:pt x="58" y="48"/>
                    </a:lnTo>
                    <a:lnTo>
                      <a:pt x="58" y="48"/>
                    </a:lnTo>
                    <a:lnTo>
                      <a:pt x="58" y="76"/>
                    </a:lnTo>
                    <a:lnTo>
                      <a:pt x="58" y="76"/>
                    </a:lnTo>
                    <a:lnTo>
                      <a:pt x="93" y="85"/>
                    </a:lnTo>
                    <a:lnTo>
                      <a:pt x="93" y="62"/>
                    </a:lnTo>
                    <a:close/>
                    <a:moveTo>
                      <a:pt x="93" y="136"/>
                    </a:moveTo>
                    <a:lnTo>
                      <a:pt x="58" y="138"/>
                    </a:lnTo>
                    <a:lnTo>
                      <a:pt x="58" y="145"/>
                    </a:lnTo>
                    <a:lnTo>
                      <a:pt x="93" y="142"/>
                    </a:lnTo>
                    <a:lnTo>
                      <a:pt x="93" y="136"/>
                    </a:lnTo>
                    <a:close/>
                    <a:moveTo>
                      <a:pt x="95" y="136"/>
                    </a:moveTo>
                    <a:lnTo>
                      <a:pt x="95" y="142"/>
                    </a:lnTo>
                    <a:lnTo>
                      <a:pt x="122" y="145"/>
                    </a:lnTo>
                    <a:lnTo>
                      <a:pt x="122" y="138"/>
                    </a:lnTo>
                    <a:lnTo>
                      <a:pt x="95" y="136"/>
                    </a:lnTo>
                    <a:close/>
                    <a:moveTo>
                      <a:pt x="93" y="34"/>
                    </a:moveTo>
                    <a:lnTo>
                      <a:pt x="93" y="20"/>
                    </a:lnTo>
                    <a:lnTo>
                      <a:pt x="58" y="0"/>
                    </a:lnTo>
                    <a:lnTo>
                      <a:pt x="58" y="16"/>
                    </a:lnTo>
                    <a:lnTo>
                      <a:pt x="93" y="34"/>
                    </a:lnTo>
                    <a:close/>
                    <a:moveTo>
                      <a:pt x="95" y="34"/>
                    </a:moveTo>
                    <a:lnTo>
                      <a:pt x="122" y="22"/>
                    </a:lnTo>
                    <a:lnTo>
                      <a:pt x="122" y="4"/>
                    </a:lnTo>
                    <a:lnTo>
                      <a:pt x="95" y="20"/>
                    </a:lnTo>
                    <a:lnTo>
                      <a:pt x="95" y="34"/>
                    </a:lnTo>
                    <a:close/>
                    <a:moveTo>
                      <a:pt x="95" y="85"/>
                    </a:moveTo>
                    <a:lnTo>
                      <a:pt x="122" y="80"/>
                    </a:lnTo>
                    <a:lnTo>
                      <a:pt x="122" y="52"/>
                    </a:lnTo>
                    <a:lnTo>
                      <a:pt x="95" y="62"/>
                    </a:lnTo>
                    <a:lnTo>
                      <a:pt x="95" y="85"/>
                    </a:lnTo>
                    <a:close/>
                    <a:moveTo>
                      <a:pt x="95" y="59"/>
                    </a:moveTo>
                    <a:lnTo>
                      <a:pt x="122" y="51"/>
                    </a:lnTo>
                    <a:lnTo>
                      <a:pt x="122" y="24"/>
                    </a:lnTo>
                    <a:lnTo>
                      <a:pt x="95" y="37"/>
                    </a:lnTo>
                    <a:lnTo>
                      <a:pt x="95" y="5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36" name="Picture 135"/>
              <p:cNvPicPr>
                <a:picLocks noChangeAspect="1"/>
              </p:cNvPicPr>
              <p:nvPr/>
            </p:nvPicPr>
            <p:blipFill rotWithShape="1">
              <a:blip r:embed="rId4" cstate="print">
                <a:extLst>
                  <a:ext uri="{28A0092B-C50C-407E-A947-70E740481C1C}">
                    <a14:useLocalDpi xmlns:a14="http://schemas.microsoft.com/office/drawing/2010/main"/>
                  </a:ext>
                </a:extLst>
              </a:blip>
              <a:srcRect r="-202"/>
              <a:stretch/>
            </p:blipFill>
            <p:spPr>
              <a:xfrm>
                <a:off x="6676108" y="4424096"/>
                <a:ext cx="724394" cy="179270"/>
              </a:xfrm>
              <a:prstGeom prst="rect">
                <a:avLst/>
              </a:prstGeom>
            </p:spPr>
          </p:pic>
        </p:grpSp>
        <p:grpSp>
          <p:nvGrpSpPr>
            <p:cNvPr id="139" name="Group 138"/>
            <p:cNvGrpSpPr/>
            <p:nvPr/>
          </p:nvGrpSpPr>
          <p:grpSpPr>
            <a:xfrm>
              <a:off x="8198721" y="4127360"/>
              <a:ext cx="588433" cy="498730"/>
              <a:chOff x="5567690" y="4217588"/>
              <a:chExt cx="588433" cy="498730"/>
            </a:xfrm>
          </p:grpSpPr>
          <p:sp>
            <p:nvSpPr>
              <p:cNvPr id="140" name="Oval 139"/>
              <p:cNvSpPr/>
              <p:nvPr/>
            </p:nvSpPr>
            <p:spPr>
              <a:xfrm>
                <a:off x="5660823" y="4217588"/>
                <a:ext cx="495300" cy="495300"/>
              </a:xfrm>
              <a:prstGeom prst="ellipse">
                <a:avLst/>
              </a:prstGeom>
              <a:noFill/>
              <a:ln w="19050">
                <a:solidFill>
                  <a:schemeClr val="tx1">
                    <a:lumMod val="50000"/>
                  </a:schemeClr>
                </a:solid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Freeform 11"/>
              <p:cNvSpPr>
                <a:spLocks noEditPoints="1"/>
              </p:cNvSpPr>
              <p:nvPr/>
            </p:nvSpPr>
            <p:spPr bwMode="auto">
              <a:xfrm>
                <a:off x="5730123" y="4314978"/>
                <a:ext cx="366720" cy="154947"/>
              </a:xfrm>
              <a:custGeom>
                <a:avLst/>
                <a:gdLst>
                  <a:gd name="T0" fmla="*/ 0 w 203"/>
                  <a:gd name="T1" fmla="*/ 103 h 145"/>
                  <a:gd name="T2" fmla="*/ 54 w 203"/>
                  <a:gd name="T3" fmla="*/ 145 h 145"/>
                  <a:gd name="T4" fmla="*/ 1 w 203"/>
                  <a:gd name="T5" fmla="*/ 76 h 145"/>
                  <a:gd name="T6" fmla="*/ 22 w 203"/>
                  <a:gd name="T7" fmla="*/ 96 h 145"/>
                  <a:gd name="T8" fmla="*/ 32 w 203"/>
                  <a:gd name="T9" fmla="*/ 137 h 145"/>
                  <a:gd name="T10" fmla="*/ 49 w 203"/>
                  <a:gd name="T11" fmla="*/ 137 h 145"/>
                  <a:gd name="T12" fmla="*/ 49 w 203"/>
                  <a:gd name="T13" fmla="*/ 51 h 145"/>
                  <a:gd name="T14" fmla="*/ 49 w 203"/>
                  <a:gd name="T15" fmla="*/ 23 h 145"/>
                  <a:gd name="T16" fmla="*/ 8 w 203"/>
                  <a:gd name="T17" fmla="*/ 73 h 145"/>
                  <a:gd name="T18" fmla="*/ 125 w 203"/>
                  <a:gd name="T19" fmla="*/ 5 h 145"/>
                  <a:gd name="T20" fmla="*/ 203 w 203"/>
                  <a:gd name="T21" fmla="*/ 66 h 145"/>
                  <a:gd name="T22" fmla="*/ 199 w 203"/>
                  <a:gd name="T23" fmla="*/ 88 h 145"/>
                  <a:gd name="T24" fmla="*/ 199 w 203"/>
                  <a:gd name="T25" fmla="*/ 73 h 145"/>
                  <a:gd name="T26" fmla="*/ 163 w 203"/>
                  <a:gd name="T27" fmla="*/ 70 h 145"/>
                  <a:gd name="T28" fmla="*/ 149 w 203"/>
                  <a:gd name="T29" fmla="*/ 39 h 145"/>
                  <a:gd name="T30" fmla="*/ 132 w 203"/>
                  <a:gd name="T31" fmla="*/ 27 h 145"/>
                  <a:gd name="T32" fmla="*/ 132 w 203"/>
                  <a:gd name="T33" fmla="*/ 90 h 145"/>
                  <a:gd name="T34" fmla="*/ 132 w 203"/>
                  <a:gd name="T35" fmla="*/ 137 h 145"/>
                  <a:gd name="T36" fmla="*/ 177 w 203"/>
                  <a:gd name="T37" fmla="*/ 104 h 145"/>
                  <a:gd name="T38" fmla="*/ 188 w 203"/>
                  <a:gd name="T39" fmla="*/ 137 h 145"/>
                  <a:gd name="T40" fmla="*/ 199 w 203"/>
                  <a:gd name="T41" fmla="*/ 137 h 145"/>
                  <a:gd name="T42" fmla="*/ 58 w 203"/>
                  <a:gd name="T43" fmla="*/ 107 h 145"/>
                  <a:gd name="T44" fmla="*/ 93 w 203"/>
                  <a:gd name="T45" fmla="*/ 134 h 145"/>
                  <a:gd name="T46" fmla="*/ 95 w 203"/>
                  <a:gd name="T47" fmla="*/ 112 h 145"/>
                  <a:gd name="T48" fmla="*/ 122 w 203"/>
                  <a:gd name="T49" fmla="*/ 109 h 145"/>
                  <a:gd name="T50" fmla="*/ 122 w 203"/>
                  <a:gd name="T51" fmla="*/ 81 h 145"/>
                  <a:gd name="T52" fmla="*/ 93 w 203"/>
                  <a:gd name="T53" fmla="*/ 37 h 145"/>
                  <a:gd name="T54" fmla="*/ 58 w 203"/>
                  <a:gd name="T55" fmla="*/ 45 h 145"/>
                  <a:gd name="T56" fmla="*/ 58 w 203"/>
                  <a:gd name="T57" fmla="*/ 106 h 145"/>
                  <a:gd name="T58" fmla="*/ 58 w 203"/>
                  <a:gd name="T59" fmla="*/ 78 h 145"/>
                  <a:gd name="T60" fmla="*/ 58 w 203"/>
                  <a:gd name="T61" fmla="*/ 48 h 145"/>
                  <a:gd name="T62" fmla="*/ 58 w 203"/>
                  <a:gd name="T63" fmla="*/ 76 h 145"/>
                  <a:gd name="T64" fmla="*/ 93 w 203"/>
                  <a:gd name="T65" fmla="*/ 136 h 145"/>
                  <a:gd name="T66" fmla="*/ 93 w 203"/>
                  <a:gd name="T67" fmla="*/ 142 h 145"/>
                  <a:gd name="T68" fmla="*/ 95 w 203"/>
                  <a:gd name="T69" fmla="*/ 142 h 145"/>
                  <a:gd name="T70" fmla="*/ 95 w 203"/>
                  <a:gd name="T71" fmla="*/ 136 h 145"/>
                  <a:gd name="T72" fmla="*/ 58 w 203"/>
                  <a:gd name="T73" fmla="*/ 0 h 145"/>
                  <a:gd name="T74" fmla="*/ 95 w 203"/>
                  <a:gd name="T75" fmla="*/ 34 h 145"/>
                  <a:gd name="T76" fmla="*/ 95 w 203"/>
                  <a:gd name="T77" fmla="*/ 20 h 145"/>
                  <a:gd name="T78" fmla="*/ 122 w 203"/>
                  <a:gd name="T79" fmla="*/ 80 h 145"/>
                  <a:gd name="T80" fmla="*/ 95 w 203"/>
                  <a:gd name="T81" fmla="*/ 85 h 145"/>
                  <a:gd name="T82" fmla="*/ 122 w 203"/>
                  <a:gd name="T83" fmla="*/ 2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3" h="145">
                    <a:moveTo>
                      <a:pt x="1" y="76"/>
                    </a:moveTo>
                    <a:lnTo>
                      <a:pt x="1" y="76"/>
                    </a:lnTo>
                    <a:lnTo>
                      <a:pt x="0" y="103"/>
                    </a:lnTo>
                    <a:lnTo>
                      <a:pt x="0" y="103"/>
                    </a:lnTo>
                    <a:lnTo>
                      <a:pt x="0" y="142"/>
                    </a:lnTo>
                    <a:lnTo>
                      <a:pt x="54" y="145"/>
                    </a:lnTo>
                    <a:lnTo>
                      <a:pt x="54" y="3"/>
                    </a:lnTo>
                    <a:lnTo>
                      <a:pt x="1" y="45"/>
                    </a:lnTo>
                    <a:lnTo>
                      <a:pt x="1" y="76"/>
                    </a:lnTo>
                    <a:close/>
                    <a:moveTo>
                      <a:pt x="8" y="137"/>
                    </a:moveTo>
                    <a:lnTo>
                      <a:pt x="8" y="100"/>
                    </a:lnTo>
                    <a:lnTo>
                      <a:pt x="22" y="96"/>
                    </a:lnTo>
                    <a:lnTo>
                      <a:pt x="22" y="137"/>
                    </a:lnTo>
                    <a:lnTo>
                      <a:pt x="8" y="137"/>
                    </a:lnTo>
                    <a:close/>
                    <a:moveTo>
                      <a:pt x="32" y="137"/>
                    </a:moveTo>
                    <a:lnTo>
                      <a:pt x="32" y="93"/>
                    </a:lnTo>
                    <a:lnTo>
                      <a:pt x="49" y="88"/>
                    </a:lnTo>
                    <a:lnTo>
                      <a:pt x="49" y="137"/>
                    </a:lnTo>
                    <a:lnTo>
                      <a:pt x="32" y="137"/>
                    </a:lnTo>
                    <a:close/>
                    <a:moveTo>
                      <a:pt x="49" y="23"/>
                    </a:moveTo>
                    <a:lnTo>
                      <a:pt x="49" y="51"/>
                    </a:lnTo>
                    <a:lnTo>
                      <a:pt x="32" y="59"/>
                    </a:lnTo>
                    <a:lnTo>
                      <a:pt x="32" y="35"/>
                    </a:lnTo>
                    <a:lnTo>
                      <a:pt x="49" y="23"/>
                    </a:lnTo>
                    <a:close/>
                    <a:moveTo>
                      <a:pt x="22" y="42"/>
                    </a:moveTo>
                    <a:lnTo>
                      <a:pt x="22" y="65"/>
                    </a:lnTo>
                    <a:lnTo>
                      <a:pt x="8" y="73"/>
                    </a:lnTo>
                    <a:lnTo>
                      <a:pt x="8" y="52"/>
                    </a:lnTo>
                    <a:lnTo>
                      <a:pt x="22" y="42"/>
                    </a:lnTo>
                    <a:close/>
                    <a:moveTo>
                      <a:pt x="125" y="5"/>
                    </a:moveTo>
                    <a:lnTo>
                      <a:pt x="125" y="144"/>
                    </a:lnTo>
                    <a:lnTo>
                      <a:pt x="203" y="141"/>
                    </a:lnTo>
                    <a:lnTo>
                      <a:pt x="203" y="66"/>
                    </a:lnTo>
                    <a:lnTo>
                      <a:pt x="125" y="5"/>
                    </a:lnTo>
                    <a:close/>
                    <a:moveTo>
                      <a:pt x="199" y="73"/>
                    </a:moveTo>
                    <a:lnTo>
                      <a:pt x="199" y="88"/>
                    </a:lnTo>
                    <a:lnTo>
                      <a:pt x="188" y="83"/>
                    </a:lnTo>
                    <a:lnTo>
                      <a:pt x="188" y="66"/>
                    </a:lnTo>
                    <a:lnTo>
                      <a:pt x="199" y="73"/>
                    </a:lnTo>
                    <a:close/>
                    <a:moveTo>
                      <a:pt x="177" y="59"/>
                    </a:moveTo>
                    <a:lnTo>
                      <a:pt x="177" y="77"/>
                    </a:lnTo>
                    <a:lnTo>
                      <a:pt x="163" y="70"/>
                    </a:lnTo>
                    <a:lnTo>
                      <a:pt x="163" y="48"/>
                    </a:lnTo>
                    <a:lnTo>
                      <a:pt x="177" y="59"/>
                    </a:lnTo>
                    <a:close/>
                    <a:moveTo>
                      <a:pt x="149" y="39"/>
                    </a:moveTo>
                    <a:lnTo>
                      <a:pt x="149" y="63"/>
                    </a:lnTo>
                    <a:lnTo>
                      <a:pt x="132" y="53"/>
                    </a:lnTo>
                    <a:lnTo>
                      <a:pt x="132" y="27"/>
                    </a:lnTo>
                    <a:lnTo>
                      <a:pt x="149" y="39"/>
                    </a:lnTo>
                    <a:close/>
                    <a:moveTo>
                      <a:pt x="132" y="137"/>
                    </a:moveTo>
                    <a:lnTo>
                      <a:pt x="132" y="90"/>
                    </a:lnTo>
                    <a:lnTo>
                      <a:pt x="149" y="95"/>
                    </a:lnTo>
                    <a:lnTo>
                      <a:pt x="149" y="137"/>
                    </a:lnTo>
                    <a:lnTo>
                      <a:pt x="132" y="137"/>
                    </a:lnTo>
                    <a:close/>
                    <a:moveTo>
                      <a:pt x="163" y="137"/>
                    </a:moveTo>
                    <a:lnTo>
                      <a:pt x="163" y="100"/>
                    </a:lnTo>
                    <a:lnTo>
                      <a:pt x="177" y="104"/>
                    </a:lnTo>
                    <a:lnTo>
                      <a:pt x="177" y="137"/>
                    </a:lnTo>
                    <a:lnTo>
                      <a:pt x="163" y="137"/>
                    </a:lnTo>
                    <a:close/>
                    <a:moveTo>
                      <a:pt x="188" y="137"/>
                    </a:moveTo>
                    <a:lnTo>
                      <a:pt x="188" y="107"/>
                    </a:lnTo>
                    <a:lnTo>
                      <a:pt x="199" y="111"/>
                    </a:lnTo>
                    <a:lnTo>
                      <a:pt x="199" y="137"/>
                    </a:lnTo>
                    <a:lnTo>
                      <a:pt x="188" y="137"/>
                    </a:lnTo>
                    <a:close/>
                    <a:moveTo>
                      <a:pt x="58" y="136"/>
                    </a:moveTo>
                    <a:lnTo>
                      <a:pt x="58" y="107"/>
                    </a:lnTo>
                    <a:lnTo>
                      <a:pt x="58" y="107"/>
                    </a:lnTo>
                    <a:lnTo>
                      <a:pt x="93" y="112"/>
                    </a:lnTo>
                    <a:lnTo>
                      <a:pt x="93" y="134"/>
                    </a:lnTo>
                    <a:lnTo>
                      <a:pt x="58" y="136"/>
                    </a:lnTo>
                    <a:close/>
                    <a:moveTo>
                      <a:pt x="122" y="109"/>
                    </a:moveTo>
                    <a:lnTo>
                      <a:pt x="95" y="112"/>
                    </a:lnTo>
                    <a:lnTo>
                      <a:pt x="95" y="134"/>
                    </a:lnTo>
                    <a:lnTo>
                      <a:pt x="122" y="136"/>
                    </a:lnTo>
                    <a:lnTo>
                      <a:pt x="122" y="109"/>
                    </a:lnTo>
                    <a:close/>
                    <a:moveTo>
                      <a:pt x="95" y="110"/>
                    </a:moveTo>
                    <a:lnTo>
                      <a:pt x="122" y="107"/>
                    </a:lnTo>
                    <a:lnTo>
                      <a:pt x="122" y="81"/>
                    </a:lnTo>
                    <a:lnTo>
                      <a:pt x="95" y="87"/>
                    </a:lnTo>
                    <a:lnTo>
                      <a:pt x="95" y="110"/>
                    </a:lnTo>
                    <a:close/>
                    <a:moveTo>
                      <a:pt x="93" y="37"/>
                    </a:moveTo>
                    <a:lnTo>
                      <a:pt x="58" y="18"/>
                    </a:lnTo>
                    <a:lnTo>
                      <a:pt x="58" y="18"/>
                    </a:lnTo>
                    <a:lnTo>
                      <a:pt x="58" y="45"/>
                    </a:lnTo>
                    <a:lnTo>
                      <a:pt x="93" y="59"/>
                    </a:lnTo>
                    <a:lnTo>
                      <a:pt x="93" y="37"/>
                    </a:lnTo>
                    <a:close/>
                    <a:moveTo>
                      <a:pt x="58" y="106"/>
                    </a:moveTo>
                    <a:lnTo>
                      <a:pt x="93" y="110"/>
                    </a:lnTo>
                    <a:lnTo>
                      <a:pt x="93" y="87"/>
                    </a:lnTo>
                    <a:lnTo>
                      <a:pt x="58" y="78"/>
                    </a:lnTo>
                    <a:lnTo>
                      <a:pt x="58" y="106"/>
                    </a:lnTo>
                    <a:close/>
                    <a:moveTo>
                      <a:pt x="93" y="62"/>
                    </a:moveTo>
                    <a:lnTo>
                      <a:pt x="58" y="48"/>
                    </a:lnTo>
                    <a:lnTo>
                      <a:pt x="58" y="48"/>
                    </a:lnTo>
                    <a:lnTo>
                      <a:pt x="58" y="76"/>
                    </a:lnTo>
                    <a:lnTo>
                      <a:pt x="58" y="76"/>
                    </a:lnTo>
                    <a:lnTo>
                      <a:pt x="93" y="85"/>
                    </a:lnTo>
                    <a:lnTo>
                      <a:pt x="93" y="62"/>
                    </a:lnTo>
                    <a:close/>
                    <a:moveTo>
                      <a:pt x="93" y="136"/>
                    </a:moveTo>
                    <a:lnTo>
                      <a:pt x="58" y="138"/>
                    </a:lnTo>
                    <a:lnTo>
                      <a:pt x="58" y="145"/>
                    </a:lnTo>
                    <a:lnTo>
                      <a:pt x="93" y="142"/>
                    </a:lnTo>
                    <a:lnTo>
                      <a:pt x="93" y="136"/>
                    </a:lnTo>
                    <a:close/>
                    <a:moveTo>
                      <a:pt x="95" y="136"/>
                    </a:moveTo>
                    <a:lnTo>
                      <a:pt x="95" y="142"/>
                    </a:lnTo>
                    <a:lnTo>
                      <a:pt x="122" y="145"/>
                    </a:lnTo>
                    <a:lnTo>
                      <a:pt x="122" y="138"/>
                    </a:lnTo>
                    <a:lnTo>
                      <a:pt x="95" y="136"/>
                    </a:lnTo>
                    <a:close/>
                    <a:moveTo>
                      <a:pt x="93" y="34"/>
                    </a:moveTo>
                    <a:lnTo>
                      <a:pt x="93" y="20"/>
                    </a:lnTo>
                    <a:lnTo>
                      <a:pt x="58" y="0"/>
                    </a:lnTo>
                    <a:lnTo>
                      <a:pt x="58" y="16"/>
                    </a:lnTo>
                    <a:lnTo>
                      <a:pt x="93" y="34"/>
                    </a:lnTo>
                    <a:close/>
                    <a:moveTo>
                      <a:pt x="95" y="34"/>
                    </a:moveTo>
                    <a:lnTo>
                      <a:pt x="122" y="22"/>
                    </a:lnTo>
                    <a:lnTo>
                      <a:pt x="122" y="4"/>
                    </a:lnTo>
                    <a:lnTo>
                      <a:pt x="95" y="20"/>
                    </a:lnTo>
                    <a:lnTo>
                      <a:pt x="95" y="34"/>
                    </a:lnTo>
                    <a:close/>
                    <a:moveTo>
                      <a:pt x="95" y="85"/>
                    </a:moveTo>
                    <a:lnTo>
                      <a:pt x="122" y="80"/>
                    </a:lnTo>
                    <a:lnTo>
                      <a:pt x="122" y="52"/>
                    </a:lnTo>
                    <a:lnTo>
                      <a:pt x="95" y="62"/>
                    </a:lnTo>
                    <a:lnTo>
                      <a:pt x="95" y="85"/>
                    </a:lnTo>
                    <a:close/>
                    <a:moveTo>
                      <a:pt x="95" y="59"/>
                    </a:moveTo>
                    <a:lnTo>
                      <a:pt x="122" y="51"/>
                    </a:lnTo>
                    <a:lnTo>
                      <a:pt x="122" y="24"/>
                    </a:lnTo>
                    <a:lnTo>
                      <a:pt x="95" y="37"/>
                    </a:lnTo>
                    <a:lnTo>
                      <a:pt x="95" y="5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41" name="Picture 140" descr="NF-50-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7690" y="4400292"/>
                <a:ext cx="342885" cy="316026"/>
              </a:xfrm>
              <a:prstGeom prst="rect">
                <a:avLst/>
              </a:prstGeom>
            </p:spPr>
          </p:pic>
        </p:grpSp>
      </p:grpSp>
      <p:sp>
        <p:nvSpPr>
          <p:cNvPr id="164" name="Oval 163"/>
          <p:cNvSpPr/>
          <p:nvPr/>
        </p:nvSpPr>
        <p:spPr bwMode="auto">
          <a:xfrm>
            <a:off x="6999845" y="2806445"/>
            <a:ext cx="24873" cy="24869"/>
          </a:xfrm>
          <a:prstGeom prst="ellipse">
            <a:avLst/>
          </a:prstGeom>
          <a:solidFill>
            <a:schemeClr val="tx2">
              <a:lumMod val="20000"/>
              <a:lumOff val="80000"/>
            </a:schemeClr>
          </a:solidFill>
          <a:ln>
            <a:noFill/>
          </a:ln>
          <a:extLst/>
        </p:spPr>
        <p:txBody>
          <a:bodyPr vert="horz" wrap="square" lIns="124358" tIns="62179" rIns="124358" bIns="62179"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0" name="TextBox 179"/>
          <p:cNvSpPr txBox="1"/>
          <p:nvPr/>
        </p:nvSpPr>
        <p:spPr>
          <a:xfrm>
            <a:off x="550585" y="4110808"/>
            <a:ext cx="1576040" cy="341016"/>
          </a:xfrm>
          <a:prstGeom prst="rect">
            <a:avLst/>
          </a:prstGeom>
          <a:noFill/>
        </p:spPr>
        <p:txBody>
          <a:bodyPr wrap="square" lIns="124358" tIns="62179" rIns="124358" bIns="62179"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lumMod val="75000"/>
                  </a:schemeClr>
                </a:solidFill>
                <a:effectLst/>
                <a:uLnTx/>
                <a:uFillTx/>
              </a:rPr>
              <a:t>Nasuni Mobile</a:t>
            </a:r>
          </a:p>
        </p:txBody>
      </p:sp>
      <p:sp>
        <p:nvSpPr>
          <p:cNvPr id="195" name="TextBox 194"/>
          <p:cNvSpPr txBox="1"/>
          <p:nvPr/>
        </p:nvSpPr>
        <p:spPr>
          <a:xfrm>
            <a:off x="1397341" y="2771941"/>
            <a:ext cx="1498420" cy="771903"/>
          </a:xfrm>
          <a:prstGeom prst="rect">
            <a:avLst/>
          </a:prstGeom>
          <a:noFill/>
        </p:spPr>
        <p:txBody>
          <a:bodyPr wrap="square" lIns="124358" tIns="62179" rIns="124358" bIns="62179"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lumMod val="75000"/>
                  </a:schemeClr>
                </a:solidFill>
                <a:effectLst/>
                <a:uLnTx/>
                <a:uFillTx/>
              </a:rPr>
              <a:t>Nasuni Management Console </a:t>
            </a:r>
          </a:p>
        </p:txBody>
      </p:sp>
      <p:sp>
        <p:nvSpPr>
          <p:cNvPr id="386" name="Slide Number Placeholder 5"/>
          <p:cNvSpPr txBox="1">
            <a:spLocks/>
          </p:cNvSpPr>
          <p:nvPr/>
        </p:nvSpPr>
        <p:spPr>
          <a:xfrm>
            <a:off x="11732616" y="6526012"/>
            <a:ext cx="645858" cy="266933"/>
          </a:xfrm>
          <a:prstGeom prst="rect">
            <a:avLst/>
          </a:prstGeom>
        </p:spPr>
        <p:txBody>
          <a:bodyPr lIns="124358" tIns="62179" rIns="124358" bIns="62179" anchor="ct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07B7FDC1-BE6D-0843-AA57-43E1D1B00C7B}" type="slidenum">
              <a:rPr kumimoji="0" lang="en-US" sz="1500" b="0" i="0" u="none" strike="noStrike" kern="1200" cap="none" spc="0" normalizeH="0" baseline="0" noProof="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0" lang="en-US" sz="1500" b="0" i="0" u="none" strike="noStrike" kern="1200" cap="none" spc="0" normalizeH="0" baseline="0" noProof="0" dirty="0">
              <a:ln>
                <a:noFill/>
              </a:ln>
              <a:solidFill>
                <a:schemeClr val="bg1"/>
              </a:solidFill>
              <a:effectLst/>
              <a:uLnTx/>
              <a:uFillTx/>
              <a:latin typeface="+mn-lt"/>
              <a:ea typeface="+mn-ea"/>
              <a:cs typeface="+mn-cs"/>
            </a:endParaRPr>
          </a:p>
        </p:txBody>
      </p:sp>
      <p:grpSp>
        <p:nvGrpSpPr>
          <p:cNvPr id="439" name="Group 4"/>
          <p:cNvGrpSpPr>
            <a:grpSpLocks noChangeAspect="1"/>
          </p:cNvGrpSpPr>
          <p:nvPr/>
        </p:nvGrpSpPr>
        <p:grpSpPr bwMode="auto">
          <a:xfrm>
            <a:off x="4726268" y="2018822"/>
            <a:ext cx="938568" cy="871009"/>
            <a:chOff x="-268" y="1346"/>
            <a:chExt cx="1016" cy="943"/>
          </a:xfrm>
          <a:solidFill>
            <a:schemeClr val="bg1"/>
          </a:solidFill>
        </p:grpSpPr>
        <p:sp>
          <p:nvSpPr>
            <p:cNvPr id="440" name="Freeform 5"/>
            <p:cNvSpPr>
              <a:spLocks/>
            </p:cNvSpPr>
            <p:nvPr/>
          </p:nvSpPr>
          <p:spPr bwMode="auto">
            <a:xfrm>
              <a:off x="-268" y="1959"/>
              <a:ext cx="1016" cy="330"/>
            </a:xfrm>
            <a:custGeom>
              <a:avLst/>
              <a:gdLst>
                <a:gd name="T0" fmla="*/ 488 w 512"/>
                <a:gd name="T1" fmla="*/ 4 h 166"/>
                <a:gd name="T2" fmla="*/ 487 w 512"/>
                <a:gd name="T3" fmla="*/ 3 h 166"/>
                <a:gd name="T4" fmla="*/ 486 w 512"/>
                <a:gd name="T5" fmla="*/ 4 h 166"/>
                <a:gd name="T6" fmla="*/ 474 w 512"/>
                <a:gd name="T7" fmla="*/ 12 h 166"/>
                <a:gd name="T8" fmla="*/ 472 w 512"/>
                <a:gd name="T9" fmla="*/ 13 h 166"/>
                <a:gd name="T10" fmla="*/ 473 w 512"/>
                <a:gd name="T11" fmla="*/ 14 h 166"/>
                <a:gd name="T12" fmla="*/ 483 w 512"/>
                <a:gd name="T13" fmla="*/ 38 h 166"/>
                <a:gd name="T14" fmla="*/ 468 w 512"/>
                <a:gd name="T15" fmla="*/ 66 h 166"/>
                <a:gd name="T16" fmla="*/ 256 w 512"/>
                <a:gd name="T17" fmla="*/ 123 h 166"/>
                <a:gd name="T18" fmla="*/ 30 w 512"/>
                <a:gd name="T19" fmla="*/ 38 h 166"/>
                <a:gd name="T20" fmla="*/ 43 w 512"/>
                <a:gd name="T21" fmla="*/ 13 h 166"/>
                <a:gd name="T22" fmla="*/ 44 w 512"/>
                <a:gd name="T23" fmla="*/ 12 h 166"/>
                <a:gd name="T24" fmla="*/ 42 w 512"/>
                <a:gd name="T25" fmla="*/ 11 h 166"/>
                <a:gd name="T26" fmla="*/ 27 w 512"/>
                <a:gd name="T27" fmla="*/ 1 h 166"/>
                <a:gd name="T28" fmla="*/ 26 w 512"/>
                <a:gd name="T29" fmla="*/ 0 h 166"/>
                <a:gd name="T30" fmla="*/ 25 w 512"/>
                <a:gd name="T31" fmla="*/ 1 h 166"/>
                <a:gd name="T32" fmla="*/ 0 w 512"/>
                <a:gd name="T33" fmla="*/ 51 h 166"/>
                <a:gd name="T34" fmla="*/ 250 w 512"/>
                <a:gd name="T35" fmla="*/ 166 h 166"/>
                <a:gd name="T36" fmla="*/ 512 w 512"/>
                <a:gd name="T37" fmla="*/ 51 h 166"/>
                <a:gd name="T38" fmla="*/ 488 w 512"/>
                <a:gd name="T39" fmla="*/ 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166">
                  <a:moveTo>
                    <a:pt x="488" y="4"/>
                  </a:moveTo>
                  <a:cubicBezTo>
                    <a:pt x="487" y="3"/>
                    <a:pt x="487" y="3"/>
                    <a:pt x="487" y="3"/>
                  </a:cubicBezTo>
                  <a:cubicBezTo>
                    <a:pt x="486" y="4"/>
                    <a:pt x="486" y="4"/>
                    <a:pt x="486" y="4"/>
                  </a:cubicBezTo>
                  <a:cubicBezTo>
                    <a:pt x="483" y="6"/>
                    <a:pt x="478" y="9"/>
                    <a:pt x="474" y="12"/>
                  </a:cubicBezTo>
                  <a:cubicBezTo>
                    <a:pt x="472" y="13"/>
                    <a:pt x="472" y="13"/>
                    <a:pt x="472" y="13"/>
                  </a:cubicBezTo>
                  <a:cubicBezTo>
                    <a:pt x="473" y="14"/>
                    <a:pt x="473" y="14"/>
                    <a:pt x="473" y="14"/>
                  </a:cubicBezTo>
                  <a:cubicBezTo>
                    <a:pt x="479" y="22"/>
                    <a:pt x="483" y="30"/>
                    <a:pt x="483" y="38"/>
                  </a:cubicBezTo>
                  <a:cubicBezTo>
                    <a:pt x="483" y="47"/>
                    <a:pt x="478" y="57"/>
                    <a:pt x="468" y="66"/>
                  </a:cubicBezTo>
                  <a:cubicBezTo>
                    <a:pt x="441" y="94"/>
                    <a:pt x="371" y="123"/>
                    <a:pt x="256" y="123"/>
                  </a:cubicBezTo>
                  <a:cubicBezTo>
                    <a:pt x="101" y="123"/>
                    <a:pt x="31" y="74"/>
                    <a:pt x="30" y="38"/>
                  </a:cubicBezTo>
                  <a:cubicBezTo>
                    <a:pt x="30" y="31"/>
                    <a:pt x="34" y="22"/>
                    <a:pt x="43" y="13"/>
                  </a:cubicBezTo>
                  <a:cubicBezTo>
                    <a:pt x="44" y="12"/>
                    <a:pt x="44" y="12"/>
                    <a:pt x="44" y="12"/>
                  </a:cubicBezTo>
                  <a:cubicBezTo>
                    <a:pt x="42" y="11"/>
                    <a:pt x="42" y="11"/>
                    <a:pt x="42" y="11"/>
                  </a:cubicBezTo>
                  <a:cubicBezTo>
                    <a:pt x="37" y="8"/>
                    <a:pt x="32" y="4"/>
                    <a:pt x="27" y="1"/>
                  </a:cubicBezTo>
                  <a:cubicBezTo>
                    <a:pt x="26" y="0"/>
                    <a:pt x="26" y="0"/>
                    <a:pt x="26" y="0"/>
                  </a:cubicBezTo>
                  <a:cubicBezTo>
                    <a:pt x="25" y="1"/>
                    <a:pt x="25" y="1"/>
                    <a:pt x="25" y="1"/>
                  </a:cubicBezTo>
                  <a:cubicBezTo>
                    <a:pt x="9" y="15"/>
                    <a:pt x="0" y="32"/>
                    <a:pt x="0" y="51"/>
                  </a:cubicBezTo>
                  <a:cubicBezTo>
                    <a:pt x="0" y="128"/>
                    <a:pt x="160" y="166"/>
                    <a:pt x="250" y="166"/>
                  </a:cubicBezTo>
                  <a:cubicBezTo>
                    <a:pt x="318" y="166"/>
                    <a:pt x="512" y="145"/>
                    <a:pt x="512" y="51"/>
                  </a:cubicBezTo>
                  <a:cubicBezTo>
                    <a:pt x="512" y="34"/>
                    <a:pt x="504" y="18"/>
                    <a:pt x="48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1" name="Freeform 6"/>
            <p:cNvSpPr>
              <a:spLocks/>
            </p:cNvSpPr>
            <p:nvPr/>
          </p:nvSpPr>
          <p:spPr bwMode="auto">
            <a:xfrm>
              <a:off x="-64" y="1836"/>
              <a:ext cx="602" cy="60"/>
            </a:xfrm>
            <a:custGeom>
              <a:avLst/>
              <a:gdLst>
                <a:gd name="T0" fmla="*/ 21 w 303"/>
                <a:gd name="T1" fmla="*/ 14 h 30"/>
                <a:gd name="T2" fmla="*/ 0 w 303"/>
                <a:gd name="T3" fmla="*/ 19 h 30"/>
                <a:gd name="T4" fmla="*/ 21 w 303"/>
                <a:gd name="T5" fmla="*/ 25 h 30"/>
                <a:gd name="T6" fmla="*/ 39 w 303"/>
                <a:gd name="T7" fmla="*/ 30 h 30"/>
                <a:gd name="T8" fmla="*/ 40 w 303"/>
                <a:gd name="T9" fmla="*/ 30 h 30"/>
                <a:gd name="T10" fmla="*/ 41 w 303"/>
                <a:gd name="T11" fmla="*/ 30 h 30"/>
                <a:gd name="T12" fmla="*/ 153 w 303"/>
                <a:gd name="T13" fmla="*/ 18 h 30"/>
                <a:gd name="T14" fmla="*/ 267 w 303"/>
                <a:gd name="T15" fmla="*/ 29 h 30"/>
                <a:gd name="T16" fmla="*/ 269 w 303"/>
                <a:gd name="T17" fmla="*/ 29 h 30"/>
                <a:gd name="T18" fmla="*/ 270 w 303"/>
                <a:gd name="T19" fmla="*/ 29 h 30"/>
                <a:gd name="T20" fmla="*/ 282 w 303"/>
                <a:gd name="T21" fmla="*/ 25 h 30"/>
                <a:gd name="T22" fmla="*/ 303 w 303"/>
                <a:gd name="T23" fmla="*/ 19 h 30"/>
                <a:gd name="T24" fmla="*/ 282 w 303"/>
                <a:gd name="T25" fmla="*/ 15 h 30"/>
                <a:gd name="T26" fmla="*/ 153 w 303"/>
                <a:gd name="T27" fmla="*/ 0 h 30"/>
                <a:gd name="T28" fmla="*/ 21 w 303"/>
                <a:gd name="T2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3" h="30">
                  <a:moveTo>
                    <a:pt x="21" y="14"/>
                  </a:moveTo>
                  <a:cubicBezTo>
                    <a:pt x="0" y="19"/>
                    <a:pt x="0" y="19"/>
                    <a:pt x="0" y="19"/>
                  </a:cubicBezTo>
                  <a:cubicBezTo>
                    <a:pt x="21" y="25"/>
                    <a:pt x="21" y="25"/>
                    <a:pt x="21" y="25"/>
                  </a:cubicBezTo>
                  <a:cubicBezTo>
                    <a:pt x="27" y="27"/>
                    <a:pt x="33" y="28"/>
                    <a:pt x="39" y="30"/>
                  </a:cubicBezTo>
                  <a:cubicBezTo>
                    <a:pt x="40" y="30"/>
                    <a:pt x="40" y="30"/>
                    <a:pt x="40" y="30"/>
                  </a:cubicBezTo>
                  <a:cubicBezTo>
                    <a:pt x="41" y="30"/>
                    <a:pt x="41" y="30"/>
                    <a:pt x="41" y="30"/>
                  </a:cubicBezTo>
                  <a:cubicBezTo>
                    <a:pt x="75" y="22"/>
                    <a:pt x="113" y="18"/>
                    <a:pt x="153" y="18"/>
                  </a:cubicBezTo>
                  <a:cubicBezTo>
                    <a:pt x="196" y="18"/>
                    <a:pt x="234" y="22"/>
                    <a:pt x="267" y="29"/>
                  </a:cubicBezTo>
                  <a:cubicBezTo>
                    <a:pt x="269" y="29"/>
                    <a:pt x="269" y="29"/>
                    <a:pt x="269" y="29"/>
                  </a:cubicBezTo>
                  <a:cubicBezTo>
                    <a:pt x="270" y="29"/>
                    <a:pt x="270" y="29"/>
                    <a:pt x="270" y="29"/>
                  </a:cubicBezTo>
                  <a:cubicBezTo>
                    <a:pt x="274" y="28"/>
                    <a:pt x="278" y="26"/>
                    <a:pt x="282" y="25"/>
                  </a:cubicBezTo>
                  <a:cubicBezTo>
                    <a:pt x="303" y="19"/>
                    <a:pt x="303" y="19"/>
                    <a:pt x="303" y="19"/>
                  </a:cubicBezTo>
                  <a:cubicBezTo>
                    <a:pt x="282" y="15"/>
                    <a:pt x="282" y="15"/>
                    <a:pt x="282" y="15"/>
                  </a:cubicBezTo>
                  <a:cubicBezTo>
                    <a:pt x="234" y="4"/>
                    <a:pt x="184" y="0"/>
                    <a:pt x="153" y="0"/>
                  </a:cubicBezTo>
                  <a:cubicBezTo>
                    <a:pt x="121" y="0"/>
                    <a:pt x="69" y="4"/>
                    <a:pt x="21"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2" name="Freeform 7"/>
            <p:cNvSpPr>
              <a:spLocks noEditPoints="1"/>
            </p:cNvSpPr>
            <p:nvPr/>
          </p:nvSpPr>
          <p:spPr bwMode="auto">
            <a:xfrm>
              <a:off x="-268" y="1346"/>
              <a:ext cx="1016" cy="441"/>
            </a:xfrm>
            <a:custGeom>
              <a:avLst/>
              <a:gdLst>
                <a:gd name="T0" fmla="*/ 250 w 512"/>
                <a:gd name="T1" fmla="*/ 222 h 222"/>
                <a:gd name="T2" fmla="*/ 512 w 512"/>
                <a:gd name="T3" fmla="*/ 107 h 222"/>
                <a:gd name="T4" fmla="*/ 413 w 512"/>
                <a:gd name="T5" fmla="*/ 22 h 222"/>
                <a:gd name="T6" fmla="*/ 256 w 512"/>
                <a:gd name="T7" fmla="*/ 0 h 222"/>
                <a:gd name="T8" fmla="*/ 0 w 512"/>
                <a:gd name="T9" fmla="*/ 107 h 222"/>
                <a:gd name="T10" fmla="*/ 250 w 512"/>
                <a:gd name="T11" fmla="*/ 222 h 222"/>
                <a:gd name="T12" fmla="*/ 483 w 512"/>
                <a:gd name="T13" fmla="*/ 94 h 222"/>
                <a:gd name="T14" fmla="*/ 468 w 512"/>
                <a:gd name="T15" fmla="*/ 122 h 222"/>
                <a:gd name="T16" fmla="*/ 256 w 512"/>
                <a:gd name="T17" fmla="*/ 179 h 222"/>
                <a:gd name="T18" fmla="*/ 30 w 512"/>
                <a:gd name="T19" fmla="*/ 94 h 222"/>
                <a:gd name="T20" fmla="*/ 42 w 512"/>
                <a:gd name="T21" fmla="*/ 70 h 222"/>
                <a:gd name="T22" fmla="*/ 256 w 512"/>
                <a:gd name="T23" fmla="*/ 14 h 222"/>
                <a:gd name="T24" fmla="*/ 483 w 512"/>
                <a:gd name="T25" fmla="*/ 9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2" h="222">
                  <a:moveTo>
                    <a:pt x="250" y="222"/>
                  </a:moveTo>
                  <a:cubicBezTo>
                    <a:pt x="318" y="222"/>
                    <a:pt x="512" y="200"/>
                    <a:pt x="512" y="107"/>
                  </a:cubicBezTo>
                  <a:cubicBezTo>
                    <a:pt x="512" y="71"/>
                    <a:pt x="478" y="41"/>
                    <a:pt x="413" y="22"/>
                  </a:cubicBezTo>
                  <a:cubicBezTo>
                    <a:pt x="358" y="6"/>
                    <a:pt x="294" y="0"/>
                    <a:pt x="256" y="0"/>
                  </a:cubicBezTo>
                  <a:cubicBezTo>
                    <a:pt x="168" y="0"/>
                    <a:pt x="0" y="22"/>
                    <a:pt x="0" y="107"/>
                  </a:cubicBezTo>
                  <a:cubicBezTo>
                    <a:pt x="0" y="183"/>
                    <a:pt x="160" y="222"/>
                    <a:pt x="250" y="222"/>
                  </a:cubicBezTo>
                  <a:close/>
                  <a:moveTo>
                    <a:pt x="483" y="94"/>
                  </a:moveTo>
                  <a:cubicBezTo>
                    <a:pt x="483" y="103"/>
                    <a:pt x="478" y="112"/>
                    <a:pt x="468" y="122"/>
                  </a:cubicBezTo>
                  <a:cubicBezTo>
                    <a:pt x="441" y="149"/>
                    <a:pt x="371" y="179"/>
                    <a:pt x="256" y="179"/>
                  </a:cubicBezTo>
                  <a:cubicBezTo>
                    <a:pt x="101" y="179"/>
                    <a:pt x="31" y="129"/>
                    <a:pt x="30" y="94"/>
                  </a:cubicBezTo>
                  <a:cubicBezTo>
                    <a:pt x="30" y="86"/>
                    <a:pt x="34" y="78"/>
                    <a:pt x="42" y="70"/>
                  </a:cubicBezTo>
                  <a:cubicBezTo>
                    <a:pt x="69" y="43"/>
                    <a:pt x="139" y="14"/>
                    <a:pt x="256" y="14"/>
                  </a:cubicBezTo>
                  <a:cubicBezTo>
                    <a:pt x="411" y="14"/>
                    <a:pt x="482" y="55"/>
                    <a:pt x="483" y="9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3" name="Freeform 8"/>
            <p:cNvSpPr>
              <a:spLocks/>
            </p:cNvSpPr>
            <p:nvPr/>
          </p:nvSpPr>
          <p:spPr bwMode="auto">
            <a:xfrm>
              <a:off x="-64" y="1572"/>
              <a:ext cx="602" cy="60"/>
            </a:xfrm>
            <a:custGeom>
              <a:avLst/>
              <a:gdLst>
                <a:gd name="T0" fmla="*/ 21 w 303"/>
                <a:gd name="T1" fmla="*/ 14 h 30"/>
                <a:gd name="T2" fmla="*/ 0 w 303"/>
                <a:gd name="T3" fmla="*/ 19 h 30"/>
                <a:gd name="T4" fmla="*/ 21 w 303"/>
                <a:gd name="T5" fmla="*/ 25 h 30"/>
                <a:gd name="T6" fmla="*/ 39 w 303"/>
                <a:gd name="T7" fmla="*/ 29 h 30"/>
                <a:gd name="T8" fmla="*/ 40 w 303"/>
                <a:gd name="T9" fmla="*/ 30 h 30"/>
                <a:gd name="T10" fmla="*/ 41 w 303"/>
                <a:gd name="T11" fmla="*/ 29 h 30"/>
                <a:gd name="T12" fmla="*/ 153 w 303"/>
                <a:gd name="T13" fmla="*/ 18 h 30"/>
                <a:gd name="T14" fmla="*/ 267 w 303"/>
                <a:gd name="T15" fmla="*/ 28 h 30"/>
                <a:gd name="T16" fmla="*/ 269 w 303"/>
                <a:gd name="T17" fmla="*/ 29 h 30"/>
                <a:gd name="T18" fmla="*/ 270 w 303"/>
                <a:gd name="T19" fmla="*/ 28 h 30"/>
                <a:gd name="T20" fmla="*/ 282 w 303"/>
                <a:gd name="T21" fmla="*/ 25 h 30"/>
                <a:gd name="T22" fmla="*/ 303 w 303"/>
                <a:gd name="T23" fmla="*/ 19 h 30"/>
                <a:gd name="T24" fmla="*/ 282 w 303"/>
                <a:gd name="T25" fmla="*/ 14 h 30"/>
                <a:gd name="T26" fmla="*/ 153 w 303"/>
                <a:gd name="T27" fmla="*/ 0 h 30"/>
                <a:gd name="T28" fmla="*/ 21 w 303"/>
                <a:gd name="T2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3" h="30">
                  <a:moveTo>
                    <a:pt x="21" y="14"/>
                  </a:moveTo>
                  <a:cubicBezTo>
                    <a:pt x="0" y="19"/>
                    <a:pt x="0" y="19"/>
                    <a:pt x="0" y="19"/>
                  </a:cubicBezTo>
                  <a:cubicBezTo>
                    <a:pt x="21" y="25"/>
                    <a:pt x="21" y="25"/>
                    <a:pt x="21" y="25"/>
                  </a:cubicBezTo>
                  <a:cubicBezTo>
                    <a:pt x="27" y="26"/>
                    <a:pt x="33" y="28"/>
                    <a:pt x="39" y="29"/>
                  </a:cubicBezTo>
                  <a:cubicBezTo>
                    <a:pt x="40" y="30"/>
                    <a:pt x="40" y="30"/>
                    <a:pt x="40" y="30"/>
                  </a:cubicBezTo>
                  <a:cubicBezTo>
                    <a:pt x="41" y="29"/>
                    <a:pt x="41" y="29"/>
                    <a:pt x="41" y="29"/>
                  </a:cubicBezTo>
                  <a:cubicBezTo>
                    <a:pt x="75" y="22"/>
                    <a:pt x="113" y="18"/>
                    <a:pt x="153" y="18"/>
                  </a:cubicBezTo>
                  <a:cubicBezTo>
                    <a:pt x="196" y="18"/>
                    <a:pt x="234" y="22"/>
                    <a:pt x="267" y="28"/>
                  </a:cubicBezTo>
                  <a:cubicBezTo>
                    <a:pt x="269" y="29"/>
                    <a:pt x="269" y="29"/>
                    <a:pt x="269" y="29"/>
                  </a:cubicBezTo>
                  <a:cubicBezTo>
                    <a:pt x="270" y="28"/>
                    <a:pt x="270" y="28"/>
                    <a:pt x="270" y="28"/>
                  </a:cubicBezTo>
                  <a:cubicBezTo>
                    <a:pt x="274" y="27"/>
                    <a:pt x="278" y="26"/>
                    <a:pt x="282" y="25"/>
                  </a:cubicBezTo>
                  <a:cubicBezTo>
                    <a:pt x="303" y="19"/>
                    <a:pt x="303" y="19"/>
                    <a:pt x="303" y="19"/>
                  </a:cubicBezTo>
                  <a:cubicBezTo>
                    <a:pt x="282" y="14"/>
                    <a:pt x="282" y="14"/>
                    <a:pt x="282" y="14"/>
                  </a:cubicBezTo>
                  <a:cubicBezTo>
                    <a:pt x="234" y="4"/>
                    <a:pt x="184" y="0"/>
                    <a:pt x="153" y="0"/>
                  </a:cubicBezTo>
                  <a:cubicBezTo>
                    <a:pt x="121" y="0"/>
                    <a:pt x="69" y="4"/>
                    <a:pt x="21"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4" name="Freeform 9"/>
            <p:cNvSpPr>
              <a:spLocks/>
            </p:cNvSpPr>
            <p:nvPr/>
          </p:nvSpPr>
          <p:spPr bwMode="auto">
            <a:xfrm>
              <a:off x="-268" y="1721"/>
              <a:ext cx="1016" cy="330"/>
            </a:xfrm>
            <a:custGeom>
              <a:avLst/>
              <a:gdLst>
                <a:gd name="T0" fmla="*/ 250 w 512"/>
                <a:gd name="T1" fmla="*/ 166 h 166"/>
                <a:gd name="T2" fmla="*/ 512 w 512"/>
                <a:gd name="T3" fmla="*/ 51 h 166"/>
                <a:gd name="T4" fmla="*/ 488 w 512"/>
                <a:gd name="T5" fmla="*/ 3 h 166"/>
                <a:gd name="T6" fmla="*/ 487 w 512"/>
                <a:gd name="T7" fmla="*/ 3 h 166"/>
                <a:gd name="T8" fmla="*/ 486 w 512"/>
                <a:gd name="T9" fmla="*/ 3 h 166"/>
                <a:gd name="T10" fmla="*/ 474 w 512"/>
                <a:gd name="T11" fmla="*/ 12 h 166"/>
                <a:gd name="T12" fmla="*/ 472 w 512"/>
                <a:gd name="T13" fmla="*/ 13 h 166"/>
                <a:gd name="T14" fmla="*/ 473 w 512"/>
                <a:gd name="T15" fmla="*/ 14 h 166"/>
                <a:gd name="T16" fmla="*/ 483 w 512"/>
                <a:gd name="T17" fmla="*/ 38 h 166"/>
                <a:gd name="T18" fmla="*/ 468 w 512"/>
                <a:gd name="T19" fmla="*/ 66 h 166"/>
                <a:gd name="T20" fmla="*/ 256 w 512"/>
                <a:gd name="T21" fmla="*/ 123 h 166"/>
                <a:gd name="T22" fmla="*/ 30 w 512"/>
                <a:gd name="T23" fmla="*/ 38 h 166"/>
                <a:gd name="T24" fmla="*/ 43 w 512"/>
                <a:gd name="T25" fmla="*/ 13 h 166"/>
                <a:gd name="T26" fmla="*/ 44 w 512"/>
                <a:gd name="T27" fmla="*/ 12 h 166"/>
                <a:gd name="T28" fmla="*/ 42 w 512"/>
                <a:gd name="T29" fmla="*/ 11 h 166"/>
                <a:gd name="T30" fmla="*/ 27 w 512"/>
                <a:gd name="T31" fmla="*/ 1 h 166"/>
                <a:gd name="T32" fmla="*/ 26 w 512"/>
                <a:gd name="T33" fmla="*/ 0 h 166"/>
                <a:gd name="T34" fmla="*/ 25 w 512"/>
                <a:gd name="T35" fmla="*/ 1 h 166"/>
                <a:gd name="T36" fmla="*/ 0 w 512"/>
                <a:gd name="T37" fmla="*/ 51 h 166"/>
                <a:gd name="T38" fmla="*/ 250 w 512"/>
                <a:gd name="T39"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166">
                  <a:moveTo>
                    <a:pt x="250" y="166"/>
                  </a:moveTo>
                  <a:cubicBezTo>
                    <a:pt x="318" y="166"/>
                    <a:pt x="512" y="145"/>
                    <a:pt x="512" y="51"/>
                  </a:cubicBezTo>
                  <a:cubicBezTo>
                    <a:pt x="512" y="33"/>
                    <a:pt x="504" y="17"/>
                    <a:pt x="488" y="3"/>
                  </a:cubicBezTo>
                  <a:cubicBezTo>
                    <a:pt x="487" y="3"/>
                    <a:pt x="487" y="3"/>
                    <a:pt x="487" y="3"/>
                  </a:cubicBezTo>
                  <a:cubicBezTo>
                    <a:pt x="486" y="3"/>
                    <a:pt x="486" y="3"/>
                    <a:pt x="486" y="3"/>
                  </a:cubicBezTo>
                  <a:cubicBezTo>
                    <a:pt x="483" y="6"/>
                    <a:pt x="479" y="9"/>
                    <a:pt x="474" y="12"/>
                  </a:cubicBezTo>
                  <a:cubicBezTo>
                    <a:pt x="472" y="13"/>
                    <a:pt x="472" y="13"/>
                    <a:pt x="472" y="13"/>
                  </a:cubicBezTo>
                  <a:cubicBezTo>
                    <a:pt x="473" y="14"/>
                    <a:pt x="473" y="14"/>
                    <a:pt x="473" y="14"/>
                  </a:cubicBezTo>
                  <a:cubicBezTo>
                    <a:pt x="479" y="22"/>
                    <a:pt x="483" y="30"/>
                    <a:pt x="483" y="38"/>
                  </a:cubicBezTo>
                  <a:cubicBezTo>
                    <a:pt x="483" y="47"/>
                    <a:pt x="478" y="56"/>
                    <a:pt x="468" y="66"/>
                  </a:cubicBezTo>
                  <a:cubicBezTo>
                    <a:pt x="441" y="94"/>
                    <a:pt x="371" y="123"/>
                    <a:pt x="256" y="123"/>
                  </a:cubicBezTo>
                  <a:cubicBezTo>
                    <a:pt x="101" y="123"/>
                    <a:pt x="31" y="73"/>
                    <a:pt x="30" y="38"/>
                  </a:cubicBezTo>
                  <a:cubicBezTo>
                    <a:pt x="30" y="30"/>
                    <a:pt x="34" y="22"/>
                    <a:pt x="43" y="13"/>
                  </a:cubicBezTo>
                  <a:cubicBezTo>
                    <a:pt x="44" y="12"/>
                    <a:pt x="44" y="12"/>
                    <a:pt x="44" y="12"/>
                  </a:cubicBezTo>
                  <a:cubicBezTo>
                    <a:pt x="42" y="11"/>
                    <a:pt x="42" y="11"/>
                    <a:pt x="42" y="11"/>
                  </a:cubicBezTo>
                  <a:cubicBezTo>
                    <a:pt x="37" y="7"/>
                    <a:pt x="32" y="4"/>
                    <a:pt x="27" y="1"/>
                  </a:cubicBezTo>
                  <a:cubicBezTo>
                    <a:pt x="26" y="0"/>
                    <a:pt x="26" y="0"/>
                    <a:pt x="26" y="0"/>
                  </a:cubicBezTo>
                  <a:cubicBezTo>
                    <a:pt x="25" y="1"/>
                    <a:pt x="25" y="1"/>
                    <a:pt x="25" y="1"/>
                  </a:cubicBezTo>
                  <a:cubicBezTo>
                    <a:pt x="9" y="15"/>
                    <a:pt x="0" y="32"/>
                    <a:pt x="0" y="51"/>
                  </a:cubicBezTo>
                  <a:cubicBezTo>
                    <a:pt x="0" y="127"/>
                    <a:pt x="160" y="166"/>
                    <a:pt x="250" y="1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3145" y="2568189"/>
            <a:ext cx="876461" cy="236366"/>
          </a:xfrm>
          <a:prstGeom prst="rect">
            <a:avLst/>
          </a:prstGeom>
        </p:spPr>
      </p:pic>
      <p:pic>
        <p:nvPicPr>
          <p:cNvPr id="448" name="Picture 447"/>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6739771" y="2571614"/>
            <a:ext cx="607203" cy="607117"/>
          </a:xfrm>
          <a:prstGeom prst="rect">
            <a:avLst/>
          </a:prstGeom>
        </p:spPr>
      </p:pic>
      <p:grpSp>
        <p:nvGrpSpPr>
          <p:cNvPr id="27" name="Group 26"/>
          <p:cNvGrpSpPr/>
          <p:nvPr/>
        </p:nvGrpSpPr>
        <p:grpSpPr>
          <a:xfrm>
            <a:off x="1110312" y="3448698"/>
            <a:ext cx="422976" cy="660306"/>
            <a:chOff x="-103157" y="2621200"/>
            <a:chExt cx="492348" cy="768710"/>
          </a:xfrm>
        </p:grpSpPr>
        <p:sp>
          <p:nvSpPr>
            <p:cNvPr id="450" name="Freeform 6"/>
            <p:cNvSpPr>
              <a:spLocks noEditPoints="1"/>
            </p:cNvSpPr>
            <p:nvPr/>
          </p:nvSpPr>
          <p:spPr bwMode="auto">
            <a:xfrm>
              <a:off x="-103157" y="2621200"/>
              <a:ext cx="492348" cy="768710"/>
            </a:xfrm>
            <a:custGeom>
              <a:avLst/>
              <a:gdLst>
                <a:gd name="T0" fmla="*/ 95 w 111"/>
                <a:gd name="T1" fmla="*/ 0 h 174"/>
                <a:gd name="T2" fmla="*/ 15 w 111"/>
                <a:gd name="T3" fmla="*/ 0 h 174"/>
                <a:gd name="T4" fmla="*/ 0 w 111"/>
                <a:gd name="T5" fmla="*/ 16 h 174"/>
                <a:gd name="T6" fmla="*/ 0 w 111"/>
                <a:gd name="T7" fmla="*/ 158 h 174"/>
                <a:gd name="T8" fmla="*/ 15 w 111"/>
                <a:gd name="T9" fmla="*/ 174 h 174"/>
                <a:gd name="T10" fmla="*/ 95 w 111"/>
                <a:gd name="T11" fmla="*/ 174 h 174"/>
                <a:gd name="T12" fmla="*/ 111 w 111"/>
                <a:gd name="T13" fmla="*/ 158 h 174"/>
                <a:gd name="T14" fmla="*/ 111 w 111"/>
                <a:gd name="T15" fmla="*/ 16 h 174"/>
                <a:gd name="T16" fmla="*/ 95 w 111"/>
                <a:gd name="T17" fmla="*/ 0 h 174"/>
                <a:gd name="T18" fmla="*/ 44 w 111"/>
                <a:gd name="T19" fmla="*/ 12 h 174"/>
                <a:gd name="T20" fmla="*/ 66 w 111"/>
                <a:gd name="T21" fmla="*/ 12 h 174"/>
                <a:gd name="T22" fmla="*/ 68 w 111"/>
                <a:gd name="T23" fmla="*/ 14 h 174"/>
                <a:gd name="T24" fmla="*/ 66 w 111"/>
                <a:gd name="T25" fmla="*/ 16 h 174"/>
                <a:gd name="T26" fmla="*/ 44 w 111"/>
                <a:gd name="T27" fmla="*/ 16 h 174"/>
                <a:gd name="T28" fmla="*/ 42 w 111"/>
                <a:gd name="T29" fmla="*/ 14 h 174"/>
                <a:gd name="T30" fmla="*/ 44 w 111"/>
                <a:gd name="T31" fmla="*/ 12 h 174"/>
                <a:gd name="T32" fmla="*/ 55 w 111"/>
                <a:gd name="T33" fmla="*/ 166 h 174"/>
                <a:gd name="T34" fmla="*/ 50 w 111"/>
                <a:gd name="T35" fmla="*/ 161 h 174"/>
                <a:gd name="T36" fmla="*/ 55 w 111"/>
                <a:gd name="T37" fmla="*/ 155 h 174"/>
                <a:gd name="T38" fmla="*/ 60 w 111"/>
                <a:gd name="T39" fmla="*/ 161 h 174"/>
                <a:gd name="T40" fmla="*/ 55 w 111"/>
                <a:gd name="T41" fmla="*/ 166 h 174"/>
                <a:gd name="T42" fmla="*/ 96 w 111"/>
                <a:gd name="T43" fmla="*/ 149 h 174"/>
                <a:gd name="T44" fmla="*/ 14 w 111"/>
                <a:gd name="T45" fmla="*/ 149 h 174"/>
                <a:gd name="T46" fmla="*/ 14 w 111"/>
                <a:gd name="T47" fmla="*/ 26 h 174"/>
                <a:gd name="T48" fmla="*/ 96 w 111"/>
                <a:gd name="T49" fmla="*/ 26 h 174"/>
                <a:gd name="T50" fmla="*/ 96 w 111"/>
                <a:gd name="T51" fmla="*/ 14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174">
                  <a:moveTo>
                    <a:pt x="95" y="0"/>
                  </a:moveTo>
                  <a:cubicBezTo>
                    <a:pt x="15" y="0"/>
                    <a:pt x="15" y="0"/>
                    <a:pt x="15" y="0"/>
                  </a:cubicBezTo>
                  <a:cubicBezTo>
                    <a:pt x="7" y="0"/>
                    <a:pt x="0" y="7"/>
                    <a:pt x="0" y="16"/>
                  </a:cubicBezTo>
                  <a:cubicBezTo>
                    <a:pt x="0" y="158"/>
                    <a:pt x="0" y="158"/>
                    <a:pt x="0" y="158"/>
                  </a:cubicBezTo>
                  <a:cubicBezTo>
                    <a:pt x="0" y="167"/>
                    <a:pt x="7" y="174"/>
                    <a:pt x="15" y="174"/>
                  </a:cubicBezTo>
                  <a:cubicBezTo>
                    <a:pt x="95" y="174"/>
                    <a:pt x="95" y="174"/>
                    <a:pt x="95" y="174"/>
                  </a:cubicBezTo>
                  <a:cubicBezTo>
                    <a:pt x="104" y="174"/>
                    <a:pt x="111" y="167"/>
                    <a:pt x="111" y="158"/>
                  </a:cubicBezTo>
                  <a:cubicBezTo>
                    <a:pt x="111" y="16"/>
                    <a:pt x="111" y="16"/>
                    <a:pt x="111" y="16"/>
                  </a:cubicBezTo>
                  <a:cubicBezTo>
                    <a:pt x="111" y="7"/>
                    <a:pt x="104" y="0"/>
                    <a:pt x="95" y="0"/>
                  </a:cubicBezTo>
                  <a:close/>
                  <a:moveTo>
                    <a:pt x="44" y="12"/>
                  </a:moveTo>
                  <a:cubicBezTo>
                    <a:pt x="66" y="12"/>
                    <a:pt x="66" y="12"/>
                    <a:pt x="66" y="12"/>
                  </a:cubicBezTo>
                  <a:cubicBezTo>
                    <a:pt x="67" y="12"/>
                    <a:pt x="68" y="12"/>
                    <a:pt x="68" y="14"/>
                  </a:cubicBezTo>
                  <a:cubicBezTo>
                    <a:pt x="68" y="15"/>
                    <a:pt x="67" y="16"/>
                    <a:pt x="66" y="16"/>
                  </a:cubicBezTo>
                  <a:cubicBezTo>
                    <a:pt x="44" y="16"/>
                    <a:pt x="44" y="16"/>
                    <a:pt x="44" y="16"/>
                  </a:cubicBezTo>
                  <a:cubicBezTo>
                    <a:pt x="43" y="16"/>
                    <a:pt x="42" y="15"/>
                    <a:pt x="42" y="14"/>
                  </a:cubicBezTo>
                  <a:cubicBezTo>
                    <a:pt x="42" y="12"/>
                    <a:pt x="43" y="12"/>
                    <a:pt x="44" y="12"/>
                  </a:cubicBezTo>
                  <a:close/>
                  <a:moveTo>
                    <a:pt x="55" y="166"/>
                  </a:moveTo>
                  <a:cubicBezTo>
                    <a:pt x="52" y="166"/>
                    <a:pt x="50" y="164"/>
                    <a:pt x="50" y="161"/>
                  </a:cubicBezTo>
                  <a:cubicBezTo>
                    <a:pt x="50" y="158"/>
                    <a:pt x="52" y="155"/>
                    <a:pt x="55" y="155"/>
                  </a:cubicBezTo>
                  <a:cubicBezTo>
                    <a:pt x="58" y="155"/>
                    <a:pt x="60" y="158"/>
                    <a:pt x="60" y="161"/>
                  </a:cubicBezTo>
                  <a:cubicBezTo>
                    <a:pt x="60" y="164"/>
                    <a:pt x="58" y="166"/>
                    <a:pt x="55" y="166"/>
                  </a:cubicBezTo>
                  <a:close/>
                  <a:moveTo>
                    <a:pt x="96" y="149"/>
                  </a:moveTo>
                  <a:cubicBezTo>
                    <a:pt x="14" y="149"/>
                    <a:pt x="14" y="149"/>
                    <a:pt x="14" y="149"/>
                  </a:cubicBezTo>
                  <a:cubicBezTo>
                    <a:pt x="14" y="26"/>
                    <a:pt x="14" y="26"/>
                    <a:pt x="14" y="26"/>
                  </a:cubicBezTo>
                  <a:cubicBezTo>
                    <a:pt x="96" y="26"/>
                    <a:pt x="96" y="26"/>
                    <a:pt x="96" y="26"/>
                  </a:cubicBezTo>
                  <a:lnTo>
                    <a:pt x="96" y="149"/>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51" name="Group 4"/>
            <p:cNvGrpSpPr>
              <a:grpSpLocks noChangeAspect="1"/>
            </p:cNvGrpSpPr>
            <p:nvPr/>
          </p:nvGrpSpPr>
          <p:grpSpPr bwMode="auto">
            <a:xfrm>
              <a:off x="13324" y="2870626"/>
              <a:ext cx="248188" cy="230356"/>
              <a:chOff x="-268" y="1346"/>
              <a:chExt cx="1016" cy="943"/>
            </a:xfrm>
            <a:solidFill>
              <a:schemeClr val="accent1"/>
            </a:solidFill>
          </p:grpSpPr>
          <p:sp>
            <p:nvSpPr>
              <p:cNvPr id="452" name="Freeform 5"/>
              <p:cNvSpPr>
                <a:spLocks/>
              </p:cNvSpPr>
              <p:nvPr/>
            </p:nvSpPr>
            <p:spPr bwMode="auto">
              <a:xfrm>
                <a:off x="-268" y="1959"/>
                <a:ext cx="1016" cy="330"/>
              </a:xfrm>
              <a:custGeom>
                <a:avLst/>
                <a:gdLst>
                  <a:gd name="T0" fmla="*/ 488 w 512"/>
                  <a:gd name="T1" fmla="*/ 4 h 166"/>
                  <a:gd name="T2" fmla="*/ 487 w 512"/>
                  <a:gd name="T3" fmla="*/ 3 h 166"/>
                  <a:gd name="T4" fmla="*/ 486 w 512"/>
                  <a:gd name="T5" fmla="*/ 4 h 166"/>
                  <a:gd name="T6" fmla="*/ 474 w 512"/>
                  <a:gd name="T7" fmla="*/ 12 h 166"/>
                  <a:gd name="T8" fmla="*/ 472 w 512"/>
                  <a:gd name="T9" fmla="*/ 13 h 166"/>
                  <a:gd name="T10" fmla="*/ 473 w 512"/>
                  <a:gd name="T11" fmla="*/ 14 h 166"/>
                  <a:gd name="T12" fmla="*/ 483 w 512"/>
                  <a:gd name="T13" fmla="*/ 38 h 166"/>
                  <a:gd name="T14" fmla="*/ 468 w 512"/>
                  <a:gd name="T15" fmla="*/ 66 h 166"/>
                  <a:gd name="T16" fmla="*/ 256 w 512"/>
                  <a:gd name="T17" fmla="*/ 123 h 166"/>
                  <a:gd name="T18" fmla="*/ 30 w 512"/>
                  <a:gd name="T19" fmla="*/ 38 h 166"/>
                  <a:gd name="T20" fmla="*/ 43 w 512"/>
                  <a:gd name="T21" fmla="*/ 13 h 166"/>
                  <a:gd name="T22" fmla="*/ 44 w 512"/>
                  <a:gd name="T23" fmla="*/ 12 h 166"/>
                  <a:gd name="T24" fmla="*/ 42 w 512"/>
                  <a:gd name="T25" fmla="*/ 11 h 166"/>
                  <a:gd name="T26" fmla="*/ 27 w 512"/>
                  <a:gd name="T27" fmla="*/ 1 h 166"/>
                  <a:gd name="T28" fmla="*/ 26 w 512"/>
                  <a:gd name="T29" fmla="*/ 0 h 166"/>
                  <a:gd name="T30" fmla="*/ 25 w 512"/>
                  <a:gd name="T31" fmla="*/ 1 h 166"/>
                  <a:gd name="T32" fmla="*/ 0 w 512"/>
                  <a:gd name="T33" fmla="*/ 51 h 166"/>
                  <a:gd name="T34" fmla="*/ 250 w 512"/>
                  <a:gd name="T35" fmla="*/ 166 h 166"/>
                  <a:gd name="T36" fmla="*/ 512 w 512"/>
                  <a:gd name="T37" fmla="*/ 51 h 166"/>
                  <a:gd name="T38" fmla="*/ 488 w 512"/>
                  <a:gd name="T39" fmla="*/ 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166">
                    <a:moveTo>
                      <a:pt x="488" y="4"/>
                    </a:moveTo>
                    <a:cubicBezTo>
                      <a:pt x="487" y="3"/>
                      <a:pt x="487" y="3"/>
                      <a:pt x="487" y="3"/>
                    </a:cubicBezTo>
                    <a:cubicBezTo>
                      <a:pt x="486" y="4"/>
                      <a:pt x="486" y="4"/>
                      <a:pt x="486" y="4"/>
                    </a:cubicBezTo>
                    <a:cubicBezTo>
                      <a:pt x="483" y="6"/>
                      <a:pt x="478" y="9"/>
                      <a:pt x="474" y="12"/>
                    </a:cubicBezTo>
                    <a:cubicBezTo>
                      <a:pt x="472" y="13"/>
                      <a:pt x="472" y="13"/>
                      <a:pt x="472" y="13"/>
                    </a:cubicBezTo>
                    <a:cubicBezTo>
                      <a:pt x="473" y="14"/>
                      <a:pt x="473" y="14"/>
                      <a:pt x="473" y="14"/>
                    </a:cubicBezTo>
                    <a:cubicBezTo>
                      <a:pt x="479" y="22"/>
                      <a:pt x="483" y="30"/>
                      <a:pt x="483" y="38"/>
                    </a:cubicBezTo>
                    <a:cubicBezTo>
                      <a:pt x="483" y="47"/>
                      <a:pt x="478" y="57"/>
                      <a:pt x="468" y="66"/>
                    </a:cubicBezTo>
                    <a:cubicBezTo>
                      <a:pt x="441" y="94"/>
                      <a:pt x="371" y="123"/>
                      <a:pt x="256" y="123"/>
                    </a:cubicBezTo>
                    <a:cubicBezTo>
                      <a:pt x="101" y="123"/>
                      <a:pt x="31" y="74"/>
                      <a:pt x="30" y="38"/>
                    </a:cubicBezTo>
                    <a:cubicBezTo>
                      <a:pt x="30" y="31"/>
                      <a:pt x="34" y="22"/>
                      <a:pt x="43" y="13"/>
                    </a:cubicBezTo>
                    <a:cubicBezTo>
                      <a:pt x="44" y="12"/>
                      <a:pt x="44" y="12"/>
                      <a:pt x="44" y="12"/>
                    </a:cubicBezTo>
                    <a:cubicBezTo>
                      <a:pt x="42" y="11"/>
                      <a:pt x="42" y="11"/>
                      <a:pt x="42" y="11"/>
                    </a:cubicBezTo>
                    <a:cubicBezTo>
                      <a:pt x="37" y="8"/>
                      <a:pt x="32" y="4"/>
                      <a:pt x="27" y="1"/>
                    </a:cubicBezTo>
                    <a:cubicBezTo>
                      <a:pt x="26" y="0"/>
                      <a:pt x="26" y="0"/>
                      <a:pt x="26" y="0"/>
                    </a:cubicBezTo>
                    <a:cubicBezTo>
                      <a:pt x="25" y="1"/>
                      <a:pt x="25" y="1"/>
                      <a:pt x="25" y="1"/>
                    </a:cubicBezTo>
                    <a:cubicBezTo>
                      <a:pt x="9" y="15"/>
                      <a:pt x="0" y="32"/>
                      <a:pt x="0" y="51"/>
                    </a:cubicBezTo>
                    <a:cubicBezTo>
                      <a:pt x="0" y="128"/>
                      <a:pt x="160" y="166"/>
                      <a:pt x="250" y="166"/>
                    </a:cubicBezTo>
                    <a:cubicBezTo>
                      <a:pt x="318" y="166"/>
                      <a:pt x="512" y="145"/>
                      <a:pt x="512" y="51"/>
                    </a:cubicBezTo>
                    <a:cubicBezTo>
                      <a:pt x="512" y="34"/>
                      <a:pt x="504" y="18"/>
                      <a:pt x="48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3" name="Freeform 6"/>
              <p:cNvSpPr>
                <a:spLocks/>
              </p:cNvSpPr>
              <p:nvPr/>
            </p:nvSpPr>
            <p:spPr bwMode="auto">
              <a:xfrm>
                <a:off x="-64" y="1836"/>
                <a:ext cx="602" cy="60"/>
              </a:xfrm>
              <a:custGeom>
                <a:avLst/>
                <a:gdLst>
                  <a:gd name="T0" fmla="*/ 21 w 303"/>
                  <a:gd name="T1" fmla="*/ 14 h 30"/>
                  <a:gd name="T2" fmla="*/ 0 w 303"/>
                  <a:gd name="T3" fmla="*/ 19 h 30"/>
                  <a:gd name="T4" fmla="*/ 21 w 303"/>
                  <a:gd name="T5" fmla="*/ 25 h 30"/>
                  <a:gd name="T6" fmla="*/ 39 w 303"/>
                  <a:gd name="T7" fmla="*/ 30 h 30"/>
                  <a:gd name="T8" fmla="*/ 40 w 303"/>
                  <a:gd name="T9" fmla="*/ 30 h 30"/>
                  <a:gd name="T10" fmla="*/ 41 w 303"/>
                  <a:gd name="T11" fmla="*/ 30 h 30"/>
                  <a:gd name="T12" fmla="*/ 153 w 303"/>
                  <a:gd name="T13" fmla="*/ 18 h 30"/>
                  <a:gd name="T14" fmla="*/ 267 w 303"/>
                  <a:gd name="T15" fmla="*/ 29 h 30"/>
                  <a:gd name="T16" fmla="*/ 269 w 303"/>
                  <a:gd name="T17" fmla="*/ 29 h 30"/>
                  <a:gd name="T18" fmla="*/ 270 w 303"/>
                  <a:gd name="T19" fmla="*/ 29 h 30"/>
                  <a:gd name="T20" fmla="*/ 282 w 303"/>
                  <a:gd name="T21" fmla="*/ 25 h 30"/>
                  <a:gd name="T22" fmla="*/ 303 w 303"/>
                  <a:gd name="T23" fmla="*/ 19 h 30"/>
                  <a:gd name="T24" fmla="*/ 282 w 303"/>
                  <a:gd name="T25" fmla="*/ 15 h 30"/>
                  <a:gd name="T26" fmla="*/ 153 w 303"/>
                  <a:gd name="T27" fmla="*/ 0 h 30"/>
                  <a:gd name="T28" fmla="*/ 21 w 303"/>
                  <a:gd name="T2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3" h="30">
                    <a:moveTo>
                      <a:pt x="21" y="14"/>
                    </a:moveTo>
                    <a:cubicBezTo>
                      <a:pt x="0" y="19"/>
                      <a:pt x="0" y="19"/>
                      <a:pt x="0" y="19"/>
                    </a:cubicBezTo>
                    <a:cubicBezTo>
                      <a:pt x="21" y="25"/>
                      <a:pt x="21" y="25"/>
                      <a:pt x="21" y="25"/>
                    </a:cubicBezTo>
                    <a:cubicBezTo>
                      <a:pt x="27" y="27"/>
                      <a:pt x="33" y="28"/>
                      <a:pt x="39" y="30"/>
                    </a:cubicBezTo>
                    <a:cubicBezTo>
                      <a:pt x="40" y="30"/>
                      <a:pt x="40" y="30"/>
                      <a:pt x="40" y="30"/>
                    </a:cubicBezTo>
                    <a:cubicBezTo>
                      <a:pt x="41" y="30"/>
                      <a:pt x="41" y="30"/>
                      <a:pt x="41" y="30"/>
                    </a:cubicBezTo>
                    <a:cubicBezTo>
                      <a:pt x="75" y="22"/>
                      <a:pt x="113" y="18"/>
                      <a:pt x="153" y="18"/>
                    </a:cubicBezTo>
                    <a:cubicBezTo>
                      <a:pt x="196" y="18"/>
                      <a:pt x="234" y="22"/>
                      <a:pt x="267" y="29"/>
                    </a:cubicBezTo>
                    <a:cubicBezTo>
                      <a:pt x="269" y="29"/>
                      <a:pt x="269" y="29"/>
                      <a:pt x="269" y="29"/>
                    </a:cubicBezTo>
                    <a:cubicBezTo>
                      <a:pt x="270" y="29"/>
                      <a:pt x="270" y="29"/>
                      <a:pt x="270" y="29"/>
                    </a:cubicBezTo>
                    <a:cubicBezTo>
                      <a:pt x="274" y="28"/>
                      <a:pt x="278" y="26"/>
                      <a:pt x="282" y="25"/>
                    </a:cubicBezTo>
                    <a:cubicBezTo>
                      <a:pt x="303" y="19"/>
                      <a:pt x="303" y="19"/>
                      <a:pt x="303" y="19"/>
                    </a:cubicBezTo>
                    <a:cubicBezTo>
                      <a:pt x="282" y="15"/>
                      <a:pt x="282" y="15"/>
                      <a:pt x="282" y="15"/>
                    </a:cubicBezTo>
                    <a:cubicBezTo>
                      <a:pt x="234" y="4"/>
                      <a:pt x="184" y="0"/>
                      <a:pt x="153" y="0"/>
                    </a:cubicBezTo>
                    <a:cubicBezTo>
                      <a:pt x="121" y="0"/>
                      <a:pt x="69" y="4"/>
                      <a:pt x="21"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4" name="Freeform 7"/>
              <p:cNvSpPr>
                <a:spLocks noEditPoints="1"/>
              </p:cNvSpPr>
              <p:nvPr/>
            </p:nvSpPr>
            <p:spPr bwMode="auto">
              <a:xfrm>
                <a:off x="-268" y="1346"/>
                <a:ext cx="1016" cy="441"/>
              </a:xfrm>
              <a:custGeom>
                <a:avLst/>
                <a:gdLst>
                  <a:gd name="T0" fmla="*/ 250 w 512"/>
                  <a:gd name="T1" fmla="*/ 222 h 222"/>
                  <a:gd name="T2" fmla="*/ 512 w 512"/>
                  <a:gd name="T3" fmla="*/ 107 h 222"/>
                  <a:gd name="T4" fmla="*/ 413 w 512"/>
                  <a:gd name="T5" fmla="*/ 22 h 222"/>
                  <a:gd name="T6" fmla="*/ 256 w 512"/>
                  <a:gd name="T7" fmla="*/ 0 h 222"/>
                  <a:gd name="T8" fmla="*/ 0 w 512"/>
                  <a:gd name="T9" fmla="*/ 107 h 222"/>
                  <a:gd name="T10" fmla="*/ 250 w 512"/>
                  <a:gd name="T11" fmla="*/ 222 h 222"/>
                  <a:gd name="T12" fmla="*/ 483 w 512"/>
                  <a:gd name="T13" fmla="*/ 94 h 222"/>
                  <a:gd name="T14" fmla="*/ 468 w 512"/>
                  <a:gd name="T15" fmla="*/ 122 h 222"/>
                  <a:gd name="T16" fmla="*/ 256 w 512"/>
                  <a:gd name="T17" fmla="*/ 179 h 222"/>
                  <a:gd name="T18" fmla="*/ 30 w 512"/>
                  <a:gd name="T19" fmla="*/ 94 h 222"/>
                  <a:gd name="T20" fmla="*/ 42 w 512"/>
                  <a:gd name="T21" fmla="*/ 70 h 222"/>
                  <a:gd name="T22" fmla="*/ 256 w 512"/>
                  <a:gd name="T23" fmla="*/ 14 h 222"/>
                  <a:gd name="T24" fmla="*/ 483 w 512"/>
                  <a:gd name="T25" fmla="*/ 9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2" h="222">
                    <a:moveTo>
                      <a:pt x="250" y="222"/>
                    </a:moveTo>
                    <a:cubicBezTo>
                      <a:pt x="318" y="222"/>
                      <a:pt x="512" y="200"/>
                      <a:pt x="512" y="107"/>
                    </a:cubicBezTo>
                    <a:cubicBezTo>
                      <a:pt x="512" y="71"/>
                      <a:pt x="478" y="41"/>
                      <a:pt x="413" y="22"/>
                    </a:cubicBezTo>
                    <a:cubicBezTo>
                      <a:pt x="358" y="6"/>
                      <a:pt x="294" y="0"/>
                      <a:pt x="256" y="0"/>
                    </a:cubicBezTo>
                    <a:cubicBezTo>
                      <a:pt x="168" y="0"/>
                      <a:pt x="0" y="22"/>
                      <a:pt x="0" y="107"/>
                    </a:cubicBezTo>
                    <a:cubicBezTo>
                      <a:pt x="0" y="183"/>
                      <a:pt x="160" y="222"/>
                      <a:pt x="250" y="222"/>
                    </a:cubicBezTo>
                    <a:close/>
                    <a:moveTo>
                      <a:pt x="483" y="94"/>
                    </a:moveTo>
                    <a:cubicBezTo>
                      <a:pt x="483" y="103"/>
                      <a:pt x="478" y="112"/>
                      <a:pt x="468" y="122"/>
                    </a:cubicBezTo>
                    <a:cubicBezTo>
                      <a:pt x="441" y="149"/>
                      <a:pt x="371" y="179"/>
                      <a:pt x="256" y="179"/>
                    </a:cubicBezTo>
                    <a:cubicBezTo>
                      <a:pt x="101" y="179"/>
                      <a:pt x="31" y="129"/>
                      <a:pt x="30" y="94"/>
                    </a:cubicBezTo>
                    <a:cubicBezTo>
                      <a:pt x="30" y="86"/>
                      <a:pt x="34" y="78"/>
                      <a:pt x="42" y="70"/>
                    </a:cubicBezTo>
                    <a:cubicBezTo>
                      <a:pt x="69" y="43"/>
                      <a:pt x="139" y="14"/>
                      <a:pt x="256" y="14"/>
                    </a:cubicBezTo>
                    <a:cubicBezTo>
                      <a:pt x="411" y="14"/>
                      <a:pt x="482" y="55"/>
                      <a:pt x="483" y="9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5" name="Freeform 8"/>
              <p:cNvSpPr>
                <a:spLocks/>
              </p:cNvSpPr>
              <p:nvPr/>
            </p:nvSpPr>
            <p:spPr bwMode="auto">
              <a:xfrm>
                <a:off x="-64" y="1572"/>
                <a:ext cx="602" cy="60"/>
              </a:xfrm>
              <a:custGeom>
                <a:avLst/>
                <a:gdLst>
                  <a:gd name="T0" fmla="*/ 21 w 303"/>
                  <a:gd name="T1" fmla="*/ 14 h 30"/>
                  <a:gd name="T2" fmla="*/ 0 w 303"/>
                  <a:gd name="T3" fmla="*/ 19 h 30"/>
                  <a:gd name="T4" fmla="*/ 21 w 303"/>
                  <a:gd name="T5" fmla="*/ 25 h 30"/>
                  <a:gd name="T6" fmla="*/ 39 w 303"/>
                  <a:gd name="T7" fmla="*/ 29 h 30"/>
                  <a:gd name="T8" fmla="*/ 40 w 303"/>
                  <a:gd name="T9" fmla="*/ 30 h 30"/>
                  <a:gd name="T10" fmla="*/ 41 w 303"/>
                  <a:gd name="T11" fmla="*/ 29 h 30"/>
                  <a:gd name="T12" fmla="*/ 153 w 303"/>
                  <a:gd name="T13" fmla="*/ 18 h 30"/>
                  <a:gd name="T14" fmla="*/ 267 w 303"/>
                  <a:gd name="T15" fmla="*/ 28 h 30"/>
                  <a:gd name="T16" fmla="*/ 269 w 303"/>
                  <a:gd name="T17" fmla="*/ 29 h 30"/>
                  <a:gd name="T18" fmla="*/ 270 w 303"/>
                  <a:gd name="T19" fmla="*/ 28 h 30"/>
                  <a:gd name="T20" fmla="*/ 282 w 303"/>
                  <a:gd name="T21" fmla="*/ 25 h 30"/>
                  <a:gd name="T22" fmla="*/ 303 w 303"/>
                  <a:gd name="T23" fmla="*/ 19 h 30"/>
                  <a:gd name="T24" fmla="*/ 282 w 303"/>
                  <a:gd name="T25" fmla="*/ 14 h 30"/>
                  <a:gd name="T26" fmla="*/ 153 w 303"/>
                  <a:gd name="T27" fmla="*/ 0 h 30"/>
                  <a:gd name="T28" fmla="*/ 21 w 303"/>
                  <a:gd name="T2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3" h="30">
                    <a:moveTo>
                      <a:pt x="21" y="14"/>
                    </a:moveTo>
                    <a:cubicBezTo>
                      <a:pt x="0" y="19"/>
                      <a:pt x="0" y="19"/>
                      <a:pt x="0" y="19"/>
                    </a:cubicBezTo>
                    <a:cubicBezTo>
                      <a:pt x="21" y="25"/>
                      <a:pt x="21" y="25"/>
                      <a:pt x="21" y="25"/>
                    </a:cubicBezTo>
                    <a:cubicBezTo>
                      <a:pt x="27" y="26"/>
                      <a:pt x="33" y="28"/>
                      <a:pt x="39" y="29"/>
                    </a:cubicBezTo>
                    <a:cubicBezTo>
                      <a:pt x="40" y="30"/>
                      <a:pt x="40" y="30"/>
                      <a:pt x="40" y="30"/>
                    </a:cubicBezTo>
                    <a:cubicBezTo>
                      <a:pt x="41" y="29"/>
                      <a:pt x="41" y="29"/>
                      <a:pt x="41" y="29"/>
                    </a:cubicBezTo>
                    <a:cubicBezTo>
                      <a:pt x="75" y="22"/>
                      <a:pt x="113" y="18"/>
                      <a:pt x="153" y="18"/>
                    </a:cubicBezTo>
                    <a:cubicBezTo>
                      <a:pt x="196" y="18"/>
                      <a:pt x="234" y="22"/>
                      <a:pt x="267" y="28"/>
                    </a:cubicBezTo>
                    <a:cubicBezTo>
                      <a:pt x="269" y="29"/>
                      <a:pt x="269" y="29"/>
                      <a:pt x="269" y="29"/>
                    </a:cubicBezTo>
                    <a:cubicBezTo>
                      <a:pt x="270" y="28"/>
                      <a:pt x="270" y="28"/>
                      <a:pt x="270" y="28"/>
                    </a:cubicBezTo>
                    <a:cubicBezTo>
                      <a:pt x="274" y="27"/>
                      <a:pt x="278" y="26"/>
                      <a:pt x="282" y="25"/>
                    </a:cubicBezTo>
                    <a:cubicBezTo>
                      <a:pt x="303" y="19"/>
                      <a:pt x="303" y="19"/>
                      <a:pt x="303" y="19"/>
                    </a:cubicBezTo>
                    <a:cubicBezTo>
                      <a:pt x="282" y="14"/>
                      <a:pt x="282" y="14"/>
                      <a:pt x="282" y="14"/>
                    </a:cubicBezTo>
                    <a:cubicBezTo>
                      <a:pt x="234" y="4"/>
                      <a:pt x="184" y="0"/>
                      <a:pt x="153" y="0"/>
                    </a:cubicBezTo>
                    <a:cubicBezTo>
                      <a:pt x="121" y="0"/>
                      <a:pt x="69" y="4"/>
                      <a:pt x="21"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6" name="Freeform 9"/>
              <p:cNvSpPr>
                <a:spLocks/>
              </p:cNvSpPr>
              <p:nvPr/>
            </p:nvSpPr>
            <p:spPr bwMode="auto">
              <a:xfrm>
                <a:off x="-268" y="1721"/>
                <a:ext cx="1016" cy="330"/>
              </a:xfrm>
              <a:custGeom>
                <a:avLst/>
                <a:gdLst>
                  <a:gd name="T0" fmla="*/ 250 w 512"/>
                  <a:gd name="T1" fmla="*/ 166 h 166"/>
                  <a:gd name="T2" fmla="*/ 512 w 512"/>
                  <a:gd name="T3" fmla="*/ 51 h 166"/>
                  <a:gd name="T4" fmla="*/ 488 w 512"/>
                  <a:gd name="T5" fmla="*/ 3 h 166"/>
                  <a:gd name="T6" fmla="*/ 487 w 512"/>
                  <a:gd name="T7" fmla="*/ 3 h 166"/>
                  <a:gd name="T8" fmla="*/ 486 w 512"/>
                  <a:gd name="T9" fmla="*/ 3 h 166"/>
                  <a:gd name="T10" fmla="*/ 474 w 512"/>
                  <a:gd name="T11" fmla="*/ 12 h 166"/>
                  <a:gd name="T12" fmla="*/ 472 w 512"/>
                  <a:gd name="T13" fmla="*/ 13 h 166"/>
                  <a:gd name="T14" fmla="*/ 473 w 512"/>
                  <a:gd name="T15" fmla="*/ 14 h 166"/>
                  <a:gd name="T16" fmla="*/ 483 w 512"/>
                  <a:gd name="T17" fmla="*/ 38 h 166"/>
                  <a:gd name="T18" fmla="*/ 468 w 512"/>
                  <a:gd name="T19" fmla="*/ 66 h 166"/>
                  <a:gd name="T20" fmla="*/ 256 w 512"/>
                  <a:gd name="T21" fmla="*/ 123 h 166"/>
                  <a:gd name="T22" fmla="*/ 30 w 512"/>
                  <a:gd name="T23" fmla="*/ 38 h 166"/>
                  <a:gd name="T24" fmla="*/ 43 w 512"/>
                  <a:gd name="T25" fmla="*/ 13 h 166"/>
                  <a:gd name="T26" fmla="*/ 44 w 512"/>
                  <a:gd name="T27" fmla="*/ 12 h 166"/>
                  <a:gd name="T28" fmla="*/ 42 w 512"/>
                  <a:gd name="T29" fmla="*/ 11 h 166"/>
                  <a:gd name="T30" fmla="*/ 27 w 512"/>
                  <a:gd name="T31" fmla="*/ 1 h 166"/>
                  <a:gd name="T32" fmla="*/ 26 w 512"/>
                  <a:gd name="T33" fmla="*/ 0 h 166"/>
                  <a:gd name="T34" fmla="*/ 25 w 512"/>
                  <a:gd name="T35" fmla="*/ 1 h 166"/>
                  <a:gd name="T36" fmla="*/ 0 w 512"/>
                  <a:gd name="T37" fmla="*/ 51 h 166"/>
                  <a:gd name="T38" fmla="*/ 250 w 512"/>
                  <a:gd name="T39"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166">
                    <a:moveTo>
                      <a:pt x="250" y="166"/>
                    </a:moveTo>
                    <a:cubicBezTo>
                      <a:pt x="318" y="166"/>
                      <a:pt x="512" y="145"/>
                      <a:pt x="512" y="51"/>
                    </a:cubicBezTo>
                    <a:cubicBezTo>
                      <a:pt x="512" y="33"/>
                      <a:pt x="504" y="17"/>
                      <a:pt x="488" y="3"/>
                    </a:cubicBezTo>
                    <a:cubicBezTo>
                      <a:pt x="487" y="3"/>
                      <a:pt x="487" y="3"/>
                      <a:pt x="487" y="3"/>
                    </a:cubicBezTo>
                    <a:cubicBezTo>
                      <a:pt x="486" y="3"/>
                      <a:pt x="486" y="3"/>
                      <a:pt x="486" y="3"/>
                    </a:cubicBezTo>
                    <a:cubicBezTo>
                      <a:pt x="483" y="6"/>
                      <a:pt x="479" y="9"/>
                      <a:pt x="474" y="12"/>
                    </a:cubicBezTo>
                    <a:cubicBezTo>
                      <a:pt x="472" y="13"/>
                      <a:pt x="472" y="13"/>
                      <a:pt x="472" y="13"/>
                    </a:cubicBezTo>
                    <a:cubicBezTo>
                      <a:pt x="473" y="14"/>
                      <a:pt x="473" y="14"/>
                      <a:pt x="473" y="14"/>
                    </a:cubicBezTo>
                    <a:cubicBezTo>
                      <a:pt x="479" y="22"/>
                      <a:pt x="483" y="30"/>
                      <a:pt x="483" y="38"/>
                    </a:cubicBezTo>
                    <a:cubicBezTo>
                      <a:pt x="483" y="47"/>
                      <a:pt x="478" y="56"/>
                      <a:pt x="468" y="66"/>
                    </a:cubicBezTo>
                    <a:cubicBezTo>
                      <a:pt x="441" y="94"/>
                      <a:pt x="371" y="123"/>
                      <a:pt x="256" y="123"/>
                    </a:cubicBezTo>
                    <a:cubicBezTo>
                      <a:pt x="101" y="123"/>
                      <a:pt x="31" y="73"/>
                      <a:pt x="30" y="38"/>
                    </a:cubicBezTo>
                    <a:cubicBezTo>
                      <a:pt x="30" y="30"/>
                      <a:pt x="34" y="22"/>
                      <a:pt x="43" y="13"/>
                    </a:cubicBezTo>
                    <a:cubicBezTo>
                      <a:pt x="44" y="12"/>
                      <a:pt x="44" y="12"/>
                      <a:pt x="44" y="12"/>
                    </a:cubicBezTo>
                    <a:cubicBezTo>
                      <a:pt x="42" y="11"/>
                      <a:pt x="42" y="11"/>
                      <a:pt x="42" y="11"/>
                    </a:cubicBezTo>
                    <a:cubicBezTo>
                      <a:pt x="37" y="7"/>
                      <a:pt x="32" y="4"/>
                      <a:pt x="27" y="1"/>
                    </a:cubicBezTo>
                    <a:cubicBezTo>
                      <a:pt x="26" y="0"/>
                      <a:pt x="26" y="0"/>
                      <a:pt x="26" y="0"/>
                    </a:cubicBezTo>
                    <a:cubicBezTo>
                      <a:pt x="25" y="1"/>
                      <a:pt x="25" y="1"/>
                      <a:pt x="25" y="1"/>
                    </a:cubicBezTo>
                    <a:cubicBezTo>
                      <a:pt x="9" y="15"/>
                      <a:pt x="0" y="32"/>
                      <a:pt x="0" y="51"/>
                    </a:cubicBezTo>
                    <a:cubicBezTo>
                      <a:pt x="0" y="127"/>
                      <a:pt x="160" y="166"/>
                      <a:pt x="250" y="1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436" name="Freeform 17"/>
          <p:cNvSpPr>
            <a:spLocks noEditPoints="1"/>
          </p:cNvSpPr>
          <p:nvPr/>
        </p:nvSpPr>
        <p:spPr bwMode="auto">
          <a:xfrm>
            <a:off x="3846468" y="5647820"/>
            <a:ext cx="162670" cy="223294"/>
          </a:xfrm>
          <a:custGeom>
            <a:avLst/>
            <a:gdLst>
              <a:gd name="T0" fmla="*/ 62 w 473"/>
              <a:gd name="T1" fmla="*/ 650 h 650"/>
              <a:gd name="T2" fmla="*/ 411 w 473"/>
              <a:gd name="T3" fmla="*/ 650 h 650"/>
              <a:gd name="T4" fmla="*/ 473 w 473"/>
              <a:gd name="T5" fmla="*/ 588 h 650"/>
              <a:gd name="T6" fmla="*/ 473 w 473"/>
              <a:gd name="T7" fmla="*/ 339 h 650"/>
              <a:gd name="T8" fmla="*/ 411 w 473"/>
              <a:gd name="T9" fmla="*/ 277 h 650"/>
              <a:gd name="T10" fmla="*/ 62 w 473"/>
              <a:gd name="T11" fmla="*/ 277 h 650"/>
              <a:gd name="T12" fmla="*/ 0 w 473"/>
              <a:gd name="T13" fmla="*/ 339 h 650"/>
              <a:gd name="T14" fmla="*/ 0 w 473"/>
              <a:gd name="T15" fmla="*/ 588 h 650"/>
              <a:gd name="T16" fmla="*/ 62 w 473"/>
              <a:gd name="T17" fmla="*/ 650 h 650"/>
              <a:gd name="T18" fmla="*/ 236 w 473"/>
              <a:gd name="T19" fmla="*/ 340 h 650"/>
              <a:gd name="T20" fmla="*/ 304 w 473"/>
              <a:gd name="T21" fmla="*/ 408 h 650"/>
              <a:gd name="T22" fmla="*/ 268 w 473"/>
              <a:gd name="T23" fmla="*/ 468 h 650"/>
              <a:gd name="T24" fmla="*/ 268 w 473"/>
              <a:gd name="T25" fmla="*/ 556 h 650"/>
              <a:gd name="T26" fmla="*/ 236 w 473"/>
              <a:gd name="T27" fmla="*/ 587 h 650"/>
              <a:gd name="T28" fmla="*/ 205 w 473"/>
              <a:gd name="T29" fmla="*/ 556 h 650"/>
              <a:gd name="T30" fmla="*/ 205 w 473"/>
              <a:gd name="T31" fmla="*/ 468 h 650"/>
              <a:gd name="T32" fmla="*/ 169 w 473"/>
              <a:gd name="T33" fmla="*/ 408 h 650"/>
              <a:gd name="T34" fmla="*/ 236 w 473"/>
              <a:gd name="T35" fmla="*/ 340 h 650"/>
              <a:gd name="T36" fmla="*/ 123 w 473"/>
              <a:gd name="T37" fmla="*/ 248 h 650"/>
              <a:gd name="T38" fmla="*/ 60 w 473"/>
              <a:gd name="T39" fmla="*/ 248 h 650"/>
              <a:gd name="T40" fmla="*/ 60 w 473"/>
              <a:gd name="T41" fmla="*/ 94 h 650"/>
              <a:gd name="T42" fmla="*/ 146 w 473"/>
              <a:gd name="T43" fmla="*/ 0 h 650"/>
              <a:gd name="T44" fmla="*/ 327 w 473"/>
              <a:gd name="T45" fmla="*/ 0 h 650"/>
              <a:gd name="T46" fmla="*/ 412 w 473"/>
              <a:gd name="T47" fmla="*/ 94 h 650"/>
              <a:gd name="T48" fmla="*/ 412 w 473"/>
              <a:gd name="T49" fmla="*/ 248 h 650"/>
              <a:gd name="T50" fmla="*/ 350 w 473"/>
              <a:gd name="T51" fmla="*/ 248 h 650"/>
              <a:gd name="T52" fmla="*/ 350 w 473"/>
              <a:gd name="T53" fmla="*/ 94 h 650"/>
              <a:gd name="T54" fmla="*/ 327 w 473"/>
              <a:gd name="T55" fmla="*/ 62 h 650"/>
              <a:gd name="T56" fmla="*/ 146 w 473"/>
              <a:gd name="T57" fmla="*/ 62 h 650"/>
              <a:gd name="T58" fmla="*/ 123 w 473"/>
              <a:gd name="T59" fmla="*/ 94 h 650"/>
              <a:gd name="T60" fmla="*/ 123 w 473"/>
              <a:gd name="T61" fmla="*/ 24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3" h="650">
                <a:moveTo>
                  <a:pt x="62" y="650"/>
                </a:moveTo>
                <a:cubicBezTo>
                  <a:pt x="411" y="650"/>
                  <a:pt x="411" y="650"/>
                  <a:pt x="411" y="650"/>
                </a:cubicBezTo>
                <a:cubicBezTo>
                  <a:pt x="445" y="650"/>
                  <a:pt x="473" y="622"/>
                  <a:pt x="473" y="588"/>
                </a:cubicBezTo>
                <a:cubicBezTo>
                  <a:pt x="473" y="339"/>
                  <a:pt x="473" y="339"/>
                  <a:pt x="473" y="339"/>
                </a:cubicBezTo>
                <a:cubicBezTo>
                  <a:pt x="473" y="305"/>
                  <a:pt x="445" y="277"/>
                  <a:pt x="411" y="277"/>
                </a:cubicBezTo>
                <a:cubicBezTo>
                  <a:pt x="62" y="277"/>
                  <a:pt x="62" y="277"/>
                  <a:pt x="62" y="277"/>
                </a:cubicBezTo>
                <a:cubicBezTo>
                  <a:pt x="28" y="277"/>
                  <a:pt x="0" y="305"/>
                  <a:pt x="0" y="339"/>
                </a:cubicBezTo>
                <a:cubicBezTo>
                  <a:pt x="0" y="588"/>
                  <a:pt x="0" y="588"/>
                  <a:pt x="0" y="588"/>
                </a:cubicBezTo>
                <a:cubicBezTo>
                  <a:pt x="0" y="622"/>
                  <a:pt x="28" y="650"/>
                  <a:pt x="62" y="650"/>
                </a:cubicBezTo>
                <a:close/>
                <a:moveTo>
                  <a:pt x="236" y="340"/>
                </a:moveTo>
                <a:cubicBezTo>
                  <a:pt x="274" y="340"/>
                  <a:pt x="304" y="370"/>
                  <a:pt x="304" y="408"/>
                </a:cubicBezTo>
                <a:cubicBezTo>
                  <a:pt x="304" y="434"/>
                  <a:pt x="289" y="457"/>
                  <a:pt x="268" y="468"/>
                </a:cubicBezTo>
                <a:cubicBezTo>
                  <a:pt x="268" y="556"/>
                  <a:pt x="268" y="556"/>
                  <a:pt x="268" y="556"/>
                </a:cubicBezTo>
                <a:cubicBezTo>
                  <a:pt x="268" y="574"/>
                  <a:pt x="254" y="587"/>
                  <a:pt x="236" y="587"/>
                </a:cubicBezTo>
                <a:cubicBezTo>
                  <a:pt x="219" y="587"/>
                  <a:pt x="205" y="574"/>
                  <a:pt x="205" y="556"/>
                </a:cubicBezTo>
                <a:cubicBezTo>
                  <a:pt x="205" y="468"/>
                  <a:pt x="205" y="468"/>
                  <a:pt x="205" y="468"/>
                </a:cubicBezTo>
                <a:cubicBezTo>
                  <a:pt x="184" y="457"/>
                  <a:pt x="169" y="434"/>
                  <a:pt x="169" y="408"/>
                </a:cubicBezTo>
                <a:cubicBezTo>
                  <a:pt x="169" y="370"/>
                  <a:pt x="199" y="340"/>
                  <a:pt x="236" y="340"/>
                </a:cubicBezTo>
                <a:close/>
                <a:moveTo>
                  <a:pt x="123" y="248"/>
                </a:moveTo>
                <a:cubicBezTo>
                  <a:pt x="60" y="248"/>
                  <a:pt x="60" y="248"/>
                  <a:pt x="60" y="248"/>
                </a:cubicBezTo>
                <a:cubicBezTo>
                  <a:pt x="60" y="94"/>
                  <a:pt x="60" y="94"/>
                  <a:pt x="60" y="94"/>
                </a:cubicBezTo>
                <a:cubicBezTo>
                  <a:pt x="60" y="42"/>
                  <a:pt x="99" y="0"/>
                  <a:pt x="146" y="0"/>
                </a:cubicBezTo>
                <a:cubicBezTo>
                  <a:pt x="327" y="0"/>
                  <a:pt x="327" y="0"/>
                  <a:pt x="327" y="0"/>
                </a:cubicBezTo>
                <a:cubicBezTo>
                  <a:pt x="374" y="0"/>
                  <a:pt x="412" y="42"/>
                  <a:pt x="412" y="94"/>
                </a:cubicBezTo>
                <a:cubicBezTo>
                  <a:pt x="412" y="248"/>
                  <a:pt x="412" y="248"/>
                  <a:pt x="412" y="248"/>
                </a:cubicBezTo>
                <a:cubicBezTo>
                  <a:pt x="350" y="248"/>
                  <a:pt x="350" y="248"/>
                  <a:pt x="350" y="248"/>
                </a:cubicBezTo>
                <a:cubicBezTo>
                  <a:pt x="350" y="94"/>
                  <a:pt x="350" y="94"/>
                  <a:pt x="350" y="94"/>
                </a:cubicBezTo>
                <a:cubicBezTo>
                  <a:pt x="350" y="77"/>
                  <a:pt x="339" y="62"/>
                  <a:pt x="327" y="62"/>
                </a:cubicBezTo>
                <a:cubicBezTo>
                  <a:pt x="146" y="62"/>
                  <a:pt x="146" y="62"/>
                  <a:pt x="146" y="62"/>
                </a:cubicBezTo>
                <a:cubicBezTo>
                  <a:pt x="133" y="62"/>
                  <a:pt x="123" y="77"/>
                  <a:pt x="123" y="94"/>
                </a:cubicBezTo>
                <a:lnTo>
                  <a:pt x="123" y="248"/>
                </a:lnTo>
                <a:close/>
              </a:path>
            </a:pathLst>
          </a:custGeom>
          <a:solidFill>
            <a:schemeClr val="accent1"/>
          </a:solidFill>
          <a:ln>
            <a:noFill/>
          </a:ln>
        </p:spPr>
        <p:txBody>
          <a:bodyPr vert="horz" wrap="square" lIns="124358" tIns="62179" rIns="124358" bIns="6217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6373087" y="6130932"/>
            <a:ext cx="486880" cy="334615"/>
            <a:chOff x="8070138" y="4205975"/>
            <a:chExt cx="357982" cy="246063"/>
          </a:xfrm>
        </p:grpSpPr>
        <p:sp>
          <p:nvSpPr>
            <p:cNvPr id="437" name="Freeform 11"/>
            <p:cNvSpPr>
              <a:spLocks/>
            </p:cNvSpPr>
            <p:nvPr/>
          </p:nvSpPr>
          <p:spPr bwMode="auto">
            <a:xfrm>
              <a:off x="8070138" y="4240107"/>
              <a:ext cx="114300" cy="177007"/>
            </a:xfrm>
            <a:custGeom>
              <a:avLst/>
              <a:gdLst>
                <a:gd name="T0" fmla="*/ 225 w 390"/>
                <a:gd name="T1" fmla="*/ 458 h 603"/>
                <a:gd name="T2" fmla="*/ 225 w 390"/>
                <a:gd name="T3" fmla="*/ 458 h 603"/>
                <a:gd name="T4" fmla="*/ 321 w 390"/>
                <a:gd name="T5" fmla="*/ 358 h 603"/>
                <a:gd name="T6" fmla="*/ 380 w 390"/>
                <a:gd name="T7" fmla="*/ 342 h 603"/>
                <a:gd name="T8" fmla="*/ 343 w 390"/>
                <a:gd name="T9" fmla="*/ 326 h 603"/>
                <a:gd name="T10" fmla="*/ 340 w 390"/>
                <a:gd name="T11" fmla="*/ 310 h 603"/>
                <a:gd name="T12" fmla="*/ 338 w 390"/>
                <a:gd name="T13" fmla="*/ 282 h 603"/>
                <a:gd name="T14" fmla="*/ 358 w 390"/>
                <a:gd name="T15" fmla="*/ 240 h 603"/>
                <a:gd name="T16" fmla="*/ 370 w 390"/>
                <a:gd name="T17" fmla="*/ 203 h 603"/>
                <a:gd name="T18" fmla="*/ 374 w 390"/>
                <a:gd name="T19" fmla="*/ 205 h 603"/>
                <a:gd name="T20" fmla="*/ 377 w 390"/>
                <a:gd name="T21" fmla="*/ 205 h 603"/>
                <a:gd name="T22" fmla="*/ 386 w 390"/>
                <a:gd name="T23" fmla="*/ 196 h 603"/>
                <a:gd name="T24" fmla="*/ 390 w 390"/>
                <a:gd name="T25" fmla="*/ 148 h 603"/>
                <a:gd name="T26" fmla="*/ 383 w 390"/>
                <a:gd name="T27" fmla="*/ 139 h 603"/>
                <a:gd name="T28" fmla="*/ 382 w 390"/>
                <a:gd name="T29" fmla="*/ 139 h 603"/>
                <a:gd name="T30" fmla="*/ 376 w 390"/>
                <a:gd name="T31" fmla="*/ 65 h 603"/>
                <a:gd name="T32" fmla="*/ 297 w 390"/>
                <a:gd name="T33" fmla="*/ 3 h 603"/>
                <a:gd name="T34" fmla="*/ 272 w 390"/>
                <a:gd name="T35" fmla="*/ 0 h 603"/>
                <a:gd name="T36" fmla="*/ 272 w 390"/>
                <a:gd name="T37" fmla="*/ 0 h 603"/>
                <a:gd name="T38" fmla="*/ 272 w 390"/>
                <a:gd name="T39" fmla="*/ 0 h 603"/>
                <a:gd name="T40" fmla="*/ 246 w 390"/>
                <a:gd name="T41" fmla="*/ 3 h 603"/>
                <a:gd name="T42" fmla="*/ 167 w 390"/>
                <a:gd name="T43" fmla="*/ 65 h 603"/>
                <a:gd name="T44" fmla="*/ 161 w 390"/>
                <a:gd name="T45" fmla="*/ 139 h 603"/>
                <a:gd name="T46" fmla="*/ 161 w 390"/>
                <a:gd name="T47" fmla="*/ 139 h 603"/>
                <a:gd name="T48" fmla="*/ 154 w 390"/>
                <a:gd name="T49" fmla="*/ 148 h 603"/>
                <a:gd name="T50" fmla="*/ 158 w 390"/>
                <a:gd name="T51" fmla="*/ 196 h 603"/>
                <a:gd name="T52" fmla="*/ 166 w 390"/>
                <a:gd name="T53" fmla="*/ 205 h 603"/>
                <a:gd name="T54" fmla="*/ 170 w 390"/>
                <a:gd name="T55" fmla="*/ 205 h 603"/>
                <a:gd name="T56" fmla="*/ 173 w 390"/>
                <a:gd name="T57" fmla="*/ 203 h 603"/>
                <a:gd name="T58" fmla="*/ 186 w 390"/>
                <a:gd name="T59" fmla="*/ 240 h 603"/>
                <a:gd name="T60" fmla="*/ 206 w 390"/>
                <a:gd name="T61" fmla="*/ 282 h 603"/>
                <a:gd name="T62" fmla="*/ 203 w 390"/>
                <a:gd name="T63" fmla="*/ 310 h 603"/>
                <a:gd name="T64" fmla="*/ 200 w 390"/>
                <a:gd name="T65" fmla="*/ 326 h 603"/>
                <a:gd name="T66" fmla="*/ 70 w 390"/>
                <a:gd name="T67" fmla="*/ 365 h 603"/>
                <a:gd name="T68" fmla="*/ 14 w 390"/>
                <a:gd name="T69" fmla="*/ 422 h 603"/>
                <a:gd name="T70" fmla="*/ 1 w 390"/>
                <a:gd name="T71" fmla="*/ 528 h 603"/>
                <a:gd name="T72" fmla="*/ 31 w 390"/>
                <a:gd name="T73" fmla="*/ 568 h 603"/>
                <a:gd name="T74" fmla="*/ 205 w 390"/>
                <a:gd name="T75" fmla="*/ 603 h 603"/>
                <a:gd name="T76" fmla="*/ 224 w 390"/>
                <a:gd name="T77" fmla="*/ 460 h 603"/>
                <a:gd name="T78" fmla="*/ 225 w 390"/>
                <a:gd name="T79" fmla="*/ 458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0" h="603">
                  <a:moveTo>
                    <a:pt x="225" y="458"/>
                  </a:moveTo>
                  <a:cubicBezTo>
                    <a:pt x="225" y="458"/>
                    <a:pt x="225" y="458"/>
                    <a:pt x="225" y="458"/>
                  </a:cubicBezTo>
                  <a:cubicBezTo>
                    <a:pt x="235" y="413"/>
                    <a:pt x="267" y="379"/>
                    <a:pt x="321" y="358"/>
                  </a:cubicBezTo>
                  <a:cubicBezTo>
                    <a:pt x="340" y="351"/>
                    <a:pt x="360" y="346"/>
                    <a:pt x="380" y="342"/>
                  </a:cubicBezTo>
                  <a:cubicBezTo>
                    <a:pt x="367" y="339"/>
                    <a:pt x="354" y="333"/>
                    <a:pt x="343" y="326"/>
                  </a:cubicBezTo>
                  <a:cubicBezTo>
                    <a:pt x="342" y="321"/>
                    <a:pt x="341" y="316"/>
                    <a:pt x="340" y="310"/>
                  </a:cubicBezTo>
                  <a:cubicBezTo>
                    <a:pt x="339" y="301"/>
                    <a:pt x="339" y="292"/>
                    <a:pt x="338" y="282"/>
                  </a:cubicBezTo>
                  <a:cubicBezTo>
                    <a:pt x="344" y="271"/>
                    <a:pt x="351" y="257"/>
                    <a:pt x="358" y="240"/>
                  </a:cubicBezTo>
                  <a:cubicBezTo>
                    <a:pt x="363" y="227"/>
                    <a:pt x="367" y="215"/>
                    <a:pt x="370" y="203"/>
                  </a:cubicBezTo>
                  <a:cubicBezTo>
                    <a:pt x="371" y="204"/>
                    <a:pt x="373" y="205"/>
                    <a:pt x="374" y="205"/>
                  </a:cubicBezTo>
                  <a:cubicBezTo>
                    <a:pt x="377" y="205"/>
                    <a:pt x="377" y="205"/>
                    <a:pt x="377" y="205"/>
                  </a:cubicBezTo>
                  <a:cubicBezTo>
                    <a:pt x="382" y="206"/>
                    <a:pt x="385" y="202"/>
                    <a:pt x="386" y="196"/>
                  </a:cubicBezTo>
                  <a:cubicBezTo>
                    <a:pt x="390" y="148"/>
                    <a:pt x="390" y="148"/>
                    <a:pt x="390" y="148"/>
                  </a:cubicBezTo>
                  <a:cubicBezTo>
                    <a:pt x="390" y="144"/>
                    <a:pt x="387" y="140"/>
                    <a:pt x="383" y="139"/>
                  </a:cubicBezTo>
                  <a:cubicBezTo>
                    <a:pt x="382" y="139"/>
                    <a:pt x="382" y="139"/>
                    <a:pt x="382" y="139"/>
                  </a:cubicBezTo>
                  <a:cubicBezTo>
                    <a:pt x="386" y="88"/>
                    <a:pt x="376" y="65"/>
                    <a:pt x="376" y="65"/>
                  </a:cubicBezTo>
                  <a:cubicBezTo>
                    <a:pt x="376" y="65"/>
                    <a:pt x="358" y="15"/>
                    <a:pt x="297" y="3"/>
                  </a:cubicBezTo>
                  <a:cubicBezTo>
                    <a:pt x="288" y="1"/>
                    <a:pt x="279" y="0"/>
                    <a:pt x="272" y="0"/>
                  </a:cubicBezTo>
                  <a:cubicBezTo>
                    <a:pt x="272" y="0"/>
                    <a:pt x="272" y="0"/>
                    <a:pt x="272" y="0"/>
                  </a:cubicBezTo>
                  <a:cubicBezTo>
                    <a:pt x="272" y="0"/>
                    <a:pt x="272" y="0"/>
                    <a:pt x="272" y="0"/>
                  </a:cubicBezTo>
                  <a:cubicBezTo>
                    <a:pt x="264" y="0"/>
                    <a:pt x="256" y="1"/>
                    <a:pt x="246" y="3"/>
                  </a:cubicBezTo>
                  <a:cubicBezTo>
                    <a:pt x="186" y="15"/>
                    <a:pt x="167" y="65"/>
                    <a:pt x="167" y="65"/>
                  </a:cubicBezTo>
                  <a:cubicBezTo>
                    <a:pt x="167" y="65"/>
                    <a:pt x="158" y="88"/>
                    <a:pt x="161" y="139"/>
                  </a:cubicBezTo>
                  <a:cubicBezTo>
                    <a:pt x="161" y="139"/>
                    <a:pt x="161" y="139"/>
                    <a:pt x="161" y="139"/>
                  </a:cubicBezTo>
                  <a:cubicBezTo>
                    <a:pt x="157" y="140"/>
                    <a:pt x="154" y="144"/>
                    <a:pt x="154" y="148"/>
                  </a:cubicBezTo>
                  <a:cubicBezTo>
                    <a:pt x="158" y="196"/>
                    <a:pt x="158" y="196"/>
                    <a:pt x="158" y="196"/>
                  </a:cubicBezTo>
                  <a:cubicBezTo>
                    <a:pt x="158" y="202"/>
                    <a:pt x="162" y="206"/>
                    <a:pt x="166" y="205"/>
                  </a:cubicBezTo>
                  <a:cubicBezTo>
                    <a:pt x="170" y="205"/>
                    <a:pt x="170" y="205"/>
                    <a:pt x="170" y="205"/>
                  </a:cubicBezTo>
                  <a:cubicBezTo>
                    <a:pt x="171" y="205"/>
                    <a:pt x="172" y="204"/>
                    <a:pt x="173" y="203"/>
                  </a:cubicBezTo>
                  <a:cubicBezTo>
                    <a:pt x="177" y="215"/>
                    <a:pt x="181" y="227"/>
                    <a:pt x="186" y="240"/>
                  </a:cubicBezTo>
                  <a:cubicBezTo>
                    <a:pt x="193" y="257"/>
                    <a:pt x="199" y="271"/>
                    <a:pt x="206" y="282"/>
                  </a:cubicBezTo>
                  <a:cubicBezTo>
                    <a:pt x="205" y="292"/>
                    <a:pt x="204" y="301"/>
                    <a:pt x="203" y="310"/>
                  </a:cubicBezTo>
                  <a:cubicBezTo>
                    <a:pt x="203" y="316"/>
                    <a:pt x="202" y="321"/>
                    <a:pt x="200" y="326"/>
                  </a:cubicBezTo>
                  <a:cubicBezTo>
                    <a:pt x="162" y="352"/>
                    <a:pt x="109" y="349"/>
                    <a:pt x="70" y="365"/>
                  </a:cubicBezTo>
                  <a:cubicBezTo>
                    <a:pt x="17" y="385"/>
                    <a:pt x="16" y="417"/>
                    <a:pt x="14" y="422"/>
                  </a:cubicBezTo>
                  <a:cubicBezTo>
                    <a:pt x="10" y="434"/>
                    <a:pt x="2" y="451"/>
                    <a:pt x="1" y="528"/>
                  </a:cubicBezTo>
                  <a:cubicBezTo>
                    <a:pt x="0" y="539"/>
                    <a:pt x="1" y="554"/>
                    <a:pt x="31" y="568"/>
                  </a:cubicBezTo>
                  <a:cubicBezTo>
                    <a:pt x="81" y="587"/>
                    <a:pt x="142" y="597"/>
                    <a:pt x="205" y="603"/>
                  </a:cubicBezTo>
                  <a:cubicBezTo>
                    <a:pt x="208" y="507"/>
                    <a:pt x="218" y="478"/>
                    <a:pt x="224" y="460"/>
                  </a:cubicBezTo>
                  <a:cubicBezTo>
                    <a:pt x="225" y="459"/>
                    <a:pt x="225" y="459"/>
                    <a:pt x="225" y="458"/>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8" name="Freeform 12"/>
            <p:cNvSpPr>
              <a:spLocks/>
            </p:cNvSpPr>
            <p:nvPr/>
          </p:nvSpPr>
          <p:spPr bwMode="auto">
            <a:xfrm>
              <a:off x="8314613" y="4240107"/>
              <a:ext cx="113507" cy="177007"/>
            </a:xfrm>
            <a:custGeom>
              <a:avLst/>
              <a:gdLst>
                <a:gd name="T0" fmla="*/ 389 w 389"/>
                <a:gd name="T1" fmla="*/ 528 h 603"/>
                <a:gd name="T2" fmla="*/ 376 w 389"/>
                <a:gd name="T3" fmla="*/ 422 h 603"/>
                <a:gd name="T4" fmla="*/ 320 w 389"/>
                <a:gd name="T5" fmla="*/ 365 h 603"/>
                <a:gd name="T6" fmla="*/ 189 w 389"/>
                <a:gd name="T7" fmla="*/ 326 h 603"/>
                <a:gd name="T8" fmla="*/ 186 w 389"/>
                <a:gd name="T9" fmla="*/ 310 h 603"/>
                <a:gd name="T10" fmla="*/ 184 w 389"/>
                <a:gd name="T11" fmla="*/ 282 h 603"/>
                <a:gd name="T12" fmla="*/ 204 w 389"/>
                <a:gd name="T13" fmla="*/ 240 h 603"/>
                <a:gd name="T14" fmla="*/ 217 w 389"/>
                <a:gd name="T15" fmla="*/ 203 h 603"/>
                <a:gd name="T16" fmla="*/ 220 w 389"/>
                <a:gd name="T17" fmla="*/ 205 h 603"/>
                <a:gd name="T18" fmla="*/ 224 w 389"/>
                <a:gd name="T19" fmla="*/ 205 h 603"/>
                <a:gd name="T20" fmla="*/ 232 w 389"/>
                <a:gd name="T21" fmla="*/ 196 h 603"/>
                <a:gd name="T22" fmla="*/ 236 w 389"/>
                <a:gd name="T23" fmla="*/ 148 h 603"/>
                <a:gd name="T24" fmla="*/ 229 w 389"/>
                <a:gd name="T25" fmla="*/ 139 h 603"/>
                <a:gd name="T26" fmla="*/ 228 w 389"/>
                <a:gd name="T27" fmla="*/ 139 h 603"/>
                <a:gd name="T28" fmla="*/ 223 w 389"/>
                <a:gd name="T29" fmla="*/ 65 h 603"/>
                <a:gd name="T30" fmla="*/ 144 w 389"/>
                <a:gd name="T31" fmla="*/ 3 h 603"/>
                <a:gd name="T32" fmla="*/ 118 w 389"/>
                <a:gd name="T33" fmla="*/ 0 h 603"/>
                <a:gd name="T34" fmla="*/ 118 w 389"/>
                <a:gd name="T35" fmla="*/ 0 h 603"/>
                <a:gd name="T36" fmla="*/ 118 w 389"/>
                <a:gd name="T37" fmla="*/ 0 h 603"/>
                <a:gd name="T38" fmla="*/ 93 w 389"/>
                <a:gd name="T39" fmla="*/ 3 h 603"/>
                <a:gd name="T40" fmla="*/ 13 w 389"/>
                <a:gd name="T41" fmla="*/ 65 h 603"/>
                <a:gd name="T42" fmla="*/ 8 w 389"/>
                <a:gd name="T43" fmla="*/ 139 h 603"/>
                <a:gd name="T44" fmla="*/ 7 w 389"/>
                <a:gd name="T45" fmla="*/ 139 h 603"/>
                <a:gd name="T46" fmla="*/ 0 w 389"/>
                <a:gd name="T47" fmla="*/ 148 h 603"/>
                <a:gd name="T48" fmla="*/ 4 w 389"/>
                <a:gd name="T49" fmla="*/ 196 h 603"/>
                <a:gd name="T50" fmla="*/ 12 w 389"/>
                <a:gd name="T51" fmla="*/ 205 h 603"/>
                <a:gd name="T52" fmla="*/ 16 w 389"/>
                <a:gd name="T53" fmla="*/ 205 h 603"/>
                <a:gd name="T54" fmla="*/ 19 w 389"/>
                <a:gd name="T55" fmla="*/ 203 h 603"/>
                <a:gd name="T56" fmla="*/ 32 w 389"/>
                <a:gd name="T57" fmla="*/ 240 h 603"/>
                <a:gd name="T58" fmla="*/ 52 w 389"/>
                <a:gd name="T59" fmla="*/ 282 h 603"/>
                <a:gd name="T60" fmla="*/ 50 w 389"/>
                <a:gd name="T61" fmla="*/ 310 h 603"/>
                <a:gd name="T62" fmla="*/ 47 w 389"/>
                <a:gd name="T63" fmla="*/ 326 h 603"/>
                <a:gd name="T64" fmla="*/ 10 w 389"/>
                <a:gd name="T65" fmla="*/ 342 h 603"/>
                <a:gd name="T66" fmla="*/ 69 w 389"/>
                <a:gd name="T67" fmla="*/ 358 h 603"/>
                <a:gd name="T68" fmla="*/ 165 w 389"/>
                <a:gd name="T69" fmla="*/ 458 h 603"/>
                <a:gd name="T70" fmla="*/ 165 w 389"/>
                <a:gd name="T71" fmla="*/ 458 h 603"/>
                <a:gd name="T72" fmla="*/ 165 w 389"/>
                <a:gd name="T73" fmla="*/ 460 h 603"/>
                <a:gd name="T74" fmla="*/ 184 w 389"/>
                <a:gd name="T75" fmla="*/ 603 h 603"/>
                <a:gd name="T76" fmla="*/ 359 w 389"/>
                <a:gd name="T77" fmla="*/ 568 h 603"/>
                <a:gd name="T78" fmla="*/ 389 w 389"/>
                <a:gd name="T79" fmla="*/ 528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9" h="603">
                  <a:moveTo>
                    <a:pt x="389" y="528"/>
                  </a:moveTo>
                  <a:cubicBezTo>
                    <a:pt x="387" y="451"/>
                    <a:pt x="380" y="434"/>
                    <a:pt x="376" y="422"/>
                  </a:cubicBezTo>
                  <a:cubicBezTo>
                    <a:pt x="374" y="417"/>
                    <a:pt x="373" y="385"/>
                    <a:pt x="320" y="365"/>
                  </a:cubicBezTo>
                  <a:cubicBezTo>
                    <a:pt x="281" y="349"/>
                    <a:pt x="228" y="352"/>
                    <a:pt x="189" y="326"/>
                  </a:cubicBezTo>
                  <a:cubicBezTo>
                    <a:pt x="188" y="321"/>
                    <a:pt x="187" y="316"/>
                    <a:pt x="186" y="310"/>
                  </a:cubicBezTo>
                  <a:cubicBezTo>
                    <a:pt x="186" y="301"/>
                    <a:pt x="185" y="292"/>
                    <a:pt x="184" y="282"/>
                  </a:cubicBezTo>
                  <a:cubicBezTo>
                    <a:pt x="190" y="271"/>
                    <a:pt x="197" y="257"/>
                    <a:pt x="204" y="240"/>
                  </a:cubicBezTo>
                  <a:cubicBezTo>
                    <a:pt x="209" y="227"/>
                    <a:pt x="213" y="215"/>
                    <a:pt x="217" y="203"/>
                  </a:cubicBezTo>
                  <a:cubicBezTo>
                    <a:pt x="218" y="204"/>
                    <a:pt x="219" y="205"/>
                    <a:pt x="220" y="205"/>
                  </a:cubicBezTo>
                  <a:cubicBezTo>
                    <a:pt x="224" y="205"/>
                    <a:pt x="224" y="205"/>
                    <a:pt x="224" y="205"/>
                  </a:cubicBezTo>
                  <a:cubicBezTo>
                    <a:pt x="228" y="206"/>
                    <a:pt x="232" y="202"/>
                    <a:pt x="232" y="196"/>
                  </a:cubicBezTo>
                  <a:cubicBezTo>
                    <a:pt x="236" y="148"/>
                    <a:pt x="236" y="148"/>
                    <a:pt x="236" y="148"/>
                  </a:cubicBezTo>
                  <a:cubicBezTo>
                    <a:pt x="236" y="144"/>
                    <a:pt x="233" y="140"/>
                    <a:pt x="229" y="139"/>
                  </a:cubicBezTo>
                  <a:cubicBezTo>
                    <a:pt x="228" y="139"/>
                    <a:pt x="228" y="139"/>
                    <a:pt x="228" y="139"/>
                  </a:cubicBezTo>
                  <a:cubicBezTo>
                    <a:pt x="232" y="88"/>
                    <a:pt x="223" y="65"/>
                    <a:pt x="223" y="65"/>
                  </a:cubicBezTo>
                  <a:cubicBezTo>
                    <a:pt x="223" y="65"/>
                    <a:pt x="204" y="15"/>
                    <a:pt x="144" y="3"/>
                  </a:cubicBezTo>
                  <a:cubicBezTo>
                    <a:pt x="134" y="1"/>
                    <a:pt x="126" y="0"/>
                    <a:pt x="118" y="0"/>
                  </a:cubicBezTo>
                  <a:cubicBezTo>
                    <a:pt x="118" y="0"/>
                    <a:pt x="118" y="0"/>
                    <a:pt x="118" y="0"/>
                  </a:cubicBezTo>
                  <a:cubicBezTo>
                    <a:pt x="118" y="0"/>
                    <a:pt x="118" y="0"/>
                    <a:pt x="118" y="0"/>
                  </a:cubicBezTo>
                  <a:cubicBezTo>
                    <a:pt x="110" y="0"/>
                    <a:pt x="102" y="1"/>
                    <a:pt x="93" y="3"/>
                  </a:cubicBezTo>
                  <a:cubicBezTo>
                    <a:pt x="32" y="15"/>
                    <a:pt x="13" y="65"/>
                    <a:pt x="13" y="65"/>
                  </a:cubicBezTo>
                  <a:cubicBezTo>
                    <a:pt x="13" y="65"/>
                    <a:pt x="4" y="88"/>
                    <a:pt x="8" y="139"/>
                  </a:cubicBezTo>
                  <a:cubicBezTo>
                    <a:pt x="7" y="139"/>
                    <a:pt x="7" y="139"/>
                    <a:pt x="7" y="139"/>
                  </a:cubicBezTo>
                  <a:cubicBezTo>
                    <a:pt x="3" y="140"/>
                    <a:pt x="0" y="144"/>
                    <a:pt x="0" y="148"/>
                  </a:cubicBezTo>
                  <a:cubicBezTo>
                    <a:pt x="4" y="196"/>
                    <a:pt x="4" y="196"/>
                    <a:pt x="4" y="196"/>
                  </a:cubicBezTo>
                  <a:cubicBezTo>
                    <a:pt x="4" y="202"/>
                    <a:pt x="8" y="206"/>
                    <a:pt x="12" y="205"/>
                  </a:cubicBezTo>
                  <a:cubicBezTo>
                    <a:pt x="16" y="205"/>
                    <a:pt x="16" y="205"/>
                    <a:pt x="16" y="205"/>
                  </a:cubicBezTo>
                  <a:cubicBezTo>
                    <a:pt x="17" y="205"/>
                    <a:pt x="18" y="204"/>
                    <a:pt x="19" y="203"/>
                  </a:cubicBezTo>
                  <a:cubicBezTo>
                    <a:pt x="23" y="215"/>
                    <a:pt x="27" y="227"/>
                    <a:pt x="32" y="240"/>
                  </a:cubicBezTo>
                  <a:cubicBezTo>
                    <a:pt x="39" y="257"/>
                    <a:pt x="46" y="271"/>
                    <a:pt x="52" y="282"/>
                  </a:cubicBezTo>
                  <a:cubicBezTo>
                    <a:pt x="51" y="292"/>
                    <a:pt x="50" y="301"/>
                    <a:pt x="50" y="310"/>
                  </a:cubicBezTo>
                  <a:cubicBezTo>
                    <a:pt x="49" y="316"/>
                    <a:pt x="48" y="321"/>
                    <a:pt x="47" y="326"/>
                  </a:cubicBezTo>
                  <a:cubicBezTo>
                    <a:pt x="35" y="333"/>
                    <a:pt x="23" y="339"/>
                    <a:pt x="10" y="342"/>
                  </a:cubicBezTo>
                  <a:cubicBezTo>
                    <a:pt x="30" y="346"/>
                    <a:pt x="50" y="351"/>
                    <a:pt x="69" y="358"/>
                  </a:cubicBezTo>
                  <a:cubicBezTo>
                    <a:pt x="123" y="379"/>
                    <a:pt x="155" y="413"/>
                    <a:pt x="165" y="458"/>
                  </a:cubicBezTo>
                  <a:cubicBezTo>
                    <a:pt x="165" y="458"/>
                    <a:pt x="165" y="458"/>
                    <a:pt x="165" y="458"/>
                  </a:cubicBezTo>
                  <a:cubicBezTo>
                    <a:pt x="165" y="459"/>
                    <a:pt x="165" y="459"/>
                    <a:pt x="165" y="460"/>
                  </a:cubicBezTo>
                  <a:cubicBezTo>
                    <a:pt x="172" y="478"/>
                    <a:pt x="182" y="506"/>
                    <a:pt x="184" y="603"/>
                  </a:cubicBezTo>
                  <a:cubicBezTo>
                    <a:pt x="248" y="597"/>
                    <a:pt x="309" y="587"/>
                    <a:pt x="359" y="568"/>
                  </a:cubicBezTo>
                  <a:cubicBezTo>
                    <a:pt x="389" y="554"/>
                    <a:pt x="389" y="539"/>
                    <a:pt x="389" y="528"/>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6" name="Freeform 13"/>
            <p:cNvSpPr>
              <a:spLocks/>
            </p:cNvSpPr>
            <p:nvPr/>
          </p:nvSpPr>
          <p:spPr bwMode="auto">
            <a:xfrm>
              <a:off x="8139195" y="4205975"/>
              <a:ext cx="219869" cy="246063"/>
            </a:xfrm>
            <a:custGeom>
              <a:avLst/>
              <a:gdLst>
                <a:gd name="T0" fmla="*/ 748 w 748"/>
                <a:gd name="T1" fmla="*/ 729 h 838"/>
                <a:gd name="T2" fmla="*/ 729 w 748"/>
                <a:gd name="T3" fmla="*/ 582 h 838"/>
                <a:gd name="T4" fmla="*/ 652 w 748"/>
                <a:gd name="T5" fmla="*/ 503 h 838"/>
                <a:gd name="T6" fmla="*/ 472 w 748"/>
                <a:gd name="T7" fmla="*/ 449 h 838"/>
                <a:gd name="T8" fmla="*/ 468 w 748"/>
                <a:gd name="T9" fmla="*/ 428 h 838"/>
                <a:gd name="T10" fmla="*/ 465 w 748"/>
                <a:gd name="T11" fmla="*/ 389 h 838"/>
                <a:gd name="T12" fmla="*/ 492 w 748"/>
                <a:gd name="T13" fmla="*/ 331 h 838"/>
                <a:gd name="T14" fmla="*/ 510 w 748"/>
                <a:gd name="T15" fmla="*/ 280 h 838"/>
                <a:gd name="T16" fmla="*/ 515 w 748"/>
                <a:gd name="T17" fmla="*/ 282 h 838"/>
                <a:gd name="T18" fmla="*/ 520 w 748"/>
                <a:gd name="T19" fmla="*/ 283 h 838"/>
                <a:gd name="T20" fmla="*/ 521 w 748"/>
                <a:gd name="T21" fmla="*/ 283 h 838"/>
                <a:gd name="T22" fmla="*/ 531 w 748"/>
                <a:gd name="T23" fmla="*/ 271 h 838"/>
                <a:gd name="T24" fmla="*/ 537 w 748"/>
                <a:gd name="T25" fmla="*/ 203 h 838"/>
                <a:gd name="T26" fmla="*/ 527 w 748"/>
                <a:gd name="T27" fmla="*/ 192 h 838"/>
                <a:gd name="T28" fmla="*/ 526 w 748"/>
                <a:gd name="T29" fmla="*/ 192 h 838"/>
                <a:gd name="T30" fmla="*/ 518 w 748"/>
                <a:gd name="T31" fmla="*/ 89 h 838"/>
                <a:gd name="T32" fmla="*/ 409 w 748"/>
                <a:gd name="T33" fmla="*/ 3 h 838"/>
                <a:gd name="T34" fmla="*/ 374 w 748"/>
                <a:gd name="T35" fmla="*/ 0 h 838"/>
                <a:gd name="T36" fmla="*/ 374 w 748"/>
                <a:gd name="T37" fmla="*/ 0 h 838"/>
                <a:gd name="T38" fmla="*/ 374 w 748"/>
                <a:gd name="T39" fmla="*/ 0 h 838"/>
                <a:gd name="T40" fmla="*/ 339 w 748"/>
                <a:gd name="T41" fmla="*/ 3 h 838"/>
                <a:gd name="T42" fmla="*/ 230 w 748"/>
                <a:gd name="T43" fmla="*/ 89 h 838"/>
                <a:gd name="T44" fmla="*/ 222 w 748"/>
                <a:gd name="T45" fmla="*/ 192 h 838"/>
                <a:gd name="T46" fmla="*/ 221 w 748"/>
                <a:gd name="T47" fmla="*/ 192 h 838"/>
                <a:gd name="T48" fmla="*/ 211 w 748"/>
                <a:gd name="T49" fmla="*/ 203 h 838"/>
                <a:gd name="T50" fmla="*/ 216 w 748"/>
                <a:gd name="T51" fmla="*/ 271 h 838"/>
                <a:gd name="T52" fmla="*/ 227 w 748"/>
                <a:gd name="T53" fmla="*/ 283 h 838"/>
                <a:gd name="T54" fmla="*/ 228 w 748"/>
                <a:gd name="T55" fmla="*/ 283 h 838"/>
                <a:gd name="T56" fmla="*/ 233 w 748"/>
                <a:gd name="T57" fmla="*/ 282 h 838"/>
                <a:gd name="T58" fmla="*/ 238 w 748"/>
                <a:gd name="T59" fmla="*/ 280 h 838"/>
                <a:gd name="T60" fmla="*/ 256 w 748"/>
                <a:gd name="T61" fmla="*/ 331 h 838"/>
                <a:gd name="T62" fmla="*/ 283 w 748"/>
                <a:gd name="T63" fmla="*/ 389 h 838"/>
                <a:gd name="T64" fmla="*/ 280 w 748"/>
                <a:gd name="T65" fmla="*/ 428 h 838"/>
                <a:gd name="T66" fmla="*/ 275 w 748"/>
                <a:gd name="T67" fmla="*/ 449 h 838"/>
                <a:gd name="T68" fmla="*/ 96 w 748"/>
                <a:gd name="T69" fmla="*/ 503 h 838"/>
                <a:gd name="T70" fmla="*/ 19 w 748"/>
                <a:gd name="T71" fmla="*/ 582 h 838"/>
                <a:gd name="T72" fmla="*/ 0 w 748"/>
                <a:gd name="T73" fmla="*/ 729 h 838"/>
                <a:gd name="T74" fmla="*/ 42 w 748"/>
                <a:gd name="T75" fmla="*/ 783 h 838"/>
                <a:gd name="T76" fmla="*/ 368 w 748"/>
                <a:gd name="T77" fmla="*/ 838 h 838"/>
                <a:gd name="T78" fmla="*/ 372 w 748"/>
                <a:gd name="T79" fmla="*/ 838 h 838"/>
                <a:gd name="T80" fmla="*/ 374 w 748"/>
                <a:gd name="T81" fmla="*/ 838 h 838"/>
                <a:gd name="T82" fmla="*/ 376 w 748"/>
                <a:gd name="T83" fmla="*/ 838 h 838"/>
                <a:gd name="T84" fmla="*/ 379 w 748"/>
                <a:gd name="T85" fmla="*/ 838 h 838"/>
                <a:gd name="T86" fmla="*/ 706 w 748"/>
                <a:gd name="T87" fmla="*/ 783 h 838"/>
                <a:gd name="T88" fmla="*/ 748 w 748"/>
                <a:gd name="T89" fmla="*/ 729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8" h="838">
                  <a:moveTo>
                    <a:pt x="748" y="729"/>
                  </a:moveTo>
                  <a:cubicBezTo>
                    <a:pt x="746" y="623"/>
                    <a:pt x="735" y="599"/>
                    <a:pt x="729" y="582"/>
                  </a:cubicBezTo>
                  <a:cubicBezTo>
                    <a:pt x="727" y="576"/>
                    <a:pt x="725" y="531"/>
                    <a:pt x="652" y="503"/>
                  </a:cubicBezTo>
                  <a:cubicBezTo>
                    <a:pt x="598" y="482"/>
                    <a:pt x="526" y="485"/>
                    <a:pt x="472" y="449"/>
                  </a:cubicBezTo>
                  <a:cubicBezTo>
                    <a:pt x="470" y="442"/>
                    <a:pt x="469" y="435"/>
                    <a:pt x="468" y="428"/>
                  </a:cubicBezTo>
                  <a:cubicBezTo>
                    <a:pt x="467" y="415"/>
                    <a:pt x="466" y="402"/>
                    <a:pt x="465" y="389"/>
                  </a:cubicBezTo>
                  <a:cubicBezTo>
                    <a:pt x="474" y="374"/>
                    <a:pt x="483" y="355"/>
                    <a:pt x="492" y="331"/>
                  </a:cubicBezTo>
                  <a:cubicBezTo>
                    <a:pt x="499" y="313"/>
                    <a:pt x="505" y="296"/>
                    <a:pt x="510" y="280"/>
                  </a:cubicBezTo>
                  <a:cubicBezTo>
                    <a:pt x="511" y="281"/>
                    <a:pt x="513" y="282"/>
                    <a:pt x="515" y="282"/>
                  </a:cubicBezTo>
                  <a:cubicBezTo>
                    <a:pt x="520" y="283"/>
                    <a:pt x="520" y="283"/>
                    <a:pt x="520" y="283"/>
                  </a:cubicBezTo>
                  <a:cubicBezTo>
                    <a:pt x="520" y="283"/>
                    <a:pt x="520" y="283"/>
                    <a:pt x="521" y="283"/>
                  </a:cubicBezTo>
                  <a:cubicBezTo>
                    <a:pt x="526" y="283"/>
                    <a:pt x="531" y="278"/>
                    <a:pt x="531" y="271"/>
                  </a:cubicBezTo>
                  <a:cubicBezTo>
                    <a:pt x="537" y="203"/>
                    <a:pt x="537" y="203"/>
                    <a:pt x="537" y="203"/>
                  </a:cubicBezTo>
                  <a:cubicBezTo>
                    <a:pt x="537" y="198"/>
                    <a:pt x="533" y="192"/>
                    <a:pt x="527" y="192"/>
                  </a:cubicBezTo>
                  <a:cubicBezTo>
                    <a:pt x="526" y="192"/>
                    <a:pt x="526" y="192"/>
                    <a:pt x="526" y="192"/>
                  </a:cubicBezTo>
                  <a:cubicBezTo>
                    <a:pt x="532" y="121"/>
                    <a:pt x="518" y="89"/>
                    <a:pt x="518" y="89"/>
                  </a:cubicBezTo>
                  <a:cubicBezTo>
                    <a:pt x="518" y="89"/>
                    <a:pt x="493" y="20"/>
                    <a:pt x="409" y="3"/>
                  </a:cubicBezTo>
                  <a:cubicBezTo>
                    <a:pt x="396" y="1"/>
                    <a:pt x="384" y="0"/>
                    <a:pt x="374" y="0"/>
                  </a:cubicBezTo>
                  <a:cubicBezTo>
                    <a:pt x="374" y="0"/>
                    <a:pt x="374" y="0"/>
                    <a:pt x="374" y="0"/>
                  </a:cubicBezTo>
                  <a:cubicBezTo>
                    <a:pt x="374" y="0"/>
                    <a:pt x="374" y="0"/>
                    <a:pt x="374" y="0"/>
                  </a:cubicBezTo>
                  <a:cubicBezTo>
                    <a:pt x="363" y="0"/>
                    <a:pt x="352" y="1"/>
                    <a:pt x="339" y="3"/>
                  </a:cubicBezTo>
                  <a:cubicBezTo>
                    <a:pt x="255" y="20"/>
                    <a:pt x="230" y="89"/>
                    <a:pt x="230" y="89"/>
                  </a:cubicBezTo>
                  <a:cubicBezTo>
                    <a:pt x="230" y="89"/>
                    <a:pt x="216" y="121"/>
                    <a:pt x="222" y="192"/>
                  </a:cubicBezTo>
                  <a:cubicBezTo>
                    <a:pt x="221" y="192"/>
                    <a:pt x="221" y="192"/>
                    <a:pt x="221" y="192"/>
                  </a:cubicBezTo>
                  <a:cubicBezTo>
                    <a:pt x="215" y="192"/>
                    <a:pt x="211" y="198"/>
                    <a:pt x="211" y="203"/>
                  </a:cubicBezTo>
                  <a:cubicBezTo>
                    <a:pt x="216" y="271"/>
                    <a:pt x="216" y="271"/>
                    <a:pt x="216" y="271"/>
                  </a:cubicBezTo>
                  <a:cubicBezTo>
                    <a:pt x="217" y="278"/>
                    <a:pt x="222" y="283"/>
                    <a:pt x="227" y="283"/>
                  </a:cubicBezTo>
                  <a:cubicBezTo>
                    <a:pt x="227" y="283"/>
                    <a:pt x="228" y="283"/>
                    <a:pt x="228" y="283"/>
                  </a:cubicBezTo>
                  <a:cubicBezTo>
                    <a:pt x="233" y="282"/>
                    <a:pt x="233" y="282"/>
                    <a:pt x="233" y="282"/>
                  </a:cubicBezTo>
                  <a:cubicBezTo>
                    <a:pt x="235" y="282"/>
                    <a:pt x="236" y="281"/>
                    <a:pt x="238" y="280"/>
                  </a:cubicBezTo>
                  <a:cubicBezTo>
                    <a:pt x="243" y="296"/>
                    <a:pt x="248" y="313"/>
                    <a:pt x="256" y="331"/>
                  </a:cubicBezTo>
                  <a:cubicBezTo>
                    <a:pt x="265" y="355"/>
                    <a:pt x="274" y="374"/>
                    <a:pt x="283" y="389"/>
                  </a:cubicBezTo>
                  <a:cubicBezTo>
                    <a:pt x="282" y="402"/>
                    <a:pt x="281" y="415"/>
                    <a:pt x="280" y="428"/>
                  </a:cubicBezTo>
                  <a:cubicBezTo>
                    <a:pt x="279" y="435"/>
                    <a:pt x="277" y="442"/>
                    <a:pt x="275" y="449"/>
                  </a:cubicBezTo>
                  <a:cubicBezTo>
                    <a:pt x="222" y="485"/>
                    <a:pt x="149" y="482"/>
                    <a:pt x="96" y="503"/>
                  </a:cubicBezTo>
                  <a:cubicBezTo>
                    <a:pt x="23" y="531"/>
                    <a:pt x="21" y="576"/>
                    <a:pt x="19" y="582"/>
                  </a:cubicBezTo>
                  <a:cubicBezTo>
                    <a:pt x="13" y="599"/>
                    <a:pt x="2" y="623"/>
                    <a:pt x="0" y="729"/>
                  </a:cubicBezTo>
                  <a:cubicBezTo>
                    <a:pt x="0" y="743"/>
                    <a:pt x="0" y="764"/>
                    <a:pt x="42" y="783"/>
                  </a:cubicBezTo>
                  <a:cubicBezTo>
                    <a:pt x="134" y="819"/>
                    <a:pt x="252" y="830"/>
                    <a:pt x="368" y="838"/>
                  </a:cubicBezTo>
                  <a:cubicBezTo>
                    <a:pt x="369" y="838"/>
                    <a:pt x="370" y="838"/>
                    <a:pt x="372" y="838"/>
                  </a:cubicBezTo>
                  <a:cubicBezTo>
                    <a:pt x="373" y="838"/>
                    <a:pt x="373" y="838"/>
                    <a:pt x="374" y="838"/>
                  </a:cubicBezTo>
                  <a:cubicBezTo>
                    <a:pt x="375" y="838"/>
                    <a:pt x="375" y="838"/>
                    <a:pt x="376" y="838"/>
                  </a:cubicBezTo>
                  <a:cubicBezTo>
                    <a:pt x="378" y="838"/>
                    <a:pt x="379" y="838"/>
                    <a:pt x="379" y="838"/>
                  </a:cubicBezTo>
                  <a:cubicBezTo>
                    <a:pt x="496" y="830"/>
                    <a:pt x="614" y="819"/>
                    <a:pt x="706" y="783"/>
                  </a:cubicBezTo>
                  <a:cubicBezTo>
                    <a:pt x="748" y="764"/>
                    <a:pt x="748" y="743"/>
                    <a:pt x="748" y="729"/>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457" name="Group 456"/>
          <p:cNvGrpSpPr/>
          <p:nvPr/>
        </p:nvGrpSpPr>
        <p:grpSpPr>
          <a:xfrm>
            <a:off x="2932949" y="6130932"/>
            <a:ext cx="486880" cy="334615"/>
            <a:chOff x="8070138" y="4205975"/>
            <a:chExt cx="357982" cy="246063"/>
          </a:xfrm>
        </p:grpSpPr>
        <p:sp>
          <p:nvSpPr>
            <p:cNvPr id="458" name="Freeform 11"/>
            <p:cNvSpPr>
              <a:spLocks/>
            </p:cNvSpPr>
            <p:nvPr/>
          </p:nvSpPr>
          <p:spPr bwMode="auto">
            <a:xfrm>
              <a:off x="8070138" y="4240107"/>
              <a:ext cx="114300" cy="177007"/>
            </a:xfrm>
            <a:custGeom>
              <a:avLst/>
              <a:gdLst>
                <a:gd name="T0" fmla="*/ 225 w 390"/>
                <a:gd name="T1" fmla="*/ 458 h 603"/>
                <a:gd name="T2" fmla="*/ 225 w 390"/>
                <a:gd name="T3" fmla="*/ 458 h 603"/>
                <a:gd name="T4" fmla="*/ 321 w 390"/>
                <a:gd name="T5" fmla="*/ 358 h 603"/>
                <a:gd name="T6" fmla="*/ 380 w 390"/>
                <a:gd name="T7" fmla="*/ 342 h 603"/>
                <a:gd name="T8" fmla="*/ 343 w 390"/>
                <a:gd name="T9" fmla="*/ 326 h 603"/>
                <a:gd name="T10" fmla="*/ 340 w 390"/>
                <a:gd name="T11" fmla="*/ 310 h 603"/>
                <a:gd name="T12" fmla="*/ 338 w 390"/>
                <a:gd name="T13" fmla="*/ 282 h 603"/>
                <a:gd name="T14" fmla="*/ 358 w 390"/>
                <a:gd name="T15" fmla="*/ 240 h 603"/>
                <a:gd name="T16" fmla="*/ 370 w 390"/>
                <a:gd name="T17" fmla="*/ 203 h 603"/>
                <a:gd name="T18" fmla="*/ 374 w 390"/>
                <a:gd name="T19" fmla="*/ 205 h 603"/>
                <a:gd name="T20" fmla="*/ 377 w 390"/>
                <a:gd name="T21" fmla="*/ 205 h 603"/>
                <a:gd name="T22" fmla="*/ 386 w 390"/>
                <a:gd name="T23" fmla="*/ 196 h 603"/>
                <a:gd name="T24" fmla="*/ 390 w 390"/>
                <a:gd name="T25" fmla="*/ 148 h 603"/>
                <a:gd name="T26" fmla="*/ 383 w 390"/>
                <a:gd name="T27" fmla="*/ 139 h 603"/>
                <a:gd name="T28" fmla="*/ 382 w 390"/>
                <a:gd name="T29" fmla="*/ 139 h 603"/>
                <a:gd name="T30" fmla="*/ 376 w 390"/>
                <a:gd name="T31" fmla="*/ 65 h 603"/>
                <a:gd name="T32" fmla="*/ 297 w 390"/>
                <a:gd name="T33" fmla="*/ 3 h 603"/>
                <a:gd name="T34" fmla="*/ 272 w 390"/>
                <a:gd name="T35" fmla="*/ 0 h 603"/>
                <a:gd name="T36" fmla="*/ 272 w 390"/>
                <a:gd name="T37" fmla="*/ 0 h 603"/>
                <a:gd name="T38" fmla="*/ 272 w 390"/>
                <a:gd name="T39" fmla="*/ 0 h 603"/>
                <a:gd name="T40" fmla="*/ 246 w 390"/>
                <a:gd name="T41" fmla="*/ 3 h 603"/>
                <a:gd name="T42" fmla="*/ 167 w 390"/>
                <a:gd name="T43" fmla="*/ 65 h 603"/>
                <a:gd name="T44" fmla="*/ 161 w 390"/>
                <a:gd name="T45" fmla="*/ 139 h 603"/>
                <a:gd name="T46" fmla="*/ 161 w 390"/>
                <a:gd name="T47" fmla="*/ 139 h 603"/>
                <a:gd name="T48" fmla="*/ 154 w 390"/>
                <a:gd name="T49" fmla="*/ 148 h 603"/>
                <a:gd name="T50" fmla="*/ 158 w 390"/>
                <a:gd name="T51" fmla="*/ 196 h 603"/>
                <a:gd name="T52" fmla="*/ 166 w 390"/>
                <a:gd name="T53" fmla="*/ 205 h 603"/>
                <a:gd name="T54" fmla="*/ 170 w 390"/>
                <a:gd name="T55" fmla="*/ 205 h 603"/>
                <a:gd name="T56" fmla="*/ 173 w 390"/>
                <a:gd name="T57" fmla="*/ 203 h 603"/>
                <a:gd name="T58" fmla="*/ 186 w 390"/>
                <a:gd name="T59" fmla="*/ 240 h 603"/>
                <a:gd name="T60" fmla="*/ 206 w 390"/>
                <a:gd name="T61" fmla="*/ 282 h 603"/>
                <a:gd name="T62" fmla="*/ 203 w 390"/>
                <a:gd name="T63" fmla="*/ 310 h 603"/>
                <a:gd name="T64" fmla="*/ 200 w 390"/>
                <a:gd name="T65" fmla="*/ 326 h 603"/>
                <a:gd name="T66" fmla="*/ 70 w 390"/>
                <a:gd name="T67" fmla="*/ 365 h 603"/>
                <a:gd name="T68" fmla="*/ 14 w 390"/>
                <a:gd name="T69" fmla="*/ 422 h 603"/>
                <a:gd name="T70" fmla="*/ 1 w 390"/>
                <a:gd name="T71" fmla="*/ 528 h 603"/>
                <a:gd name="T72" fmla="*/ 31 w 390"/>
                <a:gd name="T73" fmla="*/ 568 h 603"/>
                <a:gd name="T74" fmla="*/ 205 w 390"/>
                <a:gd name="T75" fmla="*/ 603 h 603"/>
                <a:gd name="T76" fmla="*/ 224 w 390"/>
                <a:gd name="T77" fmla="*/ 460 h 603"/>
                <a:gd name="T78" fmla="*/ 225 w 390"/>
                <a:gd name="T79" fmla="*/ 458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0" h="603">
                  <a:moveTo>
                    <a:pt x="225" y="458"/>
                  </a:moveTo>
                  <a:cubicBezTo>
                    <a:pt x="225" y="458"/>
                    <a:pt x="225" y="458"/>
                    <a:pt x="225" y="458"/>
                  </a:cubicBezTo>
                  <a:cubicBezTo>
                    <a:pt x="235" y="413"/>
                    <a:pt x="267" y="379"/>
                    <a:pt x="321" y="358"/>
                  </a:cubicBezTo>
                  <a:cubicBezTo>
                    <a:pt x="340" y="351"/>
                    <a:pt x="360" y="346"/>
                    <a:pt x="380" y="342"/>
                  </a:cubicBezTo>
                  <a:cubicBezTo>
                    <a:pt x="367" y="339"/>
                    <a:pt x="354" y="333"/>
                    <a:pt x="343" y="326"/>
                  </a:cubicBezTo>
                  <a:cubicBezTo>
                    <a:pt x="342" y="321"/>
                    <a:pt x="341" y="316"/>
                    <a:pt x="340" y="310"/>
                  </a:cubicBezTo>
                  <a:cubicBezTo>
                    <a:pt x="339" y="301"/>
                    <a:pt x="339" y="292"/>
                    <a:pt x="338" y="282"/>
                  </a:cubicBezTo>
                  <a:cubicBezTo>
                    <a:pt x="344" y="271"/>
                    <a:pt x="351" y="257"/>
                    <a:pt x="358" y="240"/>
                  </a:cubicBezTo>
                  <a:cubicBezTo>
                    <a:pt x="363" y="227"/>
                    <a:pt x="367" y="215"/>
                    <a:pt x="370" y="203"/>
                  </a:cubicBezTo>
                  <a:cubicBezTo>
                    <a:pt x="371" y="204"/>
                    <a:pt x="373" y="205"/>
                    <a:pt x="374" y="205"/>
                  </a:cubicBezTo>
                  <a:cubicBezTo>
                    <a:pt x="377" y="205"/>
                    <a:pt x="377" y="205"/>
                    <a:pt x="377" y="205"/>
                  </a:cubicBezTo>
                  <a:cubicBezTo>
                    <a:pt x="382" y="206"/>
                    <a:pt x="385" y="202"/>
                    <a:pt x="386" y="196"/>
                  </a:cubicBezTo>
                  <a:cubicBezTo>
                    <a:pt x="390" y="148"/>
                    <a:pt x="390" y="148"/>
                    <a:pt x="390" y="148"/>
                  </a:cubicBezTo>
                  <a:cubicBezTo>
                    <a:pt x="390" y="144"/>
                    <a:pt x="387" y="140"/>
                    <a:pt x="383" y="139"/>
                  </a:cubicBezTo>
                  <a:cubicBezTo>
                    <a:pt x="382" y="139"/>
                    <a:pt x="382" y="139"/>
                    <a:pt x="382" y="139"/>
                  </a:cubicBezTo>
                  <a:cubicBezTo>
                    <a:pt x="386" y="88"/>
                    <a:pt x="376" y="65"/>
                    <a:pt x="376" y="65"/>
                  </a:cubicBezTo>
                  <a:cubicBezTo>
                    <a:pt x="376" y="65"/>
                    <a:pt x="358" y="15"/>
                    <a:pt x="297" y="3"/>
                  </a:cubicBezTo>
                  <a:cubicBezTo>
                    <a:pt x="288" y="1"/>
                    <a:pt x="279" y="0"/>
                    <a:pt x="272" y="0"/>
                  </a:cubicBezTo>
                  <a:cubicBezTo>
                    <a:pt x="272" y="0"/>
                    <a:pt x="272" y="0"/>
                    <a:pt x="272" y="0"/>
                  </a:cubicBezTo>
                  <a:cubicBezTo>
                    <a:pt x="272" y="0"/>
                    <a:pt x="272" y="0"/>
                    <a:pt x="272" y="0"/>
                  </a:cubicBezTo>
                  <a:cubicBezTo>
                    <a:pt x="264" y="0"/>
                    <a:pt x="256" y="1"/>
                    <a:pt x="246" y="3"/>
                  </a:cubicBezTo>
                  <a:cubicBezTo>
                    <a:pt x="186" y="15"/>
                    <a:pt x="167" y="65"/>
                    <a:pt x="167" y="65"/>
                  </a:cubicBezTo>
                  <a:cubicBezTo>
                    <a:pt x="167" y="65"/>
                    <a:pt x="158" y="88"/>
                    <a:pt x="161" y="139"/>
                  </a:cubicBezTo>
                  <a:cubicBezTo>
                    <a:pt x="161" y="139"/>
                    <a:pt x="161" y="139"/>
                    <a:pt x="161" y="139"/>
                  </a:cubicBezTo>
                  <a:cubicBezTo>
                    <a:pt x="157" y="140"/>
                    <a:pt x="154" y="144"/>
                    <a:pt x="154" y="148"/>
                  </a:cubicBezTo>
                  <a:cubicBezTo>
                    <a:pt x="158" y="196"/>
                    <a:pt x="158" y="196"/>
                    <a:pt x="158" y="196"/>
                  </a:cubicBezTo>
                  <a:cubicBezTo>
                    <a:pt x="158" y="202"/>
                    <a:pt x="162" y="206"/>
                    <a:pt x="166" y="205"/>
                  </a:cubicBezTo>
                  <a:cubicBezTo>
                    <a:pt x="170" y="205"/>
                    <a:pt x="170" y="205"/>
                    <a:pt x="170" y="205"/>
                  </a:cubicBezTo>
                  <a:cubicBezTo>
                    <a:pt x="171" y="205"/>
                    <a:pt x="172" y="204"/>
                    <a:pt x="173" y="203"/>
                  </a:cubicBezTo>
                  <a:cubicBezTo>
                    <a:pt x="177" y="215"/>
                    <a:pt x="181" y="227"/>
                    <a:pt x="186" y="240"/>
                  </a:cubicBezTo>
                  <a:cubicBezTo>
                    <a:pt x="193" y="257"/>
                    <a:pt x="199" y="271"/>
                    <a:pt x="206" y="282"/>
                  </a:cubicBezTo>
                  <a:cubicBezTo>
                    <a:pt x="205" y="292"/>
                    <a:pt x="204" y="301"/>
                    <a:pt x="203" y="310"/>
                  </a:cubicBezTo>
                  <a:cubicBezTo>
                    <a:pt x="203" y="316"/>
                    <a:pt x="202" y="321"/>
                    <a:pt x="200" y="326"/>
                  </a:cubicBezTo>
                  <a:cubicBezTo>
                    <a:pt x="162" y="352"/>
                    <a:pt x="109" y="349"/>
                    <a:pt x="70" y="365"/>
                  </a:cubicBezTo>
                  <a:cubicBezTo>
                    <a:pt x="17" y="385"/>
                    <a:pt x="16" y="417"/>
                    <a:pt x="14" y="422"/>
                  </a:cubicBezTo>
                  <a:cubicBezTo>
                    <a:pt x="10" y="434"/>
                    <a:pt x="2" y="451"/>
                    <a:pt x="1" y="528"/>
                  </a:cubicBezTo>
                  <a:cubicBezTo>
                    <a:pt x="0" y="539"/>
                    <a:pt x="1" y="554"/>
                    <a:pt x="31" y="568"/>
                  </a:cubicBezTo>
                  <a:cubicBezTo>
                    <a:pt x="81" y="587"/>
                    <a:pt x="142" y="597"/>
                    <a:pt x="205" y="603"/>
                  </a:cubicBezTo>
                  <a:cubicBezTo>
                    <a:pt x="208" y="507"/>
                    <a:pt x="218" y="478"/>
                    <a:pt x="224" y="460"/>
                  </a:cubicBezTo>
                  <a:cubicBezTo>
                    <a:pt x="225" y="459"/>
                    <a:pt x="225" y="459"/>
                    <a:pt x="225" y="458"/>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9" name="Freeform 12"/>
            <p:cNvSpPr>
              <a:spLocks/>
            </p:cNvSpPr>
            <p:nvPr/>
          </p:nvSpPr>
          <p:spPr bwMode="auto">
            <a:xfrm>
              <a:off x="8314613" y="4240107"/>
              <a:ext cx="113507" cy="177007"/>
            </a:xfrm>
            <a:custGeom>
              <a:avLst/>
              <a:gdLst>
                <a:gd name="T0" fmla="*/ 389 w 389"/>
                <a:gd name="T1" fmla="*/ 528 h 603"/>
                <a:gd name="T2" fmla="*/ 376 w 389"/>
                <a:gd name="T3" fmla="*/ 422 h 603"/>
                <a:gd name="T4" fmla="*/ 320 w 389"/>
                <a:gd name="T5" fmla="*/ 365 h 603"/>
                <a:gd name="T6" fmla="*/ 189 w 389"/>
                <a:gd name="T7" fmla="*/ 326 h 603"/>
                <a:gd name="T8" fmla="*/ 186 w 389"/>
                <a:gd name="T9" fmla="*/ 310 h 603"/>
                <a:gd name="T10" fmla="*/ 184 w 389"/>
                <a:gd name="T11" fmla="*/ 282 h 603"/>
                <a:gd name="T12" fmla="*/ 204 w 389"/>
                <a:gd name="T13" fmla="*/ 240 h 603"/>
                <a:gd name="T14" fmla="*/ 217 w 389"/>
                <a:gd name="T15" fmla="*/ 203 h 603"/>
                <a:gd name="T16" fmla="*/ 220 w 389"/>
                <a:gd name="T17" fmla="*/ 205 h 603"/>
                <a:gd name="T18" fmla="*/ 224 w 389"/>
                <a:gd name="T19" fmla="*/ 205 h 603"/>
                <a:gd name="T20" fmla="*/ 232 w 389"/>
                <a:gd name="T21" fmla="*/ 196 h 603"/>
                <a:gd name="T22" fmla="*/ 236 w 389"/>
                <a:gd name="T23" fmla="*/ 148 h 603"/>
                <a:gd name="T24" fmla="*/ 229 w 389"/>
                <a:gd name="T25" fmla="*/ 139 h 603"/>
                <a:gd name="T26" fmla="*/ 228 w 389"/>
                <a:gd name="T27" fmla="*/ 139 h 603"/>
                <a:gd name="T28" fmla="*/ 223 w 389"/>
                <a:gd name="T29" fmla="*/ 65 h 603"/>
                <a:gd name="T30" fmla="*/ 144 w 389"/>
                <a:gd name="T31" fmla="*/ 3 h 603"/>
                <a:gd name="T32" fmla="*/ 118 w 389"/>
                <a:gd name="T33" fmla="*/ 0 h 603"/>
                <a:gd name="T34" fmla="*/ 118 w 389"/>
                <a:gd name="T35" fmla="*/ 0 h 603"/>
                <a:gd name="T36" fmla="*/ 118 w 389"/>
                <a:gd name="T37" fmla="*/ 0 h 603"/>
                <a:gd name="T38" fmla="*/ 93 w 389"/>
                <a:gd name="T39" fmla="*/ 3 h 603"/>
                <a:gd name="T40" fmla="*/ 13 w 389"/>
                <a:gd name="T41" fmla="*/ 65 h 603"/>
                <a:gd name="T42" fmla="*/ 8 w 389"/>
                <a:gd name="T43" fmla="*/ 139 h 603"/>
                <a:gd name="T44" fmla="*/ 7 w 389"/>
                <a:gd name="T45" fmla="*/ 139 h 603"/>
                <a:gd name="T46" fmla="*/ 0 w 389"/>
                <a:gd name="T47" fmla="*/ 148 h 603"/>
                <a:gd name="T48" fmla="*/ 4 w 389"/>
                <a:gd name="T49" fmla="*/ 196 h 603"/>
                <a:gd name="T50" fmla="*/ 12 w 389"/>
                <a:gd name="T51" fmla="*/ 205 h 603"/>
                <a:gd name="T52" fmla="*/ 16 w 389"/>
                <a:gd name="T53" fmla="*/ 205 h 603"/>
                <a:gd name="T54" fmla="*/ 19 w 389"/>
                <a:gd name="T55" fmla="*/ 203 h 603"/>
                <a:gd name="T56" fmla="*/ 32 w 389"/>
                <a:gd name="T57" fmla="*/ 240 h 603"/>
                <a:gd name="T58" fmla="*/ 52 w 389"/>
                <a:gd name="T59" fmla="*/ 282 h 603"/>
                <a:gd name="T60" fmla="*/ 50 w 389"/>
                <a:gd name="T61" fmla="*/ 310 h 603"/>
                <a:gd name="T62" fmla="*/ 47 w 389"/>
                <a:gd name="T63" fmla="*/ 326 h 603"/>
                <a:gd name="T64" fmla="*/ 10 w 389"/>
                <a:gd name="T65" fmla="*/ 342 h 603"/>
                <a:gd name="T66" fmla="*/ 69 w 389"/>
                <a:gd name="T67" fmla="*/ 358 h 603"/>
                <a:gd name="T68" fmla="*/ 165 w 389"/>
                <a:gd name="T69" fmla="*/ 458 h 603"/>
                <a:gd name="T70" fmla="*/ 165 w 389"/>
                <a:gd name="T71" fmla="*/ 458 h 603"/>
                <a:gd name="T72" fmla="*/ 165 w 389"/>
                <a:gd name="T73" fmla="*/ 460 h 603"/>
                <a:gd name="T74" fmla="*/ 184 w 389"/>
                <a:gd name="T75" fmla="*/ 603 h 603"/>
                <a:gd name="T76" fmla="*/ 359 w 389"/>
                <a:gd name="T77" fmla="*/ 568 h 603"/>
                <a:gd name="T78" fmla="*/ 389 w 389"/>
                <a:gd name="T79" fmla="*/ 528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9" h="603">
                  <a:moveTo>
                    <a:pt x="389" y="528"/>
                  </a:moveTo>
                  <a:cubicBezTo>
                    <a:pt x="387" y="451"/>
                    <a:pt x="380" y="434"/>
                    <a:pt x="376" y="422"/>
                  </a:cubicBezTo>
                  <a:cubicBezTo>
                    <a:pt x="374" y="417"/>
                    <a:pt x="373" y="385"/>
                    <a:pt x="320" y="365"/>
                  </a:cubicBezTo>
                  <a:cubicBezTo>
                    <a:pt x="281" y="349"/>
                    <a:pt x="228" y="352"/>
                    <a:pt x="189" y="326"/>
                  </a:cubicBezTo>
                  <a:cubicBezTo>
                    <a:pt x="188" y="321"/>
                    <a:pt x="187" y="316"/>
                    <a:pt x="186" y="310"/>
                  </a:cubicBezTo>
                  <a:cubicBezTo>
                    <a:pt x="186" y="301"/>
                    <a:pt x="185" y="292"/>
                    <a:pt x="184" y="282"/>
                  </a:cubicBezTo>
                  <a:cubicBezTo>
                    <a:pt x="190" y="271"/>
                    <a:pt x="197" y="257"/>
                    <a:pt x="204" y="240"/>
                  </a:cubicBezTo>
                  <a:cubicBezTo>
                    <a:pt x="209" y="227"/>
                    <a:pt x="213" y="215"/>
                    <a:pt x="217" y="203"/>
                  </a:cubicBezTo>
                  <a:cubicBezTo>
                    <a:pt x="218" y="204"/>
                    <a:pt x="219" y="205"/>
                    <a:pt x="220" y="205"/>
                  </a:cubicBezTo>
                  <a:cubicBezTo>
                    <a:pt x="224" y="205"/>
                    <a:pt x="224" y="205"/>
                    <a:pt x="224" y="205"/>
                  </a:cubicBezTo>
                  <a:cubicBezTo>
                    <a:pt x="228" y="206"/>
                    <a:pt x="232" y="202"/>
                    <a:pt x="232" y="196"/>
                  </a:cubicBezTo>
                  <a:cubicBezTo>
                    <a:pt x="236" y="148"/>
                    <a:pt x="236" y="148"/>
                    <a:pt x="236" y="148"/>
                  </a:cubicBezTo>
                  <a:cubicBezTo>
                    <a:pt x="236" y="144"/>
                    <a:pt x="233" y="140"/>
                    <a:pt x="229" y="139"/>
                  </a:cubicBezTo>
                  <a:cubicBezTo>
                    <a:pt x="228" y="139"/>
                    <a:pt x="228" y="139"/>
                    <a:pt x="228" y="139"/>
                  </a:cubicBezTo>
                  <a:cubicBezTo>
                    <a:pt x="232" y="88"/>
                    <a:pt x="223" y="65"/>
                    <a:pt x="223" y="65"/>
                  </a:cubicBezTo>
                  <a:cubicBezTo>
                    <a:pt x="223" y="65"/>
                    <a:pt x="204" y="15"/>
                    <a:pt x="144" y="3"/>
                  </a:cubicBezTo>
                  <a:cubicBezTo>
                    <a:pt x="134" y="1"/>
                    <a:pt x="126" y="0"/>
                    <a:pt x="118" y="0"/>
                  </a:cubicBezTo>
                  <a:cubicBezTo>
                    <a:pt x="118" y="0"/>
                    <a:pt x="118" y="0"/>
                    <a:pt x="118" y="0"/>
                  </a:cubicBezTo>
                  <a:cubicBezTo>
                    <a:pt x="118" y="0"/>
                    <a:pt x="118" y="0"/>
                    <a:pt x="118" y="0"/>
                  </a:cubicBezTo>
                  <a:cubicBezTo>
                    <a:pt x="110" y="0"/>
                    <a:pt x="102" y="1"/>
                    <a:pt x="93" y="3"/>
                  </a:cubicBezTo>
                  <a:cubicBezTo>
                    <a:pt x="32" y="15"/>
                    <a:pt x="13" y="65"/>
                    <a:pt x="13" y="65"/>
                  </a:cubicBezTo>
                  <a:cubicBezTo>
                    <a:pt x="13" y="65"/>
                    <a:pt x="4" y="88"/>
                    <a:pt x="8" y="139"/>
                  </a:cubicBezTo>
                  <a:cubicBezTo>
                    <a:pt x="7" y="139"/>
                    <a:pt x="7" y="139"/>
                    <a:pt x="7" y="139"/>
                  </a:cubicBezTo>
                  <a:cubicBezTo>
                    <a:pt x="3" y="140"/>
                    <a:pt x="0" y="144"/>
                    <a:pt x="0" y="148"/>
                  </a:cubicBezTo>
                  <a:cubicBezTo>
                    <a:pt x="4" y="196"/>
                    <a:pt x="4" y="196"/>
                    <a:pt x="4" y="196"/>
                  </a:cubicBezTo>
                  <a:cubicBezTo>
                    <a:pt x="4" y="202"/>
                    <a:pt x="8" y="206"/>
                    <a:pt x="12" y="205"/>
                  </a:cubicBezTo>
                  <a:cubicBezTo>
                    <a:pt x="16" y="205"/>
                    <a:pt x="16" y="205"/>
                    <a:pt x="16" y="205"/>
                  </a:cubicBezTo>
                  <a:cubicBezTo>
                    <a:pt x="17" y="205"/>
                    <a:pt x="18" y="204"/>
                    <a:pt x="19" y="203"/>
                  </a:cubicBezTo>
                  <a:cubicBezTo>
                    <a:pt x="23" y="215"/>
                    <a:pt x="27" y="227"/>
                    <a:pt x="32" y="240"/>
                  </a:cubicBezTo>
                  <a:cubicBezTo>
                    <a:pt x="39" y="257"/>
                    <a:pt x="46" y="271"/>
                    <a:pt x="52" y="282"/>
                  </a:cubicBezTo>
                  <a:cubicBezTo>
                    <a:pt x="51" y="292"/>
                    <a:pt x="50" y="301"/>
                    <a:pt x="50" y="310"/>
                  </a:cubicBezTo>
                  <a:cubicBezTo>
                    <a:pt x="49" y="316"/>
                    <a:pt x="48" y="321"/>
                    <a:pt x="47" y="326"/>
                  </a:cubicBezTo>
                  <a:cubicBezTo>
                    <a:pt x="35" y="333"/>
                    <a:pt x="23" y="339"/>
                    <a:pt x="10" y="342"/>
                  </a:cubicBezTo>
                  <a:cubicBezTo>
                    <a:pt x="30" y="346"/>
                    <a:pt x="50" y="351"/>
                    <a:pt x="69" y="358"/>
                  </a:cubicBezTo>
                  <a:cubicBezTo>
                    <a:pt x="123" y="379"/>
                    <a:pt x="155" y="413"/>
                    <a:pt x="165" y="458"/>
                  </a:cubicBezTo>
                  <a:cubicBezTo>
                    <a:pt x="165" y="458"/>
                    <a:pt x="165" y="458"/>
                    <a:pt x="165" y="458"/>
                  </a:cubicBezTo>
                  <a:cubicBezTo>
                    <a:pt x="165" y="459"/>
                    <a:pt x="165" y="459"/>
                    <a:pt x="165" y="460"/>
                  </a:cubicBezTo>
                  <a:cubicBezTo>
                    <a:pt x="172" y="478"/>
                    <a:pt x="182" y="506"/>
                    <a:pt x="184" y="603"/>
                  </a:cubicBezTo>
                  <a:cubicBezTo>
                    <a:pt x="248" y="597"/>
                    <a:pt x="309" y="587"/>
                    <a:pt x="359" y="568"/>
                  </a:cubicBezTo>
                  <a:cubicBezTo>
                    <a:pt x="389" y="554"/>
                    <a:pt x="389" y="539"/>
                    <a:pt x="389" y="528"/>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0" name="Freeform 13"/>
            <p:cNvSpPr>
              <a:spLocks/>
            </p:cNvSpPr>
            <p:nvPr/>
          </p:nvSpPr>
          <p:spPr bwMode="auto">
            <a:xfrm>
              <a:off x="8139195" y="4205975"/>
              <a:ext cx="219869" cy="246063"/>
            </a:xfrm>
            <a:custGeom>
              <a:avLst/>
              <a:gdLst>
                <a:gd name="T0" fmla="*/ 748 w 748"/>
                <a:gd name="T1" fmla="*/ 729 h 838"/>
                <a:gd name="T2" fmla="*/ 729 w 748"/>
                <a:gd name="T3" fmla="*/ 582 h 838"/>
                <a:gd name="T4" fmla="*/ 652 w 748"/>
                <a:gd name="T5" fmla="*/ 503 h 838"/>
                <a:gd name="T6" fmla="*/ 472 w 748"/>
                <a:gd name="T7" fmla="*/ 449 h 838"/>
                <a:gd name="T8" fmla="*/ 468 w 748"/>
                <a:gd name="T9" fmla="*/ 428 h 838"/>
                <a:gd name="T10" fmla="*/ 465 w 748"/>
                <a:gd name="T11" fmla="*/ 389 h 838"/>
                <a:gd name="T12" fmla="*/ 492 w 748"/>
                <a:gd name="T13" fmla="*/ 331 h 838"/>
                <a:gd name="T14" fmla="*/ 510 w 748"/>
                <a:gd name="T15" fmla="*/ 280 h 838"/>
                <a:gd name="T16" fmla="*/ 515 w 748"/>
                <a:gd name="T17" fmla="*/ 282 h 838"/>
                <a:gd name="T18" fmla="*/ 520 w 748"/>
                <a:gd name="T19" fmla="*/ 283 h 838"/>
                <a:gd name="T20" fmla="*/ 521 w 748"/>
                <a:gd name="T21" fmla="*/ 283 h 838"/>
                <a:gd name="T22" fmla="*/ 531 w 748"/>
                <a:gd name="T23" fmla="*/ 271 h 838"/>
                <a:gd name="T24" fmla="*/ 537 w 748"/>
                <a:gd name="T25" fmla="*/ 203 h 838"/>
                <a:gd name="T26" fmla="*/ 527 w 748"/>
                <a:gd name="T27" fmla="*/ 192 h 838"/>
                <a:gd name="T28" fmla="*/ 526 w 748"/>
                <a:gd name="T29" fmla="*/ 192 h 838"/>
                <a:gd name="T30" fmla="*/ 518 w 748"/>
                <a:gd name="T31" fmla="*/ 89 h 838"/>
                <a:gd name="T32" fmla="*/ 409 w 748"/>
                <a:gd name="T33" fmla="*/ 3 h 838"/>
                <a:gd name="T34" fmla="*/ 374 w 748"/>
                <a:gd name="T35" fmla="*/ 0 h 838"/>
                <a:gd name="T36" fmla="*/ 374 w 748"/>
                <a:gd name="T37" fmla="*/ 0 h 838"/>
                <a:gd name="T38" fmla="*/ 374 w 748"/>
                <a:gd name="T39" fmla="*/ 0 h 838"/>
                <a:gd name="T40" fmla="*/ 339 w 748"/>
                <a:gd name="T41" fmla="*/ 3 h 838"/>
                <a:gd name="T42" fmla="*/ 230 w 748"/>
                <a:gd name="T43" fmla="*/ 89 h 838"/>
                <a:gd name="T44" fmla="*/ 222 w 748"/>
                <a:gd name="T45" fmla="*/ 192 h 838"/>
                <a:gd name="T46" fmla="*/ 221 w 748"/>
                <a:gd name="T47" fmla="*/ 192 h 838"/>
                <a:gd name="T48" fmla="*/ 211 w 748"/>
                <a:gd name="T49" fmla="*/ 203 h 838"/>
                <a:gd name="T50" fmla="*/ 216 w 748"/>
                <a:gd name="T51" fmla="*/ 271 h 838"/>
                <a:gd name="T52" fmla="*/ 227 w 748"/>
                <a:gd name="T53" fmla="*/ 283 h 838"/>
                <a:gd name="T54" fmla="*/ 228 w 748"/>
                <a:gd name="T55" fmla="*/ 283 h 838"/>
                <a:gd name="T56" fmla="*/ 233 w 748"/>
                <a:gd name="T57" fmla="*/ 282 h 838"/>
                <a:gd name="T58" fmla="*/ 238 w 748"/>
                <a:gd name="T59" fmla="*/ 280 h 838"/>
                <a:gd name="T60" fmla="*/ 256 w 748"/>
                <a:gd name="T61" fmla="*/ 331 h 838"/>
                <a:gd name="T62" fmla="*/ 283 w 748"/>
                <a:gd name="T63" fmla="*/ 389 h 838"/>
                <a:gd name="T64" fmla="*/ 280 w 748"/>
                <a:gd name="T65" fmla="*/ 428 h 838"/>
                <a:gd name="T66" fmla="*/ 275 w 748"/>
                <a:gd name="T67" fmla="*/ 449 h 838"/>
                <a:gd name="T68" fmla="*/ 96 w 748"/>
                <a:gd name="T69" fmla="*/ 503 h 838"/>
                <a:gd name="T70" fmla="*/ 19 w 748"/>
                <a:gd name="T71" fmla="*/ 582 h 838"/>
                <a:gd name="T72" fmla="*/ 0 w 748"/>
                <a:gd name="T73" fmla="*/ 729 h 838"/>
                <a:gd name="T74" fmla="*/ 42 w 748"/>
                <a:gd name="T75" fmla="*/ 783 h 838"/>
                <a:gd name="T76" fmla="*/ 368 w 748"/>
                <a:gd name="T77" fmla="*/ 838 h 838"/>
                <a:gd name="T78" fmla="*/ 372 w 748"/>
                <a:gd name="T79" fmla="*/ 838 h 838"/>
                <a:gd name="T80" fmla="*/ 374 w 748"/>
                <a:gd name="T81" fmla="*/ 838 h 838"/>
                <a:gd name="T82" fmla="*/ 376 w 748"/>
                <a:gd name="T83" fmla="*/ 838 h 838"/>
                <a:gd name="T84" fmla="*/ 379 w 748"/>
                <a:gd name="T85" fmla="*/ 838 h 838"/>
                <a:gd name="T86" fmla="*/ 706 w 748"/>
                <a:gd name="T87" fmla="*/ 783 h 838"/>
                <a:gd name="T88" fmla="*/ 748 w 748"/>
                <a:gd name="T89" fmla="*/ 729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8" h="838">
                  <a:moveTo>
                    <a:pt x="748" y="729"/>
                  </a:moveTo>
                  <a:cubicBezTo>
                    <a:pt x="746" y="623"/>
                    <a:pt x="735" y="599"/>
                    <a:pt x="729" y="582"/>
                  </a:cubicBezTo>
                  <a:cubicBezTo>
                    <a:pt x="727" y="576"/>
                    <a:pt x="725" y="531"/>
                    <a:pt x="652" y="503"/>
                  </a:cubicBezTo>
                  <a:cubicBezTo>
                    <a:pt x="598" y="482"/>
                    <a:pt x="526" y="485"/>
                    <a:pt x="472" y="449"/>
                  </a:cubicBezTo>
                  <a:cubicBezTo>
                    <a:pt x="470" y="442"/>
                    <a:pt x="469" y="435"/>
                    <a:pt x="468" y="428"/>
                  </a:cubicBezTo>
                  <a:cubicBezTo>
                    <a:pt x="467" y="415"/>
                    <a:pt x="466" y="402"/>
                    <a:pt x="465" y="389"/>
                  </a:cubicBezTo>
                  <a:cubicBezTo>
                    <a:pt x="474" y="374"/>
                    <a:pt x="483" y="355"/>
                    <a:pt x="492" y="331"/>
                  </a:cubicBezTo>
                  <a:cubicBezTo>
                    <a:pt x="499" y="313"/>
                    <a:pt x="505" y="296"/>
                    <a:pt x="510" y="280"/>
                  </a:cubicBezTo>
                  <a:cubicBezTo>
                    <a:pt x="511" y="281"/>
                    <a:pt x="513" y="282"/>
                    <a:pt x="515" y="282"/>
                  </a:cubicBezTo>
                  <a:cubicBezTo>
                    <a:pt x="520" y="283"/>
                    <a:pt x="520" y="283"/>
                    <a:pt x="520" y="283"/>
                  </a:cubicBezTo>
                  <a:cubicBezTo>
                    <a:pt x="520" y="283"/>
                    <a:pt x="520" y="283"/>
                    <a:pt x="521" y="283"/>
                  </a:cubicBezTo>
                  <a:cubicBezTo>
                    <a:pt x="526" y="283"/>
                    <a:pt x="531" y="278"/>
                    <a:pt x="531" y="271"/>
                  </a:cubicBezTo>
                  <a:cubicBezTo>
                    <a:pt x="537" y="203"/>
                    <a:pt x="537" y="203"/>
                    <a:pt x="537" y="203"/>
                  </a:cubicBezTo>
                  <a:cubicBezTo>
                    <a:pt x="537" y="198"/>
                    <a:pt x="533" y="192"/>
                    <a:pt x="527" y="192"/>
                  </a:cubicBezTo>
                  <a:cubicBezTo>
                    <a:pt x="526" y="192"/>
                    <a:pt x="526" y="192"/>
                    <a:pt x="526" y="192"/>
                  </a:cubicBezTo>
                  <a:cubicBezTo>
                    <a:pt x="532" y="121"/>
                    <a:pt x="518" y="89"/>
                    <a:pt x="518" y="89"/>
                  </a:cubicBezTo>
                  <a:cubicBezTo>
                    <a:pt x="518" y="89"/>
                    <a:pt x="493" y="20"/>
                    <a:pt x="409" y="3"/>
                  </a:cubicBezTo>
                  <a:cubicBezTo>
                    <a:pt x="396" y="1"/>
                    <a:pt x="384" y="0"/>
                    <a:pt x="374" y="0"/>
                  </a:cubicBezTo>
                  <a:cubicBezTo>
                    <a:pt x="374" y="0"/>
                    <a:pt x="374" y="0"/>
                    <a:pt x="374" y="0"/>
                  </a:cubicBezTo>
                  <a:cubicBezTo>
                    <a:pt x="374" y="0"/>
                    <a:pt x="374" y="0"/>
                    <a:pt x="374" y="0"/>
                  </a:cubicBezTo>
                  <a:cubicBezTo>
                    <a:pt x="363" y="0"/>
                    <a:pt x="352" y="1"/>
                    <a:pt x="339" y="3"/>
                  </a:cubicBezTo>
                  <a:cubicBezTo>
                    <a:pt x="255" y="20"/>
                    <a:pt x="230" y="89"/>
                    <a:pt x="230" y="89"/>
                  </a:cubicBezTo>
                  <a:cubicBezTo>
                    <a:pt x="230" y="89"/>
                    <a:pt x="216" y="121"/>
                    <a:pt x="222" y="192"/>
                  </a:cubicBezTo>
                  <a:cubicBezTo>
                    <a:pt x="221" y="192"/>
                    <a:pt x="221" y="192"/>
                    <a:pt x="221" y="192"/>
                  </a:cubicBezTo>
                  <a:cubicBezTo>
                    <a:pt x="215" y="192"/>
                    <a:pt x="211" y="198"/>
                    <a:pt x="211" y="203"/>
                  </a:cubicBezTo>
                  <a:cubicBezTo>
                    <a:pt x="216" y="271"/>
                    <a:pt x="216" y="271"/>
                    <a:pt x="216" y="271"/>
                  </a:cubicBezTo>
                  <a:cubicBezTo>
                    <a:pt x="217" y="278"/>
                    <a:pt x="222" y="283"/>
                    <a:pt x="227" y="283"/>
                  </a:cubicBezTo>
                  <a:cubicBezTo>
                    <a:pt x="227" y="283"/>
                    <a:pt x="228" y="283"/>
                    <a:pt x="228" y="283"/>
                  </a:cubicBezTo>
                  <a:cubicBezTo>
                    <a:pt x="233" y="282"/>
                    <a:pt x="233" y="282"/>
                    <a:pt x="233" y="282"/>
                  </a:cubicBezTo>
                  <a:cubicBezTo>
                    <a:pt x="235" y="282"/>
                    <a:pt x="236" y="281"/>
                    <a:pt x="238" y="280"/>
                  </a:cubicBezTo>
                  <a:cubicBezTo>
                    <a:pt x="243" y="296"/>
                    <a:pt x="248" y="313"/>
                    <a:pt x="256" y="331"/>
                  </a:cubicBezTo>
                  <a:cubicBezTo>
                    <a:pt x="265" y="355"/>
                    <a:pt x="274" y="374"/>
                    <a:pt x="283" y="389"/>
                  </a:cubicBezTo>
                  <a:cubicBezTo>
                    <a:pt x="282" y="402"/>
                    <a:pt x="281" y="415"/>
                    <a:pt x="280" y="428"/>
                  </a:cubicBezTo>
                  <a:cubicBezTo>
                    <a:pt x="279" y="435"/>
                    <a:pt x="277" y="442"/>
                    <a:pt x="275" y="449"/>
                  </a:cubicBezTo>
                  <a:cubicBezTo>
                    <a:pt x="222" y="485"/>
                    <a:pt x="149" y="482"/>
                    <a:pt x="96" y="503"/>
                  </a:cubicBezTo>
                  <a:cubicBezTo>
                    <a:pt x="23" y="531"/>
                    <a:pt x="21" y="576"/>
                    <a:pt x="19" y="582"/>
                  </a:cubicBezTo>
                  <a:cubicBezTo>
                    <a:pt x="13" y="599"/>
                    <a:pt x="2" y="623"/>
                    <a:pt x="0" y="729"/>
                  </a:cubicBezTo>
                  <a:cubicBezTo>
                    <a:pt x="0" y="743"/>
                    <a:pt x="0" y="764"/>
                    <a:pt x="42" y="783"/>
                  </a:cubicBezTo>
                  <a:cubicBezTo>
                    <a:pt x="134" y="819"/>
                    <a:pt x="252" y="830"/>
                    <a:pt x="368" y="838"/>
                  </a:cubicBezTo>
                  <a:cubicBezTo>
                    <a:pt x="369" y="838"/>
                    <a:pt x="370" y="838"/>
                    <a:pt x="372" y="838"/>
                  </a:cubicBezTo>
                  <a:cubicBezTo>
                    <a:pt x="373" y="838"/>
                    <a:pt x="373" y="838"/>
                    <a:pt x="374" y="838"/>
                  </a:cubicBezTo>
                  <a:cubicBezTo>
                    <a:pt x="375" y="838"/>
                    <a:pt x="375" y="838"/>
                    <a:pt x="376" y="838"/>
                  </a:cubicBezTo>
                  <a:cubicBezTo>
                    <a:pt x="378" y="838"/>
                    <a:pt x="379" y="838"/>
                    <a:pt x="379" y="838"/>
                  </a:cubicBezTo>
                  <a:cubicBezTo>
                    <a:pt x="496" y="830"/>
                    <a:pt x="614" y="819"/>
                    <a:pt x="706" y="783"/>
                  </a:cubicBezTo>
                  <a:cubicBezTo>
                    <a:pt x="748" y="764"/>
                    <a:pt x="748" y="743"/>
                    <a:pt x="748" y="729"/>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461" name="Freeform 17"/>
          <p:cNvSpPr>
            <a:spLocks noEditPoints="1"/>
          </p:cNvSpPr>
          <p:nvPr/>
        </p:nvSpPr>
        <p:spPr bwMode="auto">
          <a:xfrm>
            <a:off x="5337543" y="5681063"/>
            <a:ext cx="162670" cy="223294"/>
          </a:xfrm>
          <a:custGeom>
            <a:avLst/>
            <a:gdLst>
              <a:gd name="T0" fmla="*/ 62 w 473"/>
              <a:gd name="T1" fmla="*/ 650 h 650"/>
              <a:gd name="T2" fmla="*/ 411 w 473"/>
              <a:gd name="T3" fmla="*/ 650 h 650"/>
              <a:gd name="T4" fmla="*/ 473 w 473"/>
              <a:gd name="T5" fmla="*/ 588 h 650"/>
              <a:gd name="T6" fmla="*/ 473 w 473"/>
              <a:gd name="T7" fmla="*/ 339 h 650"/>
              <a:gd name="T8" fmla="*/ 411 w 473"/>
              <a:gd name="T9" fmla="*/ 277 h 650"/>
              <a:gd name="T10" fmla="*/ 62 w 473"/>
              <a:gd name="T11" fmla="*/ 277 h 650"/>
              <a:gd name="T12" fmla="*/ 0 w 473"/>
              <a:gd name="T13" fmla="*/ 339 h 650"/>
              <a:gd name="T14" fmla="*/ 0 w 473"/>
              <a:gd name="T15" fmla="*/ 588 h 650"/>
              <a:gd name="T16" fmla="*/ 62 w 473"/>
              <a:gd name="T17" fmla="*/ 650 h 650"/>
              <a:gd name="T18" fmla="*/ 236 w 473"/>
              <a:gd name="T19" fmla="*/ 340 h 650"/>
              <a:gd name="T20" fmla="*/ 304 w 473"/>
              <a:gd name="T21" fmla="*/ 408 h 650"/>
              <a:gd name="T22" fmla="*/ 268 w 473"/>
              <a:gd name="T23" fmla="*/ 468 h 650"/>
              <a:gd name="T24" fmla="*/ 268 w 473"/>
              <a:gd name="T25" fmla="*/ 556 h 650"/>
              <a:gd name="T26" fmla="*/ 236 w 473"/>
              <a:gd name="T27" fmla="*/ 587 h 650"/>
              <a:gd name="T28" fmla="*/ 205 w 473"/>
              <a:gd name="T29" fmla="*/ 556 h 650"/>
              <a:gd name="T30" fmla="*/ 205 w 473"/>
              <a:gd name="T31" fmla="*/ 468 h 650"/>
              <a:gd name="T32" fmla="*/ 169 w 473"/>
              <a:gd name="T33" fmla="*/ 408 h 650"/>
              <a:gd name="T34" fmla="*/ 236 w 473"/>
              <a:gd name="T35" fmla="*/ 340 h 650"/>
              <a:gd name="T36" fmla="*/ 123 w 473"/>
              <a:gd name="T37" fmla="*/ 248 h 650"/>
              <a:gd name="T38" fmla="*/ 60 w 473"/>
              <a:gd name="T39" fmla="*/ 248 h 650"/>
              <a:gd name="T40" fmla="*/ 60 w 473"/>
              <a:gd name="T41" fmla="*/ 94 h 650"/>
              <a:gd name="T42" fmla="*/ 146 w 473"/>
              <a:gd name="T43" fmla="*/ 0 h 650"/>
              <a:gd name="T44" fmla="*/ 327 w 473"/>
              <a:gd name="T45" fmla="*/ 0 h 650"/>
              <a:gd name="T46" fmla="*/ 412 w 473"/>
              <a:gd name="T47" fmla="*/ 94 h 650"/>
              <a:gd name="T48" fmla="*/ 412 w 473"/>
              <a:gd name="T49" fmla="*/ 248 h 650"/>
              <a:gd name="T50" fmla="*/ 350 w 473"/>
              <a:gd name="T51" fmla="*/ 248 h 650"/>
              <a:gd name="T52" fmla="*/ 350 w 473"/>
              <a:gd name="T53" fmla="*/ 94 h 650"/>
              <a:gd name="T54" fmla="*/ 327 w 473"/>
              <a:gd name="T55" fmla="*/ 62 h 650"/>
              <a:gd name="T56" fmla="*/ 146 w 473"/>
              <a:gd name="T57" fmla="*/ 62 h 650"/>
              <a:gd name="T58" fmla="*/ 123 w 473"/>
              <a:gd name="T59" fmla="*/ 94 h 650"/>
              <a:gd name="T60" fmla="*/ 123 w 473"/>
              <a:gd name="T61" fmla="*/ 24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3" h="650">
                <a:moveTo>
                  <a:pt x="62" y="650"/>
                </a:moveTo>
                <a:cubicBezTo>
                  <a:pt x="411" y="650"/>
                  <a:pt x="411" y="650"/>
                  <a:pt x="411" y="650"/>
                </a:cubicBezTo>
                <a:cubicBezTo>
                  <a:pt x="445" y="650"/>
                  <a:pt x="473" y="622"/>
                  <a:pt x="473" y="588"/>
                </a:cubicBezTo>
                <a:cubicBezTo>
                  <a:pt x="473" y="339"/>
                  <a:pt x="473" y="339"/>
                  <a:pt x="473" y="339"/>
                </a:cubicBezTo>
                <a:cubicBezTo>
                  <a:pt x="473" y="305"/>
                  <a:pt x="445" y="277"/>
                  <a:pt x="411" y="277"/>
                </a:cubicBezTo>
                <a:cubicBezTo>
                  <a:pt x="62" y="277"/>
                  <a:pt x="62" y="277"/>
                  <a:pt x="62" y="277"/>
                </a:cubicBezTo>
                <a:cubicBezTo>
                  <a:pt x="28" y="277"/>
                  <a:pt x="0" y="305"/>
                  <a:pt x="0" y="339"/>
                </a:cubicBezTo>
                <a:cubicBezTo>
                  <a:pt x="0" y="588"/>
                  <a:pt x="0" y="588"/>
                  <a:pt x="0" y="588"/>
                </a:cubicBezTo>
                <a:cubicBezTo>
                  <a:pt x="0" y="622"/>
                  <a:pt x="28" y="650"/>
                  <a:pt x="62" y="650"/>
                </a:cubicBezTo>
                <a:close/>
                <a:moveTo>
                  <a:pt x="236" y="340"/>
                </a:moveTo>
                <a:cubicBezTo>
                  <a:pt x="274" y="340"/>
                  <a:pt x="304" y="370"/>
                  <a:pt x="304" y="408"/>
                </a:cubicBezTo>
                <a:cubicBezTo>
                  <a:pt x="304" y="434"/>
                  <a:pt x="289" y="457"/>
                  <a:pt x="268" y="468"/>
                </a:cubicBezTo>
                <a:cubicBezTo>
                  <a:pt x="268" y="556"/>
                  <a:pt x="268" y="556"/>
                  <a:pt x="268" y="556"/>
                </a:cubicBezTo>
                <a:cubicBezTo>
                  <a:pt x="268" y="574"/>
                  <a:pt x="254" y="587"/>
                  <a:pt x="236" y="587"/>
                </a:cubicBezTo>
                <a:cubicBezTo>
                  <a:pt x="219" y="587"/>
                  <a:pt x="205" y="574"/>
                  <a:pt x="205" y="556"/>
                </a:cubicBezTo>
                <a:cubicBezTo>
                  <a:pt x="205" y="468"/>
                  <a:pt x="205" y="468"/>
                  <a:pt x="205" y="468"/>
                </a:cubicBezTo>
                <a:cubicBezTo>
                  <a:pt x="184" y="457"/>
                  <a:pt x="169" y="434"/>
                  <a:pt x="169" y="408"/>
                </a:cubicBezTo>
                <a:cubicBezTo>
                  <a:pt x="169" y="370"/>
                  <a:pt x="199" y="340"/>
                  <a:pt x="236" y="340"/>
                </a:cubicBezTo>
                <a:close/>
                <a:moveTo>
                  <a:pt x="123" y="248"/>
                </a:moveTo>
                <a:cubicBezTo>
                  <a:pt x="60" y="248"/>
                  <a:pt x="60" y="248"/>
                  <a:pt x="60" y="248"/>
                </a:cubicBezTo>
                <a:cubicBezTo>
                  <a:pt x="60" y="94"/>
                  <a:pt x="60" y="94"/>
                  <a:pt x="60" y="94"/>
                </a:cubicBezTo>
                <a:cubicBezTo>
                  <a:pt x="60" y="42"/>
                  <a:pt x="99" y="0"/>
                  <a:pt x="146" y="0"/>
                </a:cubicBezTo>
                <a:cubicBezTo>
                  <a:pt x="327" y="0"/>
                  <a:pt x="327" y="0"/>
                  <a:pt x="327" y="0"/>
                </a:cubicBezTo>
                <a:cubicBezTo>
                  <a:pt x="374" y="0"/>
                  <a:pt x="412" y="42"/>
                  <a:pt x="412" y="94"/>
                </a:cubicBezTo>
                <a:cubicBezTo>
                  <a:pt x="412" y="248"/>
                  <a:pt x="412" y="248"/>
                  <a:pt x="412" y="248"/>
                </a:cubicBezTo>
                <a:cubicBezTo>
                  <a:pt x="350" y="248"/>
                  <a:pt x="350" y="248"/>
                  <a:pt x="350" y="248"/>
                </a:cubicBezTo>
                <a:cubicBezTo>
                  <a:pt x="350" y="94"/>
                  <a:pt x="350" y="94"/>
                  <a:pt x="350" y="94"/>
                </a:cubicBezTo>
                <a:cubicBezTo>
                  <a:pt x="350" y="77"/>
                  <a:pt x="339" y="62"/>
                  <a:pt x="327" y="62"/>
                </a:cubicBezTo>
                <a:cubicBezTo>
                  <a:pt x="146" y="62"/>
                  <a:pt x="146" y="62"/>
                  <a:pt x="146" y="62"/>
                </a:cubicBezTo>
                <a:cubicBezTo>
                  <a:pt x="133" y="62"/>
                  <a:pt x="123" y="77"/>
                  <a:pt x="123" y="94"/>
                </a:cubicBezTo>
                <a:lnTo>
                  <a:pt x="123" y="248"/>
                </a:lnTo>
                <a:close/>
              </a:path>
            </a:pathLst>
          </a:custGeom>
          <a:solidFill>
            <a:schemeClr val="accent1"/>
          </a:solidFill>
          <a:ln>
            <a:noFill/>
          </a:ln>
        </p:spPr>
        <p:txBody>
          <a:bodyPr vert="horz" wrap="square" lIns="124358" tIns="62179" rIns="124358" bIns="6217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2" name="Freeform 17"/>
          <p:cNvSpPr>
            <a:spLocks noEditPoints="1"/>
          </p:cNvSpPr>
          <p:nvPr/>
        </p:nvSpPr>
        <p:spPr bwMode="auto">
          <a:xfrm>
            <a:off x="7101359" y="5694043"/>
            <a:ext cx="162670" cy="223294"/>
          </a:xfrm>
          <a:custGeom>
            <a:avLst/>
            <a:gdLst>
              <a:gd name="T0" fmla="*/ 62 w 473"/>
              <a:gd name="T1" fmla="*/ 650 h 650"/>
              <a:gd name="T2" fmla="*/ 411 w 473"/>
              <a:gd name="T3" fmla="*/ 650 h 650"/>
              <a:gd name="T4" fmla="*/ 473 w 473"/>
              <a:gd name="T5" fmla="*/ 588 h 650"/>
              <a:gd name="T6" fmla="*/ 473 w 473"/>
              <a:gd name="T7" fmla="*/ 339 h 650"/>
              <a:gd name="T8" fmla="*/ 411 w 473"/>
              <a:gd name="T9" fmla="*/ 277 h 650"/>
              <a:gd name="T10" fmla="*/ 62 w 473"/>
              <a:gd name="T11" fmla="*/ 277 h 650"/>
              <a:gd name="T12" fmla="*/ 0 w 473"/>
              <a:gd name="T13" fmla="*/ 339 h 650"/>
              <a:gd name="T14" fmla="*/ 0 w 473"/>
              <a:gd name="T15" fmla="*/ 588 h 650"/>
              <a:gd name="T16" fmla="*/ 62 w 473"/>
              <a:gd name="T17" fmla="*/ 650 h 650"/>
              <a:gd name="T18" fmla="*/ 236 w 473"/>
              <a:gd name="T19" fmla="*/ 340 h 650"/>
              <a:gd name="T20" fmla="*/ 304 w 473"/>
              <a:gd name="T21" fmla="*/ 408 h 650"/>
              <a:gd name="T22" fmla="*/ 268 w 473"/>
              <a:gd name="T23" fmla="*/ 468 h 650"/>
              <a:gd name="T24" fmla="*/ 268 w 473"/>
              <a:gd name="T25" fmla="*/ 556 h 650"/>
              <a:gd name="T26" fmla="*/ 236 w 473"/>
              <a:gd name="T27" fmla="*/ 587 h 650"/>
              <a:gd name="T28" fmla="*/ 205 w 473"/>
              <a:gd name="T29" fmla="*/ 556 h 650"/>
              <a:gd name="T30" fmla="*/ 205 w 473"/>
              <a:gd name="T31" fmla="*/ 468 h 650"/>
              <a:gd name="T32" fmla="*/ 169 w 473"/>
              <a:gd name="T33" fmla="*/ 408 h 650"/>
              <a:gd name="T34" fmla="*/ 236 w 473"/>
              <a:gd name="T35" fmla="*/ 340 h 650"/>
              <a:gd name="T36" fmla="*/ 123 w 473"/>
              <a:gd name="T37" fmla="*/ 248 h 650"/>
              <a:gd name="T38" fmla="*/ 60 w 473"/>
              <a:gd name="T39" fmla="*/ 248 h 650"/>
              <a:gd name="T40" fmla="*/ 60 w 473"/>
              <a:gd name="T41" fmla="*/ 94 h 650"/>
              <a:gd name="T42" fmla="*/ 146 w 473"/>
              <a:gd name="T43" fmla="*/ 0 h 650"/>
              <a:gd name="T44" fmla="*/ 327 w 473"/>
              <a:gd name="T45" fmla="*/ 0 h 650"/>
              <a:gd name="T46" fmla="*/ 412 w 473"/>
              <a:gd name="T47" fmla="*/ 94 h 650"/>
              <a:gd name="T48" fmla="*/ 412 w 473"/>
              <a:gd name="T49" fmla="*/ 248 h 650"/>
              <a:gd name="T50" fmla="*/ 350 w 473"/>
              <a:gd name="T51" fmla="*/ 248 h 650"/>
              <a:gd name="T52" fmla="*/ 350 w 473"/>
              <a:gd name="T53" fmla="*/ 94 h 650"/>
              <a:gd name="T54" fmla="*/ 327 w 473"/>
              <a:gd name="T55" fmla="*/ 62 h 650"/>
              <a:gd name="T56" fmla="*/ 146 w 473"/>
              <a:gd name="T57" fmla="*/ 62 h 650"/>
              <a:gd name="T58" fmla="*/ 123 w 473"/>
              <a:gd name="T59" fmla="*/ 94 h 650"/>
              <a:gd name="T60" fmla="*/ 123 w 473"/>
              <a:gd name="T61" fmla="*/ 24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3" h="650">
                <a:moveTo>
                  <a:pt x="62" y="650"/>
                </a:moveTo>
                <a:cubicBezTo>
                  <a:pt x="411" y="650"/>
                  <a:pt x="411" y="650"/>
                  <a:pt x="411" y="650"/>
                </a:cubicBezTo>
                <a:cubicBezTo>
                  <a:pt x="445" y="650"/>
                  <a:pt x="473" y="622"/>
                  <a:pt x="473" y="588"/>
                </a:cubicBezTo>
                <a:cubicBezTo>
                  <a:pt x="473" y="339"/>
                  <a:pt x="473" y="339"/>
                  <a:pt x="473" y="339"/>
                </a:cubicBezTo>
                <a:cubicBezTo>
                  <a:pt x="473" y="305"/>
                  <a:pt x="445" y="277"/>
                  <a:pt x="411" y="277"/>
                </a:cubicBezTo>
                <a:cubicBezTo>
                  <a:pt x="62" y="277"/>
                  <a:pt x="62" y="277"/>
                  <a:pt x="62" y="277"/>
                </a:cubicBezTo>
                <a:cubicBezTo>
                  <a:pt x="28" y="277"/>
                  <a:pt x="0" y="305"/>
                  <a:pt x="0" y="339"/>
                </a:cubicBezTo>
                <a:cubicBezTo>
                  <a:pt x="0" y="588"/>
                  <a:pt x="0" y="588"/>
                  <a:pt x="0" y="588"/>
                </a:cubicBezTo>
                <a:cubicBezTo>
                  <a:pt x="0" y="622"/>
                  <a:pt x="28" y="650"/>
                  <a:pt x="62" y="650"/>
                </a:cubicBezTo>
                <a:close/>
                <a:moveTo>
                  <a:pt x="236" y="340"/>
                </a:moveTo>
                <a:cubicBezTo>
                  <a:pt x="274" y="340"/>
                  <a:pt x="304" y="370"/>
                  <a:pt x="304" y="408"/>
                </a:cubicBezTo>
                <a:cubicBezTo>
                  <a:pt x="304" y="434"/>
                  <a:pt x="289" y="457"/>
                  <a:pt x="268" y="468"/>
                </a:cubicBezTo>
                <a:cubicBezTo>
                  <a:pt x="268" y="556"/>
                  <a:pt x="268" y="556"/>
                  <a:pt x="268" y="556"/>
                </a:cubicBezTo>
                <a:cubicBezTo>
                  <a:pt x="268" y="574"/>
                  <a:pt x="254" y="587"/>
                  <a:pt x="236" y="587"/>
                </a:cubicBezTo>
                <a:cubicBezTo>
                  <a:pt x="219" y="587"/>
                  <a:pt x="205" y="574"/>
                  <a:pt x="205" y="556"/>
                </a:cubicBezTo>
                <a:cubicBezTo>
                  <a:pt x="205" y="468"/>
                  <a:pt x="205" y="468"/>
                  <a:pt x="205" y="468"/>
                </a:cubicBezTo>
                <a:cubicBezTo>
                  <a:pt x="184" y="457"/>
                  <a:pt x="169" y="434"/>
                  <a:pt x="169" y="408"/>
                </a:cubicBezTo>
                <a:cubicBezTo>
                  <a:pt x="169" y="370"/>
                  <a:pt x="199" y="340"/>
                  <a:pt x="236" y="340"/>
                </a:cubicBezTo>
                <a:close/>
                <a:moveTo>
                  <a:pt x="123" y="248"/>
                </a:moveTo>
                <a:cubicBezTo>
                  <a:pt x="60" y="248"/>
                  <a:pt x="60" y="248"/>
                  <a:pt x="60" y="248"/>
                </a:cubicBezTo>
                <a:cubicBezTo>
                  <a:pt x="60" y="94"/>
                  <a:pt x="60" y="94"/>
                  <a:pt x="60" y="94"/>
                </a:cubicBezTo>
                <a:cubicBezTo>
                  <a:pt x="60" y="42"/>
                  <a:pt x="99" y="0"/>
                  <a:pt x="146" y="0"/>
                </a:cubicBezTo>
                <a:cubicBezTo>
                  <a:pt x="327" y="0"/>
                  <a:pt x="327" y="0"/>
                  <a:pt x="327" y="0"/>
                </a:cubicBezTo>
                <a:cubicBezTo>
                  <a:pt x="374" y="0"/>
                  <a:pt x="412" y="42"/>
                  <a:pt x="412" y="94"/>
                </a:cubicBezTo>
                <a:cubicBezTo>
                  <a:pt x="412" y="248"/>
                  <a:pt x="412" y="248"/>
                  <a:pt x="412" y="248"/>
                </a:cubicBezTo>
                <a:cubicBezTo>
                  <a:pt x="350" y="248"/>
                  <a:pt x="350" y="248"/>
                  <a:pt x="350" y="248"/>
                </a:cubicBezTo>
                <a:cubicBezTo>
                  <a:pt x="350" y="94"/>
                  <a:pt x="350" y="94"/>
                  <a:pt x="350" y="94"/>
                </a:cubicBezTo>
                <a:cubicBezTo>
                  <a:pt x="350" y="77"/>
                  <a:pt x="339" y="62"/>
                  <a:pt x="327" y="62"/>
                </a:cubicBezTo>
                <a:cubicBezTo>
                  <a:pt x="146" y="62"/>
                  <a:pt x="146" y="62"/>
                  <a:pt x="146" y="62"/>
                </a:cubicBezTo>
                <a:cubicBezTo>
                  <a:pt x="133" y="62"/>
                  <a:pt x="123" y="77"/>
                  <a:pt x="123" y="94"/>
                </a:cubicBezTo>
                <a:lnTo>
                  <a:pt x="123" y="248"/>
                </a:lnTo>
                <a:close/>
              </a:path>
            </a:pathLst>
          </a:custGeom>
          <a:solidFill>
            <a:schemeClr val="accent1"/>
          </a:solidFill>
          <a:ln>
            <a:noFill/>
          </a:ln>
        </p:spPr>
        <p:txBody>
          <a:bodyPr vert="horz" wrap="square" lIns="124358" tIns="62179" rIns="124358" bIns="6217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64" name="Group 463"/>
          <p:cNvGrpSpPr>
            <a:grpSpLocks noChangeAspect="1"/>
          </p:cNvGrpSpPr>
          <p:nvPr/>
        </p:nvGrpSpPr>
        <p:grpSpPr>
          <a:xfrm>
            <a:off x="1812323" y="2294809"/>
            <a:ext cx="686896" cy="495447"/>
            <a:chOff x="7146925" y="625475"/>
            <a:chExt cx="1789113" cy="1290638"/>
          </a:xfrm>
          <a:solidFill>
            <a:schemeClr val="accent1"/>
          </a:solidFill>
        </p:grpSpPr>
        <p:sp>
          <p:nvSpPr>
            <p:cNvPr id="465" name="Freeform 5"/>
            <p:cNvSpPr>
              <a:spLocks noEditPoints="1"/>
            </p:cNvSpPr>
            <p:nvPr/>
          </p:nvSpPr>
          <p:spPr bwMode="auto">
            <a:xfrm>
              <a:off x="7146925" y="625475"/>
              <a:ext cx="1789113" cy="1290638"/>
            </a:xfrm>
            <a:custGeom>
              <a:avLst/>
              <a:gdLst>
                <a:gd name="T0" fmla="*/ 645 w 671"/>
                <a:gd name="T1" fmla="*/ 1 h 484"/>
                <a:gd name="T2" fmla="*/ 222 w 671"/>
                <a:gd name="T3" fmla="*/ 1 h 484"/>
                <a:gd name="T4" fmla="*/ 222 w 671"/>
                <a:gd name="T5" fmla="*/ 0 h 484"/>
                <a:gd name="T6" fmla="*/ 55 w 671"/>
                <a:gd name="T7" fmla="*/ 0 h 484"/>
                <a:gd name="T8" fmla="*/ 54 w 671"/>
                <a:gd name="T9" fmla="*/ 1 h 484"/>
                <a:gd name="T10" fmla="*/ 25 w 671"/>
                <a:gd name="T11" fmla="*/ 1 h 484"/>
                <a:gd name="T12" fmla="*/ 0 w 671"/>
                <a:gd name="T13" fmla="*/ 26 h 484"/>
                <a:gd name="T14" fmla="*/ 0 w 671"/>
                <a:gd name="T15" fmla="*/ 459 h 484"/>
                <a:gd name="T16" fmla="*/ 25 w 671"/>
                <a:gd name="T17" fmla="*/ 484 h 484"/>
                <a:gd name="T18" fmla="*/ 645 w 671"/>
                <a:gd name="T19" fmla="*/ 484 h 484"/>
                <a:gd name="T20" fmla="*/ 671 w 671"/>
                <a:gd name="T21" fmla="*/ 459 h 484"/>
                <a:gd name="T22" fmla="*/ 671 w 671"/>
                <a:gd name="T23" fmla="*/ 26 h 484"/>
                <a:gd name="T24" fmla="*/ 645 w 671"/>
                <a:gd name="T25" fmla="*/ 1 h 484"/>
                <a:gd name="T26" fmla="*/ 614 w 671"/>
                <a:gd name="T27" fmla="*/ 447 h 484"/>
                <a:gd name="T28" fmla="*/ 53 w 671"/>
                <a:gd name="T29" fmla="*/ 447 h 484"/>
                <a:gd name="T30" fmla="*/ 27 w 671"/>
                <a:gd name="T31" fmla="*/ 421 h 484"/>
                <a:gd name="T32" fmla="*/ 27 w 671"/>
                <a:gd name="T33" fmla="*/ 69 h 484"/>
                <a:gd name="T34" fmla="*/ 53 w 671"/>
                <a:gd name="T35" fmla="*/ 43 h 484"/>
                <a:gd name="T36" fmla="*/ 614 w 671"/>
                <a:gd name="T37" fmla="*/ 43 h 484"/>
                <a:gd name="T38" fmla="*/ 641 w 671"/>
                <a:gd name="T39" fmla="*/ 69 h 484"/>
                <a:gd name="T40" fmla="*/ 641 w 671"/>
                <a:gd name="T41" fmla="*/ 421 h 484"/>
                <a:gd name="T42" fmla="*/ 641 w 671"/>
                <a:gd name="T43" fmla="*/ 421 h 484"/>
                <a:gd name="T44" fmla="*/ 614 w 671"/>
                <a:gd name="T45" fmla="*/ 447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1" h="484">
                  <a:moveTo>
                    <a:pt x="645" y="1"/>
                  </a:moveTo>
                  <a:cubicBezTo>
                    <a:pt x="222" y="1"/>
                    <a:pt x="222" y="1"/>
                    <a:pt x="222" y="1"/>
                  </a:cubicBezTo>
                  <a:cubicBezTo>
                    <a:pt x="222" y="1"/>
                    <a:pt x="222" y="1"/>
                    <a:pt x="222" y="0"/>
                  </a:cubicBezTo>
                  <a:cubicBezTo>
                    <a:pt x="55" y="0"/>
                    <a:pt x="55" y="0"/>
                    <a:pt x="55" y="0"/>
                  </a:cubicBezTo>
                  <a:cubicBezTo>
                    <a:pt x="55" y="1"/>
                    <a:pt x="55" y="1"/>
                    <a:pt x="54" y="1"/>
                  </a:cubicBezTo>
                  <a:cubicBezTo>
                    <a:pt x="25" y="1"/>
                    <a:pt x="25" y="1"/>
                    <a:pt x="25" y="1"/>
                  </a:cubicBezTo>
                  <a:cubicBezTo>
                    <a:pt x="11" y="1"/>
                    <a:pt x="0" y="12"/>
                    <a:pt x="0" y="26"/>
                  </a:cubicBezTo>
                  <a:cubicBezTo>
                    <a:pt x="0" y="459"/>
                    <a:pt x="0" y="459"/>
                    <a:pt x="0" y="459"/>
                  </a:cubicBezTo>
                  <a:cubicBezTo>
                    <a:pt x="0" y="473"/>
                    <a:pt x="11" y="484"/>
                    <a:pt x="25" y="484"/>
                  </a:cubicBezTo>
                  <a:cubicBezTo>
                    <a:pt x="645" y="484"/>
                    <a:pt x="645" y="484"/>
                    <a:pt x="645" y="484"/>
                  </a:cubicBezTo>
                  <a:cubicBezTo>
                    <a:pt x="660" y="484"/>
                    <a:pt x="671" y="473"/>
                    <a:pt x="671" y="459"/>
                  </a:cubicBezTo>
                  <a:cubicBezTo>
                    <a:pt x="671" y="26"/>
                    <a:pt x="671" y="26"/>
                    <a:pt x="671" y="26"/>
                  </a:cubicBezTo>
                  <a:cubicBezTo>
                    <a:pt x="671" y="12"/>
                    <a:pt x="660" y="1"/>
                    <a:pt x="645" y="1"/>
                  </a:cubicBezTo>
                  <a:close/>
                  <a:moveTo>
                    <a:pt x="614" y="447"/>
                  </a:moveTo>
                  <a:cubicBezTo>
                    <a:pt x="53" y="447"/>
                    <a:pt x="53" y="447"/>
                    <a:pt x="53" y="447"/>
                  </a:cubicBezTo>
                  <a:cubicBezTo>
                    <a:pt x="39" y="447"/>
                    <a:pt x="27" y="435"/>
                    <a:pt x="27" y="421"/>
                  </a:cubicBezTo>
                  <a:cubicBezTo>
                    <a:pt x="27" y="69"/>
                    <a:pt x="27" y="69"/>
                    <a:pt x="27" y="69"/>
                  </a:cubicBezTo>
                  <a:cubicBezTo>
                    <a:pt x="27" y="55"/>
                    <a:pt x="39" y="43"/>
                    <a:pt x="53" y="43"/>
                  </a:cubicBezTo>
                  <a:cubicBezTo>
                    <a:pt x="614" y="43"/>
                    <a:pt x="614" y="43"/>
                    <a:pt x="614" y="43"/>
                  </a:cubicBezTo>
                  <a:cubicBezTo>
                    <a:pt x="629" y="43"/>
                    <a:pt x="641" y="55"/>
                    <a:pt x="641" y="69"/>
                  </a:cubicBezTo>
                  <a:cubicBezTo>
                    <a:pt x="641" y="421"/>
                    <a:pt x="641" y="421"/>
                    <a:pt x="641" y="421"/>
                  </a:cubicBezTo>
                  <a:cubicBezTo>
                    <a:pt x="641" y="421"/>
                    <a:pt x="641" y="421"/>
                    <a:pt x="641" y="421"/>
                  </a:cubicBezTo>
                  <a:cubicBezTo>
                    <a:pt x="641" y="435"/>
                    <a:pt x="629" y="447"/>
                    <a:pt x="614" y="44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6" name="Freeform 6"/>
            <p:cNvSpPr>
              <a:spLocks/>
            </p:cNvSpPr>
            <p:nvPr/>
          </p:nvSpPr>
          <p:spPr bwMode="auto">
            <a:xfrm>
              <a:off x="7331075" y="865188"/>
              <a:ext cx="596900" cy="595313"/>
            </a:xfrm>
            <a:custGeom>
              <a:avLst/>
              <a:gdLst>
                <a:gd name="T0" fmla="*/ 112 w 224"/>
                <a:gd name="T1" fmla="*/ 223 h 223"/>
                <a:gd name="T2" fmla="*/ 112 w 224"/>
                <a:gd name="T3" fmla="*/ 111 h 223"/>
                <a:gd name="T4" fmla="*/ 224 w 224"/>
                <a:gd name="T5" fmla="*/ 111 h 223"/>
                <a:gd name="T6" fmla="*/ 112 w 224"/>
                <a:gd name="T7" fmla="*/ 0 h 223"/>
                <a:gd name="T8" fmla="*/ 0 w 224"/>
                <a:gd name="T9" fmla="*/ 112 h 223"/>
                <a:gd name="T10" fmla="*/ 112 w 224"/>
                <a:gd name="T11" fmla="*/ 223 h 223"/>
              </a:gdLst>
              <a:ahLst/>
              <a:cxnLst>
                <a:cxn ang="0">
                  <a:pos x="T0" y="T1"/>
                </a:cxn>
                <a:cxn ang="0">
                  <a:pos x="T2" y="T3"/>
                </a:cxn>
                <a:cxn ang="0">
                  <a:pos x="T4" y="T5"/>
                </a:cxn>
                <a:cxn ang="0">
                  <a:pos x="T6" y="T7"/>
                </a:cxn>
                <a:cxn ang="0">
                  <a:pos x="T8" y="T9"/>
                </a:cxn>
                <a:cxn ang="0">
                  <a:pos x="T10" y="T11"/>
                </a:cxn>
              </a:cxnLst>
              <a:rect l="0" t="0" r="r" b="b"/>
              <a:pathLst>
                <a:path w="224" h="223">
                  <a:moveTo>
                    <a:pt x="112" y="223"/>
                  </a:moveTo>
                  <a:cubicBezTo>
                    <a:pt x="112" y="111"/>
                    <a:pt x="112" y="111"/>
                    <a:pt x="112" y="111"/>
                  </a:cubicBezTo>
                  <a:cubicBezTo>
                    <a:pt x="224" y="111"/>
                    <a:pt x="224" y="111"/>
                    <a:pt x="224" y="111"/>
                  </a:cubicBezTo>
                  <a:cubicBezTo>
                    <a:pt x="224" y="50"/>
                    <a:pt x="174" y="0"/>
                    <a:pt x="112" y="0"/>
                  </a:cubicBezTo>
                  <a:cubicBezTo>
                    <a:pt x="50" y="0"/>
                    <a:pt x="0" y="50"/>
                    <a:pt x="0" y="112"/>
                  </a:cubicBezTo>
                  <a:cubicBezTo>
                    <a:pt x="0" y="173"/>
                    <a:pt x="50" y="223"/>
                    <a:pt x="112" y="22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7" name="Freeform 7"/>
            <p:cNvSpPr>
              <a:spLocks/>
            </p:cNvSpPr>
            <p:nvPr/>
          </p:nvSpPr>
          <p:spPr bwMode="auto">
            <a:xfrm>
              <a:off x="7683500" y="1214438"/>
              <a:ext cx="298450" cy="298450"/>
            </a:xfrm>
            <a:custGeom>
              <a:avLst/>
              <a:gdLst>
                <a:gd name="T0" fmla="*/ 0 w 112"/>
                <a:gd name="T1" fmla="*/ 112 h 112"/>
                <a:gd name="T2" fmla="*/ 112 w 112"/>
                <a:gd name="T3" fmla="*/ 0 h 112"/>
                <a:gd name="T4" fmla="*/ 0 w 112"/>
                <a:gd name="T5" fmla="*/ 0 h 112"/>
                <a:gd name="T6" fmla="*/ 0 w 112"/>
                <a:gd name="T7" fmla="*/ 112 h 112"/>
              </a:gdLst>
              <a:ahLst/>
              <a:cxnLst>
                <a:cxn ang="0">
                  <a:pos x="T0" y="T1"/>
                </a:cxn>
                <a:cxn ang="0">
                  <a:pos x="T2" y="T3"/>
                </a:cxn>
                <a:cxn ang="0">
                  <a:pos x="T4" y="T5"/>
                </a:cxn>
                <a:cxn ang="0">
                  <a:pos x="T6" y="T7"/>
                </a:cxn>
              </a:cxnLst>
              <a:rect l="0" t="0" r="r" b="b"/>
              <a:pathLst>
                <a:path w="112" h="112">
                  <a:moveTo>
                    <a:pt x="0" y="112"/>
                  </a:moveTo>
                  <a:cubicBezTo>
                    <a:pt x="62" y="112"/>
                    <a:pt x="112" y="62"/>
                    <a:pt x="112" y="0"/>
                  </a:cubicBezTo>
                  <a:cubicBezTo>
                    <a:pt x="0" y="0"/>
                    <a:pt x="0" y="0"/>
                    <a:pt x="0" y="0"/>
                  </a:cubicBezTo>
                  <a:lnTo>
                    <a:pt x="0"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8" name="Rectangle 8"/>
            <p:cNvSpPr>
              <a:spLocks noChangeArrowheads="1"/>
            </p:cNvSpPr>
            <p:nvPr/>
          </p:nvSpPr>
          <p:spPr bwMode="auto">
            <a:xfrm>
              <a:off x="8418513" y="1060450"/>
              <a:ext cx="128588" cy="38576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9" name="Rectangle 9"/>
            <p:cNvSpPr>
              <a:spLocks noChangeArrowheads="1"/>
            </p:cNvSpPr>
            <p:nvPr/>
          </p:nvSpPr>
          <p:spPr bwMode="auto">
            <a:xfrm>
              <a:off x="8610600" y="931863"/>
              <a:ext cx="128588" cy="5143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0" name="Rectangle 10"/>
            <p:cNvSpPr>
              <a:spLocks noChangeArrowheads="1"/>
            </p:cNvSpPr>
            <p:nvPr/>
          </p:nvSpPr>
          <p:spPr bwMode="auto">
            <a:xfrm>
              <a:off x="8224838" y="1187450"/>
              <a:ext cx="127000" cy="25876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1" name="Rectangle 11"/>
            <p:cNvSpPr>
              <a:spLocks noChangeArrowheads="1"/>
            </p:cNvSpPr>
            <p:nvPr/>
          </p:nvSpPr>
          <p:spPr bwMode="auto">
            <a:xfrm>
              <a:off x="7351713" y="1636713"/>
              <a:ext cx="1403350" cy="5556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7" name="Group 16"/>
          <p:cNvGrpSpPr/>
          <p:nvPr/>
        </p:nvGrpSpPr>
        <p:grpSpPr>
          <a:xfrm>
            <a:off x="7955578" y="1119848"/>
            <a:ext cx="1235012" cy="913173"/>
            <a:chOff x="5951538" y="595313"/>
            <a:chExt cx="908051" cy="671512"/>
          </a:xfrm>
          <a:solidFill>
            <a:schemeClr val="accent1"/>
          </a:solidFill>
        </p:grpSpPr>
        <p:sp>
          <p:nvSpPr>
            <p:cNvPr id="10" name="Freeform 5"/>
            <p:cNvSpPr>
              <a:spLocks/>
            </p:cNvSpPr>
            <p:nvPr/>
          </p:nvSpPr>
          <p:spPr bwMode="auto">
            <a:xfrm>
              <a:off x="6019801" y="730250"/>
              <a:ext cx="704850" cy="503237"/>
            </a:xfrm>
            <a:custGeom>
              <a:avLst/>
              <a:gdLst>
                <a:gd name="T0" fmla="*/ 0 w 444"/>
                <a:gd name="T1" fmla="*/ 0 h 317"/>
                <a:gd name="T2" fmla="*/ 0 w 444"/>
                <a:gd name="T3" fmla="*/ 21 h 317"/>
                <a:gd name="T4" fmla="*/ 423 w 444"/>
                <a:gd name="T5" fmla="*/ 21 h 317"/>
                <a:gd name="T6" fmla="*/ 423 w 444"/>
                <a:gd name="T7" fmla="*/ 317 h 317"/>
                <a:gd name="T8" fmla="*/ 444 w 444"/>
                <a:gd name="T9" fmla="*/ 317 h 317"/>
                <a:gd name="T10" fmla="*/ 444 w 444"/>
                <a:gd name="T11" fmla="*/ 0 h 317"/>
                <a:gd name="T12" fmla="*/ 423 w 444"/>
                <a:gd name="T13" fmla="*/ 0 h 317"/>
                <a:gd name="T14" fmla="*/ 0 w 444"/>
                <a:gd name="T15" fmla="*/ 0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317">
                  <a:moveTo>
                    <a:pt x="0" y="0"/>
                  </a:moveTo>
                  <a:lnTo>
                    <a:pt x="0" y="21"/>
                  </a:lnTo>
                  <a:lnTo>
                    <a:pt x="423" y="21"/>
                  </a:lnTo>
                  <a:lnTo>
                    <a:pt x="423" y="317"/>
                  </a:lnTo>
                  <a:lnTo>
                    <a:pt x="444" y="317"/>
                  </a:lnTo>
                  <a:lnTo>
                    <a:pt x="444" y="0"/>
                  </a:lnTo>
                  <a:lnTo>
                    <a:pt x="423"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Freeform 6"/>
            <p:cNvSpPr>
              <a:spLocks noEditPoints="1"/>
            </p:cNvSpPr>
            <p:nvPr/>
          </p:nvSpPr>
          <p:spPr bwMode="auto">
            <a:xfrm>
              <a:off x="5951538" y="796925"/>
              <a:ext cx="706438" cy="469900"/>
            </a:xfrm>
            <a:custGeom>
              <a:avLst/>
              <a:gdLst>
                <a:gd name="T0" fmla="*/ 0 w 445"/>
                <a:gd name="T1" fmla="*/ 296 h 296"/>
                <a:gd name="T2" fmla="*/ 445 w 445"/>
                <a:gd name="T3" fmla="*/ 296 h 296"/>
                <a:gd name="T4" fmla="*/ 445 w 445"/>
                <a:gd name="T5" fmla="*/ 0 h 296"/>
                <a:gd name="T6" fmla="*/ 0 w 445"/>
                <a:gd name="T7" fmla="*/ 0 h 296"/>
                <a:gd name="T8" fmla="*/ 0 w 445"/>
                <a:gd name="T9" fmla="*/ 296 h 296"/>
                <a:gd name="T10" fmla="*/ 21 w 445"/>
                <a:gd name="T11" fmla="*/ 21 h 296"/>
                <a:gd name="T12" fmla="*/ 423 w 445"/>
                <a:gd name="T13" fmla="*/ 21 h 296"/>
                <a:gd name="T14" fmla="*/ 423 w 445"/>
                <a:gd name="T15" fmla="*/ 275 h 296"/>
                <a:gd name="T16" fmla="*/ 21 w 445"/>
                <a:gd name="T17" fmla="*/ 275 h 296"/>
                <a:gd name="T18" fmla="*/ 21 w 445"/>
                <a:gd name="T19" fmla="*/ 21 h 296"/>
                <a:gd name="T20" fmla="*/ 21 w 445"/>
                <a:gd name="T21" fmla="*/ 2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296">
                  <a:moveTo>
                    <a:pt x="0" y="296"/>
                  </a:moveTo>
                  <a:lnTo>
                    <a:pt x="445" y="296"/>
                  </a:lnTo>
                  <a:lnTo>
                    <a:pt x="445" y="0"/>
                  </a:lnTo>
                  <a:lnTo>
                    <a:pt x="0" y="0"/>
                  </a:lnTo>
                  <a:lnTo>
                    <a:pt x="0" y="296"/>
                  </a:lnTo>
                  <a:close/>
                  <a:moveTo>
                    <a:pt x="21" y="21"/>
                  </a:moveTo>
                  <a:lnTo>
                    <a:pt x="423" y="21"/>
                  </a:lnTo>
                  <a:lnTo>
                    <a:pt x="423" y="275"/>
                  </a:lnTo>
                  <a:lnTo>
                    <a:pt x="21" y="275"/>
                  </a:lnTo>
                  <a:lnTo>
                    <a:pt x="21" y="21"/>
                  </a:lnTo>
                  <a:lnTo>
                    <a:pt x="2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Freeform 7"/>
            <p:cNvSpPr>
              <a:spLocks/>
            </p:cNvSpPr>
            <p:nvPr/>
          </p:nvSpPr>
          <p:spPr bwMode="auto">
            <a:xfrm>
              <a:off x="6086476" y="663575"/>
              <a:ext cx="704850" cy="503237"/>
            </a:xfrm>
            <a:custGeom>
              <a:avLst/>
              <a:gdLst>
                <a:gd name="T0" fmla="*/ 0 w 444"/>
                <a:gd name="T1" fmla="*/ 0 h 317"/>
                <a:gd name="T2" fmla="*/ 0 w 444"/>
                <a:gd name="T3" fmla="*/ 21 h 317"/>
                <a:gd name="T4" fmla="*/ 423 w 444"/>
                <a:gd name="T5" fmla="*/ 21 h 317"/>
                <a:gd name="T6" fmla="*/ 423 w 444"/>
                <a:gd name="T7" fmla="*/ 317 h 317"/>
                <a:gd name="T8" fmla="*/ 444 w 444"/>
                <a:gd name="T9" fmla="*/ 317 h 317"/>
                <a:gd name="T10" fmla="*/ 444 w 444"/>
                <a:gd name="T11" fmla="*/ 0 h 317"/>
                <a:gd name="T12" fmla="*/ 423 w 444"/>
                <a:gd name="T13" fmla="*/ 0 h 317"/>
                <a:gd name="T14" fmla="*/ 0 w 444"/>
                <a:gd name="T15" fmla="*/ 0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317">
                  <a:moveTo>
                    <a:pt x="0" y="0"/>
                  </a:moveTo>
                  <a:lnTo>
                    <a:pt x="0" y="21"/>
                  </a:lnTo>
                  <a:lnTo>
                    <a:pt x="423" y="21"/>
                  </a:lnTo>
                  <a:lnTo>
                    <a:pt x="423" y="317"/>
                  </a:lnTo>
                  <a:lnTo>
                    <a:pt x="444" y="317"/>
                  </a:lnTo>
                  <a:lnTo>
                    <a:pt x="444" y="0"/>
                  </a:lnTo>
                  <a:lnTo>
                    <a:pt x="423"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Freeform 8"/>
            <p:cNvSpPr>
              <a:spLocks/>
            </p:cNvSpPr>
            <p:nvPr/>
          </p:nvSpPr>
          <p:spPr bwMode="auto">
            <a:xfrm>
              <a:off x="6153151" y="595313"/>
              <a:ext cx="706438" cy="504825"/>
            </a:xfrm>
            <a:custGeom>
              <a:avLst/>
              <a:gdLst>
                <a:gd name="T0" fmla="*/ 423 w 445"/>
                <a:gd name="T1" fmla="*/ 0 h 318"/>
                <a:gd name="T2" fmla="*/ 0 w 445"/>
                <a:gd name="T3" fmla="*/ 0 h 318"/>
                <a:gd name="T4" fmla="*/ 0 w 445"/>
                <a:gd name="T5" fmla="*/ 21 h 318"/>
                <a:gd name="T6" fmla="*/ 423 w 445"/>
                <a:gd name="T7" fmla="*/ 21 h 318"/>
                <a:gd name="T8" fmla="*/ 423 w 445"/>
                <a:gd name="T9" fmla="*/ 318 h 318"/>
                <a:gd name="T10" fmla="*/ 445 w 445"/>
                <a:gd name="T11" fmla="*/ 318 h 318"/>
                <a:gd name="T12" fmla="*/ 445 w 445"/>
                <a:gd name="T13" fmla="*/ 0 h 318"/>
                <a:gd name="T14" fmla="*/ 423 w 445"/>
                <a:gd name="T15" fmla="*/ 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5" h="318">
                  <a:moveTo>
                    <a:pt x="423" y="0"/>
                  </a:moveTo>
                  <a:lnTo>
                    <a:pt x="0" y="0"/>
                  </a:lnTo>
                  <a:lnTo>
                    <a:pt x="0" y="21"/>
                  </a:lnTo>
                  <a:lnTo>
                    <a:pt x="423" y="21"/>
                  </a:lnTo>
                  <a:lnTo>
                    <a:pt x="423" y="318"/>
                  </a:lnTo>
                  <a:lnTo>
                    <a:pt x="445" y="318"/>
                  </a:lnTo>
                  <a:lnTo>
                    <a:pt x="445" y="0"/>
                  </a:lnTo>
                  <a:lnTo>
                    <a:pt x="42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Line 9"/>
            <p:cNvSpPr>
              <a:spLocks noChangeShapeType="1"/>
            </p:cNvSpPr>
            <p:nvPr/>
          </p:nvSpPr>
          <p:spPr bwMode="auto">
            <a:xfrm>
              <a:off x="6069013" y="944563"/>
              <a:ext cx="471488" cy="0"/>
            </a:xfrm>
            <a:prstGeom prst="line">
              <a:avLst/>
            </a:prstGeom>
            <a:grp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Line 10"/>
            <p:cNvSpPr>
              <a:spLocks noChangeShapeType="1"/>
            </p:cNvSpPr>
            <p:nvPr/>
          </p:nvSpPr>
          <p:spPr bwMode="auto">
            <a:xfrm>
              <a:off x="6069013" y="1041400"/>
              <a:ext cx="471488" cy="0"/>
            </a:xfrm>
            <a:prstGeom prst="line">
              <a:avLst/>
            </a:prstGeom>
            <a:grp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Line 11"/>
            <p:cNvSpPr>
              <a:spLocks noChangeShapeType="1"/>
            </p:cNvSpPr>
            <p:nvPr/>
          </p:nvSpPr>
          <p:spPr bwMode="auto">
            <a:xfrm>
              <a:off x="6069013" y="1127125"/>
              <a:ext cx="471488" cy="0"/>
            </a:xfrm>
            <a:prstGeom prst="line">
              <a:avLst/>
            </a:prstGeom>
            <a:grp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0" name="Group 19"/>
          <p:cNvGrpSpPr/>
          <p:nvPr/>
        </p:nvGrpSpPr>
        <p:grpSpPr>
          <a:xfrm>
            <a:off x="8831928" y="1476629"/>
            <a:ext cx="459969" cy="444079"/>
            <a:chOff x="7523667" y="336550"/>
            <a:chExt cx="338195" cy="326558"/>
          </a:xfrm>
        </p:grpSpPr>
        <p:sp>
          <p:nvSpPr>
            <p:cNvPr id="19" name="Oval 18"/>
            <p:cNvSpPr/>
            <p:nvPr/>
          </p:nvSpPr>
          <p:spPr>
            <a:xfrm>
              <a:off x="7523667" y="336550"/>
              <a:ext cx="338195" cy="326558"/>
            </a:xfrm>
            <a:prstGeom prst="ellipse">
              <a:avLst/>
            </a:prstGeom>
            <a:solidFill>
              <a:schemeClr val="accent1"/>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3" name="Freeform 17"/>
            <p:cNvSpPr>
              <a:spLocks noEditPoints="1"/>
            </p:cNvSpPr>
            <p:nvPr/>
          </p:nvSpPr>
          <p:spPr bwMode="auto">
            <a:xfrm>
              <a:off x="7635413" y="414147"/>
              <a:ext cx="119604" cy="164202"/>
            </a:xfrm>
            <a:custGeom>
              <a:avLst/>
              <a:gdLst>
                <a:gd name="T0" fmla="*/ 62 w 473"/>
                <a:gd name="T1" fmla="*/ 650 h 650"/>
                <a:gd name="T2" fmla="*/ 411 w 473"/>
                <a:gd name="T3" fmla="*/ 650 h 650"/>
                <a:gd name="T4" fmla="*/ 473 w 473"/>
                <a:gd name="T5" fmla="*/ 588 h 650"/>
                <a:gd name="T6" fmla="*/ 473 w 473"/>
                <a:gd name="T7" fmla="*/ 339 h 650"/>
                <a:gd name="T8" fmla="*/ 411 w 473"/>
                <a:gd name="T9" fmla="*/ 277 h 650"/>
                <a:gd name="T10" fmla="*/ 62 w 473"/>
                <a:gd name="T11" fmla="*/ 277 h 650"/>
                <a:gd name="T12" fmla="*/ 0 w 473"/>
                <a:gd name="T13" fmla="*/ 339 h 650"/>
                <a:gd name="T14" fmla="*/ 0 w 473"/>
                <a:gd name="T15" fmla="*/ 588 h 650"/>
                <a:gd name="T16" fmla="*/ 62 w 473"/>
                <a:gd name="T17" fmla="*/ 650 h 650"/>
                <a:gd name="T18" fmla="*/ 236 w 473"/>
                <a:gd name="T19" fmla="*/ 340 h 650"/>
                <a:gd name="T20" fmla="*/ 304 w 473"/>
                <a:gd name="T21" fmla="*/ 408 h 650"/>
                <a:gd name="T22" fmla="*/ 268 w 473"/>
                <a:gd name="T23" fmla="*/ 468 h 650"/>
                <a:gd name="T24" fmla="*/ 268 w 473"/>
                <a:gd name="T25" fmla="*/ 556 h 650"/>
                <a:gd name="T26" fmla="*/ 236 w 473"/>
                <a:gd name="T27" fmla="*/ 587 h 650"/>
                <a:gd name="T28" fmla="*/ 205 w 473"/>
                <a:gd name="T29" fmla="*/ 556 h 650"/>
                <a:gd name="T30" fmla="*/ 205 w 473"/>
                <a:gd name="T31" fmla="*/ 468 h 650"/>
                <a:gd name="T32" fmla="*/ 169 w 473"/>
                <a:gd name="T33" fmla="*/ 408 h 650"/>
                <a:gd name="T34" fmla="*/ 236 w 473"/>
                <a:gd name="T35" fmla="*/ 340 h 650"/>
                <a:gd name="T36" fmla="*/ 123 w 473"/>
                <a:gd name="T37" fmla="*/ 248 h 650"/>
                <a:gd name="T38" fmla="*/ 60 w 473"/>
                <a:gd name="T39" fmla="*/ 248 h 650"/>
                <a:gd name="T40" fmla="*/ 60 w 473"/>
                <a:gd name="T41" fmla="*/ 94 h 650"/>
                <a:gd name="T42" fmla="*/ 146 w 473"/>
                <a:gd name="T43" fmla="*/ 0 h 650"/>
                <a:gd name="T44" fmla="*/ 327 w 473"/>
                <a:gd name="T45" fmla="*/ 0 h 650"/>
                <a:gd name="T46" fmla="*/ 412 w 473"/>
                <a:gd name="T47" fmla="*/ 94 h 650"/>
                <a:gd name="T48" fmla="*/ 412 w 473"/>
                <a:gd name="T49" fmla="*/ 248 h 650"/>
                <a:gd name="T50" fmla="*/ 350 w 473"/>
                <a:gd name="T51" fmla="*/ 248 h 650"/>
                <a:gd name="T52" fmla="*/ 350 w 473"/>
                <a:gd name="T53" fmla="*/ 94 h 650"/>
                <a:gd name="T54" fmla="*/ 327 w 473"/>
                <a:gd name="T55" fmla="*/ 62 h 650"/>
                <a:gd name="T56" fmla="*/ 146 w 473"/>
                <a:gd name="T57" fmla="*/ 62 h 650"/>
                <a:gd name="T58" fmla="*/ 123 w 473"/>
                <a:gd name="T59" fmla="*/ 94 h 650"/>
                <a:gd name="T60" fmla="*/ 123 w 473"/>
                <a:gd name="T61" fmla="*/ 24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3" h="650">
                  <a:moveTo>
                    <a:pt x="62" y="650"/>
                  </a:moveTo>
                  <a:cubicBezTo>
                    <a:pt x="411" y="650"/>
                    <a:pt x="411" y="650"/>
                    <a:pt x="411" y="650"/>
                  </a:cubicBezTo>
                  <a:cubicBezTo>
                    <a:pt x="445" y="650"/>
                    <a:pt x="473" y="622"/>
                    <a:pt x="473" y="588"/>
                  </a:cubicBezTo>
                  <a:cubicBezTo>
                    <a:pt x="473" y="339"/>
                    <a:pt x="473" y="339"/>
                    <a:pt x="473" y="339"/>
                  </a:cubicBezTo>
                  <a:cubicBezTo>
                    <a:pt x="473" y="305"/>
                    <a:pt x="445" y="277"/>
                    <a:pt x="411" y="277"/>
                  </a:cubicBezTo>
                  <a:cubicBezTo>
                    <a:pt x="62" y="277"/>
                    <a:pt x="62" y="277"/>
                    <a:pt x="62" y="277"/>
                  </a:cubicBezTo>
                  <a:cubicBezTo>
                    <a:pt x="28" y="277"/>
                    <a:pt x="0" y="305"/>
                    <a:pt x="0" y="339"/>
                  </a:cubicBezTo>
                  <a:cubicBezTo>
                    <a:pt x="0" y="588"/>
                    <a:pt x="0" y="588"/>
                    <a:pt x="0" y="588"/>
                  </a:cubicBezTo>
                  <a:cubicBezTo>
                    <a:pt x="0" y="622"/>
                    <a:pt x="28" y="650"/>
                    <a:pt x="62" y="650"/>
                  </a:cubicBezTo>
                  <a:close/>
                  <a:moveTo>
                    <a:pt x="236" y="340"/>
                  </a:moveTo>
                  <a:cubicBezTo>
                    <a:pt x="274" y="340"/>
                    <a:pt x="304" y="370"/>
                    <a:pt x="304" y="408"/>
                  </a:cubicBezTo>
                  <a:cubicBezTo>
                    <a:pt x="304" y="434"/>
                    <a:pt x="289" y="457"/>
                    <a:pt x="268" y="468"/>
                  </a:cubicBezTo>
                  <a:cubicBezTo>
                    <a:pt x="268" y="556"/>
                    <a:pt x="268" y="556"/>
                    <a:pt x="268" y="556"/>
                  </a:cubicBezTo>
                  <a:cubicBezTo>
                    <a:pt x="268" y="574"/>
                    <a:pt x="254" y="587"/>
                    <a:pt x="236" y="587"/>
                  </a:cubicBezTo>
                  <a:cubicBezTo>
                    <a:pt x="219" y="587"/>
                    <a:pt x="205" y="574"/>
                    <a:pt x="205" y="556"/>
                  </a:cubicBezTo>
                  <a:cubicBezTo>
                    <a:pt x="205" y="468"/>
                    <a:pt x="205" y="468"/>
                    <a:pt x="205" y="468"/>
                  </a:cubicBezTo>
                  <a:cubicBezTo>
                    <a:pt x="184" y="457"/>
                    <a:pt x="169" y="434"/>
                    <a:pt x="169" y="408"/>
                  </a:cubicBezTo>
                  <a:cubicBezTo>
                    <a:pt x="169" y="370"/>
                    <a:pt x="199" y="340"/>
                    <a:pt x="236" y="340"/>
                  </a:cubicBezTo>
                  <a:close/>
                  <a:moveTo>
                    <a:pt x="123" y="248"/>
                  </a:moveTo>
                  <a:cubicBezTo>
                    <a:pt x="60" y="248"/>
                    <a:pt x="60" y="248"/>
                    <a:pt x="60" y="248"/>
                  </a:cubicBezTo>
                  <a:cubicBezTo>
                    <a:pt x="60" y="94"/>
                    <a:pt x="60" y="94"/>
                    <a:pt x="60" y="94"/>
                  </a:cubicBezTo>
                  <a:cubicBezTo>
                    <a:pt x="60" y="42"/>
                    <a:pt x="99" y="0"/>
                    <a:pt x="146" y="0"/>
                  </a:cubicBezTo>
                  <a:cubicBezTo>
                    <a:pt x="327" y="0"/>
                    <a:pt x="327" y="0"/>
                    <a:pt x="327" y="0"/>
                  </a:cubicBezTo>
                  <a:cubicBezTo>
                    <a:pt x="374" y="0"/>
                    <a:pt x="412" y="42"/>
                    <a:pt x="412" y="94"/>
                  </a:cubicBezTo>
                  <a:cubicBezTo>
                    <a:pt x="412" y="248"/>
                    <a:pt x="412" y="248"/>
                    <a:pt x="412" y="248"/>
                  </a:cubicBezTo>
                  <a:cubicBezTo>
                    <a:pt x="350" y="248"/>
                    <a:pt x="350" y="248"/>
                    <a:pt x="350" y="248"/>
                  </a:cubicBezTo>
                  <a:cubicBezTo>
                    <a:pt x="350" y="94"/>
                    <a:pt x="350" y="94"/>
                    <a:pt x="350" y="94"/>
                  </a:cubicBezTo>
                  <a:cubicBezTo>
                    <a:pt x="350" y="77"/>
                    <a:pt x="339" y="62"/>
                    <a:pt x="327" y="62"/>
                  </a:cubicBezTo>
                  <a:cubicBezTo>
                    <a:pt x="146" y="62"/>
                    <a:pt x="146" y="62"/>
                    <a:pt x="146" y="62"/>
                  </a:cubicBezTo>
                  <a:cubicBezTo>
                    <a:pt x="133" y="62"/>
                    <a:pt x="123" y="77"/>
                    <a:pt x="123" y="94"/>
                  </a:cubicBezTo>
                  <a:lnTo>
                    <a:pt x="123" y="2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654" name="TextBox 653"/>
          <p:cNvSpPr txBox="1"/>
          <p:nvPr/>
        </p:nvSpPr>
        <p:spPr>
          <a:xfrm>
            <a:off x="8992716" y="2058978"/>
            <a:ext cx="2254666" cy="341016"/>
          </a:xfrm>
          <a:prstGeom prst="rect">
            <a:avLst/>
          </a:prstGeom>
          <a:noFill/>
        </p:spPr>
        <p:txBody>
          <a:bodyPr wrap="square" lIns="124358" tIns="62179" rIns="124358" bIns="62179"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lumMod val="75000"/>
                  </a:schemeClr>
                </a:solidFill>
                <a:effectLst/>
                <a:uLnTx/>
                <a:uFillTx/>
              </a:rPr>
              <a:t>Version Timeline</a:t>
            </a:r>
          </a:p>
        </p:txBody>
      </p:sp>
      <p:cxnSp>
        <p:nvCxnSpPr>
          <p:cNvPr id="28" name="Straight Connector 27"/>
          <p:cNvCxnSpPr/>
          <p:nvPr/>
        </p:nvCxnSpPr>
        <p:spPr>
          <a:xfrm flipV="1">
            <a:off x="6218237" y="1759921"/>
            <a:ext cx="1626956" cy="677053"/>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391" name="Title 3"/>
          <p:cNvSpPr>
            <a:spLocks noGrp="1"/>
          </p:cNvSpPr>
          <p:nvPr>
            <p:ph type="title"/>
          </p:nvPr>
        </p:nvSpPr>
        <p:spPr>
          <a:xfrm>
            <a:off x="280085" y="139576"/>
            <a:ext cx="12156390" cy="1165754"/>
          </a:xfrm>
        </p:spPr>
        <p:txBody>
          <a:bodyPr/>
          <a:lstStyle/>
          <a:p>
            <a:r>
              <a:rPr lang="en-US" dirty="0"/>
              <a:t>Nasuni File Services, backed by Azure</a:t>
            </a:r>
          </a:p>
        </p:txBody>
      </p:sp>
    </p:spTree>
    <p:extLst>
      <p:ext uri="{BB962C8B-B14F-4D97-AF65-F5344CB8AC3E}">
        <p14:creationId xmlns:p14="http://schemas.microsoft.com/office/powerpoint/2010/main" val="407498616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200329"/>
          </a:xfrm>
        </p:spPr>
        <p:txBody>
          <a:bodyPr/>
          <a:lstStyle/>
          <a:p>
            <a:r>
              <a:rPr lang="en-US" dirty="0"/>
              <a:t>The benefits</a:t>
            </a:r>
            <a:endParaRPr lang="en-US" sz="7200" dirty="0"/>
          </a:p>
        </p:txBody>
      </p:sp>
    </p:spTree>
    <p:extLst>
      <p:ext uri="{BB962C8B-B14F-4D97-AF65-F5344CB8AC3E}">
        <p14:creationId xmlns:p14="http://schemas.microsoft.com/office/powerpoint/2010/main" val="13781724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295274"/>
            <a:ext cx="11889564" cy="917575"/>
          </a:xfrm>
        </p:spPr>
        <p:txBody>
          <a:bodyPr/>
          <a:lstStyle/>
          <a:p>
            <a:r>
              <a:rPr lang="en-US" dirty="0"/>
              <a:t>Current Storage Challenges</a:t>
            </a:r>
          </a:p>
        </p:txBody>
      </p:sp>
      <p:sp>
        <p:nvSpPr>
          <p:cNvPr id="12" name="AutoShape 10"/>
          <p:cNvSpPr>
            <a:spLocks noChangeAspect="1" noChangeArrowheads="1" noTextEdit="1"/>
          </p:cNvSpPr>
          <p:nvPr/>
        </p:nvSpPr>
        <p:spPr bwMode="auto">
          <a:xfrm>
            <a:off x="1131312" y="3564644"/>
            <a:ext cx="180022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 name="Rectangle 12"/>
          <p:cNvSpPr>
            <a:spLocks noChangeArrowheads="1"/>
          </p:cNvSpPr>
          <p:nvPr/>
        </p:nvSpPr>
        <p:spPr bwMode="auto">
          <a:xfrm>
            <a:off x="1134487" y="3401131"/>
            <a:ext cx="65722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300" b="0" i="0" u="none" strike="noStrike" kern="0" cap="none" spc="0" normalizeH="0" baseline="0" noProof="0" dirty="0">
                <a:ln>
                  <a:noFill/>
                </a:ln>
                <a:solidFill>
                  <a:srgbClr val="FFFFFF"/>
                </a:solidFill>
                <a:effectLst/>
                <a:uLnTx/>
                <a:uFillTx/>
                <a:latin typeface="Segoe UI Light" panose="020B0502040204020203" pitchFamily="34" charset="0"/>
              </a:rPr>
              <a:t>(</a:t>
            </a:r>
            <a:endParaRPr kumimoji="0" lang="en-US" altLang="en-US" sz="1800" b="0" i="0" u="none" strike="noStrike" kern="0" cap="none" spc="0" normalizeH="0" baseline="0" noProof="0" dirty="0">
              <a:ln>
                <a:noFill/>
              </a:ln>
              <a:solidFill>
                <a:schemeClr val="tx1"/>
              </a:solidFill>
              <a:effectLst/>
              <a:uLnTx/>
              <a:uFillTx/>
              <a:latin typeface="Arial" panose="020B0604020202020204" pitchFamily="34" charset="0"/>
            </a:endParaRPr>
          </a:p>
        </p:txBody>
      </p:sp>
      <p:sp>
        <p:nvSpPr>
          <p:cNvPr id="14" name="Rectangle 13"/>
          <p:cNvSpPr>
            <a:spLocks noChangeArrowheads="1"/>
          </p:cNvSpPr>
          <p:nvPr/>
        </p:nvSpPr>
        <p:spPr bwMode="auto">
          <a:xfrm>
            <a:off x="2704525" y="3401131"/>
            <a:ext cx="65722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300" b="0" i="0" u="none" strike="noStrike" kern="0" cap="none" spc="0" normalizeH="0" baseline="0" noProof="0" dirty="0">
                <a:ln>
                  <a:noFill/>
                </a:ln>
                <a:solidFill>
                  <a:srgbClr val="FFFFFF"/>
                </a:solidFill>
                <a:effectLst/>
                <a:uLnTx/>
                <a:uFillTx/>
                <a:latin typeface="Segoe UI Light" panose="020B0502040204020203" pitchFamily="34" charset="0"/>
              </a:rPr>
              <a:t>)</a:t>
            </a:r>
            <a:endParaRPr kumimoji="0" lang="en-US" altLang="en-US" sz="1800" b="0" i="0" u="none" strike="noStrike" kern="0" cap="none" spc="0" normalizeH="0" baseline="0" noProof="0" dirty="0">
              <a:ln>
                <a:noFill/>
              </a:ln>
              <a:solidFill>
                <a:schemeClr val="tx1"/>
              </a:solidFill>
              <a:effectLst/>
              <a:uLnTx/>
              <a:uFillTx/>
              <a:latin typeface="Arial" panose="020B0604020202020204" pitchFamily="34" charset="0"/>
            </a:endParaRPr>
          </a:p>
        </p:txBody>
      </p:sp>
      <p:sp>
        <p:nvSpPr>
          <p:cNvPr id="15" name="Freeform 14"/>
          <p:cNvSpPr>
            <a:spLocks/>
          </p:cNvSpPr>
          <p:nvPr/>
        </p:nvSpPr>
        <p:spPr bwMode="auto">
          <a:xfrm>
            <a:off x="1432937" y="3977394"/>
            <a:ext cx="1169988" cy="303213"/>
          </a:xfrm>
          <a:custGeom>
            <a:avLst/>
            <a:gdLst>
              <a:gd name="T0" fmla="*/ 302 w 310"/>
              <a:gd name="T1" fmla="*/ 0 h 80"/>
              <a:gd name="T2" fmla="*/ 8 w 310"/>
              <a:gd name="T3" fmla="*/ 0 h 80"/>
              <a:gd name="T4" fmla="*/ 0 w 310"/>
              <a:gd name="T5" fmla="*/ 7 h 80"/>
              <a:gd name="T6" fmla="*/ 0 w 310"/>
              <a:gd name="T7" fmla="*/ 73 h 80"/>
              <a:gd name="T8" fmla="*/ 8 w 310"/>
              <a:gd name="T9" fmla="*/ 80 h 80"/>
              <a:gd name="T10" fmla="*/ 302 w 310"/>
              <a:gd name="T11" fmla="*/ 80 h 80"/>
              <a:gd name="T12" fmla="*/ 310 w 310"/>
              <a:gd name="T13" fmla="*/ 73 h 80"/>
              <a:gd name="T14" fmla="*/ 310 w 310"/>
              <a:gd name="T15" fmla="*/ 7 h 80"/>
              <a:gd name="T16" fmla="*/ 302 w 310"/>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80">
                <a:moveTo>
                  <a:pt x="302" y="0"/>
                </a:moveTo>
                <a:cubicBezTo>
                  <a:pt x="8" y="0"/>
                  <a:pt x="8" y="0"/>
                  <a:pt x="8" y="0"/>
                </a:cubicBezTo>
                <a:cubicBezTo>
                  <a:pt x="4" y="0"/>
                  <a:pt x="0" y="3"/>
                  <a:pt x="0" y="7"/>
                </a:cubicBezTo>
                <a:cubicBezTo>
                  <a:pt x="0" y="73"/>
                  <a:pt x="0" y="73"/>
                  <a:pt x="0" y="73"/>
                </a:cubicBezTo>
                <a:cubicBezTo>
                  <a:pt x="0" y="77"/>
                  <a:pt x="4" y="80"/>
                  <a:pt x="8" y="80"/>
                </a:cubicBezTo>
                <a:cubicBezTo>
                  <a:pt x="302" y="80"/>
                  <a:pt x="302" y="80"/>
                  <a:pt x="302" y="80"/>
                </a:cubicBezTo>
                <a:cubicBezTo>
                  <a:pt x="306" y="80"/>
                  <a:pt x="310" y="77"/>
                  <a:pt x="310" y="73"/>
                </a:cubicBezTo>
                <a:cubicBezTo>
                  <a:pt x="310" y="7"/>
                  <a:pt x="310" y="7"/>
                  <a:pt x="310" y="7"/>
                </a:cubicBezTo>
                <a:cubicBezTo>
                  <a:pt x="310" y="3"/>
                  <a:pt x="306" y="0"/>
                  <a:pt x="302" y="0"/>
                </a:cubicBez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Freeform 15"/>
          <p:cNvSpPr>
            <a:spLocks/>
          </p:cNvSpPr>
          <p:nvPr/>
        </p:nvSpPr>
        <p:spPr bwMode="auto">
          <a:xfrm>
            <a:off x="1523425" y="4037719"/>
            <a:ext cx="57150" cy="182563"/>
          </a:xfrm>
          <a:custGeom>
            <a:avLst/>
            <a:gdLst>
              <a:gd name="T0" fmla="*/ 15 w 15"/>
              <a:gd name="T1" fmla="*/ 45 h 48"/>
              <a:gd name="T2" fmla="*/ 12 w 15"/>
              <a:gd name="T3" fmla="*/ 48 h 48"/>
              <a:gd name="T4" fmla="*/ 3 w 15"/>
              <a:gd name="T5" fmla="*/ 48 h 48"/>
              <a:gd name="T6" fmla="*/ 0 w 15"/>
              <a:gd name="T7" fmla="*/ 45 h 48"/>
              <a:gd name="T8" fmla="*/ 0 w 15"/>
              <a:gd name="T9" fmla="*/ 2 h 48"/>
              <a:gd name="T10" fmla="*/ 3 w 15"/>
              <a:gd name="T11" fmla="*/ 0 h 48"/>
              <a:gd name="T12" fmla="*/ 12 w 15"/>
              <a:gd name="T13" fmla="*/ 0 h 48"/>
              <a:gd name="T14" fmla="*/ 15 w 15"/>
              <a:gd name="T15" fmla="*/ 2 h 48"/>
              <a:gd name="T16" fmla="*/ 15 w 15"/>
              <a:gd name="T17"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8">
                <a:moveTo>
                  <a:pt x="15" y="45"/>
                </a:moveTo>
                <a:cubicBezTo>
                  <a:pt x="15" y="47"/>
                  <a:pt x="14" y="48"/>
                  <a:pt x="12" y="48"/>
                </a:cubicBezTo>
                <a:cubicBezTo>
                  <a:pt x="3" y="48"/>
                  <a:pt x="3" y="48"/>
                  <a:pt x="3" y="48"/>
                </a:cubicBezTo>
                <a:cubicBezTo>
                  <a:pt x="1" y="48"/>
                  <a:pt x="0" y="47"/>
                  <a:pt x="0" y="45"/>
                </a:cubicBezTo>
                <a:cubicBezTo>
                  <a:pt x="0" y="2"/>
                  <a:pt x="0" y="2"/>
                  <a:pt x="0" y="2"/>
                </a:cubicBezTo>
                <a:cubicBezTo>
                  <a:pt x="0" y="1"/>
                  <a:pt x="1" y="0"/>
                  <a:pt x="3" y="0"/>
                </a:cubicBezTo>
                <a:cubicBezTo>
                  <a:pt x="12" y="0"/>
                  <a:pt x="12" y="0"/>
                  <a:pt x="12" y="0"/>
                </a:cubicBezTo>
                <a:cubicBezTo>
                  <a:pt x="14" y="0"/>
                  <a:pt x="15" y="1"/>
                  <a:pt x="15" y="2"/>
                </a:cubicBezTo>
                <a:lnTo>
                  <a:pt x="15"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 name="Freeform 16"/>
          <p:cNvSpPr>
            <a:spLocks/>
          </p:cNvSpPr>
          <p:nvPr/>
        </p:nvSpPr>
        <p:spPr bwMode="auto">
          <a:xfrm>
            <a:off x="1629787" y="4037719"/>
            <a:ext cx="57150" cy="182563"/>
          </a:xfrm>
          <a:custGeom>
            <a:avLst/>
            <a:gdLst>
              <a:gd name="T0" fmla="*/ 15 w 15"/>
              <a:gd name="T1" fmla="*/ 45 h 48"/>
              <a:gd name="T2" fmla="*/ 12 w 15"/>
              <a:gd name="T3" fmla="*/ 48 h 48"/>
              <a:gd name="T4" fmla="*/ 2 w 15"/>
              <a:gd name="T5" fmla="*/ 48 h 48"/>
              <a:gd name="T6" fmla="*/ 0 w 15"/>
              <a:gd name="T7" fmla="*/ 45 h 48"/>
              <a:gd name="T8" fmla="*/ 0 w 15"/>
              <a:gd name="T9" fmla="*/ 2 h 48"/>
              <a:gd name="T10" fmla="*/ 2 w 15"/>
              <a:gd name="T11" fmla="*/ 0 h 48"/>
              <a:gd name="T12" fmla="*/ 12 w 15"/>
              <a:gd name="T13" fmla="*/ 0 h 48"/>
              <a:gd name="T14" fmla="*/ 15 w 15"/>
              <a:gd name="T15" fmla="*/ 2 h 48"/>
              <a:gd name="T16" fmla="*/ 15 w 15"/>
              <a:gd name="T17"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8">
                <a:moveTo>
                  <a:pt x="15" y="45"/>
                </a:moveTo>
                <a:cubicBezTo>
                  <a:pt x="15" y="47"/>
                  <a:pt x="13" y="48"/>
                  <a:pt x="12" y="48"/>
                </a:cubicBezTo>
                <a:cubicBezTo>
                  <a:pt x="2" y="48"/>
                  <a:pt x="2" y="48"/>
                  <a:pt x="2" y="48"/>
                </a:cubicBezTo>
                <a:cubicBezTo>
                  <a:pt x="1" y="48"/>
                  <a:pt x="0" y="47"/>
                  <a:pt x="0" y="45"/>
                </a:cubicBezTo>
                <a:cubicBezTo>
                  <a:pt x="0" y="2"/>
                  <a:pt x="0" y="2"/>
                  <a:pt x="0" y="2"/>
                </a:cubicBezTo>
                <a:cubicBezTo>
                  <a:pt x="0" y="1"/>
                  <a:pt x="1" y="0"/>
                  <a:pt x="2" y="0"/>
                </a:cubicBezTo>
                <a:cubicBezTo>
                  <a:pt x="12" y="0"/>
                  <a:pt x="12" y="0"/>
                  <a:pt x="12" y="0"/>
                </a:cubicBezTo>
                <a:cubicBezTo>
                  <a:pt x="13" y="0"/>
                  <a:pt x="15" y="1"/>
                  <a:pt x="15" y="2"/>
                </a:cubicBezTo>
                <a:lnTo>
                  <a:pt x="15"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 name="Freeform 17"/>
          <p:cNvSpPr>
            <a:spLocks/>
          </p:cNvSpPr>
          <p:nvPr/>
        </p:nvSpPr>
        <p:spPr bwMode="auto">
          <a:xfrm>
            <a:off x="1734562" y="4037719"/>
            <a:ext cx="53975" cy="182563"/>
          </a:xfrm>
          <a:custGeom>
            <a:avLst/>
            <a:gdLst>
              <a:gd name="T0" fmla="*/ 14 w 14"/>
              <a:gd name="T1" fmla="*/ 45 h 48"/>
              <a:gd name="T2" fmla="*/ 12 w 14"/>
              <a:gd name="T3" fmla="*/ 48 h 48"/>
              <a:gd name="T4" fmla="*/ 2 w 14"/>
              <a:gd name="T5" fmla="*/ 48 h 48"/>
              <a:gd name="T6" fmla="*/ 0 w 14"/>
              <a:gd name="T7" fmla="*/ 45 h 48"/>
              <a:gd name="T8" fmla="*/ 0 w 14"/>
              <a:gd name="T9" fmla="*/ 2 h 48"/>
              <a:gd name="T10" fmla="*/ 2 w 14"/>
              <a:gd name="T11" fmla="*/ 0 h 48"/>
              <a:gd name="T12" fmla="*/ 12 w 14"/>
              <a:gd name="T13" fmla="*/ 0 h 48"/>
              <a:gd name="T14" fmla="*/ 14 w 14"/>
              <a:gd name="T15" fmla="*/ 2 h 48"/>
              <a:gd name="T16" fmla="*/ 14 w 14"/>
              <a:gd name="T17"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8">
                <a:moveTo>
                  <a:pt x="14" y="45"/>
                </a:moveTo>
                <a:cubicBezTo>
                  <a:pt x="14" y="47"/>
                  <a:pt x="13" y="48"/>
                  <a:pt x="12" y="48"/>
                </a:cubicBezTo>
                <a:cubicBezTo>
                  <a:pt x="2" y="48"/>
                  <a:pt x="2" y="48"/>
                  <a:pt x="2" y="48"/>
                </a:cubicBezTo>
                <a:cubicBezTo>
                  <a:pt x="1" y="48"/>
                  <a:pt x="0" y="47"/>
                  <a:pt x="0" y="45"/>
                </a:cubicBezTo>
                <a:cubicBezTo>
                  <a:pt x="0" y="2"/>
                  <a:pt x="0" y="2"/>
                  <a:pt x="0" y="2"/>
                </a:cubicBezTo>
                <a:cubicBezTo>
                  <a:pt x="0" y="1"/>
                  <a:pt x="1" y="0"/>
                  <a:pt x="2" y="0"/>
                </a:cubicBezTo>
                <a:cubicBezTo>
                  <a:pt x="12" y="0"/>
                  <a:pt x="12" y="0"/>
                  <a:pt x="12" y="0"/>
                </a:cubicBezTo>
                <a:cubicBezTo>
                  <a:pt x="13" y="0"/>
                  <a:pt x="14" y="1"/>
                  <a:pt x="14" y="2"/>
                </a:cubicBezTo>
                <a:lnTo>
                  <a:pt x="14"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 name="Freeform 18"/>
          <p:cNvSpPr>
            <a:spLocks/>
          </p:cNvSpPr>
          <p:nvPr/>
        </p:nvSpPr>
        <p:spPr bwMode="auto">
          <a:xfrm>
            <a:off x="2331462" y="4045657"/>
            <a:ext cx="166688" cy="166688"/>
          </a:xfrm>
          <a:custGeom>
            <a:avLst/>
            <a:gdLst>
              <a:gd name="T0" fmla="*/ 41 w 44"/>
              <a:gd name="T1" fmla="*/ 26 h 44"/>
              <a:gd name="T2" fmla="*/ 26 w 44"/>
              <a:gd name="T3" fmla="*/ 41 h 44"/>
              <a:gd name="T4" fmla="*/ 3 w 44"/>
              <a:gd name="T5" fmla="*/ 17 h 44"/>
              <a:gd name="T6" fmla="*/ 17 w 44"/>
              <a:gd name="T7" fmla="*/ 3 h 44"/>
              <a:gd name="T8" fmla="*/ 41 w 44"/>
              <a:gd name="T9" fmla="*/ 26 h 44"/>
            </a:gdLst>
            <a:ahLst/>
            <a:cxnLst>
              <a:cxn ang="0">
                <a:pos x="T0" y="T1"/>
              </a:cxn>
              <a:cxn ang="0">
                <a:pos x="T2" y="T3"/>
              </a:cxn>
              <a:cxn ang="0">
                <a:pos x="T4" y="T5"/>
              </a:cxn>
              <a:cxn ang="0">
                <a:pos x="T6" y="T7"/>
              </a:cxn>
              <a:cxn ang="0">
                <a:pos x="T8" y="T9"/>
              </a:cxn>
            </a:cxnLst>
            <a:rect l="0" t="0" r="r" b="b"/>
            <a:pathLst>
              <a:path w="44" h="44">
                <a:moveTo>
                  <a:pt x="41" y="26"/>
                </a:moveTo>
                <a:cubicBezTo>
                  <a:pt x="39" y="33"/>
                  <a:pt x="33" y="39"/>
                  <a:pt x="26" y="41"/>
                </a:cubicBezTo>
                <a:cubicBezTo>
                  <a:pt x="12" y="44"/>
                  <a:pt x="0" y="31"/>
                  <a:pt x="3" y="17"/>
                </a:cubicBezTo>
                <a:cubicBezTo>
                  <a:pt x="4" y="10"/>
                  <a:pt x="10" y="4"/>
                  <a:pt x="17" y="3"/>
                </a:cubicBezTo>
                <a:cubicBezTo>
                  <a:pt x="31" y="0"/>
                  <a:pt x="44" y="12"/>
                  <a:pt x="41"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 name="Freeform 19"/>
          <p:cNvSpPr>
            <a:spLocks/>
          </p:cNvSpPr>
          <p:nvPr/>
        </p:nvSpPr>
        <p:spPr bwMode="auto">
          <a:xfrm>
            <a:off x="1701225" y="3572582"/>
            <a:ext cx="60325" cy="185738"/>
          </a:xfrm>
          <a:custGeom>
            <a:avLst/>
            <a:gdLst>
              <a:gd name="T0" fmla="*/ 11 w 16"/>
              <a:gd name="T1" fmla="*/ 2 h 49"/>
              <a:gd name="T2" fmla="*/ 8 w 16"/>
              <a:gd name="T3" fmla="*/ 5 h 49"/>
              <a:gd name="T4" fmla="*/ 4 w 16"/>
              <a:gd name="T5" fmla="*/ 7 h 49"/>
              <a:gd name="T6" fmla="*/ 0 w 16"/>
              <a:gd name="T7" fmla="*/ 8 h 49"/>
              <a:gd name="T8" fmla="*/ 0 w 16"/>
              <a:gd name="T9" fmla="*/ 13 h 49"/>
              <a:gd name="T10" fmla="*/ 3 w 16"/>
              <a:gd name="T11" fmla="*/ 12 h 49"/>
              <a:gd name="T12" fmla="*/ 6 w 16"/>
              <a:gd name="T13" fmla="*/ 11 h 49"/>
              <a:gd name="T14" fmla="*/ 9 w 16"/>
              <a:gd name="T15" fmla="*/ 9 h 49"/>
              <a:gd name="T16" fmla="*/ 11 w 16"/>
              <a:gd name="T17" fmla="*/ 8 h 49"/>
              <a:gd name="T18" fmla="*/ 11 w 16"/>
              <a:gd name="T19" fmla="*/ 49 h 49"/>
              <a:gd name="T20" fmla="*/ 16 w 16"/>
              <a:gd name="T21" fmla="*/ 49 h 49"/>
              <a:gd name="T22" fmla="*/ 16 w 16"/>
              <a:gd name="T23" fmla="*/ 0 h 49"/>
              <a:gd name="T24" fmla="*/ 14 w 16"/>
              <a:gd name="T25" fmla="*/ 0 h 49"/>
              <a:gd name="T26" fmla="*/ 11 w 16"/>
              <a:gd name="T2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9">
                <a:moveTo>
                  <a:pt x="11" y="2"/>
                </a:moveTo>
                <a:cubicBezTo>
                  <a:pt x="10" y="3"/>
                  <a:pt x="9" y="4"/>
                  <a:pt x="8" y="5"/>
                </a:cubicBezTo>
                <a:cubicBezTo>
                  <a:pt x="6" y="5"/>
                  <a:pt x="5" y="6"/>
                  <a:pt x="4" y="7"/>
                </a:cubicBezTo>
                <a:cubicBezTo>
                  <a:pt x="2" y="7"/>
                  <a:pt x="1" y="8"/>
                  <a:pt x="0" y="8"/>
                </a:cubicBezTo>
                <a:cubicBezTo>
                  <a:pt x="0" y="13"/>
                  <a:pt x="0" y="13"/>
                  <a:pt x="0" y="13"/>
                </a:cubicBezTo>
                <a:cubicBezTo>
                  <a:pt x="1" y="13"/>
                  <a:pt x="2" y="13"/>
                  <a:pt x="3" y="12"/>
                </a:cubicBezTo>
                <a:cubicBezTo>
                  <a:pt x="4" y="12"/>
                  <a:pt x="5" y="11"/>
                  <a:pt x="6" y="11"/>
                </a:cubicBezTo>
                <a:cubicBezTo>
                  <a:pt x="7" y="10"/>
                  <a:pt x="8" y="10"/>
                  <a:pt x="9" y="9"/>
                </a:cubicBezTo>
                <a:cubicBezTo>
                  <a:pt x="10" y="9"/>
                  <a:pt x="11" y="8"/>
                  <a:pt x="11" y="8"/>
                </a:cubicBezTo>
                <a:cubicBezTo>
                  <a:pt x="11" y="49"/>
                  <a:pt x="11" y="49"/>
                  <a:pt x="11" y="49"/>
                </a:cubicBezTo>
                <a:cubicBezTo>
                  <a:pt x="16" y="49"/>
                  <a:pt x="16" y="49"/>
                  <a:pt x="16" y="49"/>
                </a:cubicBezTo>
                <a:cubicBezTo>
                  <a:pt x="16" y="0"/>
                  <a:pt x="16" y="0"/>
                  <a:pt x="16" y="0"/>
                </a:cubicBezTo>
                <a:cubicBezTo>
                  <a:pt x="14" y="0"/>
                  <a:pt x="14" y="0"/>
                  <a:pt x="14" y="0"/>
                </a:cubicBezTo>
                <a:cubicBezTo>
                  <a:pt x="14" y="1"/>
                  <a:pt x="13" y="2"/>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 name="Freeform 20"/>
          <p:cNvSpPr>
            <a:spLocks noEditPoints="1"/>
          </p:cNvSpPr>
          <p:nvPr/>
        </p:nvSpPr>
        <p:spPr bwMode="auto">
          <a:xfrm>
            <a:off x="1821875" y="3572582"/>
            <a:ext cx="117475" cy="188913"/>
          </a:xfrm>
          <a:custGeom>
            <a:avLst/>
            <a:gdLst>
              <a:gd name="T0" fmla="*/ 16 w 31"/>
              <a:gd name="T1" fmla="*/ 0 h 50"/>
              <a:gd name="T2" fmla="*/ 9 w 31"/>
              <a:gd name="T3" fmla="*/ 2 h 50"/>
              <a:gd name="T4" fmla="*/ 4 w 31"/>
              <a:gd name="T5" fmla="*/ 7 h 50"/>
              <a:gd name="T6" fmla="*/ 1 w 31"/>
              <a:gd name="T7" fmla="*/ 15 h 50"/>
              <a:gd name="T8" fmla="*/ 0 w 31"/>
              <a:gd name="T9" fmla="*/ 26 h 50"/>
              <a:gd name="T10" fmla="*/ 1 w 31"/>
              <a:gd name="T11" fmla="*/ 36 h 50"/>
              <a:gd name="T12" fmla="*/ 4 w 31"/>
              <a:gd name="T13" fmla="*/ 44 h 50"/>
              <a:gd name="T14" fmla="*/ 9 w 31"/>
              <a:gd name="T15" fmla="*/ 48 h 50"/>
              <a:gd name="T16" fmla="*/ 15 w 31"/>
              <a:gd name="T17" fmla="*/ 50 h 50"/>
              <a:gd name="T18" fmla="*/ 22 w 31"/>
              <a:gd name="T19" fmla="*/ 48 h 50"/>
              <a:gd name="T20" fmla="*/ 27 w 31"/>
              <a:gd name="T21" fmla="*/ 44 h 50"/>
              <a:gd name="T22" fmla="*/ 30 w 31"/>
              <a:gd name="T23" fmla="*/ 36 h 50"/>
              <a:gd name="T24" fmla="*/ 31 w 31"/>
              <a:gd name="T25" fmla="*/ 25 h 50"/>
              <a:gd name="T26" fmla="*/ 16 w 31"/>
              <a:gd name="T27" fmla="*/ 0 h 50"/>
              <a:gd name="T28" fmla="*/ 16 w 31"/>
              <a:gd name="T29" fmla="*/ 45 h 50"/>
              <a:gd name="T30" fmla="*/ 6 w 31"/>
              <a:gd name="T31" fmla="*/ 26 h 50"/>
              <a:gd name="T32" fmla="*/ 16 w 31"/>
              <a:gd name="T33" fmla="*/ 5 h 50"/>
              <a:gd name="T34" fmla="*/ 26 w 31"/>
              <a:gd name="T35" fmla="*/ 26 h 50"/>
              <a:gd name="T36" fmla="*/ 16 w 31"/>
              <a:gd name="T3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50">
                <a:moveTo>
                  <a:pt x="16" y="0"/>
                </a:moveTo>
                <a:cubicBezTo>
                  <a:pt x="14" y="0"/>
                  <a:pt x="11" y="1"/>
                  <a:pt x="9" y="2"/>
                </a:cubicBezTo>
                <a:cubicBezTo>
                  <a:pt x="7" y="3"/>
                  <a:pt x="6" y="5"/>
                  <a:pt x="4" y="7"/>
                </a:cubicBezTo>
                <a:cubicBezTo>
                  <a:pt x="3" y="9"/>
                  <a:pt x="2" y="12"/>
                  <a:pt x="1" y="15"/>
                </a:cubicBezTo>
                <a:cubicBezTo>
                  <a:pt x="0" y="18"/>
                  <a:pt x="0" y="22"/>
                  <a:pt x="0" y="26"/>
                </a:cubicBezTo>
                <a:cubicBezTo>
                  <a:pt x="0" y="30"/>
                  <a:pt x="0" y="33"/>
                  <a:pt x="1" y="36"/>
                </a:cubicBezTo>
                <a:cubicBezTo>
                  <a:pt x="2" y="39"/>
                  <a:pt x="3" y="42"/>
                  <a:pt x="4" y="44"/>
                </a:cubicBezTo>
                <a:cubicBezTo>
                  <a:pt x="5" y="46"/>
                  <a:pt x="7" y="47"/>
                  <a:pt x="9" y="48"/>
                </a:cubicBezTo>
                <a:cubicBezTo>
                  <a:pt x="11" y="49"/>
                  <a:pt x="13" y="50"/>
                  <a:pt x="15" y="50"/>
                </a:cubicBezTo>
                <a:cubicBezTo>
                  <a:pt x="18" y="50"/>
                  <a:pt x="20" y="49"/>
                  <a:pt x="22" y="48"/>
                </a:cubicBezTo>
                <a:cubicBezTo>
                  <a:pt x="24" y="47"/>
                  <a:pt x="26" y="46"/>
                  <a:pt x="27" y="44"/>
                </a:cubicBezTo>
                <a:cubicBezTo>
                  <a:pt x="28" y="41"/>
                  <a:pt x="30" y="39"/>
                  <a:pt x="30" y="36"/>
                </a:cubicBezTo>
                <a:cubicBezTo>
                  <a:pt x="31" y="33"/>
                  <a:pt x="31" y="29"/>
                  <a:pt x="31" y="25"/>
                </a:cubicBezTo>
                <a:cubicBezTo>
                  <a:pt x="31" y="9"/>
                  <a:pt x="26" y="0"/>
                  <a:pt x="16" y="0"/>
                </a:cubicBezTo>
                <a:close/>
                <a:moveTo>
                  <a:pt x="16" y="45"/>
                </a:moveTo>
                <a:cubicBezTo>
                  <a:pt x="9" y="45"/>
                  <a:pt x="6" y="39"/>
                  <a:pt x="6" y="26"/>
                </a:cubicBezTo>
                <a:cubicBezTo>
                  <a:pt x="6" y="12"/>
                  <a:pt x="9" y="5"/>
                  <a:pt x="16" y="5"/>
                </a:cubicBezTo>
                <a:cubicBezTo>
                  <a:pt x="22" y="5"/>
                  <a:pt x="26" y="12"/>
                  <a:pt x="26" y="26"/>
                </a:cubicBezTo>
                <a:cubicBezTo>
                  <a:pt x="26" y="39"/>
                  <a:pt x="22" y="45"/>
                  <a:pt x="16"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Freeform 21"/>
          <p:cNvSpPr>
            <a:spLocks/>
          </p:cNvSpPr>
          <p:nvPr/>
        </p:nvSpPr>
        <p:spPr bwMode="auto">
          <a:xfrm>
            <a:off x="1980625" y="3572582"/>
            <a:ext cx="60325" cy="185738"/>
          </a:xfrm>
          <a:custGeom>
            <a:avLst/>
            <a:gdLst>
              <a:gd name="T0" fmla="*/ 11 w 16"/>
              <a:gd name="T1" fmla="*/ 2 h 49"/>
              <a:gd name="T2" fmla="*/ 8 w 16"/>
              <a:gd name="T3" fmla="*/ 5 h 49"/>
              <a:gd name="T4" fmla="*/ 4 w 16"/>
              <a:gd name="T5" fmla="*/ 7 h 49"/>
              <a:gd name="T6" fmla="*/ 0 w 16"/>
              <a:gd name="T7" fmla="*/ 8 h 49"/>
              <a:gd name="T8" fmla="*/ 0 w 16"/>
              <a:gd name="T9" fmla="*/ 13 h 49"/>
              <a:gd name="T10" fmla="*/ 3 w 16"/>
              <a:gd name="T11" fmla="*/ 12 h 49"/>
              <a:gd name="T12" fmla="*/ 6 w 16"/>
              <a:gd name="T13" fmla="*/ 11 h 49"/>
              <a:gd name="T14" fmla="*/ 9 w 16"/>
              <a:gd name="T15" fmla="*/ 9 h 49"/>
              <a:gd name="T16" fmla="*/ 11 w 16"/>
              <a:gd name="T17" fmla="*/ 8 h 49"/>
              <a:gd name="T18" fmla="*/ 11 w 16"/>
              <a:gd name="T19" fmla="*/ 49 h 49"/>
              <a:gd name="T20" fmla="*/ 16 w 16"/>
              <a:gd name="T21" fmla="*/ 49 h 49"/>
              <a:gd name="T22" fmla="*/ 16 w 16"/>
              <a:gd name="T23" fmla="*/ 0 h 49"/>
              <a:gd name="T24" fmla="*/ 14 w 16"/>
              <a:gd name="T25" fmla="*/ 0 h 49"/>
              <a:gd name="T26" fmla="*/ 11 w 16"/>
              <a:gd name="T2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9">
                <a:moveTo>
                  <a:pt x="11" y="2"/>
                </a:moveTo>
                <a:cubicBezTo>
                  <a:pt x="10" y="3"/>
                  <a:pt x="9" y="4"/>
                  <a:pt x="8" y="5"/>
                </a:cubicBezTo>
                <a:cubicBezTo>
                  <a:pt x="6" y="5"/>
                  <a:pt x="5" y="6"/>
                  <a:pt x="4" y="7"/>
                </a:cubicBezTo>
                <a:cubicBezTo>
                  <a:pt x="2" y="7"/>
                  <a:pt x="1" y="8"/>
                  <a:pt x="0" y="8"/>
                </a:cubicBezTo>
                <a:cubicBezTo>
                  <a:pt x="0" y="13"/>
                  <a:pt x="0" y="13"/>
                  <a:pt x="0" y="13"/>
                </a:cubicBezTo>
                <a:cubicBezTo>
                  <a:pt x="1" y="13"/>
                  <a:pt x="2" y="13"/>
                  <a:pt x="3" y="12"/>
                </a:cubicBezTo>
                <a:cubicBezTo>
                  <a:pt x="4" y="12"/>
                  <a:pt x="5" y="11"/>
                  <a:pt x="6" y="11"/>
                </a:cubicBezTo>
                <a:cubicBezTo>
                  <a:pt x="7" y="10"/>
                  <a:pt x="8" y="10"/>
                  <a:pt x="9" y="9"/>
                </a:cubicBezTo>
                <a:cubicBezTo>
                  <a:pt x="10" y="9"/>
                  <a:pt x="10" y="8"/>
                  <a:pt x="11" y="8"/>
                </a:cubicBezTo>
                <a:cubicBezTo>
                  <a:pt x="11" y="49"/>
                  <a:pt x="11" y="49"/>
                  <a:pt x="11" y="49"/>
                </a:cubicBezTo>
                <a:cubicBezTo>
                  <a:pt x="16" y="49"/>
                  <a:pt x="16" y="49"/>
                  <a:pt x="16" y="49"/>
                </a:cubicBezTo>
                <a:cubicBezTo>
                  <a:pt x="16" y="0"/>
                  <a:pt x="16" y="0"/>
                  <a:pt x="16" y="0"/>
                </a:cubicBezTo>
                <a:cubicBezTo>
                  <a:pt x="14" y="0"/>
                  <a:pt x="14" y="0"/>
                  <a:pt x="14" y="0"/>
                </a:cubicBezTo>
                <a:cubicBezTo>
                  <a:pt x="13" y="1"/>
                  <a:pt x="12" y="2"/>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Freeform 22"/>
          <p:cNvSpPr>
            <a:spLocks noEditPoints="1"/>
          </p:cNvSpPr>
          <p:nvPr/>
        </p:nvSpPr>
        <p:spPr bwMode="auto">
          <a:xfrm>
            <a:off x="2101275" y="3572582"/>
            <a:ext cx="117475" cy="188913"/>
          </a:xfrm>
          <a:custGeom>
            <a:avLst/>
            <a:gdLst>
              <a:gd name="T0" fmla="*/ 16 w 31"/>
              <a:gd name="T1" fmla="*/ 0 h 50"/>
              <a:gd name="T2" fmla="*/ 9 w 31"/>
              <a:gd name="T3" fmla="*/ 2 h 50"/>
              <a:gd name="T4" fmla="*/ 4 w 31"/>
              <a:gd name="T5" fmla="*/ 7 h 50"/>
              <a:gd name="T6" fmla="*/ 1 w 31"/>
              <a:gd name="T7" fmla="*/ 15 h 50"/>
              <a:gd name="T8" fmla="*/ 0 w 31"/>
              <a:gd name="T9" fmla="*/ 26 h 50"/>
              <a:gd name="T10" fmla="*/ 1 w 31"/>
              <a:gd name="T11" fmla="*/ 36 h 50"/>
              <a:gd name="T12" fmla="*/ 4 w 31"/>
              <a:gd name="T13" fmla="*/ 44 h 50"/>
              <a:gd name="T14" fmla="*/ 9 w 31"/>
              <a:gd name="T15" fmla="*/ 48 h 50"/>
              <a:gd name="T16" fmla="*/ 15 w 31"/>
              <a:gd name="T17" fmla="*/ 50 h 50"/>
              <a:gd name="T18" fmla="*/ 22 w 31"/>
              <a:gd name="T19" fmla="*/ 48 h 50"/>
              <a:gd name="T20" fmla="*/ 27 w 31"/>
              <a:gd name="T21" fmla="*/ 44 h 50"/>
              <a:gd name="T22" fmla="*/ 30 w 31"/>
              <a:gd name="T23" fmla="*/ 36 h 50"/>
              <a:gd name="T24" fmla="*/ 31 w 31"/>
              <a:gd name="T25" fmla="*/ 25 h 50"/>
              <a:gd name="T26" fmla="*/ 16 w 31"/>
              <a:gd name="T27" fmla="*/ 0 h 50"/>
              <a:gd name="T28" fmla="*/ 16 w 31"/>
              <a:gd name="T29" fmla="*/ 45 h 50"/>
              <a:gd name="T30" fmla="*/ 6 w 31"/>
              <a:gd name="T31" fmla="*/ 26 h 50"/>
              <a:gd name="T32" fmla="*/ 16 w 31"/>
              <a:gd name="T33" fmla="*/ 5 h 50"/>
              <a:gd name="T34" fmla="*/ 26 w 31"/>
              <a:gd name="T35" fmla="*/ 26 h 50"/>
              <a:gd name="T36" fmla="*/ 16 w 31"/>
              <a:gd name="T3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50">
                <a:moveTo>
                  <a:pt x="16" y="0"/>
                </a:moveTo>
                <a:cubicBezTo>
                  <a:pt x="14" y="0"/>
                  <a:pt x="11" y="1"/>
                  <a:pt x="9" y="2"/>
                </a:cubicBezTo>
                <a:cubicBezTo>
                  <a:pt x="7" y="3"/>
                  <a:pt x="5" y="5"/>
                  <a:pt x="4" y="7"/>
                </a:cubicBezTo>
                <a:cubicBezTo>
                  <a:pt x="3" y="9"/>
                  <a:pt x="2" y="12"/>
                  <a:pt x="1" y="15"/>
                </a:cubicBezTo>
                <a:cubicBezTo>
                  <a:pt x="0" y="18"/>
                  <a:pt x="0" y="22"/>
                  <a:pt x="0" y="26"/>
                </a:cubicBezTo>
                <a:cubicBezTo>
                  <a:pt x="0" y="30"/>
                  <a:pt x="0" y="33"/>
                  <a:pt x="1" y="36"/>
                </a:cubicBezTo>
                <a:cubicBezTo>
                  <a:pt x="2" y="39"/>
                  <a:pt x="3" y="42"/>
                  <a:pt x="4" y="44"/>
                </a:cubicBezTo>
                <a:cubicBezTo>
                  <a:pt x="5" y="46"/>
                  <a:pt x="7" y="47"/>
                  <a:pt x="9" y="48"/>
                </a:cubicBezTo>
                <a:cubicBezTo>
                  <a:pt x="11" y="49"/>
                  <a:pt x="13" y="50"/>
                  <a:pt x="15" y="50"/>
                </a:cubicBezTo>
                <a:cubicBezTo>
                  <a:pt x="18" y="50"/>
                  <a:pt x="20" y="49"/>
                  <a:pt x="22" y="48"/>
                </a:cubicBezTo>
                <a:cubicBezTo>
                  <a:pt x="24" y="47"/>
                  <a:pt x="26" y="46"/>
                  <a:pt x="27" y="44"/>
                </a:cubicBezTo>
                <a:cubicBezTo>
                  <a:pt x="28" y="41"/>
                  <a:pt x="29" y="39"/>
                  <a:pt x="30" y="36"/>
                </a:cubicBezTo>
                <a:cubicBezTo>
                  <a:pt x="31" y="33"/>
                  <a:pt x="31" y="29"/>
                  <a:pt x="31" y="25"/>
                </a:cubicBezTo>
                <a:cubicBezTo>
                  <a:pt x="31" y="9"/>
                  <a:pt x="26" y="0"/>
                  <a:pt x="16" y="0"/>
                </a:cubicBezTo>
                <a:close/>
                <a:moveTo>
                  <a:pt x="16" y="45"/>
                </a:moveTo>
                <a:cubicBezTo>
                  <a:pt x="9" y="45"/>
                  <a:pt x="6" y="39"/>
                  <a:pt x="6" y="26"/>
                </a:cubicBezTo>
                <a:cubicBezTo>
                  <a:pt x="6" y="12"/>
                  <a:pt x="9" y="5"/>
                  <a:pt x="16" y="5"/>
                </a:cubicBezTo>
                <a:cubicBezTo>
                  <a:pt x="22" y="5"/>
                  <a:pt x="26" y="12"/>
                  <a:pt x="26" y="26"/>
                </a:cubicBezTo>
                <a:cubicBezTo>
                  <a:pt x="26" y="39"/>
                  <a:pt x="22" y="45"/>
                  <a:pt x="16"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23"/>
          <p:cNvSpPr>
            <a:spLocks/>
          </p:cNvSpPr>
          <p:nvPr/>
        </p:nvSpPr>
        <p:spPr bwMode="auto">
          <a:xfrm>
            <a:off x="2260025" y="3572582"/>
            <a:ext cx="60325" cy="185738"/>
          </a:xfrm>
          <a:custGeom>
            <a:avLst/>
            <a:gdLst>
              <a:gd name="T0" fmla="*/ 11 w 16"/>
              <a:gd name="T1" fmla="*/ 2 h 49"/>
              <a:gd name="T2" fmla="*/ 7 w 16"/>
              <a:gd name="T3" fmla="*/ 5 h 49"/>
              <a:gd name="T4" fmla="*/ 3 w 16"/>
              <a:gd name="T5" fmla="*/ 7 h 49"/>
              <a:gd name="T6" fmla="*/ 0 w 16"/>
              <a:gd name="T7" fmla="*/ 8 h 49"/>
              <a:gd name="T8" fmla="*/ 0 w 16"/>
              <a:gd name="T9" fmla="*/ 13 h 49"/>
              <a:gd name="T10" fmla="*/ 3 w 16"/>
              <a:gd name="T11" fmla="*/ 12 h 49"/>
              <a:gd name="T12" fmla="*/ 6 w 16"/>
              <a:gd name="T13" fmla="*/ 11 h 49"/>
              <a:gd name="T14" fmla="*/ 9 w 16"/>
              <a:gd name="T15" fmla="*/ 9 h 49"/>
              <a:gd name="T16" fmla="*/ 11 w 16"/>
              <a:gd name="T17" fmla="*/ 8 h 49"/>
              <a:gd name="T18" fmla="*/ 11 w 16"/>
              <a:gd name="T19" fmla="*/ 49 h 49"/>
              <a:gd name="T20" fmla="*/ 16 w 16"/>
              <a:gd name="T21" fmla="*/ 49 h 49"/>
              <a:gd name="T22" fmla="*/ 16 w 16"/>
              <a:gd name="T23" fmla="*/ 0 h 49"/>
              <a:gd name="T24" fmla="*/ 14 w 16"/>
              <a:gd name="T25" fmla="*/ 0 h 49"/>
              <a:gd name="T26" fmla="*/ 11 w 16"/>
              <a:gd name="T2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9">
                <a:moveTo>
                  <a:pt x="11" y="2"/>
                </a:moveTo>
                <a:cubicBezTo>
                  <a:pt x="10" y="3"/>
                  <a:pt x="9" y="4"/>
                  <a:pt x="7" y="5"/>
                </a:cubicBezTo>
                <a:cubicBezTo>
                  <a:pt x="6" y="5"/>
                  <a:pt x="5" y="6"/>
                  <a:pt x="3" y="7"/>
                </a:cubicBezTo>
                <a:cubicBezTo>
                  <a:pt x="2" y="7"/>
                  <a:pt x="1" y="8"/>
                  <a:pt x="0" y="8"/>
                </a:cubicBezTo>
                <a:cubicBezTo>
                  <a:pt x="0" y="13"/>
                  <a:pt x="0" y="13"/>
                  <a:pt x="0" y="13"/>
                </a:cubicBezTo>
                <a:cubicBezTo>
                  <a:pt x="1" y="13"/>
                  <a:pt x="2" y="13"/>
                  <a:pt x="3" y="12"/>
                </a:cubicBezTo>
                <a:cubicBezTo>
                  <a:pt x="4" y="12"/>
                  <a:pt x="5" y="11"/>
                  <a:pt x="6" y="11"/>
                </a:cubicBezTo>
                <a:cubicBezTo>
                  <a:pt x="7" y="10"/>
                  <a:pt x="8" y="10"/>
                  <a:pt x="9" y="9"/>
                </a:cubicBezTo>
                <a:cubicBezTo>
                  <a:pt x="10" y="9"/>
                  <a:pt x="10" y="8"/>
                  <a:pt x="11" y="8"/>
                </a:cubicBezTo>
                <a:cubicBezTo>
                  <a:pt x="11" y="49"/>
                  <a:pt x="11" y="49"/>
                  <a:pt x="11" y="49"/>
                </a:cubicBezTo>
                <a:cubicBezTo>
                  <a:pt x="16" y="49"/>
                  <a:pt x="16" y="49"/>
                  <a:pt x="16" y="49"/>
                </a:cubicBezTo>
                <a:cubicBezTo>
                  <a:pt x="16" y="0"/>
                  <a:pt x="16" y="0"/>
                  <a:pt x="16" y="0"/>
                </a:cubicBezTo>
                <a:cubicBezTo>
                  <a:pt x="14" y="0"/>
                  <a:pt x="14" y="0"/>
                  <a:pt x="14" y="0"/>
                </a:cubicBezTo>
                <a:cubicBezTo>
                  <a:pt x="13" y="1"/>
                  <a:pt x="12" y="2"/>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 name="Freeform 24"/>
          <p:cNvSpPr>
            <a:spLocks/>
          </p:cNvSpPr>
          <p:nvPr/>
        </p:nvSpPr>
        <p:spPr bwMode="auto">
          <a:xfrm>
            <a:off x="1682175" y="3829757"/>
            <a:ext cx="117475" cy="144463"/>
          </a:xfrm>
          <a:custGeom>
            <a:avLst/>
            <a:gdLst>
              <a:gd name="T0" fmla="*/ 31 w 31"/>
              <a:gd name="T1" fmla="*/ 25 h 38"/>
              <a:gd name="T2" fmla="*/ 16 w 31"/>
              <a:gd name="T3" fmla="*/ 0 h 38"/>
              <a:gd name="T4" fmla="*/ 9 w 31"/>
              <a:gd name="T5" fmla="*/ 2 h 38"/>
              <a:gd name="T6" fmla="*/ 4 w 31"/>
              <a:gd name="T7" fmla="*/ 7 h 38"/>
              <a:gd name="T8" fmla="*/ 1 w 31"/>
              <a:gd name="T9" fmla="*/ 15 h 38"/>
              <a:gd name="T10" fmla="*/ 0 w 31"/>
              <a:gd name="T11" fmla="*/ 26 h 38"/>
              <a:gd name="T12" fmla="*/ 1 w 31"/>
              <a:gd name="T13" fmla="*/ 36 h 38"/>
              <a:gd name="T14" fmla="*/ 2 w 31"/>
              <a:gd name="T15" fmla="*/ 38 h 38"/>
              <a:gd name="T16" fmla="*/ 7 w 31"/>
              <a:gd name="T17" fmla="*/ 38 h 38"/>
              <a:gd name="T18" fmla="*/ 6 w 31"/>
              <a:gd name="T19" fmla="*/ 26 h 38"/>
              <a:gd name="T20" fmla="*/ 16 w 31"/>
              <a:gd name="T21" fmla="*/ 5 h 38"/>
              <a:gd name="T22" fmla="*/ 26 w 31"/>
              <a:gd name="T23" fmla="*/ 26 h 38"/>
              <a:gd name="T24" fmla="*/ 24 w 31"/>
              <a:gd name="T25" fmla="*/ 38 h 38"/>
              <a:gd name="T26" fmla="*/ 29 w 31"/>
              <a:gd name="T27" fmla="*/ 38 h 38"/>
              <a:gd name="T28" fmla="*/ 30 w 31"/>
              <a:gd name="T29" fmla="*/ 36 h 38"/>
              <a:gd name="T30" fmla="*/ 31 w 31"/>
              <a:gd name="T3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8">
                <a:moveTo>
                  <a:pt x="31" y="25"/>
                </a:moveTo>
                <a:cubicBezTo>
                  <a:pt x="31" y="9"/>
                  <a:pt x="26" y="0"/>
                  <a:pt x="16" y="0"/>
                </a:cubicBezTo>
                <a:cubicBezTo>
                  <a:pt x="14" y="0"/>
                  <a:pt x="11" y="1"/>
                  <a:pt x="9" y="2"/>
                </a:cubicBezTo>
                <a:cubicBezTo>
                  <a:pt x="7" y="3"/>
                  <a:pt x="6" y="5"/>
                  <a:pt x="4" y="7"/>
                </a:cubicBezTo>
                <a:cubicBezTo>
                  <a:pt x="3" y="9"/>
                  <a:pt x="2" y="12"/>
                  <a:pt x="1" y="15"/>
                </a:cubicBezTo>
                <a:cubicBezTo>
                  <a:pt x="1" y="18"/>
                  <a:pt x="0" y="22"/>
                  <a:pt x="0" y="26"/>
                </a:cubicBezTo>
                <a:cubicBezTo>
                  <a:pt x="0" y="30"/>
                  <a:pt x="0" y="33"/>
                  <a:pt x="1" y="36"/>
                </a:cubicBezTo>
                <a:cubicBezTo>
                  <a:pt x="1" y="37"/>
                  <a:pt x="2" y="38"/>
                  <a:pt x="2" y="38"/>
                </a:cubicBezTo>
                <a:cubicBezTo>
                  <a:pt x="7" y="38"/>
                  <a:pt x="7" y="38"/>
                  <a:pt x="7" y="38"/>
                </a:cubicBezTo>
                <a:cubicBezTo>
                  <a:pt x="6" y="35"/>
                  <a:pt x="6" y="31"/>
                  <a:pt x="6" y="26"/>
                </a:cubicBezTo>
                <a:cubicBezTo>
                  <a:pt x="6" y="12"/>
                  <a:pt x="9" y="5"/>
                  <a:pt x="16" y="5"/>
                </a:cubicBezTo>
                <a:cubicBezTo>
                  <a:pt x="23" y="5"/>
                  <a:pt x="26" y="12"/>
                  <a:pt x="26" y="26"/>
                </a:cubicBezTo>
                <a:cubicBezTo>
                  <a:pt x="26" y="31"/>
                  <a:pt x="25" y="35"/>
                  <a:pt x="24" y="38"/>
                </a:cubicBezTo>
                <a:cubicBezTo>
                  <a:pt x="29" y="38"/>
                  <a:pt x="29" y="38"/>
                  <a:pt x="29" y="38"/>
                </a:cubicBezTo>
                <a:cubicBezTo>
                  <a:pt x="30" y="38"/>
                  <a:pt x="30" y="37"/>
                  <a:pt x="30" y="36"/>
                </a:cubicBezTo>
                <a:cubicBezTo>
                  <a:pt x="31" y="33"/>
                  <a:pt x="31" y="29"/>
                  <a:pt x="31"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 name="Freeform 25"/>
          <p:cNvSpPr>
            <a:spLocks/>
          </p:cNvSpPr>
          <p:nvPr/>
        </p:nvSpPr>
        <p:spPr bwMode="auto">
          <a:xfrm>
            <a:off x="1840925" y="3829757"/>
            <a:ext cx="60325" cy="144463"/>
          </a:xfrm>
          <a:custGeom>
            <a:avLst/>
            <a:gdLst>
              <a:gd name="T0" fmla="*/ 14 w 16"/>
              <a:gd name="T1" fmla="*/ 0 h 38"/>
              <a:gd name="T2" fmla="*/ 11 w 16"/>
              <a:gd name="T3" fmla="*/ 2 h 38"/>
              <a:gd name="T4" fmla="*/ 8 w 16"/>
              <a:gd name="T5" fmla="*/ 5 h 38"/>
              <a:gd name="T6" fmla="*/ 4 w 16"/>
              <a:gd name="T7" fmla="*/ 7 h 38"/>
              <a:gd name="T8" fmla="*/ 0 w 16"/>
              <a:gd name="T9" fmla="*/ 8 h 38"/>
              <a:gd name="T10" fmla="*/ 0 w 16"/>
              <a:gd name="T11" fmla="*/ 13 h 38"/>
              <a:gd name="T12" fmla="*/ 3 w 16"/>
              <a:gd name="T13" fmla="*/ 12 h 38"/>
              <a:gd name="T14" fmla="*/ 6 w 16"/>
              <a:gd name="T15" fmla="*/ 11 h 38"/>
              <a:gd name="T16" fmla="*/ 9 w 16"/>
              <a:gd name="T17" fmla="*/ 9 h 38"/>
              <a:gd name="T18" fmla="*/ 11 w 16"/>
              <a:gd name="T19" fmla="*/ 8 h 38"/>
              <a:gd name="T20" fmla="*/ 11 w 16"/>
              <a:gd name="T21" fmla="*/ 38 h 38"/>
              <a:gd name="T22" fmla="*/ 16 w 16"/>
              <a:gd name="T23" fmla="*/ 38 h 38"/>
              <a:gd name="T24" fmla="*/ 16 w 16"/>
              <a:gd name="T25" fmla="*/ 0 h 38"/>
              <a:gd name="T26" fmla="*/ 14 w 16"/>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8">
                <a:moveTo>
                  <a:pt x="14" y="0"/>
                </a:moveTo>
                <a:cubicBezTo>
                  <a:pt x="14" y="1"/>
                  <a:pt x="13" y="2"/>
                  <a:pt x="11" y="2"/>
                </a:cubicBezTo>
                <a:cubicBezTo>
                  <a:pt x="10" y="3"/>
                  <a:pt x="9" y="4"/>
                  <a:pt x="8" y="5"/>
                </a:cubicBezTo>
                <a:cubicBezTo>
                  <a:pt x="6" y="5"/>
                  <a:pt x="5" y="6"/>
                  <a:pt x="4" y="7"/>
                </a:cubicBezTo>
                <a:cubicBezTo>
                  <a:pt x="2" y="7"/>
                  <a:pt x="1" y="8"/>
                  <a:pt x="0" y="8"/>
                </a:cubicBezTo>
                <a:cubicBezTo>
                  <a:pt x="0" y="13"/>
                  <a:pt x="0" y="13"/>
                  <a:pt x="0" y="13"/>
                </a:cubicBezTo>
                <a:cubicBezTo>
                  <a:pt x="1" y="13"/>
                  <a:pt x="2" y="13"/>
                  <a:pt x="3" y="12"/>
                </a:cubicBezTo>
                <a:cubicBezTo>
                  <a:pt x="4" y="12"/>
                  <a:pt x="5" y="11"/>
                  <a:pt x="6" y="11"/>
                </a:cubicBezTo>
                <a:cubicBezTo>
                  <a:pt x="7" y="10"/>
                  <a:pt x="8" y="10"/>
                  <a:pt x="9" y="9"/>
                </a:cubicBezTo>
                <a:cubicBezTo>
                  <a:pt x="10" y="9"/>
                  <a:pt x="11" y="8"/>
                  <a:pt x="11" y="8"/>
                </a:cubicBezTo>
                <a:cubicBezTo>
                  <a:pt x="11" y="38"/>
                  <a:pt x="11" y="38"/>
                  <a:pt x="11" y="38"/>
                </a:cubicBezTo>
                <a:cubicBezTo>
                  <a:pt x="16" y="38"/>
                  <a:pt x="16" y="38"/>
                  <a:pt x="16" y="38"/>
                </a:cubicBezTo>
                <a:cubicBezTo>
                  <a:pt x="16" y="0"/>
                  <a:pt x="16" y="0"/>
                  <a:pt x="16" y="0"/>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 name="Freeform 26"/>
          <p:cNvSpPr>
            <a:spLocks/>
          </p:cNvSpPr>
          <p:nvPr/>
        </p:nvSpPr>
        <p:spPr bwMode="auto">
          <a:xfrm>
            <a:off x="1961575" y="3829757"/>
            <a:ext cx="117475" cy="144463"/>
          </a:xfrm>
          <a:custGeom>
            <a:avLst/>
            <a:gdLst>
              <a:gd name="T0" fmla="*/ 31 w 31"/>
              <a:gd name="T1" fmla="*/ 25 h 38"/>
              <a:gd name="T2" fmla="*/ 16 w 31"/>
              <a:gd name="T3" fmla="*/ 0 h 38"/>
              <a:gd name="T4" fmla="*/ 9 w 31"/>
              <a:gd name="T5" fmla="*/ 2 h 38"/>
              <a:gd name="T6" fmla="*/ 4 w 31"/>
              <a:gd name="T7" fmla="*/ 7 h 38"/>
              <a:gd name="T8" fmla="*/ 1 w 31"/>
              <a:gd name="T9" fmla="*/ 15 h 38"/>
              <a:gd name="T10" fmla="*/ 0 w 31"/>
              <a:gd name="T11" fmla="*/ 26 h 38"/>
              <a:gd name="T12" fmla="*/ 1 w 31"/>
              <a:gd name="T13" fmla="*/ 36 h 38"/>
              <a:gd name="T14" fmla="*/ 2 w 31"/>
              <a:gd name="T15" fmla="*/ 38 h 38"/>
              <a:gd name="T16" fmla="*/ 7 w 31"/>
              <a:gd name="T17" fmla="*/ 38 h 38"/>
              <a:gd name="T18" fmla="*/ 6 w 31"/>
              <a:gd name="T19" fmla="*/ 26 h 38"/>
              <a:gd name="T20" fmla="*/ 16 w 31"/>
              <a:gd name="T21" fmla="*/ 5 h 38"/>
              <a:gd name="T22" fmla="*/ 26 w 31"/>
              <a:gd name="T23" fmla="*/ 26 h 38"/>
              <a:gd name="T24" fmla="*/ 24 w 31"/>
              <a:gd name="T25" fmla="*/ 38 h 38"/>
              <a:gd name="T26" fmla="*/ 29 w 31"/>
              <a:gd name="T27" fmla="*/ 38 h 38"/>
              <a:gd name="T28" fmla="*/ 30 w 31"/>
              <a:gd name="T29" fmla="*/ 36 h 38"/>
              <a:gd name="T30" fmla="*/ 31 w 31"/>
              <a:gd name="T3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8">
                <a:moveTo>
                  <a:pt x="31" y="25"/>
                </a:moveTo>
                <a:cubicBezTo>
                  <a:pt x="31" y="9"/>
                  <a:pt x="26" y="0"/>
                  <a:pt x="16" y="0"/>
                </a:cubicBezTo>
                <a:cubicBezTo>
                  <a:pt x="14" y="0"/>
                  <a:pt x="11" y="1"/>
                  <a:pt x="9" y="2"/>
                </a:cubicBezTo>
                <a:cubicBezTo>
                  <a:pt x="7" y="3"/>
                  <a:pt x="6" y="5"/>
                  <a:pt x="4" y="7"/>
                </a:cubicBezTo>
                <a:cubicBezTo>
                  <a:pt x="3" y="9"/>
                  <a:pt x="2" y="12"/>
                  <a:pt x="1" y="15"/>
                </a:cubicBezTo>
                <a:cubicBezTo>
                  <a:pt x="0" y="18"/>
                  <a:pt x="0" y="22"/>
                  <a:pt x="0" y="26"/>
                </a:cubicBezTo>
                <a:cubicBezTo>
                  <a:pt x="0" y="30"/>
                  <a:pt x="0" y="33"/>
                  <a:pt x="1" y="36"/>
                </a:cubicBezTo>
                <a:cubicBezTo>
                  <a:pt x="1" y="37"/>
                  <a:pt x="1" y="38"/>
                  <a:pt x="2" y="38"/>
                </a:cubicBezTo>
                <a:cubicBezTo>
                  <a:pt x="7" y="38"/>
                  <a:pt x="7" y="38"/>
                  <a:pt x="7" y="38"/>
                </a:cubicBezTo>
                <a:cubicBezTo>
                  <a:pt x="6" y="35"/>
                  <a:pt x="6" y="31"/>
                  <a:pt x="6" y="26"/>
                </a:cubicBezTo>
                <a:cubicBezTo>
                  <a:pt x="6" y="12"/>
                  <a:pt x="9" y="5"/>
                  <a:pt x="16" y="5"/>
                </a:cubicBezTo>
                <a:cubicBezTo>
                  <a:pt x="22" y="5"/>
                  <a:pt x="26" y="12"/>
                  <a:pt x="26" y="26"/>
                </a:cubicBezTo>
                <a:cubicBezTo>
                  <a:pt x="26" y="31"/>
                  <a:pt x="25" y="35"/>
                  <a:pt x="24" y="38"/>
                </a:cubicBezTo>
                <a:cubicBezTo>
                  <a:pt x="29" y="38"/>
                  <a:pt x="29" y="38"/>
                  <a:pt x="29" y="38"/>
                </a:cubicBezTo>
                <a:cubicBezTo>
                  <a:pt x="30" y="38"/>
                  <a:pt x="30" y="37"/>
                  <a:pt x="30" y="36"/>
                </a:cubicBezTo>
                <a:cubicBezTo>
                  <a:pt x="31" y="33"/>
                  <a:pt x="31" y="29"/>
                  <a:pt x="31"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 name="Freeform 27"/>
          <p:cNvSpPr>
            <a:spLocks/>
          </p:cNvSpPr>
          <p:nvPr/>
        </p:nvSpPr>
        <p:spPr bwMode="auto">
          <a:xfrm>
            <a:off x="2120325" y="3829757"/>
            <a:ext cx="60325" cy="144463"/>
          </a:xfrm>
          <a:custGeom>
            <a:avLst/>
            <a:gdLst>
              <a:gd name="T0" fmla="*/ 14 w 16"/>
              <a:gd name="T1" fmla="*/ 0 h 38"/>
              <a:gd name="T2" fmla="*/ 11 w 16"/>
              <a:gd name="T3" fmla="*/ 2 h 38"/>
              <a:gd name="T4" fmla="*/ 8 w 16"/>
              <a:gd name="T5" fmla="*/ 5 h 38"/>
              <a:gd name="T6" fmla="*/ 4 w 16"/>
              <a:gd name="T7" fmla="*/ 7 h 38"/>
              <a:gd name="T8" fmla="*/ 0 w 16"/>
              <a:gd name="T9" fmla="*/ 8 h 38"/>
              <a:gd name="T10" fmla="*/ 0 w 16"/>
              <a:gd name="T11" fmla="*/ 13 h 38"/>
              <a:gd name="T12" fmla="*/ 3 w 16"/>
              <a:gd name="T13" fmla="*/ 12 h 38"/>
              <a:gd name="T14" fmla="*/ 6 w 16"/>
              <a:gd name="T15" fmla="*/ 11 h 38"/>
              <a:gd name="T16" fmla="*/ 9 w 16"/>
              <a:gd name="T17" fmla="*/ 9 h 38"/>
              <a:gd name="T18" fmla="*/ 11 w 16"/>
              <a:gd name="T19" fmla="*/ 8 h 38"/>
              <a:gd name="T20" fmla="*/ 11 w 16"/>
              <a:gd name="T21" fmla="*/ 38 h 38"/>
              <a:gd name="T22" fmla="*/ 16 w 16"/>
              <a:gd name="T23" fmla="*/ 38 h 38"/>
              <a:gd name="T24" fmla="*/ 16 w 16"/>
              <a:gd name="T25" fmla="*/ 0 h 38"/>
              <a:gd name="T26" fmla="*/ 14 w 16"/>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8">
                <a:moveTo>
                  <a:pt x="14" y="0"/>
                </a:moveTo>
                <a:cubicBezTo>
                  <a:pt x="13" y="1"/>
                  <a:pt x="12" y="2"/>
                  <a:pt x="11" y="2"/>
                </a:cubicBezTo>
                <a:cubicBezTo>
                  <a:pt x="10" y="3"/>
                  <a:pt x="9" y="4"/>
                  <a:pt x="8" y="5"/>
                </a:cubicBezTo>
                <a:cubicBezTo>
                  <a:pt x="6" y="5"/>
                  <a:pt x="5" y="6"/>
                  <a:pt x="4" y="7"/>
                </a:cubicBezTo>
                <a:cubicBezTo>
                  <a:pt x="2" y="7"/>
                  <a:pt x="1" y="8"/>
                  <a:pt x="0" y="8"/>
                </a:cubicBezTo>
                <a:cubicBezTo>
                  <a:pt x="0" y="13"/>
                  <a:pt x="0" y="13"/>
                  <a:pt x="0" y="13"/>
                </a:cubicBezTo>
                <a:cubicBezTo>
                  <a:pt x="1" y="13"/>
                  <a:pt x="2" y="13"/>
                  <a:pt x="3" y="12"/>
                </a:cubicBezTo>
                <a:cubicBezTo>
                  <a:pt x="4" y="12"/>
                  <a:pt x="5" y="11"/>
                  <a:pt x="6" y="11"/>
                </a:cubicBezTo>
                <a:cubicBezTo>
                  <a:pt x="7" y="10"/>
                  <a:pt x="8" y="10"/>
                  <a:pt x="9" y="9"/>
                </a:cubicBezTo>
                <a:cubicBezTo>
                  <a:pt x="10" y="9"/>
                  <a:pt x="10" y="8"/>
                  <a:pt x="11" y="8"/>
                </a:cubicBezTo>
                <a:cubicBezTo>
                  <a:pt x="11" y="38"/>
                  <a:pt x="11" y="38"/>
                  <a:pt x="11" y="38"/>
                </a:cubicBezTo>
                <a:cubicBezTo>
                  <a:pt x="16" y="38"/>
                  <a:pt x="16" y="38"/>
                  <a:pt x="16" y="38"/>
                </a:cubicBezTo>
                <a:cubicBezTo>
                  <a:pt x="16" y="0"/>
                  <a:pt x="16" y="0"/>
                  <a:pt x="16" y="0"/>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 name="Freeform 28"/>
          <p:cNvSpPr>
            <a:spLocks/>
          </p:cNvSpPr>
          <p:nvPr/>
        </p:nvSpPr>
        <p:spPr bwMode="auto">
          <a:xfrm>
            <a:off x="2240975" y="3829757"/>
            <a:ext cx="117475" cy="144463"/>
          </a:xfrm>
          <a:custGeom>
            <a:avLst/>
            <a:gdLst>
              <a:gd name="T0" fmla="*/ 31 w 31"/>
              <a:gd name="T1" fmla="*/ 25 h 38"/>
              <a:gd name="T2" fmla="*/ 16 w 31"/>
              <a:gd name="T3" fmla="*/ 0 h 38"/>
              <a:gd name="T4" fmla="*/ 9 w 31"/>
              <a:gd name="T5" fmla="*/ 2 h 38"/>
              <a:gd name="T6" fmla="*/ 4 w 31"/>
              <a:gd name="T7" fmla="*/ 7 h 38"/>
              <a:gd name="T8" fmla="*/ 1 w 31"/>
              <a:gd name="T9" fmla="*/ 15 h 38"/>
              <a:gd name="T10" fmla="*/ 0 w 31"/>
              <a:gd name="T11" fmla="*/ 26 h 38"/>
              <a:gd name="T12" fmla="*/ 1 w 31"/>
              <a:gd name="T13" fmla="*/ 36 h 38"/>
              <a:gd name="T14" fmla="*/ 2 w 31"/>
              <a:gd name="T15" fmla="*/ 38 h 38"/>
              <a:gd name="T16" fmla="*/ 7 w 31"/>
              <a:gd name="T17" fmla="*/ 38 h 38"/>
              <a:gd name="T18" fmla="*/ 6 w 31"/>
              <a:gd name="T19" fmla="*/ 26 h 38"/>
              <a:gd name="T20" fmla="*/ 16 w 31"/>
              <a:gd name="T21" fmla="*/ 5 h 38"/>
              <a:gd name="T22" fmla="*/ 26 w 31"/>
              <a:gd name="T23" fmla="*/ 26 h 38"/>
              <a:gd name="T24" fmla="*/ 24 w 31"/>
              <a:gd name="T25" fmla="*/ 38 h 38"/>
              <a:gd name="T26" fmla="*/ 29 w 31"/>
              <a:gd name="T27" fmla="*/ 38 h 38"/>
              <a:gd name="T28" fmla="*/ 30 w 31"/>
              <a:gd name="T29" fmla="*/ 36 h 38"/>
              <a:gd name="T30" fmla="*/ 31 w 31"/>
              <a:gd name="T3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8">
                <a:moveTo>
                  <a:pt x="31" y="25"/>
                </a:moveTo>
                <a:cubicBezTo>
                  <a:pt x="31" y="9"/>
                  <a:pt x="26" y="0"/>
                  <a:pt x="16" y="0"/>
                </a:cubicBezTo>
                <a:cubicBezTo>
                  <a:pt x="13" y="0"/>
                  <a:pt x="11" y="1"/>
                  <a:pt x="9" y="2"/>
                </a:cubicBezTo>
                <a:cubicBezTo>
                  <a:pt x="7" y="3"/>
                  <a:pt x="5" y="5"/>
                  <a:pt x="4" y="7"/>
                </a:cubicBezTo>
                <a:cubicBezTo>
                  <a:pt x="3" y="9"/>
                  <a:pt x="2" y="12"/>
                  <a:pt x="1" y="15"/>
                </a:cubicBezTo>
                <a:cubicBezTo>
                  <a:pt x="0" y="18"/>
                  <a:pt x="0" y="22"/>
                  <a:pt x="0" y="26"/>
                </a:cubicBezTo>
                <a:cubicBezTo>
                  <a:pt x="0" y="30"/>
                  <a:pt x="0" y="33"/>
                  <a:pt x="1" y="36"/>
                </a:cubicBezTo>
                <a:cubicBezTo>
                  <a:pt x="1" y="37"/>
                  <a:pt x="1" y="38"/>
                  <a:pt x="2" y="38"/>
                </a:cubicBezTo>
                <a:cubicBezTo>
                  <a:pt x="7" y="38"/>
                  <a:pt x="7" y="38"/>
                  <a:pt x="7" y="38"/>
                </a:cubicBezTo>
                <a:cubicBezTo>
                  <a:pt x="6" y="35"/>
                  <a:pt x="6" y="31"/>
                  <a:pt x="6" y="26"/>
                </a:cubicBezTo>
                <a:cubicBezTo>
                  <a:pt x="6" y="12"/>
                  <a:pt x="9" y="5"/>
                  <a:pt x="16" y="5"/>
                </a:cubicBezTo>
                <a:cubicBezTo>
                  <a:pt x="22" y="5"/>
                  <a:pt x="26" y="12"/>
                  <a:pt x="26" y="26"/>
                </a:cubicBezTo>
                <a:cubicBezTo>
                  <a:pt x="26" y="31"/>
                  <a:pt x="25" y="35"/>
                  <a:pt x="24" y="38"/>
                </a:cubicBezTo>
                <a:cubicBezTo>
                  <a:pt x="29" y="38"/>
                  <a:pt x="29" y="38"/>
                  <a:pt x="29" y="38"/>
                </a:cubicBezTo>
                <a:cubicBezTo>
                  <a:pt x="29" y="38"/>
                  <a:pt x="30" y="37"/>
                  <a:pt x="30" y="36"/>
                </a:cubicBezTo>
                <a:cubicBezTo>
                  <a:pt x="31" y="33"/>
                  <a:pt x="31" y="29"/>
                  <a:pt x="31"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0" name="Picture 29"/>
          <p:cNvPicPr>
            <a:picLocks noChangeAspect="1"/>
          </p:cNvPicPr>
          <p:nvPr/>
        </p:nvPicPr>
        <p:blipFill>
          <a:blip r:embed="rId3"/>
          <a:stretch>
            <a:fillRect/>
          </a:stretch>
        </p:blipFill>
        <p:spPr>
          <a:xfrm>
            <a:off x="755713" y="3602830"/>
            <a:ext cx="1988082" cy="973186"/>
          </a:xfrm>
          <a:prstGeom prst="rect">
            <a:avLst/>
          </a:prstGeom>
        </p:spPr>
      </p:pic>
      <p:cxnSp>
        <p:nvCxnSpPr>
          <p:cNvPr id="32" name="Straight Connector 31"/>
          <p:cNvCxnSpPr/>
          <p:nvPr/>
        </p:nvCxnSpPr>
        <p:spPr>
          <a:xfrm flipH="1" flipV="1">
            <a:off x="652474" y="4962617"/>
            <a:ext cx="2194560" cy="880"/>
          </a:xfrm>
          <a:prstGeom prst="line">
            <a:avLst/>
          </a:prstGeom>
          <a:ln w="31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74639" y="2680442"/>
            <a:ext cx="2950230" cy="603242"/>
          </a:xfrm>
          <a:prstGeom prst="rect">
            <a:avLst/>
          </a:prstGeom>
          <a:noFill/>
        </p:spPr>
        <p:txBody>
          <a:bodyPr wrap="square" lIns="182880" tIns="146304" rIns="182880" bIns="146304" rtlCol="0" anchor="ctr">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mj-lt"/>
              </a:rPr>
              <a:t>Scalability Limits</a:t>
            </a:r>
          </a:p>
        </p:txBody>
      </p:sp>
      <p:cxnSp>
        <p:nvCxnSpPr>
          <p:cNvPr id="33" name="Straight Connector 32"/>
          <p:cNvCxnSpPr/>
          <p:nvPr/>
        </p:nvCxnSpPr>
        <p:spPr>
          <a:xfrm flipH="1" flipV="1">
            <a:off x="3615259" y="4944182"/>
            <a:ext cx="2194560" cy="880"/>
          </a:xfrm>
          <a:prstGeom prst="line">
            <a:avLst/>
          </a:prstGeom>
          <a:ln w="31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586760" y="4952076"/>
            <a:ext cx="2194560" cy="880"/>
          </a:xfrm>
          <a:prstGeom prst="line">
            <a:avLst/>
          </a:prstGeom>
          <a:ln w="31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840508" y="2680442"/>
            <a:ext cx="3327363" cy="1895574"/>
            <a:chOff x="5840508" y="2680442"/>
            <a:chExt cx="3327363" cy="1895574"/>
          </a:xfrm>
        </p:grpSpPr>
        <p:sp>
          <p:nvSpPr>
            <p:cNvPr id="38" name="Plus 37"/>
            <p:cNvSpPr/>
            <p:nvPr/>
          </p:nvSpPr>
          <p:spPr bwMode="auto">
            <a:xfrm>
              <a:off x="5840508" y="3596759"/>
              <a:ext cx="719701" cy="681134"/>
            </a:xfrm>
            <a:prstGeom prst="mathPlus">
              <a:avLst/>
            </a:prstGeom>
            <a:solidFill>
              <a:srgbClr val="E8112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6" name="Picture 5"/>
            <p:cNvPicPr>
              <a:picLocks noChangeAspect="1"/>
            </p:cNvPicPr>
            <p:nvPr/>
          </p:nvPicPr>
          <p:blipFill>
            <a:blip r:embed="rId4"/>
            <a:stretch>
              <a:fillRect/>
            </a:stretch>
          </p:blipFill>
          <p:spPr>
            <a:xfrm>
              <a:off x="6883564" y="3370998"/>
              <a:ext cx="1600952" cy="1205018"/>
            </a:xfrm>
            <a:prstGeom prst="rect">
              <a:avLst/>
            </a:prstGeom>
          </p:spPr>
        </p:pic>
        <p:sp>
          <p:nvSpPr>
            <p:cNvPr id="42" name="TextBox 41"/>
            <p:cNvSpPr txBox="1"/>
            <p:nvPr/>
          </p:nvSpPr>
          <p:spPr>
            <a:xfrm>
              <a:off x="6200209" y="2680442"/>
              <a:ext cx="2967662" cy="603242"/>
            </a:xfrm>
            <a:prstGeom prst="rect">
              <a:avLst/>
            </a:prstGeom>
            <a:noFill/>
          </p:spPr>
          <p:txBody>
            <a:bodyPr wrap="square" lIns="182880" tIns="146304" rIns="182880" bIns="146304" rtlCol="0" anchor="ctr">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mj-lt"/>
                </a:rPr>
                <a:t>High Costs</a:t>
              </a:r>
            </a:p>
          </p:txBody>
        </p:sp>
      </p:grpSp>
      <p:cxnSp>
        <p:nvCxnSpPr>
          <p:cNvPr id="35" name="Straight Connector 34"/>
          <p:cNvCxnSpPr/>
          <p:nvPr/>
        </p:nvCxnSpPr>
        <p:spPr>
          <a:xfrm flipH="1" flipV="1">
            <a:off x="9731685" y="4944182"/>
            <a:ext cx="2194560" cy="880"/>
          </a:xfrm>
          <a:prstGeom prst="line">
            <a:avLst/>
          </a:prstGeom>
          <a:ln w="31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8860536" y="2526554"/>
            <a:ext cx="3607357" cy="2049462"/>
            <a:chOff x="8860536" y="2526554"/>
            <a:chExt cx="3607357" cy="2049462"/>
          </a:xfrm>
        </p:grpSpPr>
        <p:sp>
          <p:nvSpPr>
            <p:cNvPr id="37" name="Equal 36"/>
            <p:cNvSpPr/>
            <p:nvPr/>
          </p:nvSpPr>
          <p:spPr bwMode="auto">
            <a:xfrm>
              <a:off x="8860536" y="3593592"/>
              <a:ext cx="742167" cy="737125"/>
            </a:xfrm>
            <a:prstGeom prst="mathEqual">
              <a:avLst/>
            </a:prstGeom>
            <a:solidFill>
              <a:srgbClr val="E8112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6" name="Picture 35"/>
            <p:cNvPicPr>
              <a:picLocks noChangeAspect="1"/>
            </p:cNvPicPr>
            <p:nvPr/>
          </p:nvPicPr>
          <p:blipFill>
            <a:blip r:embed="rId5"/>
            <a:stretch>
              <a:fillRect/>
            </a:stretch>
          </p:blipFill>
          <p:spPr>
            <a:xfrm>
              <a:off x="10026800" y="3506463"/>
              <a:ext cx="1604330" cy="1069553"/>
            </a:xfrm>
            <a:prstGeom prst="rect">
              <a:avLst/>
            </a:prstGeom>
          </p:spPr>
        </p:pic>
        <p:sp>
          <p:nvSpPr>
            <p:cNvPr id="43" name="TextBox 42"/>
            <p:cNvSpPr txBox="1"/>
            <p:nvPr/>
          </p:nvSpPr>
          <p:spPr>
            <a:xfrm>
              <a:off x="9190037" y="2526554"/>
              <a:ext cx="3277856" cy="911019"/>
            </a:xfrm>
            <a:prstGeom prst="rect">
              <a:avLst/>
            </a:prstGeom>
            <a:noFill/>
          </p:spPr>
          <p:txBody>
            <a:bodyPr wrap="square" lIns="182880" tIns="146304" rIns="182880" bIns="146304" rtlCol="0" anchor="ctr">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mj-lt"/>
                </a:rPr>
                <a:t>Business Can’t Move Forward</a:t>
              </a:r>
            </a:p>
          </p:txBody>
        </p:sp>
      </p:grpSp>
      <p:grpSp>
        <p:nvGrpSpPr>
          <p:cNvPr id="7" name="Group 6"/>
          <p:cNvGrpSpPr/>
          <p:nvPr/>
        </p:nvGrpSpPr>
        <p:grpSpPr>
          <a:xfrm>
            <a:off x="2864869" y="2680442"/>
            <a:ext cx="3335639" cy="1895574"/>
            <a:chOff x="2864869" y="2680442"/>
            <a:chExt cx="3335639" cy="1895574"/>
          </a:xfrm>
        </p:grpSpPr>
        <p:sp>
          <p:nvSpPr>
            <p:cNvPr id="39" name="Plus 38"/>
            <p:cNvSpPr/>
            <p:nvPr/>
          </p:nvSpPr>
          <p:spPr bwMode="auto">
            <a:xfrm>
              <a:off x="2864869" y="3596759"/>
              <a:ext cx="719701" cy="681134"/>
            </a:xfrm>
            <a:prstGeom prst="mathPlus">
              <a:avLst/>
            </a:prstGeom>
            <a:solidFill>
              <a:srgbClr val="E8112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1" name="TextBox 40"/>
            <p:cNvSpPr txBox="1"/>
            <p:nvPr/>
          </p:nvSpPr>
          <p:spPr>
            <a:xfrm>
              <a:off x="3224570" y="2680442"/>
              <a:ext cx="2975938" cy="603242"/>
            </a:xfrm>
            <a:prstGeom prst="rect">
              <a:avLst/>
            </a:prstGeom>
            <a:noFill/>
          </p:spPr>
          <p:txBody>
            <a:bodyPr wrap="square" lIns="182880" tIns="146304" rIns="182880" bIns="146304" rtlCol="0" anchor="ctr">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mj-lt"/>
                </a:rPr>
                <a:t>Risk Management</a:t>
              </a:r>
            </a:p>
          </p:txBody>
        </p:sp>
        <p:pic>
          <p:nvPicPr>
            <p:cNvPr id="48" name="Picture 47"/>
            <p:cNvPicPr>
              <a:picLocks noChangeAspect="1"/>
            </p:cNvPicPr>
            <p:nvPr/>
          </p:nvPicPr>
          <p:blipFill>
            <a:blip r:embed="rId6"/>
            <a:stretch>
              <a:fillRect/>
            </a:stretch>
          </p:blipFill>
          <p:spPr>
            <a:xfrm>
              <a:off x="4157188" y="3242646"/>
              <a:ext cx="1028600" cy="1333370"/>
            </a:xfrm>
            <a:prstGeom prst="rect">
              <a:avLst/>
            </a:prstGeom>
          </p:spPr>
        </p:pic>
      </p:grpSp>
    </p:spTree>
    <p:extLst>
      <p:ext uri="{BB962C8B-B14F-4D97-AF65-F5344CB8AC3E}">
        <p14:creationId xmlns:p14="http://schemas.microsoft.com/office/powerpoint/2010/main" val="3663296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Scalability and Geo-Redundancy</a:t>
            </a:r>
          </a:p>
        </p:txBody>
      </p:sp>
      <p:sp>
        <p:nvSpPr>
          <p:cNvPr id="6" name="Text Placeholder 5"/>
          <p:cNvSpPr>
            <a:spLocks noGrp="1"/>
          </p:cNvSpPr>
          <p:nvPr>
            <p:ph type="body" sz="quarter" idx="10"/>
          </p:nvPr>
        </p:nvSpPr>
        <p:spPr>
          <a:xfrm>
            <a:off x="274702" y="1577043"/>
            <a:ext cx="6217916" cy="2929007"/>
          </a:xfrm>
        </p:spPr>
        <p:txBody>
          <a:bodyPr/>
          <a:lstStyle/>
          <a:p>
            <a:pPr lvl="1"/>
            <a:r>
              <a:rPr lang="en-US" dirty="0"/>
              <a:t>The Field Museum is able to </a:t>
            </a:r>
            <a:r>
              <a:rPr lang="en-US" b="1" dirty="0"/>
              <a:t>expand to 150TB by 2018, </a:t>
            </a:r>
            <a:r>
              <a:rPr lang="en-US" dirty="0"/>
              <a:t>without changing local footprint</a:t>
            </a:r>
          </a:p>
          <a:p>
            <a:pPr lvl="1"/>
            <a:endParaRPr lang="en-US" dirty="0"/>
          </a:p>
          <a:p>
            <a:pPr lvl="1"/>
            <a:r>
              <a:rPr lang="en-US" dirty="0"/>
              <a:t>Capacity can be </a:t>
            </a:r>
            <a:r>
              <a:rPr lang="en-US" b="1" dirty="0"/>
              <a:t>expanded on-demand </a:t>
            </a:r>
            <a:r>
              <a:rPr lang="en-US" dirty="0"/>
              <a:t>which works with unpredictable funding from grants outside of traditional capital planning cycles</a:t>
            </a:r>
          </a:p>
          <a:p>
            <a:pPr lvl="1"/>
            <a:endParaRPr lang="en-US" dirty="0"/>
          </a:p>
          <a:p>
            <a:pPr lvl="1"/>
            <a:r>
              <a:rPr lang="en-US" dirty="0"/>
              <a:t>With GRS, </a:t>
            </a:r>
            <a:r>
              <a:rPr lang="en-US" b="1" dirty="0"/>
              <a:t>6 copies of their data </a:t>
            </a:r>
            <a:r>
              <a:rPr lang="en-US" dirty="0"/>
              <a:t>and geo-redundancy integrated into solution. </a:t>
            </a:r>
          </a:p>
        </p:txBody>
      </p:sp>
      <p:graphicFrame>
        <p:nvGraphicFramePr>
          <p:cNvPr id="2" name="Chart 1"/>
          <p:cNvGraphicFramePr/>
          <p:nvPr>
            <p:extLst/>
          </p:nvPr>
        </p:nvGraphicFramePr>
        <p:xfrm>
          <a:off x="6675432" y="1577043"/>
          <a:ext cx="5349182" cy="35661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061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Burstable Local Performance </a:t>
            </a:r>
          </a:p>
        </p:txBody>
      </p:sp>
      <p:sp>
        <p:nvSpPr>
          <p:cNvPr id="6" name="Text Placeholder 5"/>
          <p:cNvSpPr>
            <a:spLocks noGrp="1"/>
          </p:cNvSpPr>
          <p:nvPr>
            <p:ph type="body" sz="quarter" idx="10"/>
          </p:nvPr>
        </p:nvSpPr>
        <p:spPr>
          <a:xfrm>
            <a:off x="274637" y="1302726"/>
            <a:ext cx="5486405" cy="1697901"/>
          </a:xfrm>
        </p:spPr>
        <p:txBody>
          <a:bodyPr/>
          <a:lstStyle/>
          <a:p>
            <a:pPr lvl="1"/>
            <a:r>
              <a:rPr lang="en-US" dirty="0"/>
              <a:t>Edge appliances can handle large bursts of ingestion when staff temporarily increases from 500 to almost 2000 with the </a:t>
            </a:r>
            <a:r>
              <a:rPr lang="en-US" b="1" dirty="0"/>
              <a:t>addition of hundreds of interns and volunteers</a:t>
            </a:r>
          </a:p>
          <a:p>
            <a:pPr lvl="1"/>
            <a:endParaRPr lang="en-US" dirty="0"/>
          </a:p>
          <a:p>
            <a:pPr lvl="1"/>
            <a:r>
              <a:rPr lang="en-US" dirty="0"/>
              <a:t>Edge appliances are sized for demands of ingestion of </a:t>
            </a:r>
            <a:r>
              <a:rPr lang="en-US" b="1" dirty="0"/>
              <a:t>two challenging workloads</a:t>
            </a:r>
            <a:r>
              <a:rPr lang="en-US" dirty="0"/>
              <a:t> – thousands of large digital image files (&gt;100MB each) and millions of small genetic data files (&lt;10K each)</a:t>
            </a:r>
          </a:p>
        </p:txBody>
      </p:sp>
      <p:pic>
        <p:nvPicPr>
          <p:cNvPr id="8" name="Picture 7" descr="after.jpg"/>
          <p:cNvPicPr>
            <a:picLocks noChangeAspect="1"/>
          </p:cNvPicPr>
          <p:nvPr/>
        </p:nvPicPr>
        <p:blipFill rotWithShape="1">
          <a:blip r:embed="rId3">
            <a:extLst>
              <a:ext uri="{28A0092B-C50C-407E-A947-70E740481C1C}">
                <a14:useLocalDpi xmlns:a14="http://schemas.microsoft.com/office/drawing/2010/main" val="0"/>
              </a:ext>
            </a:extLst>
          </a:blip>
          <a:srcRect l="20114" r="20707" b="579"/>
          <a:stretch/>
        </p:blipFill>
        <p:spPr>
          <a:xfrm>
            <a:off x="6858310" y="1211287"/>
            <a:ext cx="4723932" cy="5289470"/>
          </a:xfrm>
          <a:prstGeom prst="rect">
            <a:avLst/>
          </a:prstGeom>
        </p:spPr>
      </p:pic>
    </p:spTree>
    <p:extLst>
      <p:ext uri="{BB962C8B-B14F-4D97-AF65-F5344CB8AC3E}">
        <p14:creationId xmlns:p14="http://schemas.microsoft.com/office/powerpoint/2010/main" val="297464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Integrated Data Protection</a:t>
            </a:r>
          </a:p>
        </p:txBody>
      </p:sp>
      <p:sp>
        <p:nvSpPr>
          <p:cNvPr id="6" name="Text Placeholder 5"/>
          <p:cNvSpPr>
            <a:spLocks noGrp="1"/>
          </p:cNvSpPr>
          <p:nvPr>
            <p:ph type="body" sz="quarter" idx="10"/>
          </p:nvPr>
        </p:nvSpPr>
        <p:spPr>
          <a:xfrm>
            <a:off x="274638" y="1302726"/>
            <a:ext cx="6035038" cy="2929007"/>
          </a:xfrm>
        </p:spPr>
        <p:txBody>
          <a:bodyPr/>
          <a:lstStyle/>
          <a:p>
            <a:pPr lvl="1"/>
            <a:r>
              <a:rPr lang="en-US" dirty="0"/>
              <a:t>Immediate file and folder restores available from an </a:t>
            </a:r>
            <a:r>
              <a:rPr lang="en-US" b="1" dirty="0"/>
              <a:t>unlimited version stream</a:t>
            </a:r>
          </a:p>
          <a:p>
            <a:pPr lvl="1"/>
            <a:endParaRPr lang="en-US" dirty="0"/>
          </a:p>
          <a:p>
            <a:pPr lvl="1"/>
            <a:r>
              <a:rPr lang="en-US" dirty="0"/>
              <a:t>File and folder restores can be </a:t>
            </a:r>
            <a:r>
              <a:rPr lang="en-US" b="1" dirty="0"/>
              <a:t>self-service and made available to end user</a:t>
            </a:r>
          </a:p>
          <a:p>
            <a:pPr lvl="1"/>
            <a:endParaRPr lang="en-US" dirty="0"/>
          </a:p>
          <a:p>
            <a:pPr lvl="1"/>
            <a:r>
              <a:rPr lang="en-US" dirty="0"/>
              <a:t>With </a:t>
            </a:r>
            <a:r>
              <a:rPr lang="en-US" dirty="0" err="1"/>
              <a:t>UniFS</a:t>
            </a:r>
            <a:r>
              <a:rPr lang="en-US" dirty="0"/>
              <a:t>, they have a continuously versioned file system which can be </a:t>
            </a:r>
            <a:r>
              <a:rPr lang="en-US" b="1" dirty="0" err="1"/>
              <a:t>DR’ed</a:t>
            </a:r>
            <a:r>
              <a:rPr lang="en-US" b="1" dirty="0"/>
              <a:t> in under 15 minutes </a:t>
            </a:r>
          </a:p>
        </p:txBody>
      </p:sp>
      <p:grpSp>
        <p:nvGrpSpPr>
          <p:cNvPr id="4" name="Group 3"/>
          <p:cNvGrpSpPr/>
          <p:nvPr/>
        </p:nvGrpSpPr>
        <p:grpSpPr>
          <a:xfrm>
            <a:off x="6766871" y="1302726"/>
            <a:ext cx="5564961" cy="4114755"/>
            <a:chOff x="5951538" y="595313"/>
            <a:chExt cx="908051" cy="671512"/>
          </a:xfrm>
          <a:solidFill>
            <a:schemeClr val="accent1"/>
          </a:solidFill>
        </p:grpSpPr>
        <p:sp>
          <p:nvSpPr>
            <p:cNvPr id="5" name="Freeform 5"/>
            <p:cNvSpPr>
              <a:spLocks/>
            </p:cNvSpPr>
            <p:nvPr/>
          </p:nvSpPr>
          <p:spPr bwMode="auto">
            <a:xfrm>
              <a:off x="6019801" y="730250"/>
              <a:ext cx="704850" cy="503237"/>
            </a:xfrm>
            <a:custGeom>
              <a:avLst/>
              <a:gdLst>
                <a:gd name="T0" fmla="*/ 0 w 444"/>
                <a:gd name="T1" fmla="*/ 0 h 317"/>
                <a:gd name="T2" fmla="*/ 0 w 444"/>
                <a:gd name="T3" fmla="*/ 21 h 317"/>
                <a:gd name="T4" fmla="*/ 423 w 444"/>
                <a:gd name="T5" fmla="*/ 21 h 317"/>
                <a:gd name="T6" fmla="*/ 423 w 444"/>
                <a:gd name="T7" fmla="*/ 317 h 317"/>
                <a:gd name="T8" fmla="*/ 444 w 444"/>
                <a:gd name="T9" fmla="*/ 317 h 317"/>
                <a:gd name="T10" fmla="*/ 444 w 444"/>
                <a:gd name="T11" fmla="*/ 0 h 317"/>
                <a:gd name="T12" fmla="*/ 423 w 444"/>
                <a:gd name="T13" fmla="*/ 0 h 317"/>
                <a:gd name="T14" fmla="*/ 0 w 444"/>
                <a:gd name="T15" fmla="*/ 0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317">
                  <a:moveTo>
                    <a:pt x="0" y="0"/>
                  </a:moveTo>
                  <a:lnTo>
                    <a:pt x="0" y="21"/>
                  </a:lnTo>
                  <a:lnTo>
                    <a:pt x="423" y="21"/>
                  </a:lnTo>
                  <a:lnTo>
                    <a:pt x="423" y="317"/>
                  </a:lnTo>
                  <a:lnTo>
                    <a:pt x="444" y="317"/>
                  </a:lnTo>
                  <a:lnTo>
                    <a:pt x="444" y="0"/>
                  </a:lnTo>
                  <a:lnTo>
                    <a:pt x="423"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Freeform 6"/>
            <p:cNvSpPr>
              <a:spLocks noEditPoints="1"/>
            </p:cNvSpPr>
            <p:nvPr/>
          </p:nvSpPr>
          <p:spPr bwMode="auto">
            <a:xfrm>
              <a:off x="5951538" y="796925"/>
              <a:ext cx="706438" cy="469900"/>
            </a:xfrm>
            <a:custGeom>
              <a:avLst/>
              <a:gdLst>
                <a:gd name="T0" fmla="*/ 0 w 445"/>
                <a:gd name="T1" fmla="*/ 296 h 296"/>
                <a:gd name="T2" fmla="*/ 445 w 445"/>
                <a:gd name="T3" fmla="*/ 296 h 296"/>
                <a:gd name="T4" fmla="*/ 445 w 445"/>
                <a:gd name="T5" fmla="*/ 0 h 296"/>
                <a:gd name="T6" fmla="*/ 0 w 445"/>
                <a:gd name="T7" fmla="*/ 0 h 296"/>
                <a:gd name="T8" fmla="*/ 0 w 445"/>
                <a:gd name="T9" fmla="*/ 296 h 296"/>
                <a:gd name="T10" fmla="*/ 21 w 445"/>
                <a:gd name="T11" fmla="*/ 21 h 296"/>
                <a:gd name="T12" fmla="*/ 423 w 445"/>
                <a:gd name="T13" fmla="*/ 21 h 296"/>
                <a:gd name="T14" fmla="*/ 423 w 445"/>
                <a:gd name="T15" fmla="*/ 275 h 296"/>
                <a:gd name="T16" fmla="*/ 21 w 445"/>
                <a:gd name="T17" fmla="*/ 275 h 296"/>
                <a:gd name="T18" fmla="*/ 21 w 445"/>
                <a:gd name="T19" fmla="*/ 21 h 296"/>
                <a:gd name="T20" fmla="*/ 21 w 445"/>
                <a:gd name="T21" fmla="*/ 2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296">
                  <a:moveTo>
                    <a:pt x="0" y="296"/>
                  </a:moveTo>
                  <a:lnTo>
                    <a:pt x="445" y="296"/>
                  </a:lnTo>
                  <a:lnTo>
                    <a:pt x="445" y="0"/>
                  </a:lnTo>
                  <a:lnTo>
                    <a:pt x="0" y="0"/>
                  </a:lnTo>
                  <a:lnTo>
                    <a:pt x="0" y="296"/>
                  </a:lnTo>
                  <a:close/>
                  <a:moveTo>
                    <a:pt x="21" y="21"/>
                  </a:moveTo>
                  <a:lnTo>
                    <a:pt x="423" y="21"/>
                  </a:lnTo>
                  <a:lnTo>
                    <a:pt x="423" y="275"/>
                  </a:lnTo>
                  <a:lnTo>
                    <a:pt x="21" y="275"/>
                  </a:lnTo>
                  <a:lnTo>
                    <a:pt x="21" y="21"/>
                  </a:lnTo>
                  <a:lnTo>
                    <a:pt x="2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Freeform 7"/>
            <p:cNvSpPr>
              <a:spLocks/>
            </p:cNvSpPr>
            <p:nvPr/>
          </p:nvSpPr>
          <p:spPr bwMode="auto">
            <a:xfrm>
              <a:off x="6086476" y="663575"/>
              <a:ext cx="704850" cy="503237"/>
            </a:xfrm>
            <a:custGeom>
              <a:avLst/>
              <a:gdLst>
                <a:gd name="T0" fmla="*/ 0 w 444"/>
                <a:gd name="T1" fmla="*/ 0 h 317"/>
                <a:gd name="T2" fmla="*/ 0 w 444"/>
                <a:gd name="T3" fmla="*/ 21 h 317"/>
                <a:gd name="T4" fmla="*/ 423 w 444"/>
                <a:gd name="T5" fmla="*/ 21 h 317"/>
                <a:gd name="T6" fmla="*/ 423 w 444"/>
                <a:gd name="T7" fmla="*/ 317 h 317"/>
                <a:gd name="T8" fmla="*/ 444 w 444"/>
                <a:gd name="T9" fmla="*/ 317 h 317"/>
                <a:gd name="T10" fmla="*/ 444 w 444"/>
                <a:gd name="T11" fmla="*/ 0 h 317"/>
                <a:gd name="T12" fmla="*/ 423 w 444"/>
                <a:gd name="T13" fmla="*/ 0 h 317"/>
                <a:gd name="T14" fmla="*/ 0 w 444"/>
                <a:gd name="T15" fmla="*/ 0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317">
                  <a:moveTo>
                    <a:pt x="0" y="0"/>
                  </a:moveTo>
                  <a:lnTo>
                    <a:pt x="0" y="21"/>
                  </a:lnTo>
                  <a:lnTo>
                    <a:pt x="423" y="21"/>
                  </a:lnTo>
                  <a:lnTo>
                    <a:pt x="423" y="317"/>
                  </a:lnTo>
                  <a:lnTo>
                    <a:pt x="444" y="317"/>
                  </a:lnTo>
                  <a:lnTo>
                    <a:pt x="444" y="0"/>
                  </a:lnTo>
                  <a:lnTo>
                    <a:pt x="423"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Freeform 8"/>
            <p:cNvSpPr>
              <a:spLocks/>
            </p:cNvSpPr>
            <p:nvPr/>
          </p:nvSpPr>
          <p:spPr bwMode="auto">
            <a:xfrm>
              <a:off x="6153151" y="595313"/>
              <a:ext cx="706438" cy="504825"/>
            </a:xfrm>
            <a:custGeom>
              <a:avLst/>
              <a:gdLst>
                <a:gd name="T0" fmla="*/ 423 w 445"/>
                <a:gd name="T1" fmla="*/ 0 h 318"/>
                <a:gd name="T2" fmla="*/ 0 w 445"/>
                <a:gd name="T3" fmla="*/ 0 h 318"/>
                <a:gd name="T4" fmla="*/ 0 w 445"/>
                <a:gd name="T5" fmla="*/ 21 h 318"/>
                <a:gd name="T6" fmla="*/ 423 w 445"/>
                <a:gd name="T7" fmla="*/ 21 h 318"/>
                <a:gd name="T8" fmla="*/ 423 w 445"/>
                <a:gd name="T9" fmla="*/ 318 h 318"/>
                <a:gd name="T10" fmla="*/ 445 w 445"/>
                <a:gd name="T11" fmla="*/ 318 h 318"/>
                <a:gd name="T12" fmla="*/ 445 w 445"/>
                <a:gd name="T13" fmla="*/ 0 h 318"/>
                <a:gd name="T14" fmla="*/ 423 w 445"/>
                <a:gd name="T15" fmla="*/ 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5" h="318">
                  <a:moveTo>
                    <a:pt x="423" y="0"/>
                  </a:moveTo>
                  <a:lnTo>
                    <a:pt x="0" y="0"/>
                  </a:lnTo>
                  <a:lnTo>
                    <a:pt x="0" y="21"/>
                  </a:lnTo>
                  <a:lnTo>
                    <a:pt x="423" y="21"/>
                  </a:lnTo>
                  <a:lnTo>
                    <a:pt x="423" y="318"/>
                  </a:lnTo>
                  <a:lnTo>
                    <a:pt x="445" y="318"/>
                  </a:lnTo>
                  <a:lnTo>
                    <a:pt x="445" y="0"/>
                  </a:lnTo>
                  <a:lnTo>
                    <a:pt x="42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Line 9"/>
            <p:cNvSpPr>
              <a:spLocks noChangeShapeType="1"/>
            </p:cNvSpPr>
            <p:nvPr/>
          </p:nvSpPr>
          <p:spPr bwMode="auto">
            <a:xfrm>
              <a:off x="6069013" y="944563"/>
              <a:ext cx="471488" cy="0"/>
            </a:xfrm>
            <a:prstGeom prst="line">
              <a:avLst/>
            </a:prstGeom>
            <a:grp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Line 10"/>
            <p:cNvSpPr>
              <a:spLocks noChangeShapeType="1"/>
            </p:cNvSpPr>
            <p:nvPr/>
          </p:nvSpPr>
          <p:spPr bwMode="auto">
            <a:xfrm>
              <a:off x="6069013" y="1041400"/>
              <a:ext cx="471488" cy="0"/>
            </a:xfrm>
            <a:prstGeom prst="line">
              <a:avLst/>
            </a:prstGeom>
            <a:grp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Line 11"/>
            <p:cNvSpPr>
              <a:spLocks noChangeShapeType="1"/>
            </p:cNvSpPr>
            <p:nvPr/>
          </p:nvSpPr>
          <p:spPr bwMode="auto">
            <a:xfrm>
              <a:off x="6069013" y="1127125"/>
              <a:ext cx="471488" cy="0"/>
            </a:xfrm>
            <a:prstGeom prst="line">
              <a:avLst/>
            </a:prstGeom>
            <a:grp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05885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Increase IT agility</a:t>
            </a:r>
          </a:p>
        </p:txBody>
      </p:sp>
      <p:sp>
        <p:nvSpPr>
          <p:cNvPr id="6" name="Text Placeholder 5"/>
          <p:cNvSpPr>
            <a:spLocks noGrp="1"/>
          </p:cNvSpPr>
          <p:nvPr>
            <p:ph type="body" sz="quarter" idx="10"/>
          </p:nvPr>
        </p:nvSpPr>
        <p:spPr>
          <a:xfrm>
            <a:off x="274638" y="1302726"/>
            <a:ext cx="6217916" cy="2528898"/>
          </a:xfrm>
        </p:spPr>
        <p:txBody>
          <a:bodyPr/>
          <a:lstStyle/>
          <a:p>
            <a:pPr lvl="1"/>
            <a:r>
              <a:rPr lang="en-US" dirty="0" err="1"/>
              <a:t>Nasuni’s</a:t>
            </a:r>
            <a:r>
              <a:rPr lang="en-US" dirty="0"/>
              <a:t> single pane of glass management console </a:t>
            </a:r>
            <a:r>
              <a:rPr lang="en-US" b="1" dirty="0"/>
              <a:t>enables current IT staff </a:t>
            </a:r>
            <a:r>
              <a:rPr lang="en-US" dirty="0"/>
              <a:t>to manage exponential growth of file system and an unlimited number of endpoints, filers or mobile devices</a:t>
            </a:r>
          </a:p>
          <a:p>
            <a:pPr lvl="1"/>
            <a:endParaRPr lang="en-US" dirty="0"/>
          </a:p>
          <a:p>
            <a:pPr lvl="1"/>
            <a:r>
              <a:rPr lang="en-US" dirty="0"/>
              <a:t>No one outside of IT staff notices latency.  In fact, some have reported that file access is faster now than it was on the previous systems</a:t>
            </a:r>
          </a:p>
        </p:txBody>
      </p:sp>
      <p:pic>
        <p:nvPicPr>
          <p:cNvPr id="2" name="Picture 1"/>
          <p:cNvPicPr>
            <a:picLocks noChangeAspect="1"/>
          </p:cNvPicPr>
          <p:nvPr/>
        </p:nvPicPr>
        <p:blipFill>
          <a:blip r:embed="rId3"/>
          <a:stretch>
            <a:fillRect/>
          </a:stretch>
        </p:blipFill>
        <p:spPr>
          <a:xfrm>
            <a:off x="6898894" y="1394165"/>
            <a:ext cx="5080000" cy="4279900"/>
          </a:xfrm>
          <a:prstGeom prst="rect">
            <a:avLst/>
          </a:prstGeom>
        </p:spPr>
      </p:pic>
    </p:spTree>
    <p:extLst>
      <p:ext uri="{BB962C8B-B14F-4D97-AF65-F5344CB8AC3E}">
        <p14:creationId xmlns:p14="http://schemas.microsoft.com/office/powerpoint/2010/main" val="319978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1115690"/>
          </a:xfrm>
        </p:spPr>
        <p:txBody>
          <a:bodyPr/>
          <a:lstStyle/>
          <a:p>
            <a:r>
              <a:rPr lang="en-US" dirty="0"/>
              <a:t>The first 10TB</a:t>
            </a:r>
          </a:p>
        </p:txBody>
      </p:sp>
      <p:pic>
        <p:nvPicPr>
          <p:cNvPr id="3" name="Picture 2" descr="before.jpg"/>
          <p:cNvPicPr>
            <a:picLocks noChangeAspect="1"/>
          </p:cNvPicPr>
          <p:nvPr/>
        </p:nvPicPr>
        <p:blipFill rotWithShape="1">
          <a:blip r:embed="rId3">
            <a:extLst>
              <a:ext uri="{28A0092B-C50C-407E-A947-70E740481C1C}">
                <a14:useLocalDpi xmlns:a14="http://schemas.microsoft.com/office/drawing/2010/main" val="0"/>
              </a:ext>
            </a:extLst>
          </a:blip>
          <a:srcRect r="40866" b="-189"/>
          <a:stretch/>
        </p:blipFill>
        <p:spPr>
          <a:xfrm>
            <a:off x="6218238" y="-27295"/>
            <a:ext cx="6218238" cy="7021820"/>
          </a:xfrm>
          <a:prstGeom prst="rect">
            <a:avLst/>
          </a:prstGeom>
        </p:spPr>
      </p:pic>
    </p:spTree>
    <p:extLst>
      <p:ext uri="{BB962C8B-B14F-4D97-AF65-F5344CB8AC3E}">
        <p14:creationId xmlns:p14="http://schemas.microsoft.com/office/powerpoint/2010/main" val="165043174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852159" cy="1115690"/>
          </a:xfrm>
        </p:spPr>
        <p:txBody>
          <a:bodyPr/>
          <a:lstStyle/>
          <a:p>
            <a:r>
              <a:rPr lang="en-US" dirty="0"/>
              <a:t>…the next PB</a:t>
            </a:r>
          </a:p>
        </p:txBody>
      </p:sp>
      <p:pic>
        <p:nvPicPr>
          <p:cNvPr id="4" name="Picture 3" descr="after.jpg"/>
          <p:cNvPicPr>
            <a:picLocks noChangeAspect="1"/>
          </p:cNvPicPr>
          <p:nvPr/>
        </p:nvPicPr>
        <p:blipFill rotWithShape="1">
          <a:blip r:embed="rId3">
            <a:extLst>
              <a:ext uri="{28A0092B-C50C-407E-A947-70E740481C1C}">
                <a14:useLocalDpi xmlns:a14="http://schemas.microsoft.com/office/drawing/2010/main" val="0"/>
              </a:ext>
            </a:extLst>
          </a:blip>
          <a:srcRect l="20114" r="20707" b="579"/>
          <a:stretch/>
        </p:blipFill>
        <p:spPr>
          <a:xfrm>
            <a:off x="6225981" y="3953"/>
            <a:ext cx="6210494" cy="6954000"/>
          </a:xfrm>
          <a:prstGeom prst="rect">
            <a:avLst/>
          </a:prstGeom>
        </p:spPr>
      </p:pic>
    </p:spTree>
    <p:extLst>
      <p:ext uri="{BB962C8B-B14F-4D97-AF65-F5344CB8AC3E}">
        <p14:creationId xmlns:p14="http://schemas.microsoft.com/office/powerpoint/2010/main" val="291496503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Storage + ISV Offerings = Solutions</a:t>
            </a:r>
          </a:p>
        </p:txBody>
      </p:sp>
      <p:sp>
        <p:nvSpPr>
          <p:cNvPr id="3" name="Freeform 117"/>
          <p:cNvSpPr>
            <a:spLocks noChangeAspect="1"/>
          </p:cNvSpPr>
          <p:nvPr/>
        </p:nvSpPr>
        <p:spPr bwMode="auto">
          <a:xfrm>
            <a:off x="3881549" y="2111624"/>
            <a:ext cx="4768358" cy="2743200"/>
          </a:xfrm>
          <a:custGeom>
            <a:avLst/>
            <a:gdLst>
              <a:gd name="T0" fmla="*/ 484 w 536"/>
              <a:gd name="T1" fmla="*/ 156 h 312"/>
              <a:gd name="T2" fmla="*/ 394 w 536"/>
              <a:gd name="T3" fmla="*/ 89 h 312"/>
              <a:gd name="T4" fmla="*/ 302 w 536"/>
              <a:gd name="T5" fmla="*/ 0 h 312"/>
              <a:gd name="T6" fmla="*/ 223 w 536"/>
              <a:gd name="T7" fmla="*/ 49 h 312"/>
              <a:gd name="T8" fmla="*/ 195 w 536"/>
              <a:gd name="T9" fmla="*/ 43 h 312"/>
              <a:gd name="T10" fmla="*/ 108 w 536"/>
              <a:gd name="T11" fmla="*/ 126 h 312"/>
              <a:gd name="T12" fmla="*/ 98 w 536"/>
              <a:gd name="T13" fmla="*/ 126 h 312"/>
              <a:gd name="T14" fmla="*/ 0 w 536"/>
              <a:gd name="T15" fmla="*/ 220 h 312"/>
              <a:gd name="T16" fmla="*/ 98 w 536"/>
              <a:gd name="T17" fmla="*/ 312 h 312"/>
              <a:gd name="T18" fmla="*/ 451 w 536"/>
              <a:gd name="T19" fmla="*/ 312 h 312"/>
              <a:gd name="T20" fmla="*/ 536 w 536"/>
              <a:gd name="T21" fmla="*/ 233 h 312"/>
              <a:gd name="T22" fmla="*/ 484 w 536"/>
              <a:gd name="T23" fmla="*/ 15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6" h="312">
                <a:moveTo>
                  <a:pt x="484" y="156"/>
                </a:moveTo>
                <a:cubicBezTo>
                  <a:pt x="474" y="118"/>
                  <a:pt x="438" y="89"/>
                  <a:pt x="394" y="89"/>
                </a:cubicBezTo>
                <a:cubicBezTo>
                  <a:pt x="394" y="41"/>
                  <a:pt x="354" y="0"/>
                  <a:pt x="302" y="0"/>
                </a:cubicBezTo>
                <a:cubicBezTo>
                  <a:pt x="269" y="0"/>
                  <a:pt x="239" y="20"/>
                  <a:pt x="223" y="49"/>
                </a:cubicBezTo>
                <a:cubicBezTo>
                  <a:pt x="213" y="43"/>
                  <a:pt x="206" y="43"/>
                  <a:pt x="195" y="43"/>
                </a:cubicBezTo>
                <a:cubicBezTo>
                  <a:pt x="146" y="43"/>
                  <a:pt x="108" y="79"/>
                  <a:pt x="108" y="126"/>
                </a:cubicBezTo>
                <a:cubicBezTo>
                  <a:pt x="105" y="126"/>
                  <a:pt x="100" y="126"/>
                  <a:pt x="98" y="126"/>
                </a:cubicBezTo>
                <a:cubicBezTo>
                  <a:pt x="43" y="126"/>
                  <a:pt x="0" y="167"/>
                  <a:pt x="0" y="220"/>
                </a:cubicBezTo>
                <a:cubicBezTo>
                  <a:pt x="0" y="272"/>
                  <a:pt x="43" y="312"/>
                  <a:pt x="98" y="312"/>
                </a:cubicBezTo>
                <a:cubicBezTo>
                  <a:pt x="451" y="312"/>
                  <a:pt x="451" y="312"/>
                  <a:pt x="451" y="312"/>
                </a:cubicBezTo>
                <a:cubicBezTo>
                  <a:pt x="499" y="312"/>
                  <a:pt x="536" y="277"/>
                  <a:pt x="536" y="233"/>
                </a:cubicBezTo>
                <a:cubicBezTo>
                  <a:pt x="536" y="197"/>
                  <a:pt x="515" y="169"/>
                  <a:pt x="484" y="156"/>
                </a:cubicBezTo>
              </a:path>
            </a:pathLst>
          </a:cu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4551316" y="3330824"/>
            <a:ext cx="3428824" cy="849463"/>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4000" b="0" i="0" u="none" strike="noStrike" kern="0" cap="none" spc="0" normalizeH="0" baseline="0" noProof="0" dirty="0">
                <a:ln>
                  <a:noFill/>
                </a:ln>
                <a:solidFill>
                  <a:schemeClr val="bg1"/>
                </a:solidFill>
                <a:effectLst/>
                <a:uLnTx/>
                <a:uFillTx/>
                <a:latin typeface="+mj-lt"/>
              </a:rPr>
              <a:t>Azure Storage</a:t>
            </a:r>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913" y="3055690"/>
            <a:ext cx="2201127" cy="526356"/>
          </a:xfrm>
          <a:prstGeom prst="rect">
            <a:avLst/>
          </a:prstGeom>
        </p:spPr>
      </p:pic>
      <p:pic>
        <p:nvPicPr>
          <p:cNvPr id="7" name="Graphic 2">
            <a:hlinkClick r:id="rId4"/>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0004" y="3324851"/>
            <a:ext cx="2061979" cy="279226"/>
          </a:xfrm>
          <a:prstGeom prst="rect">
            <a:avLst/>
          </a:prstGeom>
        </p:spPr>
      </p:pic>
      <p:pic>
        <p:nvPicPr>
          <p:cNvPr id="8" name="Picture 7">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9836" y="1212849"/>
            <a:ext cx="2589607" cy="836065"/>
          </a:xfrm>
          <a:prstGeom prst="rect">
            <a:avLst/>
          </a:prstGeom>
        </p:spPr>
      </p:pic>
      <p:pic>
        <p:nvPicPr>
          <p:cNvPr id="9" name="Picture 8">
            <a:hlinkClick r:id="rId9"/>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3113" y="2259310"/>
            <a:ext cx="2232704" cy="516829"/>
          </a:xfrm>
          <a:prstGeom prst="rect">
            <a:avLst/>
          </a:prstGeom>
        </p:spPr>
      </p:pic>
      <p:pic>
        <p:nvPicPr>
          <p:cNvPr id="11" name="Picture 10"/>
          <p:cNvPicPr>
            <a:picLocks noChangeAspect="1"/>
          </p:cNvPicPr>
          <p:nvPr/>
        </p:nvPicPr>
        <p:blipFill>
          <a:blip r:embed="rId11">
            <a:clrChange>
              <a:clrFrom>
                <a:srgbClr val="FFFFFF"/>
              </a:clrFrom>
              <a:clrTo>
                <a:srgbClr val="FFFFFF">
                  <a:alpha val="0"/>
                </a:srgbClr>
              </a:clrTo>
            </a:clrChange>
          </a:blip>
          <a:stretch>
            <a:fillRect/>
          </a:stretch>
        </p:blipFill>
        <p:spPr>
          <a:xfrm>
            <a:off x="7602996" y="1204392"/>
            <a:ext cx="1891841" cy="1188720"/>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869033" y="3836129"/>
            <a:ext cx="1959430" cy="1097280"/>
          </a:xfrm>
          <a:prstGeom prst="rect">
            <a:avLst/>
          </a:prstGeom>
        </p:spPr>
      </p:pic>
      <p:pic>
        <p:nvPicPr>
          <p:cNvPr id="17" name="Picture 16"/>
          <p:cNvPicPr>
            <a:picLocks noChangeAspect="1"/>
          </p:cNvPicPr>
          <p:nvPr/>
        </p:nvPicPr>
        <p:blipFill>
          <a:blip r:embed="rId13"/>
          <a:stretch>
            <a:fillRect/>
          </a:stretch>
        </p:blipFill>
        <p:spPr>
          <a:xfrm>
            <a:off x="2511492" y="1895027"/>
            <a:ext cx="1049455" cy="1188720"/>
          </a:xfrm>
          <a:prstGeom prst="rect">
            <a:avLst/>
          </a:prstGeom>
        </p:spPr>
      </p:pic>
      <p:pic>
        <p:nvPicPr>
          <p:cNvPr id="18" name="Picture 17"/>
          <p:cNvPicPr>
            <a:picLocks noChangeAspect="1"/>
          </p:cNvPicPr>
          <p:nvPr/>
        </p:nvPicPr>
        <p:blipFill>
          <a:blip r:embed="rId14">
            <a:clrChange>
              <a:clrFrom>
                <a:srgbClr val="FFFFFF"/>
              </a:clrFrom>
              <a:clrTo>
                <a:srgbClr val="FFFFFF">
                  <a:alpha val="0"/>
                </a:srgbClr>
              </a:clrTo>
            </a:clrChange>
          </a:blip>
          <a:stretch>
            <a:fillRect/>
          </a:stretch>
        </p:blipFill>
        <p:spPr>
          <a:xfrm>
            <a:off x="1370004" y="5128126"/>
            <a:ext cx="1114019" cy="1099231"/>
          </a:xfrm>
          <a:prstGeom prst="rect">
            <a:avLst/>
          </a:prstGeom>
        </p:spPr>
      </p:pic>
      <p:pic>
        <p:nvPicPr>
          <p:cNvPr id="20" name="Picture 19"/>
          <p:cNvPicPr>
            <a:picLocks noChangeAspect="1"/>
          </p:cNvPicPr>
          <p:nvPr/>
        </p:nvPicPr>
        <p:blipFill>
          <a:blip r:embed="rId15"/>
          <a:stretch>
            <a:fillRect/>
          </a:stretch>
        </p:blipFill>
        <p:spPr>
          <a:xfrm>
            <a:off x="3160958" y="5316321"/>
            <a:ext cx="1188720" cy="1188720"/>
          </a:xfrm>
          <a:prstGeom prst="rect">
            <a:avLst/>
          </a:prstGeom>
        </p:spPr>
      </p:pic>
      <p:pic>
        <p:nvPicPr>
          <p:cNvPr id="22" name="Picture 21"/>
          <p:cNvPicPr>
            <a:picLocks noChangeAspect="1"/>
          </p:cNvPicPr>
          <p:nvPr/>
        </p:nvPicPr>
        <p:blipFill>
          <a:blip r:embed="rId16">
            <a:clrChange>
              <a:clrFrom>
                <a:srgbClr val="FFFFFF"/>
              </a:clrFrom>
              <a:clrTo>
                <a:srgbClr val="FFFFFF">
                  <a:alpha val="0"/>
                </a:srgbClr>
              </a:clrTo>
            </a:clrChange>
          </a:blip>
          <a:stretch>
            <a:fillRect/>
          </a:stretch>
        </p:blipFill>
        <p:spPr>
          <a:xfrm>
            <a:off x="9093453" y="4024830"/>
            <a:ext cx="2892364" cy="719877"/>
          </a:xfrm>
          <a:prstGeom prst="rect">
            <a:avLst/>
          </a:prstGeom>
        </p:spPr>
      </p:pic>
      <p:pic>
        <p:nvPicPr>
          <p:cNvPr id="26" name="Picture 25"/>
          <p:cNvPicPr>
            <a:picLocks noChangeAspect="1"/>
          </p:cNvPicPr>
          <p:nvPr/>
        </p:nvPicPr>
        <p:blipFill>
          <a:blip r:embed="rId17">
            <a:clrChange>
              <a:clrFrom>
                <a:srgbClr val="FFFFFF"/>
              </a:clrFrom>
              <a:clrTo>
                <a:srgbClr val="FFFFFF">
                  <a:alpha val="0"/>
                </a:srgbClr>
              </a:clrTo>
            </a:clrChange>
          </a:blip>
          <a:stretch>
            <a:fillRect/>
          </a:stretch>
        </p:blipFill>
        <p:spPr>
          <a:xfrm>
            <a:off x="4793018" y="5132709"/>
            <a:ext cx="1865792" cy="1441415"/>
          </a:xfrm>
          <a:prstGeom prst="rect">
            <a:avLst/>
          </a:prstGeom>
        </p:spPr>
      </p:pic>
      <p:pic>
        <p:nvPicPr>
          <p:cNvPr id="27" name="Picture 26"/>
          <p:cNvPicPr>
            <a:picLocks noChangeAspect="1"/>
          </p:cNvPicPr>
          <p:nvPr/>
        </p:nvPicPr>
        <p:blipFill>
          <a:blip r:embed="rId18">
            <a:clrChange>
              <a:clrFrom>
                <a:srgbClr val="FFFFFF"/>
              </a:clrFrom>
              <a:clrTo>
                <a:srgbClr val="FFFFFF">
                  <a:alpha val="0"/>
                </a:srgbClr>
              </a:clrTo>
            </a:clrChange>
          </a:blip>
          <a:stretch>
            <a:fillRect/>
          </a:stretch>
        </p:blipFill>
        <p:spPr>
          <a:xfrm>
            <a:off x="9122960" y="6182028"/>
            <a:ext cx="1917008" cy="323013"/>
          </a:xfrm>
          <a:prstGeom prst="rect">
            <a:avLst/>
          </a:prstGeom>
        </p:spPr>
      </p:pic>
      <p:pic>
        <p:nvPicPr>
          <p:cNvPr id="28" name="Picture 27"/>
          <p:cNvPicPr>
            <a:picLocks noChangeAspect="1"/>
          </p:cNvPicPr>
          <p:nvPr/>
        </p:nvPicPr>
        <p:blipFill>
          <a:blip r:embed="rId19">
            <a:clrChange>
              <a:clrFrom>
                <a:srgbClr val="FFFFFF"/>
              </a:clrFrom>
              <a:clrTo>
                <a:srgbClr val="FFFFFF">
                  <a:alpha val="0"/>
                </a:srgbClr>
              </a:clrTo>
            </a:clrChange>
          </a:blip>
          <a:stretch>
            <a:fillRect/>
          </a:stretch>
        </p:blipFill>
        <p:spPr>
          <a:xfrm>
            <a:off x="8581856" y="4618980"/>
            <a:ext cx="2373281" cy="949312"/>
          </a:xfrm>
          <a:prstGeom prst="rect">
            <a:avLst/>
          </a:prstGeom>
        </p:spPr>
      </p:pic>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06395" y="5677741"/>
            <a:ext cx="2027877" cy="770507"/>
          </a:xfrm>
          <a:prstGeom prst="rect">
            <a:avLst/>
          </a:prstGeom>
          <a:noFill/>
        </p:spPr>
      </p:pic>
    </p:spTree>
    <p:extLst>
      <p:ext uri="{BB962C8B-B14F-4D97-AF65-F5344CB8AC3E}">
        <p14:creationId xmlns:p14="http://schemas.microsoft.com/office/powerpoint/2010/main" val="980581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25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25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250"/>
                                        <p:tgtEl>
                                          <p:spTgt spid="28"/>
                                        </p:tgtEl>
                                      </p:cBhvr>
                                    </p:animEffect>
                                  </p:childTnLst>
                                </p:cTn>
                              </p:par>
                              <p:par>
                                <p:cTn id="17" presetID="2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250"/>
                                        <p:tgtEl>
                                          <p:spTgt spid="22"/>
                                        </p:tgtEl>
                                      </p:cBhvr>
                                    </p:animEffect>
                                  </p:childTnLst>
                                </p:cTn>
                              </p:par>
                              <p:par>
                                <p:cTn id="20" presetID="2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250"/>
                                        <p:tgtEl>
                                          <p:spTgt spid="6"/>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25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250"/>
                                        <p:tgtEl>
                                          <p:spTgt spid="27"/>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50"/>
                                        <p:tgtEl>
                                          <p:spTgt spid="19"/>
                                        </p:tgtEl>
                                      </p:cBhvr>
                                    </p:animEffect>
                                  </p:childTnLst>
                                </p:cTn>
                              </p:par>
                              <p:par>
                                <p:cTn id="32" presetID="22" presetClass="entr" presetSubtype="8"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250"/>
                                        <p:tgtEl>
                                          <p:spTgt spid="26"/>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50"/>
                                        <p:tgtEl>
                                          <p:spTgt spid="20"/>
                                        </p:tgtEl>
                                      </p:cBhvr>
                                    </p:animEffect>
                                  </p:childTnLst>
                                </p:cTn>
                              </p:par>
                              <p:par>
                                <p:cTn id="38" presetID="2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250"/>
                                        <p:tgtEl>
                                          <p:spTgt spid="18"/>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250"/>
                                        <p:tgtEl>
                                          <p:spTgt spid="11"/>
                                        </p:tgtEl>
                                      </p:cBhvr>
                                    </p:animEffect>
                                  </p:childTnLst>
                                </p:cTn>
                              </p:par>
                              <p:par>
                                <p:cTn id="44" presetID="22" presetClass="entr" presetSubtype="8"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Call to Action</a:t>
            </a:r>
          </a:p>
        </p:txBody>
      </p:sp>
      <p:sp>
        <p:nvSpPr>
          <p:cNvPr id="5" name="Text Placeholder 4"/>
          <p:cNvSpPr>
            <a:spLocks noGrp="1"/>
          </p:cNvSpPr>
          <p:nvPr>
            <p:ph type="body" sz="quarter" idx="10"/>
          </p:nvPr>
        </p:nvSpPr>
        <p:spPr>
          <a:xfrm>
            <a:off x="274638" y="1212850"/>
            <a:ext cx="11887200" cy="5541517"/>
          </a:xfrm>
        </p:spPr>
        <p:txBody>
          <a:bodyPr/>
          <a:lstStyle/>
          <a:p>
            <a:r>
              <a:rPr lang="en-US" dirty="0"/>
              <a:t>Understand your storage scenarios and requirements</a:t>
            </a:r>
          </a:p>
          <a:p>
            <a:pPr lvl="1"/>
            <a:r>
              <a:rPr lang="en-US" dirty="0"/>
              <a:t>Backup and Disaster Recovery</a:t>
            </a:r>
          </a:p>
          <a:p>
            <a:pPr lvl="1"/>
            <a:r>
              <a:rPr lang="en-US" dirty="0"/>
              <a:t>Hybrid Storage and Global Data Access</a:t>
            </a:r>
          </a:p>
          <a:p>
            <a:pPr lvl="1"/>
            <a:endParaRPr lang="en-US" sz="900" dirty="0"/>
          </a:p>
          <a:p>
            <a:r>
              <a:rPr lang="en-US" dirty="0"/>
              <a:t>Investigate cloud solutions from your current partners</a:t>
            </a:r>
          </a:p>
          <a:p>
            <a:pPr lvl="1"/>
            <a:r>
              <a:rPr lang="en-US" dirty="0"/>
              <a:t>Azure storage solutions partners can allow you to maintain your infrastructure investment</a:t>
            </a:r>
          </a:p>
          <a:p>
            <a:pPr lvl="1"/>
            <a:endParaRPr lang="en-US" sz="800" dirty="0"/>
          </a:p>
          <a:p>
            <a:r>
              <a:rPr lang="en-US" dirty="0"/>
              <a:t>Pick a project and do a Proof of Concept trial</a:t>
            </a:r>
          </a:p>
          <a:p>
            <a:pPr lvl="1"/>
            <a:r>
              <a:rPr lang="en-US" dirty="0"/>
              <a:t>Azure storage and partners are enabling simple </a:t>
            </a:r>
            <a:r>
              <a:rPr lang="en-US" dirty="0" err="1"/>
              <a:t>PoC</a:t>
            </a:r>
            <a:r>
              <a:rPr lang="en-US" dirty="0"/>
              <a:t> trials</a:t>
            </a:r>
          </a:p>
          <a:p>
            <a:pPr lvl="1"/>
            <a:endParaRPr lang="en-US" sz="800" dirty="0"/>
          </a:p>
          <a:p>
            <a:r>
              <a:rPr lang="en-US" dirty="0"/>
              <a:t>Use your data in the cloud as a base for cloud workloads</a:t>
            </a:r>
          </a:p>
          <a:p>
            <a:pPr lvl="1"/>
            <a:r>
              <a:rPr lang="en-US" dirty="0"/>
              <a:t>Data movement is the most common starting point for overall datacenter migration to the cloud</a:t>
            </a:r>
          </a:p>
        </p:txBody>
      </p:sp>
    </p:spTree>
    <p:extLst>
      <p:ext uri="{BB962C8B-B14F-4D97-AF65-F5344CB8AC3E}">
        <p14:creationId xmlns:p14="http://schemas.microsoft.com/office/powerpoint/2010/main" val="2357447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10" end="10"/>
                                            </p:txEl>
                                          </p:spTgt>
                                        </p:tgtEl>
                                        <p:attrNameLst>
                                          <p:attrName>style.visibility</p:attrName>
                                        </p:attrNameLst>
                                      </p:cBhvr>
                                      <p:to>
                                        <p:strVal val="visible"/>
                                      </p:to>
                                    </p:set>
                                    <p:animEffect transition="in" filter="fade">
                                      <p:cBhvr>
                                        <p:cTn id="34" dur="500"/>
                                        <p:tgtEl>
                                          <p:spTgt spid="5">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fade">
                                      <p:cBhvr>
                                        <p:cTn id="3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866" y="275646"/>
            <a:ext cx="11496192" cy="680462"/>
          </a:xfrm>
        </p:spPr>
        <p:txBody>
          <a:bodyPr/>
          <a:lstStyle/>
          <a:p>
            <a:r>
              <a:rPr lang="en-US" sz="3200" b="1" dirty="0"/>
              <a:t>Azure Storage Related Sessions, Links, &amp; Partner Booths</a:t>
            </a:r>
          </a:p>
        </p:txBody>
      </p:sp>
      <p:sp>
        <p:nvSpPr>
          <p:cNvPr id="3" name="Text Placeholder 2"/>
          <p:cNvSpPr>
            <a:spLocks noGrp="1"/>
          </p:cNvSpPr>
          <p:nvPr>
            <p:ph type="body" sz="quarter" idx="10"/>
          </p:nvPr>
        </p:nvSpPr>
        <p:spPr>
          <a:xfrm>
            <a:off x="678154" y="715359"/>
            <a:ext cx="12011801" cy="5483552"/>
          </a:xfrm>
        </p:spPr>
        <p:txBody>
          <a:bodyPr/>
          <a:lstStyle/>
          <a:p>
            <a:r>
              <a:rPr lang="en-US" sz="1800" b="1" dirty="0">
                <a:gradFill>
                  <a:gsLst>
                    <a:gs pos="1250">
                      <a:schemeClr val="tx2"/>
                    </a:gs>
                    <a:gs pos="99000">
                      <a:schemeClr val="tx2"/>
                    </a:gs>
                  </a:gsLst>
                  <a:lin ang="5400000" scaled="0"/>
                </a:gradFill>
                <a:latin typeface="+mj-lt"/>
              </a:rPr>
              <a:t>Azure Storage Sessions</a:t>
            </a:r>
          </a:p>
          <a:p>
            <a:pPr lvl="1" fontAlgn="t">
              <a:spcBef>
                <a:spcPts val="0"/>
              </a:spcBef>
            </a:pPr>
            <a:r>
              <a:rPr lang="en-US" sz="1400" b="1" dirty="0"/>
              <a:t>Dive into scenarios and customer success stories with Azure Storage	</a:t>
            </a:r>
            <a:r>
              <a:rPr lang="en-US" sz="1600" b="1" dirty="0"/>
              <a:t>	</a:t>
            </a:r>
            <a:r>
              <a:rPr lang="en-US" sz="1400" dirty="0"/>
              <a:t>Tue 10:45	BRK2201	 C202 - C204</a:t>
            </a:r>
            <a:endParaRPr lang="en-US" sz="1600" dirty="0"/>
          </a:p>
          <a:p>
            <a:pPr lvl="1" fontAlgn="t">
              <a:spcBef>
                <a:spcPts val="0"/>
              </a:spcBef>
            </a:pPr>
            <a:r>
              <a:rPr lang="en-US" sz="1400" dirty="0"/>
              <a:t>Customer case studies: Innovative Systems (Commvault), The Field Museum (</a:t>
            </a:r>
            <a:r>
              <a:rPr lang="en-US" sz="1400" dirty="0" err="1"/>
              <a:t>Nasuni</a:t>
            </a:r>
            <a:r>
              <a:rPr lang="en-US" sz="1400" dirty="0"/>
              <a:t>) </a:t>
            </a:r>
          </a:p>
          <a:p>
            <a:pPr lvl="1" fontAlgn="t">
              <a:spcBef>
                <a:spcPts val="400"/>
              </a:spcBef>
            </a:pPr>
            <a:r>
              <a:rPr lang="en-US" sz="1400" b="1" dirty="0"/>
              <a:t>Build tiered cloud storage in Microsoft Azure</a:t>
            </a:r>
            <a:r>
              <a:rPr lang="en-US" sz="1600" dirty="0"/>
              <a:t>				</a:t>
            </a:r>
            <a:r>
              <a:rPr lang="en-US" sz="1400" dirty="0"/>
              <a:t>Tue 12:30	BRK3210	 B312 - B314</a:t>
            </a:r>
            <a:endParaRPr lang="en-US" sz="1600" dirty="0"/>
          </a:p>
          <a:p>
            <a:pPr lvl="1" fontAlgn="t">
              <a:spcBef>
                <a:spcPts val="0"/>
              </a:spcBef>
            </a:pPr>
            <a:r>
              <a:rPr lang="en-US" sz="1400" dirty="0"/>
              <a:t>Customer case studies: Seminole County Public Schools (</a:t>
            </a:r>
            <a:r>
              <a:rPr lang="en-US" sz="1400" dirty="0" err="1"/>
              <a:t>Netapp</a:t>
            </a:r>
            <a:r>
              <a:rPr lang="en-US" sz="1400" dirty="0"/>
              <a:t>)</a:t>
            </a:r>
            <a:r>
              <a:rPr lang="en-US" sz="1400" b="1" dirty="0"/>
              <a:t>, </a:t>
            </a:r>
            <a:r>
              <a:rPr lang="en-US" sz="1400" dirty="0"/>
              <a:t>Woodard &amp; Curran (</a:t>
            </a:r>
            <a:r>
              <a:rPr lang="en-US" sz="1400" dirty="0" err="1"/>
              <a:t>Panzura</a:t>
            </a:r>
            <a:r>
              <a:rPr lang="en-US" sz="1400" dirty="0"/>
              <a:t>), CarMax</a:t>
            </a:r>
          </a:p>
          <a:p>
            <a:pPr lvl="1" defTabSz="931863" fontAlgn="t">
              <a:lnSpc>
                <a:spcPct val="100000"/>
              </a:lnSpc>
              <a:spcBef>
                <a:spcPts val="400"/>
              </a:spcBef>
              <a:buSzTx/>
              <a:defRPr/>
            </a:pPr>
            <a:r>
              <a:rPr lang="en-US" sz="1400" b="1" dirty="0"/>
              <a:t>Optimize IaaS VM Storage using Azure Disks and Files</a:t>
            </a:r>
            <a:r>
              <a:rPr lang="en-US" sz="1600" dirty="0"/>
              <a:t>				</a:t>
            </a:r>
            <a:r>
              <a:rPr lang="en-US" sz="1400" dirty="0"/>
              <a:t>Wed 10:45	BRK3209	 B312 - B314 </a:t>
            </a:r>
          </a:p>
          <a:p>
            <a:pPr lvl="1" defTabSz="914400" fontAlgn="t">
              <a:lnSpc>
                <a:spcPct val="100000"/>
              </a:lnSpc>
              <a:spcBef>
                <a:spcPts val="0"/>
              </a:spcBef>
              <a:buSzTx/>
              <a:defRPr/>
            </a:pPr>
            <a:r>
              <a:rPr lang="en-US" sz="1400" dirty="0"/>
              <a:t>Customer case study:</a:t>
            </a:r>
            <a:r>
              <a:rPr lang="en-US" sz="1400" b="1" dirty="0"/>
              <a:t> </a:t>
            </a:r>
            <a:r>
              <a:rPr lang="en-US" sz="1400" dirty="0"/>
              <a:t>Robert Bird Group (Talon)</a:t>
            </a:r>
          </a:p>
          <a:p>
            <a:pPr lvl="1" fontAlgn="t">
              <a:spcBef>
                <a:spcPts val="400"/>
              </a:spcBef>
            </a:pPr>
            <a:r>
              <a:rPr lang="en-US" sz="1400" b="1" dirty="0"/>
              <a:t>Secure your data in the cloud with Microsoft Azure Storage</a:t>
            </a:r>
            <a:r>
              <a:rPr lang="en-US" sz="1600" b="1" dirty="0"/>
              <a:t>	</a:t>
            </a:r>
            <a:r>
              <a:rPr lang="en-US" sz="1800" dirty="0"/>
              <a:t>		</a:t>
            </a:r>
            <a:r>
              <a:rPr lang="en-US" sz="1400" dirty="0"/>
              <a:t>Thu 10:45	BRK3211	B304 - B305</a:t>
            </a:r>
          </a:p>
          <a:p>
            <a:pPr>
              <a:spcBef>
                <a:spcPts val="400"/>
              </a:spcBef>
              <a:defRPr/>
            </a:pPr>
            <a:r>
              <a:rPr lang="en-US" sz="1800" b="1" dirty="0">
                <a:gradFill>
                  <a:gsLst>
                    <a:gs pos="1250">
                      <a:schemeClr val="tx2"/>
                    </a:gs>
                    <a:gs pos="99000">
                      <a:schemeClr val="tx2"/>
                    </a:gs>
                  </a:gsLst>
                  <a:lin ang="5400000" scaled="0"/>
                </a:gradFill>
                <a:latin typeface="+mj-lt"/>
              </a:rPr>
              <a:t>Azure Product Sessions</a:t>
            </a:r>
          </a:p>
          <a:p>
            <a:pPr lvl="1" fontAlgn="t">
              <a:spcBef>
                <a:spcPts val="0"/>
              </a:spcBef>
            </a:pPr>
            <a:r>
              <a:rPr lang="en-US" sz="1400" b="1" dirty="0"/>
              <a:t>Deploy Microsoft Azure </a:t>
            </a:r>
            <a:r>
              <a:rPr lang="en-US" sz="1400" b="1" dirty="0" err="1"/>
              <a:t>StorSimple</a:t>
            </a:r>
            <a:r>
              <a:rPr lang="en-US" sz="1400" b="1" dirty="0"/>
              <a:t> across your enterprise</a:t>
            </a:r>
            <a:r>
              <a:rPr lang="en-US" sz="1400" dirty="0"/>
              <a:t>	</a:t>
            </a:r>
            <a:r>
              <a:rPr lang="en-US" sz="1600" dirty="0"/>
              <a:t>		</a:t>
            </a:r>
            <a:r>
              <a:rPr lang="en-US" sz="1400" dirty="0"/>
              <a:t>Fri 12:30	BRK2148	B405 - B407</a:t>
            </a:r>
            <a:endParaRPr lang="en-US" sz="1600" dirty="0"/>
          </a:p>
          <a:p>
            <a:pPr lvl="1" defTabSz="931863" fontAlgn="t">
              <a:lnSpc>
                <a:spcPct val="100000"/>
              </a:lnSpc>
              <a:spcBef>
                <a:spcPts val="0"/>
              </a:spcBef>
              <a:buSzTx/>
              <a:defRPr/>
            </a:pPr>
            <a:r>
              <a:rPr lang="en-US" sz="1400" b="1" dirty="0"/>
              <a:t>Back up born-in-the-cloud and hybrid applications with Operations</a:t>
            </a:r>
          </a:p>
          <a:p>
            <a:pPr lvl="1" defTabSz="931863" fontAlgn="t">
              <a:lnSpc>
                <a:spcPct val="100000"/>
              </a:lnSpc>
              <a:spcBef>
                <a:spcPts val="0"/>
              </a:spcBef>
              <a:buSzTx/>
              <a:defRPr/>
            </a:pPr>
            <a:r>
              <a:rPr lang="en-US" sz="1400" b="1" dirty="0"/>
              <a:t>	 Management Suite and Azure Backup</a:t>
            </a:r>
            <a:r>
              <a:rPr lang="en-US" sz="1400" dirty="0"/>
              <a:t> 	</a:t>
            </a:r>
            <a:r>
              <a:rPr lang="en-US" sz="1600" dirty="0"/>
              <a:t>			</a:t>
            </a:r>
            <a:r>
              <a:rPr lang="en-US" sz="1400" dirty="0"/>
              <a:t>Tue 10:45	BRK3063	C302 </a:t>
            </a:r>
          </a:p>
          <a:p>
            <a:pPr defTabSz="914400" fontAlgn="t">
              <a:lnSpc>
                <a:spcPct val="100000"/>
              </a:lnSpc>
              <a:spcBef>
                <a:spcPts val="0"/>
              </a:spcBef>
              <a:buSzTx/>
              <a:defRPr/>
            </a:pPr>
            <a:r>
              <a:rPr lang="en-US" sz="1800" b="1" dirty="0"/>
              <a:t>Partner Sessions</a:t>
            </a:r>
          </a:p>
          <a:p>
            <a:pPr defTabSz="928688" fontAlgn="t">
              <a:lnSpc>
                <a:spcPct val="100000"/>
              </a:lnSpc>
              <a:spcBef>
                <a:spcPts val="0"/>
              </a:spcBef>
              <a:buSzTx/>
              <a:defRPr/>
            </a:pPr>
            <a:r>
              <a:rPr lang="en-US" sz="1400" b="1" dirty="0">
                <a:gradFill>
                  <a:gsLst>
                    <a:gs pos="1250">
                      <a:schemeClr val="tx1"/>
                    </a:gs>
                    <a:gs pos="100000">
                      <a:schemeClr val="tx1"/>
                    </a:gs>
                  </a:gsLst>
                  <a:lin ang="5400000" scaled="0"/>
                </a:gradFill>
                <a:latin typeface="+mn-lt"/>
              </a:rPr>
              <a:t>Simplify and enhance Windows and Azure heterogeneous data management </a:t>
            </a:r>
            <a:r>
              <a:rPr lang="en-US" sz="1200" b="1" dirty="0">
                <a:gradFill>
                  <a:gsLst>
                    <a:gs pos="1250">
                      <a:schemeClr val="tx1"/>
                    </a:gs>
                    <a:gs pos="100000">
                      <a:schemeClr val="tx1"/>
                    </a:gs>
                  </a:gsLst>
                  <a:lin ang="5400000" scaled="0"/>
                </a:gradFill>
                <a:latin typeface="+mn-lt"/>
              </a:rPr>
              <a:t>(Commvault) </a:t>
            </a:r>
            <a:r>
              <a:rPr lang="en-US" sz="1400" dirty="0">
                <a:gradFill>
                  <a:gsLst>
                    <a:gs pos="1250">
                      <a:schemeClr val="tx1"/>
                    </a:gs>
                    <a:gs pos="100000">
                      <a:schemeClr val="tx1"/>
                    </a:gs>
                  </a:gsLst>
                  <a:lin ang="5400000" scaled="0"/>
                </a:gradFill>
                <a:latin typeface="+mn-lt"/>
              </a:rPr>
              <a:t>Tue 1:35	THR2061	Expo Theater 1</a:t>
            </a:r>
          </a:p>
          <a:p>
            <a:pPr defTabSz="928688" fontAlgn="t">
              <a:lnSpc>
                <a:spcPct val="100000"/>
              </a:lnSpc>
              <a:spcBef>
                <a:spcPts val="0"/>
              </a:spcBef>
              <a:buSzTx/>
              <a:defRPr/>
            </a:pPr>
            <a:r>
              <a:rPr lang="en-US" sz="1400" b="1" dirty="0">
                <a:gradFill>
                  <a:gsLst>
                    <a:gs pos="1250">
                      <a:schemeClr val="tx1"/>
                    </a:gs>
                    <a:gs pos="100000">
                      <a:schemeClr val="tx1"/>
                    </a:gs>
                  </a:gsLst>
                  <a:lin ang="5400000" scaled="0"/>
                </a:gradFill>
                <a:latin typeface="+mn-lt"/>
              </a:rPr>
              <a:t>Protect Windows 2016 with Veritas and Microsoft Azure</a:t>
            </a:r>
            <a:r>
              <a:rPr lang="en-US" sz="1600" b="1" dirty="0">
                <a:gradFill>
                  <a:gsLst>
                    <a:gs pos="1250">
                      <a:schemeClr val="tx1"/>
                    </a:gs>
                    <a:gs pos="100000">
                      <a:schemeClr val="tx1"/>
                    </a:gs>
                  </a:gsLst>
                  <a:lin ang="5400000" scaled="0"/>
                </a:gradFill>
                <a:latin typeface="+mn-lt"/>
              </a:rPr>
              <a:t>			</a:t>
            </a:r>
            <a:r>
              <a:rPr lang="en-US" sz="1400" dirty="0">
                <a:gradFill>
                  <a:gsLst>
                    <a:gs pos="1250">
                      <a:schemeClr val="tx1"/>
                    </a:gs>
                    <a:gs pos="100000">
                      <a:schemeClr val="tx1"/>
                    </a:gs>
                  </a:gsLst>
                  <a:lin ang="5400000" scaled="0"/>
                </a:gradFill>
                <a:latin typeface="+mn-lt"/>
              </a:rPr>
              <a:t>Wed 11:35	THR2206	Expo Theater 5</a:t>
            </a:r>
          </a:p>
          <a:p>
            <a:pPr defTabSz="928688" fontAlgn="t">
              <a:lnSpc>
                <a:spcPct val="100000"/>
              </a:lnSpc>
              <a:spcBef>
                <a:spcPts val="0"/>
              </a:spcBef>
              <a:buSzTx/>
              <a:defRPr/>
            </a:pPr>
            <a:r>
              <a:rPr lang="en-US" sz="1400" b="1" dirty="0">
                <a:gradFill>
                  <a:gsLst>
                    <a:gs pos="1250">
                      <a:schemeClr val="tx1"/>
                    </a:gs>
                    <a:gs pos="100000">
                      <a:schemeClr val="tx1"/>
                    </a:gs>
                  </a:gsLst>
                  <a:lin ang="5400000" scaled="0"/>
                </a:gradFill>
                <a:latin typeface="+mn-lt"/>
              </a:rPr>
              <a:t>Reinvent disaster recovery leveraging Microsoft Azure cloud infrastructure </a:t>
            </a:r>
            <a:r>
              <a:rPr lang="en-US" sz="1200" b="1" dirty="0">
                <a:gradFill>
                  <a:gsLst>
                    <a:gs pos="1250">
                      <a:schemeClr val="tx1"/>
                    </a:gs>
                    <a:gs pos="100000">
                      <a:schemeClr val="tx1"/>
                    </a:gs>
                  </a:gsLst>
                  <a:lin ang="5400000" scaled="0"/>
                </a:gradFill>
                <a:latin typeface="+mn-lt"/>
              </a:rPr>
              <a:t>(Commvault)</a:t>
            </a:r>
            <a:r>
              <a:rPr lang="en-US" sz="1400" b="1" dirty="0">
                <a:gradFill>
                  <a:gsLst>
                    <a:gs pos="1250">
                      <a:schemeClr val="tx1"/>
                    </a:gs>
                    <a:gs pos="100000">
                      <a:schemeClr val="tx1"/>
                    </a:gs>
                  </a:gsLst>
                  <a:lin ang="5400000" scaled="0"/>
                </a:gradFill>
                <a:latin typeface="+mn-lt"/>
              </a:rPr>
              <a:t>	</a:t>
            </a:r>
            <a:r>
              <a:rPr lang="en-US" sz="1400" dirty="0">
                <a:gradFill>
                  <a:gsLst>
                    <a:gs pos="1250">
                      <a:schemeClr val="tx1"/>
                    </a:gs>
                    <a:gs pos="100000">
                      <a:schemeClr val="tx1"/>
                    </a:gs>
                  </a:gsLst>
                  <a:lin ang="5400000" scaled="0"/>
                </a:gradFill>
                <a:latin typeface="+mn-lt"/>
              </a:rPr>
              <a:t>Wed 2:15	BRK2156	B216 - B217</a:t>
            </a:r>
          </a:p>
          <a:p>
            <a:pPr defTabSz="914400" fontAlgn="t">
              <a:lnSpc>
                <a:spcPct val="100000"/>
              </a:lnSpc>
              <a:spcBef>
                <a:spcPts val="0"/>
              </a:spcBef>
              <a:buSzTx/>
              <a:defRPr/>
            </a:pPr>
            <a:r>
              <a:rPr lang="en-US" sz="1800" b="1" dirty="0"/>
              <a:t>Useful Azure Storage Resources</a:t>
            </a:r>
          </a:p>
          <a:p>
            <a:pPr defTabSz="914400" fontAlgn="t">
              <a:lnSpc>
                <a:spcPct val="100000"/>
              </a:lnSpc>
              <a:spcBef>
                <a:spcPts val="0"/>
              </a:spcBef>
              <a:buSzTx/>
              <a:defRPr/>
            </a:pPr>
            <a:r>
              <a:rPr lang="en-US" sz="1400" dirty="0">
                <a:gradFill>
                  <a:gsLst>
                    <a:gs pos="1250">
                      <a:schemeClr val="tx1"/>
                    </a:gs>
                    <a:gs pos="100000">
                      <a:schemeClr val="tx1"/>
                    </a:gs>
                  </a:gsLst>
                  <a:lin ang="5400000" scaled="0"/>
                </a:gradFill>
                <a:latin typeface="+mn-lt"/>
              </a:rPr>
              <a:t>Documentation		</a:t>
            </a:r>
            <a:r>
              <a:rPr lang="en-US" sz="1400" dirty="0">
                <a:gradFill>
                  <a:gsLst>
                    <a:gs pos="1250">
                      <a:schemeClr val="tx1"/>
                    </a:gs>
                    <a:gs pos="100000">
                      <a:schemeClr val="tx1"/>
                    </a:gs>
                  </a:gsLst>
                  <a:lin ang="5400000" scaled="0"/>
                </a:gradFill>
                <a:latin typeface="+mn-lt"/>
                <a:hlinkClick r:id="rId2"/>
              </a:rPr>
              <a:t>http://Aka.ms/AzureStorageDocs</a:t>
            </a:r>
            <a:r>
              <a:rPr lang="en-US" sz="1400" dirty="0">
                <a:gradFill>
                  <a:gsLst>
                    <a:gs pos="1250">
                      <a:schemeClr val="tx1"/>
                    </a:gs>
                    <a:gs pos="100000">
                      <a:schemeClr val="tx1"/>
                    </a:gs>
                  </a:gsLst>
                  <a:lin ang="5400000" scaled="0"/>
                </a:gradFill>
                <a:latin typeface="+mn-lt"/>
              </a:rPr>
              <a:t> </a:t>
            </a:r>
          </a:p>
          <a:p>
            <a:pPr defTabSz="914400" fontAlgn="t">
              <a:lnSpc>
                <a:spcPct val="100000"/>
              </a:lnSpc>
              <a:spcBef>
                <a:spcPts val="0"/>
              </a:spcBef>
              <a:buSzTx/>
              <a:defRPr/>
            </a:pPr>
            <a:r>
              <a:rPr lang="en-US" sz="1400" dirty="0" err="1">
                <a:gradFill>
                  <a:gsLst>
                    <a:gs pos="1250">
                      <a:schemeClr val="tx1"/>
                    </a:gs>
                    <a:gs pos="100000">
                      <a:schemeClr val="tx1"/>
                    </a:gs>
                  </a:gsLst>
                  <a:lin ang="5400000" scaled="0"/>
                </a:gradFill>
                <a:latin typeface="+mn-lt"/>
              </a:rPr>
              <a:t>StackOverFlow</a:t>
            </a:r>
            <a:r>
              <a:rPr lang="en-US" sz="1400" dirty="0">
                <a:gradFill>
                  <a:gsLst>
                    <a:gs pos="1250">
                      <a:schemeClr val="tx1"/>
                    </a:gs>
                    <a:gs pos="100000">
                      <a:schemeClr val="tx1"/>
                    </a:gs>
                  </a:gsLst>
                  <a:lin ang="5400000" scaled="0"/>
                </a:gradFill>
                <a:latin typeface="+mn-lt"/>
              </a:rPr>
              <a:t> user forum	</a:t>
            </a:r>
            <a:r>
              <a:rPr lang="en-US" sz="1400" dirty="0">
                <a:gradFill>
                  <a:gsLst>
                    <a:gs pos="1250">
                      <a:schemeClr val="tx1"/>
                    </a:gs>
                    <a:gs pos="100000">
                      <a:schemeClr val="tx1"/>
                    </a:gs>
                  </a:gsLst>
                  <a:lin ang="5400000" scaled="0"/>
                </a:gradFill>
                <a:latin typeface="+mn-lt"/>
                <a:hlinkClick r:id="rId3"/>
              </a:rPr>
              <a:t>http://Aka.ms/AzureStorageStackOverflow</a:t>
            </a:r>
            <a:r>
              <a:rPr lang="en-US" sz="1400" dirty="0">
                <a:gradFill>
                  <a:gsLst>
                    <a:gs pos="1250">
                      <a:schemeClr val="tx1"/>
                    </a:gs>
                    <a:gs pos="100000">
                      <a:schemeClr val="tx1"/>
                    </a:gs>
                  </a:gsLst>
                  <a:lin ang="5400000" scaled="0"/>
                </a:gradFill>
                <a:latin typeface="+mn-lt"/>
              </a:rPr>
              <a:t> </a:t>
            </a:r>
          </a:p>
          <a:p>
            <a:pPr defTabSz="914400" fontAlgn="t">
              <a:lnSpc>
                <a:spcPct val="100000"/>
              </a:lnSpc>
              <a:spcBef>
                <a:spcPts val="0"/>
              </a:spcBef>
              <a:buSzTx/>
              <a:defRPr/>
            </a:pPr>
            <a:r>
              <a:rPr lang="en-US" sz="1400" dirty="0">
                <a:gradFill>
                  <a:gsLst>
                    <a:gs pos="1250">
                      <a:schemeClr val="tx1"/>
                    </a:gs>
                    <a:gs pos="100000">
                      <a:schemeClr val="tx1"/>
                    </a:gs>
                  </a:gsLst>
                  <a:lin ang="5400000" scaled="0"/>
                </a:gradFill>
                <a:latin typeface="+mn-lt"/>
              </a:rPr>
              <a:t>MSDN user forum 		</a:t>
            </a:r>
            <a:r>
              <a:rPr lang="en-US" sz="1400" dirty="0">
                <a:gradFill>
                  <a:gsLst>
                    <a:gs pos="1250">
                      <a:schemeClr val="tx1"/>
                    </a:gs>
                    <a:gs pos="100000">
                      <a:schemeClr val="tx1"/>
                    </a:gs>
                  </a:gsLst>
                  <a:lin ang="5400000" scaled="0"/>
                </a:gradFill>
                <a:latin typeface="+mn-lt"/>
                <a:hlinkClick r:id="rId4"/>
              </a:rPr>
              <a:t>http://Aka.ms/AzureStorageMSDNForum</a:t>
            </a:r>
            <a:r>
              <a:rPr lang="en-US" sz="1400" dirty="0">
                <a:gradFill>
                  <a:gsLst>
                    <a:gs pos="1250">
                      <a:schemeClr val="tx1"/>
                    </a:gs>
                    <a:gs pos="100000">
                      <a:schemeClr val="tx1"/>
                    </a:gs>
                  </a:gsLst>
                  <a:lin ang="5400000" scaled="0"/>
                </a:gradFill>
                <a:latin typeface="+mn-lt"/>
              </a:rPr>
              <a:t> </a:t>
            </a:r>
          </a:p>
          <a:p>
            <a:pPr defTabSz="914400" fontAlgn="t">
              <a:lnSpc>
                <a:spcPct val="100000"/>
              </a:lnSpc>
              <a:spcBef>
                <a:spcPts val="0"/>
              </a:spcBef>
              <a:buSzTx/>
              <a:defRPr/>
            </a:pPr>
            <a:r>
              <a:rPr lang="en-US" sz="1400" dirty="0">
                <a:gradFill>
                  <a:gsLst>
                    <a:gs pos="1250">
                      <a:schemeClr val="tx1"/>
                    </a:gs>
                    <a:gs pos="100000">
                      <a:schemeClr val="tx1"/>
                    </a:gs>
                  </a:gsLst>
                  <a:lin ang="5400000" scaled="0"/>
                </a:gradFill>
                <a:latin typeface="+mn-lt"/>
              </a:rPr>
              <a:t>Azure Storage Feedback email	AzureStorageFeedback@microsoft.com</a:t>
            </a:r>
          </a:p>
          <a:p>
            <a:pPr defTabSz="914400" fontAlgn="t">
              <a:lnSpc>
                <a:spcPct val="100000"/>
              </a:lnSpc>
              <a:spcBef>
                <a:spcPts val="0"/>
              </a:spcBef>
              <a:spcAft>
                <a:spcPts val="600"/>
              </a:spcAft>
              <a:buSzTx/>
              <a:defRPr/>
            </a:pPr>
            <a:r>
              <a:rPr lang="en-US" sz="1800" b="1" dirty="0"/>
              <a:t>Partner Booths</a:t>
            </a:r>
          </a:p>
        </p:txBody>
      </p:sp>
      <p:sp>
        <p:nvSpPr>
          <p:cNvPr id="5" name="TextBox 4"/>
          <p:cNvSpPr txBox="1"/>
          <p:nvPr/>
        </p:nvSpPr>
        <p:spPr>
          <a:xfrm>
            <a:off x="650722" y="5889340"/>
            <a:ext cx="8866284" cy="983893"/>
          </a:xfrm>
          <a:prstGeom prst="rect">
            <a:avLst/>
          </a:prstGeom>
          <a:noFill/>
        </p:spPr>
        <p:txBody>
          <a:bodyPr wrap="square" lIns="182880" tIns="146304" rIns="182880" bIns="146304" numCol="2"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rPr>
              <a:t>Commvault</a:t>
            </a:r>
            <a:r>
              <a:rPr kumimoji="0" lang="en-US" sz="1400" b="0" i="0" u="none" strike="noStrike" kern="0" cap="none" spc="0" normalizeH="0" baseline="0" noProof="0" dirty="0">
                <a:ln>
                  <a:noFill/>
                </a:ln>
                <a:solidFill>
                  <a:sysClr val="windowText" lastClr="000000"/>
                </a:solidFill>
                <a:effectLst/>
                <a:uLnTx/>
                <a:uFillTx/>
              </a:rPr>
              <a:t>	Booth #1410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rPr>
              <a:t>Veritas</a:t>
            </a:r>
            <a:r>
              <a:rPr kumimoji="0" lang="en-US" sz="1400" b="0" i="0" u="none" strike="noStrike" kern="0" cap="none" spc="0" normalizeH="0" baseline="0" noProof="0" dirty="0">
                <a:ln>
                  <a:noFill/>
                </a:ln>
                <a:solidFill>
                  <a:sysClr val="windowText" lastClr="000000"/>
                </a:solidFill>
                <a:effectLst/>
                <a:uLnTx/>
                <a:uFillTx/>
              </a:rPr>
              <a:t>		Booth #621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ysClr val="windowText" lastClr="000000"/>
                </a:solidFill>
                <a:effectLst/>
                <a:uLnTx/>
                <a:uFillTx/>
              </a:rPr>
              <a:t>Veeam</a:t>
            </a:r>
            <a:r>
              <a:rPr kumimoji="0" lang="en-US" sz="1400" b="1" i="0" u="none" strike="noStrike" kern="0" cap="none" spc="0" normalizeH="0" baseline="0" noProof="0" dirty="0">
                <a:ln>
                  <a:noFill/>
                </a:ln>
                <a:solidFill>
                  <a:sysClr val="windowText" lastClr="000000"/>
                </a:solidFill>
                <a:effectLst/>
                <a:uLnTx/>
                <a:uFillTx/>
              </a:rPr>
              <a:t> Software</a:t>
            </a:r>
            <a:r>
              <a:rPr kumimoji="0" lang="en-US" sz="1400" b="0" i="0" u="none" strike="noStrike" kern="0" cap="none" spc="0" normalizeH="0" baseline="0" noProof="0" dirty="0">
                <a:ln>
                  <a:noFill/>
                </a:ln>
                <a:solidFill>
                  <a:sysClr val="windowText" lastClr="000000"/>
                </a:solidFill>
                <a:effectLst/>
                <a:uLnTx/>
                <a:uFillTx/>
              </a:rPr>
              <a:t>	Booth #1304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rPr>
              <a:t>Dell Software Group</a:t>
            </a:r>
            <a:r>
              <a:rPr kumimoji="0" lang="en-US" sz="1400" b="0" i="0" u="none" strike="noStrike" kern="0" cap="none" spc="0" normalizeH="0" baseline="0" noProof="0" dirty="0">
                <a:ln>
                  <a:noFill/>
                </a:ln>
                <a:solidFill>
                  <a:sysClr val="windowText" lastClr="000000"/>
                </a:solidFill>
                <a:effectLst/>
                <a:uLnTx/>
                <a:uFillTx/>
              </a:rPr>
              <a:t>	Booth #1210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rPr>
              <a:t>NetApp</a:t>
            </a:r>
            <a:r>
              <a:rPr kumimoji="0" lang="en-US" sz="1400" b="0" i="0" u="none" strike="noStrike" kern="0" cap="none" spc="0" normalizeH="0" baseline="0" noProof="0" dirty="0">
                <a:ln>
                  <a:noFill/>
                </a:ln>
                <a:solidFill>
                  <a:sysClr val="windowText" lastClr="000000"/>
                </a:solidFill>
                <a:effectLst/>
                <a:uLnTx/>
                <a:uFillTx/>
              </a:rPr>
              <a:t>		Booth #427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rPr>
              <a:t>HPE	</a:t>
            </a:r>
            <a:r>
              <a:rPr kumimoji="0" lang="en-US" sz="1600" b="1"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a:ln>
                  <a:noFill/>
                </a:ln>
                <a:solidFill>
                  <a:sysClr val="windowText" lastClr="000000"/>
                </a:solidFill>
                <a:effectLst/>
                <a:uLnTx/>
                <a:uFillTx/>
              </a:rPr>
              <a:t>Booth #1501</a:t>
            </a:r>
            <a:endParaRPr kumimoji="0" lang="en-US" sz="1600" b="0" i="0" u="none" strike="noStrike" kern="0" cap="none" spc="0" normalizeH="0" baseline="0" noProof="0" dirty="0">
              <a:ln>
                <a:noFill/>
              </a:ln>
              <a:solidFill>
                <a:sysClr val="windowText" lastClr="000000"/>
              </a:solidFill>
              <a:effectLst/>
              <a:uLnTx/>
              <a:uFillTx/>
            </a:endParaRPr>
          </a:p>
        </p:txBody>
      </p:sp>
      <p:pic>
        <p:nvPicPr>
          <p:cNvPr id="7" name="Picture 6"/>
          <p:cNvPicPr>
            <a:picLocks noChangeAspect="1"/>
          </p:cNvPicPr>
          <p:nvPr/>
        </p:nvPicPr>
        <p:blipFill>
          <a:blip r:embed="rId5"/>
          <a:stretch>
            <a:fillRect/>
          </a:stretch>
        </p:blipFill>
        <p:spPr>
          <a:xfrm>
            <a:off x="9219039" y="6119316"/>
            <a:ext cx="3217436" cy="875209"/>
          </a:xfrm>
          <a:prstGeom prst="rect">
            <a:avLst/>
          </a:prstGeom>
          <a:solidFill>
            <a:schemeClr val="accent1"/>
          </a:solidFill>
        </p:spPr>
      </p:pic>
      <p:cxnSp>
        <p:nvCxnSpPr>
          <p:cNvPr id="8" name="Straight Connector 7"/>
          <p:cNvCxnSpPr/>
          <p:nvPr/>
        </p:nvCxnSpPr>
        <p:spPr>
          <a:xfrm>
            <a:off x="808037" y="1056906"/>
            <a:ext cx="10515600" cy="0"/>
          </a:xfrm>
          <a:prstGeom prst="line">
            <a:avLst/>
          </a:prstGeom>
          <a:ln w="127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8037" y="3002915"/>
            <a:ext cx="10515600" cy="0"/>
          </a:xfrm>
          <a:prstGeom prst="line">
            <a:avLst/>
          </a:prstGeom>
          <a:ln w="127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8037" y="3972179"/>
            <a:ext cx="10515600"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8037" y="4927809"/>
            <a:ext cx="10515600"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08037" y="6032049"/>
            <a:ext cx="7132320"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19513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5481" y="1212850"/>
            <a:ext cx="11885514" cy="966235"/>
          </a:xfrm>
        </p:spPr>
        <p:txBody>
          <a:bodyPr/>
          <a:lstStyle/>
          <a:p>
            <a:pPr marL="0" indent="0">
              <a:buNone/>
            </a:pPr>
            <a:r>
              <a:rPr lang="en-US" sz="1836" dirty="0">
                <a:solidFill>
                  <a:schemeClr val="bg1">
                    <a:lumMod val="50000"/>
                  </a:schemeClr>
                </a:solidFill>
              </a:rPr>
              <a:t>Bring your top questions and challenges to the Microsoft Showcase in the Expo, where you can explore you organization’s opportunities in focused conversations with Product Experts for all of Microsoft’s products and services at over 150 product demos.</a:t>
            </a:r>
          </a:p>
        </p:txBody>
      </p:sp>
      <p:sp>
        <p:nvSpPr>
          <p:cNvPr id="3" name="Title 2"/>
          <p:cNvSpPr>
            <a:spLocks noGrp="1"/>
          </p:cNvSpPr>
          <p:nvPr>
            <p:ph type="title"/>
          </p:nvPr>
        </p:nvSpPr>
        <p:spPr/>
        <p:txBody>
          <a:bodyPr/>
          <a:lstStyle/>
          <a:p>
            <a:r>
              <a:rPr lang="en-US" dirty="0"/>
              <a:t>Visit us at the Microsoft Showcase</a:t>
            </a:r>
          </a:p>
        </p:txBody>
      </p:sp>
      <p:graphicFrame>
        <p:nvGraphicFramePr>
          <p:cNvPr id="7" name="Table 6"/>
          <p:cNvGraphicFramePr>
            <a:graphicFrameLocks noGrp="1"/>
          </p:cNvGraphicFramePr>
          <p:nvPr>
            <p:extLst/>
          </p:nvPr>
        </p:nvGraphicFramePr>
        <p:xfrm>
          <a:off x="2774022" y="2017839"/>
          <a:ext cx="6899381" cy="1398906"/>
        </p:xfrm>
        <a:graphic>
          <a:graphicData uri="http://schemas.openxmlformats.org/drawingml/2006/table">
            <a:tbl>
              <a:tblPr firstRow="1" bandRow="1">
                <a:tableStyleId>{5C22544A-7EE6-4342-B048-85BDC9FD1C3A}</a:tableStyleId>
              </a:tblPr>
              <a:tblGrid>
                <a:gridCol w="4164067">
                  <a:extLst>
                    <a:ext uri="{9D8B030D-6E8A-4147-A177-3AD203B41FA5}">
                      <a16:colId xmlns:a16="http://schemas.microsoft.com/office/drawing/2014/main" val="1858180112"/>
                    </a:ext>
                  </a:extLst>
                </a:gridCol>
                <a:gridCol w="2735314">
                  <a:extLst>
                    <a:ext uri="{9D8B030D-6E8A-4147-A177-3AD203B41FA5}">
                      <a16:colId xmlns:a16="http://schemas.microsoft.com/office/drawing/2014/main" val="503496518"/>
                    </a:ext>
                  </a:extLst>
                </a:gridCol>
              </a:tblGrid>
              <a:tr h="373041">
                <a:tc gridSpan="2">
                  <a:txBody>
                    <a:bodyPr/>
                    <a:lstStyle/>
                    <a:p>
                      <a:pPr algn="ctr"/>
                      <a:r>
                        <a:rPr lang="en-US" sz="1800" b="0" dirty="0">
                          <a:solidFill>
                            <a:srgbClr val="D83B01"/>
                          </a:solidFill>
                          <a:latin typeface="+mj-lt"/>
                        </a:rPr>
                        <a:t>Microsoft Showcase </a:t>
                      </a:r>
                      <a:r>
                        <a:rPr lang="en-US" sz="1800" b="0" baseline="0" dirty="0">
                          <a:solidFill>
                            <a:srgbClr val="D83B01"/>
                          </a:solidFill>
                          <a:latin typeface="+mj-lt"/>
                        </a:rPr>
                        <a:t>hours</a:t>
                      </a:r>
                      <a:endParaRPr lang="en-US" sz="1800" b="0" dirty="0">
                        <a:solidFill>
                          <a:srgbClr val="D83B01"/>
                        </a:solidFill>
                        <a:latin typeface="+mj-lt"/>
                      </a:endParaRPr>
                    </a:p>
                  </a:txBody>
                  <a:tcPr marL="93260" marR="93260" marT="46630" marB="46630">
                    <a:lnB w="12700" cap="flat" cmpd="sng" algn="ctr">
                      <a:solidFill>
                        <a:schemeClr val="bg1">
                          <a:lumMod val="85000"/>
                        </a:schemeClr>
                      </a:solidFill>
                      <a:prstDash val="solid"/>
                      <a:round/>
                      <a:headEnd type="none" w="med" len="med"/>
                      <a:tailEnd type="none" w="med" len="med"/>
                    </a:lnB>
                    <a:noFill/>
                  </a:tcPr>
                </a:tc>
                <a:tc hMerge="1">
                  <a:txBody>
                    <a:bodyPr/>
                    <a:lstStyle/>
                    <a:p>
                      <a:endParaRPr lang="en-US" sz="1600" b="0" dirty="0">
                        <a:solidFill>
                          <a:srgbClr val="D83B01"/>
                        </a:solidFill>
                      </a:endParaRPr>
                    </a:p>
                  </a:txBody>
                  <a:tcP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77334654"/>
                  </a:ext>
                </a:extLst>
              </a:tr>
              <a:tr h="341955">
                <a:tc>
                  <a:txBody>
                    <a:bodyPr/>
                    <a:lstStyle/>
                    <a:p>
                      <a:r>
                        <a:rPr lang="en-US" sz="1600" dirty="0">
                          <a:solidFill>
                            <a:schemeClr val="bg1">
                              <a:lumMod val="50000"/>
                            </a:schemeClr>
                          </a:solidFill>
                          <a:latin typeface="+mj-lt"/>
                        </a:rPr>
                        <a:t>Tuesday, September 27</a:t>
                      </a:r>
                    </a:p>
                  </a:txBody>
                  <a:tcPr marL="93260" marR="93260" marT="46630" marB="46630">
                    <a:lnT w="12700" cap="flat" cmpd="sng" algn="ctr">
                      <a:solidFill>
                        <a:schemeClr val="bg1">
                          <a:lumMod val="85000"/>
                        </a:schemeClr>
                      </a:solidFill>
                      <a:prstDash val="solid"/>
                      <a:round/>
                      <a:headEnd type="none" w="med" len="med"/>
                      <a:tailEnd type="none" w="med" len="med"/>
                    </a:lnT>
                    <a:noFill/>
                  </a:tcPr>
                </a:tc>
                <a:tc>
                  <a:txBody>
                    <a:bodyPr/>
                    <a:lstStyle/>
                    <a:p>
                      <a:r>
                        <a:rPr lang="en-US" sz="1600" dirty="0">
                          <a:solidFill>
                            <a:schemeClr val="bg1">
                              <a:lumMod val="50000"/>
                            </a:schemeClr>
                          </a:solidFill>
                          <a:latin typeface="+mj-lt"/>
                        </a:rPr>
                        <a:t>10:00 AM</a:t>
                      </a:r>
                      <a:r>
                        <a:rPr lang="en-US" sz="1600" baseline="0" dirty="0">
                          <a:solidFill>
                            <a:schemeClr val="bg1">
                              <a:lumMod val="50000"/>
                            </a:schemeClr>
                          </a:solidFill>
                          <a:latin typeface="+mj-lt"/>
                        </a:rPr>
                        <a:t> – 6:00 PM</a:t>
                      </a:r>
                      <a:endParaRPr lang="en-US" sz="1600" dirty="0">
                        <a:solidFill>
                          <a:schemeClr val="bg1">
                            <a:lumMod val="50000"/>
                          </a:schemeClr>
                        </a:solidFill>
                        <a:latin typeface="+mj-lt"/>
                      </a:endParaRPr>
                    </a:p>
                  </a:txBody>
                  <a:tcPr marL="93260" marR="93260" marT="46630" marB="46630">
                    <a:noFill/>
                  </a:tcPr>
                </a:tc>
                <a:extLst>
                  <a:ext uri="{0D108BD9-81ED-4DB2-BD59-A6C34878D82A}">
                    <a16:rowId xmlns:a16="http://schemas.microsoft.com/office/drawing/2014/main" val="396910030"/>
                  </a:ext>
                </a:extLst>
              </a:tr>
              <a:tr h="341955">
                <a:tc>
                  <a:txBody>
                    <a:bodyPr/>
                    <a:lstStyle/>
                    <a:p>
                      <a:r>
                        <a:rPr lang="en-US" sz="1600" dirty="0">
                          <a:solidFill>
                            <a:schemeClr val="bg1">
                              <a:lumMod val="50000"/>
                            </a:schemeClr>
                          </a:solidFill>
                          <a:latin typeface="+mj-lt"/>
                        </a:rPr>
                        <a:t>Wednesday, September 28</a:t>
                      </a:r>
                    </a:p>
                  </a:txBody>
                  <a:tcPr marL="93260" marR="93260" marT="46630" marB="46630">
                    <a:noFill/>
                  </a:tcPr>
                </a:tc>
                <a:tc>
                  <a:txBody>
                    <a:bodyPr/>
                    <a:lstStyle/>
                    <a:p>
                      <a:r>
                        <a:rPr lang="en-US" sz="1600" dirty="0">
                          <a:solidFill>
                            <a:schemeClr val="bg1">
                              <a:lumMod val="50000"/>
                            </a:schemeClr>
                          </a:solidFill>
                          <a:latin typeface="+mj-lt"/>
                        </a:rPr>
                        <a:t>10:00 AM – 6:00 PM</a:t>
                      </a:r>
                    </a:p>
                  </a:txBody>
                  <a:tcPr marL="93260" marR="93260" marT="46630" marB="46630">
                    <a:noFill/>
                  </a:tcPr>
                </a:tc>
                <a:extLst>
                  <a:ext uri="{0D108BD9-81ED-4DB2-BD59-A6C34878D82A}">
                    <a16:rowId xmlns:a16="http://schemas.microsoft.com/office/drawing/2014/main" val="3361195752"/>
                  </a:ext>
                </a:extLst>
              </a:tr>
              <a:tr h="341955">
                <a:tc>
                  <a:txBody>
                    <a:bodyPr/>
                    <a:lstStyle/>
                    <a:p>
                      <a:r>
                        <a:rPr lang="en-US" sz="1600" dirty="0">
                          <a:solidFill>
                            <a:schemeClr val="bg1">
                              <a:lumMod val="50000"/>
                            </a:schemeClr>
                          </a:solidFill>
                          <a:latin typeface="+mj-lt"/>
                        </a:rPr>
                        <a:t>Thursday,</a:t>
                      </a:r>
                      <a:r>
                        <a:rPr lang="en-US" sz="1600" baseline="0" dirty="0">
                          <a:solidFill>
                            <a:schemeClr val="bg1">
                              <a:lumMod val="50000"/>
                            </a:schemeClr>
                          </a:solidFill>
                          <a:latin typeface="+mj-lt"/>
                        </a:rPr>
                        <a:t> September 29</a:t>
                      </a:r>
                      <a:endParaRPr lang="en-US" sz="1600" dirty="0">
                        <a:solidFill>
                          <a:schemeClr val="bg1">
                            <a:lumMod val="50000"/>
                          </a:schemeClr>
                        </a:solidFill>
                        <a:latin typeface="+mj-lt"/>
                      </a:endParaRPr>
                    </a:p>
                  </a:txBody>
                  <a:tcPr marL="93260" marR="93260" marT="46630" marB="46630">
                    <a:noFill/>
                  </a:tcPr>
                </a:tc>
                <a:tc>
                  <a:txBody>
                    <a:bodyPr/>
                    <a:lstStyle/>
                    <a:p>
                      <a:r>
                        <a:rPr lang="en-US" sz="1600" dirty="0">
                          <a:solidFill>
                            <a:schemeClr val="bg1">
                              <a:lumMod val="50000"/>
                            </a:schemeClr>
                          </a:solidFill>
                          <a:latin typeface="+mj-lt"/>
                        </a:rPr>
                        <a:t>10:00 AM</a:t>
                      </a:r>
                      <a:r>
                        <a:rPr lang="en-US" sz="1600" baseline="0" dirty="0">
                          <a:solidFill>
                            <a:schemeClr val="bg1">
                              <a:lumMod val="50000"/>
                            </a:schemeClr>
                          </a:solidFill>
                          <a:latin typeface="+mj-lt"/>
                        </a:rPr>
                        <a:t> – 4:00 PM</a:t>
                      </a:r>
                      <a:endParaRPr lang="en-US" sz="1600" dirty="0">
                        <a:solidFill>
                          <a:schemeClr val="bg1">
                            <a:lumMod val="50000"/>
                          </a:schemeClr>
                        </a:solidFill>
                        <a:latin typeface="+mj-lt"/>
                      </a:endParaRPr>
                    </a:p>
                  </a:txBody>
                  <a:tcPr marL="93260" marR="93260" marT="46630" marB="46630">
                    <a:noFill/>
                  </a:tcPr>
                </a:tc>
                <a:extLst>
                  <a:ext uri="{0D108BD9-81ED-4DB2-BD59-A6C34878D82A}">
                    <a16:rowId xmlns:a16="http://schemas.microsoft.com/office/drawing/2014/main" val="3062350253"/>
                  </a:ext>
                </a:extLst>
              </a:tr>
            </a:tbl>
          </a:graphicData>
        </a:graphic>
      </p:graphicFrame>
      <p:pic>
        <p:nvPicPr>
          <p:cNvPr id="6" name="Picture 5"/>
          <p:cNvPicPr>
            <a:picLocks noChangeAspect="1"/>
          </p:cNvPicPr>
          <p:nvPr/>
        </p:nvPicPr>
        <p:blipFill rotWithShape="1">
          <a:blip r:embed="rId3"/>
          <a:srcRect l="892" t="15844" r="1293" b="6289"/>
          <a:stretch/>
        </p:blipFill>
        <p:spPr>
          <a:xfrm>
            <a:off x="416788" y="3569818"/>
            <a:ext cx="11602898" cy="2989770"/>
          </a:xfrm>
          <a:prstGeom prst="rect">
            <a:avLst/>
          </a:prstGeom>
        </p:spPr>
      </p:pic>
      <p:pic>
        <p:nvPicPr>
          <p:cNvPr id="12" name="Picture 11"/>
          <p:cNvPicPr>
            <a:picLocks noChangeAspect="1"/>
          </p:cNvPicPr>
          <p:nvPr/>
        </p:nvPicPr>
        <p:blipFill>
          <a:blip r:embed="rId4"/>
          <a:stretch>
            <a:fillRect/>
          </a:stretch>
        </p:blipFill>
        <p:spPr>
          <a:xfrm>
            <a:off x="8717041" y="65399"/>
            <a:ext cx="3647121" cy="1320553"/>
          </a:xfrm>
          <a:prstGeom prst="rect">
            <a:avLst/>
          </a:prstGeom>
        </p:spPr>
      </p:pic>
      <p:sp>
        <p:nvSpPr>
          <p:cNvPr id="13" name="Rectangle 12"/>
          <p:cNvSpPr/>
          <p:nvPr/>
        </p:nvSpPr>
        <p:spPr bwMode="auto">
          <a:xfrm>
            <a:off x="9673403" y="350523"/>
            <a:ext cx="2099005" cy="602805"/>
          </a:xfrm>
          <a:prstGeom prst="rect">
            <a:avLst/>
          </a:prstGeom>
          <a:noFill/>
          <a:ln w="127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 name="Oval 3"/>
          <p:cNvSpPr/>
          <p:nvPr/>
        </p:nvSpPr>
        <p:spPr bwMode="auto">
          <a:xfrm>
            <a:off x="960437" y="3802062"/>
            <a:ext cx="2078090" cy="1905000"/>
          </a:xfrm>
          <a:prstGeom prst="ellipse">
            <a:avLst/>
          </a:prstGeom>
          <a:noFill/>
          <a:ln>
            <a:solidFill>
              <a:schemeClr val="accent1">
                <a:alpha val="1000"/>
              </a:schemeClr>
            </a:solidFill>
            <a:headEnd type="none" w="med" len="med"/>
            <a:tailEnd type="none" w="med" len="med"/>
          </a:ln>
          <a:effectLst>
            <a:glow rad="533400">
              <a:schemeClr val="accent5">
                <a:satMod val="175000"/>
                <a:alpha val="71000"/>
              </a:schemeClr>
            </a:glo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Tree>
    <p:extLst>
      <p:ext uri="{BB962C8B-B14F-4D97-AF65-F5344CB8AC3E}">
        <p14:creationId xmlns:p14="http://schemas.microsoft.com/office/powerpoint/2010/main" val="370809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11889564" cy="917575"/>
          </a:xfrm>
        </p:spPr>
        <p:txBody>
          <a:bodyPr/>
          <a:lstStyle/>
          <a:p>
            <a:r>
              <a:rPr lang="en-US" dirty="0"/>
              <a:t>Solving Storage Challenges with Azure</a:t>
            </a:r>
          </a:p>
        </p:txBody>
      </p:sp>
      <p:cxnSp>
        <p:nvCxnSpPr>
          <p:cNvPr id="9" name="Straight Connector 8"/>
          <p:cNvCxnSpPr/>
          <p:nvPr/>
        </p:nvCxnSpPr>
        <p:spPr>
          <a:xfrm flipH="1" flipV="1">
            <a:off x="3589437" y="4944182"/>
            <a:ext cx="2194560" cy="880"/>
          </a:xfrm>
          <a:prstGeom prst="line">
            <a:avLst/>
          </a:prstGeom>
          <a:ln w="31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652155" y="4931756"/>
            <a:ext cx="2194560" cy="880"/>
          </a:xfrm>
          <a:prstGeom prst="line">
            <a:avLst/>
          </a:prstGeom>
          <a:ln w="31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4320" y="2688336"/>
            <a:ext cx="2950230" cy="603242"/>
          </a:xfrm>
          <a:prstGeom prst="rect">
            <a:avLst/>
          </a:prstGeom>
          <a:noFill/>
        </p:spPr>
        <p:txBody>
          <a:bodyPr wrap="square" lIns="182880" tIns="146304" rIns="182880" bIns="146304" rtlCol="0" anchor="ctr">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mj-lt"/>
              </a:rPr>
              <a:t>Limitless Scalability</a:t>
            </a:r>
          </a:p>
        </p:txBody>
      </p:sp>
      <p:pic>
        <p:nvPicPr>
          <p:cNvPr id="17" name="Picture 16"/>
          <p:cNvPicPr>
            <a:picLocks noChangeAspect="1"/>
          </p:cNvPicPr>
          <p:nvPr/>
        </p:nvPicPr>
        <p:blipFill>
          <a:blip r:embed="rId3"/>
          <a:stretch>
            <a:fillRect/>
          </a:stretch>
        </p:blipFill>
        <p:spPr>
          <a:xfrm>
            <a:off x="1028767" y="3407660"/>
            <a:ext cx="1441337" cy="1101399"/>
          </a:xfrm>
          <a:prstGeom prst="rect">
            <a:avLst/>
          </a:prstGeom>
        </p:spPr>
      </p:pic>
      <p:cxnSp>
        <p:nvCxnSpPr>
          <p:cNvPr id="11" name="Straight Connector 10"/>
          <p:cNvCxnSpPr/>
          <p:nvPr/>
        </p:nvCxnSpPr>
        <p:spPr>
          <a:xfrm flipH="1" flipV="1">
            <a:off x="9806627" y="4944182"/>
            <a:ext cx="2194560" cy="880"/>
          </a:xfrm>
          <a:prstGeom prst="line">
            <a:avLst/>
          </a:prstGeom>
          <a:ln w="31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8857619" y="2688336"/>
            <a:ext cx="3685216" cy="1820723"/>
            <a:chOff x="8857619" y="2688336"/>
            <a:chExt cx="3685216" cy="1820723"/>
          </a:xfrm>
        </p:grpSpPr>
        <p:sp>
          <p:nvSpPr>
            <p:cNvPr id="15" name="TextBox 14"/>
            <p:cNvSpPr txBox="1"/>
            <p:nvPr/>
          </p:nvSpPr>
          <p:spPr>
            <a:xfrm>
              <a:off x="9264979" y="2688336"/>
              <a:ext cx="3277856" cy="603242"/>
            </a:xfrm>
            <a:prstGeom prst="rect">
              <a:avLst/>
            </a:prstGeom>
            <a:noFill/>
          </p:spPr>
          <p:txBody>
            <a:bodyPr wrap="square" lIns="182880" tIns="146304" rIns="182880" bIns="146304" rtlCol="0" anchor="ctr">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mj-lt"/>
                </a:rPr>
                <a:t>Business Agility</a:t>
              </a:r>
            </a:p>
          </p:txBody>
        </p:sp>
        <p:pic>
          <p:nvPicPr>
            <p:cNvPr id="19" name="Picture 18"/>
            <p:cNvPicPr>
              <a:picLocks noChangeAspect="1"/>
            </p:cNvPicPr>
            <p:nvPr/>
          </p:nvPicPr>
          <p:blipFill>
            <a:blip r:embed="rId4"/>
            <a:stretch>
              <a:fillRect/>
            </a:stretch>
          </p:blipFill>
          <p:spPr>
            <a:xfrm>
              <a:off x="10370955" y="3389860"/>
              <a:ext cx="1065904" cy="1119199"/>
            </a:xfrm>
            <a:prstGeom prst="rect">
              <a:avLst/>
            </a:prstGeom>
          </p:spPr>
        </p:pic>
        <p:sp>
          <p:nvSpPr>
            <p:cNvPr id="20" name="Equal 19"/>
            <p:cNvSpPr/>
            <p:nvPr/>
          </p:nvSpPr>
          <p:spPr bwMode="auto">
            <a:xfrm>
              <a:off x="8857619" y="3593592"/>
              <a:ext cx="742167" cy="737125"/>
            </a:xfrm>
            <a:prstGeom prst="mathEqual">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cxnSp>
        <p:nvCxnSpPr>
          <p:cNvPr id="10" name="Straight Connector 9"/>
          <p:cNvCxnSpPr/>
          <p:nvPr/>
        </p:nvCxnSpPr>
        <p:spPr>
          <a:xfrm flipH="1" flipV="1">
            <a:off x="6611318" y="4950044"/>
            <a:ext cx="2194560" cy="880"/>
          </a:xfrm>
          <a:prstGeom prst="line">
            <a:avLst/>
          </a:prstGeom>
          <a:ln w="31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839876" y="2688336"/>
            <a:ext cx="3352553" cy="1820723"/>
            <a:chOff x="5839876" y="2688336"/>
            <a:chExt cx="3352553" cy="1820723"/>
          </a:xfrm>
        </p:grpSpPr>
        <p:sp>
          <p:nvSpPr>
            <p:cNvPr id="14" name="TextBox 13"/>
            <p:cNvSpPr txBox="1"/>
            <p:nvPr/>
          </p:nvSpPr>
          <p:spPr>
            <a:xfrm>
              <a:off x="6224767" y="2688336"/>
              <a:ext cx="2967662" cy="603242"/>
            </a:xfrm>
            <a:prstGeom prst="rect">
              <a:avLst/>
            </a:prstGeom>
            <a:noFill/>
          </p:spPr>
          <p:txBody>
            <a:bodyPr wrap="square" lIns="182880" tIns="146304" rIns="182880" bIns="146304" rtlCol="0" anchor="ctr">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mj-lt"/>
                </a:rPr>
                <a:t>Cloud Economics</a:t>
              </a:r>
            </a:p>
          </p:txBody>
        </p:sp>
        <p:pic>
          <p:nvPicPr>
            <p:cNvPr id="18" name="Picture 17"/>
            <p:cNvPicPr>
              <a:picLocks noChangeAspect="1"/>
            </p:cNvPicPr>
            <p:nvPr/>
          </p:nvPicPr>
          <p:blipFill>
            <a:blip r:embed="rId5"/>
            <a:stretch>
              <a:fillRect/>
            </a:stretch>
          </p:blipFill>
          <p:spPr>
            <a:xfrm>
              <a:off x="6909942" y="3574047"/>
              <a:ext cx="1597312" cy="935012"/>
            </a:xfrm>
            <a:prstGeom prst="rect">
              <a:avLst/>
            </a:prstGeom>
          </p:spPr>
        </p:pic>
        <p:sp>
          <p:nvSpPr>
            <p:cNvPr id="21" name="Plus 20"/>
            <p:cNvSpPr/>
            <p:nvPr/>
          </p:nvSpPr>
          <p:spPr bwMode="auto">
            <a:xfrm>
              <a:off x="5839876" y="3593592"/>
              <a:ext cx="719701" cy="681134"/>
            </a:xfrm>
            <a:prstGeom prst="mathPlus">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3" name="Group 2"/>
          <p:cNvGrpSpPr/>
          <p:nvPr/>
        </p:nvGrpSpPr>
        <p:grpSpPr>
          <a:xfrm>
            <a:off x="2862072" y="2688336"/>
            <a:ext cx="3360829" cy="1820723"/>
            <a:chOff x="2862072" y="2688336"/>
            <a:chExt cx="3360829" cy="1820723"/>
          </a:xfrm>
        </p:grpSpPr>
        <p:sp>
          <p:nvSpPr>
            <p:cNvPr id="13" name="TextBox 12"/>
            <p:cNvSpPr txBox="1"/>
            <p:nvPr/>
          </p:nvSpPr>
          <p:spPr>
            <a:xfrm>
              <a:off x="3246963" y="2688336"/>
              <a:ext cx="2975938" cy="603242"/>
            </a:xfrm>
            <a:prstGeom prst="rect">
              <a:avLst/>
            </a:prstGeom>
            <a:noFill/>
          </p:spPr>
          <p:txBody>
            <a:bodyPr wrap="square" lIns="182880" tIns="146304" rIns="182880" bIns="146304" rtlCol="0" anchor="ctr">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mj-lt"/>
                </a:rPr>
                <a:t>Trusted</a:t>
              </a:r>
            </a:p>
          </p:txBody>
        </p:sp>
        <p:sp>
          <p:nvSpPr>
            <p:cNvPr id="22" name="Plus 21"/>
            <p:cNvSpPr/>
            <p:nvPr/>
          </p:nvSpPr>
          <p:spPr bwMode="auto">
            <a:xfrm>
              <a:off x="2862072" y="3593592"/>
              <a:ext cx="719701" cy="681134"/>
            </a:xfrm>
            <a:prstGeom prst="mathPlus">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8" name="Picture 27"/>
            <p:cNvPicPr>
              <a:picLocks noChangeAspect="1"/>
            </p:cNvPicPr>
            <p:nvPr/>
          </p:nvPicPr>
          <p:blipFill>
            <a:blip r:embed="rId6"/>
            <a:stretch>
              <a:fillRect/>
            </a:stretch>
          </p:blipFill>
          <p:spPr>
            <a:xfrm>
              <a:off x="4328278" y="3575699"/>
              <a:ext cx="819071" cy="933360"/>
            </a:xfrm>
            <a:prstGeom prst="rect">
              <a:avLst/>
            </a:prstGeom>
          </p:spPr>
        </p:pic>
      </p:grpSp>
    </p:spTree>
    <p:extLst>
      <p:ext uri="{BB962C8B-B14F-4D97-AF65-F5344CB8AC3E}">
        <p14:creationId xmlns:p14="http://schemas.microsoft.com/office/powerpoint/2010/main" val="348151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303229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eb1"/>
          <p:cNvSpPr/>
          <p:nvPr/>
        </p:nvSpPr>
        <p:spPr bwMode="auto">
          <a:xfrm>
            <a:off x="3029971" y="4732276"/>
            <a:ext cx="9131868" cy="73152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Get started with Azure Solutions today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http://azure.com/solutions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1" name="web2"/>
          <p:cNvSpPr/>
          <p:nvPr/>
        </p:nvSpPr>
        <p:spPr bwMode="auto">
          <a:xfrm>
            <a:off x="3029971" y="5509114"/>
            <a:ext cx="9131868" cy="73152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Join live or watch on-demand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hlinkClick r:id="rId4"/>
              </a:rPr>
              <a:t>http://aka.ms/AzureMonthlyWebinar</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 name="Title 1"/>
          <p:cNvSpPr>
            <a:spLocks noGrp="1"/>
          </p:cNvSpPr>
          <p:nvPr>
            <p:ph type="title"/>
          </p:nvPr>
        </p:nvSpPr>
        <p:spPr>
          <a:xfrm>
            <a:off x="274639" y="295274"/>
            <a:ext cx="11889564" cy="1144588"/>
          </a:xfrm>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7" name="web1"/>
          <p:cNvSpPr/>
          <p:nvPr/>
        </p:nvSpPr>
        <p:spPr bwMode="auto">
          <a:xfrm>
            <a:off x="3036964" y="1624920"/>
            <a:ext cx="9129634" cy="73152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5"/>
              </a:rPr>
              <a:t>http://www.microsoft.com/itprocareercenter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032927" y="2401759"/>
            <a:ext cx="9129634" cy="73152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8" name="web3"/>
          <p:cNvSpPr/>
          <p:nvPr/>
        </p:nvSpPr>
        <p:spPr bwMode="auto">
          <a:xfrm>
            <a:off x="3036964" y="3178598"/>
            <a:ext cx="9129634" cy="73152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gradFill>
                  <a:gsLst>
                    <a:gs pos="0">
                      <a:schemeClr val="tx1"/>
                    </a:gs>
                    <a:gs pos="100000">
                      <a:schemeClr val="tx1"/>
                    </a:gs>
                  </a:gsLst>
                  <a:lin ang="5400000" scaled="0"/>
                </a:gradFill>
                <a:effectLst/>
                <a:uLnTx/>
                <a:uFillTx/>
              </a:rPr>
              <a:t>Microsoft </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a:t>
            </a:r>
            <a:r>
              <a:rPr kumimoji="0" lang="en-US" sz="2000" b="0" i="0" u="none" strike="noStrike" kern="0" cap="none" spc="0" normalizeH="0" baseline="0" noProof="0">
                <a:ln>
                  <a:noFill/>
                </a:ln>
                <a:gradFill>
                  <a:gsLst>
                    <a:gs pos="0">
                      <a:schemeClr val="tx1"/>
                    </a:gs>
                    <a:gs pos="100000">
                      <a:schemeClr val="tx1"/>
                    </a:gs>
                  </a:gsLst>
                  <a:lin ang="5400000" scaled="0"/>
                </a:gradFill>
                <a:effectLst/>
                <a:uLnTx/>
                <a:uFillTx/>
              </a:rPr>
              <a:t>echanics </a:t>
            </a:r>
            <a:endPar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7"/>
              </a:rPr>
              <a:t>https://www.microsoft.com/mechanics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036989" y="3955437"/>
            <a:ext cx="9124848" cy="73152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Ask questions, get answers, exchange ideas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8"/>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122236" y="1592262"/>
            <a:ext cx="2895601" cy="427879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90000"/>
              </a:lnSpc>
              <a:spcBef>
                <a:spcPts val="0"/>
              </a:spcBef>
              <a:spcAft>
                <a:spcPts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24" name="Mask"/>
          <p:cNvSpPr/>
          <p:nvPr/>
        </p:nvSpPr>
        <p:spPr bwMode="auto">
          <a:xfrm>
            <a:off x="-639762" y="1516062"/>
            <a:ext cx="3657600"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86770" y="1624920"/>
            <a:ext cx="2743200" cy="7315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32472"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86770" y="2401759"/>
            <a:ext cx="2743200" cy="7315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32472"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1" name="3"/>
          <p:cNvSpPr/>
          <p:nvPr/>
        </p:nvSpPr>
        <p:spPr bwMode="auto">
          <a:xfrm>
            <a:off x="286770" y="3178598"/>
            <a:ext cx="2743200" cy="7315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32472"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
        <p:nvSpPr>
          <p:cNvPr id="12" name="4"/>
          <p:cNvSpPr/>
          <p:nvPr/>
        </p:nvSpPr>
        <p:spPr bwMode="auto">
          <a:xfrm>
            <a:off x="286770" y="3955437"/>
            <a:ext cx="2743200" cy="7315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32472"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22" name="1"/>
          <p:cNvSpPr/>
          <p:nvPr/>
        </p:nvSpPr>
        <p:spPr bwMode="auto">
          <a:xfrm>
            <a:off x="286770" y="4732276"/>
            <a:ext cx="2743200" cy="7315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Azure Solutions</a:t>
            </a:r>
          </a:p>
        </p:txBody>
      </p:sp>
      <p:sp>
        <p:nvSpPr>
          <p:cNvPr id="23" name="2"/>
          <p:cNvSpPr/>
          <p:nvPr/>
        </p:nvSpPr>
        <p:spPr bwMode="auto">
          <a:xfrm>
            <a:off x="286770" y="5509114"/>
            <a:ext cx="2743200" cy="7315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Azure monthly webinar series</a:t>
            </a:r>
          </a:p>
        </p:txBody>
      </p:sp>
    </p:spTree>
    <p:extLst>
      <p:ext uri="{BB962C8B-B14F-4D97-AF65-F5344CB8AC3E}">
        <p14:creationId xmlns:p14="http://schemas.microsoft.com/office/powerpoint/2010/main" val="2247539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75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75000"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0-#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decel="75000"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0-#ppt_w/2"/>
                                          </p:val>
                                        </p:tav>
                                        <p:tav tm="100000">
                                          <p:val>
                                            <p:strVal val="#ppt_x"/>
                                          </p:val>
                                        </p:tav>
                                      </p:tavLst>
                                    </p:anim>
                                    <p:anim calcmode="lin" valueType="num">
                                      <p:cBhvr additive="base">
                                        <p:cTn id="16" dur="10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decel="7500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0-#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decel="75000" fill="hold" grpId="0" nodeType="withEffect">
                                  <p:stCondLst>
                                    <p:cond delay="12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0-#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decel="75000" fill="hold" grpId="0" nodeType="withEffect">
                                  <p:stCondLst>
                                    <p:cond delay="1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0-#ppt_w/2"/>
                                          </p:val>
                                        </p:tav>
                                        <p:tav tm="100000">
                                          <p:val>
                                            <p:strVal val="#ppt_x"/>
                                          </p:val>
                                        </p:tav>
                                      </p:tavLst>
                                    </p:anim>
                                    <p:anim calcmode="lin" valueType="num">
                                      <p:cBhvr additive="base">
                                        <p:cTn id="2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7" grpId="0" animBg="1"/>
      <p:bldP spid="17" grpId="0" animBg="1"/>
      <p:bldP spid="18" grpId="0" animBg="1"/>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5" name="checks"/>
          <p:cNvSpPr/>
          <p:nvPr/>
        </p:nvSpPr>
        <p:spPr bwMode="auto">
          <a:xfrm>
            <a:off x="3147376" y="1940604"/>
            <a:ext cx="9166861" cy="3973353"/>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Cloud role mapping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Expert advice on skills needed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Self-paced curriculum by cloud role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$300 Azure credits and extended trials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err="1">
                <a:ln>
                  <a:noFill/>
                </a:ln>
                <a:gradFill>
                  <a:gsLst>
                    <a:gs pos="0">
                      <a:schemeClr val="tx1"/>
                    </a:gs>
                    <a:gs pos="100000">
                      <a:schemeClr val="tx1"/>
                    </a:gs>
                  </a:gsLst>
                  <a:lin ang="5400000" scaled="0"/>
                </a:gradFill>
                <a:effectLst/>
                <a:uLnTx/>
                <a:uFillTx/>
              </a:rPr>
              <a:t>Pluralsight</a:t>
            </a: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 3 month subscription (10 courses)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Phone support incident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Weekly short videos and insights from Microsoft’s leaders and engineers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Connect with community of peers and Microsoft experts</a:t>
            </a:r>
          </a:p>
        </p:txBody>
      </p:sp>
      <p:sp>
        <p:nvSpPr>
          <p:cNvPr id="6" name="White Fade"/>
          <p:cNvSpPr/>
          <p:nvPr/>
        </p:nvSpPr>
        <p:spPr bwMode="auto">
          <a:xfrm>
            <a:off x="3017838" y="1592261"/>
            <a:ext cx="9418637" cy="54022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web1"/>
          <p:cNvSpPr/>
          <p:nvPr/>
        </p:nvSpPr>
        <p:spPr bwMode="auto">
          <a:xfrm>
            <a:off x="3147376" y="1940604"/>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147376" y="2944539"/>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4"/>
              </a:rPr>
              <a:t>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0" name="web3"/>
          <p:cNvSpPr/>
          <p:nvPr/>
        </p:nvSpPr>
        <p:spPr bwMode="auto">
          <a:xfrm>
            <a:off x="3147376" y="394656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Mechanics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tx1"/>
                </a:solidFill>
                <a:effectLst/>
                <a:uLnTx/>
                <a:uFillTx/>
                <a:hlinkClick r:id="rId5"/>
              </a:rPr>
              <a:t>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147376" y="495383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Tech Community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487361" y="1516062"/>
            <a:ext cx="3634737"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74639" y="1940604"/>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74639" y="2944539"/>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2" name="4"/>
          <p:cNvSpPr/>
          <p:nvPr/>
        </p:nvSpPr>
        <p:spPr bwMode="auto">
          <a:xfrm>
            <a:off x="274639" y="495383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15" name="4"/>
          <p:cNvSpPr/>
          <p:nvPr/>
        </p:nvSpPr>
        <p:spPr bwMode="auto">
          <a:xfrm>
            <a:off x="274639" y="394656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Tree>
    <p:extLst>
      <p:ext uri="{BB962C8B-B14F-4D97-AF65-F5344CB8AC3E}">
        <p14:creationId xmlns:p14="http://schemas.microsoft.com/office/powerpoint/2010/main" val="2822625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02144 1.20744E-6 L 3.66862E-6 1.20744E-6 " pathEditMode="relative" rAng="0" ptsTypes="AA">
                                      <p:cBhvr>
                                        <p:cTn id="9" dur="1000" fill="hold"/>
                                        <p:tgtEl>
                                          <p:spTgt spid="5"/>
                                        </p:tgtEl>
                                        <p:attrNameLst>
                                          <p:attrName>ppt_x</p:attrName>
                                          <p:attrName>ppt_y</p:attrName>
                                        </p:attrNameLst>
                                      </p:cBhvr>
                                      <p:rCtr x="-1072"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decel="75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decel="7500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decel="7500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decel="7500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0-#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7" grpId="0" animBg="1"/>
      <p:bldP spid="20" grpId="0" animBg="1"/>
      <p:bldP spid="1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66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Storage – Scale and Geo Reach</a:t>
            </a:r>
          </a:p>
        </p:txBody>
      </p:sp>
      <p:grpSp>
        <p:nvGrpSpPr>
          <p:cNvPr id="6" name="Group 5"/>
          <p:cNvGrpSpPr/>
          <p:nvPr/>
        </p:nvGrpSpPr>
        <p:grpSpPr>
          <a:xfrm>
            <a:off x="6254496" y="1287462"/>
            <a:ext cx="5925312" cy="5387658"/>
            <a:chOff x="6254496" y="1287462"/>
            <a:chExt cx="5925312" cy="5387658"/>
          </a:xfrm>
        </p:grpSpPr>
        <p:sp>
          <p:nvSpPr>
            <p:cNvPr id="19" name="Rectangle 18"/>
            <p:cNvSpPr/>
            <p:nvPr/>
          </p:nvSpPr>
          <p:spPr bwMode="auto">
            <a:xfrm>
              <a:off x="6254496" y="3383280"/>
              <a:ext cx="5925312" cy="3291840"/>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Reach</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Segoe UI" pitchFamily="34" charset="0"/>
                </a:rPr>
                <a:t>Government and Sovereign Cloud options</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Segoe UI" pitchFamily="34" charset="0"/>
                </a:rPr>
                <a:t>Azure Stack</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Segoe UI" pitchFamily="34" charset="0"/>
                </a:rPr>
                <a:t>Regional coverage</a:t>
              </a:r>
              <a:endParaRPr kumimoji="0" lang="en-US"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p:txBody>
        </p:sp>
        <p:pic>
          <p:nvPicPr>
            <p:cNvPr id="135" name="Picture 134"/>
            <p:cNvPicPr>
              <a:picLocks noChangeAspect="1"/>
            </p:cNvPicPr>
            <p:nvPr/>
          </p:nvPicPr>
          <p:blipFill>
            <a:blip r:embed="rId3"/>
            <a:stretch>
              <a:fillRect/>
            </a:stretch>
          </p:blipFill>
          <p:spPr>
            <a:xfrm>
              <a:off x="8378952" y="1287462"/>
              <a:ext cx="1676400" cy="1676400"/>
            </a:xfrm>
            <a:prstGeom prst="rect">
              <a:avLst/>
            </a:prstGeom>
          </p:spPr>
        </p:pic>
      </p:grpSp>
      <p:grpSp>
        <p:nvGrpSpPr>
          <p:cNvPr id="5" name="Group 4"/>
          <p:cNvGrpSpPr/>
          <p:nvPr/>
        </p:nvGrpSpPr>
        <p:grpSpPr>
          <a:xfrm>
            <a:off x="274638" y="1435707"/>
            <a:ext cx="5925312" cy="5239413"/>
            <a:chOff x="274638" y="1435707"/>
            <a:chExt cx="5925312" cy="5239413"/>
          </a:xfrm>
        </p:grpSpPr>
        <p:sp>
          <p:nvSpPr>
            <p:cNvPr id="18" name="Rectangle 17"/>
            <p:cNvSpPr/>
            <p:nvPr/>
          </p:nvSpPr>
          <p:spPr bwMode="auto">
            <a:xfrm>
              <a:off x="274638" y="3383280"/>
              <a:ext cx="5925312" cy="329184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Scalability</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Instantly grow</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Near infinite capacity</a:t>
              </a:r>
            </a:p>
            <a:p>
              <a:pPr marL="809271" marR="0" lvl="1" indent="-342900" algn="l" defTabSz="932472" rtl="0" eaLnBrk="1" fontAlgn="base" latinLnBrk="0" hangingPunct="1">
                <a:lnSpc>
                  <a:spcPct val="100000"/>
                </a:lnSpc>
                <a:spcBef>
                  <a:spcPct val="0"/>
                </a:spcBef>
                <a:spcAft>
                  <a:spcPct val="0"/>
                </a:spcAft>
                <a:buClrTx/>
                <a:buSzTx/>
                <a:buFont typeface="Segoe UI" panose="020B0502040204020203"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120 Trillion Objects stored</a:t>
              </a:r>
            </a:p>
            <a:p>
              <a:pPr marL="809271" marR="0" lvl="1" indent="-342900" algn="l" defTabSz="932742"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2400" b="0" i="0" u="none" strike="noStrike" kern="1200" cap="none" spc="0" normalizeH="0" baseline="0" noProof="0">
                  <a:ln>
                    <a:noFill/>
                  </a:ln>
                  <a:solidFill>
                    <a:schemeClr val="bg1"/>
                  </a:solidFill>
                  <a:effectLst/>
                  <a:uLnTx/>
                  <a:uFillTx/>
                  <a:latin typeface="+mn-lt"/>
                  <a:ea typeface="+mn-ea"/>
                  <a:cs typeface="+mn-cs"/>
                </a:rPr>
                <a:t>19 </a:t>
              </a:r>
              <a:r>
                <a:rPr kumimoji="0" lang="en-US" sz="2400" b="0" i="0" u="none" strike="noStrike" kern="1200" cap="none" spc="0" normalizeH="0" baseline="0" noProof="0" dirty="0">
                  <a:ln>
                    <a:noFill/>
                  </a:ln>
                  <a:solidFill>
                    <a:schemeClr val="bg1"/>
                  </a:solidFill>
                  <a:effectLst/>
                  <a:uLnTx/>
                  <a:uFillTx/>
                  <a:latin typeface="+mn-lt"/>
                  <a:ea typeface="+mn-ea"/>
                  <a:cs typeface="+mn-cs"/>
                </a:rPr>
                <a:t>Million Transactions/second</a:t>
              </a:r>
            </a:p>
            <a:p>
              <a:pPr marL="809271" marR="0" lvl="1" indent="-342900" algn="l" defTabSz="932742"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120K new Subscriptions/month</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p:txBody>
        </p:sp>
        <p:pic>
          <p:nvPicPr>
            <p:cNvPr id="136" name="Picture 135"/>
            <p:cNvPicPr>
              <a:picLocks noChangeAspect="1"/>
            </p:cNvPicPr>
            <p:nvPr/>
          </p:nvPicPr>
          <p:blipFill>
            <a:blip r:embed="rId4"/>
            <a:stretch>
              <a:fillRect/>
            </a:stretch>
          </p:blipFill>
          <p:spPr>
            <a:xfrm>
              <a:off x="2203257" y="1435707"/>
              <a:ext cx="2068074" cy="1379910"/>
            </a:xfrm>
            <a:prstGeom prst="rect">
              <a:avLst/>
            </a:prstGeom>
          </p:spPr>
        </p:pic>
      </p:grpSp>
    </p:spTree>
    <p:extLst>
      <p:ext uri="{BB962C8B-B14F-4D97-AF65-F5344CB8AC3E}">
        <p14:creationId xmlns:p14="http://schemas.microsoft.com/office/powerpoint/2010/main" val="3273068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Scale</a:t>
            </a:r>
          </a:p>
        </p:txBody>
      </p:sp>
      <p:sp>
        <p:nvSpPr>
          <p:cNvPr id="3" name="Text Placeholder 2"/>
          <p:cNvSpPr>
            <a:spLocks noGrp="1"/>
          </p:cNvSpPr>
          <p:nvPr>
            <p:ph type="body" sz="quarter" idx="10"/>
          </p:nvPr>
        </p:nvSpPr>
        <p:spPr>
          <a:xfrm>
            <a:off x="198437" y="6105463"/>
            <a:ext cx="11887200" cy="627864"/>
          </a:xfrm>
        </p:spPr>
        <p:txBody>
          <a:bodyPr/>
          <a:lstStyle/>
          <a:p>
            <a:r>
              <a:rPr lang="en-US" sz="3200" dirty="0"/>
              <a:t>30 GA, 4 coming soon – Storage is available in every region</a:t>
            </a:r>
          </a:p>
        </p:txBody>
      </p:sp>
      <p:pic>
        <p:nvPicPr>
          <p:cNvPr id="4" name="Picture 3"/>
          <p:cNvPicPr>
            <a:picLocks noChangeAspect="1"/>
          </p:cNvPicPr>
          <p:nvPr/>
        </p:nvPicPr>
        <p:blipFill>
          <a:blip r:embed="rId3"/>
          <a:stretch>
            <a:fillRect/>
          </a:stretch>
        </p:blipFill>
        <p:spPr>
          <a:xfrm>
            <a:off x="30797" y="1287462"/>
            <a:ext cx="12374881" cy="4793872"/>
          </a:xfrm>
          <a:prstGeom prst="rect">
            <a:avLst/>
          </a:prstGeom>
        </p:spPr>
      </p:pic>
    </p:spTree>
    <p:extLst>
      <p:ext uri="{BB962C8B-B14F-4D97-AF65-F5344CB8AC3E}">
        <p14:creationId xmlns:p14="http://schemas.microsoft.com/office/powerpoint/2010/main" val="196818016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Storage - Trust</a:t>
            </a:r>
          </a:p>
        </p:txBody>
      </p:sp>
      <p:grpSp>
        <p:nvGrpSpPr>
          <p:cNvPr id="20" name="Group 19"/>
          <p:cNvGrpSpPr/>
          <p:nvPr/>
        </p:nvGrpSpPr>
        <p:grpSpPr>
          <a:xfrm>
            <a:off x="274638" y="1668462"/>
            <a:ext cx="5925312" cy="5006658"/>
            <a:chOff x="274638" y="1668462"/>
            <a:chExt cx="5925312" cy="5006658"/>
          </a:xfrm>
        </p:grpSpPr>
        <p:sp>
          <p:nvSpPr>
            <p:cNvPr id="5" name="Rectangle 4"/>
            <p:cNvSpPr/>
            <p:nvPr/>
          </p:nvSpPr>
          <p:spPr bwMode="auto">
            <a:xfrm>
              <a:off x="274638" y="3383280"/>
              <a:ext cx="5925312" cy="3291840"/>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Resilient and Secure</a:t>
              </a:r>
            </a:p>
            <a:p>
              <a:pPr marL="0" marR="0" lvl="0" indent="0" algn="l" defTabSz="932742"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mn-lt"/>
                <a:ea typeface="+mn-ea"/>
                <a:cs typeface="+mn-cs"/>
              </a:endParaRP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Segoe UI" pitchFamily="34" charset="0"/>
                </a:rPr>
                <a:t>Extreme durability</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Segoe UI" pitchFamily="34" charset="0"/>
                </a:rPr>
                <a:t>Data integrity protection</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Segoe UI" pitchFamily="34" charset="0"/>
                </a:rPr>
                <a:t>Tolerance against regional disasters</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Segoe UI" pitchFamily="34" charset="0"/>
                </a:rPr>
                <a:t>Data at Rest Encryption available</a:t>
              </a:r>
            </a:p>
          </p:txBody>
        </p:sp>
        <p:grpSp>
          <p:nvGrpSpPr>
            <p:cNvPr id="6" name="Group 5"/>
            <p:cNvGrpSpPr/>
            <p:nvPr/>
          </p:nvGrpSpPr>
          <p:grpSpPr>
            <a:xfrm>
              <a:off x="2590419" y="1668462"/>
              <a:ext cx="1293750" cy="1542183"/>
              <a:chOff x="3742562" y="1729915"/>
              <a:chExt cx="1293750" cy="1542183"/>
            </a:xfrm>
          </p:grpSpPr>
          <p:pic>
            <p:nvPicPr>
              <p:cNvPr id="7" name="Picture 6"/>
              <p:cNvPicPr>
                <a:picLocks noChangeAspect="1"/>
              </p:cNvPicPr>
              <p:nvPr/>
            </p:nvPicPr>
            <p:blipFill>
              <a:blip r:embed="rId3"/>
              <a:stretch>
                <a:fillRect/>
              </a:stretch>
            </p:blipFill>
            <p:spPr>
              <a:xfrm>
                <a:off x="3742562" y="1729915"/>
                <a:ext cx="1293750" cy="1485000"/>
              </a:xfrm>
              <a:prstGeom prst="rect">
                <a:avLst/>
              </a:prstGeom>
            </p:spPr>
          </p:pic>
          <p:grpSp>
            <p:nvGrpSpPr>
              <p:cNvPr id="8" name="Group 7"/>
              <p:cNvGrpSpPr>
                <a:grpSpLocks noChangeAspect="1"/>
              </p:cNvGrpSpPr>
              <p:nvPr/>
            </p:nvGrpSpPr>
            <p:grpSpPr>
              <a:xfrm>
                <a:off x="3894137" y="2557924"/>
                <a:ext cx="990600" cy="714174"/>
                <a:chOff x="1874836" y="2049461"/>
                <a:chExt cx="1374019" cy="990600"/>
              </a:xfrm>
            </p:grpSpPr>
            <p:grpSp>
              <p:nvGrpSpPr>
                <p:cNvPr id="9" name="Group 8"/>
                <p:cNvGrpSpPr/>
                <p:nvPr/>
              </p:nvGrpSpPr>
              <p:grpSpPr>
                <a:xfrm>
                  <a:off x="1874836" y="2049461"/>
                  <a:ext cx="1374019" cy="990600"/>
                  <a:chOff x="1874836" y="2049461"/>
                  <a:chExt cx="1374019" cy="990600"/>
                </a:xfrm>
              </p:grpSpPr>
              <p:sp>
                <p:nvSpPr>
                  <p:cNvPr id="13" name="Can 39"/>
                  <p:cNvSpPr>
                    <a:spLocks noChangeAspect="1"/>
                  </p:cNvSpPr>
                  <p:nvPr/>
                </p:nvSpPr>
                <p:spPr bwMode="auto">
                  <a:xfrm>
                    <a:off x="1874836" y="2049461"/>
                    <a:ext cx="610529" cy="676303"/>
                  </a:xfrm>
                  <a:prstGeom prst="can">
                    <a:avLst/>
                  </a:prstGeom>
                  <a:solidFill>
                    <a:srgbClr val="0078D7"/>
                  </a:solidFill>
                  <a:ln w="10795" cap="flat" cmpd="sng" algn="ctr">
                    <a:solidFill>
                      <a:srgbClr val="0078D7"/>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 name="Can 40"/>
                  <p:cNvSpPr>
                    <a:spLocks noChangeAspect="1"/>
                  </p:cNvSpPr>
                  <p:nvPr/>
                </p:nvSpPr>
                <p:spPr bwMode="auto">
                  <a:xfrm>
                    <a:off x="2256581" y="2206610"/>
                    <a:ext cx="610529" cy="676303"/>
                  </a:xfrm>
                  <a:prstGeom prst="can">
                    <a:avLst/>
                  </a:prstGeom>
                  <a:solidFill>
                    <a:srgbClr val="0078D7"/>
                  </a:solidFill>
                  <a:ln w="10795" cap="flat" cmpd="sng" algn="ctr">
                    <a:solidFill>
                      <a:srgbClr val="0078D7"/>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5" name="Can 41"/>
                  <p:cNvSpPr>
                    <a:spLocks noChangeAspect="1"/>
                  </p:cNvSpPr>
                  <p:nvPr/>
                </p:nvSpPr>
                <p:spPr bwMode="auto">
                  <a:xfrm>
                    <a:off x="2638326" y="2363758"/>
                    <a:ext cx="610529" cy="676303"/>
                  </a:xfrm>
                  <a:prstGeom prst="can">
                    <a:avLst/>
                  </a:prstGeom>
                  <a:solidFill>
                    <a:srgbClr val="0078D7"/>
                  </a:solidFill>
                  <a:ln w="10795" cap="flat" cmpd="sng" algn="ctr">
                    <a:solidFill>
                      <a:srgbClr val="0078D7"/>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nvGrpSpPr>
                <p:cNvPr id="10" name="Group 9"/>
                <p:cNvGrpSpPr/>
                <p:nvPr/>
              </p:nvGrpSpPr>
              <p:grpSpPr>
                <a:xfrm>
                  <a:off x="2126732" y="2358889"/>
                  <a:ext cx="870226" cy="477642"/>
                  <a:chOff x="2155976" y="2358889"/>
                  <a:chExt cx="870226" cy="477642"/>
                </a:xfrm>
              </p:grpSpPr>
              <p:pic>
                <p:nvPicPr>
                  <p:cNvPr id="11" name="Picture 10"/>
                  <p:cNvPicPr>
                    <a:picLocks noChangeAspect="1"/>
                  </p:cNvPicPr>
                  <p:nvPr/>
                </p:nvPicPr>
                <p:blipFill>
                  <a:blip r:embed="rId4"/>
                  <a:stretch>
                    <a:fillRect/>
                  </a:stretch>
                </p:blipFill>
                <p:spPr>
                  <a:xfrm>
                    <a:off x="2607047" y="2358889"/>
                    <a:ext cx="419155" cy="477642"/>
                  </a:xfrm>
                  <a:prstGeom prst="rect">
                    <a:avLst/>
                  </a:prstGeom>
                </p:spPr>
              </p:pic>
              <p:pic>
                <p:nvPicPr>
                  <p:cNvPr id="12" name="Picture 11"/>
                  <p:cNvPicPr>
                    <a:picLocks noChangeAspect="1"/>
                  </p:cNvPicPr>
                  <p:nvPr/>
                </p:nvPicPr>
                <p:blipFill>
                  <a:blip r:embed="rId5"/>
                  <a:stretch>
                    <a:fillRect/>
                  </a:stretch>
                </p:blipFill>
                <p:spPr>
                  <a:xfrm>
                    <a:off x="2155976" y="2388133"/>
                    <a:ext cx="360668" cy="419155"/>
                  </a:xfrm>
                  <a:prstGeom prst="rect">
                    <a:avLst/>
                  </a:prstGeom>
                </p:spPr>
              </p:pic>
            </p:grpSp>
          </p:grpSp>
        </p:grpSp>
      </p:grpSp>
      <p:grpSp>
        <p:nvGrpSpPr>
          <p:cNvPr id="21" name="Group 20"/>
          <p:cNvGrpSpPr/>
          <p:nvPr/>
        </p:nvGrpSpPr>
        <p:grpSpPr>
          <a:xfrm>
            <a:off x="6257163" y="1720198"/>
            <a:ext cx="5925312" cy="4954922"/>
            <a:chOff x="6257163" y="1720198"/>
            <a:chExt cx="5925312" cy="4954922"/>
          </a:xfrm>
        </p:grpSpPr>
        <p:sp>
          <p:nvSpPr>
            <p:cNvPr id="4" name="Rectangle 3"/>
            <p:cNvSpPr/>
            <p:nvPr/>
          </p:nvSpPr>
          <p:spPr bwMode="auto">
            <a:xfrm>
              <a:off x="6257163" y="3383280"/>
              <a:ext cx="5925312" cy="329184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Trusted Leadership</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Over </a:t>
              </a:r>
              <a:r>
                <a:rPr kumimoji="0" lang="en-US" sz="2400" b="0" i="0" u="none" strike="noStrike" kern="1200" cap="none" spc="0" normalizeH="0" baseline="0" noProof="0" dirty="0">
                  <a:ln>
                    <a:noFill/>
                  </a:ln>
                  <a:solidFill>
                    <a:schemeClr val="bg1"/>
                  </a:solidFill>
                  <a:effectLst/>
                  <a:uLnTx/>
                  <a:uFillTx/>
                  <a:latin typeface="+mn-lt"/>
                  <a:ea typeface="Segoe UI" pitchFamily="34" charset="0"/>
                  <a:cs typeface="Segoe UI" pitchFamily="34" charset="0"/>
                </a:rPr>
                <a:t>85%</a:t>
              </a: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 of Fortune 500 have Microsoft Cloud</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Broad validation by industry analysts</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Leading investments in compliance</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p:txBody>
        </p:sp>
        <p:pic>
          <p:nvPicPr>
            <p:cNvPr id="16" name="Picture 15"/>
            <p:cNvPicPr>
              <a:picLocks noChangeAspect="1"/>
            </p:cNvPicPr>
            <p:nvPr/>
          </p:nvPicPr>
          <p:blipFill>
            <a:blip r:embed="rId6"/>
            <a:stretch>
              <a:fillRect/>
            </a:stretch>
          </p:blipFill>
          <p:spPr>
            <a:xfrm>
              <a:off x="8145227" y="1720198"/>
              <a:ext cx="2149184" cy="1438710"/>
            </a:xfrm>
            <a:prstGeom prst="rect">
              <a:avLst/>
            </a:prstGeom>
          </p:spPr>
        </p:pic>
      </p:grpSp>
    </p:spTree>
    <p:extLst>
      <p:ext uri="{BB962C8B-B14F-4D97-AF65-F5344CB8AC3E}">
        <p14:creationId xmlns:p14="http://schemas.microsoft.com/office/powerpoint/2010/main" val="2480191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7645BF26-5E45-428D-8A8C-D391F447614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4F43A21-9696-48F3-B9B7-2EDC14895D10}"/>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1E44DB9-F8DD-48AE-8162-26CDF62A116D}"/>
    </a:ext>
  </a:extLst>
</a:theme>
</file>

<file path=ppt/theme/theme4.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63611EB3-9A97-4D4F-B762-41E80201E286}"/>
    </a:ext>
  </a:extLst>
</a:theme>
</file>

<file path=ppt/theme/theme5.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2C5385DD-25CC-4B4A-8E83-9D91F0EF820F}"/>
    </a:ext>
  </a:extLst>
</a:theme>
</file>

<file path=ppt/theme/theme6.xml><?xml version="1.0" encoding="utf-8"?>
<a:theme xmlns:a="http://schemas.openxmlformats.org/drawingml/2006/main" name="Veritas_Light_16x9">
  <a:themeElements>
    <a:clrScheme name="Veritas">
      <a:dk1>
        <a:srgbClr val="414142"/>
      </a:dk1>
      <a:lt1>
        <a:sysClr val="window" lastClr="FFFFFF"/>
      </a:lt1>
      <a:dk2>
        <a:srgbClr val="000000"/>
      </a:dk2>
      <a:lt2>
        <a:srgbClr val="C9CFD4"/>
      </a:lt2>
      <a:accent1>
        <a:srgbClr val="B1181E"/>
      </a:accent1>
      <a:accent2>
        <a:srgbClr val="838B8F"/>
      </a:accent2>
      <a:accent3>
        <a:srgbClr val="3DA1B9"/>
      </a:accent3>
      <a:accent4>
        <a:srgbClr val="A3C9CD"/>
      </a:accent4>
      <a:accent5>
        <a:srgbClr val="F57D7D"/>
      </a:accent5>
      <a:accent6>
        <a:srgbClr val="C9CFD4"/>
      </a:accent6>
      <a:hlink>
        <a:srgbClr val="3DA1B9"/>
      </a:hlink>
      <a:folHlink>
        <a:srgbClr val="838B8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miter lim="800000"/>
          <a:headEnd type="none" w="med" len="med"/>
          <a:tailEnd type="none" w="med" len="med"/>
        </a:ln>
        <a:effectLst/>
      </a:spPr>
      <a:bodyPr vert="horz" wrap="square" lIns="91440" tIns="45720" rIns="91440" bIns="45720" numCol="1" rtlCol="0" anchor="ctr" anchorCtr="0" compatLnSpc="1">
        <a:prstTxWarp prst="textNoShape">
          <a:avLst/>
        </a:prstTxWarp>
      </a:bodyPr>
      <a:lstStyle>
        <a:defPPr algn="ctr">
          <a:lnSpc>
            <a:spcPct val="90000"/>
          </a:lnSpc>
          <a:defRPr sz="1800" dirty="0" err="1" smtClean="0">
            <a:solidFill>
              <a:srgbClr val="FFFFFF"/>
            </a:solidFill>
            <a:latin typeface="+mn-lt"/>
          </a:defRPr>
        </a:defPPr>
      </a:lstStyle>
    </a:spDef>
    <a:lnDef>
      <a:spPr bwMode="auto">
        <a:solidFill>
          <a:schemeClr val="accent1"/>
        </a:solidFill>
        <a:ln w="19050" cap="flat" cmpd="sng" algn="ctr">
          <a:solidFill>
            <a:schemeClr val="accent2"/>
          </a:solidFill>
          <a:prstDash val="solid"/>
          <a:miter lim="800000"/>
          <a:headEnd type="none" w="med" len="med"/>
          <a:tailEnd type="none" w="lg" len="lg"/>
        </a:ln>
        <a:effectLst/>
      </a:spPr>
      <a:bodyPr/>
      <a:lstStyle/>
    </a:lnDef>
    <a:txDef>
      <a:spPr bwMode="ltGray">
        <a:noFill/>
        <a:ln w="9525">
          <a:noFill/>
          <a:miter lim="800000"/>
          <a:headEnd/>
          <a:tailEnd/>
        </a:ln>
      </a:spPr>
      <a:bodyPr wrap="square" lIns="0" tIns="0" rIns="0" bIns="0" rtlCol="0" anchor="t" anchorCtr="0">
        <a:noAutofit/>
      </a:bodyPr>
      <a:lstStyle>
        <a:defPPr>
          <a:lnSpc>
            <a:spcPct val="90000"/>
          </a:lnSpc>
          <a:spcBef>
            <a:spcPts val="0"/>
          </a:spcBef>
          <a:defRPr/>
        </a:defPPr>
      </a:lstStyle>
    </a:txDef>
  </a:objectDefaults>
  <a:extraClrSchemeLst/>
  <a:custClrLst>
    <a:custClr name="173 | 195 | 43">
      <a:srgbClr val="ADC32B"/>
    </a:custClr>
    <a:custClr name="234 | 104 | 60">
      <a:srgbClr val="EA683C"/>
    </a:custClr>
    <a:custClr name="252 | 180 | 69">
      <a:srgbClr val="FCB445"/>
    </a:custClr>
    <a:custClr name="201 | 221 | 229">
      <a:srgbClr val="C9DDE5"/>
    </a:custClr>
  </a:custClrLst>
</a:theme>
</file>

<file path=ppt/theme/theme7.xml><?xml version="1.0" encoding="utf-8"?>
<a:theme xmlns:a="http://schemas.openxmlformats.org/drawingml/2006/main" name="1_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D0C2E7D0-5C17-430B-90AA-64EE87CAC54C}"/>
    </a:ext>
  </a:extLst>
</a:theme>
</file>

<file path=ppt/theme/theme8.xml><?xml version="1.0" encoding="utf-8"?>
<a:theme xmlns:a="http://schemas.openxmlformats.org/drawingml/2006/main" name="4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Andrew  Chen</External_x0020_Speaker>
    <m6878b9dd7994da4ba144f95347d99c6 xmlns="01c77077-aee4-4b5f-bd4e-9cd40a6fff29">
      <Terms xmlns="http://schemas.microsoft.com/office/infopath/2007/PartnerControls"/>
    </m6878b9dd7994da4ba144f95347d99c6>
    <Presentation_x0020_Date xmlns="01c77077-aee4-4b5f-bd4e-9cd40a6fff29">2016-09-27T04:00:00+00:00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BRK2201</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www.w3.org/XML/1998/namespace"/>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schemas.microsoft.com/office/2006/metadata/properties"/>
    <ds:schemaRef ds:uri="http://schemas.microsoft.com/sharepoint/v3"/>
    <ds:schemaRef ds:uri="8ff673fc-3231-4e3a-893b-6d7f7cd32766"/>
    <ds:schemaRef ds:uri="http://schemas.openxmlformats.org/package/2006/metadata/core-properties"/>
    <ds:schemaRef ds:uri="230e9df3-be65-4c73-a93b-d1236ebd677e"/>
    <ds:schemaRef ds:uri="01c77077-aee4-4b5f-bd4e-9cd40a6fff29"/>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2</TotalTime>
  <Words>4289</Words>
  <Application>Microsoft Office PowerPoint</Application>
  <PresentationFormat>Custom</PresentationFormat>
  <Paragraphs>845</Paragraphs>
  <Slides>63</Slides>
  <Notes>44</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63</vt:i4>
      </vt:variant>
    </vt:vector>
  </HeadingPairs>
  <TitlesOfParts>
    <vt:vector size="84" baseType="lpstr">
      <vt:lpstr>ＭＳ Ｐゴシック</vt:lpstr>
      <vt:lpstr>ＭＳ Ｐゴシック</vt:lpstr>
      <vt:lpstr>Arial</vt:lpstr>
      <vt:lpstr>Calibri</vt:lpstr>
      <vt:lpstr>Consolas</vt:lpstr>
      <vt:lpstr>Helvetica Neue</vt:lpstr>
      <vt:lpstr>Segoe UI</vt:lpstr>
      <vt:lpstr>Segoe UI Light</vt:lpstr>
      <vt:lpstr>Segoe UI Semilight</vt:lpstr>
      <vt:lpstr>Stencil</vt:lpstr>
      <vt:lpstr>Tahoma</vt:lpstr>
      <vt:lpstr>Times New Roman</vt:lpstr>
      <vt:lpstr>Wingdings</vt:lpstr>
      <vt:lpstr>5-50002_Ignite_Breakout_Template</vt:lpstr>
      <vt:lpstr>6-30537_Envision 2016 Concurrent Template_Dark</vt:lpstr>
      <vt:lpstr>1_5-50002_Ignite_Breakout_Template</vt:lpstr>
      <vt:lpstr>3_5-50002_Ignite_Breakout_Template</vt:lpstr>
      <vt:lpstr>2_5-50002_Ignite_Breakout_Template</vt:lpstr>
      <vt:lpstr>Veritas_Light_16x9</vt:lpstr>
      <vt:lpstr>1_6-30537_Envision 2016 Concurrent Template_Dark</vt:lpstr>
      <vt:lpstr>4_5-50002_Ignite_Breakout_Template</vt:lpstr>
      <vt:lpstr>Dive into Scenarios and Customer Success Stories with Azure Storage</vt:lpstr>
      <vt:lpstr>Azure Storage Talks @ Ignite</vt:lpstr>
      <vt:lpstr>Agenda</vt:lpstr>
      <vt:lpstr>Azure Storage Primer</vt:lpstr>
      <vt:lpstr>Current Storage Challenges</vt:lpstr>
      <vt:lpstr>Solving Storage Challenges with Azure</vt:lpstr>
      <vt:lpstr>Azure Storage – Scale and Geo Reach</vt:lpstr>
      <vt:lpstr>Azure Scale</vt:lpstr>
      <vt:lpstr>Azure Storage - Trust</vt:lpstr>
      <vt:lpstr>Recognized, Broad, Industry Leadership</vt:lpstr>
      <vt:lpstr>Market Leadership in Compliance Coverage</vt:lpstr>
      <vt:lpstr>Azure Storage – Cloud Economics</vt:lpstr>
      <vt:lpstr>Azure Storage – Hybrid and Business Agility</vt:lpstr>
      <vt:lpstr>Analyst Summary</vt:lpstr>
      <vt:lpstr>Azure Storage Services</vt:lpstr>
      <vt:lpstr>Azure Storage Solutions</vt:lpstr>
      <vt:lpstr>The Dilemma</vt:lpstr>
      <vt:lpstr>Azure Storage + ISV Offerings = Solutions</vt:lpstr>
      <vt:lpstr>Storage-Centric Customer Scenarios</vt:lpstr>
      <vt:lpstr>Backup and Disaster Recovery</vt:lpstr>
      <vt:lpstr>Facing the cloud opportunity</vt:lpstr>
      <vt:lpstr>Solution Capabilities and Architecture</vt:lpstr>
      <vt:lpstr>Featured Partner Solutions</vt:lpstr>
      <vt:lpstr>Customer Case Study</vt:lpstr>
      <vt:lpstr>Commvault and Microsoft  Leading Clients to the Cloud </vt:lpstr>
      <vt:lpstr>Power of the Data Management Platform</vt:lpstr>
      <vt:lpstr>Innovative Systems – Overview</vt:lpstr>
      <vt:lpstr>New Technology Dictated Operational Review </vt:lpstr>
      <vt:lpstr>Accelerate Moving Data &amp; Apps to Azure </vt:lpstr>
      <vt:lpstr>Vision Realized!</vt:lpstr>
      <vt:lpstr>See how Commvault supports Microsoft Azure</vt:lpstr>
      <vt:lpstr>Coming Soon</vt:lpstr>
      <vt:lpstr>The Veritas Approach: Holistic Information Management</vt:lpstr>
      <vt:lpstr>Veritas Backup and Recovery with Microsoft Azure</vt:lpstr>
      <vt:lpstr>Veritas and Microsoft Azure Integration</vt:lpstr>
      <vt:lpstr>Coming Soon</vt:lpstr>
      <vt:lpstr>HPE Data Protector and VM Explorer</vt:lpstr>
      <vt:lpstr>Hybrid Storage and Global Data Access</vt:lpstr>
      <vt:lpstr>Facing the cloud opportunity</vt:lpstr>
      <vt:lpstr>Solution Capabilities and Architecture</vt:lpstr>
      <vt:lpstr>Featured Partner Solutions</vt:lpstr>
      <vt:lpstr>Customer Case Study</vt:lpstr>
      <vt:lpstr>The Field Museum: Preserving the World’s Genetic Biodiversity with Nasuni File Services and Azure</vt:lpstr>
      <vt:lpstr>The Field Museum of Natural History</vt:lpstr>
      <vt:lpstr>The challenges</vt:lpstr>
      <vt:lpstr>Four file management challenges</vt:lpstr>
      <vt:lpstr>An integrated solution</vt:lpstr>
      <vt:lpstr>Nasuni File Services, backed by Azure</vt:lpstr>
      <vt:lpstr>The benefits</vt:lpstr>
      <vt:lpstr>Scalability and Geo-Redundancy</vt:lpstr>
      <vt:lpstr>Burstable Local Performance </vt:lpstr>
      <vt:lpstr>Integrated Data Protection</vt:lpstr>
      <vt:lpstr>Increase IT agility</vt:lpstr>
      <vt:lpstr>The first 10TB</vt:lpstr>
      <vt:lpstr>…the next PB</vt:lpstr>
      <vt:lpstr>Azure Storage + ISV Offerings = Solutions</vt:lpstr>
      <vt:lpstr>Call to Action</vt:lpstr>
      <vt:lpstr>Azure Storage Related Sessions, Links, &amp; Partner Booths</vt:lpstr>
      <vt:lpstr>Visit us at the Microsoft Showcase</vt:lpstr>
      <vt:lpstr>PowerPoint Presentation</vt:lpstr>
      <vt:lpstr>Free IT Pro resources To advance your career in cloud technology</vt:lpstr>
      <vt:lpstr>Free IT Pro resources To advance your career in cloud technology</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 into scenarios and customer success stories with Azure Storage</dc:title>
  <dc:subject>&lt;Speech title here&gt;</dc:subject>
  <dc:creator>MS Events 0088</dc:creator>
  <cp:keywords>Microsoft 2016</cp:keywords>
  <dc:description>Template: Mitchell Derrey, Silverfox Productions_x000d_
Formatting: _x000d_
Audience Type:</dc:description>
  <cp:lastModifiedBy>MS Events 0093</cp:lastModifiedBy>
  <cp:revision>2</cp:revision>
  <dcterms:created xsi:type="dcterms:W3CDTF">2016-09-27T11:56:27Z</dcterms:created>
  <dcterms:modified xsi:type="dcterms:W3CDTF">2016-09-27T19:23:06Z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