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3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4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5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6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7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8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310" r:id="rId5"/>
    <p:sldMasterId id="2147484341" r:id="rId6"/>
    <p:sldMasterId id="2147484366" r:id="rId7"/>
    <p:sldMasterId id="2147484390" r:id="rId8"/>
    <p:sldMasterId id="2147484407" r:id="rId9"/>
    <p:sldMasterId id="2147484419" r:id="rId10"/>
    <p:sldMasterId id="2147484443" r:id="rId11"/>
    <p:sldMasterId id="2147484462" r:id="rId12"/>
  </p:sldMasterIdLst>
  <p:notesMasterIdLst>
    <p:notesMasterId r:id="rId46"/>
  </p:notesMasterIdLst>
  <p:handoutMasterIdLst>
    <p:handoutMasterId r:id="rId47"/>
  </p:handoutMasterIdLst>
  <p:sldIdLst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314" r:id="rId43"/>
    <p:sldId id="290" r:id="rId44"/>
    <p:sldId id="291" r:id="rId45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929"/>
    <a:srgbClr val="FFFFFF"/>
    <a:srgbClr val="BAD80A"/>
    <a:srgbClr val="A80000"/>
    <a:srgbClr val="5C2D91"/>
    <a:srgbClr val="0078D7"/>
    <a:srgbClr val="107C10"/>
    <a:srgbClr val="000000"/>
    <a:srgbClr val="D83B01"/>
    <a:srgbClr val="002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15" autoAdjust="0"/>
  </p:normalViewPr>
  <p:slideViewPr>
    <p:cSldViewPr>
      <p:cViewPr varScale="1">
        <p:scale>
          <a:sx n="109" d="100"/>
          <a:sy n="109" d="100"/>
        </p:scale>
        <p:origin x="156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894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commentAuthors" Target="commentAuthors.xml"/><Relationship Id="rId8" Type="http://schemas.openxmlformats.org/officeDocument/2006/relationships/slideMaster" Target="slideMasters/slideMaster5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.%20Work\0.%20Misc\Ignite\Book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[Book1.xlsx]Sheet3!PivotTable3</c:name>
    <c:fmtId val="14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Community PRs by month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Sheet3!$B$3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poly"/>
            <c:order val="2"/>
            <c:dispRSqr val="0"/>
            <c:dispEq val="0"/>
          </c:trendline>
          <c:cat>
            <c:multiLvlStrRef>
              <c:f>Sheet3!$A$4:$A$48</c:f>
              <c:multiLvlStrCache>
                <c:ptCount val="30"/>
                <c:lvl>
                  <c:pt idx="0">
                    <c:v>Jan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Apr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Aug</c:v>
                  </c:pt>
                  <c:pt idx="8">
                    <c:v>Oct</c:v>
                  </c:pt>
                  <c:pt idx="9">
                    <c:v>Nov</c:v>
                  </c:pt>
                  <c:pt idx="10">
                    <c:v>Dec</c:v>
                  </c:pt>
                  <c:pt idx="11">
                    <c:v>Jan</c:v>
                  </c:pt>
                  <c:pt idx="12">
                    <c:v>Feb</c:v>
                  </c:pt>
                  <c:pt idx="13">
                    <c:v>Mar</c:v>
                  </c:pt>
                  <c:pt idx="14">
                    <c:v>Apr</c:v>
                  </c:pt>
                  <c:pt idx="15">
                    <c:v>May</c:v>
                  </c:pt>
                  <c:pt idx="16">
                    <c:v>Jun</c:v>
                  </c:pt>
                  <c:pt idx="17">
                    <c:v>Jul</c:v>
                  </c:pt>
                  <c:pt idx="18">
                    <c:v>Aug</c:v>
                  </c:pt>
                  <c:pt idx="19">
                    <c:v>Oct</c:v>
                  </c:pt>
                  <c:pt idx="20">
                    <c:v>Nov</c:v>
                  </c:pt>
                  <c:pt idx="21">
                    <c:v>Dec</c:v>
                  </c:pt>
                  <c:pt idx="22">
                    <c:v>Jan</c:v>
                  </c:pt>
                  <c:pt idx="23">
                    <c:v>Feb</c:v>
                  </c:pt>
                  <c:pt idx="24">
                    <c:v>Mar</c:v>
                  </c:pt>
                  <c:pt idx="25">
                    <c:v>Apr</c:v>
                  </c:pt>
                  <c:pt idx="26">
                    <c:v>May</c:v>
                  </c:pt>
                  <c:pt idx="27">
                    <c:v>Jun</c:v>
                  </c:pt>
                  <c:pt idx="28">
                    <c:v>Jul</c:v>
                  </c:pt>
                  <c:pt idx="29">
                    <c:v>Aug</c:v>
                  </c:pt>
                </c:lvl>
                <c:lvl>
                  <c:pt idx="0">
                    <c:v>Qtr1</c:v>
                  </c:pt>
                  <c:pt idx="3">
                    <c:v>Qtr2</c:v>
                  </c:pt>
                  <c:pt idx="6">
                    <c:v>Qtr3</c:v>
                  </c:pt>
                  <c:pt idx="8">
                    <c:v>Qtr4</c:v>
                  </c:pt>
                  <c:pt idx="11">
                    <c:v>Qtr1</c:v>
                  </c:pt>
                  <c:pt idx="14">
                    <c:v>Qtr2</c:v>
                  </c:pt>
                  <c:pt idx="17">
                    <c:v>Qtr3</c:v>
                  </c:pt>
                  <c:pt idx="19">
                    <c:v>Qtr4</c:v>
                  </c:pt>
                  <c:pt idx="22">
                    <c:v>Qtr1</c:v>
                  </c:pt>
                  <c:pt idx="25">
                    <c:v>Qtr2</c:v>
                  </c:pt>
                  <c:pt idx="28">
                    <c:v>Qtr3</c:v>
                  </c:pt>
                </c:lvl>
                <c:lvl>
                  <c:pt idx="0">
                    <c:v>2014</c:v>
                  </c:pt>
                  <c:pt idx="11">
                    <c:v>2015</c:v>
                  </c:pt>
                  <c:pt idx="22">
                    <c:v>2016</c:v>
                  </c:pt>
                </c:lvl>
              </c:multiLvlStrCache>
            </c:multiLvlStrRef>
          </c:cat>
          <c:val>
            <c:numRef>
              <c:f>Sheet3!$B$4:$B$48</c:f>
              <c:numCache>
                <c:formatCode>General</c:formatCode>
                <c:ptCount val="30"/>
                <c:pt idx="0">
                  <c:v>51</c:v>
                </c:pt>
                <c:pt idx="1">
                  <c:v>62</c:v>
                </c:pt>
                <c:pt idx="2">
                  <c:v>62</c:v>
                </c:pt>
                <c:pt idx="3">
                  <c:v>61</c:v>
                </c:pt>
                <c:pt idx="4">
                  <c:v>108</c:v>
                </c:pt>
                <c:pt idx="5">
                  <c:v>108</c:v>
                </c:pt>
                <c:pt idx="6">
                  <c:v>91</c:v>
                </c:pt>
                <c:pt idx="7">
                  <c:v>73</c:v>
                </c:pt>
                <c:pt idx="8">
                  <c:v>120</c:v>
                </c:pt>
                <c:pt idx="9">
                  <c:v>244</c:v>
                </c:pt>
                <c:pt idx="10">
                  <c:v>162</c:v>
                </c:pt>
                <c:pt idx="11">
                  <c:v>253</c:v>
                </c:pt>
                <c:pt idx="12">
                  <c:v>384</c:v>
                </c:pt>
                <c:pt idx="13">
                  <c:v>330</c:v>
                </c:pt>
                <c:pt idx="14">
                  <c:v>315</c:v>
                </c:pt>
                <c:pt idx="15">
                  <c:v>377</c:v>
                </c:pt>
                <c:pt idx="16">
                  <c:v>344</c:v>
                </c:pt>
                <c:pt idx="17">
                  <c:v>393</c:v>
                </c:pt>
                <c:pt idx="18">
                  <c:v>373</c:v>
                </c:pt>
                <c:pt idx="19">
                  <c:v>462</c:v>
                </c:pt>
                <c:pt idx="20">
                  <c:v>518</c:v>
                </c:pt>
                <c:pt idx="21">
                  <c:v>522</c:v>
                </c:pt>
                <c:pt idx="22">
                  <c:v>482</c:v>
                </c:pt>
                <c:pt idx="23">
                  <c:v>549</c:v>
                </c:pt>
                <c:pt idx="24">
                  <c:v>528</c:v>
                </c:pt>
                <c:pt idx="25">
                  <c:v>590</c:v>
                </c:pt>
                <c:pt idx="26">
                  <c:v>690</c:v>
                </c:pt>
                <c:pt idx="27">
                  <c:v>742</c:v>
                </c:pt>
                <c:pt idx="28">
                  <c:v>706</c:v>
                </c:pt>
                <c:pt idx="29">
                  <c:v>808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19-475E-B49B-AAB8159E6E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"/>
        <c:axId val="646284335"/>
        <c:axId val="646290575"/>
      </c:barChart>
      <c:catAx>
        <c:axId val="64628433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6290575"/>
        <c:crosses val="autoZero"/>
        <c:auto val="1"/>
        <c:lblAlgn val="ctr"/>
        <c:lblOffset val="100"/>
        <c:noMultiLvlLbl val="0"/>
      </c:catAx>
      <c:valAx>
        <c:axId val="6462905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62843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2016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9/26/2016 11:18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2016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9/26/2016 11:18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Ignite 2016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660297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66816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99771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6005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11451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12783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236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Ignite 2016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30670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38815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34806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0062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2B2ED8-C573-45EF-BF68-CEC19505703A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2199" y="8685213"/>
            <a:ext cx="684213" cy="4572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63312-38AA-4E1E-B2B5-0F8F122B24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4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2063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1110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405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2564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6491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Ignite 2016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61926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74671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26158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Ignite 2016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27471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Ignite 2016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371307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3512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2B2ED8-C573-45EF-BF68-CEC19505703A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2199" y="8685213"/>
            <a:ext cx="684213" cy="4572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63312-38AA-4E1E-B2B5-0F8F122B24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4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39695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17D118-1690-458F-B4D2-F9DA5D6F50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87E0CF-87F6-4B58-B8B8-DCAB2DAAF3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901751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63594D-14EC-442B-AE1C-93CD4FE026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7698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4063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92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8295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6070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Ignite 2016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9/26/2016 11:18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3408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8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9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9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10333038" y="296863"/>
            <a:ext cx="1828800" cy="461665"/>
          </a:xfrm>
        </p:spPr>
        <p:txBody>
          <a:bodyPr/>
          <a:lstStyle>
            <a:lvl1pPr marL="0" indent="0" algn="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</p:spTree>
    <p:extLst>
      <p:ext uri="{BB962C8B-B14F-4D97-AF65-F5344CB8AC3E}">
        <p14:creationId xmlns:p14="http://schemas.microsoft.com/office/powerpoint/2010/main" val="1685010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523733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66952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98" indent="0" algn="ctr">
              <a:buNone/>
              <a:defRPr sz="2040"/>
            </a:lvl2pPr>
            <a:lvl3pPr marL="932597" indent="0" algn="ctr">
              <a:buNone/>
              <a:defRPr sz="1836"/>
            </a:lvl3pPr>
            <a:lvl4pPr marL="1398895" indent="0" algn="ctr">
              <a:buNone/>
              <a:defRPr sz="1632"/>
            </a:lvl4pPr>
            <a:lvl5pPr marL="1865193" indent="0" algn="ctr">
              <a:buNone/>
              <a:defRPr sz="1632"/>
            </a:lvl5pPr>
            <a:lvl6pPr marL="2331491" indent="0" algn="ctr">
              <a:buNone/>
              <a:defRPr sz="1632"/>
            </a:lvl6pPr>
            <a:lvl7pPr marL="2797790" indent="0" algn="ctr">
              <a:buNone/>
              <a:defRPr sz="1632"/>
            </a:lvl7pPr>
            <a:lvl8pPr marL="3264088" indent="0" algn="ctr">
              <a:buNone/>
              <a:defRPr sz="1632"/>
            </a:lvl8pPr>
            <a:lvl9pPr marL="3730386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2196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57206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1530052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71653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008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5965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45698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7" y="372394"/>
            <a:ext cx="10726460" cy="13519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628" y="1714631"/>
            <a:ext cx="5261211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628" y="2554944"/>
            <a:ext cx="5261211" cy="37579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5965" y="1714631"/>
            <a:ext cx="5287122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5965" y="2554944"/>
            <a:ext cx="5287122" cy="37579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7563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30955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95696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>
              <a:defRPr sz="3264"/>
            </a:lvl1pPr>
            <a:lvl2pPr>
              <a:defRPr sz="2856"/>
            </a:lvl2pPr>
            <a:lvl3pPr>
              <a:defRPr sz="2448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88778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87122" y="1007083"/>
            <a:ext cx="6295965" cy="4970646"/>
          </a:xfrm>
        </p:spPr>
        <p:txBody>
          <a:bodyPr anchor="t"/>
          <a:lstStyle>
            <a:lvl1pPr marL="0" indent="0">
              <a:buNone/>
              <a:defRPr sz="3264"/>
            </a:lvl1pPr>
            <a:lvl2pPr marL="466298" indent="0">
              <a:buNone/>
              <a:defRPr sz="2856"/>
            </a:lvl2pPr>
            <a:lvl3pPr marL="932597" indent="0">
              <a:buNone/>
              <a:defRPr sz="2448"/>
            </a:lvl3pPr>
            <a:lvl4pPr marL="1398895" indent="0">
              <a:buNone/>
              <a:defRPr sz="2040"/>
            </a:lvl4pPr>
            <a:lvl5pPr marL="1865193" indent="0">
              <a:buNone/>
              <a:defRPr sz="2040"/>
            </a:lvl5pPr>
            <a:lvl6pPr marL="2331491" indent="0">
              <a:buNone/>
              <a:defRPr sz="2040"/>
            </a:lvl6pPr>
            <a:lvl7pPr marL="2797790" indent="0">
              <a:buNone/>
              <a:defRPr sz="2040"/>
            </a:lvl7pPr>
            <a:lvl8pPr marL="3264088" indent="0">
              <a:buNone/>
              <a:defRPr sz="2040"/>
            </a:lvl8pPr>
            <a:lvl9pPr marL="3730386" indent="0">
              <a:buNone/>
              <a:defRPr sz="204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23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080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767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9852" y="372394"/>
            <a:ext cx="2681615" cy="5927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5008" y="372394"/>
            <a:ext cx="7889389" cy="5927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1358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6500" y="1965644"/>
            <a:ext cx="7899548" cy="214884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1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3628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1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1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2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0156391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72243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29792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 sz="39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124791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 sz="3999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7745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56810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47698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4465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4462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892776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70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9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199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18355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09974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8761725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09974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1512188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531817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124639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41426"/>
            <a:ext cx="5486399" cy="2012859"/>
          </a:xfrm>
        </p:spPr>
        <p:txBody>
          <a:bodyPr>
            <a:spAutoFit/>
          </a:bodyPr>
          <a:lstStyle>
            <a:lvl1pPr>
              <a:defRPr sz="65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6722916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36382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784147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0628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1995931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654867"/>
      </p:ext>
    </p:extLst>
  </p:cSld>
  <p:clrMapOvr>
    <a:masterClrMapping/>
  </p:clrMapOvr>
  <p:transition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7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46283" rIns="182854" bIns="146283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58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6260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Non-Bulleted Text (4)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199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74640" y="1818958"/>
            <a:ext cx="11889564" cy="209208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28538" indent="0">
              <a:buNone/>
              <a:defRPr sz="1998">
                <a:solidFill>
                  <a:schemeClr val="tx1"/>
                </a:solidFill>
              </a:defRPr>
            </a:lvl2pPr>
            <a:lvl3pPr marL="223547" indent="0">
              <a:buNone/>
              <a:defRPr sz="1998">
                <a:solidFill>
                  <a:schemeClr val="tx1"/>
                </a:solidFill>
              </a:defRPr>
            </a:lvl3pPr>
            <a:lvl4pPr marL="475631" indent="0">
              <a:buNone/>
              <a:defRPr sz="1798">
                <a:solidFill>
                  <a:schemeClr val="tx1"/>
                </a:solidFill>
              </a:defRPr>
            </a:lvl4pPr>
            <a:lvl5pPr marL="738816" indent="0">
              <a:buNone/>
              <a:defRPr sz="1798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1844242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5703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0" y="5897245"/>
            <a:ext cx="12435840" cy="10972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840" y="6294142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796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6518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4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5928748"/>
      </p:ext>
    </p:extLst>
  </p:cSld>
  <p:clrMapOvr>
    <a:masterClrMapping/>
  </p:clrMapOvr>
  <p:transition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18870916"/>
      </p:ext>
    </p:extLst>
  </p:cSld>
  <p:clrMapOvr>
    <a:masterClrMapping/>
  </p:clrMapOvr>
  <p:transition>
    <p:fad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830751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8934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8203744"/>
      </p:ext>
    </p:extLst>
  </p:cSld>
  <p:clrMapOvr>
    <a:masterClrMapping/>
  </p:clrMapOvr>
  <p:transition>
    <p:fad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481062"/>
      </p:ext>
    </p:extLst>
  </p:cSld>
  <p:clrMapOvr>
    <a:masterClrMapping/>
  </p:clrMapOvr>
  <p:transition>
    <p:fad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5117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8975583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9050088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453351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3168770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4679040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600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6038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08698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807121"/>
      </p:ext>
    </p:extLst>
  </p:cSld>
  <p:clrMapOvr>
    <a:masterClrMapping/>
  </p:clrMapOvr>
  <p:transition>
    <p:fad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invGray">
          <a:xfrm>
            <a:off x="464013" y="479425"/>
            <a:ext cx="1436313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0625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727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04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3258221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774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1285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7750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22302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1919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74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069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0825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0646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131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53421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6021125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4979920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921011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217108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52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2379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88746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01313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649716"/>
      </p:ext>
    </p:extLst>
  </p:cSld>
  <p:clrMapOvr>
    <a:masterClrMapping/>
  </p:clrMapOvr>
  <p:transition>
    <p:fad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7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746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159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5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/>
          <a:srcRect r="40044"/>
          <a:stretch/>
        </p:blipFill>
        <p:spPr>
          <a:xfrm>
            <a:off x="-246501" y="1965643"/>
            <a:ext cx="4736205" cy="214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341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0" y="5897245"/>
            <a:ext cx="12435840" cy="10972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840" y="6294142"/>
            <a:ext cx="1456418" cy="31089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10333038" y="296863"/>
            <a:ext cx="1828800" cy="461665"/>
          </a:xfrm>
        </p:spPr>
        <p:txBody>
          <a:bodyPr/>
          <a:lstStyle>
            <a:lvl1pPr marL="0" indent="0" algn="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</p:spTree>
    <p:extLst>
      <p:ext uri="{BB962C8B-B14F-4D97-AF65-F5344CB8AC3E}">
        <p14:creationId xmlns:p14="http://schemas.microsoft.com/office/powerpoint/2010/main" val="17835652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6518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4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0655951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3594543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2383446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7077705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2662917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5331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292519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23570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26104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536269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508537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4399769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30298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5650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00129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2404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invGray">
          <a:xfrm>
            <a:off x="464013" y="479425"/>
            <a:ext cx="1436313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56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4040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350837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6959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8100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698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3401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7478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5276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35886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6755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09964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66985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4088525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674993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21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9765057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95005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860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5384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353885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281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401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0505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2228185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2330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51127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844382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233504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39550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59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33154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25931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6532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7682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2166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9197219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8574170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5876615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8258451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5185355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568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0780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7792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101773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4606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7367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6540" y="5783262"/>
            <a:ext cx="9142098" cy="902608"/>
          </a:xfrm>
          <a:noFill/>
        </p:spPr>
        <p:txBody>
          <a:bodyPr lIns="146304" tIns="109728" rIns="146304" bIns="109728" anchor="b">
            <a:no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3" y="2117165"/>
            <a:ext cx="11887135" cy="1837298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10129838" y="6126162"/>
            <a:ext cx="1849602" cy="39482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74703" y="307622"/>
            <a:ext cx="3656013" cy="578303"/>
          </a:xfrm>
        </p:spPr>
        <p:txBody>
          <a:bodyPr lIns="182880" tIns="146304" rIns="182880" bIns="146304"/>
          <a:lstStyle>
            <a:lvl1pPr marL="0" indent="0">
              <a:buNone/>
              <a:defRPr sz="2000"/>
            </a:lvl1pPr>
            <a:lvl2pPr marL="342834" indent="0">
              <a:buNone/>
              <a:defRPr sz="2000"/>
            </a:lvl2pPr>
            <a:lvl3pPr marL="571390" indent="0">
              <a:buNone/>
              <a:defRPr sz="2000"/>
            </a:lvl3pPr>
            <a:lvl4pPr marL="799946" indent="0">
              <a:buNone/>
              <a:defRPr sz="2000"/>
            </a:lvl4pPr>
            <a:lvl5pPr marL="1028503" indent="0">
              <a:buNone/>
              <a:defRPr sz="2000"/>
            </a:lvl5pPr>
          </a:lstStyle>
          <a:p>
            <a:pPr lvl="0"/>
            <a:r>
              <a:rPr lang="en-US" dirty="0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74711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4406">
          <p15:clr>
            <a:srgbClr val="C35EA4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6540" y="5783262"/>
            <a:ext cx="9142098" cy="902608"/>
          </a:xfrm>
          <a:noFill/>
        </p:spPr>
        <p:txBody>
          <a:bodyPr lIns="146304" tIns="109728" rIns="146304" bIns="109728" anchor="b">
            <a:no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3" y="2117165"/>
            <a:ext cx="11887135" cy="1837298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reeform 3"/>
          <p:cNvSpPr>
            <a:spLocks noChangeAspect="1" noEditPoints="1"/>
          </p:cNvSpPr>
          <p:nvPr userDrawn="1"/>
        </p:nvSpPr>
        <p:spPr bwMode="black">
          <a:xfrm>
            <a:off x="10332994" y="6103269"/>
            <a:ext cx="1639861" cy="411480"/>
          </a:xfrm>
          <a:custGeom>
            <a:avLst/>
            <a:gdLst>
              <a:gd name="T0" fmla="*/ 336 w 2176"/>
              <a:gd name="T1" fmla="*/ 2 h 546"/>
              <a:gd name="T2" fmla="*/ 269 w 2176"/>
              <a:gd name="T3" fmla="*/ 2 h 546"/>
              <a:gd name="T4" fmla="*/ 48 w 2176"/>
              <a:gd name="T5" fmla="*/ 538 h 546"/>
              <a:gd name="T6" fmla="*/ 2128 w 2176"/>
              <a:gd name="T7" fmla="*/ 2 h 546"/>
              <a:gd name="T8" fmla="*/ 2176 w 2176"/>
              <a:gd name="T9" fmla="*/ 2 h 546"/>
              <a:gd name="T10" fmla="*/ 1049 w 2176"/>
              <a:gd name="T11" fmla="*/ 175 h 546"/>
              <a:gd name="T12" fmla="*/ 1025 w 2176"/>
              <a:gd name="T13" fmla="*/ 454 h 546"/>
              <a:gd name="T14" fmla="*/ 937 w 2176"/>
              <a:gd name="T15" fmla="*/ 473 h 546"/>
              <a:gd name="T16" fmla="*/ 892 w 2176"/>
              <a:gd name="T17" fmla="*/ 384 h 546"/>
              <a:gd name="T18" fmla="*/ 809 w 2176"/>
              <a:gd name="T19" fmla="*/ 394 h 546"/>
              <a:gd name="T20" fmla="*/ 975 w 2176"/>
              <a:gd name="T21" fmla="*/ 540 h 546"/>
              <a:gd name="T22" fmla="*/ 1048 w 2176"/>
              <a:gd name="T23" fmla="*/ 482 h 546"/>
              <a:gd name="T24" fmla="*/ 1131 w 2176"/>
              <a:gd name="T25" fmla="*/ 536 h 546"/>
              <a:gd name="T26" fmla="*/ 1293 w 2176"/>
              <a:gd name="T27" fmla="*/ 14 h 546"/>
              <a:gd name="T28" fmla="*/ 1238 w 2176"/>
              <a:gd name="T29" fmla="*/ 3 h 546"/>
              <a:gd name="T30" fmla="*/ 1207 w 2176"/>
              <a:gd name="T31" fmla="*/ 48 h 546"/>
              <a:gd name="T32" fmla="*/ 1237 w 2176"/>
              <a:gd name="T33" fmla="*/ 91 h 546"/>
              <a:gd name="T34" fmla="*/ 1293 w 2176"/>
              <a:gd name="T35" fmla="*/ 81 h 546"/>
              <a:gd name="T36" fmla="*/ 1216 w 2176"/>
              <a:gd name="T37" fmla="*/ 536 h 546"/>
              <a:gd name="T38" fmla="*/ 1216 w 2176"/>
              <a:gd name="T39" fmla="*/ 175 h 546"/>
              <a:gd name="T40" fmla="*/ 1457 w 2176"/>
              <a:gd name="T41" fmla="*/ 536 h 546"/>
              <a:gd name="T42" fmla="*/ 1376 w 2176"/>
              <a:gd name="T43" fmla="*/ 536 h 546"/>
              <a:gd name="T44" fmla="*/ 729 w 2176"/>
              <a:gd name="T45" fmla="*/ 213 h 546"/>
              <a:gd name="T46" fmla="*/ 573 w 2176"/>
              <a:gd name="T47" fmla="*/ 163 h 546"/>
              <a:gd name="T48" fmla="*/ 491 w 2176"/>
              <a:gd name="T49" fmla="*/ 226 h 546"/>
              <a:gd name="T50" fmla="*/ 460 w 2176"/>
              <a:gd name="T51" fmla="*/ 2 h 546"/>
              <a:gd name="T52" fmla="*/ 489 w 2176"/>
              <a:gd name="T53" fmla="*/ 537 h 546"/>
              <a:gd name="T54" fmla="*/ 509 w 2176"/>
              <a:gd name="T55" fmla="*/ 512 h 546"/>
              <a:gd name="T56" fmla="*/ 596 w 2176"/>
              <a:gd name="T57" fmla="*/ 546 h 546"/>
              <a:gd name="T58" fmla="*/ 754 w 2176"/>
              <a:gd name="T59" fmla="*/ 423 h 546"/>
              <a:gd name="T60" fmla="*/ 671 w 2176"/>
              <a:gd name="T61" fmla="*/ 400 h 546"/>
              <a:gd name="T62" fmla="*/ 578 w 2176"/>
              <a:gd name="T63" fmla="*/ 478 h 546"/>
              <a:gd name="T64" fmla="*/ 495 w 2176"/>
              <a:gd name="T65" fmla="*/ 421 h 546"/>
              <a:gd name="T66" fmla="*/ 496 w 2176"/>
              <a:gd name="T67" fmla="*/ 291 h 546"/>
              <a:gd name="T68" fmla="*/ 586 w 2176"/>
              <a:gd name="T69" fmla="*/ 226 h 546"/>
              <a:gd name="T70" fmla="*/ 672 w 2176"/>
              <a:gd name="T71" fmla="*/ 293 h 546"/>
              <a:gd name="T72" fmla="*/ 1866 w 2176"/>
              <a:gd name="T73" fmla="*/ 2 h 546"/>
              <a:gd name="T74" fmla="*/ 1783 w 2176"/>
              <a:gd name="T75" fmla="*/ 220 h 546"/>
              <a:gd name="T76" fmla="*/ 1716 w 2176"/>
              <a:gd name="T77" fmla="*/ 171 h 546"/>
              <a:gd name="T78" fmla="*/ 1561 w 2176"/>
              <a:gd name="T79" fmla="*/ 220 h 546"/>
              <a:gd name="T80" fmla="*/ 1526 w 2176"/>
              <a:gd name="T81" fmla="*/ 443 h 546"/>
              <a:gd name="T82" fmla="*/ 1665 w 2176"/>
              <a:gd name="T83" fmla="*/ 546 h 546"/>
              <a:gd name="T84" fmla="*/ 1763 w 2176"/>
              <a:gd name="T85" fmla="*/ 507 h 546"/>
              <a:gd name="T86" fmla="*/ 1785 w 2176"/>
              <a:gd name="T87" fmla="*/ 537 h 546"/>
              <a:gd name="T88" fmla="*/ 1778 w 2176"/>
              <a:gd name="T89" fmla="*/ 413 h 546"/>
              <a:gd name="T90" fmla="*/ 1692 w 2176"/>
              <a:gd name="T91" fmla="*/ 479 h 546"/>
              <a:gd name="T92" fmla="*/ 1607 w 2176"/>
              <a:gd name="T93" fmla="*/ 414 h 546"/>
              <a:gd name="T94" fmla="*/ 1624 w 2176"/>
              <a:gd name="T95" fmla="*/ 269 h 546"/>
              <a:gd name="T96" fmla="*/ 1732 w 2176"/>
              <a:gd name="T97" fmla="*/ 241 h 546"/>
              <a:gd name="T98" fmla="*/ 1786 w 2176"/>
              <a:gd name="T99" fmla="*/ 32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6" h="546">
                <a:moveTo>
                  <a:pt x="163" y="538"/>
                </a:moveTo>
                <a:cubicBezTo>
                  <a:pt x="116" y="538"/>
                  <a:pt x="116" y="538"/>
                  <a:pt x="116" y="538"/>
                </a:cubicBezTo>
                <a:cubicBezTo>
                  <a:pt x="336" y="2"/>
                  <a:pt x="336" y="2"/>
                  <a:pt x="336" y="2"/>
                </a:cubicBezTo>
                <a:cubicBezTo>
                  <a:pt x="384" y="2"/>
                  <a:pt x="384" y="2"/>
                  <a:pt x="384" y="2"/>
                </a:cubicBezTo>
                <a:lnTo>
                  <a:pt x="163" y="538"/>
                </a:lnTo>
                <a:close/>
                <a:moveTo>
                  <a:pt x="269" y="2"/>
                </a:moveTo>
                <a:cubicBezTo>
                  <a:pt x="221" y="2"/>
                  <a:pt x="221" y="2"/>
                  <a:pt x="221" y="2"/>
                </a:cubicBezTo>
                <a:cubicBezTo>
                  <a:pt x="0" y="538"/>
                  <a:pt x="0" y="538"/>
                  <a:pt x="0" y="538"/>
                </a:cubicBezTo>
                <a:cubicBezTo>
                  <a:pt x="48" y="538"/>
                  <a:pt x="48" y="538"/>
                  <a:pt x="48" y="538"/>
                </a:cubicBezTo>
                <a:lnTo>
                  <a:pt x="269" y="2"/>
                </a:lnTo>
                <a:close/>
                <a:moveTo>
                  <a:pt x="2176" y="2"/>
                </a:moveTo>
                <a:cubicBezTo>
                  <a:pt x="2128" y="2"/>
                  <a:pt x="2128" y="2"/>
                  <a:pt x="2128" y="2"/>
                </a:cubicBezTo>
                <a:cubicBezTo>
                  <a:pt x="1908" y="538"/>
                  <a:pt x="1908" y="538"/>
                  <a:pt x="1908" y="538"/>
                </a:cubicBezTo>
                <a:cubicBezTo>
                  <a:pt x="1955" y="538"/>
                  <a:pt x="1955" y="538"/>
                  <a:pt x="1955" y="538"/>
                </a:cubicBezTo>
                <a:lnTo>
                  <a:pt x="2176" y="2"/>
                </a:lnTo>
                <a:close/>
                <a:moveTo>
                  <a:pt x="1131" y="536"/>
                </a:moveTo>
                <a:cubicBezTo>
                  <a:pt x="1131" y="175"/>
                  <a:pt x="1131" y="175"/>
                  <a:pt x="1131" y="175"/>
                </a:cubicBezTo>
                <a:cubicBezTo>
                  <a:pt x="1049" y="175"/>
                  <a:pt x="1049" y="175"/>
                  <a:pt x="1049" y="175"/>
                </a:cubicBezTo>
                <a:cubicBezTo>
                  <a:pt x="1049" y="384"/>
                  <a:pt x="1049" y="384"/>
                  <a:pt x="1049" y="384"/>
                </a:cubicBezTo>
                <a:cubicBezTo>
                  <a:pt x="1049" y="399"/>
                  <a:pt x="1047" y="412"/>
                  <a:pt x="1042" y="424"/>
                </a:cubicBezTo>
                <a:cubicBezTo>
                  <a:pt x="1038" y="436"/>
                  <a:pt x="1032" y="446"/>
                  <a:pt x="1025" y="454"/>
                </a:cubicBezTo>
                <a:cubicBezTo>
                  <a:pt x="1017" y="462"/>
                  <a:pt x="1009" y="468"/>
                  <a:pt x="999" y="472"/>
                </a:cubicBezTo>
                <a:cubicBezTo>
                  <a:pt x="989" y="476"/>
                  <a:pt x="978" y="478"/>
                  <a:pt x="967" y="478"/>
                </a:cubicBezTo>
                <a:cubicBezTo>
                  <a:pt x="956" y="478"/>
                  <a:pt x="946" y="476"/>
                  <a:pt x="937" y="473"/>
                </a:cubicBezTo>
                <a:cubicBezTo>
                  <a:pt x="927" y="470"/>
                  <a:pt x="920" y="464"/>
                  <a:pt x="913" y="457"/>
                </a:cubicBezTo>
                <a:cubicBezTo>
                  <a:pt x="906" y="449"/>
                  <a:pt x="901" y="440"/>
                  <a:pt x="897" y="428"/>
                </a:cubicBezTo>
                <a:cubicBezTo>
                  <a:pt x="894" y="416"/>
                  <a:pt x="892" y="401"/>
                  <a:pt x="892" y="384"/>
                </a:cubicBezTo>
                <a:cubicBezTo>
                  <a:pt x="892" y="175"/>
                  <a:pt x="892" y="175"/>
                  <a:pt x="892" y="175"/>
                </a:cubicBezTo>
                <a:cubicBezTo>
                  <a:pt x="809" y="175"/>
                  <a:pt x="809" y="175"/>
                  <a:pt x="809" y="175"/>
                </a:cubicBezTo>
                <a:cubicBezTo>
                  <a:pt x="809" y="394"/>
                  <a:pt x="809" y="394"/>
                  <a:pt x="809" y="394"/>
                </a:cubicBezTo>
                <a:cubicBezTo>
                  <a:pt x="809" y="444"/>
                  <a:pt x="821" y="482"/>
                  <a:pt x="843" y="507"/>
                </a:cubicBezTo>
                <a:cubicBezTo>
                  <a:pt x="865" y="532"/>
                  <a:pt x="897" y="545"/>
                  <a:pt x="939" y="545"/>
                </a:cubicBezTo>
                <a:cubicBezTo>
                  <a:pt x="951" y="545"/>
                  <a:pt x="963" y="543"/>
                  <a:pt x="975" y="540"/>
                </a:cubicBezTo>
                <a:cubicBezTo>
                  <a:pt x="986" y="537"/>
                  <a:pt x="996" y="532"/>
                  <a:pt x="1005" y="526"/>
                </a:cubicBezTo>
                <a:cubicBezTo>
                  <a:pt x="1014" y="521"/>
                  <a:pt x="1022" y="514"/>
                  <a:pt x="1029" y="506"/>
                </a:cubicBezTo>
                <a:cubicBezTo>
                  <a:pt x="1037" y="499"/>
                  <a:pt x="1043" y="490"/>
                  <a:pt x="1048" y="482"/>
                </a:cubicBezTo>
                <a:cubicBezTo>
                  <a:pt x="1049" y="482"/>
                  <a:pt x="1049" y="482"/>
                  <a:pt x="1049" y="482"/>
                </a:cubicBezTo>
                <a:cubicBezTo>
                  <a:pt x="1049" y="536"/>
                  <a:pt x="1049" y="536"/>
                  <a:pt x="1049" y="536"/>
                </a:cubicBezTo>
                <a:lnTo>
                  <a:pt x="1131" y="536"/>
                </a:lnTo>
                <a:close/>
                <a:moveTo>
                  <a:pt x="1307" y="48"/>
                </a:moveTo>
                <a:cubicBezTo>
                  <a:pt x="1307" y="41"/>
                  <a:pt x="1306" y="35"/>
                  <a:pt x="1303" y="29"/>
                </a:cubicBezTo>
                <a:cubicBezTo>
                  <a:pt x="1301" y="23"/>
                  <a:pt x="1297" y="18"/>
                  <a:pt x="1293" y="14"/>
                </a:cubicBezTo>
                <a:cubicBezTo>
                  <a:pt x="1288" y="9"/>
                  <a:pt x="1283" y="6"/>
                  <a:pt x="1277" y="3"/>
                </a:cubicBezTo>
                <a:cubicBezTo>
                  <a:pt x="1271" y="1"/>
                  <a:pt x="1264" y="0"/>
                  <a:pt x="1257" y="0"/>
                </a:cubicBezTo>
                <a:cubicBezTo>
                  <a:pt x="1250" y="0"/>
                  <a:pt x="1244" y="1"/>
                  <a:pt x="1238" y="3"/>
                </a:cubicBezTo>
                <a:cubicBezTo>
                  <a:pt x="1232" y="6"/>
                  <a:pt x="1226" y="9"/>
                  <a:pt x="1222" y="13"/>
                </a:cubicBezTo>
                <a:cubicBezTo>
                  <a:pt x="1217" y="18"/>
                  <a:pt x="1214" y="23"/>
                  <a:pt x="1211" y="29"/>
                </a:cubicBezTo>
                <a:cubicBezTo>
                  <a:pt x="1209" y="34"/>
                  <a:pt x="1207" y="41"/>
                  <a:pt x="1207" y="48"/>
                </a:cubicBezTo>
                <a:cubicBezTo>
                  <a:pt x="1207" y="54"/>
                  <a:pt x="1209" y="60"/>
                  <a:pt x="1211" y="66"/>
                </a:cubicBezTo>
                <a:cubicBezTo>
                  <a:pt x="1214" y="72"/>
                  <a:pt x="1217" y="77"/>
                  <a:pt x="1221" y="81"/>
                </a:cubicBezTo>
                <a:cubicBezTo>
                  <a:pt x="1226" y="85"/>
                  <a:pt x="1231" y="88"/>
                  <a:pt x="1237" y="91"/>
                </a:cubicBezTo>
                <a:cubicBezTo>
                  <a:pt x="1243" y="93"/>
                  <a:pt x="1250" y="95"/>
                  <a:pt x="1257" y="95"/>
                </a:cubicBezTo>
                <a:cubicBezTo>
                  <a:pt x="1264" y="95"/>
                  <a:pt x="1271" y="93"/>
                  <a:pt x="1277" y="91"/>
                </a:cubicBezTo>
                <a:cubicBezTo>
                  <a:pt x="1283" y="88"/>
                  <a:pt x="1289" y="85"/>
                  <a:pt x="1293" y="81"/>
                </a:cubicBezTo>
                <a:cubicBezTo>
                  <a:pt x="1297" y="77"/>
                  <a:pt x="1301" y="72"/>
                  <a:pt x="1303" y="66"/>
                </a:cubicBezTo>
                <a:cubicBezTo>
                  <a:pt x="1306" y="60"/>
                  <a:pt x="1307" y="54"/>
                  <a:pt x="1307" y="48"/>
                </a:cubicBezTo>
                <a:moveTo>
                  <a:pt x="1216" y="536"/>
                </a:moveTo>
                <a:cubicBezTo>
                  <a:pt x="1297" y="536"/>
                  <a:pt x="1297" y="536"/>
                  <a:pt x="1297" y="536"/>
                </a:cubicBezTo>
                <a:cubicBezTo>
                  <a:pt x="1297" y="175"/>
                  <a:pt x="1297" y="175"/>
                  <a:pt x="1297" y="175"/>
                </a:cubicBezTo>
                <a:cubicBezTo>
                  <a:pt x="1216" y="175"/>
                  <a:pt x="1216" y="175"/>
                  <a:pt x="1216" y="175"/>
                </a:cubicBezTo>
                <a:lnTo>
                  <a:pt x="1216" y="536"/>
                </a:lnTo>
                <a:close/>
                <a:moveTo>
                  <a:pt x="1376" y="536"/>
                </a:moveTo>
                <a:cubicBezTo>
                  <a:pt x="1457" y="536"/>
                  <a:pt x="1457" y="536"/>
                  <a:pt x="1457" y="536"/>
                </a:cubicBezTo>
                <a:cubicBezTo>
                  <a:pt x="1457" y="2"/>
                  <a:pt x="1457" y="2"/>
                  <a:pt x="1457" y="2"/>
                </a:cubicBezTo>
                <a:cubicBezTo>
                  <a:pt x="1376" y="2"/>
                  <a:pt x="1376" y="2"/>
                  <a:pt x="1376" y="2"/>
                </a:cubicBezTo>
                <a:lnTo>
                  <a:pt x="1376" y="536"/>
                </a:lnTo>
                <a:close/>
                <a:moveTo>
                  <a:pt x="765" y="342"/>
                </a:moveTo>
                <a:cubicBezTo>
                  <a:pt x="765" y="317"/>
                  <a:pt x="762" y="294"/>
                  <a:pt x="756" y="272"/>
                </a:cubicBezTo>
                <a:cubicBezTo>
                  <a:pt x="750" y="249"/>
                  <a:pt x="741" y="230"/>
                  <a:pt x="729" y="213"/>
                </a:cubicBezTo>
                <a:cubicBezTo>
                  <a:pt x="717" y="196"/>
                  <a:pt x="701" y="183"/>
                  <a:pt x="682" y="173"/>
                </a:cubicBezTo>
                <a:cubicBezTo>
                  <a:pt x="663" y="163"/>
                  <a:pt x="640" y="158"/>
                  <a:pt x="613" y="158"/>
                </a:cubicBezTo>
                <a:cubicBezTo>
                  <a:pt x="599" y="158"/>
                  <a:pt x="585" y="160"/>
                  <a:pt x="573" y="163"/>
                </a:cubicBezTo>
                <a:cubicBezTo>
                  <a:pt x="561" y="166"/>
                  <a:pt x="549" y="171"/>
                  <a:pt x="539" y="177"/>
                </a:cubicBezTo>
                <a:cubicBezTo>
                  <a:pt x="529" y="183"/>
                  <a:pt x="520" y="190"/>
                  <a:pt x="512" y="199"/>
                </a:cubicBezTo>
                <a:cubicBezTo>
                  <a:pt x="504" y="207"/>
                  <a:pt x="497" y="216"/>
                  <a:pt x="491" y="226"/>
                </a:cubicBezTo>
                <a:cubicBezTo>
                  <a:pt x="489" y="226"/>
                  <a:pt x="489" y="226"/>
                  <a:pt x="489" y="226"/>
                </a:cubicBezTo>
                <a:cubicBezTo>
                  <a:pt x="489" y="2"/>
                  <a:pt x="489" y="2"/>
                  <a:pt x="489" y="2"/>
                </a:cubicBezTo>
                <a:cubicBezTo>
                  <a:pt x="460" y="2"/>
                  <a:pt x="460" y="2"/>
                  <a:pt x="460" y="2"/>
                </a:cubicBezTo>
                <a:cubicBezTo>
                  <a:pt x="406" y="133"/>
                  <a:pt x="406" y="133"/>
                  <a:pt x="406" y="133"/>
                </a:cubicBezTo>
                <a:cubicBezTo>
                  <a:pt x="406" y="537"/>
                  <a:pt x="406" y="537"/>
                  <a:pt x="406" y="537"/>
                </a:cubicBezTo>
                <a:cubicBezTo>
                  <a:pt x="489" y="537"/>
                  <a:pt x="489" y="537"/>
                  <a:pt x="489" y="537"/>
                </a:cubicBezTo>
                <a:cubicBezTo>
                  <a:pt x="489" y="490"/>
                  <a:pt x="489" y="490"/>
                  <a:pt x="489" y="490"/>
                </a:cubicBezTo>
                <a:cubicBezTo>
                  <a:pt x="491" y="490"/>
                  <a:pt x="491" y="490"/>
                  <a:pt x="491" y="490"/>
                </a:cubicBezTo>
                <a:cubicBezTo>
                  <a:pt x="496" y="498"/>
                  <a:pt x="502" y="505"/>
                  <a:pt x="509" y="512"/>
                </a:cubicBezTo>
                <a:cubicBezTo>
                  <a:pt x="515" y="519"/>
                  <a:pt x="523" y="525"/>
                  <a:pt x="532" y="530"/>
                </a:cubicBezTo>
                <a:cubicBezTo>
                  <a:pt x="540" y="535"/>
                  <a:pt x="550" y="539"/>
                  <a:pt x="561" y="542"/>
                </a:cubicBezTo>
                <a:cubicBezTo>
                  <a:pt x="571" y="544"/>
                  <a:pt x="583" y="546"/>
                  <a:pt x="596" y="546"/>
                </a:cubicBezTo>
                <a:cubicBezTo>
                  <a:pt x="623" y="546"/>
                  <a:pt x="647" y="541"/>
                  <a:pt x="668" y="530"/>
                </a:cubicBezTo>
                <a:cubicBezTo>
                  <a:pt x="689" y="520"/>
                  <a:pt x="707" y="506"/>
                  <a:pt x="721" y="488"/>
                </a:cubicBezTo>
                <a:cubicBezTo>
                  <a:pt x="736" y="470"/>
                  <a:pt x="747" y="448"/>
                  <a:pt x="754" y="423"/>
                </a:cubicBezTo>
                <a:cubicBezTo>
                  <a:pt x="761" y="398"/>
                  <a:pt x="765" y="371"/>
                  <a:pt x="765" y="342"/>
                </a:cubicBezTo>
                <a:moveTo>
                  <a:pt x="678" y="341"/>
                </a:moveTo>
                <a:cubicBezTo>
                  <a:pt x="678" y="363"/>
                  <a:pt x="676" y="383"/>
                  <a:pt x="671" y="400"/>
                </a:cubicBezTo>
                <a:cubicBezTo>
                  <a:pt x="667" y="418"/>
                  <a:pt x="660" y="432"/>
                  <a:pt x="651" y="443"/>
                </a:cubicBezTo>
                <a:cubicBezTo>
                  <a:pt x="643" y="455"/>
                  <a:pt x="632" y="463"/>
                  <a:pt x="620" y="469"/>
                </a:cubicBezTo>
                <a:cubicBezTo>
                  <a:pt x="607" y="475"/>
                  <a:pt x="593" y="478"/>
                  <a:pt x="578" y="478"/>
                </a:cubicBezTo>
                <a:cubicBezTo>
                  <a:pt x="565" y="478"/>
                  <a:pt x="553" y="475"/>
                  <a:pt x="542" y="470"/>
                </a:cubicBezTo>
                <a:cubicBezTo>
                  <a:pt x="531" y="466"/>
                  <a:pt x="522" y="459"/>
                  <a:pt x="514" y="450"/>
                </a:cubicBezTo>
                <a:cubicBezTo>
                  <a:pt x="506" y="442"/>
                  <a:pt x="500" y="432"/>
                  <a:pt x="495" y="421"/>
                </a:cubicBezTo>
                <a:cubicBezTo>
                  <a:pt x="491" y="410"/>
                  <a:pt x="488" y="397"/>
                  <a:pt x="488" y="384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8" y="319"/>
                  <a:pt x="491" y="304"/>
                  <a:pt x="496" y="291"/>
                </a:cubicBezTo>
                <a:cubicBezTo>
                  <a:pt x="500" y="278"/>
                  <a:pt x="507" y="266"/>
                  <a:pt x="516" y="257"/>
                </a:cubicBezTo>
                <a:cubicBezTo>
                  <a:pt x="524" y="247"/>
                  <a:pt x="534" y="240"/>
                  <a:pt x="546" y="234"/>
                </a:cubicBezTo>
                <a:cubicBezTo>
                  <a:pt x="558" y="229"/>
                  <a:pt x="571" y="226"/>
                  <a:pt x="586" y="226"/>
                </a:cubicBezTo>
                <a:cubicBezTo>
                  <a:pt x="601" y="226"/>
                  <a:pt x="614" y="229"/>
                  <a:pt x="625" y="234"/>
                </a:cubicBezTo>
                <a:cubicBezTo>
                  <a:pt x="636" y="240"/>
                  <a:pt x="646" y="247"/>
                  <a:pt x="654" y="257"/>
                </a:cubicBezTo>
                <a:cubicBezTo>
                  <a:pt x="662" y="267"/>
                  <a:pt x="668" y="279"/>
                  <a:pt x="672" y="293"/>
                </a:cubicBezTo>
                <a:cubicBezTo>
                  <a:pt x="676" y="307"/>
                  <a:pt x="678" y="323"/>
                  <a:pt x="678" y="341"/>
                </a:cubicBezTo>
                <a:moveTo>
                  <a:pt x="1866" y="537"/>
                </a:moveTo>
                <a:cubicBezTo>
                  <a:pt x="1866" y="2"/>
                  <a:pt x="1866" y="2"/>
                  <a:pt x="1866" y="2"/>
                </a:cubicBezTo>
                <a:cubicBezTo>
                  <a:pt x="1785" y="2"/>
                  <a:pt x="1785" y="2"/>
                  <a:pt x="1785" y="2"/>
                </a:cubicBezTo>
                <a:cubicBezTo>
                  <a:pt x="1785" y="220"/>
                  <a:pt x="1785" y="220"/>
                  <a:pt x="1785" y="220"/>
                </a:cubicBezTo>
                <a:cubicBezTo>
                  <a:pt x="1783" y="220"/>
                  <a:pt x="1783" y="220"/>
                  <a:pt x="1783" y="220"/>
                </a:cubicBezTo>
                <a:cubicBezTo>
                  <a:pt x="1779" y="213"/>
                  <a:pt x="1773" y="206"/>
                  <a:pt x="1767" y="199"/>
                </a:cubicBezTo>
                <a:cubicBezTo>
                  <a:pt x="1760" y="192"/>
                  <a:pt x="1753" y="187"/>
                  <a:pt x="1744" y="182"/>
                </a:cubicBezTo>
                <a:cubicBezTo>
                  <a:pt x="1736" y="177"/>
                  <a:pt x="1726" y="173"/>
                  <a:pt x="1716" y="171"/>
                </a:cubicBezTo>
                <a:cubicBezTo>
                  <a:pt x="1705" y="168"/>
                  <a:pt x="1693" y="167"/>
                  <a:pt x="1681" y="167"/>
                </a:cubicBezTo>
                <a:cubicBezTo>
                  <a:pt x="1656" y="167"/>
                  <a:pt x="1633" y="171"/>
                  <a:pt x="1613" y="181"/>
                </a:cubicBezTo>
                <a:cubicBezTo>
                  <a:pt x="1592" y="190"/>
                  <a:pt x="1575" y="203"/>
                  <a:pt x="1561" y="220"/>
                </a:cubicBezTo>
                <a:cubicBezTo>
                  <a:pt x="1546" y="238"/>
                  <a:pt x="1535" y="259"/>
                  <a:pt x="1527" y="283"/>
                </a:cubicBezTo>
                <a:cubicBezTo>
                  <a:pt x="1519" y="308"/>
                  <a:pt x="1515" y="335"/>
                  <a:pt x="1515" y="365"/>
                </a:cubicBezTo>
                <a:cubicBezTo>
                  <a:pt x="1515" y="394"/>
                  <a:pt x="1519" y="420"/>
                  <a:pt x="1526" y="443"/>
                </a:cubicBezTo>
                <a:cubicBezTo>
                  <a:pt x="1534" y="465"/>
                  <a:pt x="1544" y="484"/>
                  <a:pt x="1558" y="500"/>
                </a:cubicBezTo>
                <a:cubicBezTo>
                  <a:pt x="1571" y="515"/>
                  <a:pt x="1587" y="526"/>
                  <a:pt x="1605" y="534"/>
                </a:cubicBezTo>
                <a:cubicBezTo>
                  <a:pt x="1624" y="542"/>
                  <a:pt x="1643" y="546"/>
                  <a:pt x="1665" y="546"/>
                </a:cubicBezTo>
                <a:cubicBezTo>
                  <a:pt x="1679" y="546"/>
                  <a:pt x="1693" y="544"/>
                  <a:pt x="1705" y="541"/>
                </a:cubicBezTo>
                <a:cubicBezTo>
                  <a:pt x="1717" y="538"/>
                  <a:pt x="1728" y="533"/>
                  <a:pt x="1737" y="528"/>
                </a:cubicBezTo>
                <a:cubicBezTo>
                  <a:pt x="1747" y="522"/>
                  <a:pt x="1756" y="515"/>
                  <a:pt x="1763" y="507"/>
                </a:cubicBezTo>
                <a:cubicBezTo>
                  <a:pt x="1771" y="499"/>
                  <a:pt x="1778" y="490"/>
                  <a:pt x="1783" y="480"/>
                </a:cubicBezTo>
                <a:cubicBezTo>
                  <a:pt x="1785" y="480"/>
                  <a:pt x="1785" y="480"/>
                  <a:pt x="1785" y="480"/>
                </a:cubicBezTo>
                <a:cubicBezTo>
                  <a:pt x="1785" y="537"/>
                  <a:pt x="1785" y="537"/>
                  <a:pt x="1785" y="537"/>
                </a:cubicBezTo>
                <a:lnTo>
                  <a:pt x="1866" y="537"/>
                </a:lnTo>
                <a:close/>
                <a:moveTo>
                  <a:pt x="1786" y="366"/>
                </a:moveTo>
                <a:cubicBezTo>
                  <a:pt x="1786" y="384"/>
                  <a:pt x="1783" y="399"/>
                  <a:pt x="1778" y="413"/>
                </a:cubicBezTo>
                <a:cubicBezTo>
                  <a:pt x="1773" y="427"/>
                  <a:pt x="1767" y="439"/>
                  <a:pt x="1758" y="449"/>
                </a:cubicBezTo>
                <a:cubicBezTo>
                  <a:pt x="1750" y="458"/>
                  <a:pt x="1740" y="466"/>
                  <a:pt x="1728" y="471"/>
                </a:cubicBezTo>
                <a:cubicBezTo>
                  <a:pt x="1717" y="476"/>
                  <a:pt x="1705" y="479"/>
                  <a:pt x="1692" y="479"/>
                </a:cubicBezTo>
                <a:cubicBezTo>
                  <a:pt x="1679" y="479"/>
                  <a:pt x="1667" y="477"/>
                  <a:pt x="1656" y="472"/>
                </a:cubicBezTo>
                <a:cubicBezTo>
                  <a:pt x="1644" y="467"/>
                  <a:pt x="1635" y="460"/>
                  <a:pt x="1626" y="450"/>
                </a:cubicBezTo>
                <a:cubicBezTo>
                  <a:pt x="1618" y="440"/>
                  <a:pt x="1612" y="428"/>
                  <a:pt x="1607" y="414"/>
                </a:cubicBezTo>
                <a:cubicBezTo>
                  <a:pt x="1602" y="399"/>
                  <a:pt x="1600" y="382"/>
                  <a:pt x="1600" y="363"/>
                </a:cubicBezTo>
                <a:cubicBezTo>
                  <a:pt x="1600" y="343"/>
                  <a:pt x="1602" y="325"/>
                  <a:pt x="1606" y="309"/>
                </a:cubicBezTo>
                <a:cubicBezTo>
                  <a:pt x="1610" y="294"/>
                  <a:pt x="1616" y="280"/>
                  <a:pt x="1624" y="269"/>
                </a:cubicBezTo>
                <a:cubicBezTo>
                  <a:pt x="1632" y="257"/>
                  <a:pt x="1642" y="249"/>
                  <a:pt x="1654" y="242"/>
                </a:cubicBezTo>
                <a:cubicBezTo>
                  <a:pt x="1667" y="236"/>
                  <a:pt x="1681" y="233"/>
                  <a:pt x="1697" y="233"/>
                </a:cubicBezTo>
                <a:cubicBezTo>
                  <a:pt x="1709" y="233"/>
                  <a:pt x="1721" y="236"/>
                  <a:pt x="1732" y="241"/>
                </a:cubicBezTo>
                <a:cubicBezTo>
                  <a:pt x="1743" y="245"/>
                  <a:pt x="1752" y="252"/>
                  <a:pt x="1760" y="260"/>
                </a:cubicBezTo>
                <a:cubicBezTo>
                  <a:pt x="1768" y="269"/>
                  <a:pt x="1774" y="279"/>
                  <a:pt x="1779" y="290"/>
                </a:cubicBezTo>
                <a:cubicBezTo>
                  <a:pt x="1783" y="301"/>
                  <a:pt x="1786" y="313"/>
                  <a:pt x="1786" y="326"/>
                </a:cubicBezTo>
                <a:lnTo>
                  <a:pt x="1786" y="36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rgbClr val="404040"/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74703" y="307622"/>
            <a:ext cx="3656013" cy="578303"/>
          </a:xfrm>
        </p:spPr>
        <p:txBody>
          <a:bodyPr lIns="182880" tIns="146304" rIns="182880" bIns="146304"/>
          <a:lstStyle>
            <a:lvl1pPr marL="0" indent="0">
              <a:buNone/>
              <a:defRPr sz="2000"/>
            </a:lvl1pPr>
            <a:lvl2pPr marL="342834" indent="0">
              <a:buNone/>
              <a:defRPr sz="2000"/>
            </a:lvl2pPr>
            <a:lvl3pPr marL="571390" indent="0">
              <a:buNone/>
              <a:defRPr sz="2000"/>
            </a:lvl3pPr>
            <a:lvl4pPr marL="799946" indent="0">
              <a:buNone/>
              <a:defRPr sz="2000"/>
            </a:lvl4pPr>
            <a:lvl5pPr marL="1028503" indent="0">
              <a:buNone/>
              <a:defRPr sz="2000"/>
            </a:lvl5pPr>
          </a:lstStyle>
          <a:p>
            <a:pPr lvl="0"/>
            <a:r>
              <a:rPr lang="en-US" dirty="0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384933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4406">
          <p15:clr>
            <a:srgbClr val="C35EA4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228302"/>
          </a:xfrm>
        </p:spPr>
        <p:txBody>
          <a:bodyPr>
            <a:spAutoFit/>
          </a:bodyPr>
          <a:lstStyle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2352531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383629" y="1668463"/>
            <a:ext cx="8778210" cy="5029200"/>
          </a:xfrm>
        </p:spPr>
        <p:txBody>
          <a:bodyPr wrap="square">
            <a:noAutofit/>
          </a:bodyPr>
          <a:lstStyle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83148" y="1668463"/>
            <a:ext cx="2743200" cy="5029200"/>
          </a:xfrm>
        </p:spPr>
        <p:txBody>
          <a:bodyPr>
            <a:noAutofit/>
          </a:bodyPr>
          <a:lstStyle>
            <a:lvl1pPr marL="0" indent="0">
              <a:buNone/>
              <a:defRPr kumimoji="0" lang="en-US" sz="2400" b="0" i="0" u="none" strike="noStrike" kern="1200" cap="none" spc="0" normalizeH="0" baseline="0" dirty="0" smtClean="0">
                <a:ln>
                  <a:noFill/>
                </a:ln>
                <a:gradFill>
                  <a:gsLst>
                    <a:gs pos="100000">
                      <a:srgbClr val="000000">
                        <a:lumMod val="75000"/>
                        <a:lumOff val="25000"/>
                      </a:srgbClr>
                    </a:gs>
                    <a:gs pos="0">
                      <a:srgbClr val="000000">
                        <a:lumMod val="75000"/>
                        <a:lumOff val="2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399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2613301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9038" y="2125664"/>
            <a:ext cx="10058399" cy="1828800"/>
          </a:xfrm>
        </p:spPr>
        <p:txBody>
          <a:bodyPr/>
          <a:lstStyle>
            <a:lvl1pPr>
              <a:defRPr sz="4799" baseline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4914122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83148" y="1668463"/>
            <a:ext cx="2743200" cy="5029200"/>
          </a:xfrm>
        </p:spPr>
        <p:txBody>
          <a:bodyPr>
            <a:noAutofit/>
          </a:bodyPr>
          <a:lstStyle>
            <a:lvl1pPr marL="342834" indent="-342834">
              <a:buNone/>
              <a:defRPr kumimoji="0" lang="en-US" sz="2400" b="0" i="0" u="none" strike="noStrike" kern="1200" cap="none" spc="0" normalizeH="0" baseline="0" dirty="0" smtClean="0">
                <a:ln>
                  <a:noFill/>
                </a:ln>
                <a:gradFill>
                  <a:gsLst>
                    <a:gs pos="100000">
                      <a:srgbClr val="000000">
                        <a:lumMod val="75000"/>
                        <a:lumOff val="25000"/>
                      </a:srgbClr>
                    </a:gs>
                    <a:gs pos="0">
                      <a:srgbClr val="000000">
                        <a:lumMod val="75000"/>
                        <a:lumOff val="2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399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131756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Shape &amp; 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4846639" y="3040063"/>
            <a:ext cx="7315203" cy="914400"/>
          </a:xfrm>
        </p:spPr>
        <p:txBody>
          <a:bodyPr wrap="square" lIns="182880" tIns="146304" rIns="182880" bIns="146304" anchor="ctr">
            <a:no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spcAft>
                <a:spcPts val="1632"/>
              </a:spcAft>
              <a:buNone/>
              <a:defRPr lang="en-US" sz="3599" kern="1200" dirty="0" smtClean="0">
                <a:gradFill>
                  <a:gsLst>
                    <a:gs pos="28302">
                      <a:schemeClr val="tx1">
                        <a:lumMod val="75000"/>
                        <a:lumOff val="25000"/>
                      </a:schemeClr>
                    </a:gs>
                    <a:gs pos="6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>
              <a:lnSpc>
                <a:spcPct val="100000"/>
              </a:lnSpc>
              <a:spcBef>
                <a:spcPts val="816"/>
              </a:spcBef>
              <a:defRPr sz="1900">
                <a:solidFill>
                  <a:srgbClr val="FFFFFF"/>
                </a:solidFill>
              </a:defRPr>
            </a:lvl2pPr>
            <a:lvl3pPr>
              <a:lnSpc>
                <a:spcPct val="100000"/>
              </a:lnSpc>
              <a:spcBef>
                <a:spcPts val="816"/>
              </a:spcBef>
              <a:defRPr sz="1900">
                <a:solidFill>
                  <a:srgbClr val="FFFFFF"/>
                </a:solidFill>
              </a:defRPr>
            </a:lvl3pPr>
            <a:lvl4pPr>
              <a:lnSpc>
                <a:spcPct val="100000"/>
              </a:lnSpc>
              <a:spcBef>
                <a:spcPts val="816"/>
              </a:spcBef>
              <a:defRPr sz="1900">
                <a:solidFill>
                  <a:srgbClr val="FFFFFF"/>
                </a:solidFill>
              </a:defRPr>
            </a:lvl4pPr>
            <a:lvl5pPr>
              <a:lnSpc>
                <a:spcPct val="100000"/>
              </a:lnSpc>
              <a:spcBef>
                <a:spcPts val="816"/>
              </a:spcBef>
              <a:defRPr sz="1900">
                <a:solidFill>
                  <a:srgbClr val="FFFFFF"/>
                </a:solidFill>
              </a:defRPr>
            </a:lvl5pPr>
          </a:lstStyle>
          <a:p>
            <a:pPr marL="0" lvl="0" indent="0" algn="l" defTabSz="913991" rtl="0" eaLnBrk="1" latinLnBrk="0" hangingPunct="1">
              <a:spcBef>
                <a:spcPct val="20000"/>
              </a:spcBef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274639" y="1537564"/>
            <a:ext cx="3931941" cy="3919398"/>
          </a:xfrm>
          <a:custGeom>
            <a:avLst/>
            <a:gdLst>
              <a:gd name="connsiteX0" fmla="*/ 0 w 2431552"/>
              <a:gd name="connsiteY0" fmla="*/ 0 h 576072"/>
              <a:gd name="connsiteX1" fmla="*/ 2431552 w 2431552"/>
              <a:gd name="connsiteY1" fmla="*/ 0 h 576072"/>
              <a:gd name="connsiteX2" fmla="*/ 2431552 w 2431552"/>
              <a:gd name="connsiteY2" fmla="*/ 576072 h 576072"/>
              <a:gd name="connsiteX3" fmla="*/ 0 w 2431552"/>
              <a:gd name="connsiteY3" fmla="*/ 576072 h 576072"/>
              <a:gd name="connsiteX4" fmla="*/ 0 w 2431552"/>
              <a:gd name="connsiteY4" fmla="*/ 0 h 576072"/>
              <a:gd name="connsiteX0" fmla="*/ 0 w 2610228"/>
              <a:gd name="connsiteY0" fmla="*/ 704193 h 1280265"/>
              <a:gd name="connsiteX1" fmla="*/ 2610228 w 2610228"/>
              <a:gd name="connsiteY1" fmla="*/ 0 h 1280265"/>
              <a:gd name="connsiteX2" fmla="*/ 2431552 w 2610228"/>
              <a:gd name="connsiteY2" fmla="*/ 1280265 h 1280265"/>
              <a:gd name="connsiteX3" fmla="*/ 0 w 2610228"/>
              <a:gd name="connsiteY3" fmla="*/ 1280265 h 1280265"/>
              <a:gd name="connsiteX4" fmla="*/ 0 w 2610228"/>
              <a:gd name="connsiteY4" fmla="*/ 704193 h 1280265"/>
              <a:gd name="connsiteX0" fmla="*/ 0 w 2620739"/>
              <a:gd name="connsiteY0" fmla="*/ 704193 h 2037009"/>
              <a:gd name="connsiteX1" fmla="*/ 2610228 w 2620739"/>
              <a:gd name="connsiteY1" fmla="*/ 0 h 2037009"/>
              <a:gd name="connsiteX2" fmla="*/ 2620739 w 2620739"/>
              <a:gd name="connsiteY2" fmla="*/ 2037009 h 2037009"/>
              <a:gd name="connsiteX3" fmla="*/ 0 w 2620739"/>
              <a:gd name="connsiteY3" fmla="*/ 1280265 h 2037009"/>
              <a:gd name="connsiteX4" fmla="*/ 0 w 2620739"/>
              <a:gd name="connsiteY4" fmla="*/ 704193 h 2037009"/>
              <a:gd name="connsiteX0" fmla="*/ 0 w 2620739"/>
              <a:gd name="connsiteY0" fmla="*/ 483476 h 1816292"/>
              <a:gd name="connsiteX1" fmla="*/ 2389511 w 2620739"/>
              <a:gd name="connsiteY1" fmla="*/ 0 h 1816292"/>
              <a:gd name="connsiteX2" fmla="*/ 2620739 w 2620739"/>
              <a:gd name="connsiteY2" fmla="*/ 1816292 h 1816292"/>
              <a:gd name="connsiteX3" fmla="*/ 0 w 2620739"/>
              <a:gd name="connsiteY3" fmla="*/ 1059548 h 1816292"/>
              <a:gd name="connsiteX4" fmla="*/ 0 w 2620739"/>
              <a:gd name="connsiteY4" fmla="*/ 483476 h 1816292"/>
              <a:gd name="connsiteX0" fmla="*/ 0 w 2620739"/>
              <a:gd name="connsiteY0" fmla="*/ 704193 h 2037009"/>
              <a:gd name="connsiteX1" fmla="*/ 2589207 w 2620739"/>
              <a:gd name="connsiteY1" fmla="*/ 0 h 2037009"/>
              <a:gd name="connsiteX2" fmla="*/ 2620739 w 2620739"/>
              <a:gd name="connsiteY2" fmla="*/ 2037009 h 2037009"/>
              <a:gd name="connsiteX3" fmla="*/ 0 w 2620739"/>
              <a:gd name="connsiteY3" fmla="*/ 1280265 h 2037009"/>
              <a:gd name="connsiteX4" fmla="*/ 0 w 2620739"/>
              <a:gd name="connsiteY4" fmla="*/ 704193 h 2037009"/>
              <a:gd name="connsiteX0" fmla="*/ 0 w 2862477"/>
              <a:gd name="connsiteY0" fmla="*/ 0 h 2425892"/>
              <a:gd name="connsiteX1" fmla="*/ 2830945 w 2862477"/>
              <a:gd name="connsiteY1" fmla="*/ 388883 h 2425892"/>
              <a:gd name="connsiteX2" fmla="*/ 2862477 w 2862477"/>
              <a:gd name="connsiteY2" fmla="*/ 2425892 h 2425892"/>
              <a:gd name="connsiteX3" fmla="*/ 241738 w 2862477"/>
              <a:gd name="connsiteY3" fmla="*/ 1669148 h 2425892"/>
              <a:gd name="connsiteX4" fmla="*/ 0 w 2862477"/>
              <a:gd name="connsiteY4" fmla="*/ 0 h 2425892"/>
              <a:gd name="connsiteX0" fmla="*/ 0 w 2862477"/>
              <a:gd name="connsiteY0" fmla="*/ 0 h 2804265"/>
              <a:gd name="connsiteX1" fmla="*/ 2830945 w 2862477"/>
              <a:gd name="connsiteY1" fmla="*/ 388883 h 2804265"/>
              <a:gd name="connsiteX2" fmla="*/ 2862477 w 2862477"/>
              <a:gd name="connsiteY2" fmla="*/ 2425892 h 2804265"/>
              <a:gd name="connsiteX3" fmla="*/ 21021 w 2862477"/>
              <a:gd name="connsiteY3" fmla="*/ 2804265 h 2804265"/>
              <a:gd name="connsiteX4" fmla="*/ 0 w 2862477"/>
              <a:gd name="connsiteY4" fmla="*/ 0 h 2804265"/>
              <a:gd name="connsiteX0" fmla="*/ 0 w 2967580"/>
              <a:gd name="connsiteY0" fmla="*/ 0 h 2961920"/>
              <a:gd name="connsiteX1" fmla="*/ 2936048 w 2967580"/>
              <a:gd name="connsiteY1" fmla="*/ 546538 h 2961920"/>
              <a:gd name="connsiteX2" fmla="*/ 2967580 w 2967580"/>
              <a:gd name="connsiteY2" fmla="*/ 2583547 h 2961920"/>
              <a:gd name="connsiteX3" fmla="*/ 126124 w 2967580"/>
              <a:gd name="connsiteY3" fmla="*/ 2961920 h 2961920"/>
              <a:gd name="connsiteX4" fmla="*/ 0 w 2967580"/>
              <a:gd name="connsiteY4" fmla="*/ 0 h 2961920"/>
              <a:gd name="connsiteX0" fmla="*/ 10511 w 2841456"/>
              <a:gd name="connsiteY0" fmla="*/ 0 h 2814775"/>
              <a:gd name="connsiteX1" fmla="*/ 2809924 w 2841456"/>
              <a:gd name="connsiteY1" fmla="*/ 399393 h 2814775"/>
              <a:gd name="connsiteX2" fmla="*/ 2841456 w 2841456"/>
              <a:gd name="connsiteY2" fmla="*/ 2436402 h 2814775"/>
              <a:gd name="connsiteX3" fmla="*/ 0 w 2841456"/>
              <a:gd name="connsiteY3" fmla="*/ 2814775 h 2814775"/>
              <a:gd name="connsiteX4" fmla="*/ 10511 w 2841456"/>
              <a:gd name="connsiteY4" fmla="*/ 0 h 2814775"/>
              <a:gd name="connsiteX0" fmla="*/ 10511 w 2845941"/>
              <a:gd name="connsiteY0" fmla="*/ 0 h 2814775"/>
              <a:gd name="connsiteX1" fmla="*/ 2842437 w 2845941"/>
              <a:gd name="connsiteY1" fmla="*/ 415742 h 2814775"/>
              <a:gd name="connsiteX2" fmla="*/ 2841456 w 2845941"/>
              <a:gd name="connsiteY2" fmla="*/ 2436402 h 2814775"/>
              <a:gd name="connsiteX3" fmla="*/ 0 w 2845941"/>
              <a:gd name="connsiteY3" fmla="*/ 2814775 h 2814775"/>
              <a:gd name="connsiteX4" fmla="*/ 10511 w 2845941"/>
              <a:gd name="connsiteY4" fmla="*/ 0 h 2814775"/>
              <a:gd name="connsiteX0" fmla="*/ 10511 w 2841456"/>
              <a:gd name="connsiteY0" fmla="*/ 0 h 2814775"/>
              <a:gd name="connsiteX1" fmla="*/ 2834309 w 2841456"/>
              <a:gd name="connsiteY1" fmla="*/ 391219 h 2814775"/>
              <a:gd name="connsiteX2" fmla="*/ 2841456 w 2841456"/>
              <a:gd name="connsiteY2" fmla="*/ 2436402 h 2814775"/>
              <a:gd name="connsiteX3" fmla="*/ 0 w 2841456"/>
              <a:gd name="connsiteY3" fmla="*/ 2814775 h 2814775"/>
              <a:gd name="connsiteX4" fmla="*/ 10511 w 2841456"/>
              <a:gd name="connsiteY4" fmla="*/ 0 h 2814775"/>
              <a:gd name="connsiteX0" fmla="*/ 3504 w 2834449"/>
              <a:gd name="connsiteY0" fmla="*/ 0 h 2847473"/>
              <a:gd name="connsiteX1" fmla="*/ 2827302 w 2834449"/>
              <a:gd name="connsiteY1" fmla="*/ 391219 h 2847473"/>
              <a:gd name="connsiteX2" fmla="*/ 2834449 w 2834449"/>
              <a:gd name="connsiteY2" fmla="*/ 2436402 h 2847473"/>
              <a:gd name="connsiteX3" fmla="*/ 1122 w 2834449"/>
              <a:gd name="connsiteY3" fmla="*/ 2847473 h 2847473"/>
              <a:gd name="connsiteX4" fmla="*/ 3504 w 2834449"/>
              <a:gd name="connsiteY4" fmla="*/ 0 h 2847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449" h="2847473">
                <a:moveTo>
                  <a:pt x="3504" y="0"/>
                </a:moveTo>
                <a:lnTo>
                  <a:pt x="2827302" y="391219"/>
                </a:lnTo>
                <a:cubicBezTo>
                  <a:pt x="2830806" y="1070222"/>
                  <a:pt x="2830945" y="1757399"/>
                  <a:pt x="2834449" y="2436402"/>
                </a:cubicBezTo>
                <a:lnTo>
                  <a:pt x="1122" y="2847473"/>
                </a:lnTo>
                <a:cubicBezTo>
                  <a:pt x="4626" y="1909215"/>
                  <a:pt x="0" y="938258"/>
                  <a:pt x="350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82880" tIns="146304" rIns="182880" bIns="146304" numCol="1" anchor="ctr" anchorCtr="0" compatLnSpc="1">
            <a:prstTxWarp prst="textNoShape">
              <a:avLst/>
            </a:prstTxWarp>
            <a:noAutofit/>
          </a:bodyPr>
          <a:lstStyle>
            <a:lvl1pPr>
              <a:lnSpc>
                <a:spcPct val="95000"/>
              </a:lnSpc>
              <a:defRPr lang="en-US" sz="3999" kern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  <a:ea typeface="ＭＳ Ｐゴシック" charset="0"/>
                <a:cs typeface="Segoe UI Light"/>
              </a:defRPr>
            </a:lvl1pPr>
          </a:lstStyle>
          <a:p>
            <a:pPr marL="0" lvl="0" indent="0" algn="l" defTabSz="124302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895201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3053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Shape &amp; Color Background w/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4846639" y="3040063"/>
            <a:ext cx="7315203" cy="914400"/>
          </a:xfrm>
        </p:spPr>
        <p:txBody>
          <a:bodyPr vert="horz" wrap="square" lIns="182880" tIns="146304" rIns="182880" bIns="146304" rtlCol="0" anchor="ctr">
            <a:noAutofit/>
          </a:bodyPr>
          <a:lstStyle>
            <a:lvl1pPr marL="0" indent="0">
              <a:buNone/>
              <a:defRPr lang="en-US" sz="3599" kern="1200" dirty="0" smtClean="0">
                <a:gradFill>
                  <a:gsLst>
                    <a:gs pos="8491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3991" rtl="0" eaLnBrk="1" latinLnBrk="0" hangingPunct="1">
              <a:spcBef>
                <a:spcPct val="20000"/>
              </a:spcBef>
              <a:spcAft>
                <a:spcPts val="1632"/>
              </a:spcAft>
            </a:pPr>
            <a:r>
              <a:rPr lang="en-US" dirty="0"/>
              <a:t>Click to edit Master text styles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274641" y="296864"/>
            <a:ext cx="11887199" cy="914400"/>
          </a:xfrm>
        </p:spPr>
        <p:txBody>
          <a:bodyPr vert="horz" lIns="182880" tIns="146304" rIns="182880" bIns="146304" rtlCol="0" anchor="t">
            <a:noAutofit/>
          </a:bodyPr>
          <a:lstStyle>
            <a:lvl1pPr marL="0" indent="0"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799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74639" y="1537564"/>
            <a:ext cx="3931941" cy="3919398"/>
          </a:xfrm>
          <a:custGeom>
            <a:avLst/>
            <a:gdLst>
              <a:gd name="connsiteX0" fmla="*/ 0 w 2431552"/>
              <a:gd name="connsiteY0" fmla="*/ 0 h 576072"/>
              <a:gd name="connsiteX1" fmla="*/ 2431552 w 2431552"/>
              <a:gd name="connsiteY1" fmla="*/ 0 h 576072"/>
              <a:gd name="connsiteX2" fmla="*/ 2431552 w 2431552"/>
              <a:gd name="connsiteY2" fmla="*/ 576072 h 576072"/>
              <a:gd name="connsiteX3" fmla="*/ 0 w 2431552"/>
              <a:gd name="connsiteY3" fmla="*/ 576072 h 576072"/>
              <a:gd name="connsiteX4" fmla="*/ 0 w 2431552"/>
              <a:gd name="connsiteY4" fmla="*/ 0 h 576072"/>
              <a:gd name="connsiteX0" fmla="*/ 0 w 2610228"/>
              <a:gd name="connsiteY0" fmla="*/ 704193 h 1280265"/>
              <a:gd name="connsiteX1" fmla="*/ 2610228 w 2610228"/>
              <a:gd name="connsiteY1" fmla="*/ 0 h 1280265"/>
              <a:gd name="connsiteX2" fmla="*/ 2431552 w 2610228"/>
              <a:gd name="connsiteY2" fmla="*/ 1280265 h 1280265"/>
              <a:gd name="connsiteX3" fmla="*/ 0 w 2610228"/>
              <a:gd name="connsiteY3" fmla="*/ 1280265 h 1280265"/>
              <a:gd name="connsiteX4" fmla="*/ 0 w 2610228"/>
              <a:gd name="connsiteY4" fmla="*/ 704193 h 1280265"/>
              <a:gd name="connsiteX0" fmla="*/ 0 w 2620739"/>
              <a:gd name="connsiteY0" fmla="*/ 704193 h 2037009"/>
              <a:gd name="connsiteX1" fmla="*/ 2610228 w 2620739"/>
              <a:gd name="connsiteY1" fmla="*/ 0 h 2037009"/>
              <a:gd name="connsiteX2" fmla="*/ 2620739 w 2620739"/>
              <a:gd name="connsiteY2" fmla="*/ 2037009 h 2037009"/>
              <a:gd name="connsiteX3" fmla="*/ 0 w 2620739"/>
              <a:gd name="connsiteY3" fmla="*/ 1280265 h 2037009"/>
              <a:gd name="connsiteX4" fmla="*/ 0 w 2620739"/>
              <a:gd name="connsiteY4" fmla="*/ 704193 h 2037009"/>
              <a:gd name="connsiteX0" fmla="*/ 0 w 2620739"/>
              <a:gd name="connsiteY0" fmla="*/ 483476 h 1816292"/>
              <a:gd name="connsiteX1" fmla="*/ 2389511 w 2620739"/>
              <a:gd name="connsiteY1" fmla="*/ 0 h 1816292"/>
              <a:gd name="connsiteX2" fmla="*/ 2620739 w 2620739"/>
              <a:gd name="connsiteY2" fmla="*/ 1816292 h 1816292"/>
              <a:gd name="connsiteX3" fmla="*/ 0 w 2620739"/>
              <a:gd name="connsiteY3" fmla="*/ 1059548 h 1816292"/>
              <a:gd name="connsiteX4" fmla="*/ 0 w 2620739"/>
              <a:gd name="connsiteY4" fmla="*/ 483476 h 1816292"/>
              <a:gd name="connsiteX0" fmla="*/ 0 w 2620739"/>
              <a:gd name="connsiteY0" fmla="*/ 704193 h 2037009"/>
              <a:gd name="connsiteX1" fmla="*/ 2589207 w 2620739"/>
              <a:gd name="connsiteY1" fmla="*/ 0 h 2037009"/>
              <a:gd name="connsiteX2" fmla="*/ 2620739 w 2620739"/>
              <a:gd name="connsiteY2" fmla="*/ 2037009 h 2037009"/>
              <a:gd name="connsiteX3" fmla="*/ 0 w 2620739"/>
              <a:gd name="connsiteY3" fmla="*/ 1280265 h 2037009"/>
              <a:gd name="connsiteX4" fmla="*/ 0 w 2620739"/>
              <a:gd name="connsiteY4" fmla="*/ 704193 h 2037009"/>
              <a:gd name="connsiteX0" fmla="*/ 0 w 2862477"/>
              <a:gd name="connsiteY0" fmla="*/ 0 h 2425892"/>
              <a:gd name="connsiteX1" fmla="*/ 2830945 w 2862477"/>
              <a:gd name="connsiteY1" fmla="*/ 388883 h 2425892"/>
              <a:gd name="connsiteX2" fmla="*/ 2862477 w 2862477"/>
              <a:gd name="connsiteY2" fmla="*/ 2425892 h 2425892"/>
              <a:gd name="connsiteX3" fmla="*/ 241738 w 2862477"/>
              <a:gd name="connsiteY3" fmla="*/ 1669148 h 2425892"/>
              <a:gd name="connsiteX4" fmla="*/ 0 w 2862477"/>
              <a:gd name="connsiteY4" fmla="*/ 0 h 2425892"/>
              <a:gd name="connsiteX0" fmla="*/ 0 w 2862477"/>
              <a:gd name="connsiteY0" fmla="*/ 0 h 2804265"/>
              <a:gd name="connsiteX1" fmla="*/ 2830945 w 2862477"/>
              <a:gd name="connsiteY1" fmla="*/ 388883 h 2804265"/>
              <a:gd name="connsiteX2" fmla="*/ 2862477 w 2862477"/>
              <a:gd name="connsiteY2" fmla="*/ 2425892 h 2804265"/>
              <a:gd name="connsiteX3" fmla="*/ 21021 w 2862477"/>
              <a:gd name="connsiteY3" fmla="*/ 2804265 h 2804265"/>
              <a:gd name="connsiteX4" fmla="*/ 0 w 2862477"/>
              <a:gd name="connsiteY4" fmla="*/ 0 h 2804265"/>
              <a:gd name="connsiteX0" fmla="*/ 0 w 2967580"/>
              <a:gd name="connsiteY0" fmla="*/ 0 h 2961920"/>
              <a:gd name="connsiteX1" fmla="*/ 2936048 w 2967580"/>
              <a:gd name="connsiteY1" fmla="*/ 546538 h 2961920"/>
              <a:gd name="connsiteX2" fmla="*/ 2967580 w 2967580"/>
              <a:gd name="connsiteY2" fmla="*/ 2583547 h 2961920"/>
              <a:gd name="connsiteX3" fmla="*/ 126124 w 2967580"/>
              <a:gd name="connsiteY3" fmla="*/ 2961920 h 2961920"/>
              <a:gd name="connsiteX4" fmla="*/ 0 w 2967580"/>
              <a:gd name="connsiteY4" fmla="*/ 0 h 2961920"/>
              <a:gd name="connsiteX0" fmla="*/ 10511 w 2841456"/>
              <a:gd name="connsiteY0" fmla="*/ 0 h 2814775"/>
              <a:gd name="connsiteX1" fmla="*/ 2809924 w 2841456"/>
              <a:gd name="connsiteY1" fmla="*/ 399393 h 2814775"/>
              <a:gd name="connsiteX2" fmla="*/ 2841456 w 2841456"/>
              <a:gd name="connsiteY2" fmla="*/ 2436402 h 2814775"/>
              <a:gd name="connsiteX3" fmla="*/ 0 w 2841456"/>
              <a:gd name="connsiteY3" fmla="*/ 2814775 h 2814775"/>
              <a:gd name="connsiteX4" fmla="*/ 10511 w 2841456"/>
              <a:gd name="connsiteY4" fmla="*/ 0 h 2814775"/>
              <a:gd name="connsiteX0" fmla="*/ 10511 w 2845941"/>
              <a:gd name="connsiteY0" fmla="*/ 0 h 2814775"/>
              <a:gd name="connsiteX1" fmla="*/ 2842437 w 2845941"/>
              <a:gd name="connsiteY1" fmla="*/ 415742 h 2814775"/>
              <a:gd name="connsiteX2" fmla="*/ 2841456 w 2845941"/>
              <a:gd name="connsiteY2" fmla="*/ 2436402 h 2814775"/>
              <a:gd name="connsiteX3" fmla="*/ 0 w 2845941"/>
              <a:gd name="connsiteY3" fmla="*/ 2814775 h 2814775"/>
              <a:gd name="connsiteX4" fmla="*/ 10511 w 2845941"/>
              <a:gd name="connsiteY4" fmla="*/ 0 h 2814775"/>
              <a:gd name="connsiteX0" fmla="*/ 10511 w 2841456"/>
              <a:gd name="connsiteY0" fmla="*/ 0 h 2814775"/>
              <a:gd name="connsiteX1" fmla="*/ 2834309 w 2841456"/>
              <a:gd name="connsiteY1" fmla="*/ 391219 h 2814775"/>
              <a:gd name="connsiteX2" fmla="*/ 2841456 w 2841456"/>
              <a:gd name="connsiteY2" fmla="*/ 2436402 h 2814775"/>
              <a:gd name="connsiteX3" fmla="*/ 0 w 2841456"/>
              <a:gd name="connsiteY3" fmla="*/ 2814775 h 2814775"/>
              <a:gd name="connsiteX4" fmla="*/ 10511 w 2841456"/>
              <a:gd name="connsiteY4" fmla="*/ 0 h 2814775"/>
              <a:gd name="connsiteX0" fmla="*/ 3504 w 2834449"/>
              <a:gd name="connsiteY0" fmla="*/ 0 h 2847473"/>
              <a:gd name="connsiteX1" fmla="*/ 2827302 w 2834449"/>
              <a:gd name="connsiteY1" fmla="*/ 391219 h 2847473"/>
              <a:gd name="connsiteX2" fmla="*/ 2834449 w 2834449"/>
              <a:gd name="connsiteY2" fmla="*/ 2436402 h 2847473"/>
              <a:gd name="connsiteX3" fmla="*/ 1122 w 2834449"/>
              <a:gd name="connsiteY3" fmla="*/ 2847473 h 2847473"/>
              <a:gd name="connsiteX4" fmla="*/ 3504 w 2834449"/>
              <a:gd name="connsiteY4" fmla="*/ 0 h 2847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449" h="2847473">
                <a:moveTo>
                  <a:pt x="3504" y="0"/>
                </a:moveTo>
                <a:lnTo>
                  <a:pt x="2827302" y="391219"/>
                </a:lnTo>
                <a:cubicBezTo>
                  <a:pt x="2830806" y="1070222"/>
                  <a:pt x="2830945" y="1757399"/>
                  <a:pt x="2834449" y="2436402"/>
                </a:cubicBezTo>
                <a:lnTo>
                  <a:pt x="1122" y="2847473"/>
                </a:lnTo>
                <a:cubicBezTo>
                  <a:pt x="4626" y="1909215"/>
                  <a:pt x="0" y="938258"/>
                  <a:pt x="350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82880" tIns="146304" rIns="182880" bIns="146304" numCol="1" anchor="ctr" anchorCtr="0" compatLnSpc="1">
            <a:prstTxWarp prst="textNoShape">
              <a:avLst/>
            </a:prstTxWarp>
            <a:noAutofit/>
          </a:bodyPr>
          <a:lstStyle>
            <a:lvl1pPr>
              <a:lnSpc>
                <a:spcPct val="95000"/>
              </a:lnSpc>
              <a:defRPr lang="en-US" sz="3999" kern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  <a:ea typeface="ＭＳ Ｐゴシック" charset="0"/>
                <a:cs typeface="Segoe UI Light"/>
              </a:defRPr>
            </a:lvl1pPr>
          </a:lstStyle>
          <a:p>
            <a:pPr marL="0" lvl="0" indent="0" algn="l" defTabSz="124302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778112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3053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hape &amp; Color Background w/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4846639" y="3040063"/>
            <a:ext cx="7315203" cy="914400"/>
          </a:xfrm>
        </p:spPr>
        <p:txBody>
          <a:bodyPr vert="horz" wrap="square" lIns="182880" tIns="146304" rIns="182880" bIns="146304" rtlCol="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3599" kern="1200" dirty="0" smtClean="0">
                <a:gradFill>
                  <a:gsLst>
                    <a:gs pos="1299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3991" rtl="0" eaLnBrk="1" latinLnBrk="0" hangingPunct="1">
              <a:spcBef>
                <a:spcPct val="20000"/>
              </a:spcBef>
            </a:pPr>
            <a:r>
              <a:rPr lang="en-US" dirty="0"/>
              <a:t>Click to edit Master text styles</a:t>
            </a:r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274638" y="1535875"/>
            <a:ext cx="3931920" cy="392277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574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28"/>
              <a:gd name="connsiteX1" fmla="*/ 10000 w 10000"/>
              <a:gd name="connsiteY1" fmla="*/ 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00"/>
              <a:gd name="connsiteY0" fmla="*/ 0 h 10028"/>
              <a:gd name="connsiteX1" fmla="*/ 10000 w 10000"/>
              <a:gd name="connsiteY1" fmla="*/ 146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399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418"/>
              <a:gd name="connsiteY0" fmla="*/ 0 h 10028"/>
              <a:gd name="connsiteX1" fmla="*/ 10411 w 10418"/>
              <a:gd name="connsiteY1" fmla="*/ 992 h 10028"/>
              <a:gd name="connsiteX2" fmla="*/ 10022 w 10418"/>
              <a:gd name="connsiteY2" fmla="*/ 8623 h 10028"/>
              <a:gd name="connsiteX3" fmla="*/ 115 w 10418"/>
              <a:gd name="connsiteY3" fmla="*/ 10028 h 10028"/>
              <a:gd name="connsiteX4" fmla="*/ 0 w 10418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38 w 10022"/>
              <a:gd name="connsiteY3" fmla="*/ 10028 h 10028"/>
              <a:gd name="connsiteX4" fmla="*/ 0 w 10022"/>
              <a:gd name="connsiteY4" fmla="*/ 0 h 10028"/>
              <a:gd name="connsiteX0" fmla="*/ 1 w 9997"/>
              <a:gd name="connsiteY0" fmla="*/ 0 h 10028"/>
              <a:gd name="connsiteX1" fmla="*/ 9975 w 9997"/>
              <a:gd name="connsiteY1" fmla="*/ 1405 h 10028"/>
              <a:gd name="connsiteX2" fmla="*/ 9997 w 9997"/>
              <a:gd name="connsiteY2" fmla="*/ 8623 h 10028"/>
              <a:gd name="connsiteX3" fmla="*/ 13 w 9997"/>
              <a:gd name="connsiteY3" fmla="*/ 10028 h 10028"/>
              <a:gd name="connsiteX4" fmla="*/ 1 w 9997"/>
              <a:gd name="connsiteY4" fmla="*/ 0 h 10028"/>
              <a:gd name="connsiteX0" fmla="*/ 1 w 10029"/>
              <a:gd name="connsiteY0" fmla="*/ 0 h 10000"/>
              <a:gd name="connsiteX1" fmla="*/ 10029 w 10029"/>
              <a:gd name="connsiteY1" fmla="*/ 1452 h 10000"/>
              <a:gd name="connsiteX2" fmla="*/ 10000 w 10029"/>
              <a:gd name="connsiteY2" fmla="*/ 8599 h 10000"/>
              <a:gd name="connsiteX3" fmla="*/ 13 w 10029"/>
              <a:gd name="connsiteY3" fmla="*/ 10000 h 10000"/>
              <a:gd name="connsiteX4" fmla="*/ 1 w 10029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5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4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4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5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28 w 10067"/>
              <a:gd name="connsiteY0" fmla="*/ 0 h 10000"/>
              <a:gd name="connsiteX1" fmla="*/ 10066 w 10067"/>
              <a:gd name="connsiteY1" fmla="*/ 1452 h 10000"/>
              <a:gd name="connsiteX2" fmla="*/ 10063 w 10067"/>
              <a:gd name="connsiteY2" fmla="*/ 8579 h 10000"/>
              <a:gd name="connsiteX3" fmla="*/ 9 w 10067"/>
              <a:gd name="connsiteY3" fmla="*/ 10000 h 10000"/>
              <a:gd name="connsiteX4" fmla="*/ 28 w 10067"/>
              <a:gd name="connsiteY4" fmla="*/ 0 h 10000"/>
              <a:gd name="connsiteX0" fmla="*/ 1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19 w 10058"/>
              <a:gd name="connsiteY4" fmla="*/ 0 h 10000"/>
              <a:gd name="connsiteX0" fmla="*/ 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9 w 10058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58" h="10000">
                <a:moveTo>
                  <a:pt x="9" y="0"/>
                </a:moveTo>
                <a:lnTo>
                  <a:pt x="10057" y="1452"/>
                </a:lnTo>
                <a:cubicBezTo>
                  <a:pt x="10063" y="3834"/>
                  <a:pt x="10048" y="6197"/>
                  <a:pt x="10054" y="8579"/>
                </a:cubicBezTo>
                <a:lnTo>
                  <a:pt x="0" y="10000"/>
                </a:lnTo>
                <a:cubicBezTo>
                  <a:pt x="6" y="6667"/>
                  <a:pt x="3" y="3333"/>
                  <a:pt x="9" y="0"/>
                </a:cubicBezTo>
                <a:close/>
              </a:path>
            </a:pathLst>
          </a:custGeom>
        </p:spPr>
        <p:txBody>
          <a:bodyPr lIns="182880" tIns="146304" rIns="182880" bIns="146304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wrap="none" lIns="182880" tIns="146304" rIns="182880" bIns="146304"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075895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3053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1565332"/>
          </a:xfrm>
        </p:spPr>
        <p:txBody>
          <a:bodyPr>
            <a:spAutoFit/>
          </a:bodyPr>
          <a:lstStyle>
            <a:lvl1pPr>
              <a:defRPr lang="en-US" sz="2400" kern="1200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ea typeface="+mn-ea"/>
                <a:cs typeface="Consolas" pitchFamily="49" charset="0"/>
              </a:defRPr>
            </a:lvl1pPr>
            <a:lvl2pPr marL="584088" indent="-241253">
              <a:defRPr lang="en-US" sz="2400" kern="1200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ea typeface="+mn-ea"/>
                <a:cs typeface="Consolas" pitchFamily="49" charset="0"/>
              </a:defRPr>
            </a:lvl2pPr>
            <a:lvl3pPr marL="571332" indent="-342834">
              <a:defRPr lang="en-US" sz="2400" kern="1200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ea typeface="+mn-ea"/>
                <a:cs typeface="Consolas" pitchFamily="49" charset="0"/>
              </a:defRPr>
            </a:lvl3pPr>
            <a:lvl4pPr>
              <a:defRPr sz="2000"/>
            </a:lvl4pPr>
            <a:lvl5pPr>
              <a:defRPr sz="2000"/>
            </a:lvl5pPr>
          </a:lstStyle>
          <a:p>
            <a:pPr marL="0" lvl="0" indent="0" algn="l" defTabSz="913991" rtl="0" eaLnBrk="1" latinLnBrk="0" hangingPunct="1">
              <a:spcBef>
                <a:spcPct val="20000"/>
              </a:spcBef>
              <a:spcAft>
                <a:spcPts val="816"/>
              </a:spcAft>
              <a:buFont typeface="Arial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marR="0" lvl="1" indent="0" algn="l" defTabSz="91399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816"/>
              </a:spcAft>
              <a:buClr>
                <a:schemeClr val="tx1"/>
              </a:buClr>
              <a:buSzPct val="90000"/>
              <a:buFont typeface="Arial" pitchFamily="34" charset="0"/>
              <a:buNone/>
              <a:tabLst/>
            </a:pPr>
            <a:r>
              <a:rPr lang="en-US" dirty="0"/>
              <a:t>Second level</a:t>
            </a:r>
          </a:p>
          <a:p>
            <a:pPr marL="456994" lvl="2" indent="-228497" algn="l" defTabSz="913991" rtl="0" eaLnBrk="1" latinLnBrk="0" hangingPunct="1">
              <a:spcBef>
                <a:spcPct val="20000"/>
              </a:spcBef>
              <a:spcAft>
                <a:spcPts val="816"/>
              </a:spcAft>
              <a:buFont typeface="Arial" pitchFamily="34" charset="0"/>
              <a:buChar char="•"/>
            </a:pPr>
            <a:r>
              <a:rPr lang="en-US" dirty="0"/>
              <a:t>Third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48386512"/>
      </p:ext>
    </p:extLst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102020"/>
      </p:ext>
    </p:extLst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-i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EditPoints="1"/>
          </p:cNvSpPr>
          <p:nvPr userDrawn="1"/>
        </p:nvSpPr>
        <p:spPr bwMode="black">
          <a:xfrm>
            <a:off x="2137569" y="2473326"/>
            <a:ext cx="8161338" cy="2047875"/>
          </a:xfrm>
          <a:custGeom>
            <a:avLst/>
            <a:gdLst>
              <a:gd name="T0" fmla="*/ 336 w 2176"/>
              <a:gd name="T1" fmla="*/ 2 h 546"/>
              <a:gd name="T2" fmla="*/ 269 w 2176"/>
              <a:gd name="T3" fmla="*/ 2 h 546"/>
              <a:gd name="T4" fmla="*/ 48 w 2176"/>
              <a:gd name="T5" fmla="*/ 538 h 546"/>
              <a:gd name="T6" fmla="*/ 2128 w 2176"/>
              <a:gd name="T7" fmla="*/ 2 h 546"/>
              <a:gd name="T8" fmla="*/ 2176 w 2176"/>
              <a:gd name="T9" fmla="*/ 2 h 546"/>
              <a:gd name="T10" fmla="*/ 1049 w 2176"/>
              <a:gd name="T11" fmla="*/ 175 h 546"/>
              <a:gd name="T12" fmla="*/ 1025 w 2176"/>
              <a:gd name="T13" fmla="*/ 454 h 546"/>
              <a:gd name="T14" fmla="*/ 937 w 2176"/>
              <a:gd name="T15" fmla="*/ 473 h 546"/>
              <a:gd name="T16" fmla="*/ 892 w 2176"/>
              <a:gd name="T17" fmla="*/ 384 h 546"/>
              <a:gd name="T18" fmla="*/ 809 w 2176"/>
              <a:gd name="T19" fmla="*/ 394 h 546"/>
              <a:gd name="T20" fmla="*/ 975 w 2176"/>
              <a:gd name="T21" fmla="*/ 540 h 546"/>
              <a:gd name="T22" fmla="*/ 1048 w 2176"/>
              <a:gd name="T23" fmla="*/ 482 h 546"/>
              <a:gd name="T24" fmla="*/ 1131 w 2176"/>
              <a:gd name="T25" fmla="*/ 536 h 546"/>
              <a:gd name="T26" fmla="*/ 1293 w 2176"/>
              <a:gd name="T27" fmla="*/ 14 h 546"/>
              <a:gd name="T28" fmla="*/ 1238 w 2176"/>
              <a:gd name="T29" fmla="*/ 3 h 546"/>
              <a:gd name="T30" fmla="*/ 1207 w 2176"/>
              <a:gd name="T31" fmla="*/ 48 h 546"/>
              <a:gd name="T32" fmla="*/ 1237 w 2176"/>
              <a:gd name="T33" fmla="*/ 91 h 546"/>
              <a:gd name="T34" fmla="*/ 1293 w 2176"/>
              <a:gd name="T35" fmla="*/ 81 h 546"/>
              <a:gd name="T36" fmla="*/ 1216 w 2176"/>
              <a:gd name="T37" fmla="*/ 536 h 546"/>
              <a:gd name="T38" fmla="*/ 1216 w 2176"/>
              <a:gd name="T39" fmla="*/ 175 h 546"/>
              <a:gd name="T40" fmla="*/ 1457 w 2176"/>
              <a:gd name="T41" fmla="*/ 536 h 546"/>
              <a:gd name="T42" fmla="*/ 1376 w 2176"/>
              <a:gd name="T43" fmla="*/ 536 h 546"/>
              <a:gd name="T44" fmla="*/ 729 w 2176"/>
              <a:gd name="T45" fmla="*/ 213 h 546"/>
              <a:gd name="T46" fmla="*/ 573 w 2176"/>
              <a:gd name="T47" fmla="*/ 163 h 546"/>
              <a:gd name="T48" fmla="*/ 491 w 2176"/>
              <a:gd name="T49" fmla="*/ 226 h 546"/>
              <a:gd name="T50" fmla="*/ 460 w 2176"/>
              <a:gd name="T51" fmla="*/ 2 h 546"/>
              <a:gd name="T52" fmla="*/ 489 w 2176"/>
              <a:gd name="T53" fmla="*/ 537 h 546"/>
              <a:gd name="T54" fmla="*/ 509 w 2176"/>
              <a:gd name="T55" fmla="*/ 512 h 546"/>
              <a:gd name="T56" fmla="*/ 596 w 2176"/>
              <a:gd name="T57" fmla="*/ 546 h 546"/>
              <a:gd name="T58" fmla="*/ 754 w 2176"/>
              <a:gd name="T59" fmla="*/ 423 h 546"/>
              <a:gd name="T60" fmla="*/ 671 w 2176"/>
              <a:gd name="T61" fmla="*/ 400 h 546"/>
              <a:gd name="T62" fmla="*/ 578 w 2176"/>
              <a:gd name="T63" fmla="*/ 478 h 546"/>
              <a:gd name="T64" fmla="*/ 495 w 2176"/>
              <a:gd name="T65" fmla="*/ 421 h 546"/>
              <a:gd name="T66" fmla="*/ 496 w 2176"/>
              <a:gd name="T67" fmla="*/ 291 h 546"/>
              <a:gd name="T68" fmla="*/ 586 w 2176"/>
              <a:gd name="T69" fmla="*/ 226 h 546"/>
              <a:gd name="T70" fmla="*/ 672 w 2176"/>
              <a:gd name="T71" fmla="*/ 293 h 546"/>
              <a:gd name="T72" fmla="*/ 1866 w 2176"/>
              <a:gd name="T73" fmla="*/ 2 h 546"/>
              <a:gd name="T74" fmla="*/ 1783 w 2176"/>
              <a:gd name="T75" fmla="*/ 220 h 546"/>
              <a:gd name="T76" fmla="*/ 1716 w 2176"/>
              <a:gd name="T77" fmla="*/ 171 h 546"/>
              <a:gd name="T78" fmla="*/ 1561 w 2176"/>
              <a:gd name="T79" fmla="*/ 220 h 546"/>
              <a:gd name="T80" fmla="*/ 1526 w 2176"/>
              <a:gd name="T81" fmla="*/ 443 h 546"/>
              <a:gd name="T82" fmla="*/ 1665 w 2176"/>
              <a:gd name="T83" fmla="*/ 546 h 546"/>
              <a:gd name="T84" fmla="*/ 1763 w 2176"/>
              <a:gd name="T85" fmla="*/ 507 h 546"/>
              <a:gd name="T86" fmla="*/ 1785 w 2176"/>
              <a:gd name="T87" fmla="*/ 537 h 546"/>
              <a:gd name="T88" fmla="*/ 1778 w 2176"/>
              <a:gd name="T89" fmla="*/ 413 h 546"/>
              <a:gd name="T90" fmla="*/ 1692 w 2176"/>
              <a:gd name="T91" fmla="*/ 479 h 546"/>
              <a:gd name="T92" fmla="*/ 1607 w 2176"/>
              <a:gd name="T93" fmla="*/ 414 h 546"/>
              <a:gd name="T94" fmla="*/ 1624 w 2176"/>
              <a:gd name="T95" fmla="*/ 269 h 546"/>
              <a:gd name="T96" fmla="*/ 1732 w 2176"/>
              <a:gd name="T97" fmla="*/ 241 h 546"/>
              <a:gd name="T98" fmla="*/ 1786 w 2176"/>
              <a:gd name="T99" fmla="*/ 32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6" h="546">
                <a:moveTo>
                  <a:pt x="163" y="538"/>
                </a:moveTo>
                <a:cubicBezTo>
                  <a:pt x="116" y="538"/>
                  <a:pt x="116" y="538"/>
                  <a:pt x="116" y="538"/>
                </a:cubicBezTo>
                <a:cubicBezTo>
                  <a:pt x="336" y="2"/>
                  <a:pt x="336" y="2"/>
                  <a:pt x="336" y="2"/>
                </a:cubicBezTo>
                <a:cubicBezTo>
                  <a:pt x="384" y="2"/>
                  <a:pt x="384" y="2"/>
                  <a:pt x="384" y="2"/>
                </a:cubicBezTo>
                <a:lnTo>
                  <a:pt x="163" y="538"/>
                </a:lnTo>
                <a:close/>
                <a:moveTo>
                  <a:pt x="269" y="2"/>
                </a:moveTo>
                <a:cubicBezTo>
                  <a:pt x="221" y="2"/>
                  <a:pt x="221" y="2"/>
                  <a:pt x="221" y="2"/>
                </a:cubicBezTo>
                <a:cubicBezTo>
                  <a:pt x="0" y="538"/>
                  <a:pt x="0" y="538"/>
                  <a:pt x="0" y="538"/>
                </a:cubicBezTo>
                <a:cubicBezTo>
                  <a:pt x="48" y="538"/>
                  <a:pt x="48" y="538"/>
                  <a:pt x="48" y="538"/>
                </a:cubicBezTo>
                <a:lnTo>
                  <a:pt x="269" y="2"/>
                </a:lnTo>
                <a:close/>
                <a:moveTo>
                  <a:pt x="2176" y="2"/>
                </a:moveTo>
                <a:cubicBezTo>
                  <a:pt x="2128" y="2"/>
                  <a:pt x="2128" y="2"/>
                  <a:pt x="2128" y="2"/>
                </a:cubicBezTo>
                <a:cubicBezTo>
                  <a:pt x="1908" y="538"/>
                  <a:pt x="1908" y="538"/>
                  <a:pt x="1908" y="538"/>
                </a:cubicBezTo>
                <a:cubicBezTo>
                  <a:pt x="1955" y="538"/>
                  <a:pt x="1955" y="538"/>
                  <a:pt x="1955" y="538"/>
                </a:cubicBezTo>
                <a:lnTo>
                  <a:pt x="2176" y="2"/>
                </a:lnTo>
                <a:close/>
                <a:moveTo>
                  <a:pt x="1131" y="536"/>
                </a:moveTo>
                <a:cubicBezTo>
                  <a:pt x="1131" y="175"/>
                  <a:pt x="1131" y="175"/>
                  <a:pt x="1131" y="175"/>
                </a:cubicBezTo>
                <a:cubicBezTo>
                  <a:pt x="1049" y="175"/>
                  <a:pt x="1049" y="175"/>
                  <a:pt x="1049" y="175"/>
                </a:cubicBezTo>
                <a:cubicBezTo>
                  <a:pt x="1049" y="384"/>
                  <a:pt x="1049" y="384"/>
                  <a:pt x="1049" y="384"/>
                </a:cubicBezTo>
                <a:cubicBezTo>
                  <a:pt x="1049" y="399"/>
                  <a:pt x="1047" y="412"/>
                  <a:pt x="1042" y="424"/>
                </a:cubicBezTo>
                <a:cubicBezTo>
                  <a:pt x="1038" y="436"/>
                  <a:pt x="1032" y="446"/>
                  <a:pt x="1025" y="454"/>
                </a:cubicBezTo>
                <a:cubicBezTo>
                  <a:pt x="1017" y="462"/>
                  <a:pt x="1009" y="468"/>
                  <a:pt x="999" y="472"/>
                </a:cubicBezTo>
                <a:cubicBezTo>
                  <a:pt x="989" y="476"/>
                  <a:pt x="978" y="478"/>
                  <a:pt x="967" y="478"/>
                </a:cubicBezTo>
                <a:cubicBezTo>
                  <a:pt x="956" y="478"/>
                  <a:pt x="946" y="476"/>
                  <a:pt x="937" y="473"/>
                </a:cubicBezTo>
                <a:cubicBezTo>
                  <a:pt x="927" y="470"/>
                  <a:pt x="920" y="464"/>
                  <a:pt x="913" y="457"/>
                </a:cubicBezTo>
                <a:cubicBezTo>
                  <a:pt x="906" y="449"/>
                  <a:pt x="901" y="440"/>
                  <a:pt x="897" y="428"/>
                </a:cubicBezTo>
                <a:cubicBezTo>
                  <a:pt x="894" y="416"/>
                  <a:pt x="892" y="401"/>
                  <a:pt x="892" y="384"/>
                </a:cubicBezTo>
                <a:cubicBezTo>
                  <a:pt x="892" y="175"/>
                  <a:pt x="892" y="175"/>
                  <a:pt x="892" y="175"/>
                </a:cubicBezTo>
                <a:cubicBezTo>
                  <a:pt x="809" y="175"/>
                  <a:pt x="809" y="175"/>
                  <a:pt x="809" y="175"/>
                </a:cubicBezTo>
                <a:cubicBezTo>
                  <a:pt x="809" y="394"/>
                  <a:pt x="809" y="394"/>
                  <a:pt x="809" y="394"/>
                </a:cubicBezTo>
                <a:cubicBezTo>
                  <a:pt x="809" y="444"/>
                  <a:pt x="821" y="482"/>
                  <a:pt x="843" y="507"/>
                </a:cubicBezTo>
                <a:cubicBezTo>
                  <a:pt x="865" y="532"/>
                  <a:pt x="897" y="545"/>
                  <a:pt x="939" y="545"/>
                </a:cubicBezTo>
                <a:cubicBezTo>
                  <a:pt x="951" y="545"/>
                  <a:pt x="963" y="543"/>
                  <a:pt x="975" y="540"/>
                </a:cubicBezTo>
                <a:cubicBezTo>
                  <a:pt x="986" y="537"/>
                  <a:pt x="996" y="532"/>
                  <a:pt x="1005" y="526"/>
                </a:cubicBezTo>
                <a:cubicBezTo>
                  <a:pt x="1014" y="521"/>
                  <a:pt x="1022" y="514"/>
                  <a:pt x="1029" y="506"/>
                </a:cubicBezTo>
                <a:cubicBezTo>
                  <a:pt x="1037" y="499"/>
                  <a:pt x="1043" y="490"/>
                  <a:pt x="1048" y="482"/>
                </a:cubicBezTo>
                <a:cubicBezTo>
                  <a:pt x="1049" y="482"/>
                  <a:pt x="1049" y="482"/>
                  <a:pt x="1049" y="482"/>
                </a:cubicBezTo>
                <a:cubicBezTo>
                  <a:pt x="1049" y="536"/>
                  <a:pt x="1049" y="536"/>
                  <a:pt x="1049" y="536"/>
                </a:cubicBezTo>
                <a:lnTo>
                  <a:pt x="1131" y="536"/>
                </a:lnTo>
                <a:close/>
                <a:moveTo>
                  <a:pt x="1307" y="48"/>
                </a:moveTo>
                <a:cubicBezTo>
                  <a:pt x="1307" y="41"/>
                  <a:pt x="1306" y="35"/>
                  <a:pt x="1303" y="29"/>
                </a:cubicBezTo>
                <a:cubicBezTo>
                  <a:pt x="1301" y="23"/>
                  <a:pt x="1297" y="18"/>
                  <a:pt x="1293" y="14"/>
                </a:cubicBezTo>
                <a:cubicBezTo>
                  <a:pt x="1288" y="9"/>
                  <a:pt x="1283" y="6"/>
                  <a:pt x="1277" y="3"/>
                </a:cubicBezTo>
                <a:cubicBezTo>
                  <a:pt x="1271" y="1"/>
                  <a:pt x="1264" y="0"/>
                  <a:pt x="1257" y="0"/>
                </a:cubicBezTo>
                <a:cubicBezTo>
                  <a:pt x="1250" y="0"/>
                  <a:pt x="1244" y="1"/>
                  <a:pt x="1238" y="3"/>
                </a:cubicBezTo>
                <a:cubicBezTo>
                  <a:pt x="1232" y="6"/>
                  <a:pt x="1226" y="9"/>
                  <a:pt x="1222" y="13"/>
                </a:cubicBezTo>
                <a:cubicBezTo>
                  <a:pt x="1217" y="18"/>
                  <a:pt x="1214" y="23"/>
                  <a:pt x="1211" y="29"/>
                </a:cubicBezTo>
                <a:cubicBezTo>
                  <a:pt x="1209" y="34"/>
                  <a:pt x="1207" y="41"/>
                  <a:pt x="1207" y="48"/>
                </a:cubicBezTo>
                <a:cubicBezTo>
                  <a:pt x="1207" y="54"/>
                  <a:pt x="1209" y="60"/>
                  <a:pt x="1211" y="66"/>
                </a:cubicBezTo>
                <a:cubicBezTo>
                  <a:pt x="1214" y="72"/>
                  <a:pt x="1217" y="77"/>
                  <a:pt x="1221" y="81"/>
                </a:cubicBezTo>
                <a:cubicBezTo>
                  <a:pt x="1226" y="85"/>
                  <a:pt x="1231" y="88"/>
                  <a:pt x="1237" y="91"/>
                </a:cubicBezTo>
                <a:cubicBezTo>
                  <a:pt x="1243" y="93"/>
                  <a:pt x="1250" y="95"/>
                  <a:pt x="1257" y="95"/>
                </a:cubicBezTo>
                <a:cubicBezTo>
                  <a:pt x="1264" y="95"/>
                  <a:pt x="1271" y="93"/>
                  <a:pt x="1277" y="91"/>
                </a:cubicBezTo>
                <a:cubicBezTo>
                  <a:pt x="1283" y="88"/>
                  <a:pt x="1289" y="85"/>
                  <a:pt x="1293" y="81"/>
                </a:cubicBezTo>
                <a:cubicBezTo>
                  <a:pt x="1297" y="77"/>
                  <a:pt x="1301" y="72"/>
                  <a:pt x="1303" y="66"/>
                </a:cubicBezTo>
                <a:cubicBezTo>
                  <a:pt x="1306" y="60"/>
                  <a:pt x="1307" y="54"/>
                  <a:pt x="1307" y="48"/>
                </a:cubicBezTo>
                <a:moveTo>
                  <a:pt x="1216" y="536"/>
                </a:moveTo>
                <a:cubicBezTo>
                  <a:pt x="1297" y="536"/>
                  <a:pt x="1297" y="536"/>
                  <a:pt x="1297" y="536"/>
                </a:cubicBezTo>
                <a:cubicBezTo>
                  <a:pt x="1297" y="175"/>
                  <a:pt x="1297" y="175"/>
                  <a:pt x="1297" y="175"/>
                </a:cubicBezTo>
                <a:cubicBezTo>
                  <a:pt x="1216" y="175"/>
                  <a:pt x="1216" y="175"/>
                  <a:pt x="1216" y="175"/>
                </a:cubicBezTo>
                <a:lnTo>
                  <a:pt x="1216" y="536"/>
                </a:lnTo>
                <a:close/>
                <a:moveTo>
                  <a:pt x="1376" y="536"/>
                </a:moveTo>
                <a:cubicBezTo>
                  <a:pt x="1457" y="536"/>
                  <a:pt x="1457" y="536"/>
                  <a:pt x="1457" y="536"/>
                </a:cubicBezTo>
                <a:cubicBezTo>
                  <a:pt x="1457" y="2"/>
                  <a:pt x="1457" y="2"/>
                  <a:pt x="1457" y="2"/>
                </a:cubicBezTo>
                <a:cubicBezTo>
                  <a:pt x="1376" y="2"/>
                  <a:pt x="1376" y="2"/>
                  <a:pt x="1376" y="2"/>
                </a:cubicBezTo>
                <a:lnTo>
                  <a:pt x="1376" y="536"/>
                </a:lnTo>
                <a:close/>
                <a:moveTo>
                  <a:pt x="765" y="342"/>
                </a:moveTo>
                <a:cubicBezTo>
                  <a:pt x="765" y="317"/>
                  <a:pt x="762" y="294"/>
                  <a:pt x="756" y="272"/>
                </a:cubicBezTo>
                <a:cubicBezTo>
                  <a:pt x="750" y="249"/>
                  <a:pt x="741" y="230"/>
                  <a:pt x="729" y="213"/>
                </a:cubicBezTo>
                <a:cubicBezTo>
                  <a:pt x="717" y="196"/>
                  <a:pt x="701" y="183"/>
                  <a:pt x="682" y="173"/>
                </a:cubicBezTo>
                <a:cubicBezTo>
                  <a:pt x="663" y="163"/>
                  <a:pt x="640" y="158"/>
                  <a:pt x="613" y="158"/>
                </a:cubicBezTo>
                <a:cubicBezTo>
                  <a:pt x="599" y="158"/>
                  <a:pt x="585" y="160"/>
                  <a:pt x="573" y="163"/>
                </a:cubicBezTo>
                <a:cubicBezTo>
                  <a:pt x="561" y="166"/>
                  <a:pt x="549" y="171"/>
                  <a:pt x="539" y="177"/>
                </a:cubicBezTo>
                <a:cubicBezTo>
                  <a:pt x="529" y="183"/>
                  <a:pt x="520" y="190"/>
                  <a:pt x="512" y="199"/>
                </a:cubicBezTo>
                <a:cubicBezTo>
                  <a:pt x="504" y="207"/>
                  <a:pt x="497" y="216"/>
                  <a:pt x="491" y="226"/>
                </a:cubicBezTo>
                <a:cubicBezTo>
                  <a:pt x="489" y="226"/>
                  <a:pt x="489" y="226"/>
                  <a:pt x="489" y="226"/>
                </a:cubicBezTo>
                <a:cubicBezTo>
                  <a:pt x="489" y="2"/>
                  <a:pt x="489" y="2"/>
                  <a:pt x="489" y="2"/>
                </a:cubicBezTo>
                <a:cubicBezTo>
                  <a:pt x="460" y="2"/>
                  <a:pt x="460" y="2"/>
                  <a:pt x="460" y="2"/>
                </a:cubicBezTo>
                <a:cubicBezTo>
                  <a:pt x="406" y="133"/>
                  <a:pt x="406" y="133"/>
                  <a:pt x="406" y="133"/>
                </a:cubicBezTo>
                <a:cubicBezTo>
                  <a:pt x="406" y="537"/>
                  <a:pt x="406" y="537"/>
                  <a:pt x="406" y="537"/>
                </a:cubicBezTo>
                <a:cubicBezTo>
                  <a:pt x="489" y="537"/>
                  <a:pt x="489" y="537"/>
                  <a:pt x="489" y="537"/>
                </a:cubicBezTo>
                <a:cubicBezTo>
                  <a:pt x="489" y="490"/>
                  <a:pt x="489" y="490"/>
                  <a:pt x="489" y="490"/>
                </a:cubicBezTo>
                <a:cubicBezTo>
                  <a:pt x="491" y="490"/>
                  <a:pt x="491" y="490"/>
                  <a:pt x="491" y="490"/>
                </a:cubicBezTo>
                <a:cubicBezTo>
                  <a:pt x="496" y="498"/>
                  <a:pt x="502" y="505"/>
                  <a:pt x="509" y="512"/>
                </a:cubicBezTo>
                <a:cubicBezTo>
                  <a:pt x="515" y="519"/>
                  <a:pt x="523" y="525"/>
                  <a:pt x="532" y="530"/>
                </a:cubicBezTo>
                <a:cubicBezTo>
                  <a:pt x="540" y="535"/>
                  <a:pt x="550" y="539"/>
                  <a:pt x="561" y="542"/>
                </a:cubicBezTo>
                <a:cubicBezTo>
                  <a:pt x="571" y="544"/>
                  <a:pt x="583" y="546"/>
                  <a:pt x="596" y="546"/>
                </a:cubicBezTo>
                <a:cubicBezTo>
                  <a:pt x="623" y="546"/>
                  <a:pt x="647" y="541"/>
                  <a:pt x="668" y="530"/>
                </a:cubicBezTo>
                <a:cubicBezTo>
                  <a:pt x="689" y="520"/>
                  <a:pt x="707" y="506"/>
                  <a:pt x="721" y="488"/>
                </a:cubicBezTo>
                <a:cubicBezTo>
                  <a:pt x="736" y="470"/>
                  <a:pt x="747" y="448"/>
                  <a:pt x="754" y="423"/>
                </a:cubicBezTo>
                <a:cubicBezTo>
                  <a:pt x="761" y="398"/>
                  <a:pt x="765" y="371"/>
                  <a:pt x="765" y="342"/>
                </a:cubicBezTo>
                <a:moveTo>
                  <a:pt x="678" y="341"/>
                </a:moveTo>
                <a:cubicBezTo>
                  <a:pt x="678" y="363"/>
                  <a:pt x="676" y="383"/>
                  <a:pt x="671" y="400"/>
                </a:cubicBezTo>
                <a:cubicBezTo>
                  <a:pt x="667" y="418"/>
                  <a:pt x="660" y="432"/>
                  <a:pt x="651" y="443"/>
                </a:cubicBezTo>
                <a:cubicBezTo>
                  <a:pt x="643" y="455"/>
                  <a:pt x="632" y="463"/>
                  <a:pt x="620" y="469"/>
                </a:cubicBezTo>
                <a:cubicBezTo>
                  <a:pt x="607" y="475"/>
                  <a:pt x="593" y="478"/>
                  <a:pt x="578" y="478"/>
                </a:cubicBezTo>
                <a:cubicBezTo>
                  <a:pt x="565" y="478"/>
                  <a:pt x="553" y="475"/>
                  <a:pt x="542" y="470"/>
                </a:cubicBezTo>
                <a:cubicBezTo>
                  <a:pt x="531" y="466"/>
                  <a:pt x="522" y="459"/>
                  <a:pt x="514" y="450"/>
                </a:cubicBezTo>
                <a:cubicBezTo>
                  <a:pt x="506" y="442"/>
                  <a:pt x="500" y="432"/>
                  <a:pt x="495" y="421"/>
                </a:cubicBezTo>
                <a:cubicBezTo>
                  <a:pt x="491" y="410"/>
                  <a:pt x="488" y="397"/>
                  <a:pt x="488" y="384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8" y="319"/>
                  <a:pt x="491" y="304"/>
                  <a:pt x="496" y="291"/>
                </a:cubicBezTo>
                <a:cubicBezTo>
                  <a:pt x="500" y="278"/>
                  <a:pt x="507" y="266"/>
                  <a:pt x="516" y="257"/>
                </a:cubicBezTo>
                <a:cubicBezTo>
                  <a:pt x="524" y="247"/>
                  <a:pt x="534" y="240"/>
                  <a:pt x="546" y="234"/>
                </a:cubicBezTo>
                <a:cubicBezTo>
                  <a:pt x="558" y="229"/>
                  <a:pt x="571" y="226"/>
                  <a:pt x="586" y="226"/>
                </a:cubicBezTo>
                <a:cubicBezTo>
                  <a:pt x="601" y="226"/>
                  <a:pt x="614" y="229"/>
                  <a:pt x="625" y="234"/>
                </a:cubicBezTo>
                <a:cubicBezTo>
                  <a:pt x="636" y="240"/>
                  <a:pt x="646" y="247"/>
                  <a:pt x="654" y="257"/>
                </a:cubicBezTo>
                <a:cubicBezTo>
                  <a:pt x="662" y="267"/>
                  <a:pt x="668" y="279"/>
                  <a:pt x="672" y="293"/>
                </a:cubicBezTo>
                <a:cubicBezTo>
                  <a:pt x="676" y="307"/>
                  <a:pt x="678" y="323"/>
                  <a:pt x="678" y="341"/>
                </a:cubicBezTo>
                <a:moveTo>
                  <a:pt x="1866" y="537"/>
                </a:moveTo>
                <a:cubicBezTo>
                  <a:pt x="1866" y="2"/>
                  <a:pt x="1866" y="2"/>
                  <a:pt x="1866" y="2"/>
                </a:cubicBezTo>
                <a:cubicBezTo>
                  <a:pt x="1785" y="2"/>
                  <a:pt x="1785" y="2"/>
                  <a:pt x="1785" y="2"/>
                </a:cubicBezTo>
                <a:cubicBezTo>
                  <a:pt x="1785" y="220"/>
                  <a:pt x="1785" y="220"/>
                  <a:pt x="1785" y="220"/>
                </a:cubicBezTo>
                <a:cubicBezTo>
                  <a:pt x="1783" y="220"/>
                  <a:pt x="1783" y="220"/>
                  <a:pt x="1783" y="220"/>
                </a:cubicBezTo>
                <a:cubicBezTo>
                  <a:pt x="1779" y="213"/>
                  <a:pt x="1773" y="206"/>
                  <a:pt x="1767" y="199"/>
                </a:cubicBezTo>
                <a:cubicBezTo>
                  <a:pt x="1760" y="192"/>
                  <a:pt x="1753" y="187"/>
                  <a:pt x="1744" y="182"/>
                </a:cubicBezTo>
                <a:cubicBezTo>
                  <a:pt x="1736" y="177"/>
                  <a:pt x="1726" y="173"/>
                  <a:pt x="1716" y="171"/>
                </a:cubicBezTo>
                <a:cubicBezTo>
                  <a:pt x="1705" y="168"/>
                  <a:pt x="1693" y="167"/>
                  <a:pt x="1681" y="167"/>
                </a:cubicBezTo>
                <a:cubicBezTo>
                  <a:pt x="1656" y="167"/>
                  <a:pt x="1633" y="171"/>
                  <a:pt x="1613" y="181"/>
                </a:cubicBezTo>
                <a:cubicBezTo>
                  <a:pt x="1592" y="190"/>
                  <a:pt x="1575" y="203"/>
                  <a:pt x="1561" y="220"/>
                </a:cubicBezTo>
                <a:cubicBezTo>
                  <a:pt x="1546" y="238"/>
                  <a:pt x="1535" y="259"/>
                  <a:pt x="1527" y="283"/>
                </a:cubicBezTo>
                <a:cubicBezTo>
                  <a:pt x="1519" y="308"/>
                  <a:pt x="1515" y="335"/>
                  <a:pt x="1515" y="365"/>
                </a:cubicBezTo>
                <a:cubicBezTo>
                  <a:pt x="1515" y="394"/>
                  <a:pt x="1519" y="420"/>
                  <a:pt x="1526" y="443"/>
                </a:cubicBezTo>
                <a:cubicBezTo>
                  <a:pt x="1534" y="465"/>
                  <a:pt x="1544" y="484"/>
                  <a:pt x="1558" y="500"/>
                </a:cubicBezTo>
                <a:cubicBezTo>
                  <a:pt x="1571" y="515"/>
                  <a:pt x="1587" y="526"/>
                  <a:pt x="1605" y="534"/>
                </a:cubicBezTo>
                <a:cubicBezTo>
                  <a:pt x="1624" y="542"/>
                  <a:pt x="1643" y="546"/>
                  <a:pt x="1665" y="546"/>
                </a:cubicBezTo>
                <a:cubicBezTo>
                  <a:pt x="1679" y="546"/>
                  <a:pt x="1693" y="544"/>
                  <a:pt x="1705" y="541"/>
                </a:cubicBezTo>
                <a:cubicBezTo>
                  <a:pt x="1717" y="538"/>
                  <a:pt x="1728" y="533"/>
                  <a:pt x="1737" y="528"/>
                </a:cubicBezTo>
                <a:cubicBezTo>
                  <a:pt x="1747" y="522"/>
                  <a:pt x="1756" y="515"/>
                  <a:pt x="1763" y="507"/>
                </a:cubicBezTo>
                <a:cubicBezTo>
                  <a:pt x="1771" y="499"/>
                  <a:pt x="1778" y="490"/>
                  <a:pt x="1783" y="480"/>
                </a:cubicBezTo>
                <a:cubicBezTo>
                  <a:pt x="1785" y="480"/>
                  <a:pt x="1785" y="480"/>
                  <a:pt x="1785" y="480"/>
                </a:cubicBezTo>
                <a:cubicBezTo>
                  <a:pt x="1785" y="537"/>
                  <a:pt x="1785" y="537"/>
                  <a:pt x="1785" y="537"/>
                </a:cubicBezTo>
                <a:lnTo>
                  <a:pt x="1866" y="537"/>
                </a:lnTo>
                <a:close/>
                <a:moveTo>
                  <a:pt x="1786" y="366"/>
                </a:moveTo>
                <a:cubicBezTo>
                  <a:pt x="1786" y="384"/>
                  <a:pt x="1783" y="399"/>
                  <a:pt x="1778" y="413"/>
                </a:cubicBezTo>
                <a:cubicBezTo>
                  <a:pt x="1773" y="427"/>
                  <a:pt x="1767" y="439"/>
                  <a:pt x="1758" y="449"/>
                </a:cubicBezTo>
                <a:cubicBezTo>
                  <a:pt x="1750" y="458"/>
                  <a:pt x="1740" y="466"/>
                  <a:pt x="1728" y="471"/>
                </a:cubicBezTo>
                <a:cubicBezTo>
                  <a:pt x="1717" y="476"/>
                  <a:pt x="1705" y="479"/>
                  <a:pt x="1692" y="479"/>
                </a:cubicBezTo>
                <a:cubicBezTo>
                  <a:pt x="1679" y="479"/>
                  <a:pt x="1667" y="477"/>
                  <a:pt x="1656" y="472"/>
                </a:cubicBezTo>
                <a:cubicBezTo>
                  <a:pt x="1644" y="467"/>
                  <a:pt x="1635" y="460"/>
                  <a:pt x="1626" y="450"/>
                </a:cubicBezTo>
                <a:cubicBezTo>
                  <a:pt x="1618" y="440"/>
                  <a:pt x="1612" y="428"/>
                  <a:pt x="1607" y="414"/>
                </a:cubicBezTo>
                <a:cubicBezTo>
                  <a:pt x="1602" y="399"/>
                  <a:pt x="1600" y="382"/>
                  <a:pt x="1600" y="363"/>
                </a:cubicBezTo>
                <a:cubicBezTo>
                  <a:pt x="1600" y="343"/>
                  <a:pt x="1602" y="325"/>
                  <a:pt x="1606" y="309"/>
                </a:cubicBezTo>
                <a:cubicBezTo>
                  <a:pt x="1610" y="294"/>
                  <a:pt x="1616" y="280"/>
                  <a:pt x="1624" y="269"/>
                </a:cubicBezTo>
                <a:cubicBezTo>
                  <a:pt x="1632" y="257"/>
                  <a:pt x="1642" y="249"/>
                  <a:pt x="1654" y="242"/>
                </a:cubicBezTo>
                <a:cubicBezTo>
                  <a:pt x="1667" y="236"/>
                  <a:pt x="1681" y="233"/>
                  <a:pt x="1697" y="233"/>
                </a:cubicBezTo>
                <a:cubicBezTo>
                  <a:pt x="1709" y="233"/>
                  <a:pt x="1721" y="236"/>
                  <a:pt x="1732" y="241"/>
                </a:cubicBezTo>
                <a:cubicBezTo>
                  <a:pt x="1743" y="245"/>
                  <a:pt x="1752" y="252"/>
                  <a:pt x="1760" y="260"/>
                </a:cubicBezTo>
                <a:cubicBezTo>
                  <a:pt x="1768" y="269"/>
                  <a:pt x="1774" y="279"/>
                  <a:pt x="1779" y="290"/>
                </a:cubicBezTo>
                <a:cubicBezTo>
                  <a:pt x="1783" y="301"/>
                  <a:pt x="1786" y="313"/>
                  <a:pt x="1786" y="326"/>
                </a:cubicBezTo>
                <a:lnTo>
                  <a:pt x="1786" y="366"/>
                </a:lnTo>
                <a:close/>
              </a:path>
            </a:pathLst>
          </a:custGeom>
          <a:solidFill>
            <a:srgbClr val="323232"/>
          </a:solidFill>
          <a:ln>
            <a:noFill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rgbClr val="40404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10129838" y="6126162"/>
            <a:ext cx="1849602" cy="3948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8398260"/>
      </p:ext>
    </p:extLst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Shapes &amp; 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274638" y="2307518"/>
            <a:ext cx="1563194" cy="323299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574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28"/>
              <a:gd name="connsiteX1" fmla="*/ 10000 w 10000"/>
              <a:gd name="connsiteY1" fmla="*/ 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00"/>
              <a:gd name="connsiteY0" fmla="*/ 0 h 10028"/>
              <a:gd name="connsiteX1" fmla="*/ 10000 w 10000"/>
              <a:gd name="connsiteY1" fmla="*/ 146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399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418"/>
              <a:gd name="connsiteY0" fmla="*/ 0 h 10028"/>
              <a:gd name="connsiteX1" fmla="*/ 10411 w 10418"/>
              <a:gd name="connsiteY1" fmla="*/ 992 h 10028"/>
              <a:gd name="connsiteX2" fmla="*/ 10022 w 10418"/>
              <a:gd name="connsiteY2" fmla="*/ 8623 h 10028"/>
              <a:gd name="connsiteX3" fmla="*/ 115 w 10418"/>
              <a:gd name="connsiteY3" fmla="*/ 10028 h 10028"/>
              <a:gd name="connsiteX4" fmla="*/ 0 w 10418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38 w 10022"/>
              <a:gd name="connsiteY3" fmla="*/ 10028 h 10028"/>
              <a:gd name="connsiteX4" fmla="*/ 0 w 10022"/>
              <a:gd name="connsiteY4" fmla="*/ 0 h 10028"/>
              <a:gd name="connsiteX0" fmla="*/ 1 w 9997"/>
              <a:gd name="connsiteY0" fmla="*/ 0 h 10028"/>
              <a:gd name="connsiteX1" fmla="*/ 9975 w 9997"/>
              <a:gd name="connsiteY1" fmla="*/ 1405 h 10028"/>
              <a:gd name="connsiteX2" fmla="*/ 9997 w 9997"/>
              <a:gd name="connsiteY2" fmla="*/ 8623 h 10028"/>
              <a:gd name="connsiteX3" fmla="*/ 13 w 9997"/>
              <a:gd name="connsiteY3" fmla="*/ 10028 h 10028"/>
              <a:gd name="connsiteX4" fmla="*/ 1 w 9997"/>
              <a:gd name="connsiteY4" fmla="*/ 0 h 10028"/>
              <a:gd name="connsiteX0" fmla="*/ 1 w 10029"/>
              <a:gd name="connsiteY0" fmla="*/ 0 h 10000"/>
              <a:gd name="connsiteX1" fmla="*/ 10029 w 10029"/>
              <a:gd name="connsiteY1" fmla="*/ 1452 h 10000"/>
              <a:gd name="connsiteX2" fmla="*/ 10000 w 10029"/>
              <a:gd name="connsiteY2" fmla="*/ 8599 h 10000"/>
              <a:gd name="connsiteX3" fmla="*/ 13 w 10029"/>
              <a:gd name="connsiteY3" fmla="*/ 10000 h 10000"/>
              <a:gd name="connsiteX4" fmla="*/ 1 w 10029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5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4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4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5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28 w 10067"/>
              <a:gd name="connsiteY0" fmla="*/ 0 h 10000"/>
              <a:gd name="connsiteX1" fmla="*/ 10066 w 10067"/>
              <a:gd name="connsiteY1" fmla="*/ 1452 h 10000"/>
              <a:gd name="connsiteX2" fmla="*/ 10063 w 10067"/>
              <a:gd name="connsiteY2" fmla="*/ 8579 h 10000"/>
              <a:gd name="connsiteX3" fmla="*/ 9 w 10067"/>
              <a:gd name="connsiteY3" fmla="*/ 10000 h 10000"/>
              <a:gd name="connsiteX4" fmla="*/ 28 w 10067"/>
              <a:gd name="connsiteY4" fmla="*/ 0 h 10000"/>
              <a:gd name="connsiteX0" fmla="*/ 1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19 w 10058"/>
              <a:gd name="connsiteY4" fmla="*/ 0 h 10000"/>
              <a:gd name="connsiteX0" fmla="*/ 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9 w 10058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5606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5606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7951"/>
              <a:gd name="connsiteX1" fmla="*/ 10057 w 10057"/>
              <a:gd name="connsiteY1" fmla="*/ 1452 h 7951"/>
              <a:gd name="connsiteX2" fmla="*/ 10054 w 10057"/>
              <a:gd name="connsiteY2" fmla="*/ 5606 h 7951"/>
              <a:gd name="connsiteX3" fmla="*/ 0 w 10057"/>
              <a:gd name="connsiteY3" fmla="*/ 7951 h 7951"/>
              <a:gd name="connsiteX4" fmla="*/ 9 w 10057"/>
              <a:gd name="connsiteY4" fmla="*/ 0 h 7951"/>
              <a:gd name="connsiteX0" fmla="*/ 9 w 10000"/>
              <a:gd name="connsiteY0" fmla="*/ 0 h 10000"/>
              <a:gd name="connsiteX1" fmla="*/ 10000 w 10000"/>
              <a:gd name="connsiteY1" fmla="*/ 1826 h 10000"/>
              <a:gd name="connsiteX2" fmla="*/ 9997 w 10000"/>
              <a:gd name="connsiteY2" fmla="*/ 7051 h 10000"/>
              <a:gd name="connsiteX3" fmla="*/ 0 w 10000"/>
              <a:gd name="connsiteY3" fmla="*/ 10000 h 10000"/>
              <a:gd name="connsiteX4" fmla="*/ 9 w 10000"/>
              <a:gd name="connsiteY4" fmla="*/ 0 h 10000"/>
              <a:gd name="connsiteX0" fmla="*/ 9 w 10000"/>
              <a:gd name="connsiteY0" fmla="*/ 0 h 10000"/>
              <a:gd name="connsiteX1" fmla="*/ 10000 w 10000"/>
              <a:gd name="connsiteY1" fmla="*/ 1826 h 10000"/>
              <a:gd name="connsiteX2" fmla="*/ 9969 w 10000"/>
              <a:gd name="connsiteY2" fmla="*/ 7131 h 10000"/>
              <a:gd name="connsiteX3" fmla="*/ 0 w 10000"/>
              <a:gd name="connsiteY3" fmla="*/ 10000 h 10000"/>
              <a:gd name="connsiteX4" fmla="*/ 9 w 10000"/>
              <a:gd name="connsiteY4" fmla="*/ 0 h 10000"/>
              <a:gd name="connsiteX0" fmla="*/ 9 w 10000"/>
              <a:gd name="connsiteY0" fmla="*/ 0 h 10000"/>
              <a:gd name="connsiteX1" fmla="*/ 10000 w 10000"/>
              <a:gd name="connsiteY1" fmla="*/ 2854 h 10000"/>
              <a:gd name="connsiteX2" fmla="*/ 9969 w 10000"/>
              <a:gd name="connsiteY2" fmla="*/ 7131 h 10000"/>
              <a:gd name="connsiteX3" fmla="*/ 0 w 10000"/>
              <a:gd name="connsiteY3" fmla="*/ 10000 h 10000"/>
              <a:gd name="connsiteX4" fmla="*/ 9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9" y="0"/>
                </a:moveTo>
                <a:lnTo>
                  <a:pt x="10000" y="2854"/>
                </a:lnTo>
                <a:cubicBezTo>
                  <a:pt x="9998" y="7335"/>
                  <a:pt x="9970" y="2648"/>
                  <a:pt x="9969" y="7131"/>
                </a:cubicBezTo>
                <a:cubicBezTo>
                  <a:pt x="9964" y="7082"/>
                  <a:pt x="-38" y="10005"/>
                  <a:pt x="0" y="10000"/>
                </a:cubicBezTo>
                <a:cubicBezTo>
                  <a:pt x="6" y="5808"/>
                  <a:pt x="3" y="4192"/>
                  <a:pt x="9" y="0"/>
                </a:cubicBezTo>
                <a:close/>
              </a:path>
            </a:pathLst>
          </a:custGeom>
        </p:spPr>
        <p:txBody>
          <a:bodyPr anchor="ctr" anchorCtr="0">
            <a:normAutofit/>
          </a:bodyPr>
          <a:lstStyle>
            <a:lvl1pPr marL="0" marR="0" indent="0" algn="l" defTabSz="1243028" rtl="0" eaLnBrk="1" fontAlgn="base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10000"/>
              <a:buFont typeface="Avenir LT Pro 45 Book" charset="0"/>
              <a:buNone/>
              <a:tabLst/>
              <a:defRPr sz="1599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8"/>
          </p:nvPr>
        </p:nvSpPr>
        <p:spPr>
          <a:xfrm>
            <a:off x="4745015" y="2301240"/>
            <a:ext cx="3232905" cy="3245549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574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28"/>
              <a:gd name="connsiteX1" fmla="*/ 10000 w 10000"/>
              <a:gd name="connsiteY1" fmla="*/ 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00"/>
              <a:gd name="connsiteY0" fmla="*/ 0 h 10028"/>
              <a:gd name="connsiteX1" fmla="*/ 10000 w 10000"/>
              <a:gd name="connsiteY1" fmla="*/ 146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399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418"/>
              <a:gd name="connsiteY0" fmla="*/ 0 h 10028"/>
              <a:gd name="connsiteX1" fmla="*/ 10411 w 10418"/>
              <a:gd name="connsiteY1" fmla="*/ 992 h 10028"/>
              <a:gd name="connsiteX2" fmla="*/ 10022 w 10418"/>
              <a:gd name="connsiteY2" fmla="*/ 8623 h 10028"/>
              <a:gd name="connsiteX3" fmla="*/ 115 w 10418"/>
              <a:gd name="connsiteY3" fmla="*/ 10028 h 10028"/>
              <a:gd name="connsiteX4" fmla="*/ 0 w 10418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38 w 10022"/>
              <a:gd name="connsiteY3" fmla="*/ 10028 h 10028"/>
              <a:gd name="connsiteX4" fmla="*/ 0 w 10022"/>
              <a:gd name="connsiteY4" fmla="*/ 0 h 10028"/>
              <a:gd name="connsiteX0" fmla="*/ 1 w 9997"/>
              <a:gd name="connsiteY0" fmla="*/ 0 h 10028"/>
              <a:gd name="connsiteX1" fmla="*/ 9975 w 9997"/>
              <a:gd name="connsiteY1" fmla="*/ 1405 h 10028"/>
              <a:gd name="connsiteX2" fmla="*/ 9997 w 9997"/>
              <a:gd name="connsiteY2" fmla="*/ 8623 h 10028"/>
              <a:gd name="connsiteX3" fmla="*/ 13 w 9997"/>
              <a:gd name="connsiteY3" fmla="*/ 10028 h 10028"/>
              <a:gd name="connsiteX4" fmla="*/ 1 w 9997"/>
              <a:gd name="connsiteY4" fmla="*/ 0 h 10028"/>
              <a:gd name="connsiteX0" fmla="*/ 1 w 10029"/>
              <a:gd name="connsiteY0" fmla="*/ 0 h 10000"/>
              <a:gd name="connsiteX1" fmla="*/ 10029 w 10029"/>
              <a:gd name="connsiteY1" fmla="*/ 1452 h 10000"/>
              <a:gd name="connsiteX2" fmla="*/ 10000 w 10029"/>
              <a:gd name="connsiteY2" fmla="*/ 8599 h 10000"/>
              <a:gd name="connsiteX3" fmla="*/ 13 w 10029"/>
              <a:gd name="connsiteY3" fmla="*/ 10000 h 10000"/>
              <a:gd name="connsiteX4" fmla="*/ 1 w 10029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5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4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4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5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28 w 10067"/>
              <a:gd name="connsiteY0" fmla="*/ 0 h 10000"/>
              <a:gd name="connsiteX1" fmla="*/ 10066 w 10067"/>
              <a:gd name="connsiteY1" fmla="*/ 1452 h 10000"/>
              <a:gd name="connsiteX2" fmla="*/ 10063 w 10067"/>
              <a:gd name="connsiteY2" fmla="*/ 8579 h 10000"/>
              <a:gd name="connsiteX3" fmla="*/ 9 w 10067"/>
              <a:gd name="connsiteY3" fmla="*/ 10000 h 10000"/>
              <a:gd name="connsiteX4" fmla="*/ 28 w 10067"/>
              <a:gd name="connsiteY4" fmla="*/ 0 h 10000"/>
              <a:gd name="connsiteX0" fmla="*/ 1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19 w 10058"/>
              <a:gd name="connsiteY4" fmla="*/ 0 h 10000"/>
              <a:gd name="connsiteX0" fmla="*/ 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9 w 10058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58" h="10000">
                <a:moveTo>
                  <a:pt x="9" y="0"/>
                </a:moveTo>
                <a:lnTo>
                  <a:pt x="10057" y="1452"/>
                </a:lnTo>
                <a:cubicBezTo>
                  <a:pt x="10063" y="3834"/>
                  <a:pt x="10048" y="6197"/>
                  <a:pt x="10054" y="8579"/>
                </a:cubicBezTo>
                <a:lnTo>
                  <a:pt x="0" y="10000"/>
                </a:lnTo>
                <a:cubicBezTo>
                  <a:pt x="6" y="6667"/>
                  <a:pt x="3" y="3333"/>
                  <a:pt x="9" y="0"/>
                </a:cubicBezTo>
                <a:close/>
              </a:path>
            </a:pathLst>
          </a:custGeom>
        </p:spPr>
        <p:txBody>
          <a:bodyPr anchor="ctr" anchorCtr="0">
            <a:normAutofit/>
          </a:bodyPr>
          <a:lstStyle>
            <a:lvl1pPr>
              <a:defRPr sz="1599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9"/>
          </p:nvPr>
        </p:nvSpPr>
        <p:spPr>
          <a:xfrm>
            <a:off x="8258123" y="2302035"/>
            <a:ext cx="3903716" cy="3243962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574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28"/>
              <a:gd name="connsiteX1" fmla="*/ 10000 w 10000"/>
              <a:gd name="connsiteY1" fmla="*/ 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00"/>
              <a:gd name="connsiteY0" fmla="*/ 0 h 10028"/>
              <a:gd name="connsiteX1" fmla="*/ 10000 w 10000"/>
              <a:gd name="connsiteY1" fmla="*/ 146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399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418"/>
              <a:gd name="connsiteY0" fmla="*/ 0 h 10028"/>
              <a:gd name="connsiteX1" fmla="*/ 10411 w 10418"/>
              <a:gd name="connsiteY1" fmla="*/ 992 h 10028"/>
              <a:gd name="connsiteX2" fmla="*/ 10022 w 10418"/>
              <a:gd name="connsiteY2" fmla="*/ 8623 h 10028"/>
              <a:gd name="connsiteX3" fmla="*/ 115 w 10418"/>
              <a:gd name="connsiteY3" fmla="*/ 10028 h 10028"/>
              <a:gd name="connsiteX4" fmla="*/ 0 w 10418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38 w 10022"/>
              <a:gd name="connsiteY3" fmla="*/ 10028 h 10028"/>
              <a:gd name="connsiteX4" fmla="*/ 0 w 10022"/>
              <a:gd name="connsiteY4" fmla="*/ 0 h 10028"/>
              <a:gd name="connsiteX0" fmla="*/ 1 w 9997"/>
              <a:gd name="connsiteY0" fmla="*/ 0 h 10028"/>
              <a:gd name="connsiteX1" fmla="*/ 9975 w 9997"/>
              <a:gd name="connsiteY1" fmla="*/ 1405 h 10028"/>
              <a:gd name="connsiteX2" fmla="*/ 9997 w 9997"/>
              <a:gd name="connsiteY2" fmla="*/ 8623 h 10028"/>
              <a:gd name="connsiteX3" fmla="*/ 13 w 9997"/>
              <a:gd name="connsiteY3" fmla="*/ 10028 h 10028"/>
              <a:gd name="connsiteX4" fmla="*/ 1 w 9997"/>
              <a:gd name="connsiteY4" fmla="*/ 0 h 10028"/>
              <a:gd name="connsiteX0" fmla="*/ 1 w 10029"/>
              <a:gd name="connsiteY0" fmla="*/ 0 h 10000"/>
              <a:gd name="connsiteX1" fmla="*/ 10029 w 10029"/>
              <a:gd name="connsiteY1" fmla="*/ 1452 h 10000"/>
              <a:gd name="connsiteX2" fmla="*/ 10000 w 10029"/>
              <a:gd name="connsiteY2" fmla="*/ 8599 h 10000"/>
              <a:gd name="connsiteX3" fmla="*/ 13 w 10029"/>
              <a:gd name="connsiteY3" fmla="*/ 10000 h 10000"/>
              <a:gd name="connsiteX4" fmla="*/ 1 w 10029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5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4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4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5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28 w 10067"/>
              <a:gd name="connsiteY0" fmla="*/ 0 h 10000"/>
              <a:gd name="connsiteX1" fmla="*/ 10066 w 10067"/>
              <a:gd name="connsiteY1" fmla="*/ 1452 h 10000"/>
              <a:gd name="connsiteX2" fmla="*/ 10063 w 10067"/>
              <a:gd name="connsiteY2" fmla="*/ 8579 h 10000"/>
              <a:gd name="connsiteX3" fmla="*/ 9 w 10067"/>
              <a:gd name="connsiteY3" fmla="*/ 10000 h 10000"/>
              <a:gd name="connsiteX4" fmla="*/ 28 w 10067"/>
              <a:gd name="connsiteY4" fmla="*/ 0 h 10000"/>
              <a:gd name="connsiteX0" fmla="*/ 1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19 w 10058"/>
              <a:gd name="connsiteY4" fmla="*/ 0 h 10000"/>
              <a:gd name="connsiteX0" fmla="*/ 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9 w 10058"/>
              <a:gd name="connsiteY4" fmla="*/ 0 h 10000"/>
              <a:gd name="connsiteX0" fmla="*/ 9 w 10054"/>
              <a:gd name="connsiteY0" fmla="*/ 0 h 10000"/>
              <a:gd name="connsiteX1" fmla="*/ 10046 w 10054"/>
              <a:gd name="connsiteY1" fmla="*/ 693 h 10000"/>
              <a:gd name="connsiteX2" fmla="*/ 10054 w 10054"/>
              <a:gd name="connsiteY2" fmla="*/ 8579 h 10000"/>
              <a:gd name="connsiteX3" fmla="*/ 0 w 10054"/>
              <a:gd name="connsiteY3" fmla="*/ 10000 h 10000"/>
              <a:gd name="connsiteX4" fmla="*/ 9 w 10054"/>
              <a:gd name="connsiteY4" fmla="*/ 0 h 10000"/>
              <a:gd name="connsiteX0" fmla="*/ 9 w 10054"/>
              <a:gd name="connsiteY0" fmla="*/ 0 h 10000"/>
              <a:gd name="connsiteX1" fmla="*/ 10046 w 10054"/>
              <a:gd name="connsiteY1" fmla="*/ 693 h 10000"/>
              <a:gd name="connsiteX2" fmla="*/ 10054 w 10054"/>
              <a:gd name="connsiteY2" fmla="*/ 8579 h 10000"/>
              <a:gd name="connsiteX3" fmla="*/ 0 w 10054"/>
              <a:gd name="connsiteY3" fmla="*/ 10000 h 10000"/>
              <a:gd name="connsiteX4" fmla="*/ 9 w 10054"/>
              <a:gd name="connsiteY4" fmla="*/ 0 h 10000"/>
              <a:gd name="connsiteX0" fmla="*/ 9 w 10054"/>
              <a:gd name="connsiteY0" fmla="*/ 0 h 10000"/>
              <a:gd name="connsiteX1" fmla="*/ 10046 w 10054"/>
              <a:gd name="connsiteY1" fmla="*/ 693 h 10000"/>
              <a:gd name="connsiteX2" fmla="*/ 10054 w 10054"/>
              <a:gd name="connsiteY2" fmla="*/ 8579 h 10000"/>
              <a:gd name="connsiteX3" fmla="*/ 0 w 10054"/>
              <a:gd name="connsiteY3" fmla="*/ 10000 h 10000"/>
              <a:gd name="connsiteX4" fmla="*/ 9 w 10054"/>
              <a:gd name="connsiteY4" fmla="*/ 0 h 10000"/>
              <a:gd name="connsiteX0" fmla="*/ 9 w 10054"/>
              <a:gd name="connsiteY0" fmla="*/ 0 h 10000"/>
              <a:gd name="connsiteX1" fmla="*/ 10046 w 10054"/>
              <a:gd name="connsiteY1" fmla="*/ 693 h 10000"/>
              <a:gd name="connsiteX2" fmla="*/ 10054 w 10054"/>
              <a:gd name="connsiteY2" fmla="*/ 8579 h 10000"/>
              <a:gd name="connsiteX3" fmla="*/ 0 w 10054"/>
              <a:gd name="connsiteY3" fmla="*/ 10000 h 10000"/>
              <a:gd name="connsiteX4" fmla="*/ 9 w 10054"/>
              <a:gd name="connsiteY4" fmla="*/ 0 h 10000"/>
              <a:gd name="connsiteX0" fmla="*/ 9 w 10054"/>
              <a:gd name="connsiteY0" fmla="*/ 0 h 10000"/>
              <a:gd name="connsiteX1" fmla="*/ 10046 w 10054"/>
              <a:gd name="connsiteY1" fmla="*/ 693 h 10000"/>
              <a:gd name="connsiteX2" fmla="*/ 10054 w 10054"/>
              <a:gd name="connsiteY2" fmla="*/ 8579 h 10000"/>
              <a:gd name="connsiteX3" fmla="*/ 0 w 10054"/>
              <a:gd name="connsiteY3" fmla="*/ 10000 h 10000"/>
              <a:gd name="connsiteX4" fmla="*/ 9 w 10054"/>
              <a:gd name="connsiteY4" fmla="*/ 0 h 10000"/>
              <a:gd name="connsiteX0" fmla="*/ 9 w 10047"/>
              <a:gd name="connsiteY0" fmla="*/ 0 h 10000"/>
              <a:gd name="connsiteX1" fmla="*/ 10046 w 10047"/>
              <a:gd name="connsiteY1" fmla="*/ 693 h 10000"/>
              <a:gd name="connsiteX2" fmla="*/ 10043 w 10047"/>
              <a:gd name="connsiteY2" fmla="*/ 9284 h 10000"/>
              <a:gd name="connsiteX3" fmla="*/ 0 w 10047"/>
              <a:gd name="connsiteY3" fmla="*/ 10000 h 10000"/>
              <a:gd name="connsiteX4" fmla="*/ 9 w 10047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7" h="10000">
                <a:moveTo>
                  <a:pt x="9" y="0"/>
                </a:moveTo>
                <a:cubicBezTo>
                  <a:pt x="-9" y="5"/>
                  <a:pt x="5027" y="346"/>
                  <a:pt x="10046" y="693"/>
                </a:cubicBezTo>
                <a:cubicBezTo>
                  <a:pt x="10052" y="3075"/>
                  <a:pt x="10037" y="6902"/>
                  <a:pt x="10043" y="9284"/>
                </a:cubicBezTo>
                <a:lnTo>
                  <a:pt x="0" y="10000"/>
                </a:lnTo>
                <a:cubicBezTo>
                  <a:pt x="6" y="6667"/>
                  <a:pt x="4" y="5000"/>
                  <a:pt x="9" y="0"/>
                </a:cubicBezTo>
                <a:close/>
              </a:path>
            </a:pathLst>
          </a:custGeom>
        </p:spPr>
        <p:txBody>
          <a:bodyPr anchor="ctr" anchorCtr="0">
            <a:normAutofit/>
          </a:bodyPr>
          <a:lstStyle>
            <a:lvl1pPr>
              <a:defRPr sz="1599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20"/>
          </p:nvPr>
        </p:nvSpPr>
        <p:spPr>
          <a:xfrm>
            <a:off x="2118040" y="2301051"/>
            <a:ext cx="2346769" cy="324592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574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28"/>
              <a:gd name="connsiteX1" fmla="*/ 10000 w 10000"/>
              <a:gd name="connsiteY1" fmla="*/ 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00"/>
              <a:gd name="connsiteY0" fmla="*/ 0 h 10028"/>
              <a:gd name="connsiteX1" fmla="*/ 10000 w 10000"/>
              <a:gd name="connsiteY1" fmla="*/ 146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399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418"/>
              <a:gd name="connsiteY0" fmla="*/ 0 h 10028"/>
              <a:gd name="connsiteX1" fmla="*/ 10411 w 10418"/>
              <a:gd name="connsiteY1" fmla="*/ 992 h 10028"/>
              <a:gd name="connsiteX2" fmla="*/ 10022 w 10418"/>
              <a:gd name="connsiteY2" fmla="*/ 8623 h 10028"/>
              <a:gd name="connsiteX3" fmla="*/ 115 w 10418"/>
              <a:gd name="connsiteY3" fmla="*/ 10028 h 10028"/>
              <a:gd name="connsiteX4" fmla="*/ 0 w 10418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38 w 10022"/>
              <a:gd name="connsiteY3" fmla="*/ 10028 h 10028"/>
              <a:gd name="connsiteX4" fmla="*/ 0 w 10022"/>
              <a:gd name="connsiteY4" fmla="*/ 0 h 10028"/>
              <a:gd name="connsiteX0" fmla="*/ 1 w 9997"/>
              <a:gd name="connsiteY0" fmla="*/ 0 h 10028"/>
              <a:gd name="connsiteX1" fmla="*/ 9975 w 9997"/>
              <a:gd name="connsiteY1" fmla="*/ 1405 h 10028"/>
              <a:gd name="connsiteX2" fmla="*/ 9997 w 9997"/>
              <a:gd name="connsiteY2" fmla="*/ 8623 h 10028"/>
              <a:gd name="connsiteX3" fmla="*/ 13 w 9997"/>
              <a:gd name="connsiteY3" fmla="*/ 10028 h 10028"/>
              <a:gd name="connsiteX4" fmla="*/ 1 w 9997"/>
              <a:gd name="connsiteY4" fmla="*/ 0 h 10028"/>
              <a:gd name="connsiteX0" fmla="*/ 1 w 10029"/>
              <a:gd name="connsiteY0" fmla="*/ 0 h 10000"/>
              <a:gd name="connsiteX1" fmla="*/ 10029 w 10029"/>
              <a:gd name="connsiteY1" fmla="*/ 1452 h 10000"/>
              <a:gd name="connsiteX2" fmla="*/ 10000 w 10029"/>
              <a:gd name="connsiteY2" fmla="*/ 8599 h 10000"/>
              <a:gd name="connsiteX3" fmla="*/ 13 w 10029"/>
              <a:gd name="connsiteY3" fmla="*/ 10000 h 10000"/>
              <a:gd name="connsiteX4" fmla="*/ 1 w 10029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5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4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4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5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28 w 10067"/>
              <a:gd name="connsiteY0" fmla="*/ 0 h 10000"/>
              <a:gd name="connsiteX1" fmla="*/ 10066 w 10067"/>
              <a:gd name="connsiteY1" fmla="*/ 1452 h 10000"/>
              <a:gd name="connsiteX2" fmla="*/ 10063 w 10067"/>
              <a:gd name="connsiteY2" fmla="*/ 8579 h 10000"/>
              <a:gd name="connsiteX3" fmla="*/ 9 w 10067"/>
              <a:gd name="connsiteY3" fmla="*/ 10000 h 10000"/>
              <a:gd name="connsiteX4" fmla="*/ 28 w 10067"/>
              <a:gd name="connsiteY4" fmla="*/ 0 h 10000"/>
              <a:gd name="connsiteX0" fmla="*/ 1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19 w 10058"/>
              <a:gd name="connsiteY4" fmla="*/ 0 h 10000"/>
              <a:gd name="connsiteX0" fmla="*/ 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9 w 10058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5606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5606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7951"/>
              <a:gd name="connsiteX1" fmla="*/ 10057 w 10057"/>
              <a:gd name="connsiteY1" fmla="*/ 1452 h 7951"/>
              <a:gd name="connsiteX2" fmla="*/ 10054 w 10057"/>
              <a:gd name="connsiteY2" fmla="*/ 5606 h 7951"/>
              <a:gd name="connsiteX3" fmla="*/ 0 w 10057"/>
              <a:gd name="connsiteY3" fmla="*/ 7951 h 7951"/>
              <a:gd name="connsiteX4" fmla="*/ 9 w 10057"/>
              <a:gd name="connsiteY4" fmla="*/ 0 h 7951"/>
              <a:gd name="connsiteX0" fmla="*/ 9 w 10000"/>
              <a:gd name="connsiteY0" fmla="*/ 0 h 10000"/>
              <a:gd name="connsiteX1" fmla="*/ 10000 w 10000"/>
              <a:gd name="connsiteY1" fmla="*/ 1826 h 10000"/>
              <a:gd name="connsiteX2" fmla="*/ 9997 w 10000"/>
              <a:gd name="connsiteY2" fmla="*/ 7051 h 10000"/>
              <a:gd name="connsiteX3" fmla="*/ 0 w 10000"/>
              <a:gd name="connsiteY3" fmla="*/ 10000 h 10000"/>
              <a:gd name="connsiteX4" fmla="*/ 9 w 10000"/>
              <a:gd name="connsiteY4" fmla="*/ 0 h 10000"/>
              <a:gd name="connsiteX0" fmla="*/ 9 w 10000"/>
              <a:gd name="connsiteY0" fmla="*/ 0 h 10000"/>
              <a:gd name="connsiteX1" fmla="*/ 10000 w 10000"/>
              <a:gd name="connsiteY1" fmla="*/ 1826 h 10000"/>
              <a:gd name="connsiteX2" fmla="*/ 9969 w 10000"/>
              <a:gd name="connsiteY2" fmla="*/ 7131 h 10000"/>
              <a:gd name="connsiteX3" fmla="*/ 0 w 10000"/>
              <a:gd name="connsiteY3" fmla="*/ 10000 h 10000"/>
              <a:gd name="connsiteX4" fmla="*/ 9 w 10000"/>
              <a:gd name="connsiteY4" fmla="*/ 0 h 10000"/>
              <a:gd name="connsiteX0" fmla="*/ 9 w 10000"/>
              <a:gd name="connsiteY0" fmla="*/ 0 h 10000"/>
              <a:gd name="connsiteX1" fmla="*/ 10000 w 10000"/>
              <a:gd name="connsiteY1" fmla="*/ 2854 h 10000"/>
              <a:gd name="connsiteX2" fmla="*/ 9969 w 10000"/>
              <a:gd name="connsiteY2" fmla="*/ 7131 h 10000"/>
              <a:gd name="connsiteX3" fmla="*/ 0 w 10000"/>
              <a:gd name="connsiteY3" fmla="*/ 10000 h 10000"/>
              <a:gd name="connsiteX4" fmla="*/ 9 w 10000"/>
              <a:gd name="connsiteY4" fmla="*/ 0 h 10000"/>
              <a:gd name="connsiteX0" fmla="*/ 9 w 15000"/>
              <a:gd name="connsiteY0" fmla="*/ 0 h 10000"/>
              <a:gd name="connsiteX1" fmla="*/ 15000 w 15000"/>
              <a:gd name="connsiteY1" fmla="*/ 2173 h 10000"/>
              <a:gd name="connsiteX2" fmla="*/ 9969 w 15000"/>
              <a:gd name="connsiteY2" fmla="*/ 7131 h 10000"/>
              <a:gd name="connsiteX3" fmla="*/ 0 w 15000"/>
              <a:gd name="connsiteY3" fmla="*/ 10000 h 10000"/>
              <a:gd name="connsiteX4" fmla="*/ 9 w 15000"/>
              <a:gd name="connsiteY4" fmla="*/ 0 h 10000"/>
              <a:gd name="connsiteX0" fmla="*/ 9 w 15024"/>
              <a:gd name="connsiteY0" fmla="*/ 0 h 10000"/>
              <a:gd name="connsiteX1" fmla="*/ 15000 w 15024"/>
              <a:gd name="connsiteY1" fmla="*/ 2173 h 10000"/>
              <a:gd name="connsiteX2" fmla="*/ 15024 w 15024"/>
              <a:gd name="connsiteY2" fmla="*/ 7919 h 10000"/>
              <a:gd name="connsiteX3" fmla="*/ 0 w 15024"/>
              <a:gd name="connsiteY3" fmla="*/ 10000 h 10000"/>
              <a:gd name="connsiteX4" fmla="*/ 9 w 15024"/>
              <a:gd name="connsiteY4" fmla="*/ 0 h 10000"/>
              <a:gd name="connsiteX0" fmla="*/ 9 w 15024"/>
              <a:gd name="connsiteY0" fmla="*/ 0 h 10000"/>
              <a:gd name="connsiteX1" fmla="*/ 15000 w 15024"/>
              <a:gd name="connsiteY1" fmla="*/ 2173 h 10000"/>
              <a:gd name="connsiteX2" fmla="*/ 15024 w 15024"/>
              <a:gd name="connsiteY2" fmla="*/ 7906 h 10000"/>
              <a:gd name="connsiteX3" fmla="*/ 0 w 15024"/>
              <a:gd name="connsiteY3" fmla="*/ 10000 h 10000"/>
              <a:gd name="connsiteX4" fmla="*/ 9 w 15024"/>
              <a:gd name="connsiteY4" fmla="*/ 0 h 10000"/>
              <a:gd name="connsiteX0" fmla="*/ 1 w 15016"/>
              <a:gd name="connsiteY0" fmla="*/ 0 h 10053"/>
              <a:gd name="connsiteX1" fmla="*/ 14992 w 15016"/>
              <a:gd name="connsiteY1" fmla="*/ 2173 h 10053"/>
              <a:gd name="connsiteX2" fmla="*/ 15016 w 15016"/>
              <a:gd name="connsiteY2" fmla="*/ 7906 h 10053"/>
              <a:gd name="connsiteX3" fmla="*/ 20 w 15016"/>
              <a:gd name="connsiteY3" fmla="*/ 10053 h 10053"/>
              <a:gd name="connsiteX4" fmla="*/ 1 w 15016"/>
              <a:gd name="connsiteY4" fmla="*/ 0 h 10053"/>
              <a:gd name="connsiteX0" fmla="*/ 9 w 15024"/>
              <a:gd name="connsiteY0" fmla="*/ 0 h 10040"/>
              <a:gd name="connsiteX1" fmla="*/ 15000 w 15024"/>
              <a:gd name="connsiteY1" fmla="*/ 2173 h 10040"/>
              <a:gd name="connsiteX2" fmla="*/ 15024 w 15024"/>
              <a:gd name="connsiteY2" fmla="*/ 7906 h 10040"/>
              <a:gd name="connsiteX3" fmla="*/ 0 w 15024"/>
              <a:gd name="connsiteY3" fmla="*/ 10040 h 10040"/>
              <a:gd name="connsiteX4" fmla="*/ 9 w 15024"/>
              <a:gd name="connsiteY4" fmla="*/ 0 h 10040"/>
              <a:gd name="connsiteX0" fmla="*/ 9 w 15139"/>
              <a:gd name="connsiteY0" fmla="*/ 0 h 10040"/>
              <a:gd name="connsiteX1" fmla="*/ 15139 w 15139"/>
              <a:gd name="connsiteY1" fmla="*/ 2200 h 10040"/>
              <a:gd name="connsiteX2" fmla="*/ 15024 w 15139"/>
              <a:gd name="connsiteY2" fmla="*/ 7906 h 10040"/>
              <a:gd name="connsiteX3" fmla="*/ 0 w 15139"/>
              <a:gd name="connsiteY3" fmla="*/ 10040 h 10040"/>
              <a:gd name="connsiteX4" fmla="*/ 9 w 15139"/>
              <a:gd name="connsiteY4" fmla="*/ 0 h 10040"/>
              <a:gd name="connsiteX0" fmla="*/ 9 w 15139"/>
              <a:gd name="connsiteY0" fmla="*/ 0 h 10040"/>
              <a:gd name="connsiteX1" fmla="*/ 15139 w 15139"/>
              <a:gd name="connsiteY1" fmla="*/ 2200 h 10040"/>
              <a:gd name="connsiteX2" fmla="*/ 15024 w 15139"/>
              <a:gd name="connsiteY2" fmla="*/ 7906 h 10040"/>
              <a:gd name="connsiteX3" fmla="*/ 0 w 15139"/>
              <a:gd name="connsiteY3" fmla="*/ 10040 h 10040"/>
              <a:gd name="connsiteX4" fmla="*/ 9 w 15139"/>
              <a:gd name="connsiteY4" fmla="*/ 0 h 10040"/>
              <a:gd name="connsiteX0" fmla="*/ 9 w 15139"/>
              <a:gd name="connsiteY0" fmla="*/ 0 h 10040"/>
              <a:gd name="connsiteX1" fmla="*/ 15139 w 15139"/>
              <a:gd name="connsiteY1" fmla="*/ 2200 h 10040"/>
              <a:gd name="connsiteX2" fmla="*/ 15024 w 15139"/>
              <a:gd name="connsiteY2" fmla="*/ 7906 h 10040"/>
              <a:gd name="connsiteX3" fmla="*/ 0 w 15139"/>
              <a:gd name="connsiteY3" fmla="*/ 10040 h 10040"/>
              <a:gd name="connsiteX4" fmla="*/ 9 w 15139"/>
              <a:gd name="connsiteY4" fmla="*/ 0 h 10040"/>
              <a:gd name="connsiteX0" fmla="*/ 9 w 15148"/>
              <a:gd name="connsiteY0" fmla="*/ 0 h 10040"/>
              <a:gd name="connsiteX1" fmla="*/ 15139 w 15148"/>
              <a:gd name="connsiteY1" fmla="*/ 2200 h 10040"/>
              <a:gd name="connsiteX2" fmla="*/ 15135 w 15148"/>
              <a:gd name="connsiteY2" fmla="*/ 7906 h 10040"/>
              <a:gd name="connsiteX3" fmla="*/ 0 w 15148"/>
              <a:gd name="connsiteY3" fmla="*/ 10040 h 10040"/>
              <a:gd name="connsiteX4" fmla="*/ 9 w 15148"/>
              <a:gd name="connsiteY4" fmla="*/ 0 h 10040"/>
              <a:gd name="connsiteX0" fmla="*/ 9 w 15143"/>
              <a:gd name="connsiteY0" fmla="*/ 0 h 10040"/>
              <a:gd name="connsiteX1" fmla="*/ 15111 w 15143"/>
              <a:gd name="connsiteY1" fmla="*/ 2240 h 10040"/>
              <a:gd name="connsiteX2" fmla="*/ 15135 w 15143"/>
              <a:gd name="connsiteY2" fmla="*/ 7906 h 10040"/>
              <a:gd name="connsiteX3" fmla="*/ 0 w 15143"/>
              <a:gd name="connsiteY3" fmla="*/ 10040 h 10040"/>
              <a:gd name="connsiteX4" fmla="*/ 9 w 15143"/>
              <a:gd name="connsiteY4" fmla="*/ 0 h 10040"/>
              <a:gd name="connsiteX0" fmla="*/ 9 w 15141"/>
              <a:gd name="connsiteY0" fmla="*/ 0 h 10040"/>
              <a:gd name="connsiteX1" fmla="*/ 15083 w 15141"/>
              <a:gd name="connsiteY1" fmla="*/ 2187 h 10040"/>
              <a:gd name="connsiteX2" fmla="*/ 15135 w 15141"/>
              <a:gd name="connsiteY2" fmla="*/ 7906 h 10040"/>
              <a:gd name="connsiteX3" fmla="*/ 0 w 15141"/>
              <a:gd name="connsiteY3" fmla="*/ 10040 h 10040"/>
              <a:gd name="connsiteX4" fmla="*/ 9 w 15141"/>
              <a:gd name="connsiteY4" fmla="*/ 0 h 10040"/>
              <a:gd name="connsiteX0" fmla="*/ 9 w 15083"/>
              <a:gd name="connsiteY0" fmla="*/ 0 h 10040"/>
              <a:gd name="connsiteX1" fmla="*/ 15083 w 15083"/>
              <a:gd name="connsiteY1" fmla="*/ 2187 h 10040"/>
              <a:gd name="connsiteX2" fmla="*/ 15052 w 15083"/>
              <a:gd name="connsiteY2" fmla="*/ 7906 h 10040"/>
              <a:gd name="connsiteX3" fmla="*/ 0 w 15083"/>
              <a:gd name="connsiteY3" fmla="*/ 10040 h 10040"/>
              <a:gd name="connsiteX4" fmla="*/ 9 w 15083"/>
              <a:gd name="connsiteY4" fmla="*/ 0 h 1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83" h="10040">
                <a:moveTo>
                  <a:pt x="9" y="0"/>
                </a:moveTo>
                <a:lnTo>
                  <a:pt x="15083" y="2187"/>
                </a:lnTo>
                <a:cubicBezTo>
                  <a:pt x="15081" y="2167"/>
                  <a:pt x="15081" y="7843"/>
                  <a:pt x="15052" y="7906"/>
                </a:cubicBezTo>
                <a:cubicBezTo>
                  <a:pt x="15047" y="7857"/>
                  <a:pt x="-38" y="10045"/>
                  <a:pt x="0" y="10040"/>
                </a:cubicBezTo>
                <a:cubicBezTo>
                  <a:pt x="6" y="5848"/>
                  <a:pt x="3" y="4192"/>
                  <a:pt x="9" y="0"/>
                </a:cubicBezTo>
                <a:close/>
              </a:path>
            </a:pathLst>
          </a:custGeom>
        </p:spPr>
        <p:txBody>
          <a:bodyPr anchor="ctr" anchorCtr="0">
            <a:normAutofit/>
          </a:bodyPr>
          <a:lstStyle>
            <a:lvl1pPr marL="0" marR="0" indent="0" algn="l" defTabSz="1243028" rtl="0" eaLnBrk="1" fontAlgn="base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10000"/>
              <a:buFont typeface="Avenir LT Pro 45 Book" charset="0"/>
              <a:buNone/>
              <a:tabLst/>
              <a:defRPr sz="1599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813717"/>
      </p:ext>
    </p:extLst>
  </p:cSld>
  <p:clrMapOvr>
    <a:masterClrMapping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C9E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432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9305" y="839176"/>
            <a:ext cx="9717866" cy="531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64991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62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Relationship Id="rId2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1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83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1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4.xml"/><Relationship Id="rId16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82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7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72.xml"/><Relationship Id="rId19" Type="http://schemas.openxmlformats.org/officeDocument/2006/relationships/slideLayout" Target="../slideLayouts/slideLayout81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6.xml"/><Relationship Id="rId22" Type="http://schemas.openxmlformats.org/officeDocument/2006/relationships/slideLayout" Target="../slideLayouts/slideLayout8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86.xml"/><Relationship Id="rId16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4.xml"/><Relationship Id="rId1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14.xml"/><Relationship Id="rId21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17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13.xml"/><Relationship Id="rId16" Type="http://schemas.openxmlformats.org/officeDocument/2006/relationships/slideLayout" Target="../slideLayouts/slideLayout127.xml"/><Relationship Id="rId2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24" Type="http://schemas.openxmlformats.org/officeDocument/2006/relationships/theme" Target="../theme/theme7.xml"/><Relationship Id="rId5" Type="http://schemas.openxmlformats.org/officeDocument/2006/relationships/slideLayout" Target="../slideLayouts/slideLayout116.xml"/><Relationship Id="rId15" Type="http://schemas.openxmlformats.org/officeDocument/2006/relationships/slideLayout" Target="../slideLayouts/slideLayout126.xml"/><Relationship Id="rId23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21.xml"/><Relationship Id="rId19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25.xml"/><Relationship Id="rId22" Type="http://schemas.openxmlformats.org/officeDocument/2006/relationships/slideLayout" Target="../slideLayouts/slideLayout13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slideLayout" Target="../slideLayouts/slideLayout147.xml"/><Relationship Id="rId18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17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36.xml"/><Relationship Id="rId16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44.xml"/><Relationship Id="rId19" Type="http://schemas.openxmlformats.org/officeDocument/2006/relationships/theme" Target="../theme/theme8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Relationship Id="rId14" Type="http://schemas.openxmlformats.org/officeDocument/2006/relationships/slideLayout" Target="../slideLayouts/slideLayout14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13" Type="http://schemas.openxmlformats.org/officeDocument/2006/relationships/slideLayout" Target="../slideLayouts/slideLayout165.xml"/><Relationship Id="rId18" Type="http://schemas.openxmlformats.org/officeDocument/2006/relationships/slideLayout" Target="../slideLayouts/slideLayout170.xml"/><Relationship Id="rId3" Type="http://schemas.openxmlformats.org/officeDocument/2006/relationships/slideLayout" Target="../slideLayouts/slideLayout155.xml"/><Relationship Id="rId21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4.xml"/><Relationship Id="rId17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54.xml"/><Relationship Id="rId16" Type="http://schemas.openxmlformats.org/officeDocument/2006/relationships/slideLayout" Target="../slideLayouts/slideLayout168.xml"/><Relationship Id="rId20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5" Type="http://schemas.openxmlformats.org/officeDocument/2006/relationships/slideLayout" Target="../slideLayouts/slideLayout167.xml"/><Relationship Id="rId23" Type="http://schemas.openxmlformats.org/officeDocument/2006/relationships/theme" Target="../theme/theme9.xml"/><Relationship Id="rId10" Type="http://schemas.openxmlformats.org/officeDocument/2006/relationships/slideLayout" Target="../slideLayouts/slideLayout162.xml"/><Relationship Id="rId19" Type="http://schemas.openxmlformats.org/officeDocument/2006/relationships/slideLayout" Target="../slideLayouts/slideLayout171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Relationship Id="rId14" Type="http://schemas.openxmlformats.org/officeDocument/2006/relationships/slideLayout" Target="../slideLayouts/slideLayout166.xml"/><Relationship Id="rId22" Type="http://schemas.openxmlformats.org/officeDocument/2006/relationships/slideLayout" Target="../slideLayouts/slideLayout1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0" r:id="rId1"/>
    <p:sldLayoutId id="2147484295" r:id="rId2"/>
    <p:sldLayoutId id="2147484240" r:id="rId3"/>
    <p:sldLayoutId id="2147484296" r:id="rId4"/>
    <p:sldLayoutId id="2147484241" r:id="rId5"/>
    <p:sldLayoutId id="2147484297" r:id="rId6"/>
    <p:sldLayoutId id="2147484244" r:id="rId7"/>
    <p:sldLayoutId id="2147484298" r:id="rId8"/>
    <p:sldLayoutId id="2147484245" r:id="rId9"/>
    <p:sldLayoutId id="2147484247" r:id="rId10"/>
    <p:sldLayoutId id="2147484331" r:id="rId11"/>
    <p:sldLayoutId id="2147484249" r:id="rId12"/>
    <p:sldLayoutId id="2147484301" r:id="rId13"/>
    <p:sldLayoutId id="2147484251" r:id="rId14"/>
    <p:sldLayoutId id="2147484252" r:id="rId15"/>
    <p:sldLayoutId id="2147484254" r:id="rId16"/>
    <p:sldLayoutId id="2147484365" r:id="rId17"/>
    <p:sldLayoutId id="2147484257" r:id="rId18"/>
    <p:sldLayoutId id="2147484258" r:id="rId19"/>
    <p:sldLayoutId id="2147484260" r:id="rId20"/>
    <p:sldLayoutId id="2147484299" r:id="rId21"/>
    <p:sldLayoutId id="2147484263" r:id="rId22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 userDrawn="1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 userDrawn="1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marL="342900" marR="0" lvl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Click to edit Master text styles</a:t>
            </a:r>
          </a:p>
          <a:p>
            <a:pPr marL="584200" marR="0" lvl="1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19" name="Group 18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25" name="Rectangle 24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Rectangle 25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27" name="Rectangle 26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R:210 G:210 B:210</a:t>
                </a:r>
              </a:p>
            </p:txBody>
          </p:sp>
          <p:sp>
            <p:nvSpPr>
              <p:cNvPr id="28" name="Rectangle 27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29" name="Rectangle 28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R:16 G:124 B:16</a:t>
                </a:r>
              </a:p>
            </p:txBody>
          </p:sp>
          <p:sp>
            <p:nvSpPr>
              <p:cNvPr id="30" name="Rectangle 29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</p:grpSp>
        <p:sp>
          <p:nvSpPr>
            <p:cNvPr id="20" name="TextBox 19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21" name="TextBox 20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BAD80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Green </a:t>
              </a:r>
            </a:p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0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R:168 G:216 B:10</a:t>
              </a:r>
            </a:p>
          </p:txBody>
        </p:sp>
        <p:sp>
          <p:nvSpPr>
            <p:cNvPr id="31" name="Rectangle 30"/>
            <p:cNvSpPr/>
            <p:nvPr userDrawn="1"/>
          </p:nvSpPr>
          <p:spPr bwMode="auto">
            <a:xfrm rot="5400000">
              <a:off x="12328888" y="4270558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Rectangle 31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90329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39" r:id="rId1"/>
    <p:sldLayoutId id="214748434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32" r:id="rId8"/>
    <p:sldLayoutId id="2147484333" r:id="rId9"/>
    <p:sldLayoutId id="2147484334" r:id="rId10"/>
    <p:sldLayoutId id="2147484335" r:id="rId11"/>
    <p:sldLayoutId id="2147484336" r:id="rId12"/>
    <p:sldLayoutId id="2147484323" r:id="rId13"/>
    <p:sldLayoutId id="2147484364" r:id="rId14"/>
    <p:sldLayoutId id="2147484324" r:id="rId15"/>
    <p:sldLayoutId id="2147484325" r:id="rId16"/>
    <p:sldLayoutId id="2147484326" r:id="rId17"/>
    <p:sldLayoutId id="2147484327" r:id="rId18"/>
    <p:sldLayoutId id="2147484328" r:id="rId19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40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24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2552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3" r:id="rId1"/>
    <p:sldLayoutId id="2147484344" r:id="rId2"/>
    <p:sldLayoutId id="2147484345" r:id="rId3"/>
    <p:sldLayoutId id="2147484346" r:id="rId4"/>
    <p:sldLayoutId id="2147484347" r:id="rId5"/>
    <p:sldLayoutId id="2147484348" r:id="rId6"/>
    <p:sldLayoutId id="2147484349" r:id="rId7"/>
    <p:sldLayoutId id="2147484350" r:id="rId8"/>
    <p:sldLayoutId id="2147484351" r:id="rId9"/>
    <p:sldLayoutId id="2147484352" r:id="rId10"/>
    <p:sldLayoutId id="2147484353" r:id="rId11"/>
    <p:sldLayoutId id="2147484354" r:id="rId12"/>
    <p:sldLayoutId id="2147484355" r:id="rId13"/>
    <p:sldLayoutId id="2147484356" r:id="rId14"/>
    <p:sldLayoutId id="2147484357" r:id="rId15"/>
    <p:sldLayoutId id="2147484358" r:id="rId16"/>
    <p:sldLayoutId id="2147484359" r:id="rId17"/>
    <p:sldLayoutId id="2147484360" r:id="rId18"/>
    <p:sldLayoutId id="2147484361" r:id="rId19"/>
    <p:sldLayoutId id="2147484362" r:id="rId20"/>
    <p:sldLayoutId id="2147484363" r:id="rId2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6996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7" r:id="rId1"/>
    <p:sldLayoutId id="2147484368" r:id="rId2"/>
    <p:sldLayoutId id="2147484369" r:id="rId3"/>
    <p:sldLayoutId id="2147484370" r:id="rId4"/>
    <p:sldLayoutId id="2147484371" r:id="rId5"/>
    <p:sldLayoutId id="2147484372" r:id="rId6"/>
    <p:sldLayoutId id="2147484373" r:id="rId7"/>
    <p:sldLayoutId id="2147484374" r:id="rId8"/>
    <p:sldLayoutId id="2147484375" r:id="rId9"/>
    <p:sldLayoutId id="2147484376" r:id="rId10"/>
    <p:sldLayoutId id="2147484377" r:id="rId11"/>
    <p:sldLayoutId id="2147484378" r:id="rId12"/>
    <p:sldLayoutId id="2147484379" r:id="rId13"/>
    <p:sldLayoutId id="2147484380" r:id="rId14"/>
    <p:sldLayoutId id="2147484381" r:id="rId15"/>
    <p:sldLayoutId id="2147484382" r:id="rId16"/>
    <p:sldLayoutId id="2147484383" r:id="rId17"/>
    <p:sldLayoutId id="2147484384" r:id="rId18"/>
    <p:sldLayoutId id="2147484385" r:id="rId19"/>
    <p:sldLayoutId id="2147484386" r:id="rId20"/>
    <p:sldLayoutId id="2147484387" r:id="rId21"/>
    <p:sldLayoutId id="2147484388" r:id="rId22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228302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532395" y="1944336"/>
            <a:ext cx="4298019" cy="40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114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1" r:id="rId1"/>
    <p:sldLayoutId id="2147484392" r:id="rId2"/>
    <p:sldLayoutId id="2147484393" r:id="rId3"/>
    <p:sldLayoutId id="2147484394" r:id="rId4"/>
    <p:sldLayoutId id="2147484395" r:id="rId5"/>
    <p:sldLayoutId id="2147484396" r:id="rId6"/>
    <p:sldLayoutId id="2147484397" r:id="rId7"/>
    <p:sldLayoutId id="2147484398" r:id="rId8"/>
    <p:sldLayoutId id="2147484399" r:id="rId9"/>
    <p:sldLayoutId id="2147484400" r:id="rId10"/>
    <p:sldLayoutId id="2147484401" r:id="rId11"/>
    <p:sldLayoutId id="2147484402" r:id="rId12"/>
    <p:sldLayoutId id="2147484403" r:id="rId13"/>
    <p:sldLayoutId id="2147484404" r:id="rId14"/>
    <p:sldLayoutId id="2147484405" r:id="rId15"/>
    <p:sldLayoutId id="2147484406" r:id="rId16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34" marR="0" indent="-342834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39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088" marR="0" indent="-241253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9946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03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058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661">
          <p15:clr>
            <a:srgbClr val="5ACBF0"/>
          </p15:clr>
        </p15:guide>
        <p15:guide id="4" orient="horz" pos="4219">
          <p15:clr>
            <a:srgbClr val="5ACBF0"/>
          </p15:clr>
        </p15:guide>
        <p15:guide id="5" pos="749">
          <p15:clr>
            <a:srgbClr val="5ACBF0"/>
          </p15:clr>
        </p15:guide>
        <p15:guide id="6" pos="1325">
          <p15:clr>
            <a:srgbClr val="5ACBF0"/>
          </p15:clr>
        </p15:guide>
        <p15:guide id="7" pos="1901">
          <p15:clr>
            <a:srgbClr val="5ACBF0"/>
          </p15:clr>
        </p15:guide>
        <p15:guide id="8" pos="2477">
          <p15:clr>
            <a:srgbClr val="5ACBF0"/>
          </p15:clr>
        </p15:guide>
        <p15:guide id="9" pos="3053">
          <p15:clr>
            <a:srgbClr val="5ACBF0"/>
          </p15:clr>
        </p15:guide>
        <p15:guide id="10" pos="3629">
          <p15:clr>
            <a:srgbClr val="5ACBF0"/>
          </p15:clr>
        </p15:guide>
        <p15:guide id="11" pos="4205">
          <p15:clr>
            <a:srgbClr val="5ACBF0"/>
          </p15:clr>
        </p15:guide>
        <p15:guide id="12" pos="4781">
          <p15:clr>
            <a:srgbClr val="5ACBF0"/>
          </p15:clr>
        </p15:guide>
        <p15:guide id="13" pos="5357">
          <p15:clr>
            <a:srgbClr val="5ACBF0"/>
          </p15:clr>
        </p15:guide>
        <p15:guide id="14" pos="5933">
          <p15:clr>
            <a:srgbClr val="5ACBF0"/>
          </p15:clr>
        </p15:guide>
        <p15:guide id="15" pos="6509">
          <p15:clr>
            <a:srgbClr val="5ACBF0"/>
          </p15:clr>
        </p15:guide>
        <p15:guide id="16" pos="7085">
          <p15:clr>
            <a:srgbClr val="5ACBF0"/>
          </p15:clr>
        </p15:guide>
        <p15:guide id="17" orient="horz" pos="763">
          <p15:clr>
            <a:srgbClr val="5ACBF0"/>
          </p15:clr>
        </p15:guide>
        <p15:guide id="18" orient="horz" pos="1339">
          <p15:clr>
            <a:srgbClr val="5ACBF0"/>
          </p15:clr>
        </p15:guide>
        <p15:guide id="19" orient="horz" pos="1915">
          <p15:clr>
            <a:srgbClr val="5ACBF0"/>
          </p15:clr>
        </p15:guide>
        <p15:guide id="20" orient="horz" pos="2491">
          <p15:clr>
            <a:srgbClr val="5ACBF0"/>
          </p15:clr>
        </p15:guide>
        <p15:guide id="21" orient="horz" pos="3067">
          <p15:clr>
            <a:srgbClr val="5ACBF0"/>
          </p15:clr>
        </p15:guide>
        <p15:guide id="22" orient="horz" pos="3643">
          <p15:clr>
            <a:srgbClr val="5ACBF0"/>
          </p15:clr>
        </p15:guide>
        <p15:guide id="23" pos="288">
          <p15:clr>
            <a:srgbClr val="C35EA4"/>
          </p15:clr>
        </p15:guide>
        <p15:guide id="24" pos="7546">
          <p15:clr>
            <a:srgbClr val="C35EA4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2394"/>
            <a:ext cx="10726460" cy="1351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1968"/>
            <a:ext cx="10726460" cy="443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991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8" r:id="rId1"/>
    <p:sldLayoutId id="2147484409" r:id="rId2"/>
    <p:sldLayoutId id="2147484410" r:id="rId3"/>
    <p:sldLayoutId id="2147484411" r:id="rId4"/>
    <p:sldLayoutId id="2147484412" r:id="rId5"/>
    <p:sldLayoutId id="2147484413" r:id="rId6"/>
    <p:sldLayoutId id="2147484414" r:id="rId7"/>
    <p:sldLayoutId id="2147484415" r:id="rId8"/>
    <p:sldLayoutId id="2147484416" r:id="rId9"/>
    <p:sldLayoutId id="2147484417" r:id="rId10"/>
    <p:sldLayoutId id="2147484418" r:id="rId11"/>
  </p:sldLayoutIdLst>
  <p:txStyles>
    <p:titleStyle>
      <a:lvl1pPr algn="l" defTabSz="932597" rtl="0" eaLnBrk="1" latinLnBrk="0" hangingPunct="1">
        <a:lnSpc>
          <a:spcPct val="90000"/>
        </a:lnSpc>
        <a:spcBef>
          <a:spcPct val="0"/>
        </a:spcBef>
        <a:buNone/>
        <a:defRPr sz="44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149" indent="-233149" algn="l" defTabSz="932597" rtl="0" eaLnBrk="1" latinLnBrk="0" hangingPunct="1">
        <a:lnSpc>
          <a:spcPct val="90000"/>
        </a:lnSpc>
        <a:spcBef>
          <a:spcPts val="1020"/>
        </a:spcBef>
        <a:buFont typeface="Arial" panose="020B0604020202020204" pitchFamily="34" charset="0"/>
        <a:buChar char="•"/>
        <a:defRPr sz="2856" kern="1200">
          <a:solidFill>
            <a:schemeClr val="tx1"/>
          </a:solidFill>
          <a:latin typeface="+mn-lt"/>
          <a:ea typeface="+mn-ea"/>
          <a:cs typeface="+mn-cs"/>
        </a:defRPr>
      </a:lvl1pPr>
      <a:lvl2pPr marL="69944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165746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632044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2098342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564641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3030939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49723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963535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9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597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895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5193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491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79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408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30386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4" y="-8395"/>
            <a:ext cx="955641" cy="5775363"/>
            <a:chOff x="12618967" y="-8396"/>
            <a:chExt cx="955641" cy="5775363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293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293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293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293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79639" y="256928"/>
              <a:ext cx="860293" cy="32964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563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15628" y="4227340"/>
              <a:ext cx="2709380" cy="32964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563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2591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0" r:id="rId1"/>
    <p:sldLayoutId id="2147484421" r:id="rId2"/>
    <p:sldLayoutId id="2147484422" r:id="rId3"/>
    <p:sldLayoutId id="2147484423" r:id="rId4"/>
    <p:sldLayoutId id="2147484424" r:id="rId5"/>
    <p:sldLayoutId id="2147484425" r:id="rId6"/>
    <p:sldLayoutId id="2147484426" r:id="rId7"/>
    <p:sldLayoutId id="2147484427" r:id="rId8"/>
    <p:sldLayoutId id="2147484428" r:id="rId9"/>
    <p:sldLayoutId id="2147484429" r:id="rId10"/>
    <p:sldLayoutId id="2147484430" r:id="rId11"/>
    <p:sldLayoutId id="2147484431" r:id="rId12"/>
    <p:sldLayoutId id="2147484432" r:id="rId13"/>
    <p:sldLayoutId id="2147484433" r:id="rId14"/>
    <p:sldLayoutId id="2147484434" r:id="rId15"/>
    <p:sldLayoutId id="2147484435" r:id="rId16"/>
    <p:sldLayoutId id="2147484436" r:id="rId17"/>
    <p:sldLayoutId id="2147484437" r:id="rId18"/>
    <p:sldLayoutId id="2147484438" r:id="rId19"/>
    <p:sldLayoutId id="2147484439" r:id="rId20"/>
    <p:sldLayoutId id="2147484440" r:id="rId21"/>
    <p:sldLayoutId id="2147484441" r:id="rId22"/>
    <p:sldLayoutId id="2147484442" r:id="rId23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34" marR="0" indent="-342834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088" marR="0" indent="-241253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9946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03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058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marL="342900" marR="0" lvl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Click to edit Master text styles</a:t>
            </a:r>
          </a:p>
          <a:p>
            <a:pPr marL="584200" marR="0" lvl="1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19" name="Group 18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25" name="Rectangle 24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Rectangle 25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27" name="Rectangle 26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R:210 G:210 B:210</a:t>
                </a:r>
              </a:p>
            </p:txBody>
          </p:sp>
          <p:sp>
            <p:nvSpPr>
              <p:cNvPr id="28" name="Rectangle 27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29" name="Rectangle 28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R:16 G:124 B:16</a:t>
                </a:r>
              </a:p>
            </p:txBody>
          </p:sp>
          <p:sp>
            <p:nvSpPr>
              <p:cNvPr id="30" name="Rectangle 29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</p:grpSp>
        <p:sp>
          <p:nvSpPr>
            <p:cNvPr id="20" name="TextBox 19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21" name="TextBox 20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BAD80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Green </a:t>
              </a:r>
            </a:p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0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R:168 G:216 B:10</a:t>
              </a:r>
            </a:p>
          </p:txBody>
        </p:sp>
        <p:sp>
          <p:nvSpPr>
            <p:cNvPr id="31" name="Rectangle 30"/>
            <p:cNvSpPr/>
            <p:nvPr userDrawn="1"/>
          </p:nvSpPr>
          <p:spPr bwMode="auto">
            <a:xfrm rot="5400000">
              <a:off x="12328888" y="4270558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Rectangle 31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85840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44" r:id="rId1"/>
    <p:sldLayoutId id="2147484445" r:id="rId2"/>
    <p:sldLayoutId id="2147484446" r:id="rId3"/>
    <p:sldLayoutId id="2147484447" r:id="rId4"/>
    <p:sldLayoutId id="2147484448" r:id="rId5"/>
    <p:sldLayoutId id="2147484449" r:id="rId6"/>
    <p:sldLayoutId id="2147484450" r:id="rId7"/>
    <p:sldLayoutId id="2147484451" r:id="rId8"/>
    <p:sldLayoutId id="2147484452" r:id="rId9"/>
    <p:sldLayoutId id="2147484453" r:id="rId10"/>
    <p:sldLayoutId id="2147484454" r:id="rId11"/>
    <p:sldLayoutId id="2147484455" r:id="rId12"/>
    <p:sldLayoutId id="2147484456" r:id="rId13"/>
    <p:sldLayoutId id="2147484457" r:id="rId14"/>
    <p:sldLayoutId id="2147484458" r:id="rId15"/>
    <p:sldLayoutId id="2147484459" r:id="rId16"/>
    <p:sldLayoutId id="2147484460" r:id="rId17"/>
    <p:sldLayoutId id="2147484461" r:id="rId18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40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24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8006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3" r:id="rId1"/>
    <p:sldLayoutId id="2147484464" r:id="rId2"/>
    <p:sldLayoutId id="2147484465" r:id="rId3"/>
    <p:sldLayoutId id="2147484466" r:id="rId4"/>
    <p:sldLayoutId id="2147484467" r:id="rId5"/>
    <p:sldLayoutId id="2147484468" r:id="rId6"/>
    <p:sldLayoutId id="2147484469" r:id="rId7"/>
    <p:sldLayoutId id="2147484470" r:id="rId8"/>
    <p:sldLayoutId id="2147484471" r:id="rId9"/>
    <p:sldLayoutId id="2147484472" r:id="rId10"/>
    <p:sldLayoutId id="2147484473" r:id="rId11"/>
    <p:sldLayoutId id="2147484474" r:id="rId12"/>
    <p:sldLayoutId id="2147484475" r:id="rId13"/>
    <p:sldLayoutId id="2147484476" r:id="rId14"/>
    <p:sldLayoutId id="2147484477" r:id="rId15"/>
    <p:sldLayoutId id="2147484478" r:id="rId16"/>
    <p:sldLayoutId id="2147484479" r:id="rId17"/>
    <p:sldLayoutId id="2147484480" r:id="rId18"/>
    <p:sldLayoutId id="2147484481" r:id="rId19"/>
    <p:sldLayoutId id="2147484482" r:id="rId20"/>
    <p:sldLayoutId id="2147484483" r:id="rId21"/>
    <p:sldLayoutId id="2147484484" r:id="rId22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eb.ageofascent.com/asp-net-core-exeeds-1-15-million-requests-12-6-gbps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itprocareercenter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3.xml"/><Relationship Id="rId6" Type="http://schemas.openxmlformats.org/officeDocument/2006/relationships/hyperlink" Target="https://techcommunity.microsoft.com/" TargetMode="External"/><Relationship Id="rId5" Type="http://schemas.openxmlformats.org/officeDocument/2006/relationships/hyperlink" Target="http://www.microsoft.com/mechanics" TargetMode="External"/><Relationship Id="rId4" Type="http://schemas.openxmlformats.org/officeDocument/2006/relationships/hyperlink" Target="http://www.microsoft.com/itprocloudessentials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myignite.microsoft.com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8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hyperlink" Target="https://aka.ms/ignite.mobileapp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the .NET Platform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Scott Hunter</a:t>
            </a:r>
          </a:p>
          <a:p>
            <a:r>
              <a:rPr lang="en-US" dirty="0"/>
              <a:t>Partner Director Program Manager - .NET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BRK2190</a:t>
            </a:r>
          </a:p>
        </p:txBody>
      </p:sp>
    </p:spTree>
    <p:extLst>
      <p:ext uri="{BB962C8B-B14F-4D97-AF65-F5344CB8AC3E}">
        <p14:creationId xmlns:p14="http://schemas.microsoft.com/office/powerpoint/2010/main" val="65318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ASP.NET 4.x and Windows containers </a:t>
            </a:r>
          </a:p>
        </p:txBody>
      </p:sp>
    </p:spTree>
    <p:extLst>
      <p:ext uri="{BB962C8B-B14F-4D97-AF65-F5344CB8AC3E}">
        <p14:creationId xmlns:p14="http://schemas.microsoft.com/office/powerpoint/2010/main" val="221898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 bwMode="auto">
          <a:xfrm>
            <a:off x="6766015" y="1394167"/>
            <a:ext cx="2971379" cy="2127914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731897" y="1394166"/>
            <a:ext cx="2971379" cy="2127914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3748955" y="1394166"/>
            <a:ext cx="2971379" cy="2127914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Cross-platform services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1832" y="5163645"/>
            <a:ext cx="9005562" cy="1533267"/>
          </a:xfrm>
          <a:prstGeom prst="rect">
            <a:avLst/>
          </a:prstGeom>
          <a:solidFill>
            <a:srgbClr val="D2D2D2"/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22886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kern="0">
                <a:solidFill>
                  <a:sysClr val="windowText" lastClr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Compilers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839978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Languages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7070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Runtime components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31832" y="5139457"/>
            <a:ext cx="9005562" cy="41142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COMMON INFRASTRUCTURE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1833" y="3634321"/>
            <a:ext cx="9005562" cy="1417084"/>
          </a:xfrm>
          <a:prstGeom prst="rect">
            <a:avLst/>
          </a:prstGeom>
          <a:solidFill>
            <a:srgbClr val="FF8C00"/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STANDARD LIBRARY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9828451" y="1394167"/>
            <a:ext cx="1965682" cy="5299712"/>
            <a:chOff x="7489548" y="1582077"/>
            <a:chExt cx="1929967" cy="5197742"/>
          </a:xfrm>
          <a:solidFill>
            <a:srgbClr val="FFFFFF">
              <a:lumMod val="85000"/>
            </a:srgbClr>
          </a:solidFill>
        </p:grpSpPr>
        <p:sp>
          <p:nvSpPr>
            <p:cNvPr id="110" name="Rectangle 109"/>
            <p:cNvSpPr/>
            <p:nvPr/>
          </p:nvSpPr>
          <p:spPr bwMode="auto">
            <a:xfrm>
              <a:off x="7489549" y="1582078"/>
              <a:ext cx="1929966" cy="519774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54" tIns="146283" rIns="182854" bIns="14628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2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97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4679">
                        <a:srgbClr val="FFFFFF"/>
                      </a:gs>
                      <a:gs pos="38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89548" y="1582077"/>
              <a:ext cx="1929965" cy="627675"/>
            </a:xfrm>
            <a:prstGeom prst="rect">
              <a:avLst/>
            </a:prstGeom>
            <a:solidFill>
              <a:srgbClr val="000000">
                <a:alpha val="10196"/>
              </a:srgbClr>
            </a:solidFill>
          </p:spPr>
          <p:txBody>
            <a:bodyPr wrap="square" lIns="182854" tIns="146283" rIns="182854" bIns="146283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b="1" kern="0"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cs typeface="Segoe UI Semilight" panose="020B0402040204020203" pitchFamily="34" charset="0"/>
                </a:defRPr>
              </a:lvl1pPr>
            </a:lstStyle>
            <a:p>
              <a:pPr marL="0" marR="0" lvl="0" indent="0" algn="l" defTabSz="93241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TOOLS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0037203" y="2171273"/>
            <a:ext cx="1548177" cy="1350808"/>
            <a:chOff x="10404342" y="1920240"/>
            <a:chExt cx="1548397" cy="1351000"/>
          </a:xfrm>
        </p:grpSpPr>
        <p:pic>
          <p:nvPicPr>
            <p:cNvPr id="108" name="Picture 10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7" r="9586"/>
            <a:stretch/>
          </p:blipFill>
          <p:spPr bwMode="auto">
            <a:xfrm>
              <a:off x="10831921" y="1920240"/>
              <a:ext cx="693238" cy="1174557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</p:pic>
        <p:sp>
          <p:nvSpPr>
            <p:cNvPr id="109" name="TextBox 108"/>
            <p:cNvSpPr txBox="1"/>
            <p:nvPr/>
          </p:nvSpPr>
          <p:spPr>
            <a:xfrm>
              <a:off x="10404342" y="2763859"/>
              <a:ext cx="1548397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9828452" y="3434650"/>
            <a:ext cx="1965681" cy="1350807"/>
            <a:chOff x="10195561" y="3458117"/>
            <a:chExt cx="1965960" cy="1350999"/>
          </a:xfrm>
        </p:grpSpPr>
        <p:sp>
          <p:nvSpPr>
            <p:cNvPr id="106" name="TextBox 105"/>
            <p:cNvSpPr txBox="1"/>
            <p:nvPr/>
          </p:nvSpPr>
          <p:spPr>
            <a:xfrm>
              <a:off x="10195561" y="4301735"/>
              <a:ext cx="1965960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 Code</a:t>
              </a:r>
            </a:p>
          </p:txBody>
        </p:sp>
        <p:pic>
          <p:nvPicPr>
            <p:cNvPr id="107" name="Picture 106"/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srgbClr val="0078D7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4" r="11806"/>
            <a:stretch/>
          </p:blipFill>
          <p:spPr bwMode="auto">
            <a:xfrm>
              <a:off x="10852015" y="3458117"/>
              <a:ext cx="653051" cy="1174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1" name="Picture 1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394" y="4796746"/>
            <a:ext cx="1067794" cy="1067794"/>
          </a:xfrm>
          <a:prstGeom prst="rect">
            <a:avLst/>
          </a:prstGeom>
        </p:spPr>
      </p:pic>
      <p:sp>
        <p:nvSpPr>
          <p:cNvPr id="102" name="TextBox 101"/>
          <p:cNvSpPr txBox="1"/>
          <p:nvPr/>
        </p:nvSpPr>
        <p:spPr>
          <a:xfrm>
            <a:off x="9825772" y="5664598"/>
            <a:ext cx="1965681" cy="507309"/>
          </a:xfrm>
          <a:prstGeom prst="rect">
            <a:avLst/>
          </a:prstGeom>
          <a:solidFill>
            <a:srgbClr val="FFFFFF">
              <a:lumMod val="85000"/>
            </a:srgbClr>
          </a:solidFill>
        </p:spPr>
        <p:txBody>
          <a:bodyPr wrap="square" lIns="93260" tIns="146283" rIns="93260" bIns="146283" rtlCol="0">
            <a:sp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Xamarin Studio</a:t>
            </a:r>
          </a:p>
        </p:txBody>
      </p:sp>
      <p:sp>
        <p:nvSpPr>
          <p:cNvPr id="117" name="TextBox 2"/>
          <p:cNvSpPr txBox="1"/>
          <p:nvPr/>
        </p:nvSpPr>
        <p:spPr>
          <a:xfrm>
            <a:off x="731835" y="1394166"/>
            <a:ext cx="2971442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118" name="TextBox 2"/>
          <p:cNvSpPr txBox="1"/>
          <p:nvPr/>
        </p:nvSpPr>
        <p:spPr>
          <a:xfrm>
            <a:off x="3748957" y="1396893"/>
            <a:ext cx="297137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119" name="TextBox 2"/>
          <p:cNvSpPr txBox="1"/>
          <p:nvPr/>
        </p:nvSpPr>
        <p:spPr>
          <a:xfrm>
            <a:off x="6766015" y="1394166"/>
            <a:ext cx="2971381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XAMARIN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6766012" y="1302726"/>
            <a:ext cx="5304321" cy="233159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04904" y="3622661"/>
            <a:ext cx="11765429" cy="320833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53544" y="1190485"/>
            <a:ext cx="3395410" cy="233159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7957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Core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920604" y="1523329"/>
            <a:ext cx="7680942" cy="1021818"/>
          </a:xfrm>
        </p:spPr>
        <p:txBody>
          <a:bodyPr/>
          <a:lstStyle/>
          <a:p>
            <a:r>
              <a:rPr lang="en-US" sz="3600" dirty="0"/>
              <a:t>Cross-platform</a:t>
            </a:r>
          </a:p>
          <a:p>
            <a:pPr lvl="1"/>
            <a:r>
              <a:rPr lang="en-US" dirty="0"/>
              <a:t>Windows, Linux and </a:t>
            </a:r>
            <a:r>
              <a:rPr lang="en-US" dirty="0" err="1"/>
              <a:t>macOS</a:t>
            </a:r>
            <a:r>
              <a:rPr lang="en-US" dirty="0"/>
              <a:t>.</a:t>
            </a:r>
            <a:endParaRPr 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36" y="1577043"/>
            <a:ext cx="914390" cy="9143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36" y="2765750"/>
            <a:ext cx="914390" cy="914390"/>
          </a:xfrm>
          <a:prstGeom prst="rect">
            <a:avLst/>
          </a:prstGeom>
        </p:spPr>
      </p:pic>
      <p:sp>
        <p:nvSpPr>
          <p:cNvPr id="7" name="Text Placeholder 5"/>
          <p:cNvSpPr txBox="1">
            <a:spLocks/>
          </p:cNvSpPr>
          <p:nvPr/>
        </p:nvSpPr>
        <p:spPr>
          <a:xfrm>
            <a:off x="1920604" y="2712036"/>
            <a:ext cx="7680942" cy="102181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4000" kern="1200" spc="0" baseline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286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72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58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Fast</a:t>
            </a:r>
          </a:p>
          <a:p>
            <a:pPr marL="0" marR="0" lvl="1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8x faster than Node.js, 3x faster than Go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36" y="3954457"/>
            <a:ext cx="914390" cy="914390"/>
          </a:xfrm>
          <a:prstGeom prst="rect">
            <a:avLst/>
          </a:prstGeom>
        </p:spPr>
      </p:pic>
      <p:sp>
        <p:nvSpPr>
          <p:cNvPr id="8" name="Text Placeholder 5"/>
          <p:cNvSpPr txBox="1">
            <a:spLocks/>
          </p:cNvSpPr>
          <p:nvPr/>
        </p:nvSpPr>
        <p:spPr>
          <a:xfrm>
            <a:off x="1920604" y="3897038"/>
            <a:ext cx="9875412" cy="102181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4000" kern="1200" spc="0" baseline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286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72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58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Lightweight</a:t>
            </a:r>
          </a:p>
          <a:p>
            <a:pPr marL="0" marR="0" lvl="1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No impact deployment and a modular development model perfect for containers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36" y="5143164"/>
            <a:ext cx="914390" cy="914390"/>
          </a:xfrm>
          <a:prstGeom prst="rect">
            <a:avLst/>
          </a:prstGeom>
        </p:spPr>
      </p:pic>
      <p:sp>
        <p:nvSpPr>
          <p:cNvPr id="10" name="Text Placeholder 5"/>
          <p:cNvSpPr txBox="1">
            <a:spLocks/>
          </p:cNvSpPr>
          <p:nvPr/>
        </p:nvSpPr>
        <p:spPr>
          <a:xfrm>
            <a:off x="1920604" y="5089450"/>
            <a:ext cx="9875412" cy="102181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4000" kern="1200" spc="0" baseline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286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72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58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Open source</a:t>
            </a:r>
          </a:p>
          <a:p>
            <a:pPr marL="0" marR="0" lvl="1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Runtime, libraries, compiler, languages and tools developed in the open in GitHub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38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637" y="1135062"/>
            <a:ext cx="8896350" cy="56007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54251" y="296897"/>
            <a:ext cx="88530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TechEmpower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– Top 10 Frameworks -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PlainText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826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591591" y="457463"/>
            <a:ext cx="9953700" cy="519079"/>
          </a:xfrm>
          <a:prstGeom prst="rect">
            <a:avLst/>
          </a:prstGeom>
        </p:spPr>
        <p:txBody>
          <a:bodyPr/>
          <a:lstStyle>
            <a:lvl1pPr algn="l" defTabSz="9318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4800" kern="1200" spc="-102" dirty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MS PGothic" panose="020B0600070205080204" pitchFamily="34" charset="-128"/>
                <a:cs typeface="Segoe UI" pitchFamily="34" charset="0"/>
              </a:defRPr>
            </a:lvl1pPr>
            <a:lvl2pPr algn="l" defTabSz="9318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MS PGothic" panose="020B0600070205080204" pitchFamily="34" charset="-128"/>
                <a:cs typeface="Segoe UI" panose="020B0502040204020203" pitchFamily="34" charset="0"/>
              </a:defRPr>
            </a:lvl2pPr>
            <a:lvl3pPr algn="l" defTabSz="9318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MS PGothic" panose="020B0600070205080204" pitchFamily="34" charset="-128"/>
                <a:cs typeface="Segoe UI" panose="020B0502040204020203" pitchFamily="34" charset="0"/>
              </a:defRPr>
            </a:lvl3pPr>
            <a:lvl4pPr algn="l" defTabSz="9318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MS PGothic" panose="020B0600070205080204" pitchFamily="34" charset="-128"/>
                <a:cs typeface="Segoe UI" panose="020B0502040204020203" pitchFamily="34" charset="0"/>
              </a:defRPr>
            </a:lvl4pPr>
            <a:lvl5pPr algn="l" defTabSz="9318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MS PGothic" panose="020B0600070205080204" pitchFamily="34" charset="-128"/>
                <a:cs typeface="Segoe UI" panose="020B0502040204020203" pitchFamily="34" charset="0"/>
              </a:defRPr>
            </a:lvl5pPr>
            <a:lvl6pPr marL="457200" algn="l" defTabSz="93186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ＭＳ Ｐゴシック" charset="0"/>
              </a:defRPr>
            </a:lvl6pPr>
            <a:lvl7pPr marL="914400" algn="l" defTabSz="93186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ＭＳ Ｐゴシック" charset="0"/>
              </a:defRPr>
            </a:lvl7pPr>
            <a:lvl8pPr marL="1371600" algn="l" defTabSz="93186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ＭＳ Ｐゴシック" charset="0"/>
              </a:defRPr>
            </a:lvl8pPr>
            <a:lvl9pPr marL="1828800" algn="l" defTabSz="93186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ＭＳ Ｐゴシック" charset="0"/>
              </a:defRPr>
            </a:lvl9pPr>
          </a:lstStyle>
          <a:p>
            <a:pPr marL="0" marR="0" lvl="0" indent="0" algn="l" defTabSz="93186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-102" normalizeH="0" baseline="0" noProof="0" dirty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Segoe UI" pitchFamily="34" charset="0"/>
              </a:rPr>
              <a:t>Age of Ascent Benchmarks</a:t>
            </a:r>
          </a:p>
        </p:txBody>
      </p:sp>
      <p:sp>
        <p:nvSpPr>
          <p:cNvPr id="6" name="Rectangle 5"/>
          <p:cNvSpPr/>
          <p:nvPr/>
        </p:nvSpPr>
        <p:spPr>
          <a:xfrm>
            <a:off x="591591" y="1076379"/>
            <a:ext cx="90519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hlinkClick r:id="rId3"/>
              </a:rPr>
              <a:t>http://web.ageofascent.com/asp-net-core-exeeds-1-15-million-requests-12-6-gbps/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775" y="2125677"/>
            <a:ext cx="10590415" cy="37338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 bwMode="auto">
          <a:xfrm>
            <a:off x="1143375" y="5021277"/>
            <a:ext cx="1066800" cy="304800"/>
          </a:xfrm>
          <a:prstGeom prst="roundRect">
            <a:avLst/>
          </a:prstGeom>
          <a:noFill/>
          <a:ln w="19050">
            <a:solidFill>
              <a:srgbClr val="BF8B0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cxnSp>
        <p:nvCxnSpPr>
          <p:cNvPr id="10" name="Straight Arrow Connector 9"/>
          <p:cNvCxnSpPr>
            <a:endCxn id="9" idx="2"/>
          </p:cNvCxnSpPr>
          <p:nvPr/>
        </p:nvCxnSpPr>
        <p:spPr>
          <a:xfrm flipH="1" flipV="1">
            <a:off x="1676775" y="5326077"/>
            <a:ext cx="609600" cy="76200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756807" y="6088077"/>
            <a:ext cx="1374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itchFamily="34" charset="0"/>
              </a:rPr>
              <a:t>ASP.NET 4.6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86775" y="6088077"/>
            <a:ext cx="15488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itchFamily="34" charset="0"/>
              </a:rPr>
              <a:t>ASP.NET Core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itchFamily="34" charset="0"/>
              </a:rPr>
              <a:t>on CoreCLR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3" name="Straight Arrow Connector 12"/>
          <p:cNvCxnSpPr>
            <a:stCxn id="12" idx="0"/>
            <a:endCxn id="14" idx="2"/>
          </p:cNvCxnSpPr>
          <p:nvPr/>
        </p:nvCxnSpPr>
        <p:spPr>
          <a:xfrm flipV="1">
            <a:off x="6261186" y="3116277"/>
            <a:ext cx="859425" cy="2971800"/>
          </a:xfrm>
          <a:prstGeom prst="straightConnector1">
            <a:avLst/>
          </a:prstGeom>
          <a:ln>
            <a:solidFill>
              <a:srgbClr val="92D05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 bwMode="auto">
          <a:xfrm>
            <a:off x="6316047" y="2081321"/>
            <a:ext cx="1609127" cy="1034956"/>
          </a:xfrm>
          <a:prstGeom prst="roundRect">
            <a:avLst/>
          </a:prstGeom>
          <a:noFill/>
          <a:ln w="19050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0282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Core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4462760"/>
          </a:xfrm>
        </p:spPr>
        <p:txBody>
          <a:bodyPr/>
          <a:lstStyle/>
          <a:p>
            <a:r>
              <a:rPr lang="en-US" dirty="0"/>
              <a:t>Available now: .NET Core 1.0</a:t>
            </a:r>
          </a:p>
          <a:p>
            <a:pPr lvl="1"/>
            <a:r>
              <a:rPr lang="en-US" dirty="0"/>
              <a:t>Full supported RTM runtime</a:t>
            </a:r>
          </a:p>
          <a:p>
            <a:pPr lvl="1"/>
            <a:r>
              <a:rPr lang="en-US" dirty="0"/>
              <a:t>Includes .NET Core SDK and tools Preview 2</a:t>
            </a:r>
          </a:p>
          <a:p>
            <a:pPr lvl="1"/>
            <a:endParaRPr lang="en-US" dirty="0"/>
          </a:p>
          <a:p>
            <a:r>
              <a:rPr lang="en-US" dirty="0"/>
              <a:t>Coming next</a:t>
            </a:r>
          </a:p>
          <a:p>
            <a:pPr lvl="1"/>
            <a:r>
              <a:rPr lang="en-US" dirty="0"/>
              <a:t>.NET Core 1.1: ASP.NET Core, .NET Core Runtime and Entity Framework updates</a:t>
            </a:r>
          </a:p>
          <a:p>
            <a:pPr marL="342900" lvl="1" indent="-342900">
              <a:buFontTx/>
              <a:buChar char="-"/>
            </a:pPr>
            <a:r>
              <a:rPr lang="en-US" dirty="0"/>
              <a:t>ASP.NET: URL Rewriting, Response Caching, View </a:t>
            </a:r>
            <a:r>
              <a:rPr lang="en-US" dirty="0" err="1"/>
              <a:t>Precompilation</a:t>
            </a:r>
            <a:r>
              <a:rPr lang="en-US" dirty="0"/>
              <a:t>,  Azure integration</a:t>
            </a:r>
          </a:p>
          <a:p>
            <a:pPr marL="342900" lvl="1" indent="-342900">
              <a:buFontTx/>
              <a:buChar char="-"/>
            </a:pPr>
            <a:r>
              <a:rPr lang="en-US" dirty="0"/>
              <a:t>EF Core:  Connection Retries, SQL In Memory Tables</a:t>
            </a:r>
          </a:p>
          <a:p>
            <a:pPr lvl="1"/>
            <a:r>
              <a:rPr lang="en-US" dirty="0"/>
              <a:t>.</a:t>
            </a:r>
          </a:p>
          <a:p>
            <a:pPr lvl="1"/>
            <a:r>
              <a:rPr lang="en-US" dirty="0"/>
              <a:t>NET Core Tooling RTM: Unified tools for all .NET Platforms based on enhanced </a:t>
            </a:r>
            <a:r>
              <a:rPr lang="en-US" dirty="0" err="1"/>
              <a:t>MSBuild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2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innovation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457580" y="4667196"/>
            <a:ext cx="114298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Use the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current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release to get the latest features</a:t>
            </a:r>
          </a:p>
          <a:p>
            <a:pPr marL="809271" marR="0" lvl="1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Supported as long as you keep updating to the latest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Use the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Long Term Support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release as the most stable platform</a:t>
            </a:r>
          </a:p>
          <a:p>
            <a:pPr marL="809271" marR="0" lvl="1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LTS is fully supported for 3 years and receives regular important updates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You can mix and match your strategy (even in the same machine!)</a:t>
            </a:r>
          </a:p>
        </p:txBody>
      </p:sp>
      <p:sp>
        <p:nvSpPr>
          <p:cNvPr id="3" name="Right Arrow 2"/>
          <p:cNvSpPr/>
          <p:nvPr/>
        </p:nvSpPr>
        <p:spPr bwMode="auto">
          <a:xfrm>
            <a:off x="1920604" y="1679931"/>
            <a:ext cx="9692534" cy="295864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3263" y="1618453"/>
            <a:ext cx="1921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Current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3263" y="3000789"/>
            <a:ext cx="1921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Long Term Support (LTS)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2097402" y="1701845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2738691" y="1701845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3379980" y="1701845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4021269" y="1701845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4662558" y="1701845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303847" y="1701845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945136" y="1692443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6586425" y="1692443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7227714" y="1692443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7869003" y="1692443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8510292" y="1692443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4030061" y="3465056"/>
            <a:ext cx="3939781" cy="28057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576089" y="4037677"/>
            <a:ext cx="3939781" cy="28057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33" name="Right Arrow 32"/>
          <p:cNvSpPr/>
          <p:nvPr/>
        </p:nvSpPr>
        <p:spPr bwMode="auto">
          <a:xfrm>
            <a:off x="1900718" y="3160922"/>
            <a:ext cx="9712420" cy="304134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926433" y="1987785"/>
            <a:ext cx="1103628" cy="1477271"/>
          </a:xfrm>
          <a:prstGeom prst="straightConnector1">
            <a:avLst/>
          </a:prstGeom>
          <a:ln w="57150">
            <a:headEnd type="non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486725" y="1987785"/>
            <a:ext cx="1099700" cy="2049892"/>
          </a:xfrm>
          <a:prstGeom prst="straightConnector1">
            <a:avLst/>
          </a:prstGeom>
          <a:ln w="57150">
            <a:headEnd type="non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 bwMode="auto">
          <a:xfrm>
            <a:off x="9151581" y="1704992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9792870" y="1704992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10434159" y="1704992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11075448" y="1704992"/>
            <a:ext cx="242137" cy="242137"/>
          </a:xfrm>
          <a:prstGeom prst="ellipse">
            <a:avLst/>
          </a:prstGeom>
          <a:solidFill>
            <a:srgbClr val="D83B01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9700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ASP.NET Core on Linux containers</a:t>
            </a:r>
          </a:p>
        </p:txBody>
      </p:sp>
    </p:spTree>
    <p:extLst>
      <p:ext uri="{BB962C8B-B14F-4D97-AF65-F5344CB8AC3E}">
        <p14:creationId xmlns:p14="http://schemas.microsoft.com/office/powerpoint/2010/main" val="88278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 bwMode="auto">
          <a:xfrm>
            <a:off x="6766015" y="1394167"/>
            <a:ext cx="2971379" cy="2127914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731897" y="1394166"/>
            <a:ext cx="2971379" cy="2127914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3748955" y="1394166"/>
            <a:ext cx="2971379" cy="2127914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applications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1832" y="5163645"/>
            <a:ext cx="9005562" cy="1533267"/>
          </a:xfrm>
          <a:prstGeom prst="rect">
            <a:avLst/>
          </a:prstGeom>
          <a:solidFill>
            <a:srgbClr val="D2D2D2"/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22886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kern="0">
                <a:solidFill>
                  <a:sysClr val="windowText" lastClr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Compilers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839978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Languages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7070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Runtime components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31832" y="5139457"/>
            <a:ext cx="9005562" cy="41142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COMMON INFRASTRUCTURE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1833" y="3634321"/>
            <a:ext cx="9005562" cy="1417084"/>
          </a:xfrm>
          <a:prstGeom prst="rect">
            <a:avLst/>
          </a:prstGeom>
          <a:solidFill>
            <a:srgbClr val="FF8C00"/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STANDARD LIBRARY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9828451" y="1394167"/>
            <a:ext cx="1965682" cy="5299712"/>
            <a:chOff x="7489548" y="1582077"/>
            <a:chExt cx="1929967" cy="5197742"/>
          </a:xfrm>
          <a:solidFill>
            <a:srgbClr val="FFFFFF">
              <a:lumMod val="85000"/>
            </a:srgbClr>
          </a:solidFill>
        </p:grpSpPr>
        <p:sp>
          <p:nvSpPr>
            <p:cNvPr id="110" name="Rectangle 109"/>
            <p:cNvSpPr/>
            <p:nvPr/>
          </p:nvSpPr>
          <p:spPr bwMode="auto">
            <a:xfrm>
              <a:off x="7489549" y="1582078"/>
              <a:ext cx="1929966" cy="519774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54" tIns="146283" rIns="182854" bIns="14628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2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97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4679">
                        <a:srgbClr val="FFFFFF"/>
                      </a:gs>
                      <a:gs pos="38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89548" y="1582077"/>
              <a:ext cx="1929965" cy="627675"/>
            </a:xfrm>
            <a:prstGeom prst="rect">
              <a:avLst/>
            </a:prstGeom>
            <a:solidFill>
              <a:srgbClr val="000000">
                <a:alpha val="10196"/>
              </a:srgbClr>
            </a:solidFill>
          </p:spPr>
          <p:txBody>
            <a:bodyPr wrap="square" lIns="182854" tIns="146283" rIns="182854" bIns="146283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b="1" kern="0"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cs typeface="Segoe UI Semilight" panose="020B0402040204020203" pitchFamily="34" charset="0"/>
                </a:defRPr>
              </a:lvl1pPr>
            </a:lstStyle>
            <a:p>
              <a:pPr marL="0" marR="0" lvl="0" indent="0" algn="l" defTabSz="93241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TOOLS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0037203" y="2171273"/>
            <a:ext cx="1548177" cy="1350808"/>
            <a:chOff x="10404342" y="1920240"/>
            <a:chExt cx="1548397" cy="1351000"/>
          </a:xfrm>
        </p:grpSpPr>
        <p:pic>
          <p:nvPicPr>
            <p:cNvPr id="108" name="Picture 10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7" r="9586"/>
            <a:stretch/>
          </p:blipFill>
          <p:spPr bwMode="auto">
            <a:xfrm>
              <a:off x="10831921" y="1920240"/>
              <a:ext cx="693238" cy="1174557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</p:pic>
        <p:sp>
          <p:nvSpPr>
            <p:cNvPr id="109" name="TextBox 108"/>
            <p:cNvSpPr txBox="1"/>
            <p:nvPr/>
          </p:nvSpPr>
          <p:spPr>
            <a:xfrm>
              <a:off x="10404342" y="2763859"/>
              <a:ext cx="1548397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9828452" y="3434650"/>
            <a:ext cx="1965681" cy="1350807"/>
            <a:chOff x="10195561" y="3458117"/>
            <a:chExt cx="1965960" cy="1350999"/>
          </a:xfrm>
        </p:grpSpPr>
        <p:sp>
          <p:nvSpPr>
            <p:cNvPr id="106" name="TextBox 105"/>
            <p:cNvSpPr txBox="1"/>
            <p:nvPr/>
          </p:nvSpPr>
          <p:spPr>
            <a:xfrm>
              <a:off x="10195561" y="4301735"/>
              <a:ext cx="1965960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 Code</a:t>
              </a:r>
            </a:p>
          </p:txBody>
        </p:sp>
        <p:pic>
          <p:nvPicPr>
            <p:cNvPr id="107" name="Picture 106"/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srgbClr val="0078D7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4" r="11806"/>
            <a:stretch/>
          </p:blipFill>
          <p:spPr bwMode="auto">
            <a:xfrm>
              <a:off x="10852015" y="3458117"/>
              <a:ext cx="653051" cy="1174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1" name="Picture 1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394" y="4796746"/>
            <a:ext cx="1067794" cy="1067794"/>
          </a:xfrm>
          <a:prstGeom prst="rect">
            <a:avLst/>
          </a:prstGeom>
        </p:spPr>
      </p:pic>
      <p:sp>
        <p:nvSpPr>
          <p:cNvPr id="102" name="TextBox 101"/>
          <p:cNvSpPr txBox="1"/>
          <p:nvPr/>
        </p:nvSpPr>
        <p:spPr>
          <a:xfrm>
            <a:off x="9825772" y="5664598"/>
            <a:ext cx="1965681" cy="507309"/>
          </a:xfrm>
          <a:prstGeom prst="rect">
            <a:avLst/>
          </a:prstGeom>
          <a:solidFill>
            <a:srgbClr val="FFFFFF">
              <a:lumMod val="85000"/>
            </a:srgbClr>
          </a:solidFill>
        </p:spPr>
        <p:txBody>
          <a:bodyPr wrap="square" lIns="93260" tIns="146283" rIns="93260" bIns="146283" rtlCol="0">
            <a:sp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Xamarin Studio</a:t>
            </a:r>
          </a:p>
        </p:txBody>
      </p:sp>
      <p:sp>
        <p:nvSpPr>
          <p:cNvPr id="117" name="TextBox 2"/>
          <p:cNvSpPr txBox="1"/>
          <p:nvPr/>
        </p:nvSpPr>
        <p:spPr>
          <a:xfrm>
            <a:off x="731835" y="1394166"/>
            <a:ext cx="2971442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118" name="TextBox 2"/>
          <p:cNvSpPr txBox="1"/>
          <p:nvPr/>
        </p:nvSpPr>
        <p:spPr>
          <a:xfrm>
            <a:off x="3748957" y="1396893"/>
            <a:ext cx="297137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119" name="TextBox 2"/>
          <p:cNvSpPr txBox="1"/>
          <p:nvPr/>
        </p:nvSpPr>
        <p:spPr>
          <a:xfrm>
            <a:off x="6766015" y="1394166"/>
            <a:ext cx="2971381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XAMARIN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9825772" y="1302726"/>
            <a:ext cx="2244561" cy="233159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04904" y="3622661"/>
            <a:ext cx="11765429" cy="320833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53544" y="1190485"/>
            <a:ext cx="6366790" cy="233159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4813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 bwMode="auto">
          <a:xfrm>
            <a:off x="6766015" y="1394167"/>
            <a:ext cx="2971379" cy="2127914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731897" y="1394166"/>
            <a:ext cx="2971379" cy="2127914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3748955" y="1394166"/>
            <a:ext cx="2971379" cy="2127914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Standard Library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1832" y="5163645"/>
            <a:ext cx="9005562" cy="1533267"/>
          </a:xfrm>
          <a:prstGeom prst="rect">
            <a:avLst/>
          </a:prstGeom>
          <a:solidFill>
            <a:srgbClr val="D2D2D2"/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22886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kern="0">
                <a:solidFill>
                  <a:sysClr val="windowText" lastClr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Compilers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839978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Languages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7070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Runtime components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31832" y="5139457"/>
            <a:ext cx="9005562" cy="41142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COMMON INFRASTRUCTURE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1833" y="3634321"/>
            <a:ext cx="9005562" cy="1417084"/>
          </a:xfrm>
          <a:prstGeom prst="rect">
            <a:avLst/>
          </a:prstGeom>
          <a:solidFill>
            <a:srgbClr val="FF8C00"/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STANDARD LIBRARY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9828451" y="1394167"/>
            <a:ext cx="1965682" cy="5299712"/>
            <a:chOff x="7489548" y="1582077"/>
            <a:chExt cx="1929967" cy="5197742"/>
          </a:xfrm>
          <a:solidFill>
            <a:srgbClr val="FFFFFF">
              <a:lumMod val="85000"/>
            </a:srgbClr>
          </a:solidFill>
        </p:grpSpPr>
        <p:sp>
          <p:nvSpPr>
            <p:cNvPr id="110" name="Rectangle 109"/>
            <p:cNvSpPr/>
            <p:nvPr/>
          </p:nvSpPr>
          <p:spPr bwMode="auto">
            <a:xfrm>
              <a:off x="7489549" y="1582078"/>
              <a:ext cx="1929966" cy="519774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54" tIns="146283" rIns="182854" bIns="14628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2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97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4679">
                        <a:srgbClr val="FFFFFF"/>
                      </a:gs>
                      <a:gs pos="38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89548" y="1582077"/>
              <a:ext cx="1929965" cy="627675"/>
            </a:xfrm>
            <a:prstGeom prst="rect">
              <a:avLst/>
            </a:prstGeom>
            <a:solidFill>
              <a:srgbClr val="000000">
                <a:alpha val="10196"/>
              </a:srgbClr>
            </a:solidFill>
          </p:spPr>
          <p:txBody>
            <a:bodyPr wrap="square" lIns="182854" tIns="146283" rIns="182854" bIns="146283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b="1" kern="0"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cs typeface="Segoe UI Semilight" panose="020B0402040204020203" pitchFamily="34" charset="0"/>
                </a:defRPr>
              </a:lvl1pPr>
            </a:lstStyle>
            <a:p>
              <a:pPr marL="0" marR="0" lvl="0" indent="0" algn="l" defTabSz="93241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TOOLS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0037203" y="2171273"/>
            <a:ext cx="1548177" cy="1350808"/>
            <a:chOff x="10404342" y="1920240"/>
            <a:chExt cx="1548397" cy="1351000"/>
          </a:xfrm>
        </p:grpSpPr>
        <p:pic>
          <p:nvPicPr>
            <p:cNvPr id="108" name="Picture 10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7" r="9586"/>
            <a:stretch/>
          </p:blipFill>
          <p:spPr bwMode="auto">
            <a:xfrm>
              <a:off x="10831921" y="1920240"/>
              <a:ext cx="693238" cy="1174557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</p:pic>
        <p:sp>
          <p:nvSpPr>
            <p:cNvPr id="109" name="TextBox 108"/>
            <p:cNvSpPr txBox="1"/>
            <p:nvPr/>
          </p:nvSpPr>
          <p:spPr>
            <a:xfrm>
              <a:off x="10404342" y="2763859"/>
              <a:ext cx="1548397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9828452" y="3434650"/>
            <a:ext cx="1965681" cy="1350807"/>
            <a:chOff x="10195561" y="3458117"/>
            <a:chExt cx="1965960" cy="1350999"/>
          </a:xfrm>
        </p:grpSpPr>
        <p:sp>
          <p:nvSpPr>
            <p:cNvPr id="106" name="TextBox 105"/>
            <p:cNvSpPr txBox="1"/>
            <p:nvPr/>
          </p:nvSpPr>
          <p:spPr>
            <a:xfrm>
              <a:off x="10195561" y="4301735"/>
              <a:ext cx="1965960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 Code</a:t>
              </a:r>
            </a:p>
          </p:txBody>
        </p:sp>
        <p:pic>
          <p:nvPicPr>
            <p:cNvPr id="107" name="Picture 106"/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srgbClr val="0078D7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4" r="11806"/>
            <a:stretch/>
          </p:blipFill>
          <p:spPr bwMode="auto">
            <a:xfrm>
              <a:off x="10852015" y="3458117"/>
              <a:ext cx="653051" cy="1174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1" name="Picture 1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394" y="4796746"/>
            <a:ext cx="1067794" cy="1067794"/>
          </a:xfrm>
          <a:prstGeom prst="rect">
            <a:avLst/>
          </a:prstGeom>
        </p:spPr>
      </p:pic>
      <p:sp>
        <p:nvSpPr>
          <p:cNvPr id="102" name="TextBox 101"/>
          <p:cNvSpPr txBox="1"/>
          <p:nvPr/>
        </p:nvSpPr>
        <p:spPr>
          <a:xfrm>
            <a:off x="9825772" y="5664598"/>
            <a:ext cx="1965681" cy="507309"/>
          </a:xfrm>
          <a:prstGeom prst="rect">
            <a:avLst/>
          </a:prstGeom>
          <a:solidFill>
            <a:srgbClr val="FFFFFF">
              <a:lumMod val="85000"/>
            </a:srgbClr>
          </a:solidFill>
        </p:spPr>
        <p:txBody>
          <a:bodyPr wrap="square" lIns="93260" tIns="146283" rIns="93260" bIns="146283" rtlCol="0">
            <a:sp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Xamarin Studio</a:t>
            </a:r>
          </a:p>
        </p:txBody>
      </p:sp>
      <p:sp>
        <p:nvSpPr>
          <p:cNvPr id="117" name="TextBox 2"/>
          <p:cNvSpPr txBox="1"/>
          <p:nvPr/>
        </p:nvSpPr>
        <p:spPr>
          <a:xfrm>
            <a:off x="731835" y="1394166"/>
            <a:ext cx="2971442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118" name="TextBox 2"/>
          <p:cNvSpPr txBox="1"/>
          <p:nvPr/>
        </p:nvSpPr>
        <p:spPr>
          <a:xfrm>
            <a:off x="3748957" y="1396893"/>
            <a:ext cx="297137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119" name="TextBox 2"/>
          <p:cNvSpPr txBox="1"/>
          <p:nvPr/>
        </p:nvSpPr>
        <p:spPr>
          <a:xfrm>
            <a:off x="6766015" y="1394166"/>
            <a:ext cx="2971381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XAMARIN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304905" y="5051405"/>
            <a:ext cx="11582550" cy="1779591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53543" y="1190485"/>
            <a:ext cx="11625351" cy="2355784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9825772" y="3522081"/>
            <a:ext cx="2130414" cy="1533796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7547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9" y="2674311"/>
            <a:ext cx="11889564" cy="1464647"/>
          </a:xfrm>
        </p:spPr>
        <p:txBody>
          <a:bodyPr/>
          <a:lstStyle/>
          <a:p>
            <a:pPr algn="ctr"/>
            <a:r>
              <a:rPr lang="en-US" sz="8800" dirty="0">
                <a:latin typeface="+mn-lt"/>
              </a:rPr>
              <a:t>Thank you!!</a:t>
            </a:r>
            <a:endParaRPr lang="en-US" sz="7200" dirty="0">
              <a:gradFill>
                <a:gsLst>
                  <a:gs pos="0">
                    <a:schemeClr val="tx2"/>
                  </a:gs>
                  <a:gs pos="100000">
                    <a:schemeClr val="tx2"/>
                  </a:gs>
                </a:gsLst>
                <a:lin ang="5400000" scaled="0"/>
              </a:gra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855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 bwMode="auto">
          <a:xfrm>
            <a:off x="6766015" y="1394167"/>
            <a:ext cx="2971379" cy="2127914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731897" y="1394166"/>
            <a:ext cx="2971379" cy="2127914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3748955" y="1394166"/>
            <a:ext cx="2971379" cy="2127914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Tools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1832" y="5163645"/>
            <a:ext cx="9005562" cy="1533267"/>
          </a:xfrm>
          <a:prstGeom prst="rect">
            <a:avLst/>
          </a:prstGeom>
          <a:solidFill>
            <a:srgbClr val="D2D2D2"/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22886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kern="0">
                <a:solidFill>
                  <a:sysClr val="windowText" lastClr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Compilers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839978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Languages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7070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Runtime components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31832" y="5139457"/>
            <a:ext cx="9005562" cy="41142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COMMON INFRASTRUCTURE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1833" y="3634321"/>
            <a:ext cx="9005562" cy="1417084"/>
          </a:xfrm>
          <a:prstGeom prst="rect">
            <a:avLst/>
          </a:prstGeom>
          <a:solidFill>
            <a:srgbClr val="FF8C00"/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STANDARD LIBRARY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9828451" y="1394167"/>
            <a:ext cx="1965682" cy="5299712"/>
            <a:chOff x="7489548" y="1582077"/>
            <a:chExt cx="1929967" cy="5197742"/>
          </a:xfrm>
          <a:solidFill>
            <a:srgbClr val="FFFFFF">
              <a:lumMod val="85000"/>
            </a:srgbClr>
          </a:solidFill>
        </p:grpSpPr>
        <p:sp>
          <p:nvSpPr>
            <p:cNvPr id="110" name="Rectangle 109"/>
            <p:cNvSpPr/>
            <p:nvPr/>
          </p:nvSpPr>
          <p:spPr bwMode="auto">
            <a:xfrm>
              <a:off x="7489549" y="1582078"/>
              <a:ext cx="1929966" cy="519774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54" tIns="146283" rIns="182854" bIns="14628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2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97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4679">
                        <a:srgbClr val="FFFFFF"/>
                      </a:gs>
                      <a:gs pos="38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89548" y="1582077"/>
              <a:ext cx="1929965" cy="627675"/>
            </a:xfrm>
            <a:prstGeom prst="rect">
              <a:avLst/>
            </a:prstGeom>
            <a:solidFill>
              <a:srgbClr val="000000">
                <a:alpha val="10196"/>
              </a:srgbClr>
            </a:solidFill>
          </p:spPr>
          <p:txBody>
            <a:bodyPr wrap="square" lIns="182854" tIns="146283" rIns="182854" bIns="146283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b="1" kern="0"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cs typeface="Segoe UI Semilight" panose="020B0402040204020203" pitchFamily="34" charset="0"/>
                </a:defRPr>
              </a:lvl1pPr>
            </a:lstStyle>
            <a:p>
              <a:pPr marL="0" marR="0" lvl="0" indent="0" algn="l" defTabSz="93241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TOOLS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0037203" y="2171273"/>
            <a:ext cx="1548177" cy="1350808"/>
            <a:chOff x="10404342" y="1920240"/>
            <a:chExt cx="1548397" cy="1351000"/>
          </a:xfrm>
        </p:grpSpPr>
        <p:pic>
          <p:nvPicPr>
            <p:cNvPr id="108" name="Picture 10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7" r="9586"/>
            <a:stretch/>
          </p:blipFill>
          <p:spPr bwMode="auto">
            <a:xfrm>
              <a:off x="10831921" y="1920240"/>
              <a:ext cx="693238" cy="1174557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</p:pic>
        <p:sp>
          <p:nvSpPr>
            <p:cNvPr id="109" name="TextBox 108"/>
            <p:cNvSpPr txBox="1"/>
            <p:nvPr/>
          </p:nvSpPr>
          <p:spPr>
            <a:xfrm>
              <a:off x="10404342" y="2763859"/>
              <a:ext cx="1548397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9828452" y="3434650"/>
            <a:ext cx="1965681" cy="1350807"/>
            <a:chOff x="10195561" y="3458117"/>
            <a:chExt cx="1965960" cy="1350999"/>
          </a:xfrm>
        </p:grpSpPr>
        <p:sp>
          <p:nvSpPr>
            <p:cNvPr id="106" name="TextBox 105"/>
            <p:cNvSpPr txBox="1"/>
            <p:nvPr/>
          </p:nvSpPr>
          <p:spPr>
            <a:xfrm>
              <a:off x="10195561" y="4301735"/>
              <a:ext cx="1965960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 Code</a:t>
              </a:r>
            </a:p>
          </p:txBody>
        </p:sp>
        <p:pic>
          <p:nvPicPr>
            <p:cNvPr id="107" name="Picture 106"/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srgbClr val="0078D7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4" r="11806"/>
            <a:stretch/>
          </p:blipFill>
          <p:spPr bwMode="auto">
            <a:xfrm>
              <a:off x="10852015" y="3458117"/>
              <a:ext cx="653051" cy="1174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1" name="Picture 1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394" y="4796746"/>
            <a:ext cx="1067794" cy="1067794"/>
          </a:xfrm>
          <a:prstGeom prst="rect">
            <a:avLst/>
          </a:prstGeom>
        </p:spPr>
      </p:pic>
      <p:sp>
        <p:nvSpPr>
          <p:cNvPr id="102" name="TextBox 101"/>
          <p:cNvSpPr txBox="1"/>
          <p:nvPr/>
        </p:nvSpPr>
        <p:spPr>
          <a:xfrm>
            <a:off x="9825772" y="5664598"/>
            <a:ext cx="1965681" cy="507309"/>
          </a:xfrm>
          <a:prstGeom prst="rect">
            <a:avLst/>
          </a:prstGeom>
          <a:solidFill>
            <a:srgbClr val="FFFFFF">
              <a:lumMod val="85000"/>
            </a:srgbClr>
          </a:solidFill>
        </p:spPr>
        <p:txBody>
          <a:bodyPr wrap="square" lIns="93260" tIns="146283" rIns="93260" bIns="146283" rtlCol="0">
            <a:sp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Xamarin Studio</a:t>
            </a:r>
          </a:p>
        </p:txBody>
      </p:sp>
      <p:sp>
        <p:nvSpPr>
          <p:cNvPr id="117" name="TextBox 2"/>
          <p:cNvSpPr txBox="1"/>
          <p:nvPr/>
        </p:nvSpPr>
        <p:spPr>
          <a:xfrm>
            <a:off x="731835" y="1394166"/>
            <a:ext cx="2971442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118" name="TextBox 2"/>
          <p:cNvSpPr txBox="1"/>
          <p:nvPr/>
        </p:nvSpPr>
        <p:spPr>
          <a:xfrm>
            <a:off x="3748957" y="1396893"/>
            <a:ext cx="297137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119" name="TextBox 2"/>
          <p:cNvSpPr txBox="1"/>
          <p:nvPr/>
        </p:nvSpPr>
        <p:spPr>
          <a:xfrm>
            <a:off x="6766015" y="1394166"/>
            <a:ext cx="2971381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XAMARIN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304905" y="3622661"/>
            <a:ext cx="9478170" cy="320833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53543" y="1190485"/>
            <a:ext cx="9429531" cy="233159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1746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Standard Library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5481" y="1213174"/>
            <a:ext cx="11885514" cy="4801058"/>
          </a:xfrm>
        </p:spPr>
        <p:txBody>
          <a:bodyPr/>
          <a:lstStyle/>
          <a:p>
            <a:r>
              <a:rPr lang="en-US" dirty="0"/>
              <a:t>One library to rule them all</a:t>
            </a:r>
          </a:p>
          <a:p>
            <a:pPr lvl="1"/>
            <a:r>
              <a:rPr lang="en-US" dirty="0"/>
              <a:t>Learn one API</a:t>
            </a:r>
          </a:p>
          <a:p>
            <a:pPr lvl="1"/>
            <a:r>
              <a:rPr lang="en-US" dirty="0"/>
              <a:t>Reuse your code across .NET platforms</a:t>
            </a:r>
          </a:p>
          <a:p>
            <a:pPr lvl="1"/>
            <a:r>
              <a:rPr lang="en-US" dirty="0"/>
              <a:t>Easily consume third party / OSS libraries</a:t>
            </a:r>
          </a:p>
          <a:p>
            <a:pPr lvl="1"/>
            <a:endParaRPr lang="en-US" dirty="0"/>
          </a:p>
          <a:p>
            <a:r>
              <a:rPr lang="en-US" dirty="0"/>
              <a:t>.NET Standard 1.x</a:t>
            </a:r>
          </a:p>
          <a:p>
            <a:pPr lvl="1"/>
            <a:r>
              <a:rPr lang="en-US" dirty="0"/>
              <a:t>Russian doll model (1.0 – 1.6) across all existing PCL profiles and target frameworks</a:t>
            </a:r>
          </a:p>
          <a:p>
            <a:pPr lvl="1"/>
            <a:r>
              <a:rPr lang="en-US" dirty="0"/>
              <a:t>Much simpler and straightforward model. Use them now!</a:t>
            </a:r>
          </a:p>
          <a:p>
            <a:pPr lvl="1"/>
            <a:r>
              <a:rPr lang="en-US" dirty="0"/>
              <a:t>Two constraints:</a:t>
            </a:r>
          </a:p>
          <a:p>
            <a:pPr marL="571390" lvl="2" indent="-342834">
              <a:buFont typeface="Arial" panose="020B0604020202020204" pitchFamily="34" charset="0"/>
              <a:buChar char="•"/>
            </a:pPr>
            <a:r>
              <a:rPr lang="en-US" dirty="0"/>
              <a:t>API surface relatively small, because .NET Core was small</a:t>
            </a:r>
          </a:p>
          <a:p>
            <a:pPr marL="571390" lvl="2" indent="-342834">
              <a:buFont typeface="Arial" panose="020B0604020202020204" pitchFamily="34" charset="0"/>
              <a:buChar char="•"/>
            </a:pPr>
            <a:r>
              <a:rPr lang="en-US" dirty="0"/>
              <a:t>Can’t reference the vast number of libraries already available for .NET Framework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97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Standard 2.0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5481" y="1213175"/>
            <a:ext cx="11885514" cy="3450062"/>
          </a:xfrm>
        </p:spPr>
        <p:txBody>
          <a:bodyPr/>
          <a:lstStyle/>
          <a:p>
            <a:r>
              <a:rPr lang="en-US" dirty="0"/>
              <a:t>Much bigger API surface</a:t>
            </a:r>
          </a:p>
          <a:p>
            <a:pPr lvl="1"/>
            <a:r>
              <a:rPr lang="en-US" dirty="0"/>
              <a:t>Extended to cover intersection between .NET Framework and Xamarin</a:t>
            </a:r>
          </a:p>
          <a:p>
            <a:pPr lvl="1"/>
            <a:r>
              <a:rPr lang="en-US" dirty="0"/>
              <a:t>.NET Core will bring the new API surface to comply with .NET Standard 2.0</a:t>
            </a:r>
          </a:p>
          <a:p>
            <a:pPr lvl="1"/>
            <a:endParaRPr lang="en-US" dirty="0"/>
          </a:p>
          <a:p>
            <a:r>
              <a:rPr lang="en-US" dirty="0"/>
              <a:t>.NET Framework interop</a:t>
            </a:r>
          </a:p>
          <a:p>
            <a:pPr lvl="1"/>
            <a:r>
              <a:rPr lang="en-US" dirty="0"/>
              <a:t>Compatibility shim allows .NET Standard based libraries to reference existing .NET Framework binaries</a:t>
            </a:r>
          </a:p>
          <a:p>
            <a:pPr lvl="1"/>
            <a:r>
              <a:rPr lang="en-US" dirty="0"/>
              <a:t>No recompile required</a:t>
            </a:r>
          </a:p>
          <a:p>
            <a:pPr lvl="1"/>
            <a:r>
              <a:rPr lang="en-US" dirty="0"/>
              <a:t>Limited to .NET Framework libraries that only use APIs in .NET Standard (which are most of them)</a:t>
            </a:r>
          </a:p>
        </p:txBody>
      </p:sp>
    </p:spTree>
    <p:extLst>
      <p:ext uri="{BB962C8B-B14F-4D97-AF65-F5344CB8AC3E}">
        <p14:creationId xmlns:p14="http://schemas.microsoft.com/office/powerpoint/2010/main" val="359377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APIs in .NET Standard 2.0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854688" y="5938074"/>
            <a:ext cx="8685473" cy="548556"/>
            <a:chOff x="1646287" y="5572667"/>
            <a:chExt cx="8686705" cy="548634"/>
          </a:xfrm>
        </p:grpSpPr>
        <p:sp>
          <p:nvSpPr>
            <p:cNvPr id="4" name="Rectangle 3"/>
            <p:cNvSpPr/>
            <p:nvPr/>
          </p:nvSpPr>
          <p:spPr bwMode="auto">
            <a:xfrm>
              <a:off x="1646287" y="5572667"/>
              <a:ext cx="8686705" cy="548634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630" rIns="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80896" y="5574602"/>
              <a:ext cx="5577780" cy="544799"/>
            </a:xfrm>
            <a:prstGeom prst="rect">
              <a:avLst/>
            </a:prstGeom>
            <a:noFill/>
          </p:spPr>
          <p:txBody>
            <a:bodyPr wrap="square" lIns="182854" tIns="146283" rIns="182854" bIns="146283" rtlCol="0">
              <a:spAutoFit/>
            </a:bodyPr>
            <a:lstStyle/>
            <a:p>
              <a:pPr marL="0" marR="0" lvl="0" indent="0" defTabSz="914224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Primitives • Collections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Reflection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Interop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Linq</a:t>
              </a: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552880" y="5676168"/>
              <a:ext cx="793373" cy="3484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3223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cs typeface="Segoe UI Semibold" panose="020B0702040204020203" pitchFamily="34" charset="0"/>
                </a:rPr>
                <a:t>CORE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896316" y="5029356"/>
            <a:ext cx="8685473" cy="548556"/>
            <a:chOff x="1646287" y="4881583"/>
            <a:chExt cx="8686705" cy="548634"/>
          </a:xfrm>
        </p:grpSpPr>
        <p:sp>
          <p:nvSpPr>
            <p:cNvPr id="17" name="Rectangle 16"/>
            <p:cNvSpPr/>
            <p:nvPr/>
          </p:nvSpPr>
          <p:spPr bwMode="auto">
            <a:xfrm>
              <a:off x="1646287" y="4881583"/>
              <a:ext cx="8686705" cy="548634"/>
            </a:xfrm>
            <a:prstGeom prst="rect">
              <a:avLst/>
            </a:prstGeom>
            <a:solidFill>
              <a:srgbClr val="0078D7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630" rIns="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480896" y="4883518"/>
              <a:ext cx="5577780" cy="544765"/>
            </a:xfrm>
            <a:prstGeom prst="rect">
              <a:avLst/>
            </a:prstGeom>
            <a:noFill/>
          </p:spPr>
          <p:txBody>
            <a:bodyPr wrap="square" lIns="182854" tIns="146283" rIns="182854" bIns="146283" rtlCol="0">
              <a:spAutoFit/>
            </a:bodyPr>
            <a:lstStyle/>
            <a:p>
              <a:pPr marL="0" marR="0" lvl="0" indent="0" defTabSz="914224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Threads • Thread Pool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Tasks</a:t>
              </a: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173527" y="4985084"/>
              <a:ext cx="1552082" cy="3484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3223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cs typeface="Segoe UI Semibold" panose="020B0702040204020203" pitchFamily="34" charset="0"/>
                </a:rPr>
                <a:t>THREADING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896316" y="4120633"/>
            <a:ext cx="8685473" cy="548556"/>
            <a:chOff x="1646287" y="4109887"/>
            <a:chExt cx="8686705" cy="548634"/>
          </a:xfrm>
          <a:solidFill>
            <a:srgbClr val="FF8C00"/>
          </a:solidFill>
        </p:grpSpPr>
        <p:sp>
          <p:nvSpPr>
            <p:cNvPr id="20" name="Rectangle 19"/>
            <p:cNvSpPr/>
            <p:nvPr/>
          </p:nvSpPr>
          <p:spPr bwMode="auto">
            <a:xfrm>
              <a:off x="1646287" y="4109887"/>
              <a:ext cx="8686705" cy="548634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630" rIns="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80896" y="4111822"/>
              <a:ext cx="5577780" cy="544765"/>
            </a:xfrm>
            <a:prstGeom prst="rect">
              <a:avLst/>
            </a:prstGeom>
            <a:grpFill/>
          </p:spPr>
          <p:txBody>
            <a:bodyPr wrap="square" lIns="182854" tIns="146283" rIns="182854" bIns="146283" rtlCol="0">
              <a:spAutoFit/>
            </a:bodyPr>
            <a:lstStyle/>
            <a:p>
              <a:pPr marL="0" marR="0" lvl="0" indent="0" defTabSz="914224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Files • Compression • MMF</a:t>
              </a: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728658" y="4213388"/>
              <a:ext cx="441817" cy="34848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3223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cs typeface="Segoe UI Semibold" panose="020B0702040204020203" pitchFamily="34" charset="0"/>
                </a:rPr>
                <a:t>IO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896316" y="3211910"/>
            <a:ext cx="8685473" cy="548556"/>
            <a:chOff x="1646287" y="3278906"/>
            <a:chExt cx="8686705" cy="548634"/>
          </a:xfrm>
          <a:solidFill>
            <a:srgbClr val="00BCF2"/>
          </a:solidFill>
        </p:grpSpPr>
        <p:sp>
          <p:nvSpPr>
            <p:cNvPr id="23" name="Rectangle 22"/>
            <p:cNvSpPr/>
            <p:nvPr/>
          </p:nvSpPr>
          <p:spPr bwMode="auto">
            <a:xfrm>
              <a:off x="1646287" y="3278906"/>
              <a:ext cx="8686705" cy="548634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630" rIns="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80896" y="3280841"/>
              <a:ext cx="5577780" cy="544765"/>
            </a:xfrm>
            <a:prstGeom prst="rect">
              <a:avLst/>
            </a:prstGeom>
            <a:grpFill/>
          </p:spPr>
          <p:txBody>
            <a:bodyPr wrap="square" lIns="182854" tIns="146283" rIns="182854" bIns="146283" rtlCol="0">
              <a:spAutoFit/>
            </a:bodyPr>
            <a:lstStyle/>
            <a:p>
              <a:pPr marL="0" marR="0" lvl="0" indent="0" defTabSz="914224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Sockets • Http • Mail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WebSockets</a:t>
              </a: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055797" y="3382407"/>
              <a:ext cx="1787542" cy="34848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3223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cs typeface="Segoe UI Semibold" panose="020B0702040204020203" pitchFamily="34" charset="0"/>
                </a:rPr>
                <a:t>NETWORKING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896316" y="2303187"/>
            <a:ext cx="8685473" cy="548556"/>
            <a:chOff x="1646287" y="2550596"/>
            <a:chExt cx="8686705" cy="548634"/>
          </a:xfrm>
          <a:solidFill>
            <a:srgbClr val="505050"/>
          </a:solidFill>
        </p:grpSpPr>
        <p:sp>
          <p:nvSpPr>
            <p:cNvPr id="26" name="Rectangle 25"/>
            <p:cNvSpPr/>
            <p:nvPr/>
          </p:nvSpPr>
          <p:spPr bwMode="auto">
            <a:xfrm>
              <a:off x="1646287" y="2550596"/>
              <a:ext cx="8686705" cy="548634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630" rIns="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480896" y="2552531"/>
              <a:ext cx="5577780" cy="544765"/>
            </a:xfrm>
            <a:prstGeom prst="rect">
              <a:avLst/>
            </a:prstGeom>
            <a:grpFill/>
          </p:spPr>
          <p:txBody>
            <a:bodyPr wrap="square" lIns="182854" tIns="146283" rIns="182854" bIns="146283" rtlCol="0">
              <a:spAutoFit/>
            </a:bodyPr>
            <a:lstStyle/>
            <a:p>
              <a:pPr marL="0" marR="0" lvl="0" indent="0" defTabSz="914224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BinaryFormatter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 • Data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Contract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 • XML</a:t>
              </a: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71328" y="2654097"/>
              <a:ext cx="1756475" cy="34848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3223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cs typeface="Segoe UI Semibold" panose="020B0702040204020203" pitchFamily="34" charset="0"/>
                </a:rPr>
                <a:t>SERILIZATION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896316" y="1394463"/>
            <a:ext cx="8685473" cy="548556"/>
            <a:chOff x="1646287" y="1759921"/>
            <a:chExt cx="8686705" cy="548634"/>
          </a:xfrm>
          <a:solidFill>
            <a:srgbClr val="002050"/>
          </a:solidFill>
        </p:grpSpPr>
        <p:sp>
          <p:nvSpPr>
            <p:cNvPr id="29" name="Rectangle 28"/>
            <p:cNvSpPr/>
            <p:nvPr/>
          </p:nvSpPr>
          <p:spPr bwMode="auto">
            <a:xfrm>
              <a:off x="1646287" y="1759921"/>
              <a:ext cx="8686705" cy="548634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630" rIns="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480896" y="1761856"/>
              <a:ext cx="5577780" cy="544765"/>
            </a:xfrm>
            <a:prstGeom prst="rect">
              <a:avLst/>
            </a:prstGeom>
            <a:grpFill/>
          </p:spPr>
          <p:txBody>
            <a:bodyPr wrap="square" lIns="182854" tIns="146283" rIns="182854" bIns="146283" rtlCol="0">
              <a:spAutoFit/>
            </a:bodyPr>
            <a:lstStyle/>
            <a:p>
              <a:pPr marL="0" marR="0" lvl="0" indent="0" defTabSz="914224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XLinq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 • XML Document 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XPath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Schema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rPr>
                <a:t> • XSL</a:t>
              </a: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605204" y="1863422"/>
              <a:ext cx="688724" cy="34848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3223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cs typeface="Segoe UI Semibold" panose="020B0702040204020203" pitchFamily="34" charset="0"/>
                </a:rPr>
                <a:t>XML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79285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/>
          <p:cNvCxnSpPr>
            <a:cxnSpLocks/>
            <a:endCxn id="14" idx="2"/>
          </p:cNvCxnSpPr>
          <p:nvPr/>
        </p:nvCxnSpPr>
        <p:spPr>
          <a:xfrm flipV="1">
            <a:off x="6446834" y="4390818"/>
            <a:ext cx="1" cy="774375"/>
          </a:xfrm>
          <a:prstGeom prst="line">
            <a:avLst/>
          </a:prstGeom>
          <a:ln w="38100">
            <a:headEnd type="triangle"/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 bwMode="auto">
          <a:xfrm>
            <a:off x="3169425" y="2452183"/>
            <a:ext cx="6560013" cy="602507"/>
          </a:xfrm>
          <a:custGeom>
            <a:avLst/>
            <a:gdLst>
              <a:gd name="connsiteX0" fmla="*/ 0 w 5394901"/>
              <a:gd name="connsiteY0" fmla="*/ 0 h 274317"/>
              <a:gd name="connsiteX1" fmla="*/ 5394901 w 5394901"/>
              <a:gd name="connsiteY1" fmla="*/ 0 h 274317"/>
              <a:gd name="connsiteX2" fmla="*/ 5394901 w 5394901"/>
              <a:gd name="connsiteY2" fmla="*/ 274317 h 274317"/>
              <a:gd name="connsiteX3" fmla="*/ 0 w 5394901"/>
              <a:gd name="connsiteY3" fmla="*/ 274317 h 274317"/>
              <a:gd name="connsiteX4" fmla="*/ 0 w 5394901"/>
              <a:gd name="connsiteY4" fmla="*/ 0 h 274317"/>
              <a:gd name="connsiteX0" fmla="*/ 5394901 w 5394901"/>
              <a:gd name="connsiteY0" fmla="*/ 0 h 274317"/>
              <a:gd name="connsiteX1" fmla="*/ 5394901 w 5394901"/>
              <a:gd name="connsiteY1" fmla="*/ 274317 h 274317"/>
              <a:gd name="connsiteX2" fmla="*/ 0 w 5394901"/>
              <a:gd name="connsiteY2" fmla="*/ 274317 h 274317"/>
              <a:gd name="connsiteX3" fmla="*/ 91440 w 5394901"/>
              <a:gd name="connsiteY3" fmla="*/ 91440 h 274317"/>
              <a:gd name="connsiteX0" fmla="*/ 5394901 w 5394901"/>
              <a:gd name="connsiteY0" fmla="*/ 43031 h 317348"/>
              <a:gd name="connsiteX1" fmla="*/ 5394901 w 5394901"/>
              <a:gd name="connsiteY1" fmla="*/ 317348 h 317348"/>
              <a:gd name="connsiteX2" fmla="*/ 0 w 5394901"/>
              <a:gd name="connsiteY2" fmla="*/ 317348 h 317348"/>
              <a:gd name="connsiteX3" fmla="*/ 10758 w 5394901"/>
              <a:gd name="connsiteY3" fmla="*/ 0 h 317348"/>
              <a:gd name="connsiteX0" fmla="*/ 5397590 w 5397590"/>
              <a:gd name="connsiteY0" fmla="*/ 49754 h 324071"/>
              <a:gd name="connsiteX1" fmla="*/ 5397590 w 5397590"/>
              <a:gd name="connsiteY1" fmla="*/ 324071 h 324071"/>
              <a:gd name="connsiteX2" fmla="*/ 2689 w 5397590"/>
              <a:gd name="connsiteY2" fmla="*/ 324071 h 324071"/>
              <a:gd name="connsiteX3" fmla="*/ 0 w 5397590"/>
              <a:gd name="connsiteY3" fmla="*/ 0 h 324071"/>
              <a:gd name="connsiteX0" fmla="*/ 5397590 w 5397590"/>
              <a:gd name="connsiteY0" fmla="*/ 0 h 361722"/>
              <a:gd name="connsiteX1" fmla="*/ 5397590 w 5397590"/>
              <a:gd name="connsiteY1" fmla="*/ 361722 h 361722"/>
              <a:gd name="connsiteX2" fmla="*/ 2689 w 5397590"/>
              <a:gd name="connsiteY2" fmla="*/ 361722 h 361722"/>
              <a:gd name="connsiteX3" fmla="*/ 0 w 5397590"/>
              <a:gd name="connsiteY3" fmla="*/ 37651 h 361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7590" h="361722">
                <a:moveTo>
                  <a:pt x="5397590" y="0"/>
                </a:moveTo>
                <a:lnTo>
                  <a:pt x="5397590" y="361722"/>
                </a:lnTo>
                <a:lnTo>
                  <a:pt x="2689" y="361722"/>
                </a:lnTo>
                <a:cubicBezTo>
                  <a:pt x="2689" y="270283"/>
                  <a:pt x="0" y="37651"/>
                  <a:pt x="0" y="37651"/>
                </a:cubicBezTo>
              </a:path>
            </a:pathLst>
          </a:custGeom>
          <a:ln w="38100">
            <a:headEnd type="none"/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Standard 2.0 interop with .NET Framework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8264380" y="5165193"/>
            <a:ext cx="2970958" cy="1188538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28" tIns="146262" rIns="182828" bIns="146262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24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EXISTING</a:t>
            </a:r>
          </a:p>
          <a:p>
            <a:pPr marL="0" marR="0" lvl="0" indent="0" algn="ctr" defTabSz="91224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.NET FRAMEWORK LIBRARY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704368" y="5165193"/>
            <a:ext cx="2970958" cy="1188538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28" tIns="146262" rIns="182828" bIns="146262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24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EXISTING</a:t>
            </a:r>
          </a:p>
          <a:p>
            <a:pPr marL="0" marR="0" lvl="0" indent="0" algn="ctr" defTabSz="91224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.NET STANDARD LIBRARY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984375" y="5141935"/>
            <a:ext cx="2970958" cy="1188538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28" tIns="146262" rIns="182828" bIns="146262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24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EXISTING</a:t>
            </a:r>
          </a:p>
          <a:p>
            <a:pPr marL="0" marR="0" lvl="0" indent="0" algn="ctr" defTabSz="91224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PORTABLE CLASS LIBRARY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93039" y="1673980"/>
            <a:ext cx="2970958" cy="1005687"/>
          </a:xfrm>
          <a:prstGeom prst="rect">
            <a:avLst/>
          </a:prstGeom>
          <a:solidFill>
            <a:srgbClr val="D2D2D2"/>
          </a:solidFill>
        </p:spPr>
        <p:txBody>
          <a:bodyPr wrap="square" lIns="182828" tIns="146262" rIns="182828" bIns="146262" rtlCol="0" anchor="ctr">
            <a:noAutofit/>
          </a:bodyPr>
          <a:lstStyle/>
          <a:p>
            <a:pPr marL="0" marR="0" lvl="0" indent="0" algn="ctr" defTabSz="91387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MY </a:t>
            </a:r>
          </a:p>
          <a:p>
            <a:pPr marL="0" marR="0" lvl="0" indent="0" algn="ctr" defTabSz="91387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.NET FRAMEWORK </a:t>
            </a:r>
          </a:p>
          <a:p>
            <a:pPr marL="0" marR="0" lvl="0" indent="0" algn="ctr" defTabSz="91387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APP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49735" y="3430746"/>
            <a:ext cx="5394200" cy="960072"/>
          </a:xfrm>
          <a:prstGeom prst="rect">
            <a:avLst/>
          </a:prstGeom>
          <a:solidFill>
            <a:srgbClr val="FF8C00"/>
          </a:solidFill>
        </p:spPr>
        <p:txBody>
          <a:bodyPr wrap="square" lIns="182828" tIns="146262" rIns="182828" bIns="146262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23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MY STANDARD LIBRARY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84375" y="1673979"/>
            <a:ext cx="2970958" cy="1005687"/>
          </a:xfrm>
          <a:prstGeom prst="rect">
            <a:avLst/>
          </a:prstGeom>
          <a:solidFill>
            <a:srgbClr val="D2D2D2"/>
          </a:solidFill>
        </p:spPr>
        <p:txBody>
          <a:bodyPr wrap="square" lIns="182828" tIns="146262" rIns="182828" bIns="146262" rtlCol="0" anchor="ctr">
            <a:noAutofit/>
          </a:bodyPr>
          <a:lstStyle/>
          <a:p>
            <a:pPr marL="0" marR="0" lvl="0" indent="0" algn="ctr" defTabSz="91387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MY </a:t>
            </a:r>
          </a:p>
          <a:p>
            <a:pPr marL="0" marR="0" lvl="0" indent="0" algn="ctr" defTabSz="91387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.NET CORE </a:t>
            </a:r>
          </a:p>
          <a:p>
            <a:pPr marL="0" marR="0" lvl="0" indent="0" algn="ctr" defTabSz="91387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APP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75711" y="1675011"/>
            <a:ext cx="2970958" cy="1005687"/>
          </a:xfrm>
          <a:prstGeom prst="rect">
            <a:avLst/>
          </a:prstGeom>
          <a:solidFill>
            <a:srgbClr val="D2D2D2"/>
          </a:solidFill>
        </p:spPr>
        <p:txBody>
          <a:bodyPr wrap="square" lIns="182828" tIns="146262" rIns="182828" bIns="146262" rtlCol="0" anchor="ctr">
            <a:noAutofit/>
          </a:bodyPr>
          <a:lstStyle/>
          <a:p>
            <a:pPr marL="0" marR="0" lvl="0" indent="0" algn="ctr" defTabSz="91387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MY </a:t>
            </a:r>
          </a:p>
          <a:p>
            <a:pPr marL="0" marR="0" lvl="0" indent="0" algn="ctr" defTabSz="91387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XAMARIN</a:t>
            </a:r>
          </a:p>
          <a:p>
            <a:pPr marL="0" marR="0" lvl="0" indent="0" algn="ctr" defTabSz="91387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APP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6449431" y="2678633"/>
            <a:ext cx="1" cy="752113"/>
          </a:xfrm>
          <a:prstGeom prst="line">
            <a:avLst/>
          </a:prstGeom>
          <a:ln w="38100">
            <a:headEnd type="non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>
            <a:cxnSpLocks/>
            <a:stCxn id="14" idx="2"/>
            <a:endCxn id="5" idx="0"/>
          </p:cNvCxnSpPr>
          <p:nvPr/>
        </p:nvCxnSpPr>
        <p:spPr>
          <a:xfrm rot="16200000" flipH="1">
            <a:off x="7711161" y="3126493"/>
            <a:ext cx="774374" cy="3303024"/>
          </a:xfrm>
          <a:prstGeom prst="bentConnector3">
            <a:avLst>
              <a:gd name="adj1" fmla="val 50000"/>
            </a:avLst>
          </a:prstGeom>
          <a:ln w="38100">
            <a:headEnd type="non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3"/>
          <p:cNvCxnSpPr>
            <a:cxnSpLocks/>
            <a:stCxn id="14" idx="2"/>
            <a:endCxn id="7" idx="0"/>
          </p:cNvCxnSpPr>
          <p:nvPr/>
        </p:nvCxnSpPr>
        <p:spPr>
          <a:xfrm rot="5400000">
            <a:off x="4431156" y="3149512"/>
            <a:ext cx="774374" cy="3256988"/>
          </a:xfrm>
          <a:prstGeom prst="bentConnector3">
            <a:avLst>
              <a:gd name="adj1" fmla="val 50000"/>
            </a:avLst>
          </a:prstGeom>
          <a:ln w="38100">
            <a:headEnd type="non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037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Studio “15”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56396" y="4912169"/>
            <a:ext cx="11775264" cy="1553162"/>
            <a:chOff x="456396" y="4908201"/>
            <a:chExt cx="11775264" cy="1553162"/>
          </a:xfrm>
        </p:grpSpPr>
        <p:sp>
          <p:nvSpPr>
            <p:cNvPr id="7" name="Pentagon 6"/>
            <p:cNvSpPr/>
            <p:nvPr/>
          </p:nvSpPr>
          <p:spPr bwMode="auto">
            <a:xfrm>
              <a:off x="456396" y="4954221"/>
              <a:ext cx="3118758" cy="1507142"/>
            </a:xfrm>
            <a:prstGeom prst="homePlate">
              <a:avLst>
                <a:gd name="adj" fmla="val 19347"/>
              </a:avLst>
            </a:prstGeom>
            <a:solidFill>
              <a:srgbClr val="D83B01"/>
            </a:solidFill>
            <a:ln w="1587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672" tIns="146138" rIns="182672" bIns="14613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98" b="0" i="0" u="none" strike="noStrike" kern="0" cap="all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Segoe UI" pitchFamily="34" charset="0"/>
                  <a:cs typeface="Segoe UI Semilight" panose="020B0402040204020203" pitchFamily="34" charset="0"/>
                </a:rPr>
                <a:t>VISUAL STUDIO </a:t>
              </a:r>
              <a:r>
                <a:rPr kumimoji="0" lang="en-US" sz="1998" b="1" i="0" u="none" strike="noStrike" kern="0" cap="all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 Semilight" panose="020B0402040204020203" pitchFamily="34" charset="0"/>
                </a:rPr>
                <a:t>FOUNDATION</a:t>
              </a:r>
              <a:r>
                <a:rPr kumimoji="0" lang="en-US" sz="1998" b="0" i="0" u="none" strike="noStrike" kern="0" cap="all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Segoe UI" pitchFamily="34" charset="0"/>
                  <a:cs typeface="Segoe UI Semilight" panose="020B0402040204020203" pitchFamily="34" charset="0"/>
                </a:rPr>
                <a:t> REDEFINED</a:t>
              </a:r>
            </a:p>
          </p:txBody>
        </p:sp>
        <p:sp>
          <p:nvSpPr>
            <p:cNvPr id="8" name="Chevron 7"/>
            <p:cNvSpPr/>
            <p:nvPr/>
          </p:nvSpPr>
          <p:spPr bwMode="auto">
            <a:xfrm>
              <a:off x="3503837" y="4954221"/>
              <a:ext cx="8727823" cy="1507142"/>
            </a:xfrm>
            <a:prstGeom prst="chevron">
              <a:avLst>
                <a:gd name="adj" fmla="val 21616"/>
              </a:avLst>
            </a:prstGeom>
            <a:solidFill>
              <a:srgbClr val="E6E6E6">
                <a:alpha val="80000"/>
              </a:srgbClr>
            </a:solidFill>
            <a:ln w="1587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672" tIns="146138" rIns="182672" bIns="14613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285750" marR="0" lvl="0" indent="-28575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Lightweight and modular acquisition</a:t>
              </a:r>
            </a:p>
            <a:p>
              <a:pPr marL="285750" marR="0" lvl="0" indent="-28575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Great performance</a:t>
              </a:r>
            </a:p>
            <a:p>
              <a:pPr marL="285750" marR="0" lvl="0" indent="-28575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Expanded support for any language, coming from any tool</a:t>
              </a: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11865852" y="4908201"/>
              <a:ext cx="365808" cy="1553162"/>
            </a:xfrm>
            <a:prstGeom prst="rect">
              <a:avLst/>
            </a:prstGeom>
            <a:solidFill>
              <a:srgbClr val="F8F8F8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48775" y="3207092"/>
            <a:ext cx="11201478" cy="1553162"/>
            <a:chOff x="456396" y="3210365"/>
            <a:chExt cx="11201478" cy="1553162"/>
          </a:xfrm>
        </p:grpSpPr>
        <p:sp>
          <p:nvSpPr>
            <p:cNvPr id="11" name="Pentagon 10"/>
            <p:cNvSpPr/>
            <p:nvPr/>
          </p:nvSpPr>
          <p:spPr bwMode="auto">
            <a:xfrm>
              <a:off x="456396" y="3210365"/>
              <a:ext cx="3118758" cy="1507142"/>
            </a:xfrm>
            <a:prstGeom prst="homePlate">
              <a:avLst>
                <a:gd name="adj" fmla="val 19347"/>
              </a:avLst>
            </a:prstGeom>
            <a:solidFill>
              <a:srgbClr val="D83B01"/>
            </a:solidFill>
            <a:ln w="1587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672" tIns="146138" rIns="182672" bIns="14613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98" b="0" i="0" u="none" strike="noStrike" kern="0" cap="all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Segoe UI" pitchFamily="34" charset="0"/>
                  <a:cs typeface="Segoe UI Semilight" panose="020B0402040204020203" pitchFamily="34" charset="0"/>
                </a:rPr>
                <a:t>VISUAL STUDIO </a:t>
              </a:r>
              <a:r>
                <a:rPr kumimoji="0" lang="en-US" sz="1998" b="1" i="0" u="none" strike="noStrike" kern="0" cap="all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 Semilight" panose="020B0402040204020203" pitchFamily="34" charset="0"/>
                </a:rPr>
                <a:t>PRODUCTIVITY</a:t>
              </a:r>
              <a:r>
                <a:rPr kumimoji="0" lang="en-US" sz="1998" b="0" i="0" u="none" strike="noStrike" kern="0" cap="all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Segoe UI" pitchFamily="34" charset="0"/>
                  <a:cs typeface="Segoe UI Semilight" panose="020B0402040204020203" pitchFamily="34" charset="0"/>
                </a:rPr>
                <a:t> BOOSTED</a:t>
              </a:r>
            </a:p>
          </p:txBody>
        </p:sp>
        <p:sp>
          <p:nvSpPr>
            <p:cNvPr id="12" name="Chevron 11"/>
            <p:cNvSpPr/>
            <p:nvPr/>
          </p:nvSpPr>
          <p:spPr bwMode="auto">
            <a:xfrm>
              <a:off x="3503838" y="3210365"/>
              <a:ext cx="8154036" cy="1507142"/>
            </a:xfrm>
            <a:prstGeom prst="chevron">
              <a:avLst>
                <a:gd name="adj" fmla="val 21616"/>
              </a:avLst>
            </a:prstGeom>
            <a:solidFill>
              <a:srgbClr val="E6E6E6">
                <a:alpha val="80000"/>
              </a:srgbClr>
            </a:solidFill>
            <a:ln w="1587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672" tIns="146138" rIns="182672" bIns="14613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285750" marR="0" lvl="0" indent="-28575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Smarter code editing</a:t>
              </a:r>
            </a:p>
            <a:p>
              <a:pPr marL="285750" marR="0" lvl="0" indent="-28575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Easily searching and navigating your code</a:t>
              </a:r>
            </a:p>
            <a:p>
              <a:pPr marL="285750" marR="0" lvl="0" indent="-28575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Next generation of code analysis and helpers</a:t>
              </a:r>
            </a:p>
            <a:p>
              <a:pPr marL="285750" marR="0" lvl="0" indent="-28575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More productive and advanced debugging</a:t>
              </a: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11292066" y="3210365"/>
              <a:ext cx="365808" cy="1553162"/>
            </a:xfrm>
            <a:prstGeom prst="rect">
              <a:avLst/>
            </a:prstGeom>
            <a:solidFill>
              <a:srgbClr val="F8F8F8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56397" y="1455996"/>
            <a:ext cx="10733761" cy="1553162"/>
            <a:chOff x="456396" y="1452028"/>
            <a:chExt cx="10733761" cy="1553162"/>
          </a:xfrm>
        </p:grpSpPr>
        <p:sp>
          <p:nvSpPr>
            <p:cNvPr id="15" name="Pentagon 14"/>
            <p:cNvSpPr/>
            <p:nvPr/>
          </p:nvSpPr>
          <p:spPr bwMode="auto">
            <a:xfrm>
              <a:off x="456396" y="1452028"/>
              <a:ext cx="3118758" cy="1507142"/>
            </a:xfrm>
            <a:prstGeom prst="homePlate">
              <a:avLst>
                <a:gd name="adj" fmla="val 19347"/>
              </a:avLst>
            </a:prstGeom>
            <a:solidFill>
              <a:srgbClr val="D83B01"/>
            </a:solidFill>
            <a:ln w="1587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672" tIns="146138" rIns="182672" bIns="14613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98" b="0" i="0" u="none" strike="noStrike" kern="0" cap="all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Segoe UI" pitchFamily="34" charset="0"/>
                  <a:cs typeface="Segoe UI Semilight" panose="020B0402040204020203" pitchFamily="34" charset="0"/>
                </a:rPr>
                <a:t>VISUAL STUDIO </a:t>
              </a:r>
            </a:p>
            <a:p>
              <a:pPr marL="0" marR="0" lvl="0" indent="0" algn="ctr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98" b="1" i="0" u="none" strike="noStrike" kern="0" cap="all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 Semilight" panose="020B0402040204020203" pitchFamily="34" charset="0"/>
                </a:rPr>
                <a:t>APP SCENARIOS</a:t>
              </a:r>
              <a:r>
                <a:rPr kumimoji="0" lang="en-US" sz="1998" b="0" i="0" u="none" strike="noStrike" kern="0" cap="all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Segoe UI" pitchFamily="34" charset="0"/>
                  <a:cs typeface="Segoe UI Semilight" panose="020B0402040204020203" pitchFamily="34" charset="0"/>
                </a:rPr>
                <a:t> EXPANDED</a:t>
              </a:r>
            </a:p>
          </p:txBody>
        </p:sp>
        <p:sp>
          <p:nvSpPr>
            <p:cNvPr id="16" name="Chevron 15"/>
            <p:cNvSpPr/>
            <p:nvPr/>
          </p:nvSpPr>
          <p:spPr bwMode="auto">
            <a:xfrm>
              <a:off x="3503838" y="1452028"/>
              <a:ext cx="7686319" cy="1507142"/>
            </a:xfrm>
            <a:prstGeom prst="chevron">
              <a:avLst>
                <a:gd name="adj" fmla="val 21616"/>
              </a:avLst>
            </a:prstGeom>
            <a:solidFill>
              <a:srgbClr val="E6E6E6"/>
            </a:solidFill>
            <a:ln w="1587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672" tIns="146138" rIns="182672" bIns="14613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285750" marR="0" lvl="0" indent="-28575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Best tool for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microservices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 and containers</a:t>
              </a:r>
            </a:p>
            <a:p>
              <a:pPr marL="285750" marR="0" lvl="0" indent="-28575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Mobile native development for Windows, iOS and Android</a:t>
              </a:r>
            </a:p>
            <a:p>
              <a:pPr marL="285750" marR="0" lvl="0" indent="-28575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Evolve and modernize existing applications</a:t>
              </a: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10824349" y="1452028"/>
              <a:ext cx="365808" cy="1553162"/>
            </a:xfrm>
            <a:prstGeom prst="rect">
              <a:avLst/>
            </a:prstGeom>
            <a:solidFill>
              <a:srgbClr val="F8F8F8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042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Visual Studio “15”</a:t>
            </a:r>
          </a:p>
        </p:txBody>
      </p:sp>
    </p:spTree>
    <p:extLst>
      <p:ext uri="{BB962C8B-B14F-4D97-AF65-F5344CB8AC3E}">
        <p14:creationId xmlns:p14="http://schemas.microsoft.com/office/powerpoint/2010/main" val="37324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 bwMode="auto">
          <a:xfrm>
            <a:off x="6766015" y="1394167"/>
            <a:ext cx="2971379" cy="2127914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731897" y="1394166"/>
            <a:ext cx="2971379" cy="2127914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3748955" y="1394166"/>
            <a:ext cx="2971379" cy="2127914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1832" y="5163645"/>
            <a:ext cx="9005562" cy="1533267"/>
          </a:xfrm>
          <a:prstGeom prst="rect">
            <a:avLst/>
          </a:prstGeom>
          <a:solidFill>
            <a:srgbClr val="D2D2D2"/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22886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kern="0">
                <a:solidFill>
                  <a:sysClr val="windowText" lastClr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Compilers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839978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Languages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7070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Runtime components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31832" y="5139457"/>
            <a:ext cx="9005562" cy="41142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COMMON INFRASTRUCTURE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1833" y="3634321"/>
            <a:ext cx="9005562" cy="1417084"/>
          </a:xfrm>
          <a:prstGeom prst="rect">
            <a:avLst/>
          </a:prstGeom>
          <a:solidFill>
            <a:srgbClr val="FF8C00"/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STANDARD LIBRARY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9828451" y="1394167"/>
            <a:ext cx="1965682" cy="5299712"/>
            <a:chOff x="7489548" y="1582077"/>
            <a:chExt cx="1929967" cy="5197742"/>
          </a:xfrm>
          <a:solidFill>
            <a:srgbClr val="FFFFFF">
              <a:lumMod val="85000"/>
            </a:srgbClr>
          </a:solidFill>
        </p:grpSpPr>
        <p:sp>
          <p:nvSpPr>
            <p:cNvPr id="110" name="Rectangle 109"/>
            <p:cNvSpPr/>
            <p:nvPr/>
          </p:nvSpPr>
          <p:spPr bwMode="auto">
            <a:xfrm>
              <a:off x="7489549" y="1582078"/>
              <a:ext cx="1929966" cy="519774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54" tIns="146283" rIns="182854" bIns="14628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2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97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4679">
                        <a:srgbClr val="FFFFFF"/>
                      </a:gs>
                      <a:gs pos="38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89548" y="1582077"/>
              <a:ext cx="1929965" cy="627675"/>
            </a:xfrm>
            <a:prstGeom prst="rect">
              <a:avLst/>
            </a:prstGeom>
            <a:solidFill>
              <a:srgbClr val="000000">
                <a:alpha val="10196"/>
              </a:srgbClr>
            </a:solidFill>
          </p:spPr>
          <p:txBody>
            <a:bodyPr wrap="square" lIns="182854" tIns="146283" rIns="182854" bIns="146283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b="1" kern="0"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cs typeface="Segoe UI Semilight" panose="020B0402040204020203" pitchFamily="34" charset="0"/>
                </a:defRPr>
              </a:lvl1pPr>
            </a:lstStyle>
            <a:p>
              <a:pPr marL="0" marR="0" lvl="0" indent="0" algn="l" defTabSz="93241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TOOLS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0037203" y="2171273"/>
            <a:ext cx="1548177" cy="1350808"/>
            <a:chOff x="10404342" y="1920240"/>
            <a:chExt cx="1548397" cy="1351000"/>
          </a:xfrm>
        </p:grpSpPr>
        <p:pic>
          <p:nvPicPr>
            <p:cNvPr id="108" name="Picture 10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7" r="9586"/>
            <a:stretch/>
          </p:blipFill>
          <p:spPr bwMode="auto">
            <a:xfrm>
              <a:off x="10831921" y="1920240"/>
              <a:ext cx="693238" cy="1174557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</p:pic>
        <p:sp>
          <p:nvSpPr>
            <p:cNvPr id="109" name="TextBox 108"/>
            <p:cNvSpPr txBox="1"/>
            <p:nvPr/>
          </p:nvSpPr>
          <p:spPr>
            <a:xfrm>
              <a:off x="10404342" y="2763859"/>
              <a:ext cx="1548397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9828452" y="3434650"/>
            <a:ext cx="1965681" cy="1350807"/>
            <a:chOff x="10195561" y="3458117"/>
            <a:chExt cx="1965960" cy="1350999"/>
          </a:xfrm>
        </p:grpSpPr>
        <p:sp>
          <p:nvSpPr>
            <p:cNvPr id="106" name="TextBox 105"/>
            <p:cNvSpPr txBox="1"/>
            <p:nvPr/>
          </p:nvSpPr>
          <p:spPr>
            <a:xfrm>
              <a:off x="10195561" y="4301735"/>
              <a:ext cx="1965960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 Code</a:t>
              </a:r>
            </a:p>
          </p:txBody>
        </p:sp>
        <p:pic>
          <p:nvPicPr>
            <p:cNvPr id="107" name="Picture 106"/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srgbClr val="0078D7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4" r="11806"/>
            <a:stretch/>
          </p:blipFill>
          <p:spPr bwMode="auto">
            <a:xfrm>
              <a:off x="10852015" y="3458117"/>
              <a:ext cx="653051" cy="1174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1" name="Picture 1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394" y="4796746"/>
            <a:ext cx="1067794" cy="1067794"/>
          </a:xfrm>
          <a:prstGeom prst="rect">
            <a:avLst/>
          </a:prstGeom>
        </p:spPr>
      </p:pic>
      <p:sp>
        <p:nvSpPr>
          <p:cNvPr id="102" name="TextBox 101"/>
          <p:cNvSpPr txBox="1"/>
          <p:nvPr/>
        </p:nvSpPr>
        <p:spPr>
          <a:xfrm>
            <a:off x="9825772" y="5664598"/>
            <a:ext cx="1965681" cy="507309"/>
          </a:xfrm>
          <a:prstGeom prst="rect">
            <a:avLst/>
          </a:prstGeom>
          <a:solidFill>
            <a:srgbClr val="FFFFFF">
              <a:lumMod val="85000"/>
            </a:srgbClr>
          </a:solidFill>
        </p:spPr>
        <p:txBody>
          <a:bodyPr wrap="square" lIns="93260" tIns="146283" rIns="93260" bIns="146283" rtlCol="0">
            <a:sp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Xamarin Studio</a:t>
            </a:r>
          </a:p>
        </p:txBody>
      </p:sp>
      <p:sp>
        <p:nvSpPr>
          <p:cNvPr id="117" name="TextBox 2"/>
          <p:cNvSpPr txBox="1"/>
          <p:nvPr/>
        </p:nvSpPr>
        <p:spPr>
          <a:xfrm>
            <a:off x="731835" y="1394166"/>
            <a:ext cx="2971442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118" name="TextBox 2"/>
          <p:cNvSpPr txBox="1"/>
          <p:nvPr/>
        </p:nvSpPr>
        <p:spPr>
          <a:xfrm>
            <a:off x="3748957" y="1396893"/>
            <a:ext cx="297137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119" name="TextBox 2"/>
          <p:cNvSpPr txBox="1"/>
          <p:nvPr/>
        </p:nvSpPr>
        <p:spPr>
          <a:xfrm>
            <a:off x="6766015" y="1394166"/>
            <a:ext cx="2971381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XAMARIN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9825772" y="5051405"/>
            <a:ext cx="2153121" cy="1779591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53543" y="1190485"/>
            <a:ext cx="11625351" cy="3860920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3273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Languages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56396" y="4912169"/>
            <a:ext cx="11775264" cy="1553162"/>
            <a:chOff x="456396" y="4908201"/>
            <a:chExt cx="11775264" cy="1553162"/>
          </a:xfrm>
        </p:grpSpPr>
        <p:sp>
          <p:nvSpPr>
            <p:cNvPr id="7" name="Pentagon 6"/>
            <p:cNvSpPr/>
            <p:nvPr/>
          </p:nvSpPr>
          <p:spPr bwMode="auto">
            <a:xfrm>
              <a:off x="456396" y="4954221"/>
              <a:ext cx="3118758" cy="1507142"/>
            </a:xfrm>
            <a:prstGeom prst="homePlate">
              <a:avLst>
                <a:gd name="adj" fmla="val 19347"/>
              </a:avLst>
            </a:prstGeom>
            <a:solidFill>
              <a:srgbClr val="D83B01"/>
            </a:solidFill>
            <a:ln w="1587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672" tIns="146138" rIns="182672" bIns="14613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all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F#</a:t>
              </a:r>
            </a:p>
          </p:txBody>
        </p:sp>
        <p:sp>
          <p:nvSpPr>
            <p:cNvPr id="8" name="Chevron 7"/>
            <p:cNvSpPr/>
            <p:nvPr/>
          </p:nvSpPr>
          <p:spPr bwMode="auto">
            <a:xfrm>
              <a:off x="3503837" y="4954221"/>
              <a:ext cx="8727823" cy="1507142"/>
            </a:xfrm>
            <a:prstGeom prst="chevron">
              <a:avLst>
                <a:gd name="adj" fmla="val 21616"/>
              </a:avLst>
            </a:prstGeom>
            <a:solidFill>
              <a:srgbClr val="E6E6E6">
                <a:alpha val="80000"/>
              </a:srgbClr>
            </a:solidFill>
            <a:ln w="1587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672" tIns="146138" rIns="182672" bIns="14613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Productive functional programming and analytics</a:t>
              </a:r>
            </a:p>
            <a:p>
              <a:pPr marL="0" marR="0" lvl="0" indent="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Innovation principles: Create the most productive functional language in the market with full integration and interoperability with .NET.</a:t>
              </a: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11865852" y="4908201"/>
              <a:ext cx="365808" cy="1553162"/>
            </a:xfrm>
            <a:prstGeom prst="rect">
              <a:avLst/>
            </a:prstGeom>
            <a:solidFill>
              <a:srgbClr val="F8F8F8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48774" y="3207092"/>
            <a:ext cx="11782885" cy="1553162"/>
            <a:chOff x="456396" y="3210365"/>
            <a:chExt cx="11201478" cy="1553162"/>
          </a:xfrm>
        </p:grpSpPr>
        <p:sp>
          <p:nvSpPr>
            <p:cNvPr id="11" name="Pentagon 10"/>
            <p:cNvSpPr/>
            <p:nvPr/>
          </p:nvSpPr>
          <p:spPr bwMode="auto">
            <a:xfrm>
              <a:off x="456396" y="3210365"/>
              <a:ext cx="3118758" cy="1507142"/>
            </a:xfrm>
            <a:prstGeom prst="homePlate">
              <a:avLst>
                <a:gd name="adj" fmla="val 19347"/>
              </a:avLst>
            </a:prstGeom>
            <a:solidFill>
              <a:srgbClr val="D83B01"/>
            </a:solidFill>
            <a:ln w="1587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672" tIns="146138" rIns="182672" bIns="14613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all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VB</a:t>
              </a:r>
            </a:p>
          </p:txBody>
        </p:sp>
        <p:sp>
          <p:nvSpPr>
            <p:cNvPr id="12" name="Chevron 11"/>
            <p:cNvSpPr/>
            <p:nvPr/>
          </p:nvSpPr>
          <p:spPr bwMode="auto">
            <a:xfrm>
              <a:off x="3503838" y="3210365"/>
              <a:ext cx="8154036" cy="1507142"/>
            </a:xfrm>
            <a:prstGeom prst="chevron">
              <a:avLst>
                <a:gd name="adj" fmla="val 21616"/>
              </a:avLst>
            </a:prstGeom>
            <a:solidFill>
              <a:srgbClr val="E6E6E6">
                <a:alpha val="80000"/>
              </a:srgbClr>
            </a:solidFill>
            <a:ln w="1587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672" tIns="146138" rIns="182672" bIns="14613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Easy to get started, approachable</a:t>
              </a:r>
            </a:p>
            <a:p>
              <a:pPr marL="0" marR="0" lvl="0" indent="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Innovation principles: Focus on simplicity and productivity for the most common scenarios. Great interoperability with C# for most complex scenarios.</a:t>
              </a: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11292066" y="3210365"/>
              <a:ext cx="365808" cy="1553162"/>
            </a:xfrm>
            <a:prstGeom prst="rect">
              <a:avLst/>
            </a:prstGeom>
            <a:solidFill>
              <a:srgbClr val="F8F8F8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56397" y="1455996"/>
            <a:ext cx="11775262" cy="1553162"/>
            <a:chOff x="456396" y="1452028"/>
            <a:chExt cx="10733761" cy="1553162"/>
          </a:xfrm>
        </p:grpSpPr>
        <p:sp>
          <p:nvSpPr>
            <p:cNvPr id="15" name="Pentagon 14"/>
            <p:cNvSpPr/>
            <p:nvPr/>
          </p:nvSpPr>
          <p:spPr bwMode="auto">
            <a:xfrm>
              <a:off x="456396" y="1452028"/>
              <a:ext cx="3118758" cy="1507142"/>
            </a:xfrm>
            <a:prstGeom prst="homePlate">
              <a:avLst>
                <a:gd name="adj" fmla="val 19347"/>
              </a:avLst>
            </a:prstGeom>
            <a:solidFill>
              <a:srgbClr val="D83B01"/>
            </a:solidFill>
            <a:ln w="1587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672" tIns="146138" rIns="182672" bIns="14613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all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 Semilight" panose="020B0402040204020203" pitchFamily="34" charset="0"/>
                </a:rPr>
                <a:t>C#</a:t>
              </a:r>
              <a:endParaRPr kumimoji="0" lang="en-US" sz="3600" b="0" i="0" u="none" strike="noStrike" kern="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Segoe UI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" name="Chevron 15"/>
            <p:cNvSpPr/>
            <p:nvPr/>
          </p:nvSpPr>
          <p:spPr bwMode="auto">
            <a:xfrm>
              <a:off x="3503838" y="1452028"/>
              <a:ext cx="7686319" cy="1507142"/>
            </a:xfrm>
            <a:prstGeom prst="chevron">
              <a:avLst>
                <a:gd name="adj" fmla="val 21616"/>
              </a:avLst>
            </a:prstGeom>
            <a:solidFill>
              <a:srgbClr val="E6E6E6"/>
            </a:solidFill>
            <a:ln w="1587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672" tIns="146138" rIns="182672" bIns="14613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Powerful, flexible, for any kind of app</a:t>
              </a:r>
            </a:p>
            <a:p>
              <a:pPr marL="0" marR="0" lvl="0" indent="0" defTabSz="931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 Light"/>
                  <a:ea typeface="Segoe UI" pitchFamily="34" charset="0"/>
                  <a:cs typeface="Segoe UI Semilight" panose="020B0402040204020203" pitchFamily="34" charset="0"/>
                </a:rPr>
                <a:t>Innovation principles: Forefront of language design, responsibly bringing latest language trends to enable complex applications.</a:t>
              </a: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10824349" y="1452028"/>
              <a:ext cx="365808" cy="1553162"/>
            </a:xfrm>
            <a:prstGeom prst="rect">
              <a:avLst/>
            </a:prstGeom>
            <a:solidFill>
              <a:srgbClr val="F8F8F8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17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What’s new in C# and VB</a:t>
            </a:r>
          </a:p>
        </p:txBody>
      </p:sp>
    </p:spTree>
    <p:extLst>
      <p:ext uri="{BB962C8B-B14F-4D97-AF65-F5344CB8AC3E}">
        <p14:creationId xmlns:p14="http://schemas.microsoft.com/office/powerpoint/2010/main" val="358815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5380037" y="1058862"/>
            <a:ext cx="0" cy="5292671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57624" y="3640891"/>
            <a:ext cx="4822413" cy="8771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112133" y="953808"/>
            <a:ext cx="3770712" cy="24160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61%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YoY Growth .NET Active Developers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(VS 2012+)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39142" y="3924652"/>
            <a:ext cx="4316695" cy="21390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40%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.NET Core downloads by new developers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852481" y="5694367"/>
            <a:ext cx="6034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62% GitHub contributions from outside of Microsoft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corefx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/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coreclr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repos)</a:t>
            </a:r>
          </a:p>
        </p:txBody>
      </p:sp>
      <p:graphicFrame>
        <p:nvGraphicFramePr>
          <p:cNvPr id="23" name="Chart 22"/>
          <p:cNvGraphicFramePr>
            <a:graphicFrameLocks/>
          </p:cNvGraphicFramePr>
          <p:nvPr>
            <p:extLst/>
          </p:nvPr>
        </p:nvGraphicFramePr>
        <p:xfrm>
          <a:off x="5877229" y="1577043"/>
          <a:ext cx="5850698" cy="3761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8668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366141" y="2034238"/>
          <a:ext cx="11612753" cy="448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43605">
                  <a:extLst>
                    <a:ext uri="{9D8B030D-6E8A-4147-A177-3AD203B41FA5}">
                      <a16:colId xmlns:a16="http://schemas.microsoft.com/office/drawing/2014/main" val="3957331618"/>
                    </a:ext>
                  </a:extLst>
                </a:gridCol>
                <a:gridCol w="1932044">
                  <a:extLst>
                    <a:ext uri="{9D8B030D-6E8A-4147-A177-3AD203B41FA5}">
                      <a16:colId xmlns:a16="http://schemas.microsoft.com/office/drawing/2014/main" val="1766547915"/>
                    </a:ext>
                  </a:extLst>
                </a:gridCol>
                <a:gridCol w="2237104">
                  <a:extLst>
                    <a:ext uri="{9D8B030D-6E8A-4147-A177-3AD203B41FA5}">
                      <a16:colId xmlns:a16="http://schemas.microsoft.com/office/drawing/2014/main" val="557105783"/>
                    </a:ext>
                  </a:extLst>
                </a:gridCol>
              </a:tblGrid>
              <a:tr h="574759">
                <a:tc>
                  <a:txBody>
                    <a:bodyPr/>
                    <a:lstStyle/>
                    <a:p>
                      <a:r>
                        <a:rPr lang="en-US" b="1" dirty="0"/>
                        <a:t>Explore web development with Microsoft ASP.NET Core 1.0</a:t>
                      </a:r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Tues 10:45am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Daniel Roth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260263"/>
                  </a:ext>
                </a:extLst>
              </a:tr>
              <a:tr h="574759">
                <a:tc>
                  <a:txBody>
                    <a:bodyPr/>
                    <a:lstStyle/>
                    <a:p>
                      <a:r>
                        <a:rPr lang="en-US" b="1" dirty="0"/>
                        <a:t>Dig into C# and Visual Basic code-focused development with VS</a:t>
                      </a:r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Tues 2:15pm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Kasey  Uhlenhuth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225068"/>
                  </a:ext>
                </a:extLst>
              </a:tr>
              <a:tr h="574759">
                <a:tc>
                  <a:txBody>
                    <a:bodyPr/>
                    <a:lstStyle/>
                    <a:p>
                      <a:r>
                        <a:rPr lang="en-US" b="1" dirty="0"/>
                        <a:t>Explore the new, cross-platform .NET Core 1.0</a:t>
                      </a:r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Wed 12:30pm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Rich Lander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511479"/>
                  </a:ext>
                </a:extLst>
              </a:tr>
              <a:tr h="574759">
                <a:tc>
                  <a:txBody>
                    <a:bodyPr/>
                    <a:lstStyle/>
                    <a:p>
                      <a:r>
                        <a:rPr lang="en-US" b="1" dirty="0"/>
                        <a:t>Maximize web development productivity with Visual Studio</a:t>
                      </a:r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Thurs 10:45am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Mads Kristensen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7287"/>
                  </a:ext>
                </a:extLst>
              </a:tr>
              <a:tr h="574759">
                <a:tc>
                  <a:txBody>
                    <a:bodyPr/>
                    <a:lstStyle/>
                    <a:p>
                      <a:r>
                        <a:rPr lang="en-US" b="1" dirty="0"/>
                        <a:t>Access data in .NET Core 1.0 with Entity Framework</a:t>
                      </a:r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Thurs</a:t>
                      </a:r>
                      <a:r>
                        <a:rPr lang="en-US" b="1" baseline="0" dirty="0"/>
                        <a:t> 4:00pm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Rowan</a:t>
                      </a:r>
                      <a:r>
                        <a:rPr lang="en-US" b="1" baseline="0" dirty="0"/>
                        <a:t> Miller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7550336"/>
                  </a:ext>
                </a:extLst>
              </a:tr>
              <a:tr h="574759">
                <a:tc>
                  <a:txBody>
                    <a:bodyPr/>
                    <a:lstStyle/>
                    <a:p>
                      <a:r>
                        <a:rPr lang="en-US" b="1" dirty="0"/>
                        <a:t>Develop, debug and deploy applications with</a:t>
                      </a:r>
                      <a:r>
                        <a:rPr lang="en-US" b="1" baseline="0" dirty="0"/>
                        <a:t> </a:t>
                      </a:r>
                      <a:r>
                        <a:rPr lang="en-US" b="1" dirty="0"/>
                        <a:t>Docker</a:t>
                      </a:r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Fri</a:t>
                      </a:r>
                      <a:r>
                        <a:rPr lang="en-US" b="1" baseline="0" dirty="0"/>
                        <a:t> 9:00am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Steve and Glenn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049987"/>
                  </a:ext>
                </a:extLst>
              </a:tr>
              <a:tr h="574759"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Dive deep into ASP.NET Core 1.0</a:t>
                      </a:r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Fri 10:45am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Daniel Roth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6089069"/>
                  </a:ext>
                </a:extLst>
              </a:tr>
            </a:tbl>
          </a:graphicData>
        </a:graphic>
      </p:graphicFrame>
      <p:sp>
        <p:nvSpPr>
          <p:cNvPr id="9" name="Title 2"/>
          <p:cNvSpPr txBox="1">
            <a:spLocks/>
          </p:cNvSpPr>
          <p:nvPr/>
        </p:nvSpPr>
        <p:spPr>
          <a:xfrm>
            <a:off x="320789" y="831408"/>
            <a:ext cx="8228299" cy="1181862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-102" normalizeH="0" baseline="0" noProof="0" dirty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Segoe UI" pitchFamily="34" charset="0"/>
              </a:rPr>
              <a:t>Related Sessions</a:t>
            </a:r>
          </a:p>
        </p:txBody>
      </p:sp>
    </p:spTree>
    <p:extLst>
      <p:ext uri="{BB962C8B-B14F-4D97-AF65-F5344CB8AC3E}">
        <p14:creationId xmlns:p14="http://schemas.microsoft.com/office/powerpoint/2010/main" val="164545530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 IT Pro resources</a:t>
            </a:r>
            <a:br>
              <a:rPr lang="en-US" dirty="0"/>
            </a:br>
            <a:r>
              <a:rPr lang="en-US" sz="3200" spc="0" dirty="0"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rPr>
              <a:t>To advance your career in cloud technology</a:t>
            </a:r>
          </a:p>
        </p:txBody>
      </p:sp>
      <p:sp>
        <p:nvSpPr>
          <p:cNvPr id="5" name="checks"/>
          <p:cNvSpPr/>
          <p:nvPr/>
        </p:nvSpPr>
        <p:spPr bwMode="auto">
          <a:xfrm>
            <a:off x="3147376" y="1940604"/>
            <a:ext cx="9166861" cy="3973353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Cloud role mapping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Expert advice on skills needed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Self-paced curriculum by cloud role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$300 Azure credits and extended trials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Pluralsight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3 month subscription (10 courses)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Phone support incident 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Weekly short videos and insights from Microsoft’s leaders and engineers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Connect with community of peers and Microsoft experts</a:t>
            </a:r>
          </a:p>
        </p:txBody>
      </p:sp>
      <p:sp>
        <p:nvSpPr>
          <p:cNvPr id="6" name="White Fade"/>
          <p:cNvSpPr/>
          <p:nvPr/>
        </p:nvSpPr>
        <p:spPr bwMode="auto">
          <a:xfrm>
            <a:off x="3017838" y="1592261"/>
            <a:ext cx="9418637" cy="5402264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7" name="web1"/>
          <p:cNvSpPr/>
          <p:nvPr/>
        </p:nvSpPr>
        <p:spPr bwMode="auto">
          <a:xfrm>
            <a:off x="3147376" y="1940604"/>
            <a:ext cx="9016827" cy="960121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Microsoft IT Pro Career Center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hlinkClick r:id="rId3"/>
              </a:rPr>
              <a:t>www.microsoft.com/itprocareercenter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</a:t>
            </a:r>
          </a:p>
        </p:txBody>
      </p:sp>
      <p:sp>
        <p:nvSpPr>
          <p:cNvPr id="17" name="web2"/>
          <p:cNvSpPr/>
          <p:nvPr/>
        </p:nvSpPr>
        <p:spPr bwMode="auto">
          <a:xfrm>
            <a:off x="3147376" y="2944539"/>
            <a:ext cx="9016827" cy="960121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Microsoft IT Pro Cloud Essentials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hlinkClick r:id="rId4"/>
              </a:rPr>
              <a:t>www.microsoft.com/itprocloudessentials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 </a:t>
            </a:r>
          </a:p>
        </p:txBody>
      </p:sp>
      <p:sp>
        <p:nvSpPr>
          <p:cNvPr id="20" name="web3"/>
          <p:cNvSpPr/>
          <p:nvPr/>
        </p:nvSpPr>
        <p:spPr bwMode="auto">
          <a:xfrm>
            <a:off x="3147376" y="3946567"/>
            <a:ext cx="9016827" cy="960121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Microsoft Mechanics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hlinkClick r:id="rId5"/>
              </a:rPr>
              <a:t>www.microsoft.com/mechanics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</a:t>
            </a:r>
          </a:p>
        </p:txBody>
      </p:sp>
      <p:sp>
        <p:nvSpPr>
          <p:cNvPr id="19" name="web4"/>
          <p:cNvSpPr/>
          <p:nvPr/>
        </p:nvSpPr>
        <p:spPr bwMode="auto">
          <a:xfrm>
            <a:off x="3147376" y="4953837"/>
            <a:ext cx="9016827" cy="960121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Microsoft Tech Community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hlinkClick r:id="rId6"/>
              </a:rPr>
              <a:t>https://techcommunity.microsoft.com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 </a:t>
            </a:r>
          </a:p>
        </p:txBody>
      </p:sp>
      <p:sp>
        <p:nvSpPr>
          <p:cNvPr id="25" name="Mask"/>
          <p:cNvSpPr/>
          <p:nvPr/>
        </p:nvSpPr>
        <p:spPr bwMode="auto">
          <a:xfrm>
            <a:off x="-487361" y="1516062"/>
            <a:ext cx="3634737" cy="5486402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9" name="1"/>
          <p:cNvSpPr/>
          <p:nvPr/>
        </p:nvSpPr>
        <p:spPr bwMode="auto">
          <a:xfrm>
            <a:off x="274639" y="1940604"/>
            <a:ext cx="2872737" cy="96012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Plan your </a:t>
            </a:r>
            <a:b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</a:b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career path</a:t>
            </a:r>
          </a:p>
        </p:txBody>
      </p:sp>
      <p:sp>
        <p:nvSpPr>
          <p:cNvPr id="10" name="2"/>
          <p:cNvSpPr/>
          <p:nvPr/>
        </p:nvSpPr>
        <p:spPr bwMode="auto">
          <a:xfrm>
            <a:off x="274639" y="2944539"/>
            <a:ext cx="2872737" cy="96012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Get started </a:t>
            </a:r>
            <a:b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</a:b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with Azure</a:t>
            </a:r>
          </a:p>
        </p:txBody>
      </p:sp>
      <p:sp>
        <p:nvSpPr>
          <p:cNvPr id="12" name="4"/>
          <p:cNvSpPr/>
          <p:nvPr/>
        </p:nvSpPr>
        <p:spPr bwMode="auto">
          <a:xfrm>
            <a:off x="274639" y="4953837"/>
            <a:ext cx="2872737" cy="96012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Connect with peers and experts </a:t>
            </a:r>
          </a:p>
        </p:txBody>
      </p:sp>
      <p:sp>
        <p:nvSpPr>
          <p:cNvPr id="15" name="4"/>
          <p:cNvSpPr/>
          <p:nvPr/>
        </p:nvSpPr>
        <p:spPr bwMode="auto">
          <a:xfrm>
            <a:off x="274639" y="3946567"/>
            <a:ext cx="2872737" cy="96012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Demos and </a:t>
            </a:r>
            <a:b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</a:b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how-to videos</a:t>
            </a:r>
          </a:p>
        </p:txBody>
      </p:sp>
    </p:spTree>
    <p:extLst>
      <p:ext uri="{BB962C8B-B14F-4D97-AF65-F5344CB8AC3E}">
        <p14:creationId xmlns:p14="http://schemas.microsoft.com/office/powerpoint/2010/main" val="30872979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44 1.20744E-6 L 3.66862E-6 1.20744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decel="7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75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7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7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17" grpId="0" animBg="1"/>
      <p:bldP spid="20" grpId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/>
          <p:cNvSpPr txBox="1">
            <a:spLocks/>
          </p:cNvSpPr>
          <p:nvPr/>
        </p:nvSpPr>
        <p:spPr>
          <a:xfrm>
            <a:off x="5380037" y="4640262"/>
            <a:ext cx="6858000" cy="217905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>
            <a:lvl1pPr marL="0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4000" kern="1200" spc="0" baseline="0">
                <a:gradFill>
                  <a:gsLst>
                    <a:gs pos="20354">
                      <a:schemeClr val="tx2"/>
                    </a:gs>
                    <a:gs pos="40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Tx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28582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7163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5745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834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170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503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3838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From your PC or Tablet visit MyIgnite at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+mn-cs"/>
                <a:hlinkClick r:id="rId3"/>
              </a:rPr>
              <a:t>http://myignite.microsoft.com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24779">
                    <a:srgbClr val="292929"/>
                  </a:gs>
                  <a:gs pos="52000">
                    <a:srgbClr val="292929"/>
                  </a:gs>
                </a:gsLst>
                <a:lin ang="5400000" scaled="1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24779">
                    <a:srgbClr val="292929"/>
                  </a:gs>
                  <a:gs pos="52000">
                    <a:srgbClr val="292929"/>
                  </a:gs>
                </a:gsLst>
                <a:lin ang="5400000" scaled="1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From your phone download and use the Ignite Mobile App by scanning  the QR code above or visiting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+mn-cs"/>
                <a:hlinkClick r:id="rId4"/>
              </a:rPr>
              <a:t>https://aka.ms/ignite.mobileapp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380037" y="295274"/>
            <a:ext cx="6784166" cy="915989"/>
          </a:xfrm>
          <a:prstGeom prst="rect">
            <a:avLst/>
          </a:prstGeom>
        </p:spPr>
        <p:txBody>
          <a:bodyPr lIns="182880" tIns="146304" rIns="182880" bIns="146304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-102" normalizeH="0" baseline="0" noProof="0" dirty="0">
                <a:ln w="3175"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Please evaluate this session</a:t>
            </a:r>
          </a:p>
          <a:p>
            <a:pPr marL="0" marR="0" lvl="0" indent="0" algn="l" defTabSz="932742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-102" normalizeH="0" baseline="0" noProof="0" dirty="0">
                <a:ln w="3175"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Your feedback is important to us!</a:t>
            </a:r>
            <a:endParaRPr kumimoji="0" lang="en-US" sz="3600" b="0" i="0" u="none" strike="noStrike" kern="1200" cap="none" spc="-102" normalizeH="0" baseline="0" noProof="0" dirty="0">
              <a:ln w="3175">
                <a:noFill/>
              </a:ln>
              <a:gradFill>
                <a:gsLst>
                  <a:gs pos="24779">
                    <a:srgbClr val="292929"/>
                  </a:gs>
                  <a:gs pos="52000">
                    <a:srgbClr val="292929"/>
                  </a:gs>
                </a:gsLst>
                <a:lin ang="5400000" scaled="1"/>
              </a:gradFill>
              <a:effectLst/>
              <a:uLnTx/>
              <a:uFillTx/>
              <a:latin typeface="Segoe UI Light"/>
              <a:ea typeface="+mn-ea"/>
              <a:cs typeface="Segoe UI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17119" r="5881"/>
          <a:stretch/>
        </p:blipFill>
        <p:spPr>
          <a:xfrm>
            <a:off x="0" y="-1"/>
            <a:ext cx="4925696" cy="69951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8985" y="1478816"/>
            <a:ext cx="31242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0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05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C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" y="0"/>
            <a:ext cx="12403949" cy="678135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60677" y="5417481"/>
            <a:ext cx="7223681" cy="1446550"/>
          </a:xfrm>
          <a:prstGeom prst="rect">
            <a:avLst/>
          </a:prstGeom>
          <a:solidFill>
            <a:srgbClr val="D83B01">
              <a:alpha val="58039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0" cap="none" spc="-102" normalizeH="0" baseline="0" noProof="0" dirty="0">
                <a:ln w="3175">
                  <a:noFill/>
                </a:ln>
                <a:solidFill>
                  <a:schemeClr val="bg1"/>
                </a:solidFill>
                <a:effectLst/>
                <a:uLnTx/>
                <a:uFillTx/>
                <a:cs typeface="Segoe UI" pitchFamily="34" charset="0"/>
              </a:rPr>
              <a:t>.NET in 2015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949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69" t="13099" r="2218"/>
          <a:stretch/>
        </p:blipFill>
        <p:spPr>
          <a:xfrm>
            <a:off x="1" y="1"/>
            <a:ext cx="12436474" cy="699452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60677" y="5417481"/>
            <a:ext cx="7223681" cy="1446550"/>
          </a:xfrm>
          <a:prstGeom prst="rect">
            <a:avLst/>
          </a:prstGeom>
          <a:solidFill>
            <a:srgbClr val="D83B01">
              <a:alpha val="58039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0" cap="none" spc="-102" normalizeH="0" baseline="0" noProof="0" dirty="0">
                <a:ln w="3175">
                  <a:noFill/>
                </a:ln>
                <a:solidFill>
                  <a:schemeClr val="bg1"/>
                </a:solidFill>
                <a:effectLst/>
                <a:uLnTx/>
                <a:uFillTx/>
                <a:cs typeface="Segoe UI" pitchFamily="34" charset="0"/>
              </a:rPr>
              <a:t>.NET in 2016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1155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new world for .NET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4846225" y="1851360"/>
            <a:ext cx="2971378" cy="3291803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4679">
                      <a:srgbClr val="FFFFFF"/>
                    </a:gs>
                    <a:gs pos="38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Light"/>
              </a:rPr>
              <a:t> </a:t>
            </a:r>
          </a:p>
        </p:txBody>
      </p:sp>
      <p:sp>
        <p:nvSpPr>
          <p:cNvPr id="29" name="TextBox 13"/>
          <p:cNvSpPr txBox="1"/>
          <p:nvPr/>
        </p:nvSpPr>
        <p:spPr>
          <a:xfrm>
            <a:off x="4846258" y="2948520"/>
            <a:ext cx="2971378" cy="823059"/>
          </a:xfrm>
          <a:prstGeom prst="rect">
            <a:avLst/>
          </a:prstGeom>
          <a:noFill/>
        </p:spPr>
        <p:txBody>
          <a:bodyPr wrap="square" lIns="182854" tIns="146283" rIns="182854" bIns="146283" rtlCol="0" anchor="t" anchorCtr="0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7863283" y="1851361"/>
            <a:ext cx="2971378" cy="3291803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4679">
                      <a:srgbClr val="FFFFFF"/>
                    </a:gs>
                    <a:gs pos="38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Light"/>
              </a:rPr>
              <a:t> </a:t>
            </a:r>
          </a:p>
        </p:txBody>
      </p:sp>
      <p:sp>
        <p:nvSpPr>
          <p:cNvPr id="34" name="TextBox 14"/>
          <p:cNvSpPr txBox="1"/>
          <p:nvPr/>
        </p:nvSpPr>
        <p:spPr>
          <a:xfrm>
            <a:off x="7863349" y="2948520"/>
            <a:ext cx="2971379" cy="823059"/>
          </a:xfrm>
          <a:prstGeom prst="rect">
            <a:avLst/>
          </a:prstGeom>
          <a:noFill/>
        </p:spPr>
        <p:txBody>
          <a:bodyPr wrap="square" lIns="182854" tIns="146283" rIns="182854" bIns="146283" rtlCol="0" anchor="t" anchorCtr="0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1829165" y="1851360"/>
            <a:ext cx="2971379" cy="3291803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4679">
                      <a:srgbClr val="FFFFFF"/>
                    </a:gs>
                    <a:gs pos="38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Light"/>
              </a:rPr>
              <a:t> </a:t>
            </a:r>
          </a:p>
        </p:txBody>
      </p:sp>
      <p:sp>
        <p:nvSpPr>
          <p:cNvPr id="39" name="TextBox 3"/>
          <p:cNvSpPr txBox="1"/>
          <p:nvPr/>
        </p:nvSpPr>
        <p:spPr>
          <a:xfrm>
            <a:off x="1829165" y="2948520"/>
            <a:ext cx="2971379" cy="823059"/>
          </a:xfrm>
          <a:prstGeom prst="rect">
            <a:avLst/>
          </a:prstGeom>
          <a:noFill/>
        </p:spPr>
        <p:txBody>
          <a:bodyPr wrap="square" lIns="182854" tIns="146283" rIns="182854" bIns="146283" rtlCol="0" anchor="t" anchorCtr="0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58" name="TextBox 2"/>
          <p:cNvSpPr txBox="1"/>
          <p:nvPr/>
        </p:nvSpPr>
        <p:spPr>
          <a:xfrm>
            <a:off x="1829095" y="4410089"/>
            <a:ext cx="297144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59" name="TextBox 2"/>
          <p:cNvSpPr txBox="1"/>
          <p:nvPr/>
        </p:nvSpPr>
        <p:spPr>
          <a:xfrm>
            <a:off x="4846170" y="4412816"/>
            <a:ext cx="297144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60" name="TextBox 2"/>
          <p:cNvSpPr txBox="1"/>
          <p:nvPr/>
        </p:nvSpPr>
        <p:spPr>
          <a:xfrm>
            <a:off x="7863212" y="4410089"/>
            <a:ext cx="297144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cs typeface="Segoe UI Semibold" panose="020B0702040204020203" pitchFamily="34" charset="0"/>
              </a:rPr>
              <a:t>XAMARIN</a:t>
            </a:r>
          </a:p>
        </p:txBody>
      </p:sp>
    </p:spTree>
    <p:extLst>
      <p:ext uri="{BB962C8B-B14F-4D97-AF65-F5344CB8AC3E}">
        <p14:creationId xmlns:p14="http://schemas.microsoft.com/office/powerpoint/2010/main" val="340147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 bwMode="auto">
          <a:xfrm>
            <a:off x="6766015" y="1394167"/>
            <a:ext cx="2971379" cy="2127914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731897" y="1394166"/>
            <a:ext cx="2971379" cy="2127914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3748955" y="1394166"/>
            <a:ext cx="2971379" cy="2127914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Unified platform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1832" y="5163645"/>
            <a:ext cx="9005562" cy="1533267"/>
          </a:xfrm>
          <a:prstGeom prst="rect">
            <a:avLst/>
          </a:prstGeom>
          <a:solidFill>
            <a:srgbClr val="D2D2D2"/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22886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kern="0">
                <a:solidFill>
                  <a:sysClr val="windowText" lastClr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cs typeface="Segoe UI Semilight" panose="020B0402040204020203" pitchFamily="34" charset="0"/>
              </a:rPr>
              <a:t>Compilers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839978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cs typeface="Segoe UI Semilight" panose="020B0402040204020203" pitchFamily="34" charset="0"/>
              </a:rPr>
              <a:t>Languages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7070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cs typeface="Segoe UI Semilight" panose="020B0402040204020203" pitchFamily="34" charset="0"/>
              </a:rPr>
              <a:t>Runtime components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31832" y="5139457"/>
            <a:ext cx="9005562" cy="41142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cs typeface="Segoe UI Semilight" panose="020B0402040204020203" pitchFamily="34" charset="0"/>
              </a:rPr>
              <a:t>COMMON INFRASTRUCTURE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1833" y="3634321"/>
            <a:ext cx="9005562" cy="1417084"/>
          </a:xfrm>
          <a:prstGeom prst="rect">
            <a:avLst/>
          </a:prstGeom>
          <a:solidFill>
            <a:srgbClr val="FF8C00"/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cs typeface="Segoe UI Semibold" panose="020B0702040204020203" pitchFamily="34" charset="0"/>
              </a:rPr>
              <a:t>.NET STANDARD LIBRARY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9828451" y="1394167"/>
            <a:ext cx="1965682" cy="5299712"/>
            <a:chOff x="7489548" y="1582077"/>
            <a:chExt cx="1929967" cy="5197742"/>
          </a:xfrm>
          <a:solidFill>
            <a:srgbClr val="FFFFFF">
              <a:lumMod val="85000"/>
            </a:srgbClr>
          </a:solidFill>
        </p:grpSpPr>
        <p:sp>
          <p:nvSpPr>
            <p:cNvPr id="110" name="Rectangle 109"/>
            <p:cNvSpPr/>
            <p:nvPr/>
          </p:nvSpPr>
          <p:spPr bwMode="auto">
            <a:xfrm>
              <a:off x="7489549" y="1582078"/>
              <a:ext cx="1929966" cy="519774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54" tIns="146283" rIns="182854" bIns="14628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42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97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4679">
                        <a:srgbClr val="FFFFFF"/>
                      </a:gs>
                      <a:gs pos="38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Light"/>
                </a:rPr>
                <a:t> 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89548" y="1582077"/>
              <a:ext cx="1929965" cy="627675"/>
            </a:xfrm>
            <a:prstGeom prst="rect">
              <a:avLst/>
            </a:prstGeom>
            <a:solidFill>
              <a:srgbClr val="000000">
                <a:alpha val="10196"/>
              </a:srgbClr>
            </a:solidFill>
          </p:spPr>
          <p:txBody>
            <a:bodyPr wrap="square" lIns="182854" tIns="146283" rIns="182854" bIns="146283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b="1" kern="0"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cs typeface="Segoe UI Semilight" panose="020B0402040204020203" pitchFamily="34" charset="0"/>
                </a:defRPr>
              </a:lvl1pPr>
            </a:lstStyle>
            <a:p>
              <a:pPr marL="0" marR="0" lvl="0" indent="0" algn="l" defTabSz="93241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cs typeface="Segoe UI Semilight" panose="020B0402040204020203" pitchFamily="34" charset="0"/>
                </a:rPr>
                <a:t>TOOLS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0037203" y="2171273"/>
            <a:ext cx="1548177" cy="1350808"/>
            <a:chOff x="10404342" y="1920240"/>
            <a:chExt cx="1548397" cy="1351000"/>
          </a:xfrm>
        </p:grpSpPr>
        <p:pic>
          <p:nvPicPr>
            <p:cNvPr id="108" name="Picture 10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7" r="9586"/>
            <a:stretch/>
          </p:blipFill>
          <p:spPr bwMode="auto">
            <a:xfrm>
              <a:off x="10831921" y="1920240"/>
              <a:ext cx="693238" cy="1174557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</p:pic>
        <p:sp>
          <p:nvSpPr>
            <p:cNvPr id="109" name="TextBox 108"/>
            <p:cNvSpPr txBox="1"/>
            <p:nvPr/>
          </p:nvSpPr>
          <p:spPr>
            <a:xfrm>
              <a:off x="10404342" y="2763859"/>
              <a:ext cx="1548397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cs typeface="Segoe UI Semilight" panose="020B0402040204020203" pitchFamily="34" charset="0"/>
                </a:rPr>
                <a:t>Visual Studio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9828452" y="3434650"/>
            <a:ext cx="1965681" cy="1350807"/>
            <a:chOff x="10195561" y="3458117"/>
            <a:chExt cx="1965960" cy="1350999"/>
          </a:xfrm>
        </p:grpSpPr>
        <p:sp>
          <p:nvSpPr>
            <p:cNvPr id="106" name="TextBox 105"/>
            <p:cNvSpPr txBox="1"/>
            <p:nvPr/>
          </p:nvSpPr>
          <p:spPr>
            <a:xfrm>
              <a:off x="10195561" y="4301735"/>
              <a:ext cx="1965960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cs typeface="Segoe UI Semilight" panose="020B0402040204020203" pitchFamily="34" charset="0"/>
                </a:rPr>
                <a:t>Visual Studio Code</a:t>
              </a:r>
            </a:p>
          </p:txBody>
        </p:sp>
        <p:pic>
          <p:nvPicPr>
            <p:cNvPr id="107" name="Picture 106"/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srgbClr val="0078D7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4" r="11806"/>
            <a:stretch/>
          </p:blipFill>
          <p:spPr bwMode="auto">
            <a:xfrm>
              <a:off x="10852015" y="3458117"/>
              <a:ext cx="653051" cy="1174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1" name="Picture 1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394" y="4796746"/>
            <a:ext cx="1067794" cy="1067794"/>
          </a:xfrm>
          <a:prstGeom prst="rect">
            <a:avLst/>
          </a:prstGeom>
        </p:spPr>
      </p:pic>
      <p:sp>
        <p:nvSpPr>
          <p:cNvPr id="102" name="TextBox 101"/>
          <p:cNvSpPr txBox="1"/>
          <p:nvPr/>
        </p:nvSpPr>
        <p:spPr>
          <a:xfrm>
            <a:off x="9825772" y="5664598"/>
            <a:ext cx="1965681" cy="507309"/>
          </a:xfrm>
          <a:prstGeom prst="rect">
            <a:avLst/>
          </a:prstGeom>
          <a:solidFill>
            <a:srgbClr val="FFFFFF">
              <a:lumMod val="85000"/>
            </a:srgbClr>
          </a:solidFill>
        </p:spPr>
        <p:txBody>
          <a:bodyPr wrap="square" lIns="93260" tIns="146283" rIns="93260" bIns="146283" rtlCol="0">
            <a:spAutoFit/>
          </a:bodyPr>
          <a:lstStyle/>
          <a:p>
            <a:pPr marL="0" marR="0" lvl="0" indent="0" algn="ctr" defTabSz="914049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cs typeface="Segoe UI Semilight" panose="020B0402040204020203" pitchFamily="34" charset="0"/>
              </a:rPr>
              <a:t>Xamarin Studio</a:t>
            </a:r>
          </a:p>
        </p:txBody>
      </p:sp>
      <p:sp>
        <p:nvSpPr>
          <p:cNvPr id="117" name="TextBox 2"/>
          <p:cNvSpPr txBox="1"/>
          <p:nvPr/>
        </p:nvSpPr>
        <p:spPr>
          <a:xfrm>
            <a:off x="731835" y="1394166"/>
            <a:ext cx="2971442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118" name="TextBox 2"/>
          <p:cNvSpPr txBox="1"/>
          <p:nvPr/>
        </p:nvSpPr>
        <p:spPr>
          <a:xfrm>
            <a:off x="3748957" y="1396893"/>
            <a:ext cx="297137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119" name="TextBox 2"/>
          <p:cNvSpPr txBox="1"/>
          <p:nvPr/>
        </p:nvSpPr>
        <p:spPr>
          <a:xfrm>
            <a:off x="6766015" y="1394166"/>
            <a:ext cx="2971381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cs typeface="Segoe UI Semibold" panose="020B0702040204020203" pitchFamily="34" charset="0"/>
              </a:rPr>
              <a:t>XAMARIN</a:t>
            </a:r>
          </a:p>
        </p:txBody>
      </p:sp>
    </p:spTree>
    <p:extLst>
      <p:ext uri="{BB962C8B-B14F-4D97-AF65-F5344CB8AC3E}">
        <p14:creationId xmlns:p14="http://schemas.microsoft.com/office/powerpoint/2010/main" val="370230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 bwMode="auto">
          <a:xfrm>
            <a:off x="6766015" y="1394167"/>
            <a:ext cx="2971379" cy="2127914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731897" y="1394166"/>
            <a:ext cx="2971379" cy="2127914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3748955" y="1394166"/>
            <a:ext cx="2971379" cy="2127914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242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applications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1832" y="5163645"/>
            <a:ext cx="9005562" cy="1533267"/>
          </a:xfrm>
          <a:prstGeom prst="rect">
            <a:avLst/>
          </a:prstGeom>
          <a:solidFill>
            <a:srgbClr val="D2D2D2"/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22886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kern="0">
                <a:solidFill>
                  <a:sysClr val="windowText" lastClr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cs typeface="Segoe UI Semilight" panose="020B0402040204020203" pitchFamily="34" charset="0"/>
              </a:rPr>
              <a:t>Compilers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839978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cs typeface="Segoe UI Semilight" panose="020B0402040204020203" pitchFamily="34" charset="0"/>
              </a:rPr>
              <a:t>Languages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7070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cs typeface="Segoe UI Semilight" panose="020B0402040204020203" pitchFamily="34" charset="0"/>
              </a:rPr>
              <a:t>Runtime components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31832" y="5139457"/>
            <a:ext cx="9005562" cy="41142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cs typeface="Segoe UI Semilight" panose="020B0402040204020203" pitchFamily="34" charset="0"/>
              </a:rPr>
              <a:t>COMMON INFRASTRUCTURE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1833" y="3634321"/>
            <a:ext cx="9005562" cy="1417084"/>
          </a:xfrm>
          <a:prstGeom prst="rect">
            <a:avLst/>
          </a:prstGeom>
          <a:solidFill>
            <a:srgbClr val="FF8C00"/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cs typeface="Segoe UI Semibold" panose="020B0702040204020203" pitchFamily="34" charset="0"/>
              </a:rPr>
              <a:t>.NET STANDARD LIBRARY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9828451" y="1394167"/>
            <a:ext cx="1965682" cy="5299712"/>
            <a:chOff x="7489548" y="1582077"/>
            <a:chExt cx="1929967" cy="5197742"/>
          </a:xfrm>
          <a:solidFill>
            <a:srgbClr val="FFFFFF">
              <a:lumMod val="85000"/>
            </a:srgbClr>
          </a:solidFill>
        </p:grpSpPr>
        <p:sp>
          <p:nvSpPr>
            <p:cNvPr id="110" name="Rectangle 109"/>
            <p:cNvSpPr/>
            <p:nvPr/>
          </p:nvSpPr>
          <p:spPr bwMode="auto">
            <a:xfrm>
              <a:off x="7489549" y="1582078"/>
              <a:ext cx="1929966" cy="519774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54" tIns="146283" rIns="182854" bIns="14628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42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97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4679">
                        <a:srgbClr val="FFFFFF"/>
                      </a:gs>
                      <a:gs pos="38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Light"/>
                </a:rPr>
                <a:t> 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89548" y="1582077"/>
              <a:ext cx="1929965" cy="627675"/>
            </a:xfrm>
            <a:prstGeom prst="rect">
              <a:avLst/>
            </a:prstGeom>
            <a:solidFill>
              <a:srgbClr val="000000">
                <a:alpha val="10196"/>
              </a:srgbClr>
            </a:solidFill>
          </p:spPr>
          <p:txBody>
            <a:bodyPr wrap="square" lIns="182854" tIns="146283" rIns="182854" bIns="146283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b="1" kern="0"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cs typeface="Segoe UI Semilight" panose="020B0402040204020203" pitchFamily="34" charset="0"/>
                </a:defRPr>
              </a:lvl1pPr>
            </a:lstStyle>
            <a:p>
              <a:pPr marL="0" marR="0" lvl="0" indent="0" algn="l" defTabSz="93241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cs typeface="Segoe UI Semilight" panose="020B0402040204020203" pitchFamily="34" charset="0"/>
                </a:rPr>
                <a:t>TOOLS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0037203" y="2171273"/>
            <a:ext cx="1548177" cy="1350808"/>
            <a:chOff x="10404342" y="1920240"/>
            <a:chExt cx="1548397" cy="1351000"/>
          </a:xfrm>
        </p:grpSpPr>
        <p:pic>
          <p:nvPicPr>
            <p:cNvPr id="108" name="Picture 10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7" r="9586"/>
            <a:stretch/>
          </p:blipFill>
          <p:spPr bwMode="auto">
            <a:xfrm>
              <a:off x="10831921" y="1920240"/>
              <a:ext cx="693238" cy="1174557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</p:pic>
        <p:sp>
          <p:nvSpPr>
            <p:cNvPr id="109" name="TextBox 108"/>
            <p:cNvSpPr txBox="1"/>
            <p:nvPr/>
          </p:nvSpPr>
          <p:spPr>
            <a:xfrm>
              <a:off x="10404342" y="2763859"/>
              <a:ext cx="1548397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cs typeface="Segoe UI Semilight" panose="020B0402040204020203" pitchFamily="34" charset="0"/>
                </a:rPr>
                <a:t>Visual Studio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9828452" y="3434650"/>
            <a:ext cx="1965681" cy="1350807"/>
            <a:chOff x="10195561" y="3458117"/>
            <a:chExt cx="1965960" cy="1350999"/>
          </a:xfrm>
        </p:grpSpPr>
        <p:sp>
          <p:nvSpPr>
            <p:cNvPr id="106" name="TextBox 105"/>
            <p:cNvSpPr txBox="1"/>
            <p:nvPr/>
          </p:nvSpPr>
          <p:spPr>
            <a:xfrm>
              <a:off x="10195561" y="4301735"/>
              <a:ext cx="1965960" cy="507381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cs typeface="Segoe UI Semilight" panose="020B0402040204020203" pitchFamily="34" charset="0"/>
                </a:rPr>
                <a:t>Visual Studio Code</a:t>
              </a:r>
            </a:p>
          </p:txBody>
        </p:sp>
        <p:pic>
          <p:nvPicPr>
            <p:cNvPr id="107" name="Picture 106"/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srgbClr val="0078D7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4" r="11806"/>
            <a:stretch/>
          </p:blipFill>
          <p:spPr bwMode="auto">
            <a:xfrm>
              <a:off x="10852015" y="3458117"/>
              <a:ext cx="653051" cy="1174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1" name="Picture 1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394" y="4796746"/>
            <a:ext cx="1067794" cy="1067794"/>
          </a:xfrm>
          <a:prstGeom prst="rect">
            <a:avLst/>
          </a:prstGeom>
        </p:spPr>
      </p:pic>
      <p:sp>
        <p:nvSpPr>
          <p:cNvPr id="102" name="TextBox 101"/>
          <p:cNvSpPr txBox="1"/>
          <p:nvPr/>
        </p:nvSpPr>
        <p:spPr>
          <a:xfrm>
            <a:off x="9825772" y="5664598"/>
            <a:ext cx="1965681" cy="507309"/>
          </a:xfrm>
          <a:prstGeom prst="rect">
            <a:avLst/>
          </a:prstGeom>
          <a:solidFill>
            <a:srgbClr val="FFFFFF">
              <a:lumMod val="85000"/>
            </a:srgbClr>
          </a:solidFill>
        </p:spPr>
        <p:txBody>
          <a:bodyPr wrap="square" lIns="93260" tIns="146283" rIns="93260" bIns="146283" rtlCol="0">
            <a:spAutoFit/>
          </a:bodyPr>
          <a:lstStyle/>
          <a:p>
            <a:pPr marL="0" marR="0" lvl="0" indent="0" algn="ctr" defTabSz="914049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cs typeface="Segoe UI Semilight" panose="020B0402040204020203" pitchFamily="34" charset="0"/>
              </a:rPr>
              <a:t>Xamarin Studio</a:t>
            </a:r>
          </a:p>
        </p:txBody>
      </p:sp>
      <p:sp>
        <p:nvSpPr>
          <p:cNvPr id="117" name="TextBox 2"/>
          <p:cNvSpPr txBox="1"/>
          <p:nvPr/>
        </p:nvSpPr>
        <p:spPr>
          <a:xfrm>
            <a:off x="731835" y="1394166"/>
            <a:ext cx="2971442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118" name="TextBox 2"/>
          <p:cNvSpPr txBox="1"/>
          <p:nvPr/>
        </p:nvSpPr>
        <p:spPr>
          <a:xfrm>
            <a:off x="3748957" y="1396893"/>
            <a:ext cx="297137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119" name="TextBox 2"/>
          <p:cNvSpPr txBox="1"/>
          <p:nvPr/>
        </p:nvSpPr>
        <p:spPr>
          <a:xfrm>
            <a:off x="6766015" y="1394166"/>
            <a:ext cx="2971381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cs typeface="Segoe UI Semibold" panose="020B0702040204020203" pitchFamily="34" charset="0"/>
              </a:rPr>
              <a:t>XAMARIN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3703276" y="1302726"/>
            <a:ext cx="8367057" cy="233159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04904" y="3622661"/>
            <a:ext cx="11765429" cy="320833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5956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applications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3447098"/>
          </a:xfrm>
        </p:spPr>
        <p:txBody>
          <a:bodyPr/>
          <a:lstStyle/>
          <a:p>
            <a:r>
              <a:rPr lang="en-US" dirty="0"/>
              <a:t>.NET Framework 4.6.2</a:t>
            </a:r>
          </a:p>
          <a:p>
            <a:pPr lvl="1"/>
            <a:r>
              <a:rPr lang="en-US" dirty="0"/>
              <a:t>Base class libraries improvements (e.g. long path support)</a:t>
            </a:r>
          </a:p>
          <a:p>
            <a:pPr lvl="1"/>
            <a:r>
              <a:rPr lang="en-US" dirty="0"/>
              <a:t>CLR improvements (e.g.  Better </a:t>
            </a:r>
            <a:r>
              <a:rPr lang="en-US" dirty="0" err="1"/>
              <a:t>NullReference</a:t>
            </a:r>
            <a:r>
              <a:rPr lang="en-US" dirty="0"/>
              <a:t> exceptions)</a:t>
            </a:r>
          </a:p>
          <a:p>
            <a:pPr lvl="1"/>
            <a:r>
              <a:rPr lang="en-US" dirty="0"/>
              <a:t>ASP.NET (e.g. caching performance)</a:t>
            </a:r>
          </a:p>
          <a:p>
            <a:pPr lvl="1"/>
            <a:r>
              <a:rPr lang="en-US" dirty="0"/>
              <a:t>WPF (per monitor DPI)</a:t>
            </a:r>
          </a:p>
          <a:p>
            <a:r>
              <a:rPr lang="en-US" dirty="0"/>
              <a:t>Modernizing your .NET Framework apps</a:t>
            </a:r>
          </a:p>
          <a:p>
            <a:pPr lvl="1"/>
            <a:r>
              <a:rPr lang="en-US" dirty="0"/>
              <a:t>Desktop Bridge (Centennial): Distribute your .NET Framework app in the Windows Store</a:t>
            </a:r>
          </a:p>
          <a:p>
            <a:pPr lvl="1"/>
            <a:r>
              <a:rPr lang="en-US" dirty="0"/>
              <a:t>Windows containers: Run your ASP.NET applications on Windows containers</a:t>
            </a:r>
          </a:p>
        </p:txBody>
      </p:sp>
    </p:spTree>
    <p:extLst>
      <p:ext uri="{BB962C8B-B14F-4D97-AF65-F5344CB8AC3E}">
        <p14:creationId xmlns:p14="http://schemas.microsoft.com/office/powerpoint/2010/main" val="265854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2016_16x9_Template_v02.potx" id="{6D265718-F71C-45FC-85DF-CBD805DB0B02}" vid="{63611EB3-9A97-4D4F-B762-41E80201E286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-30537_Envision 2016 Concurrent Template_Dark">
  <a:themeElements>
    <a:clrScheme name="Ignite Dark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D2D2D2"/>
      </a:accent3>
      <a:accent4>
        <a:srgbClr val="FFB900"/>
      </a:accent4>
      <a:accent5>
        <a:srgbClr val="FF8C00"/>
      </a:accent5>
      <a:accent6>
        <a:srgbClr val="00BCF2"/>
      </a:accent6>
      <a:hlink>
        <a:srgbClr val="0078D7"/>
      </a:hlink>
      <a:folHlink>
        <a:srgbClr val="0078D7"/>
      </a:folHlink>
    </a:clrScheme>
    <a:fontScheme name="Custom 2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2016_16x9_Template_v02.potx" id="{6D265718-F71C-45FC-85DF-CBD805DB0B02}" vid="{010D9A64-1D32-41D6-8220-BE29D3027D94}"/>
    </a:ext>
  </a:extLst>
</a:theme>
</file>

<file path=ppt/theme/theme3.xml><?xml version="1.0" encoding="utf-8"?>
<a:theme xmlns:a="http://schemas.openxmlformats.org/drawingml/2006/main" name="1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2016_16x9_Template_v02.potx" id="{6D265718-F71C-45FC-85DF-CBD805DB0B02}" vid="{792B4888-C2F9-45FC-AD5D-E824DE8783D2}"/>
    </a:ext>
  </a:extLst>
</a:theme>
</file>

<file path=ppt/theme/theme4.xml><?xml version="1.0" encoding="utf-8"?>
<a:theme xmlns:a="http://schemas.openxmlformats.org/drawingml/2006/main" name="2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 [Read-Only]" id="{3159C18F-C91A-4B5F-B77A-5588CECB4D5A}" vid="{D1C38248-CBFF-478D-A59E-4C7CA4F22B73}"/>
    </a:ext>
  </a:extLst>
</a:theme>
</file>

<file path=ppt/theme/theme5.xml><?xml version="1.0" encoding="utf-8"?>
<a:theme xmlns:a="http://schemas.openxmlformats.org/drawingml/2006/main" name="1_5-30536_Build_2014_Breakout_Template_White_16x9">
  <a:themeElements>
    <a:clrScheme name="Build 2014">
      <a:dk1>
        <a:srgbClr val="404040"/>
      </a:dk1>
      <a:lt1>
        <a:srgbClr val="FFFFFF"/>
      </a:lt1>
      <a:dk2>
        <a:srgbClr val="00188F"/>
      </a:dk2>
      <a:lt2>
        <a:srgbClr val="FFFFFF"/>
      </a:lt2>
      <a:accent1>
        <a:srgbClr val="00188F"/>
      </a:accent1>
      <a:accent2>
        <a:srgbClr val="00BCF2"/>
      </a:accent2>
      <a:accent3>
        <a:srgbClr val="9B4F96"/>
      </a:accent3>
      <a:accent4>
        <a:srgbClr val="7FBA00"/>
      </a:accent4>
      <a:accent5>
        <a:srgbClr val="FF8C00"/>
      </a:accent5>
      <a:accent6>
        <a:srgbClr val="00D8CC"/>
      </a:accent6>
      <a:hlink>
        <a:srgbClr val="00BCF2"/>
      </a:hlink>
      <a:folHlink>
        <a:srgbClr val="00BCF2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uild_2014_Template.potx" id="{39E59A6A-D504-4212-89A7-01891365F18E}" vid="{A4136940-2F30-4F5C-9ED6-88F2C49C1AE1}"/>
    </a:ext>
  </a:extLst>
</a:theme>
</file>

<file path=ppt/theme/theme6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 [Read-Only]" id="{3159C18F-C91A-4B5F-B77A-5588CECB4D5A}" vid="{D1C38248-CBFF-478D-A59E-4C7CA4F22B73}"/>
    </a:ext>
  </a:extLst>
</a:theme>
</file>

<file path=ppt/theme/theme8.xml><?xml version="1.0" encoding="utf-8"?>
<a:theme xmlns:a="http://schemas.openxmlformats.org/drawingml/2006/main" name="1_6-30537_Envision 2016 Concurrent Template_Dark">
  <a:themeElements>
    <a:clrScheme name="Ignite Dark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D2D2D2"/>
      </a:accent3>
      <a:accent4>
        <a:srgbClr val="FFB900"/>
      </a:accent4>
      <a:accent5>
        <a:srgbClr val="FF8C00"/>
      </a:accent5>
      <a:accent6>
        <a:srgbClr val="00BCF2"/>
      </a:accent6>
      <a:hlink>
        <a:srgbClr val="0078D7"/>
      </a:hlink>
      <a:folHlink>
        <a:srgbClr val="0078D7"/>
      </a:folHlink>
    </a:clrScheme>
    <a:fontScheme name="Custom 2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 [Read-Only]" id="{3159C18F-C91A-4B5F-B77A-5588CECB4D5A}" vid="{815CE283-8CDA-4593-9FA8-6952E9C5B3B7}"/>
    </a:ext>
  </a:extLst>
</a:theme>
</file>

<file path=ppt/theme/theme9.xml><?xml version="1.0" encoding="utf-8"?>
<a:theme xmlns:a="http://schemas.openxmlformats.org/drawingml/2006/main" name="4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" id="{08B3FEDF-27CE-477E-A1F2-9805036CC047}" vid="{CD0BEC05-913A-4A4A-B174-12DECD18D25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d12e2661e9634d9aa98bbb375f31aced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Georgia World Congress Center</TermName>
          <TermId xmlns="http://schemas.microsoft.com/office/infopath/2007/PartnerControls">ea0ece34-59a6-4d43-8d9e-d0f9e2a2f1ce</TermId>
        </TermInfo>
      </Terms>
    </d12e2661e9634d9aa98bbb375f31aced>
    <Event_x0020_Start_x0020_Date xmlns="01c77077-aee4-4b5f-bd4e-9cd40a6fff29">2016-09-25T07:00:00+00:00</Event_x0020_Start_x0020_Date>
    <Target_x0020_Audiences xmlns="8ff673fc-3231-4e3a-893b-6d7f7cd32766" xsi:nil="true"/>
    <iaa5f83406f94009a0f6a3e890699ff7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Atlanta</TermName>
          <TermId xmlns="http://schemas.microsoft.com/office/infopath/2007/PartnerControls">01fb9831-5840-48a0-a576-3e48f42baa53</TermId>
        </TermInfo>
      </Terms>
    </iaa5f83406f94009a0f6a3e890699ff7>
    <External_x0020_Speaker xmlns="01c77077-aee4-4b5f-bd4e-9cd40a6fff29">Scott Hunter</External_x0020_Speaker>
    <m6878b9dd7994da4ba144f95347d99c6 xmlns="01c77077-aee4-4b5f-bd4e-9cd40a6fff29">
      <Terms xmlns="http://schemas.microsoft.com/office/infopath/2007/PartnerControls"/>
    </m6878b9dd7994da4ba144f95347d99c6>
    <Presentation_x0020_Date xmlns="01c77077-aee4-4b5f-bd4e-9cd40a6fff29">2016-09-26T04:00:00+00:00</Presentation_x0020_Date>
    <fc15c16204564de583b4c942b10d19ec xmlns="01c77077-aee4-4b5f-bd4e-9cd40a6fff29">
      <Terms xmlns="http://schemas.microsoft.com/office/infopath/2007/PartnerControls"/>
    </fc15c16204564de583b4c942b10d19ec>
    <mb2e01f7e2d8413988e28e59aa226e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Ignite</TermName>
          <TermId xmlns="http://schemas.microsoft.com/office/infopath/2007/PartnerControls">9323c522-fe4b-4922-816b-10a1920d7afb</TermId>
        </TermInfo>
      </Terms>
    </mb2e01f7e2d8413988e28e59aa226eec>
    <MS_x0020_Content_x0020_Owner xmlns="01c77077-aee4-4b5f-bd4e-9cd40a6fff29">
      <UserInfo>
        <DisplayName/>
        <AccountId xsi:nil="true"/>
        <AccountType/>
      </UserInfo>
    </MS_x0020_Content_x0020_Owner>
    <Session_x0020_Code xmlns="01c77077-aee4-4b5f-bd4e-9cd40a6fff29">BRK2190</Session_x0020_Code>
    <Event_x0020_End_x0020_Date xmlns="01c77077-aee4-4b5f-bd4e-9cd40a6fff29">2016-09-30T07:00:00+00:00</Event_x0020_End_x0020_Date>
    <o1010385baed4da9b5076a6aa651d1e5 xmlns="01c77077-aee4-4b5f-bd4e-9cd40a6fff29">
      <Terms xmlns="http://schemas.microsoft.com/office/infopath/2007/PartnerControls"/>
    </o1010385baed4da9b5076a6aa651d1e5>
    <kc6d1bd9a46e4e5fbbbf99ca3de7a092 xmlns="01c77077-aee4-4b5f-bd4e-9cd40a6fff29">
      <Terms xmlns="http://schemas.microsoft.com/office/infopath/2007/PartnerControls"/>
    </kc6d1bd9a46e4e5fbbbf99ca3de7a092>
    <MS_x0020_Speaker xmlns="01c77077-aee4-4b5f-bd4e-9cd40a6fff29">
      <UserInfo>
        <DisplayName/>
        <AccountId xsi:nil="true"/>
        <AccountType/>
      </UserInfo>
    </MS_x0020_Speak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Ignite 2016</TermName>
          <TermId xmlns="http://schemas.microsoft.com/office/infopath/2007/PartnerControls">e2f6a88c-86f9-4b25-a2af-b5c3afa8c82a</TermId>
        </TermInfo>
      </Terms>
    </TaxKeywordTaxHTField>
    <TaxCatchAll xmlns="230e9df3-be65-4c73-a93b-d1236ebd677e">
      <Value>174</Value>
      <Value>177</Value>
      <Value>176</Value>
      <Value>175</Value>
    </TaxCatchAll>
    <NumberofDownloads xmlns="230e9df3-be65-4c73-a93b-d1236ebd677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31DCF4CA090F824DB1E4CCBB6B9D64EA00101E8AAD132F8F4D96340D6376C8BB3E" ma:contentTypeVersion="22" ma:contentTypeDescription="" ma:contentTypeScope="" ma:versionID="8add498658ef06bbcf3bc1f2c97d938c">
  <xsd:schema xmlns:xsd="http://www.w3.org/2001/XMLSchema" xmlns:xs="http://www.w3.org/2001/XMLSchema" xmlns:p="http://schemas.microsoft.com/office/2006/metadata/properties" xmlns:ns1="http://schemas.microsoft.com/sharepoint/v3" xmlns:ns2="01c77077-aee4-4b5f-bd4e-9cd40a6fff29" xmlns:ns3="230e9df3-be65-4c73-a93b-d1236ebd677e" xmlns:ns5="8ff673fc-3231-4e3a-893b-6d7f7cd32766" targetNamespace="http://schemas.microsoft.com/office/2006/metadata/properties" ma:root="true" ma:fieldsID="a14070d067e341e7ddc7e27ecc4a2d88" ns1:_="" ns2:_="" ns3:_="" ns5:_="">
    <xsd:import namespace="http://schemas.microsoft.com/sharepoint/v3"/>
    <xsd:import namespace="01c77077-aee4-4b5f-bd4e-9cd40a6fff29"/>
    <xsd:import namespace="230e9df3-be65-4c73-a93b-d1236ebd677e"/>
    <xsd:import namespace="8ff673fc-3231-4e3a-893b-6d7f7cd32766"/>
    <xsd:element name="properties">
      <xsd:complexType>
        <xsd:sequence>
          <xsd:element name="documentManagement">
            <xsd:complexType>
              <xsd:all>
                <xsd:element ref="ns2:mb2e01f7e2d8413988e28e59aa226eec" minOccurs="0"/>
                <xsd:element ref="ns3:TaxCatchAll" minOccurs="0"/>
                <xsd:element ref="ns3:TaxCatchAllLabel" minOccurs="0"/>
                <xsd:element ref="ns2:iaa5f83406f94009a0f6a3e890699ff7" minOccurs="0"/>
                <xsd:element ref="ns2:d12e2661e9634d9aa98bbb375f31aced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o1010385baed4da9b5076a6aa651d1e5" minOccurs="0"/>
                <xsd:element ref="ns2:kc6d1bd9a46e4e5fbbbf99ca3de7a092" minOccurs="0"/>
                <xsd:element ref="ns2:Session_x0020_Code" minOccurs="0"/>
                <xsd:element ref="ns2:MS_x0020_Content_x0020_Owner" minOccurs="0"/>
                <xsd:element ref="ns2:m6878b9dd7994da4ba144f95347d99c6" minOccurs="0"/>
                <xsd:element ref="ns2:fc15c16204564de583b4c942b10d19ec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5:Target_x0020_Audiences" minOccurs="0"/>
                <xsd:element ref="ns2:SharedWithUsers" minOccurs="0"/>
                <xsd:element ref="ns2:SharedWithDetails" minOccurs="0"/>
                <xsd:element ref="ns3:NumberofDownloa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77077-aee4-4b5f-bd4e-9cd40a6fff29" elementFormDefault="qualified">
    <xsd:import namespace="http://schemas.microsoft.com/office/2006/documentManagement/types"/>
    <xsd:import namespace="http://schemas.microsoft.com/office/infopath/2007/PartnerControls"/>
    <xsd:element name="mb2e01f7e2d8413988e28e59aa226eec" ma:index="8" nillable="true" ma:taxonomy="true" ma:internalName="mb2e01f7e2d8413988e28e59aa226eec" ma:taxonomyFieldName="Event_x0020_Name" ma:displayName="Event Name" ma:default="" ma:fieldId="{6b2e01f7-e2d8-4139-88e2-8e59aa226eec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iaa5f83406f94009a0f6a3e890699ff7" ma:index="12" nillable="true" ma:taxonomy="true" ma:internalName="iaa5f83406f94009a0f6a3e890699ff7" ma:taxonomyFieldName="Event_x0020_Location" ma:displayName="Event Location" ma:default="" ma:fieldId="{2aa5f834-06f9-4009-a0f6-a3e890699ff7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2e2661e9634d9aa98bbb375f31aced" ma:index="14" nillable="true" ma:taxonomy="true" ma:internalName="d12e2661e9634d9aa98bbb375f31aced" ma:taxonomyFieldName="Event_x0020_Venue" ma:displayName="Event Venue" ma:default="" ma:fieldId="{d12e2661-e963-4d9a-a98b-bb375f31aced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o1010385baed4da9b5076a6aa651d1e5" ma:index="21" nillable="true" ma:taxonomy="true" ma:internalName="o1010385baed4da9b5076a6aa651d1e5" ma:taxonomyFieldName="Product" ma:displayName="Product" ma:default="" ma:fieldId="{81010385-baed-4da9-b507-6a6aa651d1e5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c6d1bd9a46e4e5fbbbf99ca3de7a092" ma:index="23" nillable="true" ma:taxonomy="true" ma:internalName="kc6d1bd9a46e4e5fbbbf99ca3de7a092" ma:taxonomyFieldName="Campaign" ma:displayName="Campaign" ma:default="" ma:fieldId="{4c6d1bd9-a46e-4e5f-bbbf-99ca3de7a092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6878b9dd7994da4ba144f95347d99c6" ma:index="27" nillable="true" ma:taxonomy="true" ma:internalName="m6878b9dd7994da4ba144f95347d99c6" ma:taxonomyFieldName="Track" ma:displayName="Track" ma:readOnly="false" ma:default="" ma:fieldId="{66878b9d-d799-4da4-ba14-4f95347d99c6}" ma:sspId="e385fb40-52d4-4fae-9c5b-3e8ff8a5878e" ma:termSetId="8113a965-58e2-4a85-99b9-55376be5482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c15c16204564de583b4c942b10d19ec" ma:index="29" nillable="true" ma:taxonomy="true" ma:internalName="fc15c16204564de583b4c942b10d19ec" ma:taxonomyFieldName="Audience1" ma:displayName="Audience" ma:default="" ma:fieldId="{fc15c162-0456-4de5-83b4-c942b10d19ec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0d8ba32e-6f24-4e39-985b-e3fd5ec6bdb7}" ma:internalName="TaxCatchAll" ma:showField="CatchAllData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0d8ba32e-6f24-4e39-985b-e3fd5ec6bdb7}" ma:internalName="TaxCatchAllLabel" ma:readOnly="true" ma:showField="CatchAllDataLabel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NumberofDownloads" ma:index="40" nillable="true" ma:displayName="NumberofDownloads" ma:internalName="NumberofDownload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673fc-3231-4e3a-893b-6d7f7cd32766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37" nillable="true" ma:displayName="Target Audiences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http://schemas.microsoft.com/sharepoint/v3"/>
    <ds:schemaRef ds:uri="http://purl.org/dc/terms/"/>
    <ds:schemaRef ds:uri="http://purl.org/dc/dcmitype/"/>
    <ds:schemaRef ds:uri="230e9df3-be65-4c73-a93b-d1236ebd677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8ff673fc-3231-4e3a-893b-6d7f7cd32766"/>
    <ds:schemaRef ds:uri="01c77077-aee4-4b5f-bd4e-9cd40a6fff29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8F288A-5131-4E80-AB86-F10FC03738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c77077-aee4-4b5f-bd4e-9cd40a6fff29"/>
    <ds:schemaRef ds:uri="230e9df3-be65-4c73-a93b-d1236ebd677e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Microsoft_2016_16x9_Template_v02</Template>
  <TotalTime>2</TotalTime>
  <Words>2164</Words>
  <Application>Microsoft Office PowerPoint</Application>
  <PresentationFormat>Custom</PresentationFormat>
  <Paragraphs>455</Paragraphs>
  <Slides>33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33</vt:i4>
      </vt:variant>
    </vt:vector>
  </HeadingPairs>
  <TitlesOfParts>
    <vt:vector size="54" baseType="lpstr">
      <vt:lpstr>ＭＳ Ｐゴシック</vt:lpstr>
      <vt:lpstr>ＭＳ Ｐゴシック</vt:lpstr>
      <vt:lpstr>Arial</vt:lpstr>
      <vt:lpstr>Avenir LT Pro 45 Book</vt:lpstr>
      <vt:lpstr>Calibri</vt:lpstr>
      <vt:lpstr>Calibri Light</vt:lpstr>
      <vt:lpstr>Consolas</vt:lpstr>
      <vt:lpstr>Segoe UI</vt:lpstr>
      <vt:lpstr>Segoe UI Light</vt:lpstr>
      <vt:lpstr>Segoe UI Semibold</vt:lpstr>
      <vt:lpstr>Segoe UI Semilight</vt:lpstr>
      <vt:lpstr>Wingdings</vt:lpstr>
      <vt:lpstr>5-50002_Ignite_Breakout_Template</vt:lpstr>
      <vt:lpstr>6-30537_Envision 2016 Concurrent Template_Dark</vt:lpstr>
      <vt:lpstr>1_5-50002_Ignite_Breakout_Template</vt:lpstr>
      <vt:lpstr>2_5-50002_Ignite_Breakout_Template</vt:lpstr>
      <vt:lpstr>1_5-30536_Build_2014_Breakout_Template_White_16x9</vt:lpstr>
      <vt:lpstr>office theme</vt:lpstr>
      <vt:lpstr>3_5-50002_Ignite_Breakout_Template</vt:lpstr>
      <vt:lpstr>1_6-30537_Envision 2016 Concurrent Template_Dark</vt:lpstr>
      <vt:lpstr>4_5-50002_Ignite_Breakout_Template</vt:lpstr>
      <vt:lpstr>Overview of the .NET Platform</vt:lpstr>
      <vt:lpstr>Thank you!!</vt:lpstr>
      <vt:lpstr>PowerPoint Presentation</vt:lpstr>
      <vt:lpstr>PowerPoint Presentation</vt:lpstr>
      <vt:lpstr>PowerPoint Presentation</vt:lpstr>
      <vt:lpstr>A new world for .NET</vt:lpstr>
      <vt:lpstr>Unified platform</vt:lpstr>
      <vt:lpstr>Windows applications</vt:lpstr>
      <vt:lpstr>Windows applications</vt:lpstr>
      <vt:lpstr>Demo</vt:lpstr>
      <vt:lpstr>Cross-platform services</vt:lpstr>
      <vt:lpstr>.NET Core</vt:lpstr>
      <vt:lpstr>PowerPoint Presentation</vt:lpstr>
      <vt:lpstr>PowerPoint Presentation</vt:lpstr>
      <vt:lpstr>.NET Core</vt:lpstr>
      <vt:lpstr>Continuous innovation</vt:lpstr>
      <vt:lpstr>Demo</vt:lpstr>
      <vt:lpstr>Mobile applications</vt:lpstr>
      <vt:lpstr>.NET Standard Library</vt:lpstr>
      <vt:lpstr>Tools</vt:lpstr>
      <vt:lpstr>.NET Standard Library</vt:lpstr>
      <vt:lpstr>.NET Standard 2.0</vt:lpstr>
      <vt:lpstr>APIs in .NET Standard 2.0</vt:lpstr>
      <vt:lpstr>.NET Standard 2.0 interop with .NET Framework</vt:lpstr>
      <vt:lpstr>Visual Studio “15”</vt:lpstr>
      <vt:lpstr>Demo</vt:lpstr>
      <vt:lpstr>Common</vt:lpstr>
      <vt:lpstr>Languages</vt:lpstr>
      <vt:lpstr>Demo</vt:lpstr>
      <vt:lpstr>PowerPoint Presentation</vt:lpstr>
      <vt:lpstr>Free IT Pro resources To advance your career in cloud technology</vt:lpstr>
      <vt:lpstr>PowerPoint Presentation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an overview of the .NET Platform</dc:title>
  <dc:subject>&lt;Speech title here&gt;</dc:subject>
  <dc:creator>MS Events 0074</dc:creator>
  <cp:keywords>Microsoft 2016</cp:keywords>
  <dc:description>Template: Mitchell Derrey, Silverfox Productions_x000d_
Formatting: _x000d_
Audience Type:</dc:description>
  <cp:lastModifiedBy>MS Events 0089</cp:lastModifiedBy>
  <cp:revision>3</cp:revision>
  <dcterms:created xsi:type="dcterms:W3CDTF">2016-09-26T15:07:51Z</dcterms:created>
  <dcterms:modified xsi:type="dcterms:W3CDTF">2016-09-26T15:20:01Z</dcterms:modified>
  <cp:category>Microsoft 2016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0x01010031DCF4CA090F824DB1E4CCBB6B9D64EA00101E8AAD132F8F4D96340D6376C8BB3E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177;#Georgia World Congress Center|ea0ece34-59a6-4d43-8d9e-d0f9e2a2f1ce</vt:lpwstr>
  </property>
  <property fmtid="{D5CDD505-2E9C-101B-9397-08002B2CF9AE}" pid="7" name="Track">
    <vt:lpwstr/>
  </property>
  <property fmtid="{D5CDD505-2E9C-101B-9397-08002B2CF9AE}" pid="8" name="Event Location">
    <vt:lpwstr>176;#Atlanta|01fb9831-5840-48a0-a576-3e48f42baa53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174;#Microsoft Ignite 2016|e2f6a88c-86f9-4b25-a2af-b5c3afa8c82a</vt:lpwstr>
  </property>
  <property fmtid="{D5CDD505-2E9C-101B-9397-08002B2CF9AE}" pid="12" name="Audience1">
    <vt:lpwstr/>
  </property>
  <property fmtid="{D5CDD505-2E9C-101B-9397-08002B2CF9AE}" pid="13" name="Event Name">
    <vt:lpwstr>175;#Microsoft Ignite|9323c522-fe4b-4922-816b-10a1920d7afb</vt:lpwstr>
  </property>
</Properties>
</file>