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4.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5.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310" r:id="rId5"/>
    <p:sldMasterId id="2147484341" r:id="rId6"/>
    <p:sldMasterId id="2147484366" r:id="rId7"/>
    <p:sldMasterId id="2147484391" r:id="rId8"/>
    <p:sldMasterId id="2147484414" r:id="rId9"/>
  </p:sldMasterIdLst>
  <p:notesMasterIdLst>
    <p:notesMasterId r:id="rId62"/>
  </p:notesMasterIdLst>
  <p:handoutMasterIdLst>
    <p:handoutMasterId r:id="rId63"/>
  </p:handoutMasterIdLst>
  <p:sldIdLst>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309" r:id="rId52"/>
    <p:sldId id="308" r:id="rId53"/>
    <p:sldId id="307" r:id="rId54"/>
    <p:sldId id="299" r:id="rId55"/>
    <p:sldId id="301" r:id="rId56"/>
    <p:sldId id="302" r:id="rId57"/>
    <p:sldId id="303" r:id="rId58"/>
    <p:sldId id="304" r:id="rId59"/>
    <p:sldId id="305" r:id="rId60"/>
    <p:sldId id="306" r:id="rId61"/>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icrosoft 2016 Template Light" id="{A073DAE3-B461-442F-A3D3-6642BD875E45}">
          <p14:sldIdLst>
            <p14:sldId id="257"/>
            <p14:sldId id="258"/>
            <p14:sldId id="259"/>
            <p14:sldId id="260"/>
            <p14:sldId id="261"/>
            <p14:sldId id="262"/>
            <p14:sldId id="263"/>
            <p14:sldId id="264"/>
            <p14:sldId id="265"/>
            <p14:sldId id="266"/>
            <p14:sldId id="267"/>
            <p14:sldId id="268"/>
            <p14:sldId id="269"/>
            <p14:sldId id="270"/>
            <p14:sldId id="271"/>
            <p14:sldId id="272"/>
            <p14:sldId id="273"/>
            <p14:sldId id="274"/>
            <p14:sldId id="275"/>
            <p14:sldId id="276"/>
            <p14:sldId id="277"/>
            <p14:sldId id="278"/>
            <p14:sldId id="279"/>
            <p14:sldId id="280"/>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309"/>
            <p14:sldId id="308"/>
            <p14:sldId id="307"/>
            <p14:sldId id="299"/>
            <p14:sldId id="301"/>
            <p14:sldId id="302"/>
            <p14:sldId id="303"/>
            <p14:sldId id="304"/>
            <p14:sldId id="305"/>
            <p14:sldId id="306"/>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29"/>
    <a:srgbClr val="FFFFFF"/>
    <a:srgbClr val="BAD80A"/>
    <a:srgbClr val="A80000"/>
    <a:srgbClr val="5C2D91"/>
    <a:srgbClr val="0078D7"/>
    <a:srgbClr val="107C10"/>
    <a:srgbClr val="000000"/>
    <a:srgbClr val="D83B01"/>
    <a:srgbClr val="002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215" autoAdjust="0"/>
  </p:normalViewPr>
  <p:slideViewPr>
    <p:cSldViewPr>
      <p:cViewPr varScale="1">
        <p:scale>
          <a:sx n="104" d="100"/>
          <a:sy n="104" d="100"/>
        </p:scale>
        <p:origin x="606" y="108"/>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1122"/>
    </p:cViewPr>
  </p:sorterViewPr>
  <p:notesViewPr>
    <p:cSldViewPr showGuides="1">
      <p:cViewPr varScale="1">
        <p:scale>
          <a:sx n="81" d="100"/>
          <a:sy n="81" d="100"/>
        </p:scale>
        <p:origin x="3894"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a:latin typeface="Segoe UI" pitchFamily="34" charset="0"/>
              </a:rPr>
              <a:t>Microsoft 2016</a:t>
            </a: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9/28/2016 11:30 AM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a:t>Microsoft 2016</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9/28/2016 11:30 AM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9B20D14-A93A-4332-AD72-72317AB706C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7227335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0B6ECD3-FA72-45AA-A85C-A0BE08A3205B}" type="datetime8">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11:30 AM</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31</a:t>
            </a:fld>
            <a:endParaRPr kumimoji="0" lang="en-US" sz="1800" b="0" i="0" u="none" strike="noStrike" kern="0" cap="none" spc="0" normalizeH="0" baseline="0" noProof="0" dirty="0">
              <a:ln>
                <a:noFill/>
              </a:ln>
              <a:solidFill>
                <a:prstClr val="black"/>
              </a:solidFill>
              <a:effectLst/>
              <a:uLnTx/>
              <a:uFillTx/>
            </a:endParaRPr>
          </a:p>
        </p:txBody>
      </p:sp>
      <p:sp>
        <p:nvSpPr>
          <p:cNvPr id="4" name="Header Placeholder 3"/>
          <p:cNvSpPr>
            <a:spLocks noGrp="1"/>
          </p:cNvSpPr>
          <p:nvPr>
            <p:ph type="hdr" sz="quarter" idx="15"/>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6"/>
          </p:nvPr>
        </p:nvSpPr>
        <p:spPr/>
        <p:txBody>
          <a:bodyPr/>
          <a:lstStyle/>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a:t>
            </a:r>
          </a:p>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2041347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9B20D14-A93A-4332-AD72-72317AB706C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185391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11:31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43</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925518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11:31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3245039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EC29EE-A8AD-4CE0-9C0B-116E0D4D753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11:31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45</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637986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E82BC82-8750-4FBE-93D3-93C35779230C}" type="datetime1">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C87E0CF-87F6-4B58-B8B8-DCAB2DAAF3CA}"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46</a:t>
            </a:fld>
            <a:endParaRPr kumimoji="0" lang="en-US" sz="1800" b="0" i="0" u="none" strike="noStrike" kern="0" cap="none" spc="0" normalizeH="0" baseline="0" noProof="0" dirty="0">
              <a:ln>
                <a:noFill/>
              </a:ln>
              <a:solidFill>
                <a:prstClr val="black"/>
              </a:solidFill>
              <a:effectLst/>
              <a:uLnTx/>
              <a:uFillTx/>
            </a:endParaRPr>
          </a:p>
        </p:txBody>
      </p:sp>
      <p:sp>
        <p:nvSpPr>
          <p:cNvPr id="10" name="Footer Placeholder 9"/>
          <p:cNvSpPr>
            <a:spLocks noGrp="1"/>
          </p:cNvSpPr>
          <p:nvPr>
            <p:ph type="ftr" sz="quarter" idx="14"/>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2240582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C2901C0-29A8-427B-9F1B-59EA59F7E182}"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47</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0042584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0EC29EE-A8AD-4CE0-9C0B-116E0D4D7533}" type="datetime8">
              <a:rPr kumimoji="0" lang="en-US" sz="1800" b="0" i="0" u="none" strike="noStrike" kern="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9/28/2016 11:30 AM</a:t>
            </a:fld>
            <a:endParaRPr kumimoji="0" lang="en-US" sz="1800" b="0" i="0" u="none" strike="noStrike" kern="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50</a:t>
            </a:fld>
            <a:endParaRPr kumimoji="0" lang="en-US" sz="1800" b="0" i="0" u="none" strike="noStrike" kern="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62287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0B6ECD3-FA72-45AA-A85C-A0BE08A3205B}" type="datetime8">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11:30 AM</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dirty="0">
              <a:ln>
                <a:noFill/>
              </a:ln>
              <a:solidFill>
                <a:prstClr val="black"/>
              </a:solidFill>
              <a:effectLst/>
              <a:uLnTx/>
              <a:uFillTx/>
            </a:endParaRPr>
          </a:p>
        </p:txBody>
      </p:sp>
      <p:sp>
        <p:nvSpPr>
          <p:cNvPr id="4" name="Header Placeholder 3"/>
          <p:cNvSpPr>
            <a:spLocks noGrp="1"/>
          </p:cNvSpPr>
          <p:nvPr>
            <p:ph type="hdr" sz="quarter" idx="15"/>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6"/>
          </p:nvPr>
        </p:nvSpPr>
        <p:spPr/>
        <p:txBody>
          <a:bodyPr/>
          <a:lstStyle/>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a:t>
            </a:r>
          </a:p>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2537821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229E77-0961-4329-ACEE-37E613B093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999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229E77-0961-4329-ACEE-37E613B093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0191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9B20D14-A93A-4332-AD72-72317AB706C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082058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9B20D14-A93A-4332-AD72-72317AB706C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535079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0B6ECD3-FA72-45AA-A85C-A0BE08A3205B}" type="datetime8">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11:30 AM</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22</a:t>
            </a:fld>
            <a:endParaRPr kumimoji="0" lang="en-US" sz="1800" b="0" i="0" u="none" strike="noStrike" kern="0" cap="none" spc="0" normalizeH="0" baseline="0" noProof="0" dirty="0">
              <a:ln>
                <a:noFill/>
              </a:ln>
              <a:solidFill>
                <a:prstClr val="black"/>
              </a:solidFill>
              <a:effectLst/>
              <a:uLnTx/>
              <a:uFillTx/>
            </a:endParaRPr>
          </a:p>
        </p:txBody>
      </p:sp>
      <p:sp>
        <p:nvSpPr>
          <p:cNvPr id="4" name="Header Placeholder 3"/>
          <p:cNvSpPr>
            <a:spLocks noGrp="1"/>
          </p:cNvSpPr>
          <p:nvPr>
            <p:ph type="hdr" sz="quarter" idx="15"/>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6"/>
          </p:nvPr>
        </p:nvSpPr>
        <p:spPr/>
        <p:txBody>
          <a:bodyPr/>
          <a:lstStyle/>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a:t>
            </a:r>
          </a:p>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2357480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0B6ECD3-FA72-45AA-A85C-A0BE08A3205B}" type="datetime8">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11:30 AM</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25</a:t>
            </a:fld>
            <a:endParaRPr kumimoji="0" lang="en-US" sz="1800" b="0" i="0" u="none" strike="noStrike" kern="0" cap="none" spc="0" normalizeH="0" baseline="0" noProof="0" dirty="0">
              <a:ln>
                <a:noFill/>
              </a:ln>
              <a:solidFill>
                <a:prstClr val="black"/>
              </a:solidFill>
              <a:effectLst/>
              <a:uLnTx/>
              <a:uFillTx/>
            </a:endParaRPr>
          </a:p>
        </p:txBody>
      </p:sp>
      <p:sp>
        <p:nvSpPr>
          <p:cNvPr id="4" name="Header Placeholder 3"/>
          <p:cNvSpPr>
            <a:spLocks noGrp="1"/>
          </p:cNvSpPr>
          <p:nvPr>
            <p:ph type="hdr" sz="quarter" idx="15"/>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6"/>
          </p:nvPr>
        </p:nvSpPr>
        <p:spPr/>
        <p:txBody>
          <a:bodyPr/>
          <a:lstStyle/>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a:t>
            </a:r>
          </a:p>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2717138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0B6ECD3-FA72-45AA-A85C-A0BE08A3205B}" type="datetime8">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11:30 AM</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28</a:t>
            </a:fld>
            <a:endParaRPr kumimoji="0" lang="en-US" sz="1800" b="0" i="0" u="none" strike="noStrike" kern="0" cap="none" spc="0" normalizeH="0" baseline="0" noProof="0" dirty="0">
              <a:ln>
                <a:noFill/>
              </a:ln>
              <a:solidFill>
                <a:prstClr val="black"/>
              </a:solidFill>
              <a:effectLst/>
              <a:uLnTx/>
              <a:uFillTx/>
            </a:endParaRPr>
          </a:p>
        </p:txBody>
      </p:sp>
      <p:sp>
        <p:nvSpPr>
          <p:cNvPr id="4" name="Header Placeholder 3"/>
          <p:cNvSpPr>
            <a:spLocks noGrp="1"/>
          </p:cNvSpPr>
          <p:nvPr>
            <p:ph type="hdr" sz="quarter" idx="15"/>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6"/>
          </p:nvPr>
        </p:nvSpPr>
        <p:spPr/>
        <p:txBody>
          <a:bodyPr/>
          <a:lstStyle/>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a:t>
            </a:r>
          </a:p>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14721946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3" name="Text Placeholder 2"/>
          <p:cNvSpPr>
            <a:spLocks noGrp="1"/>
          </p:cNvSpPr>
          <p:nvPr>
            <p:ph type="body" sz="quarter" idx="13" hasCustomPrompt="1"/>
          </p:nvPr>
        </p:nvSpPr>
        <p:spPr bwMode="white">
          <a:xfrm>
            <a:off x="10333038" y="296863"/>
            <a:ext cx="1828800" cy="461665"/>
          </a:xfrm>
        </p:spPr>
        <p:txBody>
          <a:bodyPr/>
          <a:lstStyle>
            <a:lvl1pPr marL="0" indent="0" algn="r">
              <a:buNone/>
              <a:defRPr sz="2000">
                <a:latin typeface="+mn-lt"/>
              </a:defRPr>
            </a:lvl1pPr>
          </a:lstStyle>
          <a:p>
            <a:pPr lvl="0"/>
            <a:r>
              <a:rPr lang="en-US" dirty="0"/>
              <a:t>Session Code</a:t>
            </a:r>
          </a:p>
        </p:txBody>
      </p:sp>
    </p:spTree>
    <p:extLst>
      <p:ext uri="{BB962C8B-B14F-4D97-AF65-F5344CB8AC3E}">
        <p14:creationId xmlns:p14="http://schemas.microsoft.com/office/powerpoint/2010/main" val="16850104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8933552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1879091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34534178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9487057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7406988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73787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60300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89982823"/>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172222715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77020679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8" name="Picture 17"/>
          <p:cNvPicPr>
            <a:picLocks noChangeAspect="1"/>
          </p:cNvPicPr>
          <p:nvPr userDrawn="1"/>
        </p:nvPicPr>
        <p:blipFill>
          <a:blip r:embed="rId2"/>
          <a:stretch>
            <a:fillRect/>
          </a:stretch>
        </p:blipFill>
        <p:spPr>
          <a:xfrm>
            <a:off x="-246501" y="1965643"/>
            <a:ext cx="7899548" cy="2148840"/>
          </a:xfrm>
          <a:prstGeom prst="rect">
            <a:avLst/>
          </a:prstGeom>
        </p:spPr>
      </p:pic>
      <p:sp>
        <p:nvSpPr>
          <p:cNvPr id="6" name="Rectangle 5"/>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stretch>
            <a:fillRect/>
          </a:stretch>
        </p:blipFill>
        <p:spPr>
          <a:xfrm>
            <a:off x="462280" y="6209084"/>
            <a:ext cx="1456418" cy="310896"/>
          </a:xfrm>
          <a:prstGeom prst="rect">
            <a:avLst/>
          </a:prstGeom>
        </p:spPr>
      </p:pic>
    </p:spTree>
    <p:extLst>
      <p:ext uri="{BB962C8B-B14F-4D97-AF65-F5344CB8AC3E}">
        <p14:creationId xmlns:p14="http://schemas.microsoft.com/office/powerpoint/2010/main" val="695417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37508026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3545995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3419188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1622539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4579913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9546008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5092217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6177222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386942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7554262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6893573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Click to 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Click to edit Master text styles</a:t>
            </a:r>
          </a:p>
        </p:txBody>
      </p:sp>
    </p:spTree>
    <p:extLst>
      <p:ext uri="{BB962C8B-B14F-4D97-AF65-F5344CB8AC3E}">
        <p14:creationId xmlns:p14="http://schemas.microsoft.com/office/powerpoint/2010/main" val="314374520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5324306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21203552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94652796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59718894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307340993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22812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00632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47414263"/>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86801312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784147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1911602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689345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9086985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3669745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23796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10562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9" name="Picture 8"/>
          <p:cNvPicPr>
            <a:picLocks noChangeAspect="1"/>
          </p:cNvPicPr>
          <p:nvPr userDrawn="1"/>
        </p:nvPicPr>
        <p:blipFill>
          <a:blip r:embed="rId2"/>
          <a:stretch>
            <a:fillRect/>
          </a:stretch>
        </p:blipFill>
        <p:spPr>
          <a:xfrm>
            <a:off x="462280" y="6209084"/>
            <a:ext cx="1456418" cy="310896"/>
          </a:xfrm>
          <a:prstGeom prst="rect">
            <a:avLst/>
          </a:prstGeom>
        </p:spPr>
      </p:pic>
      <p:pic>
        <p:nvPicPr>
          <p:cNvPr id="6" name="Picture 5"/>
          <p:cNvPicPr>
            <a:picLocks noChangeAspect="1"/>
          </p:cNvPicPr>
          <p:nvPr userDrawn="1"/>
        </p:nvPicPr>
        <p:blipFill rotWithShape="1">
          <a:blip r:embed="rId3"/>
          <a:srcRect r="40044"/>
          <a:stretch/>
        </p:blipFill>
        <p:spPr>
          <a:xfrm>
            <a:off x="-246501" y="1965643"/>
            <a:ext cx="4736205" cy="2148840"/>
          </a:xfrm>
          <a:prstGeom prst="rect">
            <a:avLst/>
          </a:prstGeom>
        </p:spPr>
      </p:pic>
    </p:spTree>
    <p:extLst>
      <p:ext uri="{BB962C8B-B14F-4D97-AF65-F5344CB8AC3E}">
        <p14:creationId xmlns:p14="http://schemas.microsoft.com/office/powerpoint/2010/main" val="2620341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6" name="Rectangle 5"/>
          <p:cNvSpPr/>
          <p:nvPr userDrawn="1"/>
        </p:nvSpPr>
        <p:spPr bwMode="gray">
          <a:xfrm>
            <a:off x="0" y="5897245"/>
            <a:ext cx="12435840" cy="109728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stretch>
            <a:fillRect/>
          </a:stretch>
        </p:blipFill>
        <p:spPr>
          <a:xfrm>
            <a:off x="370840" y="6294142"/>
            <a:ext cx="1456418" cy="310896"/>
          </a:xfrm>
          <a:prstGeom prst="rect">
            <a:avLst/>
          </a:prstGeom>
        </p:spPr>
      </p:pic>
      <p:sp>
        <p:nvSpPr>
          <p:cNvPr id="3" name="Text Placeholder 2"/>
          <p:cNvSpPr>
            <a:spLocks noGrp="1"/>
          </p:cNvSpPr>
          <p:nvPr>
            <p:ph type="body" sz="quarter" idx="13" hasCustomPrompt="1"/>
          </p:nvPr>
        </p:nvSpPr>
        <p:spPr bwMode="white">
          <a:xfrm>
            <a:off x="10333038" y="296863"/>
            <a:ext cx="1828800" cy="461665"/>
          </a:xfrm>
        </p:spPr>
        <p:txBody>
          <a:bodyPr/>
          <a:lstStyle>
            <a:lvl1pPr marL="0" indent="0" algn="r">
              <a:buNone/>
              <a:defRPr sz="2000">
                <a:latin typeface="+mn-lt"/>
              </a:defRPr>
            </a:lvl1pPr>
          </a:lstStyle>
          <a:p>
            <a:pPr lvl="0"/>
            <a:r>
              <a:rPr lang="en-US" dirty="0"/>
              <a:t>Session Code</a:t>
            </a:r>
          </a:p>
        </p:txBody>
      </p:sp>
    </p:spTree>
    <p:extLst>
      <p:ext uri="{BB962C8B-B14F-4D97-AF65-F5344CB8AC3E}">
        <p14:creationId xmlns:p14="http://schemas.microsoft.com/office/powerpoint/2010/main" val="17835652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74638" y="1212850"/>
            <a:ext cx="11887200" cy="2065181"/>
          </a:xfrm>
        </p:spPr>
        <p:txBody>
          <a:bodyPr/>
          <a:lstStyle>
            <a:lvl1pPr marL="0" indent="0">
              <a:buNone/>
              <a:defRPr>
                <a:gradFill>
                  <a:gsLst>
                    <a:gs pos="1250">
                      <a:schemeClr val="tx1"/>
                    </a:gs>
                    <a:gs pos="99000">
                      <a:schemeClr val="tx1"/>
                    </a:gs>
                  </a:gsLst>
                  <a:lin ang="5400000" scaled="0"/>
                </a:gradFill>
              </a:defRPr>
            </a:lvl1pPr>
            <a:lvl2pPr marL="0" indent="0">
              <a:buFontTx/>
              <a:buNone/>
              <a:defRPr sz="24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065595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3359454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238344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7077705"/>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92662917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133736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189533110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2925191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2235704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0261040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5536269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0-50 Right Photo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7508537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439976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0298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6503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500129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240436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a:blip r:embed="rId2"/>
          <a:stretch>
            <a:fillRect/>
          </a:stretch>
        </p:blipFill>
        <p:spPr bwMode="invGray">
          <a:xfrm>
            <a:off x="464013" y="479425"/>
            <a:ext cx="1436313" cy="306604"/>
          </a:xfrm>
          <a:prstGeom prst="rect">
            <a:avLst/>
          </a:prstGeom>
        </p:spPr>
      </p:pic>
    </p:spTree>
    <p:extLst>
      <p:ext uri="{BB962C8B-B14F-4D97-AF65-F5344CB8AC3E}">
        <p14:creationId xmlns:p14="http://schemas.microsoft.com/office/powerpoint/2010/main" val="182125624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7854040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3508377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69597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810061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66984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8340185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747864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52768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358864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32684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67552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0099646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19966985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40885253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36749932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2218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9765057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37950056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28606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95384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39778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4353885"/>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14782815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6904015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8" name="Picture 17"/>
          <p:cNvPicPr>
            <a:picLocks noChangeAspect="1"/>
          </p:cNvPicPr>
          <p:nvPr userDrawn="1"/>
        </p:nvPicPr>
        <p:blipFill>
          <a:blip r:embed="rId2"/>
          <a:stretch>
            <a:fillRect/>
          </a:stretch>
        </p:blipFill>
        <p:spPr>
          <a:xfrm>
            <a:off x="-246500" y="1965644"/>
            <a:ext cx="7899548" cy="2148840"/>
          </a:xfrm>
          <a:prstGeom prst="rect">
            <a:avLst/>
          </a:prstGeom>
        </p:spPr>
      </p:pic>
      <p:sp>
        <p:nvSpPr>
          <p:cNvPr id="6" name="Rectangle 5"/>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stretch>
            <a:fillRect/>
          </a:stretch>
        </p:blipFill>
        <p:spPr>
          <a:xfrm>
            <a:off x="462280" y="6209084"/>
            <a:ext cx="1456418" cy="310896"/>
          </a:xfrm>
          <a:prstGeom prst="rect">
            <a:avLst/>
          </a:prstGeom>
        </p:spPr>
      </p:pic>
    </p:spTree>
    <p:extLst>
      <p:ext uri="{BB962C8B-B14F-4D97-AF65-F5344CB8AC3E}">
        <p14:creationId xmlns:p14="http://schemas.microsoft.com/office/powerpoint/2010/main" val="16114749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1"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399"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2" y="3509753"/>
            <a:ext cx="7315137" cy="1828007"/>
          </a:xfrm>
          <a:noFill/>
        </p:spPr>
        <p:txBody>
          <a:bodyPr lIns="146304" tIns="109728" rIns="146304" bIns="109728">
            <a:noAutofit/>
          </a:bodyPr>
          <a:lstStyle>
            <a:lvl1pPr marL="0" indent="0">
              <a:spcBef>
                <a:spcPts val="0"/>
              </a:spcBef>
              <a:buNone/>
              <a:defRPr sz="3199"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4804330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146654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4359303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092881"/>
          </a:xfrm>
        </p:spPr>
        <p:txBody>
          <a:bodyPr>
            <a:spAutoFit/>
          </a:bodyPr>
          <a:lstStyle>
            <a:lvl1pPr>
              <a:defRPr sz="3999">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4640768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092881"/>
          </a:xfrm>
        </p:spPr>
        <p:txBody>
          <a:bodyPr>
            <a:spAutoFit/>
          </a:bodyPr>
          <a:lstStyle>
            <a:lvl1pPr>
              <a:defRPr sz="3999"/>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8532063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1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551439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959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78926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282" indent="-287282">
              <a:spcBef>
                <a:spcPts val="1224"/>
              </a:spcBef>
              <a:buClr>
                <a:schemeClr val="tx2"/>
              </a:buClr>
              <a:buFont typeface="Arial" pitchFamily="34" charset="0"/>
              <a:buChar char="•"/>
              <a:defRPr sz="3199">
                <a:gradFill>
                  <a:gsLst>
                    <a:gs pos="1250">
                      <a:schemeClr val="tx2"/>
                    </a:gs>
                    <a:gs pos="99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282" indent="-287282">
              <a:spcBef>
                <a:spcPts val="1224"/>
              </a:spcBef>
              <a:buClr>
                <a:schemeClr val="tx2"/>
              </a:buClr>
              <a:buFont typeface="Arial" pitchFamily="34" charset="0"/>
              <a:buChar char="•"/>
              <a:defRPr sz="3199">
                <a:gradFill>
                  <a:gsLst>
                    <a:gs pos="1250">
                      <a:schemeClr val="tx2"/>
                    </a:gs>
                    <a:gs pos="99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907019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39136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5939728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70"/>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563"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4" tIns="146283" rIns="182854" bIns="146283"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563"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9" y="4868863"/>
            <a:ext cx="5943600" cy="1827214"/>
          </a:xfrm>
        </p:spPr>
        <p:txBody>
          <a:bodyPr lIns="182880" tIns="146304" rIns="182880" bIns="146304" anchor="ctr">
            <a:noAutofit/>
          </a:bodyPr>
          <a:lstStyle>
            <a:lvl1pPr marL="0" indent="0" algn="ctr">
              <a:buNone/>
              <a:defRPr sz="3199">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237534096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4"/>
            <a:ext cx="8228299" cy="1181862"/>
          </a:xfrm>
          <a:noFill/>
        </p:spPr>
        <p:txBody>
          <a:bodyPr wrap="square" tIns="91440" bIns="91440" anchor="t" anchorCtr="0">
            <a:spAutoFit/>
          </a:bodyPr>
          <a:lstStyle>
            <a:lvl1pPr>
              <a:defRPr sz="7198"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9" y="3954463"/>
            <a:ext cx="8229599" cy="738664"/>
          </a:xfrm>
          <a:noFill/>
        </p:spPr>
        <p:txBody>
          <a:bodyPr wrap="square" lIns="182880" tIns="146304" rIns="182880" bIns="146304">
            <a:spAutoFit/>
          </a:bodyPr>
          <a:lstStyle>
            <a:lvl1pPr marL="0" indent="0">
              <a:spcBef>
                <a:spcPts val="0"/>
              </a:spcBef>
              <a:buNone/>
              <a:defRPr sz="3199"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5465704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4"/>
            <a:ext cx="8229599" cy="1181862"/>
          </a:xfrm>
          <a:noFill/>
        </p:spPr>
        <p:txBody>
          <a:bodyPr wrap="square" tIns="91440" bIns="91440" anchor="t" anchorCtr="0">
            <a:spAutoFit/>
          </a:bodyPr>
          <a:lstStyle>
            <a:lvl1pPr>
              <a:defRPr sz="7198"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41956319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8506802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60249764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34571961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05684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262021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565482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US" sz="18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8"/>
            <a:ext cx="11887199" cy="1995931"/>
          </a:xfrm>
        </p:spPr>
        <p:txBody>
          <a:bodyPr/>
          <a:lstStyle>
            <a:lvl1pPr marL="0" indent="0">
              <a:buNone/>
              <a:defRPr sz="3299">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8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49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0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79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14331180"/>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7"/>
            <a:ext cx="11887199" cy="403187"/>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defTabSz="932111"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3807334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88900458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99804" y="1135062"/>
            <a:ext cx="11887200" cy="1775871"/>
          </a:xfrm>
        </p:spPr>
        <p:txBody>
          <a:bodyPr>
            <a:spAutoFit/>
          </a:bodyPr>
          <a:lstStyle>
            <a:lvl1pPr marL="0" indent="0">
              <a:buClr>
                <a:schemeClr val="bg1"/>
              </a:buClr>
              <a:buSzPct val="100000"/>
              <a:buFont typeface="Wingdings" panose="05000000000000000000" pitchFamily="2" charset="2"/>
              <a:buNone/>
              <a:defRPr sz="2200">
                <a:solidFill>
                  <a:schemeClr val="bg1"/>
                </a:solidFill>
                <a:latin typeface="+mn-lt"/>
              </a:defRPr>
            </a:lvl1pPr>
            <a:lvl2pPr marL="403147" indent="-241253">
              <a:buClr>
                <a:schemeClr val="bg1"/>
              </a:buClr>
              <a:buSzPct val="100000"/>
              <a:buFont typeface="Wingdings" panose="05000000000000000000" pitchFamily="2" charset="2"/>
              <a:buChar char="§"/>
              <a:defRPr sz="1800">
                <a:solidFill>
                  <a:schemeClr val="bg1"/>
                </a:solidFill>
                <a:latin typeface="+mn-lt"/>
              </a:defRPr>
            </a:lvl2pPr>
            <a:lvl3pPr marL="626943" indent="-241253">
              <a:buClr>
                <a:schemeClr val="bg1"/>
              </a:buClr>
              <a:buSzPct val="100000"/>
              <a:buFont typeface="Wingdings" panose="05000000000000000000" pitchFamily="2" charset="2"/>
              <a:buChar char="§"/>
              <a:defRPr sz="1800">
                <a:solidFill>
                  <a:schemeClr val="bg1"/>
                </a:solidFill>
                <a:latin typeface="+mn-lt"/>
              </a:defRPr>
            </a:lvl3pPr>
            <a:lvl4pPr marL="857085" indent="-241253">
              <a:buClr>
                <a:schemeClr val="bg1"/>
              </a:buClr>
              <a:buSzPct val="100000"/>
              <a:buFont typeface="Wingdings" panose="05000000000000000000" pitchFamily="2" charset="2"/>
              <a:buChar char="§"/>
              <a:defRPr sz="1800">
                <a:solidFill>
                  <a:schemeClr val="bg1"/>
                </a:solidFill>
                <a:latin typeface="+mn-lt"/>
              </a:defRPr>
            </a:lvl4pPr>
            <a:lvl5pPr marL="1144369" indent="-241253">
              <a:buClr>
                <a:schemeClr val="bg1"/>
              </a:buClr>
              <a:buSzPct val="100000"/>
              <a:buFont typeface="Wingdings" panose="05000000000000000000" pitchFamily="2" charset="2"/>
              <a:buChar char="§"/>
              <a:defRPr sz="1800">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a:xfrm>
            <a:off x="294565" y="305979"/>
            <a:ext cx="11889564" cy="752884"/>
          </a:xfrm>
        </p:spPr>
        <p:txBody>
          <a:bodyPr/>
          <a:lstStyle>
            <a:lvl1pPr>
              <a:defRPr sz="3799">
                <a:solidFill>
                  <a:schemeClr val="bg1"/>
                </a:solidFill>
              </a:defRPr>
            </a:lvl1pPr>
          </a:lstStyle>
          <a:p>
            <a:r>
              <a:rPr lang="en-US" dirty="0"/>
              <a:t>Click to edit Master title style</a:t>
            </a:r>
          </a:p>
        </p:txBody>
      </p:sp>
      <p:sp>
        <p:nvSpPr>
          <p:cNvPr id="5" name="Text Box 3"/>
          <p:cNvSpPr txBox="1">
            <a:spLocks noChangeArrowheads="1"/>
          </p:cNvSpPr>
          <p:nvPr userDrawn="1"/>
        </p:nvSpPr>
        <p:spPr bwMode="blackWhite">
          <a:xfrm>
            <a:off x="345439" y="6545262"/>
            <a:ext cx="2519998" cy="245892"/>
          </a:xfrm>
          <a:prstGeom prst="rect">
            <a:avLst/>
          </a:prstGeom>
          <a:noFill/>
          <a:ln w="12700">
            <a:noFill/>
            <a:miter lim="800000"/>
            <a:headEnd type="none" w="sm" len="sm"/>
            <a:tailEnd type="none" w="sm" len="sm"/>
          </a:ln>
          <a:effectLst/>
        </p:spPr>
        <p:txBody>
          <a:bodyPr vert="horz" wrap="square" lIns="143408" tIns="89629" rIns="143408" bIns="89629" numCol="1" anchor="t" anchorCtr="0" compatLnSpc="1">
            <a:prstTxWarp prst="textNoShape">
              <a:avLst/>
            </a:prstTxWarp>
            <a:noAutofit/>
          </a:bodyPr>
          <a:lstStyle/>
          <a:p>
            <a:pPr algn="l" defTabSz="913749" eaLnBrk="0" hangingPunct="0"/>
            <a:r>
              <a:rPr lang="en-US" sz="980" dirty="0">
                <a:solidFill>
                  <a:schemeClr val="bg1"/>
                </a:solidFill>
                <a:cs typeface="Segoe UI" pitchFamily="34" charset="0"/>
              </a:rPr>
              <a:t>MICROSOFT</a:t>
            </a:r>
            <a:r>
              <a:rPr lang="en-US" sz="980" baseline="0" dirty="0">
                <a:solidFill>
                  <a:schemeClr val="bg1"/>
                </a:solidFill>
                <a:cs typeface="Segoe UI" pitchFamily="34" charset="0"/>
              </a:rPr>
              <a:t> CONFIDENTIAL</a:t>
            </a:r>
          </a:p>
        </p:txBody>
      </p:sp>
    </p:spTree>
    <p:extLst>
      <p:ext uri="{BB962C8B-B14F-4D97-AF65-F5344CB8AC3E}">
        <p14:creationId xmlns:p14="http://schemas.microsoft.com/office/powerpoint/2010/main" val="2974843505"/>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Section Title Accent Color 2">
    <p:bg>
      <p:bgPr>
        <a:solidFill>
          <a:schemeClr val="accent2"/>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74640" y="295277"/>
            <a:ext cx="11889564" cy="917575"/>
          </a:xfrm>
        </p:spPr>
        <p:txBody>
          <a:bodyPr/>
          <a:lstStyle/>
          <a:p>
            <a:r>
              <a:rPr lang="en-US"/>
              <a:t>Click to edit Master title style</a:t>
            </a:r>
            <a:endParaRPr lang="en-US" dirty="0"/>
          </a:p>
        </p:txBody>
      </p:sp>
      <p:sp>
        <p:nvSpPr>
          <p:cNvPr id="7" name="Text Placeholder 5"/>
          <p:cNvSpPr>
            <a:spLocks noGrp="1"/>
          </p:cNvSpPr>
          <p:nvPr>
            <p:ph type="body" sz="quarter" idx="10"/>
          </p:nvPr>
        </p:nvSpPr>
        <p:spPr>
          <a:xfrm>
            <a:off x="274640" y="1212850"/>
            <a:ext cx="11887200" cy="2055050"/>
          </a:xfrm>
        </p:spPr>
        <p:txBody>
          <a:bodyPr/>
          <a:lstStyle>
            <a:lvl1pPr marL="0" indent="0">
              <a:buNone/>
              <a:defRPr>
                <a:solidFill>
                  <a:schemeClr val="tx1"/>
                </a:solidFill>
              </a:defRPr>
            </a:lvl1pPr>
            <a:lvl2pPr marL="0" indent="0">
              <a:buFontTx/>
              <a:buNone/>
              <a:defRPr sz="2000"/>
            </a:lvl2pPr>
            <a:lvl3pPr marL="228533" indent="0">
              <a:buNone/>
              <a:defRPr/>
            </a:lvl3pPr>
            <a:lvl4pPr marL="457066" indent="0">
              <a:buNone/>
              <a:defRPr/>
            </a:lvl4pPr>
            <a:lvl5pPr marL="685599"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0" name="Group 9"/>
          <p:cNvGrpSpPr/>
          <p:nvPr userDrawn="1"/>
        </p:nvGrpSpPr>
        <p:grpSpPr>
          <a:xfrm>
            <a:off x="274641" y="6523080"/>
            <a:ext cx="11717698" cy="273693"/>
            <a:chOff x="274603" y="6523076"/>
            <a:chExt cx="11716203" cy="273693"/>
          </a:xfrm>
        </p:grpSpPr>
        <p:sp>
          <p:nvSpPr>
            <p:cNvPr id="11" name="Text Box 3"/>
            <p:cNvSpPr txBox="1">
              <a:spLocks noChangeArrowheads="1"/>
            </p:cNvSpPr>
            <p:nvPr userDrawn="1"/>
          </p:nvSpPr>
          <p:spPr bwMode="blackWhite">
            <a:xfrm>
              <a:off x="274603" y="6523076"/>
              <a:ext cx="3352371" cy="250787"/>
            </a:xfrm>
            <a:prstGeom prst="rect">
              <a:avLst/>
            </a:prstGeom>
            <a:noFill/>
            <a:ln w="12700">
              <a:noFill/>
              <a:miter lim="800000"/>
              <a:headEnd type="none" w="sm" len="sm"/>
              <a:tailEnd type="none" w="sm" len="sm"/>
            </a:ln>
            <a:effectLst/>
          </p:spPr>
          <p:txBody>
            <a:bodyPr vert="horz" wrap="square" lIns="146283" tIns="91427" rIns="146283" bIns="91427" numCol="1" anchor="t" anchorCtr="0" compatLnSpc="1">
              <a:prstTxWarp prst="textNoShape">
                <a:avLst/>
              </a:prstTxWarp>
              <a:noAutofit/>
            </a:bodyPr>
            <a:lstStyle/>
            <a:p>
              <a:pPr algn="l" defTabSz="931839" eaLnBrk="0" hangingPunct="0"/>
              <a:r>
                <a:rPr lang="en-US" sz="1000" dirty="0">
                  <a:solidFill>
                    <a:srgbClr val="BCBEC0"/>
                  </a:solidFill>
                  <a:cs typeface="Segoe UI" pitchFamily="34" charset="0"/>
                </a:rPr>
                <a:t>MICROSOFT</a:t>
              </a:r>
              <a:r>
                <a:rPr lang="en-US" sz="1000" baseline="0" dirty="0">
                  <a:solidFill>
                    <a:srgbClr val="BCBEC0"/>
                  </a:solidFill>
                  <a:cs typeface="Segoe UI" pitchFamily="34" charset="0"/>
                </a:rPr>
                <a:t> CONFIDENTIAL</a:t>
              </a:r>
            </a:p>
          </p:txBody>
        </p:sp>
        <p:pic>
          <p:nvPicPr>
            <p:cNvPr id="12" name="Picture 11"/>
            <p:cNvPicPr>
              <a:picLocks noChangeAspect="1"/>
            </p:cNvPicPr>
            <p:nvPr userDrawn="1"/>
          </p:nvPicPr>
          <p:blipFill>
            <a:blip r:embed="rId2"/>
            <a:stretch>
              <a:fillRect/>
            </a:stretch>
          </p:blipFill>
          <p:spPr>
            <a:xfrm>
              <a:off x="10816895" y="6546621"/>
              <a:ext cx="1173911" cy="250148"/>
            </a:xfrm>
            <a:prstGeom prst="rect">
              <a:avLst/>
            </a:prstGeom>
          </p:spPr>
        </p:pic>
      </p:grpSp>
    </p:spTree>
    <p:extLst>
      <p:ext uri="{BB962C8B-B14F-4D97-AF65-F5344CB8AC3E}">
        <p14:creationId xmlns:p14="http://schemas.microsoft.com/office/powerpoint/2010/main" val="40759658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8" name="Picture 17"/>
          <p:cNvPicPr>
            <a:picLocks noChangeAspect="1"/>
          </p:cNvPicPr>
          <p:nvPr userDrawn="1"/>
        </p:nvPicPr>
        <p:blipFill>
          <a:blip r:embed="rId2"/>
          <a:stretch>
            <a:fillRect/>
          </a:stretch>
        </p:blipFill>
        <p:spPr>
          <a:xfrm>
            <a:off x="-246501" y="1965643"/>
            <a:ext cx="7899548" cy="2148840"/>
          </a:xfrm>
          <a:prstGeom prst="rect">
            <a:avLst/>
          </a:prstGeom>
        </p:spPr>
      </p:pic>
      <p:sp>
        <p:nvSpPr>
          <p:cNvPr id="6" name="Rectangle 5"/>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stretch>
            <a:fillRect/>
          </a:stretch>
        </p:blipFill>
        <p:spPr>
          <a:xfrm>
            <a:off x="462280" y="6209084"/>
            <a:ext cx="1456418" cy="310896"/>
          </a:xfrm>
          <a:prstGeom prst="rect">
            <a:avLst/>
          </a:prstGeom>
        </p:spPr>
      </p:pic>
    </p:spTree>
    <p:extLst>
      <p:ext uri="{BB962C8B-B14F-4D97-AF65-F5344CB8AC3E}">
        <p14:creationId xmlns:p14="http://schemas.microsoft.com/office/powerpoint/2010/main" val="26874886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3161678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5663968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99467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728824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7145966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431138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6661987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7895269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509630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7907622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7260680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180460631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4307741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theme" Target="../theme/theme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theme" Target="../theme/theme4.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3" Type="http://schemas.openxmlformats.org/officeDocument/2006/relationships/slideLayout" Target="../slideLayouts/slideLayout89.xml"/><Relationship Id="rId21" Type="http://schemas.openxmlformats.org/officeDocument/2006/relationships/slideLayout" Target="../slideLayouts/slideLayout107.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theme" Target="../theme/theme5.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18" Type="http://schemas.openxmlformats.org/officeDocument/2006/relationships/slideLayout" Target="../slideLayouts/slideLayout126.xml"/><Relationship Id="rId3" Type="http://schemas.openxmlformats.org/officeDocument/2006/relationships/slideLayout" Target="../slideLayouts/slideLayout111.xml"/><Relationship Id="rId21" Type="http://schemas.openxmlformats.org/officeDocument/2006/relationships/slideLayout" Target="../slideLayouts/slideLayout129.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slideLayout" Target="../slideLayouts/slideLayout125.xml"/><Relationship Id="rId2" Type="http://schemas.openxmlformats.org/officeDocument/2006/relationships/slideLayout" Target="../slideLayouts/slideLayout110.xml"/><Relationship Id="rId16" Type="http://schemas.openxmlformats.org/officeDocument/2006/relationships/slideLayout" Target="../slideLayouts/slideLayout124.xml"/><Relationship Id="rId20" Type="http://schemas.openxmlformats.org/officeDocument/2006/relationships/slideLayout" Target="../slideLayouts/slideLayout128.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23" Type="http://schemas.openxmlformats.org/officeDocument/2006/relationships/theme" Target="../theme/theme6.xml"/><Relationship Id="rId10" Type="http://schemas.openxmlformats.org/officeDocument/2006/relationships/slideLayout" Target="../slideLayouts/slideLayout118.xml"/><Relationship Id="rId19" Type="http://schemas.openxmlformats.org/officeDocument/2006/relationships/slideLayout" Target="../slideLayouts/slideLayout127.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 Id="rId22" Type="http://schemas.openxmlformats.org/officeDocument/2006/relationships/slideLayout" Target="../slideLayouts/slideLayout1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300" r:id="rId1"/>
    <p:sldLayoutId id="2147484295" r:id="rId2"/>
    <p:sldLayoutId id="2147484240" r:id="rId3"/>
    <p:sldLayoutId id="2147484296" r:id="rId4"/>
    <p:sldLayoutId id="2147484241" r:id="rId5"/>
    <p:sldLayoutId id="2147484297" r:id="rId6"/>
    <p:sldLayoutId id="2147484244" r:id="rId7"/>
    <p:sldLayoutId id="2147484298" r:id="rId8"/>
    <p:sldLayoutId id="2147484245" r:id="rId9"/>
    <p:sldLayoutId id="2147484247" r:id="rId10"/>
    <p:sldLayoutId id="2147484331" r:id="rId11"/>
    <p:sldLayoutId id="2147484249" r:id="rId12"/>
    <p:sldLayoutId id="2147484301" r:id="rId13"/>
    <p:sldLayoutId id="2147484251" r:id="rId14"/>
    <p:sldLayoutId id="2147484252" r:id="rId15"/>
    <p:sldLayoutId id="2147484254" r:id="rId16"/>
    <p:sldLayoutId id="2147484365" r:id="rId17"/>
    <p:sldLayoutId id="2147484257" r:id="rId18"/>
    <p:sldLayoutId id="2147484258" r:id="rId19"/>
    <p:sldLayoutId id="2147484260" r:id="rId20"/>
    <p:sldLayoutId id="2147484299" r:id="rId21"/>
    <p:sldLayoutId id="2147484263" r:id="rId22"/>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userDrawn="1">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userDrawn="1">
          <p15:clr>
            <a:srgbClr val="C35EA4"/>
          </p15:clr>
        </p15:guide>
        <p15:guide id="17" pos="7546" userDrawn="1">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marL="342900" marR="0" lvl="0" indent="-3429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Click to edit Master text styles</a:t>
            </a:r>
          </a:p>
          <a:p>
            <a:pPr marL="584200" marR="0" lvl="1" indent="-2413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19" name="Group 18"/>
            <p:cNvGrpSpPr/>
            <p:nvPr userDrawn="1"/>
          </p:nvGrpSpPr>
          <p:grpSpPr>
            <a:xfrm rot="5400000">
              <a:off x="11584220" y="1040742"/>
              <a:ext cx="2698730" cy="629236"/>
              <a:chOff x="1584344" y="4543426"/>
              <a:chExt cx="2698730" cy="629236"/>
            </a:xfrm>
          </p:grpSpPr>
          <p:sp>
            <p:nvSpPr>
              <p:cNvPr id="25" name="Rectangle 24"/>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27" name="Rectangle 26"/>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R:210 G:210 B:210</a:t>
                </a:r>
              </a:p>
            </p:txBody>
          </p:sp>
          <p:sp>
            <p:nvSpPr>
              <p:cNvPr id="28" name="Rectangle 27"/>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29" name="Rectangle 28"/>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Blue</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 G:124 B:16</a:t>
                </a:r>
              </a:p>
            </p:txBody>
          </p:sp>
          <p:sp>
            <p:nvSpPr>
              <p:cNvPr id="30" name="Rectangle 29"/>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grpSp>
        <p:sp>
          <p:nvSpPr>
            <p:cNvPr id="20" name="TextBox 19"/>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21" name="TextBox 20"/>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BAD80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Green </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R:168 G:216 B:10</a:t>
              </a:r>
            </a:p>
          </p:txBody>
        </p:sp>
        <p:sp>
          <p:nvSpPr>
            <p:cNvPr id="31" name="Rectangle 30"/>
            <p:cNvSpPr/>
            <p:nvPr userDrawn="1"/>
          </p:nvSpPr>
          <p:spPr bwMode="auto">
            <a:xfrm rot="5400000">
              <a:off x="12328888" y="4270558"/>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32" name="Rectangle 31"/>
            <p:cNvSpPr/>
            <p:nvPr userDrawn="1"/>
          </p:nvSpPr>
          <p:spPr bwMode="auto">
            <a:xfrm rot="5400000">
              <a:off x="12328888" y="3353997"/>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1249032989"/>
      </p:ext>
    </p:extLst>
  </p:cSld>
  <p:clrMap bg1="dk1" tx1="lt1" bg2="dk2" tx2="lt2" accent1="accent1" accent2="accent2" accent3="accent3" accent4="accent4" accent5="accent5" accent6="accent6" hlink="hlink" folHlink="folHlink"/>
  <p:sldLayoutIdLst>
    <p:sldLayoutId id="2147484339" r:id="rId1"/>
    <p:sldLayoutId id="2147484340" r:id="rId2"/>
    <p:sldLayoutId id="2147484311" r:id="rId3"/>
    <p:sldLayoutId id="2147484312" r:id="rId4"/>
    <p:sldLayoutId id="2147484313" r:id="rId5"/>
    <p:sldLayoutId id="2147484314" r:id="rId6"/>
    <p:sldLayoutId id="2147484315" r:id="rId7"/>
    <p:sldLayoutId id="2147484332" r:id="rId8"/>
    <p:sldLayoutId id="2147484333" r:id="rId9"/>
    <p:sldLayoutId id="2147484334" r:id="rId10"/>
    <p:sldLayoutId id="2147484335" r:id="rId11"/>
    <p:sldLayoutId id="2147484336" r:id="rId12"/>
    <p:sldLayoutId id="2147484323" r:id="rId13"/>
    <p:sldLayoutId id="2147484364" r:id="rId14"/>
    <p:sldLayoutId id="2147484324" r:id="rId15"/>
    <p:sldLayoutId id="2147484325" r:id="rId16"/>
    <p:sldLayoutId id="2147484326" r:id="rId17"/>
    <p:sldLayoutId id="2147484327" r:id="rId18"/>
    <p:sldLayoutId id="2147484328" r:id="rId19"/>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4000" kern="1200" spc="0" baseline="0" dirty="0" smtClean="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2400" kern="1200" spc="0" baseline="0" dirty="0" smtClean="0">
          <a:gradFill>
            <a:gsLst>
              <a:gs pos="1250">
                <a:schemeClr val="tx1"/>
              </a:gs>
              <a:gs pos="100000">
                <a:schemeClr val="tx1"/>
              </a:gs>
            </a:gsLst>
            <a:lin ang="5400000" scaled="0"/>
          </a:gra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userDrawn="1">
          <p15:clr>
            <a:srgbClr val="C35EA4"/>
          </p15:clr>
        </p15:guide>
        <p15:guide id="17" pos="7546" userDrawn="1">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2682552606"/>
      </p:ext>
    </p:extLst>
  </p:cSld>
  <p:clrMap bg1="lt1" tx1="dk1" bg2="lt2" tx2="dk2" accent1="accent1" accent2="accent2" accent3="accent3" accent4="accent4" accent5="accent5" accent6="accent6" hlink="hlink" folHlink="folHlink"/>
  <p:sldLayoutIdLst>
    <p:sldLayoutId id="2147484343" r:id="rId1"/>
    <p:sldLayoutId id="2147484344" r:id="rId2"/>
    <p:sldLayoutId id="2147484345" r:id="rId3"/>
    <p:sldLayoutId id="2147484346" r:id="rId4"/>
    <p:sldLayoutId id="2147484347" r:id="rId5"/>
    <p:sldLayoutId id="2147484348" r:id="rId6"/>
    <p:sldLayoutId id="2147484349" r:id="rId7"/>
    <p:sldLayoutId id="2147484350" r:id="rId8"/>
    <p:sldLayoutId id="2147484351" r:id="rId9"/>
    <p:sldLayoutId id="2147484352" r:id="rId10"/>
    <p:sldLayoutId id="2147484353" r:id="rId11"/>
    <p:sldLayoutId id="2147484354" r:id="rId12"/>
    <p:sldLayoutId id="2147484355" r:id="rId13"/>
    <p:sldLayoutId id="2147484356" r:id="rId14"/>
    <p:sldLayoutId id="2147484357" r:id="rId15"/>
    <p:sldLayoutId id="2147484358" r:id="rId16"/>
    <p:sldLayoutId id="2147484359" r:id="rId17"/>
    <p:sldLayoutId id="2147484360" r:id="rId18"/>
    <p:sldLayoutId id="2147484361" r:id="rId19"/>
    <p:sldLayoutId id="2147484362" r:id="rId20"/>
    <p:sldLayoutId id="2147484363" r:id="rId21"/>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1" y="1212851"/>
            <a:ext cx="11887198" cy="2092881"/>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4" y="-8395"/>
            <a:ext cx="955641" cy="5775363"/>
            <a:chOff x="12618967" y="-8396"/>
            <a:chExt cx="955641" cy="5775363"/>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293"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293"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293"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293"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293"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293"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293"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293"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79639" y="256928"/>
              <a:ext cx="860293" cy="329645"/>
            </a:xfrm>
            <a:prstGeom prst="rect">
              <a:avLst/>
            </a:prstGeom>
            <a:noFill/>
          </p:spPr>
          <p:txBody>
            <a:bodyPr wrap="none" lIns="0" tIns="91440" rIns="182880" bIns="91440" rtlCol="0">
              <a:spAutoFit/>
            </a:bodyPr>
            <a:lstStyle/>
            <a:p>
              <a:pPr marL="0" algn="l" defTabSz="932563"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15628" y="4227340"/>
              <a:ext cx="2709380" cy="329645"/>
            </a:xfrm>
            <a:prstGeom prst="rect">
              <a:avLst/>
            </a:prstGeom>
            <a:noFill/>
          </p:spPr>
          <p:txBody>
            <a:bodyPr wrap="none" lIns="0" tIns="91440" rIns="182880" bIns="91440" rtlCol="0">
              <a:spAutoFit/>
            </a:bodyPr>
            <a:lstStyle/>
            <a:p>
              <a:pPr marL="0" algn="l" defTabSz="932563"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293"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293"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293"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521838020"/>
      </p:ext>
    </p:extLst>
  </p:cSld>
  <p:clrMap bg1="lt1" tx1="dk1" bg2="lt2" tx2="dk2" accent1="accent1" accent2="accent2" accent3="accent3" accent4="accent4" accent5="accent5" accent6="accent6" hlink="hlink" folHlink="folHlink"/>
  <p:sldLayoutIdLst>
    <p:sldLayoutId id="2147484367" r:id="rId1"/>
    <p:sldLayoutId id="2147484368" r:id="rId2"/>
    <p:sldLayoutId id="2147484369" r:id="rId3"/>
    <p:sldLayoutId id="2147484370" r:id="rId4"/>
    <p:sldLayoutId id="2147484371" r:id="rId5"/>
    <p:sldLayoutId id="2147484372" r:id="rId6"/>
    <p:sldLayoutId id="2147484373" r:id="rId7"/>
    <p:sldLayoutId id="2147484374" r:id="rId8"/>
    <p:sldLayoutId id="2147484375" r:id="rId9"/>
    <p:sldLayoutId id="2147484376" r:id="rId10"/>
    <p:sldLayoutId id="2147484377" r:id="rId11"/>
    <p:sldLayoutId id="2147484378" r:id="rId12"/>
    <p:sldLayoutId id="2147484379" r:id="rId13"/>
    <p:sldLayoutId id="2147484380" r:id="rId14"/>
    <p:sldLayoutId id="2147484381" r:id="rId15"/>
    <p:sldLayoutId id="2147484382" r:id="rId16"/>
    <p:sldLayoutId id="2147484383" r:id="rId17"/>
    <p:sldLayoutId id="2147484384" r:id="rId18"/>
    <p:sldLayoutId id="2147484385" r:id="rId19"/>
    <p:sldLayoutId id="2147484386" r:id="rId20"/>
    <p:sldLayoutId id="2147484387" r:id="rId21"/>
    <p:sldLayoutId id="2147484388" r:id="rId22"/>
    <p:sldLayoutId id="2147484389" r:id="rId23"/>
    <p:sldLayoutId id="2147484390" r:id="rId24"/>
  </p:sldLayoutIdLst>
  <p:transition>
    <p:fade/>
  </p:transition>
  <p:txStyles>
    <p:title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4031689377"/>
      </p:ext>
    </p:extLst>
  </p:cSld>
  <p:clrMap bg1="lt1" tx1="dk1" bg2="lt2" tx2="dk2" accent1="accent1" accent2="accent2" accent3="accent3" accent4="accent4" accent5="accent5" accent6="accent6" hlink="hlink" folHlink="folHlink"/>
  <p:sldLayoutIdLst>
    <p:sldLayoutId id="2147484392" r:id="rId1"/>
    <p:sldLayoutId id="2147484393" r:id="rId2"/>
    <p:sldLayoutId id="2147484394" r:id="rId3"/>
    <p:sldLayoutId id="2147484395" r:id="rId4"/>
    <p:sldLayoutId id="2147484396" r:id="rId5"/>
    <p:sldLayoutId id="2147484397" r:id="rId6"/>
    <p:sldLayoutId id="2147484398" r:id="rId7"/>
    <p:sldLayoutId id="2147484399" r:id="rId8"/>
    <p:sldLayoutId id="2147484400" r:id="rId9"/>
    <p:sldLayoutId id="2147484401" r:id="rId10"/>
    <p:sldLayoutId id="2147484402" r:id="rId11"/>
    <p:sldLayoutId id="2147484403" r:id="rId12"/>
    <p:sldLayoutId id="2147484404" r:id="rId13"/>
    <p:sldLayoutId id="2147484405" r:id="rId14"/>
    <p:sldLayoutId id="2147484406" r:id="rId15"/>
    <p:sldLayoutId id="2147484407" r:id="rId16"/>
    <p:sldLayoutId id="2147484408" r:id="rId17"/>
    <p:sldLayoutId id="2147484409" r:id="rId18"/>
    <p:sldLayoutId id="2147484410" r:id="rId19"/>
    <p:sldLayoutId id="2147484411" r:id="rId20"/>
    <p:sldLayoutId id="2147484412" r:id="rId21"/>
    <p:sldLayoutId id="2147484413" r:id="rId22"/>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3326004376"/>
      </p:ext>
    </p:extLst>
  </p:cSld>
  <p:clrMap bg1="lt1" tx1="dk1" bg2="lt2" tx2="dk2" accent1="accent1" accent2="accent2" accent3="accent3" accent4="accent4" accent5="accent5" accent6="accent6" hlink="hlink" folHlink="folHlink"/>
  <p:sldLayoutIdLst>
    <p:sldLayoutId id="2147484415" r:id="rId1"/>
    <p:sldLayoutId id="2147484416" r:id="rId2"/>
    <p:sldLayoutId id="2147484417" r:id="rId3"/>
    <p:sldLayoutId id="2147484418" r:id="rId4"/>
    <p:sldLayoutId id="2147484419" r:id="rId5"/>
    <p:sldLayoutId id="2147484420" r:id="rId6"/>
    <p:sldLayoutId id="2147484421" r:id="rId7"/>
    <p:sldLayoutId id="2147484422" r:id="rId8"/>
    <p:sldLayoutId id="2147484423" r:id="rId9"/>
    <p:sldLayoutId id="2147484424" r:id="rId10"/>
    <p:sldLayoutId id="2147484425" r:id="rId11"/>
    <p:sldLayoutId id="2147484426" r:id="rId12"/>
    <p:sldLayoutId id="2147484427" r:id="rId13"/>
    <p:sldLayoutId id="2147484428" r:id="rId14"/>
    <p:sldLayoutId id="2147484429" r:id="rId15"/>
    <p:sldLayoutId id="2147484430" r:id="rId16"/>
    <p:sldLayoutId id="2147484431" r:id="rId17"/>
    <p:sldLayoutId id="2147484432" r:id="rId18"/>
    <p:sldLayoutId id="2147484433" r:id="rId19"/>
    <p:sldLayoutId id="2147484434" r:id="rId20"/>
    <p:sldLayoutId id="2147484435" r:id="rId21"/>
    <p:sldLayoutId id="2147484436" r:id="rId22"/>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8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6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5.xml"/></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85.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jpg"/><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85.xml"/><Relationship Id="rId5" Type="http://schemas.openxmlformats.org/officeDocument/2006/relationships/image" Target="../media/image25.jp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9.png"/><Relationship Id="rId1" Type="http://schemas.openxmlformats.org/officeDocument/2006/relationships/slideLayout" Target="../slideLayouts/slideLayout65.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9.png"/><Relationship Id="rId1" Type="http://schemas.openxmlformats.org/officeDocument/2006/relationships/slideLayout" Target="../slideLayouts/slideLayout65.xml"/><Relationship Id="rId6" Type="http://schemas.openxmlformats.org/officeDocument/2006/relationships/image" Target="../media/image37.emf"/><Relationship Id="rId5" Type="http://schemas.microsoft.com/office/2007/relationships/hdphoto" Target="../media/hdphoto2.wdp"/><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9.png"/><Relationship Id="rId1" Type="http://schemas.openxmlformats.org/officeDocument/2006/relationships/slideLayout" Target="../slideLayouts/slideLayout73.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8.xml"/><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68.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9.png"/><Relationship Id="rId1" Type="http://schemas.openxmlformats.org/officeDocument/2006/relationships/slideLayout" Target="../slideLayouts/slideLayout68.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9.pn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68.xml"/><Relationship Id="rId6" Type="http://schemas.openxmlformats.org/officeDocument/2006/relationships/image" Target="../media/image39.png"/><Relationship Id="rId5" Type="http://schemas.openxmlformats.org/officeDocument/2006/relationships/image" Target="../media/image42.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7.emf"/><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80.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40.png"/><Relationship Id="rId4" Type="http://schemas.openxmlformats.org/officeDocument/2006/relationships/image" Target="../media/image18.png"/><Relationship Id="rId9"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6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4.png"/><Relationship Id="rId5" Type="http://schemas.microsoft.com/office/2007/relationships/hdphoto" Target="../media/hdphoto1.wdp"/><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7.emf"/><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8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68.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5.png"/><Relationship Id="rId5" Type="http://schemas.microsoft.com/office/2007/relationships/hdphoto" Target="../media/hdphoto1.wdp"/><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17.emf"/><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8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73.xml"/><Relationship Id="rId4" Type="http://schemas.openxmlformats.org/officeDocument/2006/relationships/image" Target="../media/image11.emf"/></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6.png"/><Relationship Id="rId5" Type="http://schemas.microsoft.com/office/2007/relationships/hdphoto" Target="../media/hdphoto1.wdp"/><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7.emf"/><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8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68.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7.png"/><Relationship Id="rId5" Type="http://schemas.microsoft.com/office/2007/relationships/hdphoto" Target="../media/hdphoto1.wdp"/><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9.png"/><Relationship Id="rId7"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68.xml"/><Relationship Id="rId6" Type="http://schemas.openxmlformats.org/officeDocument/2006/relationships/image" Target="../media/image39.png"/><Relationship Id="rId5" Type="http://schemas.openxmlformats.org/officeDocument/2006/relationships/image" Target="../media/image42.pn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9.png"/><Relationship Id="rId1" Type="http://schemas.openxmlformats.org/officeDocument/2006/relationships/slideLayout" Target="../slideLayouts/slideLayout73.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8.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9.png"/><Relationship Id="rId1" Type="http://schemas.openxmlformats.org/officeDocument/2006/relationships/slideLayout" Target="../slideLayouts/slideLayout68.xml"/></Relationships>
</file>

<file path=ppt/slides/_rels/slide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3.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4.png"/><Relationship Id="rId1" Type="http://schemas.openxmlformats.org/officeDocument/2006/relationships/slideLayout" Target="../slideLayouts/slideLayout86.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6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4.png"/><Relationship Id="rId1" Type="http://schemas.openxmlformats.org/officeDocument/2006/relationships/slideLayout" Target="../slideLayouts/slideLayout86.xml"/></Relationships>
</file>

<file path=ppt/slides/_rels/slide41.xml.rels><?xml version="1.0" encoding="UTF-8" standalone="yes"?>
<Relationships xmlns="http://schemas.openxmlformats.org/package/2006/relationships"><Relationship Id="rId3" Type="http://schemas.openxmlformats.org/officeDocument/2006/relationships/hyperlink" Target="https://github.com/Azure/AzureStack-Tools" TargetMode="External"/><Relationship Id="rId2" Type="http://schemas.openxmlformats.org/officeDocument/2006/relationships/image" Target="../media/image9.png"/><Relationship Id="rId1" Type="http://schemas.openxmlformats.org/officeDocument/2006/relationships/slideLayout" Target="../slideLayouts/slideLayout73.xml"/><Relationship Id="rId4" Type="http://schemas.openxmlformats.org/officeDocument/2006/relationships/image" Target="../media/image51.jpeg"/></Relationships>
</file>

<file path=ppt/slides/_rels/slide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3.xml"/></Relationships>
</file>

<file path=ppt/slides/_rels/slide43.xml.rels><?xml version="1.0" encoding="UTF-8" standalone="yes"?>
<Relationships xmlns="http://schemas.openxmlformats.org/package/2006/relationships"><Relationship Id="rId3" Type="http://schemas.openxmlformats.org/officeDocument/2006/relationships/hyperlink" Target="http://www.microsoft.com/itprocareercenter" TargetMode="External"/><Relationship Id="rId2" Type="http://schemas.openxmlformats.org/officeDocument/2006/relationships/notesSlide" Target="../notesSlides/notesSlide12.xml"/><Relationship Id="rId1" Type="http://schemas.openxmlformats.org/officeDocument/2006/relationships/slideLayout" Target="../slideLayouts/slideLayout119.xml"/><Relationship Id="rId6" Type="http://schemas.openxmlformats.org/officeDocument/2006/relationships/hyperlink" Target="https://techcommunity.microsoft.com/" TargetMode="External"/><Relationship Id="rId5" Type="http://schemas.openxmlformats.org/officeDocument/2006/relationships/hyperlink" Target="http://www.microsoft.com/mechanics" TargetMode="External"/><Relationship Id="rId4" Type="http://schemas.openxmlformats.org/officeDocument/2006/relationships/hyperlink" Target="http://www.microsoft.com/itprocloudessentials"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techcommunity.microsoft.com/" TargetMode="External"/><Relationship Id="rId3" Type="http://schemas.openxmlformats.org/officeDocument/2006/relationships/hyperlink" Target="http://azure.com/solutions" TargetMode="External"/><Relationship Id="rId7" Type="http://schemas.openxmlformats.org/officeDocument/2006/relationships/hyperlink" Target="https://www.microsoft.com/mechanics" TargetMode="External"/><Relationship Id="rId2" Type="http://schemas.openxmlformats.org/officeDocument/2006/relationships/notesSlide" Target="../notesSlides/notesSlide13.xml"/><Relationship Id="rId1" Type="http://schemas.openxmlformats.org/officeDocument/2006/relationships/slideLayout" Target="../slideLayouts/slideLayout97.xml"/><Relationship Id="rId6" Type="http://schemas.openxmlformats.org/officeDocument/2006/relationships/hyperlink" Target="http://www.microsoft.com/itprocloudessentials" TargetMode="External"/><Relationship Id="rId5" Type="http://schemas.openxmlformats.org/officeDocument/2006/relationships/hyperlink" Target="http://www.microsoft.com/itprocareercenter" TargetMode="External"/><Relationship Id="rId4" Type="http://schemas.openxmlformats.org/officeDocument/2006/relationships/hyperlink" Target="http://aka.ms/AzureMonthlyWebinar"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myignite.microsoft.com/" TargetMode="External"/><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53.png"/><Relationship Id="rId5" Type="http://schemas.openxmlformats.org/officeDocument/2006/relationships/image" Target="../media/image52.jpg"/><Relationship Id="rId4" Type="http://schemas.openxmlformats.org/officeDocument/2006/relationships/hyperlink" Target="https://aka.ms/ignite.mobileapp"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3.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80.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6.xml"/></Relationships>
</file>

<file path=ppt/slides/_rels/slide49.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86.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9.png"/><Relationship Id="rId1" Type="http://schemas.openxmlformats.org/officeDocument/2006/relationships/slideLayout" Target="../slideLayouts/slideLayout65.xml"/></Relationships>
</file>

<file path=ppt/slides/_rels/slide50.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7.xml"/><Relationship Id="rId1" Type="http://schemas.openxmlformats.org/officeDocument/2006/relationships/slideLayout" Target="../slideLayouts/slideLayout86.xml"/></Relationships>
</file>

<file path=ppt/slides/_rels/slide5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86.xml"/><Relationship Id="rId4" Type="http://schemas.openxmlformats.org/officeDocument/2006/relationships/image" Target="../media/image63.jpg"/></Relationships>
</file>

<file path=ppt/slides/_rels/slide5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68.xml"/><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5.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937" y="1129408"/>
            <a:ext cx="7186164" cy="1828786"/>
          </a:xfrm>
        </p:spPr>
        <p:txBody>
          <a:bodyPr/>
          <a:lstStyle/>
          <a:p>
            <a:r>
              <a:rPr lang="en-US" dirty="0"/>
              <a:t>Architecting the hybrid cloud platform with Azure Stack</a:t>
            </a:r>
          </a:p>
        </p:txBody>
      </p:sp>
      <p:sp>
        <p:nvSpPr>
          <p:cNvPr id="3" name="Text Placeholder 2"/>
          <p:cNvSpPr>
            <a:spLocks noGrp="1"/>
          </p:cNvSpPr>
          <p:nvPr>
            <p:ph type="body" sz="quarter" idx="12"/>
          </p:nvPr>
        </p:nvSpPr>
        <p:spPr/>
        <p:txBody>
          <a:bodyPr/>
          <a:lstStyle/>
          <a:p>
            <a:r>
              <a:rPr lang="en-US" sz="3264" dirty="0"/>
              <a:t>Jeffrey Snover</a:t>
            </a:r>
            <a:r>
              <a:rPr lang="en-US" sz="3264"/>
              <a:t>, Chief Architect, </a:t>
            </a:r>
            <a:endParaRPr lang="en-US" sz="3264" dirty="0"/>
          </a:p>
          <a:p>
            <a:r>
              <a:rPr lang="en-US" sz="3264" dirty="0"/>
              <a:t>Enterprise</a:t>
            </a:r>
            <a:r>
              <a:rPr lang="en-US" sz="3264"/>
              <a:t> </a:t>
            </a:r>
            <a:r>
              <a:rPr lang="en-US" sz="3264" dirty="0"/>
              <a:t>Cloud</a:t>
            </a:r>
          </a:p>
          <a:p>
            <a:endParaRPr lang="en-US" dirty="0"/>
          </a:p>
          <a:p>
            <a:r>
              <a:rPr lang="en-US" sz="3264">
                <a:solidFill>
                  <a:srgbClr val="FFFFFF"/>
                </a:solidFill>
              </a:rPr>
              <a:t>Mark Russinovich</a:t>
            </a:r>
            <a:r>
              <a:rPr lang="en-US" sz="3264" dirty="0">
                <a:solidFill>
                  <a:srgbClr val="FFFFFF"/>
                </a:solidFill>
              </a:rPr>
              <a:t>,</a:t>
            </a:r>
            <a:r>
              <a:rPr lang="en-US" sz="3264">
                <a:solidFill>
                  <a:srgbClr val="FFFFFF"/>
                </a:solidFill>
              </a:rPr>
              <a:t> </a:t>
            </a:r>
            <a:r>
              <a:rPr lang="en-US" sz="3264" dirty="0">
                <a:solidFill>
                  <a:srgbClr val="FFFFFF"/>
                </a:solidFill>
              </a:rPr>
              <a:t>CTO </a:t>
            </a:r>
            <a:r>
              <a:rPr lang="en-US" sz="3264">
                <a:solidFill>
                  <a:srgbClr val="FFFFFF"/>
                </a:solidFill>
              </a:rPr>
              <a:t>Azure</a:t>
            </a:r>
            <a:endParaRPr lang="en-US" sz="3264" dirty="0">
              <a:solidFill>
                <a:srgbClr val="FFFFFF"/>
              </a:solidFill>
            </a:endParaRPr>
          </a:p>
          <a:p>
            <a:endParaRPr lang="en-US" dirty="0"/>
          </a:p>
        </p:txBody>
      </p:sp>
    </p:spTree>
    <p:extLst>
      <p:ext uri="{BB962C8B-B14F-4D97-AF65-F5344CB8AC3E}">
        <p14:creationId xmlns:p14="http://schemas.microsoft.com/office/powerpoint/2010/main" val="3935258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bwMode="gray">
          <a:xfrm>
            <a:off x="1148233" y="553408"/>
            <a:ext cx="2115629" cy="2115629"/>
            <a:chOff x="2659018" y="0"/>
            <a:chExt cx="6669132" cy="6669132"/>
          </a:xfrm>
        </p:grpSpPr>
        <p:grpSp>
          <p:nvGrpSpPr>
            <p:cNvPr id="15" name="Group 14"/>
            <p:cNvGrpSpPr/>
            <p:nvPr/>
          </p:nvGrpSpPr>
          <p:grpSpPr bwMode="gray">
            <a:xfrm>
              <a:off x="2659018" y="0"/>
              <a:ext cx="6669132" cy="6669132"/>
              <a:chOff x="1353639" y="994954"/>
              <a:chExt cx="3657273" cy="3657273"/>
            </a:xfrm>
          </p:grpSpPr>
          <p:sp>
            <p:nvSpPr>
              <p:cNvPr id="17" name="Oval 16"/>
              <p:cNvSpPr/>
              <p:nvPr/>
            </p:nvSpPr>
            <p:spPr bwMode="gray">
              <a:xfrm>
                <a:off x="1353639" y="994954"/>
                <a:ext cx="3657273" cy="3657273"/>
              </a:xfrm>
              <a:prstGeom prst="ellipse">
                <a:avLst/>
              </a:prstGeom>
              <a:solidFill>
                <a:srgbClr val="375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1818">
                  <a:defRPr/>
                </a:pPr>
                <a:endParaRPr lang="en-US" sz="1770" kern="0" dirty="0">
                  <a:solidFill>
                    <a:srgbClr val="FFFFFF"/>
                  </a:solidFill>
                </a:endParaRPr>
              </a:p>
            </p:txBody>
          </p:sp>
          <p:sp>
            <p:nvSpPr>
              <p:cNvPr id="18" name="Oval 17"/>
              <p:cNvSpPr/>
              <p:nvPr/>
            </p:nvSpPr>
            <p:spPr bwMode="gray">
              <a:xfrm>
                <a:off x="1985971" y="1627286"/>
                <a:ext cx="2392609" cy="2392609"/>
              </a:xfrm>
              <a:prstGeom prst="ellipse">
                <a:avLst/>
              </a:prstGeom>
              <a:solidFill>
                <a:srgbClr val="3E6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1818">
                  <a:defRPr/>
                </a:pPr>
                <a:endParaRPr lang="en-US" sz="1770" kern="0" dirty="0">
                  <a:solidFill>
                    <a:srgbClr val="FFFFFF"/>
                  </a:solidFill>
                </a:endParaRPr>
              </a:p>
            </p:txBody>
          </p:sp>
        </p:grpSp>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gray">
            <a:xfrm>
              <a:off x="4265829" y="2127822"/>
              <a:ext cx="3421147" cy="2132019"/>
            </a:xfrm>
            <a:prstGeom prst="rect">
              <a:avLst/>
            </a:prstGeom>
          </p:spPr>
        </p:pic>
      </p:gr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gray">
          <a:xfrm>
            <a:off x="2321" y="2669038"/>
            <a:ext cx="4231818" cy="3221150"/>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bwMode="gray">
          <a:xfrm>
            <a:off x="74934" y="3109936"/>
            <a:ext cx="4159205" cy="1513451"/>
          </a:xfrm>
          <a:prstGeom prst="rect">
            <a:avLst/>
          </a:prstGeom>
        </p:spPr>
      </p:pic>
      <p:pic>
        <p:nvPicPr>
          <p:cNvPr id="5"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gray">
          <a:xfrm>
            <a:off x="136070" y="2746004"/>
            <a:ext cx="3636220" cy="1008812"/>
          </a:xfrm>
          <a:prstGeom prst="rect">
            <a:avLst/>
          </a:prstGeom>
        </p:spPr>
      </p:pic>
      <p:pic>
        <p:nvPicPr>
          <p:cNvPr id="6" name="Picture 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bwMode="gray">
          <a:xfrm>
            <a:off x="136069" y="1909992"/>
            <a:ext cx="4118929" cy="1779854"/>
          </a:xfrm>
          <a:prstGeom prst="rect">
            <a:avLst/>
          </a:prstGeom>
        </p:spPr>
      </p:pic>
      <p:sp>
        <p:nvSpPr>
          <p:cNvPr id="23" name="TextBox 22"/>
          <p:cNvSpPr txBox="1"/>
          <p:nvPr/>
        </p:nvSpPr>
        <p:spPr>
          <a:xfrm>
            <a:off x="4861491" y="2124167"/>
            <a:ext cx="7299504" cy="2709676"/>
          </a:xfrm>
          <a:prstGeom prst="rect">
            <a:avLst/>
          </a:prstGeom>
          <a:noFill/>
        </p:spPr>
        <p:txBody>
          <a:bodyPr wrap="square" lIns="182854" tIns="146283" rIns="182854" bIns="182854" rtlCol="0" anchor="t">
            <a:noAutofit/>
          </a:bodyPr>
          <a:lstStyle/>
          <a:p>
            <a:pPr defTabSz="577881">
              <a:defRPr/>
            </a:pPr>
            <a:r>
              <a:rPr lang="en-US" sz="7198" kern="0" dirty="0">
                <a:gradFill>
                  <a:gsLst>
                    <a:gs pos="0">
                      <a:schemeClr val="tx1"/>
                    </a:gs>
                    <a:gs pos="100000">
                      <a:schemeClr val="tx1"/>
                    </a:gs>
                  </a:gsLst>
                  <a:lin ang="5400000" scaled="0"/>
                </a:gradFill>
                <a:latin typeface="Segoe UI Light" panose="020B0502040204020203" pitchFamily="34" charset="0"/>
                <a:cs typeface="Segoe UI Light" panose="020B0502040204020203" pitchFamily="34" charset="0"/>
              </a:rPr>
              <a:t>Demo: Azure Consistency</a:t>
            </a:r>
          </a:p>
        </p:txBody>
      </p:sp>
    </p:spTree>
    <p:extLst>
      <p:ext uri="{BB962C8B-B14F-4D97-AF65-F5344CB8AC3E}">
        <p14:creationId xmlns:p14="http://schemas.microsoft.com/office/powerpoint/2010/main" val="351191040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ueprint"/>
          <p:cNvPicPr>
            <a:picLocks noChangeAspect="1"/>
          </p:cNvPicPr>
          <p:nvPr/>
        </p:nvPicPr>
        <p:blipFill>
          <a:blip r:embed="rId2">
            <a:duotone>
              <a:prstClr val="black"/>
              <a:srgbClr val="00B050">
                <a:tint val="45000"/>
                <a:satMod val="400000"/>
              </a:srgbClr>
            </a:duotone>
            <a:extLst>
              <a:ext uri="{BEBA8EAE-BF5A-486C-A8C5-ECC9F3942E4B}">
                <a14:imgProps xmlns:a14="http://schemas.microsoft.com/office/drawing/2010/main">
                  <a14:imgLayer r:embed="rId3">
                    <a14:imgEffect>
                      <a14:artisticTexturizer/>
                    </a14:imgEffect>
                    <a14:imgEffect>
                      <a14:brightnessContrast bright="-66000"/>
                    </a14:imgEffect>
                  </a14:imgLayer>
                </a14:imgProps>
              </a:ext>
              <a:ext uri="{28A0092B-C50C-407E-A947-70E740481C1C}">
                <a14:useLocalDpi xmlns:a14="http://schemas.microsoft.com/office/drawing/2010/main" val="0"/>
              </a:ext>
            </a:extLst>
          </a:blip>
          <a:stretch>
            <a:fillRect/>
          </a:stretch>
        </p:blipFill>
        <p:spPr>
          <a:xfrm>
            <a:off x="881" y="-1"/>
            <a:ext cx="12551287" cy="6994525"/>
          </a:xfrm>
          <a:prstGeom prst="rect">
            <a:avLst/>
          </a:prstGeom>
        </p:spPr>
      </p:pic>
      <p:sp>
        <p:nvSpPr>
          <p:cNvPr id="14" name="Flowchart: Multidocument 13"/>
          <p:cNvSpPr/>
          <p:nvPr/>
        </p:nvSpPr>
        <p:spPr>
          <a:xfrm>
            <a:off x="2170146" y="544018"/>
            <a:ext cx="1865207" cy="1709773"/>
          </a:xfrm>
          <a:prstGeom prst="flowChartMultidocumen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r>
              <a:rPr lang="en-US" sz="1632" kern="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Azure</a:t>
            </a:r>
            <a:endParaRPr lang="en-US" sz="1632"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a:p>
            <a:pPr algn="ctr" defTabSz="932597">
              <a:defRPr/>
            </a:pPr>
            <a:r>
              <a:rPr lang="en-US" sz="1632"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Quick</a:t>
            </a:r>
            <a:r>
              <a:rPr lang="en-US" sz="1632" kern="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 Start Templates</a:t>
            </a:r>
            <a:endParaRPr lang="en-US" sz="1632"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15" name="Arrow: Right 14"/>
          <p:cNvSpPr/>
          <p:nvPr/>
        </p:nvSpPr>
        <p:spPr>
          <a:xfrm>
            <a:off x="4211581" y="4060710"/>
            <a:ext cx="1010320" cy="194292"/>
          </a:xfrm>
          <a:prstGeom prst="rightArrow">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632"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16" name="Flowchart: Process 15"/>
          <p:cNvSpPr/>
          <p:nvPr/>
        </p:nvSpPr>
        <p:spPr>
          <a:xfrm>
            <a:off x="8309783" y="2747165"/>
            <a:ext cx="1865207" cy="932603"/>
          </a:xfrm>
          <a:prstGeom prst="flowChartProcess">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r>
              <a:rPr lang="en-US" sz="1632" kern="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VM</a:t>
            </a:r>
            <a:br>
              <a:rPr lang="en-US" sz="1632"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br>
            <a:r>
              <a:rPr lang="en-US" sz="1632" kern="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a:t>
            </a:r>
            <a:r>
              <a:rPr lang="en-US" sz="1632"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Azure</a:t>
            </a:r>
            <a:r>
              <a:rPr lang="en-US" sz="1632" kern="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a:t>
            </a:r>
            <a:endParaRPr lang="en-US" sz="1632"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28" name="Flowchart: Process 27"/>
          <p:cNvSpPr/>
          <p:nvPr/>
        </p:nvSpPr>
        <p:spPr>
          <a:xfrm>
            <a:off x="8316594" y="4896167"/>
            <a:ext cx="1865207" cy="932603"/>
          </a:xfrm>
          <a:prstGeom prst="flowChartProcess">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r>
              <a:rPr lang="en-US" sz="1632" kern="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VM</a:t>
            </a:r>
            <a:br>
              <a:rPr lang="en-US" sz="1632"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br>
            <a:r>
              <a:rPr lang="en-US" sz="1632" kern="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a:t>
            </a:r>
            <a:r>
              <a:rPr lang="en-US" sz="1632"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Azure Stack</a:t>
            </a:r>
            <a:r>
              <a:rPr lang="en-US" sz="1632" kern="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a:t>
            </a:r>
            <a:endParaRPr lang="en-US" sz="1632"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29" name="Arrow: Right 28"/>
          <p:cNvSpPr/>
          <p:nvPr/>
        </p:nvSpPr>
        <p:spPr>
          <a:xfrm rot="1130310">
            <a:off x="7148338" y="4949955"/>
            <a:ext cx="1010320" cy="194292"/>
          </a:xfrm>
          <a:prstGeom prst="rightArrow">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632" kern="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30" name="Arrow: Right 29"/>
          <p:cNvSpPr/>
          <p:nvPr/>
        </p:nvSpPr>
        <p:spPr>
          <a:xfrm rot="20333062">
            <a:off x="7145109" y="3284139"/>
            <a:ext cx="1010320" cy="194292"/>
          </a:xfrm>
          <a:prstGeom prst="rightArrow">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632" kern="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31" name="Rectangle: Rounded Corners 30"/>
          <p:cNvSpPr/>
          <p:nvPr/>
        </p:nvSpPr>
        <p:spPr>
          <a:xfrm>
            <a:off x="2170146" y="3574979"/>
            <a:ext cx="1865207" cy="1165754"/>
          </a:xfrm>
          <a:prstGeom prst="round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r>
              <a:rPr lang="en-US" sz="1632"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VS Code</a:t>
            </a:r>
          </a:p>
        </p:txBody>
      </p:sp>
      <p:sp>
        <p:nvSpPr>
          <p:cNvPr id="32" name="Rectangle: Single Corner Snipped 31"/>
          <p:cNvSpPr/>
          <p:nvPr/>
        </p:nvSpPr>
        <p:spPr>
          <a:xfrm>
            <a:off x="5434258" y="3574979"/>
            <a:ext cx="1632056" cy="1165754"/>
          </a:xfrm>
          <a:prstGeom prst="snip1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r>
              <a:rPr lang="en-US" sz="1632"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Azure PowerShell</a:t>
            </a:r>
          </a:p>
        </p:txBody>
      </p:sp>
      <p:sp>
        <p:nvSpPr>
          <p:cNvPr id="33" name="Arrow: Right 32"/>
          <p:cNvSpPr/>
          <p:nvPr/>
        </p:nvSpPr>
        <p:spPr>
          <a:xfrm rot="5400000">
            <a:off x="2597589" y="2739522"/>
            <a:ext cx="1010320" cy="194292"/>
          </a:xfrm>
          <a:prstGeom prst="rightArrow">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632"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220588448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ueprint"/>
          <p:cNvPicPr>
            <a:picLocks noChangeAspect="1"/>
          </p:cNvPicPr>
          <p:nvPr/>
        </p:nvPicPr>
        <p:blipFill>
          <a:blip r:embed="rId4">
            <a:duotone>
              <a:prstClr val="black"/>
              <a:srgbClr val="00B050">
                <a:tint val="45000"/>
                <a:satMod val="400000"/>
              </a:srgbClr>
            </a:duotone>
            <a:extLst>
              <a:ext uri="{BEBA8EAE-BF5A-486C-A8C5-ECC9F3942E4B}">
                <a14:imgProps xmlns:a14="http://schemas.microsoft.com/office/drawing/2010/main">
                  <a14:imgLayer r:embed="rId5">
                    <a14:imgEffect>
                      <a14:artisticTexturizer/>
                    </a14:imgEffect>
                    <a14:imgEffect>
                      <a14:brightnessContrast bright="-66000"/>
                    </a14:imgEffect>
                  </a14:imgLayer>
                </a14:imgProps>
              </a:ext>
              <a:ext uri="{28A0092B-C50C-407E-A947-70E740481C1C}">
                <a14:useLocalDpi xmlns:a14="http://schemas.microsoft.com/office/drawing/2010/main" val="0"/>
              </a:ext>
            </a:extLst>
          </a:blip>
          <a:stretch>
            <a:fillRect/>
          </a:stretch>
        </p:blipFill>
        <p:spPr>
          <a:xfrm>
            <a:off x="881" y="-1"/>
            <a:ext cx="12551287" cy="6994525"/>
          </a:xfrm>
          <a:prstGeom prst="rect">
            <a:avLst/>
          </a:prstGeom>
        </p:spPr>
      </p:pic>
      <p:pic>
        <p:nvPicPr>
          <p:cNvPr id="2" name="consistenc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95864" y="245641"/>
            <a:ext cx="11561321" cy="6503243"/>
          </a:xfrm>
          <a:prstGeom prst="rect">
            <a:avLst/>
          </a:prstGeom>
        </p:spPr>
      </p:pic>
    </p:spTree>
    <p:extLst>
      <p:ext uri="{BB962C8B-B14F-4D97-AF65-F5344CB8AC3E}">
        <p14:creationId xmlns:p14="http://schemas.microsoft.com/office/powerpoint/2010/main" val="526211232"/>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39881" t="14455" b="10954"/>
          <a:stretch/>
        </p:blipFill>
        <p:spPr>
          <a:xfrm>
            <a:off x="882" y="0"/>
            <a:ext cx="12434711" cy="6994526"/>
          </a:xfrm>
          <a:prstGeom prst="rect">
            <a:avLst/>
          </a:prstGeom>
        </p:spPr>
      </p:pic>
      <p:sp>
        <p:nvSpPr>
          <p:cNvPr id="2" name="Title 1"/>
          <p:cNvSpPr>
            <a:spLocks noGrp="1"/>
          </p:cNvSpPr>
          <p:nvPr>
            <p:ph type="title"/>
          </p:nvPr>
        </p:nvSpPr>
        <p:spPr/>
        <p:txBody>
          <a:bodyPr/>
          <a:lstStyle/>
          <a:p>
            <a:r>
              <a:rPr lang="en-US" dirty="0">
                <a:solidFill>
                  <a:schemeClr val="bg1"/>
                </a:solidFill>
              </a:rPr>
              <a:t>Design Corner</a:t>
            </a:r>
          </a:p>
        </p:txBody>
      </p:sp>
      <p:sp>
        <p:nvSpPr>
          <p:cNvPr id="3" name="Text Placeholder 2"/>
          <p:cNvSpPr>
            <a:spLocks noGrp="1"/>
          </p:cNvSpPr>
          <p:nvPr>
            <p:ph type="body" sz="quarter" idx="10"/>
          </p:nvPr>
        </p:nvSpPr>
        <p:spPr>
          <a:xfrm>
            <a:off x="1912718" y="2778787"/>
            <a:ext cx="2802992" cy="742187"/>
          </a:xfrm>
        </p:spPr>
        <p:txBody>
          <a:bodyPr/>
          <a:lstStyle/>
          <a:p>
            <a:r>
              <a:rPr lang="en-US" dirty="0">
                <a:solidFill>
                  <a:schemeClr val="bg1"/>
                </a:solidFill>
              </a:rPr>
              <a:t>Our Goal</a:t>
            </a:r>
          </a:p>
        </p:txBody>
      </p:sp>
      <p:sp>
        <p:nvSpPr>
          <p:cNvPr id="7" name="Rectangle 6"/>
          <p:cNvSpPr/>
          <p:nvPr/>
        </p:nvSpPr>
        <p:spPr>
          <a:xfrm>
            <a:off x="6601568" y="2112483"/>
            <a:ext cx="4622899" cy="542399"/>
          </a:xfrm>
          <a:prstGeom prst="rect">
            <a:avLst/>
          </a:prstGeom>
        </p:spPr>
        <p:txBody>
          <a:bodyPr wrap="square">
            <a:spAutoFit/>
          </a:bodyPr>
          <a:lstStyle/>
          <a:p>
            <a:pPr defTabSz="932597"/>
            <a:r>
              <a:rPr lang="en-US" sz="2856" kern="0" dirty="0">
                <a:solidFill>
                  <a:schemeClr val="bg1"/>
                </a:solidFill>
              </a:rPr>
              <a:t>Wide Ecosystem Of Apps</a:t>
            </a:r>
          </a:p>
        </p:txBody>
      </p:sp>
      <p:sp>
        <p:nvSpPr>
          <p:cNvPr id="6" name="Cross 5"/>
          <p:cNvSpPr/>
          <p:nvPr/>
        </p:nvSpPr>
        <p:spPr bwMode="auto">
          <a:xfrm>
            <a:off x="5761177" y="2742125"/>
            <a:ext cx="518190" cy="489230"/>
          </a:xfrm>
          <a:prstGeom prst="plus">
            <a:avLst>
              <a:gd name="adj" fmla="val 46705"/>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kern="0" dirty="0">
              <a:gradFill>
                <a:gsLst>
                  <a:gs pos="5439">
                    <a:srgbClr val="F8F8F8"/>
                  </a:gs>
                  <a:gs pos="10000">
                    <a:srgbClr val="F8F8F8"/>
                  </a:gs>
                </a:gsLst>
                <a:lin ang="5400000" scaled="0"/>
              </a:gradFill>
            </a:endParaRPr>
          </a:p>
        </p:txBody>
      </p:sp>
      <p:sp>
        <p:nvSpPr>
          <p:cNvPr id="9" name="Rectangle 8"/>
          <p:cNvSpPr/>
          <p:nvPr/>
        </p:nvSpPr>
        <p:spPr>
          <a:xfrm>
            <a:off x="6601568" y="2637082"/>
            <a:ext cx="4622899" cy="542399"/>
          </a:xfrm>
          <a:prstGeom prst="rect">
            <a:avLst/>
          </a:prstGeom>
        </p:spPr>
        <p:txBody>
          <a:bodyPr wrap="square">
            <a:spAutoFit/>
          </a:bodyPr>
          <a:lstStyle/>
          <a:p>
            <a:pPr defTabSz="932597"/>
            <a:r>
              <a:rPr lang="en-US" sz="2856" kern="0" dirty="0">
                <a:solidFill>
                  <a:schemeClr val="bg1"/>
                </a:solidFill>
              </a:rPr>
              <a:t>Choice of deployment</a:t>
            </a:r>
          </a:p>
        </p:txBody>
      </p:sp>
      <p:sp>
        <p:nvSpPr>
          <p:cNvPr id="10" name="Rectangle 9"/>
          <p:cNvSpPr/>
          <p:nvPr/>
        </p:nvSpPr>
        <p:spPr>
          <a:xfrm>
            <a:off x="6621033" y="3225443"/>
            <a:ext cx="4622899" cy="542399"/>
          </a:xfrm>
          <a:prstGeom prst="rect">
            <a:avLst/>
          </a:prstGeom>
        </p:spPr>
        <p:txBody>
          <a:bodyPr wrap="square">
            <a:spAutoFit/>
          </a:bodyPr>
          <a:lstStyle/>
          <a:p>
            <a:pPr defTabSz="932597"/>
            <a:r>
              <a:rPr lang="en-US" sz="2856" kern="0" dirty="0">
                <a:solidFill>
                  <a:schemeClr val="bg1"/>
                </a:solidFill>
              </a:rPr>
              <a:t>Skilled practitioners</a:t>
            </a:r>
          </a:p>
        </p:txBody>
      </p:sp>
      <p:cxnSp>
        <p:nvCxnSpPr>
          <p:cNvPr id="12" name="Straight Connector 11"/>
          <p:cNvCxnSpPr/>
          <p:nvPr/>
        </p:nvCxnSpPr>
        <p:spPr>
          <a:xfrm>
            <a:off x="5668758" y="3778475"/>
            <a:ext cx="5875681" cy="0"/>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6621033" y="3926390"/>
            <a:ext cx="4622899" cy="542399"/>
          </a:xfrm>
          <a:prstGeom prst="rect">
            <a:avLst/>
          </a:prstGeom>
        </p:spPr>
        <p:txBody>
          <a:bodyPr wrap="square">
            <a:spAutoFit/>
          </a:bodyPr>
          <a:lstStyle/>
          <a:p>
            <a:pPr defTabSz="932597"/>
            <a:r>
              <a:rPr lang="en-US" sz="2856" kern="0" dirty="0">
                <a:solidFill>
                  <a:schemeClr val="bg1"/>
                </a:solidFill>
              </a:rPr>
              <a:t>Successful Platform</a:t>
            </a:r>
          </a:p>
        </p:txBody>
      </p:sp>
      <p:sp>
        <p:nvSpPr>
          <p:cNvPr id="14" name="Oval 13"/>
          <p:cNvSpPr/>
          <p:nvPr/>
        </p:nvSpPr>
        <p:spPr bwMode="auto">
          <a:xfrm>
            <a:off x="11945392" y="6528224"/>
            <a:ext cx="298049" cy="298049"/>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kern="0" dirty="0">
              <a:gradFill>
                <a:gsLst>
                  <a:gs pos="5439">
                    <a:srgbClr val="F8F8F8"/>
                  </a:gs>
                  <a:gs pos="10000">
                    <a:srgbClr val="F8F8F8"/>
                  </a:gs>
                </a:gsLst>
                <a:lin ang="5400000" scaled="0"/>
              </a:gradFill>
            </a:endParaRPr>
          </a:p>
        </p:txBody>
      </p:sp>
    </p:spTree>
    <p:extLst>
      <p:ext uri="{BB962C8B-B14F-4D97-AF65-F5344CB8AC3E}">
        <p14:creationId xmlns:p14="http://schemas.microsoft.com/office/powerpoint/2010/main" val="270891294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882" y="0"/>
            <a:ext cx="12434711" cy="6994524"/>
          </a:xfrm>
          <a:prstGeom prst="rect">
            <a:avLst/>
          </a:prstGeom>
        </p:spPr>
      </p:pic>
      <p:sp>
        <p:nvSpPr>
          <p:cNvPr id="23" name="Rectangle 22"/>
          <p:cNvSpPr/>
          <p:nvPr/>
        </p:nvSpPr>
        <p:spPr bwMode="auto">
          <a:xfrm>
            <a:off x="882" y="5689231"/>
            <a:ext cx="12434711" cy="130529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p:cNvSpPr/>
          <p:nvPr/>
        </p:nvSpPr>
        <p:spPr bwMode="auto">
          <a:xfrm>
            <a:off x="882" y="0"/>
            <a:ext cx="12434711" cy="167862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6181" y="2463824"/>
            <a:ext cx="3264112" cy="2176072"/>
          </a:xfrm>
          <a:prstGeom prst="rect">
            <a:avLst/>
          </a:prstGeom>
        </p:spPr>
      </p:pic>
      <p:sp>
        <p:nvSpPr>
          <p:cNvPr id="26" name="Left Brace 25"/>
          <p:cNvSpPr/>
          <p:nvPr/>
        </p:nvSpPr>
        <p:spPr>
          <a:xfrm rot="16200000">
            <a:off x="5906390" y="-1903539"/>
            <a:ext cx="382181" cy="8087911"/>
          </a:xfrm>
          <a:prstGeom prst="leftBrace">
            <a:avLst>
              <a:gd name="adj1" fmla="val 67022"/>
              <a:gd name="adj2" fmla="val 51615"/>
            </a:avLst>
          </a:prstGeom>
          <a:noFill/>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32597">
              <a:defRPr/>
            </a:pPr>
            <a:endParaRPr lang="en-US" sz="1836">
              <a:solidFill>
                <a:prstClr val="black"/>
              </a:solidFill>
              <a:latin typeface="Calibri" panose="020F0502020204030204"/>
            </a:endParaRPr>
          </a:p>
        </p:txBody>
      </p:sp>
      <p:sp>
        <p:nvSpPr>
          <p:cNvPr id="27" name="Left Brace 26"/>
          <p:cNvSpPr/>
          <p:nvPr/>
        </p:nvSpPr>
        <p:spPr>
          <a:xfrm rot="5400000">
            <a:off x="5909371" y="884887"/>
            <a:ext cx="376218" cy="8087911"/>
          </a:xfrm>
          <a:prstGeom prst="leftBrace">
            <a:avLst>
              <a:gd name="adj1" fmla="val 58538"/>
              <a:gd name="adj2" fmla="val 48565"/>
            </a:avLst>
          </a:prstGeom>
          <a:noFill/>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32597">
              <a:defRPr/>
            </a:pPr>
            <a:endParaRPr lang="en-US" sz="1836">
              <a:solidFill>
                <a:prstClr val="black"/>
              </a:solidFill>
              <a:latin typeface="Calibri" panose="020F0502020204030204"/>
            </a:endParaRPr>
          </a:p>
        </p:txBody>
      </p:sp>
      <p:grpSp>
        <p:nvGrpSpPr>
          <p:cNvPr id="2" name="Group 1"/>
          <p:cNvGrpSpPr/>
          <p:nvPr/>
        </p:nvGrpSpPr>
        <p:grpSpPr>
          <a:xfrm>
            <a:off x="3666414" y="310868"/>
            <a:ext cx="5973663" cy="1083159"/>
            <a:chOff x="3593986" y="304800"/>
            <a:chExt cx="5857064" cy="1062017"/>
          </a:xfrm>
        </p:grpSpPr>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2450" y="304800"/>
              <a:ext cx="1048592" cy="1048592"/>
            </a:xfrm>
            <a:prstGeom prst="rect">
              <a:avLst/>
            </a:prstGeom>
          </p:spPr>
        </p:pic>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72411" y="304800"/>
              <a:ext cx="1062017" cy="1062017"/>
            </a:xfrm>
            <a:prstGeom prst="rect">
              <a:avLst/>
            </a:prstGeom>
          </p:spPr>
        </p:pic>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93986" y="451866"/>
              <a:ext cx="766485" cy="766485"/>
            </a:xfrm>
            <a:prstGeom prst="rect">
              <a:avLst/>
            </a:prstGeom>
          </p:spPr>
        </p:pic>
        <p:sp>
          <p:nvSpPr>
            <p:cNvPr id="36" name="Rectangle 35"/>
            <p:cNvSpPr/>
            <p:nvPr/>
          </p:nvSpPr>
          <p:spPr>
            <a:xfrm>
              <a:off x="8530977" y="409958"/>
              <a:ext cx="920073" cy="7315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r>
                <a:rPr lang="en-US" sz="1836" dirty="0">
                  <a:solidFill>
                    <a:prstClr val="black"/>
                  </a:solidFill>
                  <a:latin typeface="Calibri" panose="020F0502020204030204"/>
                </a:rPr>
                <a:t>More…</a:t>
              </a:r>
            </a:p>
          </p:txBody>
        </p:sp>
      </p:grpSp>
      <p:pic>
        <p:nvPicPr>
          <p:cNvPr id="37" name="Picture 3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84387" y="5595619"/>
            <a:ext cx="1064253" cy="1064253"/>
          </a:xfrm>
          <a:prstGeom prst="rect">
            <a:avLst/>
          </a:prstGeom>
        </p:spPr>
      </p:pic>
      <p:grpSp>
        <p:nvGrpSpPr>
          <p:cNvPr id="3" name="Group 2"/>
          <p:cNvGrpSpPr/>
          <p:nvPr/>
        </p:nvGrpSpPr>
        <p:grpSpPr>
          <a:xfrm>
            <a:off x="2299214" y="5689232"/>
            <a:ext cx="7494003" cy="857596"/>
            <a:chOff x="2253471" y="5578185"/>
            <a:chExt cx="7347729" cy="840857"/>
          </a:xfrm>
        </p:grpSpPr>
        <p:sp>
          <p:nvSpPr>
            <p:cNvPr id="20" name="Rectangle 19"/>
            <p:cNvSpPr/>
            <p:nvPr/>
          </p:nvSpPr>
          <p:spPr>
            <a:xfrm>
              <a:off x="8681127" y="5664309"/>
              <a:ext cx="920073" cy="7315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r>
                <a:rPr lang="en-US" sz="1836" dirty="0">
                  <a:solidFill>
                    <a:prstClr val="black"/>
                  </a:solidFill>
                  <a:latin typeface="Calibri" panose="020F0502020204030204"/>
                </a:rPr>
                <a:t>More…</a:t>
              </a:r>
            </a:p>
          </p:txBody>
        </p:sp>
        <p:pic>
          <p:nvPicPr>
            <p:cNvPr id="38" name="Picture 3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49531" y="5578185"/>
              <a:ext cx="1443132" cy="840857"/>
            </a:xfrm>
            <a:prstGeom prst="rect">
              <a:avLst/>
            </a:prstGeom>
          </p:spPr>
        </p:pic>
        <p:pic>
          <p:nvPicPr>
            <p:cNvPr id="39" name="Picture 3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3471" y="5837480"/>
              <a:ext cx="1313666" cy="395414"/>
            </a:xfrm>
            <a:prstGeom prst="rect">
              <a:avLst/>
            </a:prstGeom>
          </p:spPr>
        </p:pic>
        <p:pic>
          <p:nvPicPr>
            <p:cNvPr id="40" name="Picture 3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72411" y="5615295"/>
              <a:ext cx="2135939" cy="785691"/>
            </a:xfrm>
            <a:prstGeom prst="rect">
              <a:avLst/>
            </a:prstGeom>
          </p:spPr>
        </p:pic>
      </p:grpSp>
      <p:pic>
        <p:nvPicPr>
          <p:cNvPr id="41" name="Picture 40"/>
          <p:cNvPicPr>
            <a:picLocks noChangeAspect="1"/>
          </p:cNvPicPr>
          <p:nvPr/>
        </p:nvPicPr>
        <p:blipFill>
          <a:blip r:embed="rId12"/>
          <a:stretch>
            <a:fillRect/>
          </a:stretch>
        </p:blipFill>
        <p:spPr>
          <a:xfrm>
            <a:off x="10933987" y="6568347"/>
            <a:ext cx="1150818" cy="245265"/>
          </a:xfrm>
          <a:prstGeom prst="rect">
            <a:avLst/>
          </a:prstGeom>
        </p:spPr>
      </p:pic>
      <p:sp>
        <p:nvSpPr>
          <p:cNvPr id="5" name="Rectangle 4"/>
          <p:cNvSpPr/>
          <p:nvPr/>
        </p:nvSpPr>
        <p:spPr bwMode="auto">
          <a:xfrm>
            <a:off x="10591111" y="6209559"/>
            <a:ext cx="1689048" cy="627344"/>
          </a:xfrm>
          <a:prstGeom prst="rect">
            <a:avLst/>
          </a:prstGeom>
          <a:solidFill>
            <a:srgbClr val="FFFFFF"/>
          </a:solidFill>
          <a:ln>
            <a:solidFill>
              <a:srgbClr val="FFFF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46141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500" fill="hold"/>
                                        <p:tgtEl>
                                          <p:spTgt spid="27"/>
                                        </p:tgtEl>
                                        <p:attrNameLst>
                                          <p:attrName>ppt_x</p:attrName>
                                        </p:attrNameLst>
                                      </p:cBhvr>
                                      <p:tavLst>
                                        <p:tav tm="0">
                                          <p:val>
                                            <p:strVal val="#ppt_x"/>
                                          </p:val>
                                        </p:tav>
                                        <p:tav tm="100000">
                                          <p:val>
                                            <p:strVal val="#ppt_x"/>
                                          </p:val>
                                        </p:tav>
                                      </p:tavLst>
                                    </p:anim>
                                    <p:anim calcmode="lin" valueType="num">
                                      <p:cBhvr additive="base">
                                        <p:cTn id="17" dur="500" fill="hold"/>
                                        <p:tgtEl>
                                          <p:spTgt spid="27"/>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 calcmode="lin" valueType="num">
                                      <p:cBhvr additive="base">
                                        <p:cTn id="20" dur="500" fill="hold"/>
                                        <p:tgtEl>
                                          <p:spTgt spid="37"/>
                                        </p:tgtEl>
                                        <p:attrNameLst>
                                          <p:attrName>ppt_x</p:attrName>
                                        </p:attrNameLst>
                                      </p:cBhvr>
                                      <p:tavLst>
                                        <p:tav tm="0">
                                          <p:val>
                                            <p:strVal val="#ppt_x"/>
                                          </p:val>
                                        </p:tav>
                                        <p:tav tm="100000">
                                          <p:val>
                                            <p:strVal val="#ppt_x"/>
                                          </p:val>
                                        </p:tav>
                                      </p:tavLst>
                                    </p:anim>
                                    <p:anim calcmode="lin" valueType="num">
                                      <p:cBhvr additive="base">
                                        <p:cTn id="21" dur="500" fill="hold"/>
                                        <p:tgtEl>
                                          <p:spTgt spid="37"/>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rotWithShape="1">
          <a:blip r:embed="rId3"/>
          <a:srcRect l="39881" t="14455" b="10954"/>
          <a:stretch/>
        </p:blipFill>
        <p:spPr>
          <a:xfrm>
            <a:off x="882" y="0"/>
            <a:ext cx="12434711" cy="6994526"/>
          </a:xfrm>
          <a:prstGeom prst="rect">
            <a:avLst/>
          </a:prstGeom>
        </p:spPr>
      </p:pic>
      <p:sp>
        <p:nvSpPr>
          <p:cNvPr id="125" name="Rectangle 124"/>
          <p:cNvSpPr/>
          <p:nvPr/>
        </p:nvSpPr>
        <p:spPr bwMode="auto">
          <a:xfrm>
            <a:off x="413504" y="2771996"/>
            <a:ext cx="4412662" cy="3487149"/>
          </a:xfrm>
          <a:prstGeom prst="rect">
            <a:avLst/>
          </a:prstGeom>
          <a:solidFill>
            <a:schemeClr val="bg1">
              <a:alpha val="1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8" name="Group 17"/>
          <p:cNvGrpSpPr/>
          <p:nvPr/>
        </p:nvGrpSpPr>
        <p:grpSpPr>
          <a:xfrm>
            <a:off x="6342004" y="1260395"/>
            <a:ext cx="3992190" cy="627128"/>
            <a:chOff x="4941278" y="1709924"/>
            <a:chExt cx="4074824" cy="752475"/>
          </a:xfrm>
          <a:noFill/>
        </p:grpSpPr>
        <p:sp>
          <p:nvSpPr>
            <p:cNvPr id="17" name="Rectangle 16"/>
            <p:cNvSpPr/>
            <p:nvPr/>
          </p:nvSpPr>
          <p:spPr>
            <a:xfrm>
              <a:off x="4941278" y="1709924"/>
              <a:ext cx="4074824" cy="7524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Calibri" panose="020F0502020204030204"/>
              </a:endParaRPr>
            </a:p>
          </p:txBody>
        </p:sp>
        <p:pic>
          <p:nvPicPr>
            <p:cNvPr id="16" name="Picture 15"/>
            <p:cNvPicPr>
              <a:picLocks noChangeAspect="1"/>
            </p:cNvPicPr>
            <p:nvPr/>
          </p:nvPicPr>
          <p:blipFill>
            <a:blip r:embed="rId4"/>
            <a:stretch>
              <a:fillRect/>
            </a:stretch>
          </p:blipFill>
          <p:spPr>
            <a:xfrm>
              <a:off x="6567512" y="1709924"/>
              <a:ext cx="742950" cy="752475"/>
            </a:xfrm>
            <a:prstGeom prst="rect">
              <a:avLst/>
            </a:prstGeom>
            <a:grpFill/>
          </p:spPr>
        </p:pic>
      </p:grpSp>
      <p:sp>
        <p:nvSpPr>
          <p:cNvPr id="21" name="TextBox 20"/>
          <p:cNvSpPr txBox="1"/>
          <p:nvPr/>
        </p:nvSpPr>
        <p:spPr>
          <a:xfrm>
            <a:off x="7137258" y="617781"/>
            <a:ext cx="2253791" cy="350330"/>
          </a:xfrm>
          <a:prstGeom prst="rect">
            <a:avLst/>
          </a:prstGeom>
          <a:noFill/>
        </p:spPr>
        <p:txBody>
          <a:bodyPr wrap="square" rtlCol="0">
            <a:spAutoFit/>
          </a:bodyPr>
          <a:lstStyle/>
          <a:p>
            <a:pPr algn="ctr" defTabSz="932597">
              <a:defRPr/>
            </a:pPr>
            <a:r>
              <a:rPr lang="en-US" sz="1632" dirty="0">
                <a:solidFill>
                  <a:prstClr val="white"/>
                </a:solidFill>
              </a:rPr>
              <a:t>Applications</a:t>
            </a:r>
          </a:p>
        </p:txBody>
      </p:sp>
      <p:grpSp>
        <p:nvGrpSpPr>
          <p:cNvPr id="2" name="Group 1"/>
          <p:cNvGrpSpPr/>
          <p:nvPr/>
        </p:nvGrpSpPr>
        <p:grpSpPr>
          <a:xfrm>
            <a:off x="4788008" y="1099428"/>
            <a:ext cx="5562050" cy="945232"/>
            <a:chOff x="4813067" y="1462088"/>
            <a:chExt cx="5453485" cy="926782"/>
          </a:xfrm>
        </p:grpSpPr>
        <p:cxnSp>
          <p:nvCxnSpPr>
            <p:cNvPr id="8" name="Straight Connector 7"/>
            <p:cNvCxnSpPr/>
            <p:nvPr/>
          </p:nvCxnSpPr>
          <p:spPr>
            <a:xfrm flipV="1">
              <a:off x="5389245" y="1462088"/>
              <a:ext cx="804863" cy="39528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176175" y="1465760"/>
              <a:ext cx="4090377" cy="143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6184090" y="2379248"/>
              <a:ext cx="4082462" cy="363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368290" y="1847850"/>
              <a:ext cx="835660" cy="54102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4813067" y="1858985"/>
              <a:ext cx="565087" cy="143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p:cNvCxnSpPr/>
          <p:nvPr/>
        </p:nvCxnSpPr>
        <p:spPr>
          <a:xfrm>
            <a:off x="6298794" y="576049"/>
            <a:ext cx="4116230" cy="0"/>
          </a:xfrm>
          <a:prstGeom prst="line">
            <a:avLst/>
          </a:prstGeom>
          <a:ln w="762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7183256" y="155433"/>
            <a:ext cx="2253791" cy="350330"/>
          </a:xfrm>
          <a:prstGeom prst="rect">
            <a:avLst/>
          </a:prstGeom>
          <a:noFill/>
        </p:spPr>
        <p:txBody>
          <a:bodyPr wrap="square" rtlCol="0">
            <a:spAutoFit/>
          </a:bodyPr>
          <a:lstStyle/>
          <a:p>
            <a:pPr algn="ctr" defTabSz="932597">
              <a:defRPr/>
            </a:pPr>
            <a:r>
              <a:rPr lang="en-US" sz="1632" dirty="0">
                <a:solidFill>
                  <a:prstClr val="white"/>
                </a:solidFill>
              </a:rPr>
              <a:t>End User Input</a:t>
            </a:r>
          </a:p>
        </p:txBody>
      </p:sp>
      <p:sp>
        <p:nvSpPr>
          <p:cNvPr id="92" name="TextBox 91"/>
          <p:cNvSpPr txBox="1"/>
          <p:nvPr/>
        </p:nvSpPr>
        <p:spPr>
          <a:xfrm>
            <a:off x="7224726" y="2144944"/>
            <a:ext cx="2253791" cy="350330"/>
          </a:xfrm>
          <a:prstGeom prst="rect">
            <a:avLst/>
          </a:prstGeom>
          <a:noFill/>
        </p:spPr>
        <p:txBody>
          <a:bodyPr wrap="square" rtlCol="0">
            <a:spAutoFit/>
          </a:bodyPr>
          <a:lstStyle/>
          <a:p>
            <a:pPr algn="ctr" defTabSz="932597">
              <a:defRPr/>
            </a:pPr>
            <a:r>
              <a:rPr lang="en-US" sz="1632" dirty="0">
                <a:solidFill>
                  <a:prstClr val="white"/>
                </a:solidFill>
              </a:rPr>
              <a:t>Physical Hardware</a:t>
            </a:r>
          </a:p>
        </p:txBody>
      </p:sp>
      <p:grpSp>
        <p:nvGrpSpPr>
          <p:cNvPr id="5" name="Group 4"/>
          <p:cNvGrpSpPr/>
          <p:nvPr/>
        </p:nvGrpSpPr>
        <p:grpSpPr>
          <a:xfrm>
            <a:off x="4944430" y="2720093"/>
            <a:ext cx="5514151" cy="3978599"/>
            <a:chOff x="4847056" y="2667000"/>
            <a:chExt cx="5406521" cy="3900941"/>
          </a:xfrm>
        </p:grpSpPr>
        <p:cxnSp>
          <p:nvCxnSpPr>
            <p:cNvPr id="87" name="Straight Connector 86"/>
            <p:cNvCxnSpPr/>
            <p:nvPr/>
          </p:nvCxnSpPr>
          <p:spPr>
            <a:xfrm>
              <a:off x="6400800" y="3124200"/>
              <a:ext cx="3832132" cy="0"/>
            </a:xfrm>
            <a:prstGeom prst="line">
              <a:avLst/>
            </a:prstGeom>
            <a:ln w="762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7069584" y="2667000"/>
              <a:ext cx="2209800" cy="343492"/>
            </a:xfrm>
            <a:prstGeom prst="rect">
              <a:avLst/>
            </a:prstGeom>
            <a:noFill/>
          </p:spPr>
          <p:txBody>
            <a:bodyPr wrap="square" rtlCol="0">
              <a:spAutoFit/>
            </a:bodyPr>
            <a:lstStyle/>
            <a:p>
              <a:pPr algn="ctr" defTabSz="932597">
                <a:defRPr/>
              </a:pPr>
              <a:r>
                <a:rPr lang="en-US" sz="1632" dirty="0">
                  <a:solidFill>
                    <a:prstClr val="white"/>
                  </a:solidFill>
                </a:rPr>
                <a:t>End User Input</a:t>
              </a:r>
            </a:p>
          </p:txBody>
        </p:sp>
        <p:grpSp>
          <p:nvGrpSpPr>
            <p:cNvPr id="4" name="Group 3"/>
            <p:cNvGrpSpPr/>
            <p:nvPr/>
          </p:nvGrpSpPr>
          <p:grpSpPr>
            <a:xfrm>
              <a:off x="4847056" y="3383753"/>
              <a:ext cx="5406521" cy="3184188"/>
              <a:chOff x="4847056" y="3383753"/>
              <a:chExt cx="5406521" cy="3184188"/>
            </a:xfrm>
          </p:grpSpPr>
          <p:grpSp>
            <p:nvGrpSpPr>
              <p:cNvPr id="7" name="Group 6"/>
              <p:cNvGrpSpPr/>
              <p:nvPr/>
            </p:nvGrpSpPr>
            <p:grpSpPr>
              <a:xfrm>
                <a:off x="4884702" y="4371024"/>
                <a:ext cx="5367176" cy="745806"/>
                <a:chOff x="4884702" y="4523424"/>
                <a:chExt cx="5367176" cy="745806"/>
              </a:xfrm>
            </p:grpSpPr>
            <p:cxnSp>
              <p:nvCxnSpPr>
                <p:cNvPr id="25" name="Straight Connector 24"/>
                <p:cNvCxnSpPr/>
                <p:nvPr/>
              </p:nvCxnSpPr>
              <p:spPr>
                <a:xfrm flipV="1">
                  <a:off x="5448300" y="4523424"/>
                  <a:ext cx="718185" cy="382904"/>
                </a:xfrm>
                <a:prstGeom prst="line">
                  <a:avLst/>
                </a:prstGeom>
                <a:ln w="76200">
                  <a:solidFill>
                    <a:srgbClr val="5C2D9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149446" y="4528425"/>
                  <a:ext cx="4090377" cy="1432"/>
                </a:xfrm>
                <a:prstGeom prst="line">
                  <a:avLst/>
                </a:prstGeom>
                <a:ln w="76200">
                  <a:solidFill>
                    <a:srgbClr val="5C2D9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161501" y="5265070"/>
                  <a:ext cx="4090377" cy="1432"/>
                </a:xfrm>
                <a:prstGeom prst="line">
                  <a:avLst/>
                </a:prstGeom>
                <a:ln w="76200">
                  <a:solidFill>
                    <a:srgbClr val="5C2D9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454015" y="4901565"/>
                  <a:ext cx="723900" cy="367665"/>
                </a:xfrm>
                <a:prstGeom prst="line">
                  <a:avLst/>
                </a:prstGeom>
                <a:ln w="76200">
                  <a:solidFill>
                    <a:srgbClr val="5C2D9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4884702" y="4902136"/>
                  <a:ext cx="565087" cy="1432"/>
                </a:xfrm>
                <a:prstGeom prst="line">
                  <a:avLst/>
                </a:prstGeom>
                <a:ln w="76200">
                  <a:solidFill>
                    <a:srgbClr val="5C2D91"/>
                  </a:solidFill>
                </a:ln>
              </p:spPr>
              <p:style>
                <a:lnRef idx="1">
                  <a:schemeClr val="accent1"/>
                </a:lnRef>
                <a:fillRef idx="0">
                  <a:schemeClr val="accent1"/>
                </a:fillRef>
                <a:effectRef idx="0">
                  <a:schemeClr val="accent1"/>
                </a:effectRef>
                <a:fontRef idx="minor">
                  <a:schemeClr val="tx1"/>
                </a:fontRef>
              </p:style>
            </p:cxnSp>
          </p:grpSp>
          <p:sp>
            <p:nvSpPr>
              <p:cNvPr id="41" name="Rectangle 40"/>
              <p:cNvSpPr/>
              <p:nvPr/>
            </p:nvSpPr>
            <p:spPr>
              <a:xfrm>
                <a:off x="6458543" y="4441666"/>
                <a:ext cx="3541473" cy="5581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Calibri" panose="020F0502020204030204"/>
                </a:endParaRPr>
              </a:p>
            </p:txBody>
          </p:sp>
          <p:grpSp>
            <p:nvGrpSpPr>
              <p:cNvPr id="10" name="Group 9"/>
              <p:cNvGrpSpPr/>
              <p:nvPr/>
            </p:nvGrpSpPr>
            <p:grpSpPr>
              <a:xfrm>
                <a:off x="4866002" y="5384377"/>
                <a:ext cx="5387575" cy="745808"/>
                <a:chOff x="4866002" y="5393055"/>
                <a:chExt cx="5387575" cy="745808"/>
              </a:xfrm>
            </p:grpSpPr>
            <p:cxnSp>
              <p:nvCxnSpPr>
                <p:cNvPr id="43" name="Straight Connector 42"/>
                <p:cNvCxnSpPr/>
                <p:nvPr/>
              </p:nvCxnSpPr>
              <p:spPr>
                <a:xfrm flipV="1">
                  <a:off x="5379848" y="5393055"/>
                  <a:ext cx="800925" cy="380053"/>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163200" y="5396848"/>
                  <a:ext cx="4090377" cy="1432"/>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161501" y="6133767"/>
                  <a:ext cx="4090377" cy="1432"/>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397100" y="5772265"/>
                  <a:ext cx="781768" cy="366598"/>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4866002" y="5770833"/>
                  <a:ext cx="565087" cy="1432"/>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51" name="Rectangle 50"/>
              <p:cNvSpPr/>
              <p:nvPr/>
            </p:nvSpPr>
            <p:spPr>
              <a:xfrm>
                <a:off x="6436911" y="5474910"/>
                <a:ext cx="3541473" cy="5581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Calibri" panose="020F0502020204030204"/>
                </a:endParaRPr>
              </a:p>
            </p:txBody>
          </p:sp>
          <p:sp>
            <p:nvSpPr>
              <p:cNvPr id="36" name="TextBox 35"/>
              <p:cNvSpPr txBox="1"/>
              <p:nvPr/>
            </p:nvSpPr>
            <p:spPr>
              <a:xfrm>
                <a:off x="7193672" y="4584879"/>
                <a:ext cx="2209800" cy="343492"/>
              </a:xfrm>
              <a:prstGeom prst="rect">
                <a:avLst/>
              </a:prstGeom>
              <a:noFill/>
            </p:spPr>
            <p:txBody>
              <a:bodyPr wrap="square" rtlCol="0">
                <a:spAutoFit/>
              </a:bodyPr>
              <a:lstStyle/>
              <a:p>
                <a:pPr algn="ctr" defTabSz="932597">
                  <a:defRPr/>
                </a:pPr>
                <a:r>
                  <a:rPr lang="en-US" sz="1632" dirty="0">
                    <a:solidFill>
                      <a:schemeClr val="bg1"/>
                    </a:solidFill>
                  </a:rPr>
                  <a:t>Cloud Services</a:t>
                </a:r>
              </a:p>
            </p:txBody>
          </p:sp>
          <p:grpSp>
            <p:nvGrpSpPr>
              <p:cNvPr id="3" name="Group 2"/>
              <p:cNvGrpSpPr/>
              <p:nvPr/>
            </p:nvGrpSpPr>
            <p:grpSpPr>
              <a:xfrm>
                <a:off x="4847056" y="3383753"/>
                <a:ext cx="5385876" cy="745808"/>
                <a:chOff x="4847056" y="3689985"/>
                <a:chExt cx="5385876" cy="745808"/>
              </a:xfrm>
            </p:grpSpPr>
            <p:cxnSp>
              <p:nvCxnSpPr>
                <p:cNvPr id="77" name="Straight Connector 76"/>
                <p:cNvCxnSpPr/>
                <p:nvPr/>
              </p:nvCxnSpPr>
              <p:spPr>
                <a:xfrm flipV="1">
                  <a:off x="5360902" y="3689985"/>
                  <a:ext cx="785581" cy="380903"/>
                </a:xfrm>
                <a:prstGeom prst="line">
                  <a:avLst/>
                </a:prstGeom>
                <a:ln w="76200">
                  <a:solidFill>
                    <a:srgbClr val="B4A0FF"/>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6129684" y="3694627"/>
                  <a:ext cx="4090377" cy="1432"/>
                </a:xfrm>
                <a:prstGeom prst="line">
                  <a:avLst/>
                </a:prstGeom>
                <a:ln w="76200">
                  <a:solidFill>
                    <a:srgbClr val="B4A0FF"/>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6142555" y="4431546"/>
                  <a:ext cx="4090377" cy="1432"/>
                </a:xfrm>
                <a:prstGeom prst="line">
                  <a:avLst/>
                </a:prstGeom>
                <a:ln w="76200">
                  <a:solidFill>
                    <a:srgbClr val="B4A0FF"/>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5378154" y="4070044"/>
                  <a:ext cx="783569" cy="365749"/>
                </a:xfrm>
                <a:prstGeom prst="line">
                  <a:avLst/>
                </a:prstGeom>
                <a:ln w="76200">
                  <a:solidFill>
                    <a:srgbClr val="B4A0FF"/>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4847056" y="4068612"/>
                  <a:ext cx="565087" cy="1432"/>
                </a:xfrm>
                <a:prstGeom prst="line">
                  <a:avLst/>
                </a:prstGeom>
                <a:ln w="76200">
                  <a:solidFill>
                    <a:srgbClr val="B4A0FF"/>
                  </a:solidFill>
                </a:ln>
              </p:spPr>
              <p:style>
                <a:lnRef idx="1">
                  <a:schemeClr val="accent1"/>
                </a:lnRef>
                <a:fillRef idx="0">
                  <a:schemeClr val="accent1"/>
                </a:fillRef>
                <a:effectRef idx="0">
                  <a:schemeClr val="accent1"/>
                </a:effectRef>
                <a:fontRef idx="minor">
                  <a:schemeClr val="tx1"/>
                </a:fontRef>
              </p:style>
            </p:cxnSp>
          </p:grpSp>
          <p:sp>
            <p:nvSpPr>
              <p:cNvPr id="83" name="Rectangle 82"/>
              <p:cNvSpPr/>
              <p:nvPr/>
            </p:nvSpPr>
            <p:spPr>
              <a:xfrm>
                <a:off x="6420897" y="3454310"/>
                <a:ext cx="3541473" cy="5581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Calibri" panose="020F0502020204030204"/>
                </a:endParaRPr>
              </a:p>
            </p:txBody>
          </p:sp>
          <p:sp>
            <p:nvSpPr>
              <p:cNvPr id="89" name="TextBox 88"/>
              <p:cNvSpPr txBox="1"/>
              <p:nvPr/>
            </p:nvSpPr>
            <p:spPr>
              <a:xfrm>
                <a:off x="7227286" y="6224449"/>
                <a:ext cx="2209800" cy="343492"/>
              </a:xfrm>
              <a:prstGeom prst="rect">
                <a:avLst/>
              </a:prstGeom>
              <a:noFill/>
            </p:spPr>
            <p:txBody>
              <a:bodyPr wrap="square" rtlCol="0">
                <a:spAutoFit/>
              </a:bodyPr>
              <a:lstStyle/>
              <a:p>
                <a:pPr algn="ctr" defTabSz="932597">
                  <a:defRPr/>
                </a:pPr>
                <a:r>
                  <a:rPr lang="en-US" sz="1632" dirty="0">
                    <a:solidFill>
                      <a:prstClr val="white"/>
                    </a:solidFill>
                  </a:rPr>
                  <a:t>Physical Hardware</a:t>
                </a:r>
              </a:p>
            </p:txBody>
          </p:sp>
          <p:sp>
            <p:nvSpPr>
              <p:cNvPr id="90" name="TextBox 89"/>
              <p:cNvSpPr txBox="1"/>
              <p:nvPr/>
            </p:nvSpPr>
            <p:spPr>
              <a:xfrm>
                <a:off x="6946127" y="5611090"/>
                <a:ext cx="3170390" cy="343492"/>
              </a:xfrm>
              <a:prstGeom prst="rect">
                <a:avLst/>
              </a:prstGeom>
              <a:noFill/>
            </p:spPr>
            <p:txBody>
              <a:bodyPr wrap="square" rtlCol="0">
                <a:spAutoFit/>
              </a:bodyPr>
              <a:lstStyle/>
              <a:p>
                <a:pPr algn="ctr" defTabSz="932597">
                  <a:defRPr/>
                </a:pPr>
                <a:r>
                  <a:rPr lang="en-US" sz="1632" dirty="0">
                    <a:solidFill>
                      <a:schemeClr val="bg1"/>
                    </a:solidFill>
                  </a:rPr>
                  <a:t>Software Defined Infrastructure</a:t>
                </a:r>
              </a:p>
            </p:txBody>
          </p:sp>
          <p:sp>
            <p:nvSpPr>
              <p:cNvPr id="91" name="TextBox 90"/>
              <p:cNvSpPr txBox="1"/>
              <p:nvPr/>
            </p:nvSpPr>
            <p:spPr>
              <a:xfrm>
                <a:off x="7175037" y="3562825"/>
                <a:ext cx="2209800" cy="343492"/>
              </a:xfrm>
              <a:prstGeom prst="rect">
                <a:avLst/>
              </a:prstGeom>
              <a:noFill/>
            </p:spPr>
            <p:txBody>
              <a:bodyPr wrap="square" rtlCol="0">
                <a:spAutoFit/>
              </a:bodyPr>
              <a:lstStyle/>
              <a:p>
                <a:pPr algn="ctr" defTabSz="932597">
                  <a:defRPr/>
                </a:pPr>
                <a:r>
                  <a:rPr lang="en-US" sz="1632" dirty="0">
                    <a:solidFill>
                      <a:schemeClr val="bg1"/>
                    </a:solidFill>
                  </a:rPr>
                  <a:t>Cloud Applications</a:t>
                </a:r>
              </a:p>
            </p:txBody>
          </p:sp>
          <p:sp>
            <p:nvSpPr>
              <p:cNvPr id="94" name="Freeform 15"/>
              <p:cNvSpPr>
                <a:spLocks noChangeAspect="1" noEditPoints="1"/>
              </p:cNvSpPr>
              <p:nvPr/>
            </p:nvSpPr>
            <p:spPr bwMode="black">
              <a:xfrm>
                <a:off x="6477000" y="3508982"/>
                <a:ext cx="469127" cy="469667"/>
              </a:xfrm>
              <a:custGeom>
                <a:avLst/>
                <a:gdLst>
                  <a:gd name="T0" fmla="*/ 455 w 708"/>
                  <a:gd name="T1" fmla="*/ 121 h 709"/>
                  <a:gd name="T2" fmla="*/ 392 w 708"/>
                  <a:gd name="T3" fmla="*/ 121 h 709"/>
                  <a:gd name="T4" fmla="*/ 392 w 708"/>
                  <a:gd name="T5" fmla="*/ 206 h 709"/>
                  <a:gd name="T6" fmla="*/ 316 w 708"/>
                  <a:gd name="T7" fmla="*/ 206 h 709"/>
                  <a:gd name="T8" fmla="*/ 316 w 708"/>
                  <a:gd name="T9" fmla="*/ 121 h 709"/>
                  <a:gd name="T10" fmla="*/ 250 w 708"/>
                  <a:gd name="T11" fmla="*/ 121 h 709"/>
                  <a:gd name="T12" fmla="*/ 354 w 708"/>
                  <a:gd name="T13" fmla="*/ 0 h 709"/>
                  <a:gd name="T14" fmla="*/ 455 w 708"/>
                  <a:gd name="T15" fmla="*/ 121 h 709"/>
                  <a:gd name="T16" fmla="*/ 205 w 708"/>
                  <a:gd name="T17" fmla="*/ 371 h 709"/>
                  <a:gd name="T18" fmla="*/ 139 w 708"/>
                  <a:gd name="T19" fmla="*/ 371 h 709"/>
                  <a:gd name="T20" fmla="*/ 139 w 708"/>
                  <a:gd name="T21" fmla="*/ 456 h 709"/>
                  <a:gd name="T22" fmla="*/ 63 w 708"/>
                  <a:gd name="T23" fmla="*/ 456 h 709"/>
                  <a:gd name="T24" fmla="*/ 63 w 708"/>
                  <a:gd name="T25" fmla="*/ 371 h 709"/>
                  <a:gd name="T26" fmla="*/ 0 w 708"/>
                  <a:gd name="T27" fmla="*/ 371 h 709"/>
                  <a:gd name="T28" fmla="*/ 101 w 708"/>
                  <a:gd name="T29" fmla="*/ 251 h 709"/>
                  <a:gd name="T30" fmla="*/ 205 w 708"/>
                  <a:gd name="T31" fmla="*/ 371 h 709"/>
                  <a:gd name="T32" fmla="*/ 205 w 708"/>
                  <a:gd name="T33" fmla="*/ 503 h 709"/>
                  <a:gd name="T34" fmla="*/ 0 w 708"/>
                  <a:gd name="T35" fmla="*/ 503 h 709"/>
                  <a:gd name="T36" fmla="*/ 0 w 708"/>
                  <a:gd name="T37" fmla="*/ 709 h 709"/>
                  <a:gd name="T38" fmla="*/ 205 w 708"/>
                  <a:gd name="T39" fmla="*/ 709 h 709"/>
                  <a:gd name="T40" fmla="*/ 205 w 708"/>
                  <a:gd name="T41" fmla="*/ 503 h 709"/>
                  <a:gd name="T42" fmla="*/ 708 w 708"/>
                  <a:gd name="T43" fmla="*/ 503 h 709"/>
                  <a:gd name="T44" fmla="*/ 503 w 708"/>
                  <a:gd name="T45" fmla="*/ 503 h 709"/>
                  <a:gd name="T46" fmla="*/ 503 w 708"/>
                  <a:gd name="T47" fmla="*/ 709 h 709"/>
                  <a:gd name="T48" fmla="*/ 708 w 708"/>
                  <a:gd name="T49" fmla="*/ 709 h 709"/>
                  <a:gd name="T50" fmla="*/ 708 w 708"/>
                  <a:gd name="T51" fmla="*/ 503 h 709"/>
                  <a:gd name="T52" fmla="*/ 708 w 708"/>
                  <a:gd name="T53" fmla="*/ 0 h 709"/>
                  <a:gd name="T54" fmla="*/ 503 w 708"/>
                  <a:gd name="T55" fmla="*/ 0 h 709"/>
                  <a:gd name="T56" fmla="*/ 503 w 708"/>
                  <a:gd name="T57" fmla="*/ 206 h 709"/>
                  <a:gd name="T58" fmla="*/ 708 w 708"/>
                  <a:gd name="T59" fmla="*/ 206 h 709"/>
                  <a:gd name="T60" fmla="*/ 708 w 708"/>
                  <a:gd name="T61" fmla="*/ 0 h 709"/>
                  <a:gd name="T62" fmla="*/ 708 w 708"/>
                  <a:gd name="T63" fmla="*/ 251 h 709"/>
                  <a:gd name="T64" fmla="*/ 503 w 708"/>
                  <a:gd name="T65" fmla="*/ 251 h 709"/>
                  <a:gd name="T66" fmla="*/ 503 w 708"/>
                  <a:gd name="T67" fmla="*/ 456 h 709"/>
                  <a:gd name="T68" fmla="*/ 708 w 708"/>
                  <a:gd name="T69" fmla="*/ 456 h 709"/>
                  <a:gd name="T70" fmla="*/ 708 w 708"/>
                  <a:gd name="T71" fmla="*/ 251 h 709"/>
                  <a:gd name="T72" fmla="*/ 455 w 708"/>
                  <a:gd name="T73" fmla="*/ 251 h 709"/>
                  <a:gd name="T74" fmla="*/ 250 w 708"/>
                  <a:gd name="T75" fmla="*/ 251 h 709"/>
                  <a:gd name="T76" fmla="*/ 250 w 708"/>
                  <a:gd name="T77" fmla="*/ 456 h 709"/>
                  <a:gd name="T78" fmla="*/ 455 w 708"/>
                  <a:gd name="T79" fmla="*/ 456 h 709"/>
                  <a:gd name="T80" fmla="*/ 455 w 708"/>
                  <a:gd name="T81" fmla="*/ 251 h 709"/>
                  <a:gd name="T82" fmla="*/ 455 w 708"/>
                  <a:gd name="T83" fmla="*/ 503 h 709"/>
                  <a:gd name="T84" fmla="*/ 250 w 708"/>
                  <a:gd name="T85" fmla="*/ 503 h 709"/>
                  <a:gd name="T86" fmla="*/ 250 w 708"/>
                  <a:gd name="T87" fmla="*/ 709 h 709"/>
                  <a:gd name="T88" fmla="*/ 455 w 708"/>
                  <a:gd name="T89" fmla="*/ 709 h 709"/>
                  <a:gd name="T90" fmla="*/ 455 w 708"/>
                  <a:gd name="T91" fmla="*/ 503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8" h="709">
                    <a:moveTo>
                      <a:pt x="455" y="121"/>
                    </a:moveTo>
                    <a:lnTo>
                      <a:pt x="392" y="121"/>
                    </a:lnTo>
                    <a:lnTo>
                      <a:pt x="392" y="206"/>
                    </a:lnTo>
                    <a:lnTo>
                      <a:pt x="316" y="206"/>
                    </a:lnTo>
                    <a:lnTo>
                      <a:pt x="316" y="121"/>
                    </a:lnTo>
                    <a:lnTo>
                      <a:pt x="250" y="121"/>
                    </a:lnTo>
                    <a:lnTo>
                      <a:pt x="354" y="0"/>
                    </a:lnTo>
                    <a:lnTo>
                      <a:pt x="455" y="121"/>
                    </a:lnTo>
                    <a:close/>
                    <a:moveTo>
                      <a:pt x="205" y="371"/>
                    </a:moveTo>
                    <a:lnTo>
                      <a:pt x="139" y="371"/>
                    </a:lnTo>
                    <a:lnTo>
                      <a:pt x="139" y="456"/>
                    </a:lnTo>
                    <a:lnTo>
                      <a:pt x="63" y="456"/>
                    </a:lnTo>
                    <a:lnTo>
                      <a:pt x="63" y="371"/>
                    </a:lnTo>
                    <a:lnTo>
                      <a:pt x="0" y="371"/>
                    </a:lnTo>
                    <a:lnTo>
                      <a:pt x="101" y="251"/>
                    </a:lnTo>
                    <a:lnTo>
                      <a:pt x="205" y="371"/>
                    </a:lnTo>
                    <a:close/>
                    <a:moveTo>
                      <a:pt x="205" y="503"/>
                    </a:moveTo>
                    <a:lnTo>
                      <a:pt x="0" y="503"/>
                    </a:lnTo>
                    <a:lnTo>
                      <a:pt x="0" y="709"/>
                    </a:lnTo>
                    <a:lnTo>
                      <a:pt x="205" y="709"/>
                    </a:lnTo>
                    <a:lnTo>
                      <a:pt x="205" y="503"/>
                    </a:lnTo>
                    <a:close/>
                    <a:moveTo>
                      <a:pt x="708" y="503"/>
                    </a:moveTo>
                    <a:lnTo>
                      <a:pt x="503" y="503"/>
                    </a:lnTo>
                    <a:lnTo>
                      <a:pt x="503" y="709"/>
                    </a:lnTo>
                    <a:lnTo>
                      <a:pt x="708" y="709"/>
                    </a:lnTo>
                    <a:lnTo>
                      <a:pt x="708" y="503"/>
                    </a:lnTo>
                    <a:close/>
                    <a:moveTo>
                      <a:pt x="708" y="0"/>
                    </a:moveTo>
                    <a:lnTo>
                      <a:pt x="503" y="0"/>
                    </a:lnTo>
                    <a:lnTo>
                      <a:pt x="503" y="206"/>
                    </a:lnTo>
                    <a:lnTo>
                      <a:pt x="708" y="206"/>
                    </a:lnTo>
                    <a:lnTo>
                      <a:pt x="708" y="0"/>
                    </a:lnTo>
                    <a:close/>
                    <a:moveTo>
                      <a:pt x="708" y="251"/>
                    </a:moveTo>
                    <a:lnTo>
                      <a:pt x="503" y="251"/>
                    </a:lnTo>
                    <a:lnTo>
                      <a:pt x="503" y="456"/>
                    </a:lnTo>
                    <a:lnTo>
                      <a:pt x="708" y="456"/>
                    </a:lnTo>
                    <a:lnTo>
                      <a:pt x="708" y="251"/>
                    </a:lnTo>
                    <a:close/>
                    <a:moveTo>
                      <a:pt x="455" y="251"/>
                    </a:moveTo>
                    <a:lnTo>
                      <a:pt x="250" y="251"/>
                    </a:lnTo>
                    <a:lnTo>
                      <a:pt x="250" y="456"/>
                    </a:lnTo>
                    <a:lnTo>
                      <a:pt x="455" y="456"/>
                    </a:lnTo>
                    <a:lnTo>
                      <a:pt x="455" y="251"/>
                    </a:lnTo>
                    <a:close/>
                    <a:moveTo>
                      <a:pt x="455" y="503"/>
                    </a:moveTo>
                    <a:lnTo>
                      <a:pt x="250" y="503"/>
                    </a:lnTo>
                    <a:lnTo>
                      <a:pt x="250" y="709"/>
                    </a:lnTo>
                    <a:lnTo>
                      <a:pt x="455" y="709"/>
                    </a:lnTo>
                    <a:lnTo>
                      <a:pt x="455" y="503"/>
                    </a:lnTo>
                    <a:close/>
                  </a:path>
                </a:pathLst>
              </a:custGeom>
              <a:solidFill>
                <a:srgbClr val="B4A0FF"/>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a:solidFill>
                    <a:srgbClr val="8B69B1"/>
                  </a:solidFill>
                  <a:latin typeface="Segoe UI"/>
                  <a:ea typeface="Segoe UI" pitchFamily="34" charset="0"/>
                  <a:cs typeface="Segoe UI" pitchFamily="34" charset="0"/>
                </a:endParaRPr>
              </a:p>
            </p:txBody>
          </p:sp>
          <p:sp>
            <p:nvSpPr>
              <p:cNvPr id="95" name="Freeform 94"/>
              <p:cNvSpPr>
                <a:spLocks noChangeAspect="1"/>
              </p:cNvSpPr>
              <p:nvPr/>
            </p:nvSpPr>
            <p:spPr bwMode="black">
              <a:xfrm rot="10800000">
                <a:off x="6553201" y="4543187"/>
                <a:ext cx="457200" cy="397118"/>
              </a:xfrm>
              <a:custGeom>
                <a:avLst/>
                <a:gdLst>
                  <a:gd name="connsiteX0" fmla="*/ 4454753 w 5325850"/>
                  <a:gd name="connsiteY0" fmla="*/ 3517260 h 4625963"/>
                  <a:gd name="connsiteX1" fmla="*/ 3583655 w 5325850"/>
                  <a:gd name="connsiteY1" fmla="*/ 2646163 h 4625963"/>
                  <a:gd name="connsiteX2" fmla="*/ 4019204 w 5325850"/>
                  <a:gd name="connsiteY2" fmla="*/ 2646163 h 4625963"/>
                  <a:gd name="connsiteX3" fmla="*/ 4019204 w 5325850"/>
                  <a:gd name="connsiteY3" fmla="*/ 0 h 4625963"/>
                  <a:gd name="connsiteX4" fmla="*/ 4890301 w 5325850"/>
                  <a:gd name="connsiteY4" fmla="*/ 0 h 4625963"/>
                  <a:gd name="connsiteX5" fmla="*/ 4890301 w 5325850"/>
                  <a:gd name="connsiteY5" fmla="*/ 2646163 h 4625963"/>
                  <a:gd name="connsiteX6" fmla="*/ 5325850 w 5325850"/>
                  <a:gd name="connsiteY6" fmla="*/ 2646163 h 4625963"/>
                  <a:gd name="connsiteX7" fmla="*/ 2662926 w 5325850"/>
                  <a:gd name="connsiteY7" fmla="*/ 4090727 h 4625963"/>
                  <a:gd name="connsiteX8" fmla="*/ 1791828 w 5325850"/>
                  <a:gd name="connsiteY8" fmla="*/ 3219630 h 4625963"/>
                  <a:gd name="connsiteX9" fmla="*/ 2227377 w 5325850"/>
                  <a:gd name="connsiteY9" fmla="*/ 3219630 h 4625963"/>
                  <a:gd name="connsiteX10" fmla="*/ 2227377 w 5325850"/>
                  <a:gd name="connsiteY10" fmla="*/ 2 h 4625963"/>
                  <a:gd name="connsiteX11" fmla="*/ 3098474 w 5325850"/>
                  <a:gd name="connsiteY11" fmla="*/ 2 h 4625963"/>
                  <a:gd name="connsiteX12" fmla="*/ 3098474 w 5325850"/>
                  <a:gd name="connsiteY12" fmla="*/ 3219630 h 4625963"/>
                  <a:gd name="connsiteX13" fmla="*/ 3534023 w 5325850"/>
                  <a:gd name="connsiteY13" fmla="*/ 3219630 h 4625963"/>
                  <a:gd name="connsiteX14" fmla="*/ 871098 w 5325850"/>
                  <a:gd name="connsiteY14" fmla="*/ 4625963 h 4625963"/>
                  <a:gd name="connsiteX15" fmla="*/ 0 w 5325850"/>
                  <a:gd name="connsiteY15" fmla="*/ 3754866 h 4625963"/>
                  <a:gd name="connsiteX16" fmla="*/ 435549 w 5325850"/>
                  <a:gd name="connsiteY16" fmla="*/ 3754866 h 4625963"/>
                  <a:gd name="connsiteX17" fmla="*/ 435549 w 5325850"/>
                  <a:gd name="connsiteY17" fmla="*/ 2 h 4625963"/>
                  <a:gd name="connsiteX18" fmla="*/ 1306646 w 5325850"/>
                  <a:gd name="connsiteY18" fmla="*/ 2 h 4625963"/>
                  <a:gd name="connsiteX19" fmla="*/ 1306646 w 5325850"/>
                  <a:gd name="connsiteY19" fmla="*/ 3754866 h 4625963"/>
                  <a:gd name="connsiteX20" fmla="*/ 1742195 w 5325850"/>
                  <a:gd name="connsiteY20" fmla="*/ 3754866 h 462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25850" h="4625963">
                    <a:moveTo>
                      <a:pt x="4454753" y="3517260"/>
                    </a:moveTo>
                    <a:lnTo>
                      <a:pt x="3583655" y="2646163"/>
                    </a:lnTo>
                    <a:lnTo>
                      <a:pt x="4019204" y="2646163"/>
                    </a:lnTo>
                    <a:lnTo>
                      <a:pt x="4019204" y="0"/>
                    </a:lnTo>
                    <a:lnTo>
                      <a:pt x="4890301" y="0"/>
                    </a:lnTo>
                    <a:lnTo>
                      <a:pt x="4890301" y="2646163"/>
                    </a:lnTo>
                    <a:lnTo>
                      <a:pt x="5325850" y="2646163"/>
                    </a:lnTo>
                    <a:close/>
                    <a:moveTo>
                      <a:pt x="2662926" y="4090727"/>
                    </a:moveTo>
                    <a:lnTo>
                      <a:pt x="1791828" y="3219630"/>
                    </a:lnTo>
                    <a:lnTo>
                      <a:pt x="2227377" y="3219630"/>
                    </a:lnTo>
                    <a:lnTo>
                      <a:pt x="2227377" y="2"/>
                    </a:lnTo>
                    <a:lnTo>
                      <a:pt x="3098474" y="2"/>
                    </a:lnTo>
                    <a:lnTo>
                      <a:pt x="3098474" y="3219630"/>
                    </a:lnTo>
                    <a:lnTo>
                      <a:pt x="3534023" y="3219630"/>
                    </a:lnTo>
                    <a:close/>
                    <a:moveTo>
                      <a:pt x="871098" y="4625963"/>
                    </a:moveTo>
                    <a:lnTo>
                      <a:pt x="0" y="3754866"/>
                    </a:lnTo>
                    <a:lnTo>
                      <a:pt x="435549" y="3754866"/>
                    </a:lnTo>
                    <a:lnTo>
                      <a:pt x="435549" y="2"/>
                    </a:lnTo>
                    <a:lnTo>
                      <a:pt x="1306646" y="2"/>
                    </a:lnTo>
                    <a:lnTo>
                      <a:pt x="1306646" y="3754866"/>
                    </a:lnTo>
                    <a:lnTo>
                      <a:pt x="1742195" y="3754866"/>
                    </a:lnTo>
                    <a:close/>
                  </a:path>
                </a:pathLst>
              </a:custGeom>
              <a:solidFill>
                <a:srgbClr val="5C2D9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dirty="0">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
            <p:nvSpPr>
              <p:cNvPr id="96" name="Freeform 21"/>
              <p:cNvSpPr>
                <a:spLocks noChangeAspect="1" noEditPoints="1"/>
              </p:cNvSpPr>
              <p:nvPr/>
            </p:nvSpPr>
            <p:spPr bwMode="black">
              <a:xfrm>
                <a:off x="6477000" y="5502863"/>
                <a:ext cx="548640" cy="478185"/>
              </a:xfrm>
              <a:custGeom>
                <a:avLst/>
                <a:gdLst>
                  <a:gd name="T0" fmla="*/ 1220 w 1220"/>
                  <a:gd name="T1" fmla="*/ 204 h 1063"/>
                  <a:gd name="T2" fmla="*/ 1096 w 1220"/>
                  <a:gd name="T3" fmla="*/ 79 h 1063"/>
                  <a:gd name="T4" fmla="*/ 978 w 1220"/>
                  <a:gd name="T5" fmla="*/ 164 h 1063"/>
                  <a:gd name="T6" fmla="*/ 589 w 1220"/>
                  <a:gd name="T7" fmla="*/ 115 h 1063"/>
                  <a:gd name="T8" fmla="*/ 465 w 1220"/>
                  <a:gd name="T9" fmla="*/ 0 h 1063"/>
                  <a:gd name="T10" fmla="*/ 340 w 1220"/>
                  <a:gd name="T11" fmla="*/ 124 h 1063"/>
                  <a:gd name="T12" fmla="*/ 370 w 1220"/>
                  <a:gd name="T13" fmla="*/ 205 h 1063"/>
                  <a:gd name="T14" fmla="*/ 180 w 1220"/>
                  <a:gd name="T15" fmla="*/ 453 h 1063"/>
                  <a:gd name="T16" fmla="*/ 125 w 1220"/>
                  <a:gd name="T17" fmla="*/ 440 h 1063"/>
                  <a:gd name="T18" fmla="*/ 0 w 1220"/>
                  <a:gd name="T19" fmla="*/ 564 h 1063"/>
                  <a:gd name="T20" fmla="*/ 125 w 1220"/>
                  <a:gd name="T21" fmla="*/ 689 h 1063"/>
                  <a:gd name="T22" fmla="*/ 197 w 1220"/>
                  <a:gd name="T23" fmla="*/ 666 h 1063"/>
                  <a:gd name="T24" fmla="*/ 416 w 1220"/>
                  <a:gd name="T25" fmla="*/ 872 h 1063"/>
                  <a:gd name="T26" fmla="*/ 397 w 1220"/>
                  <a:gd name="T27" fmla="*/ 938 h 1063"/>
                  <a:gd name="T28" fmla="*/ 521 w 1220"/>
                  <a:gd name="T29" fmla="*/ 1063 h 1063"/>
                  <a:gd name="T30" fmla="*/ 646 w 1220"/>
                  <a:gd name="T31" fmla="*/ 938 h 1063"/>
                  <a:gd name="T32" fmla="*/ 642 w 1220"/>
                  <a:gd name="T33" fmla="*/ 908 h 1063"/>
                  <a:gd name="T34" fmla="*/ 948 w 1220"/>
                  <a:gd name="T35" fmla="*/ 763 h 1063"/>
                  <a:gd name="T36" fmla="*/ 1048 w 1220"/>
                  <a:gd name="T37" fmla="*/ 814 h 1063"/>
                  <a:gd name="T38" fmla="*/ 1173 w 1220"/>
                  <a:gd name="T39" fmla="*/ 689 h 1063"/>
                  <a:gd name="T40" fmla="*/ 1084 w 1220"/>
                  <a:gd name="T41" fmla="*/ 570 h 1063"/>
                  <a:gd name="T42" fmla="*/ 1108 w 1220"/>
                  <a:gd name="T43" fmla="*/ 327 h 1063"/>
                  <a:gd name="T44" fmla="*/ 1220 w 1220"/>
                  <a:gd name="T45" fmla="*/ 204 h 1063"/>
                  <a:gd name="T46" fmla="*/ 521 w 1220"/>
                  <a:gd name="T47" fmla="*/ 594 h 1063"/>
                  <a:gd name="T48" fmla="*/ 493 w 1220"/>
                  <a:gd name="T49" fmla="*/ 245 h 1063"/>
                  <a:gd name="T50" fmla="*/ 535 w 1220"/>
                  <a:gd name="T51" fmla="*/ 226 h 1063"/>
                  <a:gd name="T52" fmla="*/ 944 w 1220"/>
                  <a:gd name="T53" fmla="*/ 621 h 1063"/>
                  <a:gd name="T54" fmla="*/ 930 w 1220"/>
                  <a:gd name="T55" fmla="*/ 649 h 1063"/>
                  <a:gd name="T56" fmla="*/ 521 w 1220"/>
                  <a:gd name="T57" fmla="*/ 594 h 1063"/>
                  <a:gd name="T58" fmla="*/ 490 w 1220"/>
                  <a:gd name="T59" fmla="*/ 818 h 1063"/>
                  <a:gd name="T60" fmla="*/ 449 w 1220"/>
                  <a:gd name="T61" fmla="*/ 837 h 1063"/>
                  <a:gd name="T62" fmla="*/ 230 w 1220"/>
                  <a:gd name="T63" fmla="*/ 631 h 1063"/>
                  <a:gd name="T64" fmla="*/ 242 w 1220"/>
                  <a:gd name="T65" fmla="*/ 605 h 1063"/>
                  <a:gd name="T66" fmla="*/ 476 w 1220"/>
                  <a:gd name="T67" fmla="*/ 636 h 1063"/>
                  <a:gd name="T68" fmla="*/ 490 w 1220"/>
                  <a:gd name="T69" fmla="*/ 818 h 1063"/>
                  <a:gd name="T70" fmla="*/ 249 w 1220"/>
                  <a:gd name="T71" fmla="*/ 558 h 1063"/>
                  <a:gd name="T72" fmla="*/ 218 w 1220"/>
                  <a:gd name="T73" fmla="*/ 482 h 1063"/>
                  <a:gd name="T74" fmla="*/ 408 w 1220"/>
                  <a:gd name="T75" fmla="*/ 235 h 1063"/>
                  <a:gd name="T76" fmla="*/ 445 w 1220"/>
                  <a:gd name="T77" fmla="*/ 247 h 1063"/>
                  <a:gd name="T78" fmla="*/ 472 w 1220"/>
                  <a:gd name="T79" fmla="*/ 587 h 1063"/>
                  <a:gd name="T80" fmla="*/ 249 w 1220"/>
                  <a:gd name="T81" fmla="*/ 558 h 1063"/>
                  <a:gd name="T82" fmla="*/ 977 w 1220"/>
                  <a:gd name="T83" fmla="*/ 587 h 1063"/>
                  <a:gd name="T84" fmla="*/ 569 w 1220"/>
                  <a:gd name="T85" fmla="*/ 192 h 1063"/>
                  <a:gd name="T86" fmla="*/ 583 w 1220"/>
                  <a:gd name="T87" fmla="*/ 163 h 1063"/>
                  <a:gd name="T88" fmla="*/ 972 w 1220"/>
                  <a:gd name="T89" fmla="*/ 212 h 1063"/>
                  <a:gd name="T90" fmla="*/ 1060 w 1220"/>
                  <a:gd name="T91" fmla="*/ 323 h 1063"/>
                  <a:gd name="T92" fmla="*/ 1036 w 1220"/>
                  <a:gd name="T93" fmla="*/ 566 h 1063"/>
                  <a:gd name="T94" fmla="*/ 977 w 1220"/>
                  <a:gd name="T95" fmla="*/ 587 h 1063"/>
                  <a:gd name="T96" fmla="*/ 621 w 1220"/>
                  <a:gd name="T97" fmla="*/ 864 h 1063"/>
                  <a:gd name="T98" fmla="*/ 538 w 1220"/>
                  <a:gd name="T99" fmla="*/ 815 h 1063"/>
                  <a:gd name="T100" fmla="*/ 524 w 1220"/>
                  <a:gd name="T101" fmla="*/ 643 h 1063"/>
                  <a:gd name="T102" fmla="*/ 924 w 1220"/>
                  <a:gd name="T103" fmla="*/ 696 h 1063"/>
                  <a:gd name="T104" fmla="*/ 927 w 1220"/>
                  <a:gd name="T105" fmla="*/ 720 h 1063"/>
                  <a:gd name="T106" fmla="*/ 621 w 1220"/>
                  <a:gd name="T107" fmla="*/ 864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20" h="1063">
                    <a:moveTo>
                      <a:pt x="1220" y="204"/>
                    </a:moveTo>
                    <a:cubicBezTo>
                      <a:pt x="1220" y="135"/>
                      <a:pt x="1164" y="79"/>
                      <a:pt x="1096" y="79"/>
                    </a:cubicBezTo>
                    <a:cubicBezTo>
                      <a:pt x="1041" y="79"/>
                      <a:pt x="994" y="115"/>
                      <a:pt x="978" y="164"/>
                    </a:cubicBezTo>
                    <a:cubicBezTo>
                      <a:pt x="589" y="115"/>
                      <a:pt x="589" y="115"/>
                      <a:pt x="589" y="115"/>
                    </a:cubicBezTo>
                    <a:cubicBezTo>
                      <a:pt x="584" y="51"/>
                      <a:pt x="530" y="0"/>
                      <a:pt x="465" y="0"/>
                    </a:cubicBezTo>
                    <a:cubicBezTo>
                      <a:pt x="396" y="0"/>
                      <a:pt x="340" y="55"/>
                      <a:pt x="340" y="124"/>
                    </a:cubicBezTo>
                    <a:cubicBezTo>
                      <a:pt x="340" y="155"/>
                      <a:pt x="352" y="183"/>
                      <a:pt x="370" y="205"/>
                    </a:cubicBezTo>
                    <a:cubicBezTo>
                      <a:pt x="180" y="453"/>
                      <a:pt x="180" y="453"/>
                      <a:pt x="180" y="453"/>
                    </a:cubicBezTo>
                    <a:cubicBezTo>
                      <a:pt x="163" y="445"/>
                      <a:pt x="145" y="440"/>
                      <a:pt x="125" y="440"/>
                    </a:cubicBezTo>
                    <a:cubicBezTo>
                      <a:pt x="56" y="440"/>
                      <a:pt x="0" y="496"/>
                      <a:pt x="0" y="564"/>
                    </a:cubicBezTo>
                    <a:cubicBezTo>
                      <a:pt x="0" y="633"/>
                      <a:pt x="56" y="689"/>
                      <a:pt x="125" y="689"/>
                    </a:cubicBezTo>
                    <a:cubicBezTo>
                      <a:pt x="152" y="689"/>
                      <a:pt x="177" y="680"/>
                      <a:pt x="197" y="666"/>
                    </a:cubicBezTo>
                    <a:cubicBezTo>
                      <a:pt x="416" y="872"/>
                      <a:pt x="416" y="872"/>
                      <a:pt x="416" y="872"/>
                    </a:cubicBezTo>
                    <a:cubicBezTo>
                      <a:pt x="404" y="891"/>
                      <a:pt x="397" y="914"/>
                      <a:pt x="397" y="938"/>
                    </a:cubicBezTo>
                    <a:cubicBezTo>
                      <a:pt x="397" y="1007"/>
                      <a:pt x="453" y="1063"/>
                      <a:pt x="521" y="1063"/>
                    </a:cubicBezTo>
                    <a:cubicBezTo>
                      <a:pt x="590" y="1063"/>
                      <a:pt x="646" y="1007"/>
                      <a:pt x="646" y="938"/>
                    </a:cubicBezTo>
                    <a:cubicBezTo>
                      <a:pt x="646" y="928"/>
                      <a:pt x="644" y="918"/>
                      <a:pt x="642" y="908"/>
                    </a:cubicBezTo>
                    <a:cubicBezTo>
                      <a:pt x="948" y="763"/>
                      <a:pt x="948" y="763"/>
                      <a:pt x="948" y="763"/>
                    </a:cubicBezTo>
                    <a:cubicBezTo>
                      <a:pt x="970" y="794"/>
                      <a:pt x="1007" y="814"/>
                      <a:pt x="1048" y="814"/>
                    </a:cubicBezTo>
                    <a:cubicBezTo>
                      <a:pt x="1117" y="814"/>
                      <a:pt x="1173" y="758"/>
                      <a:pt x="1173" y="689"/>
                    </a:cubicBezTo>
                    <a:cubicBezTo>
                      <a:pt x="1173" y="633"/>
                      <a:pt x="1135" y="586"/>
                      <a:pt x="1084" y="570"/>
                    </a:cubicBezTo>
                    <a:cubicBezTo>
                      <a:pt x="1108" y="327"/>
                      <a:pt x="1108" y="327"/>
                      <a:pt x="1108" y="327"/>
                    </a:cubicBezTo>
                    <a:cubicBezTo>
                      <a:pt x="1171" y="321"/>
                      <a:pt x="1220" y="268"/>
                      <a:pt x="1220" y="204"/>
                    </a:cubicBezTo>
                    <a:close/>
                    <a:moveTo>
                      <a:pt x="521" y="594"/>
                    </a:moveTo>
                    <a:cubicBezTo>
                      <a:pt x="493" y="245"/>
                      <a:pt x="493" y="245"/>
                      <a:pt x="493" y="245"/>
                    </a:cubicBezTo>
                    <a:cubicBezTo>
                      <a:pt x="509" y="241"/>
                      <a:pt x="523" y="235"/>
                      <a:pt x="535" y="226"/>
                    </a:cubicBezTo>
                    <a:cubicBezTo>
                      <a:pt x="944" y="621"/>
                      <a:pt x="944" y="621"/>
                      <a:pt x="944" y="621"/>
                    </a:cubicBezTo>
                    <a:cubicBezTo>
                      <a:pt x="938" y="630"/>
                      <a:pt x="934" y="639"/>
                      <a:pt x="930" y="649"/>
                    </a:cubicBezTo>
                    <a:lnTo>
                      <a:pt x="521" y="594"/>
                    </a:lnTo>
                    <a:close/>
                    <a:moveTo>
                      <a:pt x="490" y="818"/>
                    </a:moveTo>
                    <a:cubicBezTo>
                      <a:pt x="475" y="822"/>
                      <a:pt x="461" y="828"/>
                      <a:pt x="449" y="837"/>
                    </a:cubicBezTo>
                    <a:cubicBezTo>
                      <a:pt x="230" y="631"/>
                      <a:pt x="230" y="631"/>
                      <a:pt x="230" y="631"/>
                    </a:cubicBezTo>
                    <a:cubicBezTo>
                      <a:pt x="235" y="623"/>
                      <a:pt x="239" y="614"/>
                      <a:pt x="242" y="605"/>
                    </a:cubicBezTo>
                    <a:cubicBezTo>
                      <a:pt x="476" y="636"/>
                      <a:pt x="476" y="636"/>
                      <a:pt x="476" y="636"/>
                    </a:cubicBezTo>
                    <a:lnTo>
                      <a:pt x="490" y="818"/>
                    </a:lnTo>
                    <a:close/>
                    <a:moveTo>
                      <a:pt x="249" y="558"/>
                    </a:moveTo>
                    <a:cubicBezTo>
                      <a:pt x="247" y="529"/>
                      <a:pt x="236" y="502"/>
                      <a:pt x="218" y="482"/>
                    </a:cubicBezTo>
                    <a:cubicBezTo>
                      <a:pt x="408" y="235"/>
                      <a:pt x="408" y="235"/>
                      <a:pt x="408" y="235"/>
                    </a:cubicBezTo>
                    <a:cubicBezTo>
                      <a:pt x="420" y="241"/>
                      <a:pt x="432" y="245"/>
                      <a:pt x="445" y="247"/>
                    </a:cubicBezTo>
                    <a:cubicBezTo>
                      <a:pt x="472" y="587"/>
                      <a:pt x="472" y="587"/>
                      <a:pt x="472" y="587"/>
                    </a:cubicBezTo>
                    <a:lnTo>
                      <a:pt x="249" y="558"/>
                    </a:lnTo>
                    <a:close/>
                    <a:moveTo>
                      <a:pt x="977" y="587"/>
                    </a:moveTo>
                    <a:cubicBezTo>
                      <a:pt x="569" y="192"/>
                      <a:pt x="569" y="192"/>
                      <a:pt x="569" y="192"/>
                    </a:cubicBezTo>
                    <a:cubicBezTo>
                      <a:pt x="575" y="183"/>
                      <a:pt x="579" y="173"/>
                      <a:pt x="583" y="163"/>
                    </a:cubicBezTo>
                    <a:cubicBezTo>
                      <a:pt x="972" y="212"/>
                      <a:pt x="972" y="212"/>
                      <a:pt x="972" y="212"/>
                    </a:cubicBezTo>
                    <a:cubicBezTo>
                      <a:pt x="975" y="265"/>
                      <a:pt x="1011" y="308"/>
                      <a:pt x="1060" y="323"/>
                    </a:cubicBezTo>
                    <a:cubicBezTo>
                      <a:pt x="1036" y="566"/>
                      <a:pt x="1036" y="566"/>
                      <a:pt x="1036" y="566"/>
                    </a:cubicBezTo>
                    <a:cubicBezTo>
                      <a:pt x="1015" y="568"/>
                      <a:pt x="994" y="575"/>
                      <a:pt x="977" y="587"/>
                    </a:cubicBezTo>
                    <a:close/>
                    <a:moveTo>
                      <a:pt x="621" y="864"/>
                    </a:moveTo>
                    <a:cubicBezTo>
                      <a:pt x="602" y="838"/>
                      <a:pt x="572" y="819"/>
                      <a:pt x="538" y="815"/>
                    </a:cubicBezTo>
                    <a:cubicBezTo>
                      <a:pt x="524" y="643"/>
                      <a:pt x="524" y="643"/>
                      <a:pt x="524" y="643"/>
                    </a:cubicBezTo>
                    <a:cubicBezTo>
                      <a:pt x="924" y="696"/>
                      <a:pt x="924" y="696"/>
                      <a:pt x="924" y="696"/>
                    </a:cubicBezTo>
                    <a:cubicBezTo>
                      <a:pt x="924" y="704"/>
                      <a:pt x="925" y="712"/>
                      <a:pt x="927" y="720"/>
                    </a:cubicBezTo>
                    <a:lnTo>
                      <a:pt x="621" y="864"/>
                    </a:lnTo>
                    <a:close/>
                  </a:path>
                </a:pathLst>
              </a:cu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6800" tIns="77441" rIns="96800" bIns="77441" numCol="1" spcCol="0" rtlCol="0" fromWordArt="0" anchor="t" anchorCtr="0" forceAA="0" compatLnSpc="1">
                <a:prstTxWarp prst="textNoShape">
                  <a:avLst/>
                </a:prstTxWarp>
                <a:noAutofit/>
              </a:bodyPr>
              <a:lstStyle/>
              <a:p>
                <a:pPr algn="ctr" defTabSz="493554" fontAlgn="base">
                  <a:lnSpc>
                    <a:spcPct val="90000"/>
                  </a:lnSpc>
                  <a:spcBef>
                    <a:spcPct val="0"/>
                  </a:spcBef>
                  <a:spcAft>
                    <a:spcPct val="0"/>
                  </a:spcAft>
                  <a:defRPr/>
                </a:pPr>
                <a:endParaRPr lang="en-US" sz="1271" dirty="0">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grpSp>
      </p:grpSp>
      <p:sp>
        <p:nvSpPr>
          <p:cNvPr id="98" name="Oval 97"/>
          <p:cNvSpPr/>
          <p:nvPr/>
        </p:nvSpPr>
        <p:spPr bwMode="auto">
          <a:xfrm>
            <a:off x="1613321" y="3635422"/>
            <a:ext cx="1990327" cy="1990327"/>
          </a:xfrm>
          <a:prstGeom prst="ellipse">
            <a:avLst/>
          </a:prstGeom>
          <a:solidFill>
            <a:srgbClr val="FFFFFF"/>
          </a:solidFill>
          <a:ln w="28575" cap="flat" cmpd="sng" algn="ctr">
            <a:solidFill>
              <a:srgbClr val="00188F"/>
            </a:solidFill>
            <a:prstDash val="solid"/>
            <a:headEnd type="none" w="med" len="med"/>
            <a:tailEnd type="none" w="med" len="med"/>
          </a:ln>
          <a:effectLst/>
        </p:spPr>
        <p:txBody>
          <a:bodyPr vert="horz" wrap="square" lIns="0" tIns="46623" rIns="0" bIns="46623" numCol="1" rtlCol="0" anchor="ctr" anchorCtr="0" compatLnSpc="1">
            <a:prstTxWarp prst="textNoShape">
              <a:avLst/>
            </a:prstTxWarp>
          </a:bodyPr>
          <a:lstStyle/>
          <a:p>
            <a:pPr algn="ctr" defTabSz="932040" fontAlgn="base">
              <a:spcBef>
                <a:spcPct val="0"/>
              </a:spcBef>
              <a:spcAft>
                <a:spcPct val="0"/>
              </a:spcAft>
              <a:defRPr/>
            </a:pPr>
            <a:endParaRPr lang="en-US" sz="2000" kern="0" dirty="0">
              <a:gradFill>
                <a:gsLst>
                  <a:gs pos="16814">
                    <a:srgbClr val="FFFFFF"/>
                  </a:gs>
                  <a:gs pos="46000">
                    <a:srgbClr val="FFFFFF"/>
                  </a:gs>
                </a:gsLst>
                <a:lin ang="5400000" scaled="0"/>
              </a:gradFill>
              <a:latin typeface="Segoe UI"/>
            </a:endParaRPr>
          </a:p>
        </p:txBody>
      </p:sp>
      <p:sp>
        <p:nvSpPr>
          <p:cNvPr id="99" name="Freeform 9"/>
          <p:cNvSpPr>
            <a:spLocks/>
          </p:cNvSpPr>
          <p:nvPr/>
        </p:nvSpPr>
        <p:spPr bwMode="auto">
          <a:xfrm>
            <a:off x="1769477" y="4148150"/>
            <a:ext cx="1631903" cy="897743"/>
          </a:xfrm>
          <a:custGeom>
            <a:avLst/>
            <a:gdLst>
              <a:gd name="T0" fmla="*/ 1814 w 2326"/>
              <a:gd name="T1" fmla="*/ 1279 h 1279"/>
              <a:gd name="T2" fmla="*/ 262 w 2326"/>
              <a:gd name="T3" fmla="*/ 1279 h 1279"/>
              <a:gd name="T4" fmla="*/ 0 w 2326"/>
              <a:gd name="T5" fmla="*/ 1017 h 1279"/>
              <a:gd name="T6" fmla="*/ 198 w 2326"/>
              <a:gd name="T7" fmla="*/ 761 h 1279"/>
              <a:gd name="T8" fmla="*/ 506 w 2326"/>
              <a:gd name="T9" fmla="*/ 529 h 1279"/>
              <a:gd name="T10" fmla="*/ 1064 w 2326"/>
              <a:gd name="T11" fmla="*/ 0 h 1279"/>
              <a:gd name="T12" fmla="*/ 1570 w 2326"/>
              <a:gd name="T13" fmla="*/ 320 h 1279"/>
              <a:gd name="T14" fmla="*/ 1814 w 2326"/>
              <a:gd name="T15" fmla="*/ 256 h 1279"/>
              <a:gd name="T16" fmla="*/ 2326 w 2326"/>
              <a:gd name="T17" fmla="*/ 767 h 1279"/>
              <a:gd name="T18" fmla="*/ 1814 w 2326"/>
              <a:gd name="T19" fmla="*/ 1279 h 1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26" h="1279">
                <a:moveTo>
                  <a:pt x="1814" y="1279"/>
                </a:moveTo>
                <a:cubicBezTo>
                  <a:pt x="262" y="1279"/>
                  <a:pt x="262" y="1279"/>
                  <a:pt x="262" y="1279"/>
                </a:cubicBezTo>
                <a:cubicBezTo>
                  <a:pt x="116" y="1279"/>
                  <a:pt x="0" y="1162"/>
                  <a:pt x="0" y="1017"/>
                </a:cubicBezTo>
                <a:cubicBezTo>
                  <a:pt x="0" y="895"/>
                  <a:pt x="87" y="790"/>
                  <a:pt x="198" y="761"/>
                </a:cubicBezTo>
                <a:cubicBezTo>
                  <a:pt x="250" y="639"/>
                  <a:pt x="366" y="546"/>
                  <a:pt x="506" y="529"/>
                </a:cubicBezTo>
                <a:cubicBezTo>
                  <a:pt x="518" y="233"/>
                  <a:pt x="762" y="0"/>
                  <a:pt x="1064" y="0"/>
                </a:cubicBezTo>
                <a:cubicBezTo>
                  <a:pt x="1279" y="0"/>
                  <a:pt x="1477" y="128"/>
                  <a:pt x="1570" y="320"/>
                </a:cubicBezTo>
                <a:cubicBezTo>
                  <a:pt x="1640" y="279"/>
                  <a:pt x="1727" y="256"/>
                  <a:pt x="1814" y="256"/>
                </a:cubicBezTo>
                <a:cubicBezTo>
                  <a:pt x="2093" y="256"/>
                  <a:pt x="2326" y="488"/>
                  <a:pt x="2326" y="767"/>
                </a:cubicBezTo>
                <a:cubicBezTo>
                  <a:pt x="2326" y="1052"/>
                  <a:pt x="2093" y="1279"/>
                  <a:pt x="1814" y="1279"/>
                </a:cubicBezTo>
                <a:close/>
              </a:path>
            </a:pathLst>
          </a:custGeom>
          <a:solidFill>
            <a:srgbClr val="00188F"/>
          </a:solidFill>
          <a:ln>
            <a:noFill/>
          </a:ln>
        </p:spPr>
        <p:txBody>
          <a:bodyPr vert="horz" wrap="square" lIns="91414" tIns="45706" rIns="91414" bIns="45706" numCol="1" anchor="t" anchorCtr="0" compatLnSpc="1">
            <a:prstTxWarp prst="textNoShape">
              <a:avLst/>
            </a:prstTxWarp>
          </a:bodyPr>
          <a:lstStyle/>
          <a:p>
            <a:pPr defTabSz="932330">
              <a:defRPr/>
            </a:pPr>
            <a:endParaRPr lang="en-US" sz="1836" kern="0">
              <a:solidFill>
                <a:srgbClr val="FFFFFF"/>
              </a:solidFill>
              <a:latin typeface="Segoe UI"/>
            </a:endParaRPr>
          </a:p>
        </p:txBody>
      </p:sp>
      <p:sp>
        <p:nvSpPr>
          <p:cNvPr id="124" name="Rectangle 123"/>
          <p:cNvSpPr/>
          <p:nvPr/>
        </p:nvSpPr>
        <p:spPr bwMode="auto">
          <a:xfrm>
            <a:off x="413504" y="2771996"/>
            <a:ext cx="4414192" cy="38890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09" name="TextBox 108"/>
          <p:cNvSpPr txBox="1"/>
          <p:nvPr/>
        </p:nvSpPr>
        <p:spPr>
          <a:xfrm>
            <a:off x="1782641" y="2719419"/>
            <a:ext cx="1768766" cy="525947"/>
          </a:xfrm>
          <a:prstGeom prst="rect">
            <a:avLst/>
          </a:prstGeom>
          <a:noFill/>
        </p:spPr>
        <p:txBody>
          <a:bodyPr wrap="none" lIns="182854" tIns="146283" rIns="182854" bIns="146283" rtlCol="0">
            <a:spAutoFit/>
          </a:bodyPr>
          <a:lstStyle/>
          <a:p>
            <a:pPr algn="ctr" defTabSz="914224">
              <a:lnSpc>
                <a:spcPct val="90000"/>
              </a:lnSpc>
              <a:spcAft>
                <a:spcPts val="600"/>
              </a:spcAft>
              <a:defRPr/>
            </a:pPr>
            <a:r>
              <a:rPr lang="en-US" sz="1632" kern="0" dirty="0">
                <a:solidFill>
                  <a:schemeClr val="bg1"/>
                </a:solidFill>
                <a:latin typeface="Segoe UI"/>
              </a:rPr>
              <a:t>Azure Platform</a:t>
            </a:r>
          </a:p>
        </p:txBody>
      </p:sp>
      <p:sp>
        <p:nvSpPr>
          <p:cNvPr id="15" name="Rectangle 14"/>
          <p:cNvSpPr/>
          <p:nvPr/>
        </p:nvSpPr>
        <p:spPr bwMode="auto">
          <a:xfrm>
            <a:off x="1150365" y="488588"/>
            <a:ext cx="2857194" cy="198951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8275" y="607125"/>
            <a:ext cx="2686379" cy="1790918"/>
          </a:xfrm>
          <a:prstGeom prst="rect">
            <a:avLst/>
          </a:prstGeom>
        </p:spPr>
      </p:pic>
    </p:spTree>
    <p:extLst>
      <p:ext uri="{BB962C8B-B14F-4D97-AF65-F5344CB8AC3E}">
        <p14:creationId xmlns:p14="http://schemas.microsoft.com/office/powerpoint/2010/main" val="24793264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2"/>
                                        </p:tgtEl>
                                        <p:attrNameLst>
                                          <p:attrName>style.visibility</p:attrName>
                                        </p:attrNameLst>
                                      </p:cBhvr>
                                      <p:to>
                                        <p:strVal val="visible"/>
                                      </p:to>
                                    </p:set>
                                    <p:animEffect transition="in" filter="fade">
                                      <p:cBhvr>
                                        <p:cTn id="19" dur="500"/>
                                        <p:tgtEl>
                                          <p:spTgt spid="92"/>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5" grpId="0"/>
      <p:bldP spid="9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39881" t="14455" b="10954"/>
          <a:stretch/>
        </p:blipFill>
        <p:spPr>
          <a:xfrm>
            <a:off x="882" y="0"/>
            <a:ext cx="12434711" cy="6994526"/>
          </a:xfrm>
          <a:prstGeom prst="rect">
            <a:avLst/>
          </a:prstGeom>
        </p:spPr>
      </p:pic>
      <p:sp>
        <p:nvSpPr>
          <p:cNvPr id="2" name="Title 1"/>
          <p:cNvSpPr>
            <a:spLocks noGrp="1"/>
          </p:cNvSpPr>
          <p:nvPr>
            <p:ph type="title"/>
          </p:nvPr>
        </p:nvSpPr>
        <p:spPr/>
        <p:txBody>
          <a:bodyPr/>
          <a:lstStyle/>
          <a:p>
            <a:r>
              <a:rPr lang="en-US" dirty="0">
                <a:solidFill>
                  <a:schemeClr val="bg1"/>
                </a:solidFill>
              </a:rPr>
              <a:t>Key Design Decisions</a:t>
            </a:r>
          </a:p>
        </p:txBody>
      </p:sp>
      <p:sp>
        <p:nvSpPr>
          <p:cNvPr id="5" name="Oval 4"/>
          <p:cNvSpPr/>
          <p:nvPr/>
        </p:nvSpPr>
        <p:spPr bwMode="auto">
          <a:xfrm>
            <a:off x="11945392" y="6528224"/>
            <a:ext cx="298049" cy="298049"/>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defRPr/>
            </a:pPr>
            <a:endParaRPr lang="en-US" sz="2856" kern="0" dirty="0">
              <a:gradFill>
                <a:gsLst>
                  <a:gs pos="5439">
                    <a:srgbClr val="F8F8F8"/>
                  </a:gs>
                  <a:gs pos="10000">
                    <a:srgbClr val="F8F8F8"/>
                  </a:gs>
                </a:gsLst>
                <a:lin ang="5400000" scaled="0"/>
              </a:gradFill>
            </a:endParaRPr>
          </a:p>
        </p:txBody>
      </p:sp>
      <p:grpSp>
        <p:nvGrpSpPr>
          <p:cNvPr id="6" name="Group 5"/>
          <p:cNvGrpSpPr/>
          <p:nvPr/>
        </p:nvGrpSpPr>
        <p:grpSpPr>
          <a:xfrm>
            <a:off x="5329928" y="1397887"/>
            <a:ext cx="1990914" cy="1636478"/>
            <a:chOff x="7201346" y="1324187"/>
            <a:chExt cx="1952054" cy="1604536"/>
          </a:xfrm>
        </p:grpSpPr>
        <p:sp>
          <p:nvSpPr>
            <p:cNvPr id="7" name="Rectangle 6"/>
            <p:cNvSpPr/>
            <p:nvPr/>
          </p:nvSpPr>
          <p:spPr bwMode="auto">
            <a:xfrm>
              <a:off x="7201346" y="1324187"/>
              <a:ext cx="1952054" cy="1604536"/>
            </a:xfrm>
            <a:prstGeom prst="rect">
              <a:avLst/>
            </a:prstGeom>
            <a:solidFill>
              <a:srgbClr val="FFFFFF">
                <a:alpha val="10000"/>
              </a:srgbClr>
            </a:solidFill>
            <a:ln w="19050" cap="flat" cmpd="sng" algn="ctr">
              <a:solidFill>
                <a:srgbClr val="FFFFFF">
                  <a:alpha val="50000"/>
                </a:srgbClr>
              </a:solidFill>
              <a:prstDash val="solid"/>
              <a:headEnd type="none" w="med" len="med"/>
              <a:tailEnd type="none" w="med" len="med"/>
            </a:ln>
            <a:effectLst/>
          </p:spPr>
          <p:txBody>
            <a:bodyPr rot="0" spcFirstLastPara="0" vertOverflow="overflow" horzOverflow="overflow" vert="horz" wrap="square" lIns="233117" tIns="186494" rIns="186494" bIns="186494" numCol="1" spcCol="0" rtlCol="0" fromWordArt="0" anchor="t" anchorCtr="0" forceAA="0" compatLnSpc="1">
              <a:prstTxWarp prst="textNoShape">
                <a:avLst/>
              </a:prstTxWarp>
              <a:noAutofit/>
            </a:bodyPr>
            <a:lstStyle/>
            <a:p>
              <a:pPr defTabSz="931984">
                <a:defRPr/>
              </a:pPr>
              <a:endParaRPr lang="en-US" sz="2448" kern="0" dirty="0">
                <a:solidFill>
                  <a:srgbClr val="FFFFFF"/>
                </a:solidFill>
                <a:latin typeface="Segoe Pro Display" panose="020B0502040504020203" pitchFamily="34" charset="0"/>
              </a:endParaRPr>
            </a:p>
          </p:txBody>
        </p:sp>
        <p:cxnSp>
          <p:nvCxnSpPr>
            <p:cNvPr id="9" name="Straight Connector 8"/>
            <p:cNvCxnSpPr/>
            <p:nvPr/>
          </p:nvCxnSpPr>
          <p:spPr>
            <a:xfrm flipV="1">
              <a:off x="7266478" y="2203970"/>
              <a:ext cx="1821791" cy="3001"/>
            </a:xfrm>
            <a:prstGeom prst="line">
              <a:avLst/>
            </a:prstGeom>
            <a:noFill/>
            <a:ln w="19050" cap="flat" cmpd="sng" algn="ctr">
              <a:solidFill>
                <a:srgbClr val="FFFFFF">
                  <a:alpha val="50000"/>
                </a:srgbClr>
              </a:solidFill>
              <a:prstDash val="solid"/>
              <a:headEnd type="none"/>
              <a:tailEnd type="none"/>
            </a:ln>
            <a:effectLst/>
          </p:spPr>
        </p:cxnSp>
        <p:sp>
          <p:nvSpPr>
            <p:cNvPr id="10" name="Freeform 123"/>
            <p:cNvSpPr/>
            <p:nvPr/>
          </p:nvSpPr>
          <p:spPr bwMode="auto">
            <a:xfrm rot="2700000">
              <a:off x="7924796" y="1476054"/>
              <a:ext cx="505154" cy="496418"/>
            </a:xfrm>
            <a:custGeom>
              <a:avLst/>
              <a:gdLst>
                <a:gd name="connsiteX0" fmla="*/ 314803 w 613867"/>
                <a:gd name="connsiteY0" fmla="*/ 374281 h 613867"/>
                <a:gd name="connsiteX1" fmla="*/ 390557 w 613867"/>
                <a:gd name="connsiteY1" fmla="*/ 450035 h 613867"/>
                <a:gd name="connsiteX2" fmla="*/ 330696 w 613867"/>
                <a:gd name="connsiteY2" fmla="*/ 509896 h 613867"/>
                <a:gd name="connsiteX3" fmla="*/ 507842 w 613867"/>
                <a:gd name="connsiteY3" fmla="*/ 504902 h 613867"/>
                <a:gd name="connsiteX4" fmla="*/ 512837 w 613867"/>
                <a:gd name="connsiteY4" fmla="*/ 327756 h 613867"/>
                <a:gd name="connsiteX5" fmla="*/ 452975 w 613867"/>
                <a:gd name="connsiteY5" fmla="*/ 387617 h 613867"/>
                <a:gd name="connsiteX6" fmla="*/ 377221 w 613867"/>
                <a:gd name="connsiteY6" fmla="*/ 311863 h 613867"/>
                <a:gd name="connsiteX7" fmla="*/ 367619 w 613867"/>
                <a:gd name="connsiteY7" fmla="*/ 63753 h 613867"/>
                <a:gd name="connsiteX8" fmla="*/ 372612 w 613867"/>
                <a:gd name="connsiteY8" fmla="*/ 240900 h 613867"/>
                <a:gd name="connsiteX9" fmla="*/ 549761 w 613867"/>
                <a:gd name="connsiteY9" fmla="*/ 245895 h 613867"/>
                <a:gd name="connsiteX10" fmla="*/ 489898 w 613867"/>
                <a:gd name="connsiteY10" fmla="*/ 186033 h 613867"/>
                <a:gd name="connsiteX11" fmla="*/ 565652 w 613867"/>
                <a:gd name="connsiteY11" fmla="*/ 110279 h 613867"/>
                <a:gd name="connsiteX12" fmla="*/ 503234 w 613867"/>
                <a:gd name="connsiteY12" fmla="*/ 47861 h 613867"/>
                <a:gd name="connsiteX13" fmla="*/ 427480 w 613867"/>
                <a:gd name="connsiteY13" fmla="*/ 123615 h 613867"/>
                <a:gd name="connsiteX14" fmla="*/ 60550 w 613867"/>
                <a:gd name="connsiteY14" fmla="*/ 370823 h 613867"/>
                <a:gd name="connsiteX15" fmla="*/ 120411 w 613867"/>
                <a:gd name="connsiteY15" fmla="*/ 430684 h 613867"/>
                <a:gd name="connsiteX16" fmla="*/ 44657 w 613867"/>
                <a:gd name="connsiteY16" fmla="*/ 506438 h 613867"/>
                <a:gd name="connsiteX17" fmla="*/ 107075 w 613867"/>
                <a:gd name="connsiteY17" fmla="*/ 568856 h 613867"/>
                <a:gd name="connsiteX18" fmla="*/ 182829 w 613867"/>
                <a:gd name="connsiteY18" fmla="*/ 493102 h 613867"/>
                <a:gd name="connsiteX19" fmla="*/ 242691 w 613867"/>
                <a:gd name="connsiteY19" fmla="*/ 552964 h 613867"/>
                <a:gd name="connsiteX20" fmla="*/ 237696 w 613867"/>
                <a:gd name="connsiteY20" fmla="*/ 375818 h 613867"/>
                <a:gd name="connsiteX21" fmla="*/ 104519 w 613867"/>
                <a:gd name="connsiteY21" fmla="*/ 101580 h 613867"/>
                <a:gd name="connsiteX22" fmla="*/ 99524 w 613867"/>
                <a:gd name="connsiteY22" fmla="*/ 278727 h 613867"/>
                <a:gd name="connsiteX23" fmla="*/ 159386 w 613867"/>
                <a:gd name="connsiteY23" fmla="*/ 218865 h 613867"/>
                <a:gd name="connsiteX24" fmla="*/ 235140 w 613867"/>
                <a:gd name="connsiteY24" fmla="*/ 294619 h 613867"/>
                <a:gd name="connsiteX25" fmla="*/ 297558 w 613867"/>
                <a:gd name="connsiteY25" fmla="*/ 232201 h 613867"/>
                <a:gd name="connsiteX26" fmla="*/ 221804 w 613867"/>
                <a:gd name="connsiteY26" fmla="*/ 156447 h 613867"/>
                <a:gd name="connsiteX27" fmla="*/ 281665 w 613867"/>
                <a:gd name="connsiteY27" fmla="*/ 96586 h 613867"/>
                <a:gd name="connsiteX28" fmla="*/ 29967 w 613867"/>
                <a:gd name="connsiteY28" fmla="*/ 29967 h 613867"/>
                <a:gd name="connsiteX29" fmla="*/ 102313 w 613867"/>
                <a:gd name="connsiteY29" fmla="*/ 0 h 613867"/>
                <a:gd name="connsiteX30" fmla="*/ 511554 w 613867"/>
                <a:gd name="connsiteY30" fmla="*/ 0 h 613867"/>
                <a:gd name="connsiteX31" fmla="*/ 613867 w 613867"/>
                <a:gd name="connsiteY31" fmla="*/ 102313 h 613867"/>
                <a:gd name="connsiteX32" fmla="*/ 613867 w 613867"/>
                <a:gd name="connsiteY32" fmla="*/ 511554 h 613867"/>
                <a:gd name="connsiteX33" fmla="*/ 511554 w 613867"/>
                <a:gd name="connsiteY33" fmla="*/ 613867 h 613867"/>
                <a:gd name="connsiteX34" fmla="*/ 102313 w 613867"/>
                <a:gd name="connsiteY34" fmla="*/ 613867 h 613867"/>
                <a:gd name="connsiteX35" fmla="*/ 0 w 613867"/>
                <a:gd name="connsiteY35" fmla="*/ 511554 h 613867"/>
                <a:gd name="connsiteX36" fmla="*/ 0 w 613867"/>
                <a:gd name="connsiteY36" fmla="*/ 102313 h 613867"/>
                <a:gd name="connsiteX37" fmla="*/ 29967 w 613867"/>
                <a:gd name="connsiteY37" fmla="*/ 29967 h 613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13867" h="613867">
                  <a:moveTo>
                    <a:pt x="314803" y="374281"/>
                  </a:moveTo>
                  <a:lnTo>
                    <a:pt x="390557" y="450035"/>
                  </a:lnTo>
                  <a:lnTo>
                    <a:pt x="330696" y="509896"/>
                  </a:lnTo>
                  <a:lnTo>
                    <a:pt x="507842" y="504902"/>
                  </a:lnTo>
                  <a:lnTo>
                    <a:pt x="512837" y="327756"/>
                  </a:lnTo>
                  <a:lnTo>
                    <a:pt x="452975" y="387617"/>
                  </a:lnTo>
                  <a:lnTo>
                    <a:pt x="377221" y="311863"/>
                  </a:lnTo>
                  <a:close/>
                  <a:moveTo>
                    <a:pt x="367619" y="63753"/>
                  </a:moveTo>
                  <a:lnTo>
                    <a:pt x="372612" y="240900"/>
                  </a:lnTo>
                  <a:lnTo>
                    <a:pt x="549761" y="245895"/>
                  </a:lnTo>
                  <a:lnTo>
                    <a:pt x="489898" y="186033"/>
                  </a:lnTo>
                  <a:lnTo>
                    <a:pt x="565652" y="110279"/>
                  </a:lnTo>
                  <a:lnTo>
                    <a:pt x="503234" y="47861"/>
                  </a:lnTo>
                  <a:lnTo>
                    <a:pt x="427480" y="123615"/>
                  </a:lnTo>
                  <a:close/>
                  <a:moveTo>
                    <a:pt x="60550" y="370823"/>
                  </a:moveTo>
                  <a:lnTo>
                    <a:pt x="120411" y="430684"/>
                  </a:lnTo>
                  <a:lnTo>
                    <a:pt x="44657" y="506438"/>
                  </a:lnTo>
                  <a:lnTo>
                    <a:pt x="107075" y="568856"/>
                  </a:lnTo>
                  <a:lnTo>
                    <a:pt x="182829" y="493102"/>
                  </a:lnTo>
                  <a:lnTo>
                    <a:pt x="242691" y="552964"/>
                  </a:lnTo>
                  <a:lnTo>
                    <a:pt x="237696" y="375818"/>
                  </a:lnTo>
                  <a:close/>
                  <a:moveTo>
                    <a:pt x="104519" y="101580"/>
                  </a:moveTo>
                  <a:lnTo>
                    <a:pt x="99524" y="278727"/>
                  </a:lnTo>
                  <a:lnTo>
                    <a:pt x="159386" y="218865"/>
                  </a:lnTo>
                  <a:lnTo>
                    <a:pt x="235140" y="294619"/>
                  </a:lnTo>
                  <a:lnTo>
                    <a:pt x="297558" y="232201"/>
                  </a:lnTo>
                  <a:lnTo>
                    <a:pt x="221804" y="156447"/>
                  </a:lnTo>
                  <a:lnTo>
                    <a:pt x="281665" y="96586"/>
                  </a:lnTo>
                  <a:close/>
                  <a:moveTo>
                    <a:pt x="29967" y="29967"/>
                  </a:moveTo>
                  <a:cubicBezTo>
                    <a:pt x="48482" y="11452"/>
                    <a:pt x="74060" y="0"/>
                    <a:pt x="102313" y="0"/>
                  </a:cubicBezTo>
                  <a:lnTo>
                    <a:pt x="511554" y="0"/>
                  </a:lnTo>
                  <a:cubicBezTo>
                    <a:pt x="568060" y="0"/>
                    <a:pt x="613867" y="45807"/>
                    <a:pt x="613867" y="102313"/>
                  </a:cubicBezTo>
                  <a:lnTo>
                    <a:pt x="613867" y="511554"/>
                  </a:lnTo>
                  <a:cubicBezTo>
                    <a:pt x="613867" y="568060"/>
                    <a:pt x="568060" y="613867"/>
                    <a:pt x="511554" y="613867"/>
                  </a:cubicBezTo>
                  <a:lnTo>
                    <a:pt x="102313" y="613867"/>
                  </a:lnTo>
                  <a:cubicBezTo>
                    <a:pt x="45807" y="613867"/>
                    <a:pt x="0" y="568060"/>
                    <a:pt x="0" y="511554"/>
                  </a:cubicBezTo>
                  <a:lnTo>
                    <a:pt x="0" y="102313"/>
                  </a:lnTo>
                  <a:cubicBezTo>
                    <a:pt x="0" y="74060"/>
                    <a:pt x="11452" y="48482"/>
                    <a:pt x="29967" y="29967"/>
                  </a:cubicBez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90207" tIns="152165" rIns="190207" bIns="152165" numCol="1" spcCol="0" rtlCol="0" fromWordArt="0" anchor="t" anchorCtr="0" forceAA="0" compatLnSpc="1">
              <a:prstTxWarp prst="textNoShape">
                <a:avLst/>
              </a:prstTxWarp>
              <a:noAutofit/>
            </a:bodyPr>
            <a:lstStyle/>
            <a:p>
              <a:pPr algn="ctr" defTabSz="969768" fontAlgn="base">
                <a:lnSpc>
                  <a:spcPct val="90000"/>
                </a:lnSpc>
                <a:spcBef>
                  <a:spcPct val="0"/>
                </a:spcBef>
                <a:spcAft>
                  <a:spcPct val="0"/>
                </a:spcAft>
                <a:defRPr/>
              </a:pPr>
              <a:endParaRPr lang="en-US" sz="1428" b="1" kern="0" dirty="0">
                <a:solidFill>
                  <a:prstClr val="white"/>
                </a:solidFill>
                <a:latin typeface="Calibri Light" panose="020F0302020204030204"/>
                <a:ea typeface="Segoe UI" pitchFamily="34" charset="0"/>
                <a:cs typeface="Segoe UI" pitchFamily="34" charset="0"/>
              </a:endParaRPr>
            </a:p>
          </p:txBody>
        </p:sp>
        <p:sp>
          <p:nvSpPr>
            <p:cNvPr id="11" name="Rectangle 10"/>
            <p:cNvSpPr/>
            <p:nvPr/>
          </p:nvSpPr>
          <p:spPr>
            <a:xfrm>
              <a:off x="7294800" y="2259799"/>
              <a:ext cx="1810332" cy="594650"/>
            </a:xfrm>
            <a:prstGeom prst="rect">
              <a:avLst/>
            </a:prstGeom>
          </p:spPr>
          <p:txBody>
            <a:bodyPr wrap="square">
              <a:spAutoFit/>
            </a:bodyPr>
            <a:lstStyle/>
            <a:p>
              <a:pPr algn="ctr" defTabSz="932597">
                <a:defRPr/>
              </a:pPr>
              <a:r>
                <a:rPr lang="en-US" sz="1632" kern="0" dirty="0">
                  <a:solidFill>
                    <a:schemeClr val="bg1"/>
                  </a:solidFill>
                  <a:latin typeface="Segoe Pro Display" panose="020B0502040504020203"/>
                </a:rPr>
                <a:t>Hyper-converged vs Converged</a:t>
              </a:r>
            </a:p>
          </p:txBody>
        </p:sp>
      </p:grpSp>
      <p:grpSp>
        <p:nvGrpSpPr>
          <p:cNvPr id="4" name="Group 3"/>
          <p:cNvGrpSpPr/>
          <p:nvPr/>
        </p:nvGrpSpPr>
        <p:grpSpPr>
          <a:xfrm>
            <a:off x="8725722" y="1392778"/>
            <a:ext cx="1990914" cy="1636478"/>
            <a:chOff x="-2185794" y="1781972"/>
            <a:chExt cx="1952054" cy="1604536"/>
          </a:xfrm>
        </p:grpSpPr>
        <p:grpSp>
          <p:nvGrpSpPr>
            <p:cNvPr id="12" name="Group 11"/>
            <p:cNvGrpSpPr/>
            <p:nvPr/>
          </p:nvGrpSpPr>
          <p:grpSpPr>
            <a:xfrm>
              <a:off x="-2185794" y="1781972"/>
              <a:ext cx="1952054" cy="1604536"/>
              <a:chOff x="7196444" y="3106159"/>
              <a:chExt cx="1952054" cy="1604536"/>
            </a:xfrm>
          </p:grpSpPr>
          <p:sp>
            <p:nvSpPr>
              <p:cNvPr id="13" name="Rectangle 12"/>
              <p:cNvSpPr/>
              <p:nvPr/>
            </p:nvSpPr>
            <p:spPr bwMode="auto">
              <a:xfrm>
                <a:off x="7196444" y="3106159"/>
                <a:ext cx="1952054" cy="1604536"/>
              </a:xfrm>
              <a:prstGeom prst="rect">
                <a:avLst/>
              </a:prstGeom>
              <a:solidFill>
                <a:srgbClr val="FFFFFF">
                  <a:alpha val="10000"/>
                </a:srgbClr>
              </a:solidFill>
              <a:ln w="19050" cap="flat" cmpd="sng" algn="ctr">
                <a:solidFill>
                  <a:srgbClr val="FFFFFF">
                    <a:alpha val="50000"/>
                  </a:srgbClr>
                </a:solidFill>
                <a:prstDash val="solid"/>
                <a:headEnd type="none" w="med" len="med"/>
                <a:tailEnd type="none" w="med" len="med"/>
              </a:ln>
              <a:effectLst/>
            </p:spPr>
            <p:txBody>
              <a:bodyPr rot="0" spcFirstLastPara="0" vertOverflow="overflow" horzOverflow="overflow" vert="horz" wrap="square" lIns="233117" tIns="186494" rIns="186494" bIns="186494" numCol="1" spcCol="0" rtlCol="0" fromWordArt="0" anchor="t" anchorCtr="0" forceAA="0" compatLnSpc="1">
                <a:prstTxWarp prst="textNoShape">
                  <a:avLst/>
                </a:prstTxWarp>
                <a:noAutofit/>
              </a:bodyPr>
              <a:lstStyle/>
              <a:p>
                <a:pPr defTabSz="931984">
                  <a:defRPr/>
                </a:pPr>
                <a:endParaRPr lang="en-US" sz="2448" kern="0" dirty="0">
                  <a:solidFill>
                    <a:srgbClr val="FFFFFF"/>
                  </a:solidFill>
                  <a:latin typeface="Segoe Pro Display" panose="020B0502040504020203" pitchFamily="34" charset="0"/>
                </a:endParaRPr>
              </a:p>
            </p:txBody>
          </p:sp>
          <p:cxnSp>
            <p:nvCxnSpPr>
              <p:cNvPr id="14" name="Straight Connector 13"/>
              <p:cNvCxnSpPr/>
              <p:nvPr/>
            </p:nvCxnSpPr>
            <p:spPr>
              <a:xfrm flipV="1">
                <a:off x="7261574" y="3988943"/>
                <a:ext cx="1821791" cy="3001"/>
              </a:xfrm>
              <a:prstGeom prst="line">
                <a:avLst/>
              </a:prstGeom>
              <a:noFill/>
              <a:ln w="19050" cap="flat" cmpd="sng" algn="ctr">
                <a:solidFill>
                  <a:srgbClr val="FFFFFF">
                    <a:alpha val="50000"/>
                  </a:srgbClr>
                </a:solidFill>
                <a:prstDash val="solid"/>
                <a:headEnd type="none"/>
                <a:tailEnd type="none"/>
              </a:ln>
              <a:effectLst/>
            </p:spPr>
          </p:cxnSp>
          <p:sp>
            <p:nvSpPr>
              <p:cNvPr id="16" name="Rectangle 15"/>
              <p:cNvSpPr/>
              <p:nvPr/>
            </p:nvSpPr>
            <p:spPr>
              <a:xfrm>
                <a:off x="7221729" y="4111799"/>
                <a:ext cx="1901483" cy="318357"/>
              </a:xfrm>
              <a:prstGeom prst="rect">
                <a:avLst/>
              </a:prstGeom>
            </p:spPr>
            <p:txBody>
              <a:bodyPr wrap="none">
                <a:spAutoFit/>
              </a:bodyPr>
              <a:lstStyle/>
              <a:p>
                <a:pPr algn="ctr" defTabSz="932417">
                  <a:lnSpc>
                    <a:spcPct val="90000"/>
                  </a:lnSpc>
                  <a:defRPr/>
                </a:pPr>
                <a:r>
                  <a:rPr lang="en-US" sz="1632" kern="0" dirty="0">
                    <a:solidFill>
                      <a:srgbClr val="FFFFFF"/>
                    </a:solidFill>
                    <a:latin typeface="Segoe Pro Display" panose="020B0502040504020203" pitchFamily="34" charset="0"/>
                  </a:rPr>
                  <a:t>Integrated Systems</a:t>
                </a:r>
              </a:p>
            </p:txBody>
          </p:sp>
        </p:grpSp>
        <p:grpSp>
          <p:nvGrpSpPr>
            <p:cNvPr id="38" name="Group 37"/>
            <p:cNvGrpSpPr/>
            <p:nvPr/>
          </p:nvGrpSpPr>
          <p:grpSpPr>
            <a:xfrm>
              <a:off x="-1538746" y="1921511"/>
              <a:ext cx="722313" cy="706438"/>
              <a:chOff x="5343525" y="2332038"/>
              <a:chExt cx="722313" cy="706438"/>
            </a:xfrm>
          </p:grpSpPr>
          <p:sp>
            <p:nvSpPr>
              <p:cNvPr id="39" name="Freeform 33"/>
              <p:cNvSpPr>
                <a:spLocks noEditPoints="1"/>
              </p:cNvSpPr>
              <p:nvPr/>
            </p:nvSpPr>
            <p:spPr bwMode="auto">
              <a:xfrm>
                <a:off x="5343525" y="2332038"/>
                <a:ext cx="722313" cy="706438"/>
              </a:xfrm>
              <a:custGeom>
                <a:avLst/>
                <a:gdLst>
                  <a:gd name="T0" fmla="*/ 0 w 180"/>
                  <a:gd name="T1" fmla="*/ 0 h 176"/>
                  <a:gd name="T2" fmla="*/ 0 w 180"/>
                  <a:gd name="T3" fmla="*/ 176 h 176"/>
                  <a:gd name="T4" fmla="*/ 180 w 180"/>
                  <a:gd name="T5" fmla="*/ 176 h 176"/>
                  <a:gd name="T6" fmla="*/ 180 w 180"/>
                  <a:gd name="T7" fmla="*/ 0 h 176"/>
                  <a:gd name="T8" fmla="*/ 0 w 180"/>
                  <a:gd name="T9" fmla="*/ 0 h 176"/>
                  <a:gd name="T10" fmla="*/ 8 w 180"/>
                  <a:gd name="T11" fmla="*/ 8 h 176"/>
                  <a:gd name="T12" fmla="*/ 89 w 180"/>
                  <a:gd name="T13" fmla="*/ 8 h 176"/>
                  <a:gd name="T14" fmla="*/ 64 w 180"/>
                  <a:gd name="T15" fmla="*/ 33 h 176"/>
                  <a:gd name="T16" fmla="*/ 52 w 180"/>
                  <a:gd name="T17" fmla="*/ 30 h 176"/>
                  <a:gd name="T18" fmla="*/ 28 w 180"/>
                  <a:gd name="T19" fmla="*/ 54 h 176"/>
                  <a:gd name="T20" fmla="*/ 52 w 180"/>
                  <a:gd name="T21" fmla="*/ 78 h 176"/>
                  <a:gd name="T22" fmla="*/ 75 w 180"/>
                  <a:gd name="T23" fmla="*/ 54 h 176"/>
                  <a:gd name="T24" fmla="*/ 70 w 180"/>
                  <a:gd name="T25" fmla="*/ 39 h 176"/>
                  <a:gd name="T26" fmla="*/ 100 w 180"/>
                  <a:gd name="T27" fmla="*/ 8 h 176"/>
                  <a:gd name="T28" fmla="*/ 172 w 180"/>
                  <a:gd name="T29" fmla="*/ 8 h 176"/>
                  <a:gd name="T30" fmla="*/ 172 w 180"/>
                  <a:gd name="T31" fmla="*/ 163 h 176"/>
                  <a:gd name="T32" fmla="*/ 145 w 180"/>
                  <a:gd name="T33" fmla="*/ 137 h 176"/>
                  <a:gd name="T34" fmla="*/ 149 w 180"/>
                  <a:gd name="T35" fmla="*/ 124 h 176"/>
                  <a:gd name="T36" fmla="*/ 125 w 180"/>
                  <a:gd name="T37" fmla="*/ 100 h 176"/>
                  <a:gd name="T38" fmla="*/ 101 w 180"/>
                  <a:gd name="T39" fmla="*/ 124 h 176"/>
                  <a:gd name="T40" fmla="*/ 125 w 180"/>
                  <a:gd name="T41" fmla="*/ 147 h 176"/>
                  <a:gd name="T42" fmla="*/ 138 w 180"/>
                  <a:gd name="T43" fmla="*/ 142 h 176"/>
                  <a:gd name="T44" fmla="*/ 165 w 180"/>
                  <a:gd name="T45" fmla="*/ 168 h 176"/>
                  <a:gd name="T46" fmla="*/ 8 w 180"/>
                  <a:gd name="T47" fmla="*/ 168 h 176"/>
                  <a:gd name="T48" fmla="*/ 8 w 180"/>
                  <a:gd name="T49" fmla="*/ 8 h 176"/>
                  <a:gd name="T50" fmla="*/ 67 w 180"/>
                  <a:gd name="T51" fmla="*/ 54 h 176"/>
                  <a:gd name="T52" fmla="*/ 52 w 180"/>
                  <a:gd name="T53" fmla="*/ 70 h 176"/>
                  <a:gd name="T54" fmla="*/ 36 w 180"/>
                  <a:gd name="T55" fmla="*/ 54 h 176"/>
                  <a:gd name="T56" fmla="*/ 52 w 180"/>
                  <a:gd name="T57" fmla="*/ 38 h 176"/>
                  <a:gd name="T58" fmla="*/ 67 w 180"/>
                  <a:gd name="T59" fmla="*/ 54 h 176"/>
                  <a:gd name="T60" fmla="*/ 125 w 180"/>
                  <a:gd name="T61" fmla="*/ 139 h 176"/>
                  <a:gd name="T62" fmla="*/ 109 w 180"/>
                  <a:gd name="T63" fmla="*/ 124 h 176"/>
                  <a:gd name="T64" fmla="*/ 125 w 180"/>
                  <a:gd name="T65" fmla="*/ 108 h 176"/>
                  <a:gd name="T66" fmla="*/ 140 w 180"/>
                  <a:gd name="T67" fmla="*/ 124 h 176"/>
                  <a:gd name="T68" fmla="*/ 125 w 180"/>
                  <a:gd name="T69" fmla="*/ 13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0" h="176">
                    <a:moveTo>
                      <a:pt x="0" y="0"/>
                    </a:moveTo>
                    <a:cubicBezTo>
                      <a:pt x="0" y="176"/>
                      <a:pt x="0" y="176"/>
                      <a:pt x="0" y="176"/>
                    </a:cubicBezTo>
                    <a:cubicBezTo>
                      <a:pt x="180" y="176"/>
                      <a:pt x="180" y="176"/>
                      <a:pt x="180" y="176"/>
                    </a:cubicBezTo>
                    <a:cubicBezTo>
                      <a:pt x="180" y="0"/>
                      <a:pt x="180" y="0"/>
                      <a:pt x="180" y="0"/>
                    </a:cubicBezTo>
                    <a:lnTo>
                      <a:pt x="0" y="0"/>
                    </a:lnTo>
                    <a:close/>
                    <a:moveTo>
                      <a:pt x="8" y="8"/>
                    </a:moveTo>
                    <a:cubicBezTo>
                      <a:pt x="89" y="8"/>
                      <a:pt x="89" y="8"/>
                      <a:pt x="89" y="8"/>
                    </a:cubicBezTo>
                    <a:cubicBezTo>
                      <a:pt x="64" y="33"/>
                      <a:pt x="64" y="33"/>
                      <a:pt x="64" y="33"/>
                    </a:cubicBezTo>
                    <a:cubicBezTo>
                      <a:pt x="60" y="31"/>
                      <a:pt x="56" y="30"/>
                      <a:pt x="52" y="30"/>
                    </a:cubicBezTo>
                    <a:cubicBezTo>
                      <a:pt x="39" y="30"/>
                      <a:pt x="28" y="41"/>
                      <a:pt x="28" y="54"/>
                    </a:cubicBezTo>
                    <a:cubicBezTo>
                      <a:pt x="28" y="67"/>
                      <a:pt x="39" y="78"/>
                      <a:pt x="52" y="78"/>
                    </a:cubicBezTo>
                    <a:cubicBezTo>
                      <a:pt x="65" y="78"/>
                      <a:pt x="75" y="67"/>
                      <a:pt x="75" y="54"/>
                    </a:cubicBezTo>
                    <a:cubicBezTo>
                      <a:pt x="75" y="48"/>
                      <a:pt x="73" y="43"/>
                      <a:pt x="70" y="39"/>
                    </a:cubicBezTo>
                    <a:cubicBezTo>
                      <a:pt x="100" y="8"/>
                      <a:pt x="100" y="8"/>
                      <a:pt x="100" y="8"/>
                    </a:cubicBezTo>
                    <a:cubicBezTo>
                      <a:pt x="172" y="8"/>
                      <a:pt x="172" y="8"/>
                      <a:pt x="172" y="8"/>
                    </a:cubicBezTo>
                    <a:cubicBezTo>
                      <a:pt x="172" y="163"/>
                      <a:pt x="172" y="163"/>
                      <a:pt x="172" y="163"/>
                    </a:cubicBezTo>
                    <a:cubicBezTo>
                      <a:pt x="145" y="137"/>
                      <a:pt x="145" y="137"/>
                      <a:pt x="145" y="137"/>
                    </a:cubicBezTo>
                    <a:cubicBezTo>
                      <a:pt x="148" y="133"/>
                      <a:pt x="149" y="129"/>
                      <a:pt x="149" y="124"/>
                    </a:cubicBezTo>
                    <a:cubicBezTo>
                      <a:pt x="149" y="111"/>
                      <a:pt x="138" y="100"/>
                      <a:pt x="125" y="100"/>
                    </a:cubicBezTo>
                    <a:cubicBezTo>
                      <a:pt x="112" y="100"/>
                      <a:pt x="101" y="111"/>
                      <a:pt x="101" y="124"/>
                    </a:cubicBezTo>
                    <a:cubicBezTo>
                      <a:pt x="101" y="137"/>
                      <a:pt x="112" y="147"/>
                      <a:pt x="125" y="147"/>
                    </a:cubicBezTo>
                    <a:cubicBezTo>
                      <a:pt x="130" y="147"/>
                      <a:pt x="135" y="145"/>
                      <a:pt x="138" y="142"/>
                    </a:cubicBezTo>
                    <a:cubicBezTo>
                      <a:pt x="165" y="168"/>
                      <a:pt x="165" y="168"/>
                      <a:pt x="165" y="168"/>
                    </a:cubicBezTo>
                    <a:cubicBezTo>
                      <a:pt x="8" y="168"/>
                      <a:pt x="8" y="168"/>
                      <a:pt x="8" y="168"/>
                    </a:cubicBezTo>
                    <a:lnTo>
                      <a:pt x="8" y="8"/>
                    </a:lnTo>
                    <a:close/>
                    <a:moveTo>
                      <a:pt x="67" y="54"/>
                    </a:moveTo>
                    <a:cubicBezTo>
                      <a:pt x="67" y="63"/>
                      <a:pt x="60" y="70"/>
                      <a:pt x="52" y="70"/>
                    </a:cubicBezTo>
                    <a:cubicBezTo>
                      <a:pt x="43" y="70"/>
                      <a:pt x="36" y="63"/>
                      <a:pt x="36" y="54"/>
                    </a:cubicBezTo>
                    <a:cubicBezTo>
                      <a:pt x="36" y="45"/>
                      <a:pt x="43" y="38"/>
                      <a:pt x="52" y="38"/>
                    </a:cubicBezTo>
                    <a:cubicBezTo>
                      <a:pt x="60" y="38"/>
                      <a:pt x="67" y="45"/>
                      <a:pt x="67" y="54"/>
                    </a:cubicBezTo>
                    <a:close/>
                    <a:moveTo>
                      <a:pt x="125" y="139"/>
                    </a:moveTo>
                    <a:cubicBezTo>
                      <a:pt x="116" y="139"/>
                      <a:pt x="109" y="132"/>
                      <a:pt x="109" y="124"/>
                    </a:cubicBezTo>
                    <a:cubicBezTo>
                      <a:pt x="109" y="115"/>
                      <a:pt x="116" y="108"/>
                      <a:pt x="125" y="108"/>
                    </a:cubicBezTo>
                    <a:cubicBezTo>
                      <a:pt x="133" y="108"/>
                      <a:pt x="140" y="115"/>
                      <a:pt x="140" y="124"/>
                    </a:cubicBezTo>
                    <a:cubicBezTo>
                      <a:pt x="140" y="132"/>
                      <a:pt x="133" y="139"/>
                      <a:pt x="125" y="13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2448" kern="0">
                  <a:solidFill>
                    <a:sysClr val="windowText" lastClr="000000"/>
                  </a:solidFill>
                </a:endParaRPr>
              </a:p>
            </p:txBody>
          </p:sp>
          <p:sp>
            <p:nvSpPr>
              <p:cNvPr id="40" name="Freeform 34"/>
              <p:cNvSpPr>
                <a:spLocks noEditPoints="1"/>
              </p:cNvSpPr>
              <p:nvPr/>
            </p:nvSpPr>
            <p:spPr bwMode="auto">
              <a:xfrm>
                <a:off x="5456238" y="2452688"/>
                <a:ext cx="481013" cy="469900"/>
              </a:xfrm>
              <a:custGeom>
                <a:avLst/>
                <a:gdLst>
                  <a:gd name="T0" fmla="*/ 83 w 120"/>
                  <a:gd name="T1" fmla="*/ 43 h 117"/>
                  <a:gd name="T2" fmla="*/ 97 w 120"/>
                  <a:gd name="T3" fmla="*/ 48 h 117"/>
                  <a:gd name="T4" fmla="*/ 120 w 120"/>
                  <a:gd name="T5" fmla="*/ 24 h 117"/>
                  <a:gd name="T6" fmla="*/ 97 w 120"/>
                  <a:gd name="T7" fmla="*/ 0 h 117"/>
                  <a:gd name="T8" fmla="*/ 73 w 120"/>
                  <a:gd name="T9" fmla="*/ 24 h 117"/>
                  <a:gd name="T10" fmla="*/ 77 w 120"/>
                  <a:gd name="T11" fmla="*/ 38 h 117"/>
                  <a:gd name="T12" fmla="*/ 39 w 120"/>
                  <a:gd name="T13" fmla="*/ 76 h 117"/>
                  <a:gd name="T14" fmla="*/ 24 w 120"/>
                  <a:gd name="T15" fmla="*/ 70 h 117"/>
                  <a:gd name="T16" fmla="*/ 0 w 120"/>
                  <a:gd name="T17" fmla="*/ 94 h 117"/>
                  <a:gd name="T18" fmla="*/ 24 w 120"/>
                  <a:gd name="T19" fmla="*/ 117 h 117"/>
                  <a:gd name="T20" fmla="*/ 47 w 120"/>
                  <a:gd name="T21" fmla="*/ 94 h 117"/>
                  <a:gd name="T22" fmla="*/ 44 w 120"/>
                  <a:gd name="T23" fmla="*/ 82 h 117"/>
                  <a:gd name="T24" fmla="*/ 83 w 120"/>
                  <a:gd name="T25" fmla="*/ 43 h 117"/>
                  <a:gd name="T26" fmla="*/ 97 w 120"/>
                  <a:gd name="T27" fmla="*/ 8 h 117"/>
                  <a:gd name="T28" fmla="*/ 112 w 120"/>
                  <a:gd name="T29" fmla="*/ 24 h 117"/>
                  <a:gd name="T30" fmla="*/ 97 w 120"/>
                  <a:gd name="T31" fmla="*/ 40 h 117"/>
                  <a:gd name="T32" fmla="*/ 81 w 120"/>
                  <a:gd name="T33" fmla="*/ 24 h 117"/>
                  <a:gd name="T34" fmla="*/ 97 w 120"/>
                  <a:gd name="T35" fmla="*/ 8 h 117"/>
                  <a:gd name="T36" fmla="*/ 24 w 120"/>
                  <a:gd name="T37" fmla="*/ 109 h 117"/>
                  <a:gd name="T38" fmla="*/ 8 w 120"/>
                  <a:gd name="T39" fmla="*/ 94 h 117"/>
                  <a:gd name="T40" fmla="*/ 24 w 120"/>
                  <a:gd name="T41" fmla="*/ 78 h 117"/>
                  <a:gd name="T42" fmla="*/ 39 w 120"/>
                  <a:gd name="T43" fmla="*/ 94 h 117"/>
                  <a:gd name="T44" fmla="*/ 24 w 120"/>
                  <a:gd name="T45" fmla="*/ 10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 h="117">
                    <a:moveTo>
                      <a:pt x="83" y="43"/>
                    </a:moveTo>
                    <a:cubicBezTo>
                      <a:pt x="87" y="46"/>
                      <a:pt x="92" y="48"/>
                      <a:pt x="97" y="48"/>
                    </a:cubicBezTo>
                    <a:cubicBezTo>
                      <a:pt x="110" y="48"/>
                      <a:pt x="120" y="37"/>
                      <a:pt x="120" y="24"/>
                    </a:cubicBezTo>
                    <a:cubicBezTo>
                      <a:pt x="120" y="11"/>
                      <a:pt x="110" y="0"/>
                      <a:pt x="97" y="0"/>
                    </a:cubicBezTo>
                    <a:cubicBezTo>
                      <a:pt x="84" y="0"/>
                      <a:pt x="73" y="11"/>
                      <a:pt x="73" y="24"/>
                    </a:cubicBezTo>
                    <a:cubicBezTo>
                      <a:pt x="73" y="29"/>
                      <a:pt x="75" y="34"/>
                      <a:pt x="77" y="38"/>
                    </a:cubicBezTo>
                    <a:cubicBezTo>
                      <a:pt x="39" y="76"/>
                      <a:pt x="39" y="76"/>
                      <a:pt x="39" y="76"/>
                    </a:cubicBezTo>
                    <a:cubicBezTo>
                      <a:pt x="35" y="72"/>
                      <a:pt x="30" y="70"/>
                      <a:pt x="24" y="70"/>
                    </a:cubicBezTo>
                    <a:cubicBezTo>
                      <a:pt x="11" y="70"/>
                      <a:pt x="0" y="81"/>
                      <a:pt x="0" y="94"/>
                    </a:cubicBezTo>
                    <a:cubicBezTo>
                      <a:pt x="0" y="107"/>
                      <a:pt x="11" y="117"/>
                      <a:pt x="24" y="117"/>
                    </a:cubicBezTo>
                    <a:cubicBezTo>
                      <a:pt x="37" y="117"/>
                      <a:pt x="47" y="107"/>
                      <a:pt x="47" y="94"/>
                    </a:cubicBezTo>
                    <a:cubicBezTo>
                      <a:pt x="47" y="89"/>
                      <a:pt x="46" y="86"/>
                      <a:pt x="44" y="82"/>
                    </a:cubicBezTo>
                    <a:lnTo>
                      <a:pt x="83" y="43"/>
                    </a:lnTo>
                    <a:close/>
                    <a:moveTo>
                      <a:pt x="97" y="8"/>
                    </a:moveTo>
                    <a:cubicBezTo>
                      <a:pt x="105" y="8"/>
                      <a:pt x="112" y="15"/>
                      <a:pt x="112" y="24"/>
                    </a:cubicBezTo>
                    <a:cubicBezTo>
                      <a:pt x="112" y="33"/>
                      <a:pt x="105" y="40"/>
                      <a:pt x="97" y="40"/>
                    </a:cubicBezTo>
                    <a:cubicBezTo>
                      <a:pt x="88" y="40"/>
                      <a:pt x="81" y="33"/>
                      <a:pt x="81" y="24"/>
                    </a:cubicBezTo>
                    <a:cubicBezTo>
                      <a:pt x="81" y="15"/>
                      <a:pt x="88" y="8"/>
                      <a:pt x="97" y="8"/>
                    </a:cubicBezTo>
                    <a:close/>
                    <a:moveTo>
                      <a:pt x="24" y="109"/>
                    </a:moveTo>
                    <a:cubicBezTo>
                      <a:pt x="15" y="109"/>
                      <a:pt x="8" y="102"/>
                      <a:pt x="8" y="94"/>
                    </a:cubicBezTo>
                    <a:cubicBezTo>
                      <a:pt x="8" y="85"/>
                      <a:pt x="15" y="78"/>
                      <a:pt x="24" y="78"/>
                    </a:cubicBezTo>
                    <a:cubicBezTo>
                      <a:pt x="32" y="78"/>
                      <a:pt x="39" y="85"/>
                      <a:pt x="39" y="94"/>
                    </a:cubicBezTo>
                    <a:cubicBezTo>
                      <a:pt x="39" y="102"/>
                      <a:pt x="32" y="109"/>
                      <a:pt x="24" y="1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2448" kern="0">
                  <a:solidFill>
                    <a:sysClr val="windowText" lastClr="000000"/>
                  </a:solidFill>
                </a:endParaRPr>
              </a:p>
            </p:txBody>
          </p:sp>
        </p:grpSp>
      </p:grpSp>
      <p:grpSp>
        <p:nvGrpSpPr>
          <p:cNvPr id="3" name="Group 2"/>
          <p:cNvGrpSpPr/>
          <p:nvPr/>
        </p:nvGrpSpPr>
        <p:grpSpPr>
          <a:xfrm>
            <a:off x="7042039" y="3361712"/>
            <a:ext cx="1990914" cy="1636477"/>
            <a:chOff x="5544625" y="4629866"/>
            <a:chExt cx="1952054" cy="1604535"/>
          </a:xfrm>
        </p:grpSpPr>
        <p:sp>
          <p:nvSpPr>
            <p:cNvPr id="34" name="Rectangle 33"/>
            <p:cNvSpPr/>
            <p:nvPr/>
          </p:nvSpPr>
          <p:spPr bwMode="auto">
            <a:xfrm>
              <a:off x="5544625" y="4629866"/>
              <a:ext cx="1952054" cy="1604535"/>
            </a:xfrm>
            <a:prstGeom prst="rect">
              <a:avLst/>
            </a:prstGeom>
            <a:solidFill>
              <a:srgbClr val="FFFFFF">
                <a:alpha val="10000"/>
              </a:srgbClr>
            </a:solidFill>
            <a:ln w="19050" cap="flat" cmpd="sng" algn="ctr">
              <a:solidFill>
                <a:srgbClr val="FFFFFF">
                  <a:alpha val="50000"/>
                </a:srgbClr>
              </a:solidFill>
              <a:prstDash val="solid"/>
              <a:headEnd type="none" w="med" len="med"/>
              <a:tailEnd type="none" w="med" len="med"/>
            </a:ln>
            <a:effectLst/>
          </p:spPr>
          <p:txBody>
            <a:bodyPr rot="0" spcFirstLastPara="0" vertOverflow="overflow" horzOverflow="overflow" vert="horz" wrap="square" lIns="233117" tIns="186494" rIns="186494" bIns="186494" numCol="1" spcCol="0" rtlCol="0" fromWordArt="0" anchor="t" anchorCtr="0" forceAA="0" compatLnSpc="1">
              <a:prstTxWarp prst="textNoShape">
                <a:avLst/>
              </a:prstTxWarp>
              <a:noAutofit/>
            </a:bodyPr>
            <a:lstStyle/>
            <a:p>
              <a:pPr defTabSz="931984">
                <a:defRPr/>
              </a:pPr>
              <a:endParaRPr lang="en-US" sz="1836" kern="0" dirty="0">
                <a:solidFill>
                  <a:srgbClr val="FFFFFF"/>
                </a:solidFill>
                <a:latin typeface="Segoe Pro Display" panose="020B0502040504020203" pitchFamily="34" charset="0"/>
              </a:endParaRPr>
            </a:p>
          </p:txBody>
        </p:sp>
        <p:cxnSp>
          <p:nvCxnSpPr>
            <p:cNvPr id="35" name="Straight Connector 34"/>
            <p:cNvCxnSpPr/>
            <p:nvPr/>
          </p:nvCxnSpPr>
          <p:spPr>
            <a:xfrm flipV="1">
              <a:off x="5609755" y="5512650"/>
              <a:ext cx="1821791" cy="3001"/>
            </a:xfrm>
            <a:prstGeom prst="line">
              <a:avLst/>
            </a:prstGeom>
            <a:noFill/>
            <a:ln w="19050" cap="flat" cmpd="sng" algn="ctr">
              <a:solidFill>
                <a:srgbClr val="FFFFFF">
                  <a:alpha val="50000"/>
                </a:srgbClr>
              </a:solidFill>
              <a:prstDash val="solid"/>
              <a:headEnd type="none"/>
              <a:tailEnd type="none"/>
            </a:ln>
            <a:effectLst/>
          </p:spPr>
        </p:cxnSp>
        <p:sp>
          <p:nvSpPr>
            <p:cNvPr id="36" name="Rectangle 35"/>
            <p:cNvSpPr/>
            <p:nvPr/>
          </p:nvSpPr>
          <p:spPr>
            <a:xfrm>
              <a:off x="6065606" y="5633053"/>
              <a:ext cx="824265" cy="318357"/>
            </a:xfrm>
            <a:prstGeom prst="rect">
              <a:avLst/>
            </a:prstGeom>
          </p:spPr>
          <p:txBody>
            <a:bodyPr wrap="none">
              <a:spAutoFit/>
            </a:bodyPr>
            <a:lstStyle/>
            <a:p>
              <a:pPr defTabSz="932417">
                <a:lnSpc>
                  <a:spcPct val="90000"/>
                </a:lnSpc>
                <a:defRPr/>
              </a:pPr>
              <a:r>
                <a:rPr lang="en-US" sz="1632" kern="0" dirty="0">
                  <a:solidFill>
                    <a:srgbClr val="FFFFFF"/>
                  </a:solidFill>
                  <a:latin typeface="Segoe Pro Display" panose="020B0502040504020203" pitchFamily="34" charset="0"/>
                </a:rPr>
                <a:t>Scaling</a:t>
              </a:r>
            </a:p>
          </p:txBody>
        </p:sp>
        <p:pic>
          <p:nvPicPr>
            <p:cNvPr id="41" name="Picture 40"/>
            <p:cNvPicPr>
              <a:picLocks noChangeAspect="1"/>
            </p:cNvPicPr>
            <p:nvPr/>
          </p:nvPicPr>
          <p:blipFill>
            <a:blip r:embed="rId3"/>
            <a:stretch>
              <a:fillRect/>
            </a:stretch>
          </p:blipFill>
          <p:spPr>
            <a:xfrm>
              <a:off x="6233613" y="4677953"/>
              <a:ext cx="769613" cy="798887"/>
            </a:xfrm>
            <a:prstGeom prst="rect">
              <a:avLst/>
            </a:prstGeom>
          </p:spPr>
        </p:pic>
      </p:grpSp>
      <p:grpSp>
        <p:nvGrpSpPr>
          <p:cNvPr id="17" name="Group 16"/>
          <p:cNvGrpSpPr/>
          <p:nvPr/>
        </p:nvGrpSpPr>
        <p:grpSpPr>
          <a:xfrm>
            <a:off x="3639400" y="3361710"/>
            <a:ext cx="1990914" cy="1636478"/>
            <a:chOff x="8024843" y="1365214"/>
            <a:chExt cx="1952054" cy="1604536"/>
          </a:xfrm>
        </p:grpSpPr>
        <p:grpSp>
          <p:nvGrpSpPr>
            <p:cNvPr id="23" name="Group 22"/>
            <p:cNvGrpSpPr/>
            <p:nvPr/>
          </p:nvGrpSpPr>
          <p:grpSpPr>
            <a:xfrm>
              <a:off x="8024843" y="1365214"/>
              <a:ext cx="1952054" cy="1604536"/>
              <a:chOff x="9361812" y="3104631"/>
              <a:chExt cx="1952054" cy="1604536"/>
            </a:xfrm>
          </p:grpSpPr>
          <p:sp>
            <p:nvSpPr>
              <p:cNvPr id="24" name="Rectangle 23"/>
              <p:cNvSpPr/>
              <p:nvPr/>
            </p:nvSpPr>
            <p:spPr bwMode="auto">
              <a:xfrm>
                <a:off x="9361812" y="3104631"/>
                <a:ext cx="1952054" cy="1604536"/>
              </a:xfrm>
              <a:prstGeom prst="rect">
                <a:avLst/>
              </a:prstGeom>
              <a:solidFill>
                <a:srgbClr val="FFFFFF">
                  <a:alpha val="10000"/>
                </a:srgbClr>
              </a:solidFill>
              <a:ln w="19050" cap="flat" cmpd="sng" algn="ctr">
                <a:solidFill>
                  <a:srgbClr val="FFFFFF">
                    <a:alpha val="50000"/>
                  </a:srgbClr>
                </a:solidFill>
                <a:prstDash val="solid"/>
                <a:headEnd type="none" w="med" len="med"/>
                <a:tailEnd type="none" w="med" len="med"/>
              </a:ln>
              <a:effectLst/>
            </p:spPr>
            <p:txBody>
              <a:bodyPr rot="0" spcFirstLastPara="0" vertOverflow="overflow" horzOverflow="overflow" vert="horz" wrap="square" lIns="233117" tIns="186494" rIns="186494" bIns="186494" numCol="1" spcCol="0" rtlCol="0" fromWordArt="0" anchor="t" anchorCtr="0" forceAA="0" compatLnSpc="1">
                <a:prstTxWarp prst="textNoShape">
                  <a:avLst/>
                </a:prstTxWarp>
                <a:noAutofit/>
              </a:bodyPr>
              <a:lstStyle/>
              <a:p>
                <a:pPr defTabSz="931984">
                  <a:defRPr/>
                </a:pPr>
                <a:endParaRPr lang="en-US" sz="2448" kern="0" dirty="0">
                  <a:solidFill>
                    <a:srgbClr val="FFFFFF"/>
                  </a:solidFill>
                  <a:latin typeface="Segoe Pro Display" panose="020B0502040504020203" pitchFamily="34" charset="0"/>
                </a:endParaRPr>
              </a:p>
            </p:txBody>
          </p:sp>
          <p:cxnSp>
            <p:nvCxnSpPr>
              <p:cNvPr id="25" name="Straight Connector 24"/>
              <p:cNvCxnSpPr/>
              <p:nvPr/>
            </p:nvCxnSpPr>
            <p:spPr>
              <a:xfrm flipV="1">
                <a:off x="9426942" y="3987415"/>
                <a:ext cx="1821791" cy="3001"/>
              </a:xfrm>
              <a:prstGeom prst="line">
                <a:avLst/>
              </a:prstGeom>
              <a:noFill/>
              <a:ln w="19050" cap="flat" cmpd="sng" algn="ctr">
                <a:solidFill>
                  <a:srgbClr val="FFFFFF">
                    <a:alpha val="50000"/>
                  </a:srgbClr>
                </a:solidFill>
                <a:prstDash val="solid"/>
                <a:headEnd type="none"/>
                <a:tailEnd type="none"/>
              </a:ln>
              <a:effectLst/>
            </p:spPr>
          </p:cxnSp>
          <p:sp>
            <p:nvSpPr>
              <p:cNvPr id="26" name="Rectangle 25"/>
              <p:cNvSpPr/>
              <p:nvPr/>
            </p:nvSpPr>
            <p:spPr>
              <a:xfrm>
                <a:off x="9738128" y="4111799"/>
                <a:ext cx="1213794" cy="318357"/>
              </a:xfrm>
              <a:prstGeom prst="rect">
                <a:avLst/>
              </a:prstGeom>
            </p:spPr>
            <p:txBody>
              <a:bodyPr wrap="none">
                <a:spAutoFit/>
              </a:bodyPr>
              <a:lstStyle/>
              <a:p>
                <a:pPr algn="ctr" defTabSz="932417">
                  <a:lnSpc>
                    <a:spcPct val="90000"/>
                  </a:lnSpc>
                  <a:defRPr/>
                </a:pPr>
                <a:r>
                  <a:rPr lang="en-US" sz="1632" kern="0" dirty="0">
                    <a:solidFill>
                      <a:srgbClr val="FFFFFF"/>
                    </a:solidFill>
                    <a:latin typeface="Segoe Pro Display" panose="020B0502040504020203" pitchFamily="34" charset="0"/>
                  </a:rPr>
                  <a:t>Sealed host</a:t>
                </a:r>
              </a:p>
            </p:txBody>
          </p:sp>
        </p:grpSp>
        <p:sp>
          <p:nvSpPr>
            <p:cNvPr id="42" name="Freeform 70"/>
            <p:cNvSpPr>
              <a:spLocks noChangeAspect="1" noEditPoints="1"/>
            </p:cNvSpPr>
            <p:nvPr/>
          </p:nvSpPr>
          <p:spPr bwMode="auto">
            <a:xfrm>
              <a:off x="8820851" y="1545775"/>
              <a:ext cx="405726" cy="501304"/>
            </a:xfrm>
            <a:custGeom>
              <a:avLst/>
              <a:gdLst>
                <a:gd name="T0" fmla="*/ 111 w 208"/>
                <a:gd name="T1" fmla="*/ 49 h 257"/>
                <a:gd name="T2" fmla="*/ 111 w 208"/>
                <a:gd name="T3" fmla="*/ 0 h 257"/>
                <a:gd name="T4" fmla="*/ 92 w 208"/>
                <a:gd name="T5" fmla="*/ 0 h 257"/>
                <a:gd name="T6" fmla="*/ 92 w 208"/>
                <a:gd name="T7" fmla="*/ 49 h 257"/>
                <a:gd name="T8" fmla="*/ 0 w 208"/>
                <a:gd name="T9" fmla="*/ 49 h 257"/>
                <a:gd name="T10" fmla="*/ 0 w 208"/>
                <a:gd name="T11" fmla="*/ 257 h 257"/>
                <a:gd name="T12" fmla="*/ 208 w 208"/>
                <a:gd name="T13" fmla="*/ 257 h 257"/>
                <a:gd name="T14" fmla="*/ 208 w 208"/>
                <a:gd name="T15" fmla="*/ 49 h 257"/>
                <a:gd name="T16" fmla="*/ 111 w 208"/>
                <a:gd name="T17" fmla="*/ 49 h 257"/>
                <a:gd name="T18" fmla="*/ 189 w 208"/>
                <a:gd name="T19" fmla="*/ 239 h 257"/>
                <a:gd name="T20" fmla="*/ 19 w 208"/>
                <a:gd name="T21" fmla="*/ 239 h 257"/>
                <a:gd name="T22" fmla="*/ 19 w 208"/>
                <a:gd name="T23" fmla="*/ 68 h 257"/>
                <a:gd name="T24" fmla="*/ 92 w 208"/>
                <a:gd name="T25" fmla="*/ 68 h 257"/>
                <a:gd name="T26" fmla="*/ 92 w 208"/>
                <a:gd name="T27" fmla="*/ 177 h 257"/>
                <a:gd name="T28" fmla="*/ 61 w 208"/>
                <a:gd name="T29" fmla="*/ 146 h 257"/>
                <a:gd name="T30" fmla="*/ 47 w 208"/>
                <a:gd name="T31" fmla="*/ 161 h 257"/>
                <a:gd name="T32" fmla="*/ 101 w 208"/>
                <a:gd name="T33" fmla="*/ 213 h 257"/>
                <a:gd name="T34" fmla="*/ 156 w 208"/>
                <a:gd name="T35" fmla="*/ 161 h 257"/>
                <a:gd name="T36" fmla="*/ 142 w 208"/>
                <a:gd name="T37" fmla="*/ 146 h 257"/>
                <a:gd name="T38" fmla="*/ 111 w 208"/>
                <a:gd name="T39" fmla="*/ 177 h 257"/>
                <a:gd name="T40" fmla="*/ 111 w 208"/>
                <a:gd name="T41" fmla="*/ 68 h 257"/>
                <a:gd name="T42" fmla="*/ 189 w 208"/>
                <a:gd name="T43" fmla="*/ 68 h 257"/>
                <a:gd name="T44" fmla="*/ 189 w 208"/>
                <a:gd name="T45" fmla="*/ 239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8" h="257">
                  <a:moveTo>
                    <a:pt x="111" y="49"/>
                  </a:moveTo>
                  <a:lnTo>
                    <a:pt x="111" y="0"/>
                  </a:lnTo>
                  <a:lnTo>
                    <a:pt x="92" y="0"/>
                  </a:lnTo>
                  <a:lnTo>
                    <a:pt x="92" y="49"/>
                  </a:lnTo>
                  <a:lnTo>
                    <a:pt x="0" y="49"/>
                  </a:lnTo>
                  <a:lnTo>
                    <a:pt x="0" y="257"/>
                  </a:lnTo>
                  <a:lnTo>
                    <a:pt x="208" y="257"/>
                  </a:lnTo>
                  <a:lnTo>
                    <a:pt x="208" y="49"/>
                  </a:lnTo>
                  <a:lnTo>
                    <a:pt x="111" y="49"/>
                  </a:lnTo>
                  <a:close/>
                  <a:moveTo>
                    <a:pt x="189" y="239"/>
                  </a:moveTo>
                  <a:lnTo>
                    <a:pt x="19" y="239"/>
                  </a:lnTo>
                  <a:lnTo>
                    <a:pt x="19" y="68"/>
                  </a:lnTo>
                  <a:lnTo>
                    <a:pt x="92" y="68"/>
                  </a:lnTo>
                  <a:lnTo>
                    <a:pt x="92" y="177"/>
                  </a:lnTo>
                  <a:lnTo>
                    <a:pt x="61" y="146"/>
                  </a:lnTo>
                  <a:lnTo>
                    <a:pt x="47" y="161"/>
                  </a:lnTo>
                  <a:lnTo>
                    <a:pt x="101" y="213"/>
                  </a:lnTo>
                  <a:lnTo>
                    <a:pt x="156" y="161"/>
                  </a:lnTo>
                  <a:lnTo>
                    <a:pt x="142" y="146"/>
                  </a:lnTo>
                  <a:lnTo>
                    <a:pt x="111" y="177"/>
                  </a:lnTo>
                  <a:lnTo>
                    <a:pt x="111" y="68"/>
                  </a:lnTo>
                  <a:lnTo>
                    <a:pt x="189" y="68"/>
                  </a:lnTo>
                  <a:lnTo>
                    <a:pt x="189" y="239"/>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pPr defTabSz="951304">
                <a:defRPr/>
              </a:pPr>
              <a:endParaRPr lang="en-US" sz="2448" kern="0">
                <a:solidFill>
                  <a:srgbClr val="FFFFFF"/>
                </a:solidFill>
              </a:endParaRPr>
            </a:p>
          </p:txBody>
        </p:sp>
      </p:grpSp>
      <p:grpSp>
        <p:nvGrpSpPr>
          <p:cNvPr id="15" name="Group 14"/>
          <p:cNvGrpSpPr/>
          <p:nvPr/>
        </p:nvGrpSpPr>
        <p:grpSpPr>
          <a:xfrm>
            <a:off x="2013437" y="1392778"/>
            <a:ext cx="1990914" cy="1667668"/>
            <a:chOff x="6515056" y="3307026"/>
            <a:chExt cx="1952054" cy="1635117"/>
          </a:xfrm>
        </p:grpSpPr>
        <p:grpSp>
          <p:nvGrpSpPr>
            <p:cNvPr id="18" name="Group 17"/>
            <p:cNvGrpSpPr/>
            <p:nvPr/>
          </p:nvGrpSpPr>
          <p:grpSpPr>
            <a:xfrm>
              <a:off x="6515056" y="3307026"/>
              <a:ext cx="1952054" cy="1635117"/>
              <a:chOff x="9361812" y="4910086"/>
              <a:chExt cx="1952054" cy="1635117"/>
            </a:xfrm>
          </p:grpSpPr>
          <p:sp>
            <p:nvSpPr>
              <p:cNvPr id="19" name="Rectangle 18"/>
              <p:cNvSpPr/>
              <p:nvPr/>
            </p:nvSpPr>
            <p:spPr bwMode="auto">
              <a:xfrm>
                <a:off x="9361812" y="4910086"/>
                <a:ext cx="1952054" cy="1604536"/>
              </a:xfrm>
              <a:prstGeom prst="rect">
                <a:avLst/>
              </a:prstGeom>
              <a:solidFill>
                <a:srgbClr val="FFFFFF">
                  <a:alpha val="10000"/>
                </a:srgbClr>
              </a:solidFill>
              <a:ln w="19050" cap="flat" cmpd="sng" algn="ctr">
                <a:solidFill>
                  <a:srgbClr val="FFFFFF">
                    <a:alpha val="50000"/>
                  </a:srgbClr>
                </a:solidFill>
                <a:prstDash val="solid"/>
                <a:headEnd type="none" w="med" len="med"/>
                <a:tailEnd type="none" w="med" len="med"/>
              </a:ln>
              <a:effectLst/>
            </p:spPr>
            <p:txBody>
              <a:bodyPr rot="0" spcFirstLastPara="0" vertOverflow="overflow" horzOverflow="overflow" vert="horz" wrap="square" lIns="233117" tIns="186494" rIns="186494" bIns="186494" numCol="1" spcCol="0" rtlCol="0" fromWordArt="0" anchor="t" anchorCtr="0" forceAA="0" compatLnSpc="1">
                <a:prstTxWarp prst="textNoShape">
                  <a:avLst/>
                </a:prstTxWarp>
                <a:noAutofit/>
              </a:bodyPr>
              <a:lstStyle/>
              <a:p>
                <a:pPr defTabSz="931984">
                  <a:defRPr/>
                </a:pPr>
                <a:endParaRPr lang="en-US" sz="2448" kern="0" dirty="0">
                  <a:solidFill>
                    <a:srgbClr val="FFFFFF"/>
                  </a:solidFill>
                  <a:latin typeface="Segoe Pro Display" panose="020B0502040504020203" pitchFamily="34" charset="0"/>
                </a:endParaRPr>
              </a:p>
            </p:txBody>
          </p:sp>
          <p:cxnSp>
            <p:nvCxnSpPr>
              <p:cNvPr id="20" name="Straight Connector 19"/>
              <p:cNvCxnSpPr/>
              <p:nvPr/>
            </p:nvCxnSpPr>
            <p:spPr>
              <a:xfrm flipV="1">
                <a:off x="9426942" y="5792870"/>
                <a:ext cx="1821791" cy="3001"/>
              </a:xfrm>
              <a:prstGeom prst="line">
                <a:avLst/>
              </a:prstGeom>
              <a:noFill/>
              <a:ln w="19050" cap="flat" cmpd="sng" algn="ctr">
                <a:solidFill>
                  <a:srgbClr val="FFFFFF">
                    <a:alpha val="50000"/>
                  </a:srgbClr>
                </a:solidFill>
                <a:prstDash val="solid"/>
                <a:headEnd type="none"/>
                <a:tailEnd type="none"/>
              </a:ln>
              <a:effectLst/>
            </p:spPr>
          </p:cxnSp>
          <p:sp>
            <p:nvSpPr>
              <p:cNvPr id="21" name="Rectangle 20"/>
              <p:cNvSpPr/>
              <p:nvPr/>
            </p:nvSpPr>
            <p:spPr>
              <a:xfrm>
                <a:off x="9459507" y="5774799"/>
                <a:ext cx="1821791" cy="770404"/>
              </a:xfrm>
              <a:prstGeom prst="rect">
                <a:avLst/>
              </a:prstGeom>
            </p:spPr>
            <p:txBody>
              <a:bodyPr wrap="square">
                <a:spAutoFit/>
              </a:bodyPr>
              <a:lstStyle/>
              <a:p>
                <a:pPr algn="ctr" defTabSz="932417">
                  <a:lnSpc>
                    <a:spcPct val="90000"/>
                  </a:lnSpc>
                  <a:defRPr/>
                </a:pPr>
                <a:r>
                  <a:rPr lang="en-US" sz="1632" kern="0" dirty="0">
                    <a:solidFill>
                      <a:srgbClr val="FFFFFF"/>
                    </a:solidFill>
                    <a:latin typeface="Segoe Pro Display" panose="020B0502040504020203" pitchFamily="34" charset="0"/>
                  </a:rPr>
                  <a:t>Infrastructure manager vs System Center</a:t>
                </a:r>
              </a:p>
            </p:txBody>
          </p:sp>
        </p:grpSp>
        <p:sp>
          <p:nvSpPr>
            <p:cNvPr id="43" name="Freeform 69"/>
            <p:cNvSpPr>
              <a:spLocks noChangeAspect="1"/>
            </p:cNvSpPr>
            <p:nvPr/>
          </p:nvSpPr>
          <p:spPr bwMode="auto">
            <a:xfrm>
              <a:off x="7183174" y="3450777"/>
              <a:ext cx="615819" cy="724334"/>
            </a:xfrm>
            <a:custGeom>
              <a:avLst/>
              <a:gdLst>
                <a:gd name="T0" fmla="*/ 227 w 227"/>
                <a:gd name="T1" fmla="*/ 168 h 267"/>
                <a:gd name="T2" fmla="*/ 97 w 227"/>
                <a:gd name="T3" fmla="*/ 168 h 267"/>
                <a:gd name="T4" fmla="*/ 173 w 227"/>
                <a:gd name="T5" fmla="*/ 92 h 267"/>
                <a:gd name="T6" fmla="*/ 83 w 227"/>
                <a:gd name="T7" fmla="*/ 0 h 267"/>
                <a:gd name="T8" fmla="*/ 69 w 227"/>
                <a:gd name="T9" fmla="*/ 12 h 267"/>
                <a:gd name="T10" fmla="*/ 137 w 227"/>
                <a:gd name="T11" fmla="*/ 83 h 267"/>
                <a:gd name="T12" fmla="*/ 0 w 227"/>
                <a:gd name="T13" fmla="*/ 83 h 267"/>
                <a:gd name="T14" fmla="*/ 0 w 227"/>
                <a:gd name="T15" fmla="*/ 101 h 267"/>
                <a:gd name="T16" fmla="*/ 137 w 227"/>
                <a:gd name="T17" fmla="*/ 101 h 267"/>
                <a:gd name="T18" fmla="*/ 62 w 227"/>
                <a:gd name="T19" fmla="*/ 177 h 267"/>
                <a:gd name="T20" fmla="*/ 154 w 227"/>
                <a:gd name="T21" fmla="*/ 267 h 267"/>
                <a:gd name="T22" fmla="*/ 168 w 227"/>
                <a:gd name="T23" fmla="*/ 255 h 267"/>
                <a:gd name="T24" fmla="*/ 97 w 227"/>
                <a:gd name="T25" fmla="*/ 187 h 267"/>
                <a:gd name="T26" fmla="*/ 227 w 227"/>
                <a:gd name="T27" fmla="*/ 187 h 267"/>
                <a:gd name="T28" fmla="*/ 227 w 227"/>
                <a:gd name="T29" fmla="*/ 168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7" h="267">
                  <a:moveTo>
                    <a:pt x="227" y="168"/>
                  </a:moveTo>
                  <a:lnTo>
                    <a:pt x="97" y="168"/>
                  </a:lnTo>
                  <a:lnTo>
                    <a:pt x="173" y="92"/>
                  </a:lnTo>
                  <a:lnTo>
                    <a:pt x="83" y="0"/>
                  </a:lnTo>
                  <a:lnTo>
                    <a:pt x="69" y="12"/>
                  </a:lnTo>
                  <a:lnTo>
                    <a:pt x="137" y="83"/>
                  </a:lnTo>
                  <a:lnTo>
                    <a:pt x="0" y="83"/>
                  </a:lnTo>
                  <a:lnTo>
                    <a:pt x="0" y="101"/>
                  </a:lnTo>
                  <a:lnTo>
                    <a:pt x="137" y="101"/>
                  </a:lnTo>
                  <a:lnTo>
                    <a:pt x="62" y="177"/>
                  </a:lnTo>
                  <a:lnTo>
                    <a:pt x="154" y="267"/>
                  </a:lnTo>
                  <a:lnTo>
                    <a:pt x="168" y="255"/>
                  </a:lnTo>
                  <a:lnTo>
                    <a:pt x="97" y="187"/>
                  </a:lnTo>
                  <a:lnTo>
                    <a:pt x="227" y="187"/>
                  </a:lnTo>
                  <a:lnTo>
                    <a:pt x="227" y="168"/>
                  </a:lnTo>
                  <a:close/>
                </a:path>
              </a:pathLst>
            </a:custGeom>
            <a:solidFill>
              <a:schemeClr val="bg1"/>
            </a:solidFill>
            <a:ln>
              <a:noFill/>
            </a:ln>
          </p:spPr>
          <p:txBody>
            <a:bodyPr vert="horz" wrap="square" lIns="91427" tIns="45713" rIns="91427" bIns="45713" numCol="1" anchor="t" anchorCtr="0" compatLnSpc="1">
              <a:prstTxWarp prst="textNoShape">
                <a:avLst/>
              </a:prstTxWarp>
            </a:bodyPr>
            <a:lstStyle/>
            <a:p>
              <a:pPr defTabSz="914224">
                <a:defRPr/>
              </a:pPr>
              <a:endParaRPr lang="en-US" sz="2040" kern="0">
                <a:solidFill>
                  <a:sysClr val="windowText" lastClr="000000"/>
                </a:solidFill>
              </a:endParaRPr>
            </a:p>
          </p:txBody>
        </p:sp>
      </p:grpSp>
    </p:spTree>
    <p:extLst>
      <p:ext uri="{BB962C8B-B14F-4D97-AF65-F5344CB8AC3E}">
        <p14:creationId xmlns:p14="http://schemas.microsoft.com/office/powerpoint/2010/main" val="258546267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39881" t="14455" b="10954"/>
          <a:stretch/>
        </p:blipFill>
        <p:spPr>
          <a:xfrm>
            <a:off x="882" y="0"/>
            <a:ext cx="12434711" cy="6994526"/>
          </a:xfrm>
          <a:prstGeom prst="rect">
            <a:avLst/>
          </a:prstGeom>
        </p:spPr>
      </p:pic>
      <p:sp>
        <p:nvSpPr>
          <p:cNvPr id="2" name="Title 1"/>
          <p:cNvSpPr>
            <a:spLocks noGrp="1"/>
          </p:cNvSpPr>
          <p:nvPr>
            <p:ph type="title"/>
          </p:nvPr>
        </p:nvSpPr>
        <p:spPr/>
        <p:txBody>
          <a:bodyPr/>
          <a:lstStyle/>
          <a:p>
            <a:r>
              <a:rPr lang="en-US" dirty="0">
                <a:solidFill>
                  <a:schemeClr val="bg1"/>
                </a:solidFill>
              </a:rPr>
              <a:t>Azure Stack Integrated Systems Partners</a:t>
            </a:r>
          </a:p>
        </p:txBody>
      </p:sp>
      <p:sp>
        <p:nvSpPr>
          <p:cNvPr id="9" name="Oval 8"/>
          <p:cNvSpPr/>
          <p:nvPr/>
        </p:nvSpPr>
        <p:spPr bwMode="auto">
          <a:xfrm>
            <a:off x="11945392" y="6585911"/>
            <a:ext cx="298049" cy="298049"/>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kern="0" dirty="0">
              <a:gradFill>
                <a:gsLst>
                  <a:gs pos="5439">
                    <a:srgbClr val="F8F8F8"/>
                  </a:gs>
                  <a:gs pos="10000">
                    <a:srgbClr val="F8F8F8"/>
                  </a:gs>
                </a:gsLst>
                <a:lin ang="5400000" scaled="0"/>
              </a:gradFill>
            </a:endParaRPr>
          </a:p>
        </p:txBody>
      </p:sp>
      <p:pic>
        <p:nvPicPr>
          <p:cNvPr id="10" name="Picture 2" descr="Image result for hewlett packard enterprise logo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6453" y="2148447"/>
            <a:ext cx="4004360" cy="168683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lenovo logo 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8791991" y="2803753"/>
            <a:ext cx="3302424" cy="69350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6"/>
          <a:stretch>
            <a:fillRect/>
          </a:stretch>
        </p:blipFill>
        <p:spPr>
          <a:xfrm>
            <a:off x="373113" y="2859043"/>
            <a:ext cx="3505551" cy="614666"/>
          </a:xfrm>
          <a:prstGeom prst="rect">
            <a:avLst/>
          </a:prstGeom>
        </p:spPr>
      </p:pic>
    </p:spTree>
    <p:extLst>
      <p:ext uri="{BB962C8B-B14F-4D97-AF65-F5344CB8AC3E}">
        <p14:creationId xmlns:p14="http://schemas.microsoft.com/office/powerpoint/2010/main" val="427506067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39881" t="14455" b="10954"/>
          <a:stretch/>
        </p:blipFill>
        <p:spPr>
          <a:xfrm>
            <a:off x="882" y="-1"/>
            <a:ext cx="12434711" cy="6994526"/>
          </a:xfrm>
          <a:prstGeom prst="rect">
            <a:avLst/>
          </a:prstGeom>
        </p:spPr>
      </p:pic>
      <p:sp>
        <p:nvSpPr>
          <p:cNvPr id="2" name="Title 1"/>
          <p:cNvSpPr>
            <a:spLocks noGrp="1"/>
          </p:cNvSpPr>
          <p:nvPr>
            <p:ph type="title"/>
          </p:nvPr>
        </p:nvSpPr>
        <p:spPr/>
        <p:txBody>
          <a:bodyPr/>
          <a:lstStyle/>
          <a:p>
            <a:r>
              <a:rPr lang="en-US" dirty="0">
                <a:solidFill>
                  <a:schemeClr val="bg1"/>
                </a:solidFill>
              </a:rPr>
              <a:t>Hybrid scenarios</a:t>
            </a:r>
          </a:p>
        </p:txBody>
      </p:sp>
      <p:sp>
        <p:nvSpPr>
          <p:cNvPr id="73" name="Title 1"/>
          <p:cNvSpPr txBox="1">
            <a:spLocks/>
          </p:cNvSpPr>
          <p:nvPr/>
        </p:nvSpPr>
        <p:spPr>
          <a:xfrm>
            <a:off x="14864626" y="1764152"/>
            <a:ext cx="4503142" cy="935842"/>
          </a:xfrm>
          <a:prstGeom prst="rect">
            <a:avLst/>
          </a:prstGeom>
        </p:spPr>
        <p:txBody>
          <a:bodyPr vert="horz" wrap="square" lIns="152188" tIns="95117" rIns="152188" bIns="95117" rtlCol="0" anchor="t">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defTabSz="951121">
              <a:defRPr/>
            </a:pPr>
            <a:endParaRPr lang="en-US" sz="4895" spc="-104" dirty="0">
              <a:gradFill>
                <a:gsLst>
                  <a:gs pos="1250">
                    <a:srgbClr val="FFFFFF"/>
                  </a:gs>
                  <a:gs pos="100000">
                    <a:srgbClr val="FFFFFF"/>
                  </a:gs>
                </a:gsLst>
                <a:lin ang="5400000" scaled="0"/>
              </a:gradFill>
              <a:latin typeface="Segoe UI Light"/>
            </a:endParaRPr>
          </a:p>
        </p:txBody>
      </p:sp>
      <p:grpSp>
        <p:nvGrpSpPr>
          <p:cNvPr id="209" name="Group 208"/>
          <p:cNvGrpSpPr/>
          <p:nvPr/>
        </p:nvGrpSpPr>
        <p:grpSpPr>
          <a:xfrm>
            <a:off x="5338325" y="1212849"/>
            <a:ext cx="1990914" cy="1636478"/>
            <a:chOff x="2746352" y="1324187"/>
            <a:chExt cx="1952054" cy="1604536"/>
          </a:xfrm>
        </p:grpSpPr>
        <p:sp>
          <p:nvSpPr>
            <p:cNvPr id="210" name="Rectangle 209"/>
            <p:cNvSpPr/>
            <p:nvPr/>
          </p:nvSpPr>
          <p:spPr bwMode="auto">
            <a:xfrm>
              <a:off x="2746352" y="1324187"/>
              <a:ext cx="1952054" cy="1604536"/>
            </a:xfrm>
            <a:prstGeom prst="rect">
              <a:avLst/>
            </a:prstGeom>
            <a:solidFill>
              <a:srgbClr val="FFFFFF">
                <a:alpha val="10000"/>
              </a:srgbClr>
            </a:solidFill>
            <a:ln w="19050" cap="flat" cmpd="sng" algn="ctr">
              <a:solidFill>
                <a:srgbClr val="FFFFFF">
                  <a:alpha val="50000"/>
                </a:srgbClr>
              </a:solidFill>
              <a:prstDash val="solid"/>
              <a:headEnd type="none" w="med" len="med"/>
              <a:tailEnd type="none" w="med" len="med"/>
            </a:ln>
            <a:effectLst/>
          </p:spPr>
          <p:txBody>
            <a:bodyPr rot="0" spcFirstLastPara="0" vertOverflow="overflow" horzOverflow="overflow" vert="horz" wrap="square" lIns="233117" tIns="186494" rIns="186494" bIns="186494" numCol="1" spcCol="0" rtlCol="0" fromWordArt="0" anchor="t" anchorCtr="0" forceAA="0" compatLnSpc="1">
              <a:prstTxWarp prst="textNoShape">
                <a:avLst/>
              </a:prstTxWarp>
              <a:noAutofit/>
            </a:bodyPr>
            <a:lstStyle/>
            <a:p>
              <a:pPr defTabSz="931984">
                <a:defRPr/>
              </a:pPr>
              <a:endParaRPr lang="en-US" sz="3264" kern="0" dirty="0">
                <a:solidFill>
                  <a:srgbClr val="FFFFFF"/>
                </a:solidFill>
                <a:latin typeface="Segoe Pro Display" panose="020B0502040504020203" pitchFamily="34" charset="0"/>
              </a:endParaRPr>
            </a:p>
          </p:txBody>
        </p:sp>
        <p:cxnSp>
          <p:nvCxnSpPr>
            <p:cNvPr id="211" name="Straight Connector 210"/>
            <p:cNvCxnSpPr/>
            <p:nvPr/>
          </p:nvCxnSpPr>
          <p:spPr>
            <a:xfrm flipV="1">
              <a:off x="2811483" y="2213673"/>
              <a:ext cx="1821791" cy="3001"/>
            </a:xfrm>
            <a:prstGeom prst="line">
              <a:avLst/>
            </a:prstGeom>
            <a:noFill/>
            <a:ln w="19050" cap="flat" cmpd="sng" algn="ctr">
              <a:solidFill>
                <a:srgbClr val="FFFFFF">
                  <a:alpha val="50000"/>
                </a:srgbClr>
              </a:solidFill>
              <a:prstDash val="solid"/>
              <a:headEnd type="none"/>
              <a:tailEnd type="none"/>
            </a:ln>
            <a:effectLst/>
          </p:spPr>
        </p:cxnSp>
      </p:grpSp>
      <p:grpSp>
        <p:nvGrpSpPr>
          <p:cNvPr id="214" name="Group 213"/>
          <p:cNvGrpSpPr/>
          <p:nvPr/>
        </p:nvGrpSpPr>
        <p:grpSpPr>
          <a:xfrm>
            <a:off x="8352300" y="3208319"/>
            <a:ext cx="1990914" cy="1636478"/>
            <a:chOff x="7201346" y="1324187"/>
            <a:chExt cx="1952054" cy="1604536"/>
          </a:xfrm>
        </p:grpSpPr>
        <p:sp>
          <p:nvSpPr>
            <p:cNvPr id="215" name="Rectangle 214"/>
            <p:cNvSpPr/>
            <p:nvPr/>
          </p:nvSpPr>
          <p:spPr bwMode="auto">
            <a:xfrm>
              <a:off x="7201346" y="1324187"/>
              <a:ext cx="1952054" cy="1604536"/>
            </a:xfrm>
            <a:prstGeom prst="rect">
              <a:avLst/>
            </a:prstGeom>
            <a:solidFill>
              <a:srgbClr val="FFFFFF">
                <a:alpha val="10000"/>
              </a:srgbClr>
            </a:solidFill>
            <a:ln w="19050" cap="flat" cmpd="sng" algn="ctr">
              <a:solidFill>
                <a:srgbClr val="FFFFFF">
                  <a:alpha val="50000"/>
                </a:srgbClr>
              </a:solidFill>
              <a:prstDash val="solid"/>
              <a:headEnd type="none" w="med" len="med"/>
              <a:tailEnd type="none" w="med" len="med"/>
            </a:ln>
            <a:effectLst/>
          </p:spPr>
          <p:txBody>
            <a:bodyPr rot="0" spcFirstLastPara="0" vertOverflow="overflow" horzOverflow="overflow" vert="horz" wrap="square" lIns="233117" tIns="186494" rIns="186494" bIns="186494" numCol="1" spcCol="0" rtlCol="0" fromWordArt="0" anchor="t" anchorCtr="0" forceAA="0" compatLnSpc="1">
              <a:prstTxWarp prst="textNoShape">
                <a:avLst/>
              </a:prstTxWarp>
              <a:noAutofit/>
            </a:bodyPr>
            <a:lstStyle/>
            <a:p>
              <a:pPr defTabSz="931984">
                <a:defRPr/>
              </a:pPr>
              <a:endParaRPr lang="en-US" sz="3264" kern="0" dirty="0">
                <a:solidFill>
                  <a:srgbClr val="FFFFFF"/>
                </a:solidFill>
                <a:latin typeface="Segoe Pro Display" panose="020B0502040504020203" pitchFamily="34" charset="0"/>
              </a:endParaRPr>
            </a:p>
          </p:txBody>
        </p:sp>
        <p:cxnSp>
          <p:nvCxnSpPr>
            <p:cNvPr id="216" name="Straight Connector 215"/>
            <p:cNvCxnSpPr/>
            <p:nvPr/>
          </p:nvCxnSpPr>
          <p:spPr>
            <a:xfrm flipV="1">
              <a:off x="7266478" y="2203970"/>
              <a:ext cx="1821791" cy="3001"/>
            </a:xfrm>
            <a:prstGeom prst="line">
              <a:avLst/>
            </a:prstGeom>
            <a:noFill/>
            <a:ln w="19050" cap="flat" cmpd="sng" algn="ctr">
              <a:solidFill>
                <a:srgbClr val="FFFFFF">
                  <a:alpha val="50000"/>
                </a:srgbClr>
              </a:solidFill>
              <a:prstDash val="solid"/>
              <a:headEnd type="none"/>
              <a:tailEnd type="none"/>
            </a:ln>
            <a:effectLst/>
          </p:spPr>
        </p:cxnSp>
        <p:sp>
          <p:nvSpPr>
            <p:cNvPr id="217" name="Freeform 123"/>
            <p:cNvSpPr/>
            <p:nvPr/>
          </p:nvSpPr>
          <p:spPr bwMode="auto">
            <a:xfrm rot="2700000">
              <a:off x="7981259" y="1580720"/>
              <a:ext cx="392226" cy="366717"/>
            </a:xfrm>
            <a:custGeom>
              <a:avLst/>
              <a:gdLst>
                <a:gd name="connsiteX0" fmla="*/ 314803 w 613867"/>
                <a:gd name="connsiteY0" fmla="*/ 374281 h 613867"/>
                <a:gd name="connsiteX1" fmla="*/ 390557 w 613867"/>
                <a:gd name="connsiteY1" fmla="*/ 450035 h 613867"/>
                <a:gd name="connsiteX2" fmla="*/ 330696 w 613867"/>
                <a:gd name="connsiteY2" fmla="*/ 509896 h 613867"/>
                <a:gd name="connsiteX3" fmla="*/ 507842 w 613867"/>
                <a:gd name="connsiteY3" fmla="*/ 504902 h 613867"/>
                <a:gd name="connsiteX4" fmla="*/ 512837 w 613867"/>
                <a:gd name="connsiteY4" fmla="*/ 327756 h 613867"/>
                <a:gd name="connsiteX5" fmla="*/ 452975 w 613867"/>
                <a:gd name="connsiteY5" fmla="*/ 387617 h 613867"/>
                <a:gd name="connsiteX6" fmla="*/ 377221 w 613867"/>
                <a:gd name="connsiteY6" fmla="*/ 311863 h 613867"/>
                <a:gd name="connsiteX7" fmla="*/ 367619 w 613867"/>
                <a:gd name="connsiteY7" fmla="*/ 63753 h 613867"/>
                <a:gd name="connsiteX8" fmla="*/ 372612 w 613867"/>
                <a:gd name="connsiteY8" fmla="*/ 240900 h 613867"/>
                <a:gd name="connsiteX9" fmla="*/ 549761 w 613867"/>
                <a:gd name="connsiteY9" fmla="*/ 245895 h 613867"/>
                <a:gd name="connsiteX10" fmla="*/ 489898 w 613867"/>
                <a:gd name="connsiteY10" fmla="*/ 186033 h 613867"/>
                <a:gd name="connsiteX11" fmla="*/ 565652 w 613867"/>
                <a:gd name="connsiteY11" fmla="*/ 110279 h 613867"/>
                <a:gd name="connsiteX12" fmla="*/ 503234 w 613867"/>
                <a:gd name="connsiteY12" fmla="*/ 47861 h 613867"/>
                <a:gd name="connsiteX13" fmla="*/ 427480 w 613867"/>
                <a:gd name="connsiteY13" fmla="*/ 123615 h 613867"/>
                <a:gd name="connsiteX14" fmla="*/ 60550 w 613867"/>
                <a:gd name="connsiteY14" fmla="*/ 370823 h 613867"/>
                <a:gd name="connsiteX15" fmla="*/ 120411 w 613867"/>
                <a:gd name="connsiteY15" fmla="*/ 430684 h 613867"/>
                <a:gd name="connsiteX16" fmla="*/ 44657 w 613867"/>
                <a:gd name="connsiteY16" fmla="*/ 506438 h 613867"/>
                <a:gd name="connsiteX17" fmla="*/ 107075 w 613867"/>
                <a:gd name="connsiteY17" fmla="*/ 568856 h 613867"/>
                <a:gd name="connsiteX18" fmla="*/ 182829 w 613867"/>
                <a:gd name="connsiteY18" fmla="*/ 493102 h 613867"/>
                <a:gd name="connsiteX19" fmla="*/ 242691 w 613867"/>
                <a:gd name="connsiteY19" fmla="*/ 552964 h 613867"/>
                <a:gd name="connsiteX20" fmla="*/ 237696 w 613867"/>
                <a:gd name="connsiteY20" fmla="*/ 375818 h 613867"/>
                <a:gd name="connsiteX21" fmla="*/ 104519 w 613867"/>
                <a:gd name="connsiteY21" fmla="*/ 101580 h 613867"/>
                <a:gd name="connsiteX22" fmla="*/ 99524 w 613867"/>
                <a:gd name="connsiteY22" fmla="*/ 278727 h 613867"/>
                <a:gd name="connsiteX23" fmla="*/ 159386 w 613867"/>
                <a:gd name="connsiteY23" fmla="*/ 218865 h 613867"/>
                <a:gd name="connsiteX24" fmla="*/ 235140 w 613867"/>
                <a:gd name="connsiteY24" fmla="*/ 294619 h 613867"/>
                <a:gd name="connsiteX25" fmla="*/ 297558 w 613867"/>
                <a:gd name="connsiteY25" fmla="*/ 232201 h 613867"/>
                <a:gd name="connsiteX26" fmla="*/ 221804 w 613867"/>
                <a:gd name="connsiteY26" fmla="*/ 156447 h 613867"/>
                <a:gd name="connsiteX27" fmla="*/ 281665 w 613867"/>
                <a:gd name="connsiteY27" fmla="*/ 96586 h 613867"/>
                <a:gd name="connsiteX28" fmla="*/ 29967 w 613867"/>
                <a:gd name="connsiteY28" fmla="*/ 29967 h 613867"/>
                <a:gd name="connsiteX29" fmla="*/ 102313 w 613867"/>
                <a:gd name="connsiteY29" fmla="*/ 0 h 613867"/>
                <a:gd name="connsiteX30" fmla="*/ 511554 w 613867"/>
                <a:gd name="connsiteY30" fmla="*/ 0 h 613867"/>
                <a:gd name="connsiteX31" fmla="*/ 613867 w 613867"/>
                <a:gd name="connsiteY31" fmla="*/ 102313 h 613867"/>
                <a:gd name="connsiteX32" fmla="*/ 613867 w 613867"/>
                <a:gd name="connsiteY32" fmla="*/ 511554 h 613867"/>
                <a:gd name="connsiteX33" fmla="*/ 511554 w 613867"/>
                <a:gd name="connsiteY33" fmla="*/ 613867 h 613867"/>
                <a:gd name="connsiteX34" fmla="*/ 102313 w 613867"/>
                <a:gd name="connsiteY34" fmla="*/ 613867 h 613867"/>
                <a:gd name="connsiteX35" fmla="*/ 0 w 613867"/>
                <a:gd name="connsiteY35" fmla="*/ 511554 h 613867"/>
                <a:gd name="connsiteX36" fmla="*/ 0 w 613867"/>
                <a:gd name="connsiteY36" fmla="*/ 102313 h 613867"/>
                <a:gd name="connsiteX37" fmla="*/ 29967 w 613867"/>
                <a:gd name="connsiteY37" fmla="*/ 29967 h 613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13867" h="613867">
                  <a:moveTo>
                    <a:pt x="314803" y="374281"/>
                  </a:moveTo>
                  <a:lnTo>
                    <a:pt x="390557" y="450035"/>
                  </a:lnTo>
                  <a:lnTo>
                    <a:pt x="330696" y="509896"/>
                  </a:lnTo>
                  <a:lnTo>
                    <a:pt x="507842" y="504902"/>
                  </a:lnTo>
                  <a:lnTo>
                    <a:pt x="512837" y="327756"/>
                  </a:lnTo>
                  <a:lnTo>
                    <a:pt x="452975" y="387617"/>
                  </a:lnTo>
                  <a:lnTo>
                    <a:pt x="377221" y="311863"/>
                  </a:lnTo>
                  <a:close/>
                  <a:moveTo>
                    <a:pt x="367619" y="63753"/>
                  </a:moveTo>
                  <a:lnTo>
                    <a:pt x="372612" y="240900"/>
                  </a:lnTo>
                  <a:lnTo>
                    <a:pt x="549761" y="245895"/>
                  </a:lnTo>
                  <a:lnTo>
                    <a:pt x="489898" y="186033"/>
                  </a:lnTo>
                  <a:lnTo>
                    <a:pt x="565652" y="110279"/>
                  </a:lnTo>
                  <a:lnTo>
                    <a:pt x="503234" y="47861"/>
                  </a:lnTo>
                  <a:lnTo>
                    <a:pt x="427480" y="123615"/>
                  </a:lnTo>
                  <a:close/>
                  <a:moveTo>
                    <a:pt x="60550" y="370823"/>
                  </a:moveTo>
                  <a:lnTo>
                    <a:pt x="120411" y="430684"/>
                  </a:lnTo>
                  <a:lnTo>
                    <a:pt x="44657" y="506438"/>
                  </a:lnTo>
                  <a:lnTo>
                    <a:pt x="107075" y="568856"/>
                  </a:lnTo>
                  <a:lnTo>
                    <a:pt x="182829" y="493102"/>
                  </a:lnTo>
                  <a:lnTo>
                    <a:pt x="242691" y="552964"/>
                  </a:lnTo>
                  <a:lnTo>
                    <a:pt x="237696" y="375818"/>
                  </a:lnTo>
                  <a:close/>
                  <a:moveTo>
                    <a:pt x="104519" y="101580"/>
                  </a:moveTo>
                  <a:lnTo>
                    <a:pt x="99524" y="278727"/>
                  </a:lnTo>
                  <a:lnTo>
                    <a:pt x="159386" y="218865"/>
                  </a:lnTo>
                  <a:lnTo>
                    <a:pt x="235140" y="294619"/>
                  </a:lnTo>
                  <a:lnTo>
                    <a:pt x="297558" y="232201"/>
                  </a:lnTo>
                  <a:lnTo>
                    <a:pt x="221804" y="156447"/>
                  </a:lnTo>
                  <a:lnTo>
                    <a:pt x="281665" y="96586"/>
                  </a:lnTo>
                  <a:close/>
                  <a:moveTo>
                    <a:pt x="29967" y="29967"/>
                  </a:moveTo>
                  <a:cubicBezTo>
                    <a:pt x="48482" y="11452"/>
                    <a:pt x="74060" y="0"/>
                    <a:pt x="102313" y="0"/>
                  </a:cubicBezTo>
                  <a:lnTo>
                    <a:pt x="511554" y="0"/>
                  </a:lnTo>
                  <a:cubicBezTo>
                    <a:pt x="568060" y="0"/>
                    <a:pt x="613867" y="45807"/>
                    <a:pt x="613867" y="102313"/>
                  </a:cubicBezTo>
                  <a:lnTo>
                    <a:pt x="613867" y="511554"/>
                  </a:lnTo>
                  <a:cubicBezTo>
                    <a:pt x="613867" y="568060"/>
                    <a:pt x="568060" y="613867"/>
                    <a:pt x="511554" y="613867"/>
                  </a:cubicBezTo>
                  <a:lnTo>
                    <a:pt x="102313" y="613867"/>
                  </a:lnTo>
                  <a:cubicBezTo>
                    <a:pt x="45807" y="613867"/>
                    <a:pt x="0" y="568060"/>
                    <a:pt x="0" y="511554"/>
                  </a:cubicBezTo>
                  <a:lnTo>
                    <a:pt x="0" y="102313"/>
                  </a:lnTo>
                  <a:cubicBezTo>
                    <a:pt x="0" y="74060"/>
                    <a:pt x="11452" y="48482"/>
                    <a:pt x="29967" y="29967"/>
                  </a:cubicBez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90207" tIns="152165" rIns="190207" bIns="152165" numCol="1" spcCol="0" rtlCol="0" fromWordArt="0" anchor="t" anchorCtr="0" forceAA="0" compatLnSpc="1">
              <a:prstTxWarp prst="textNoShape">
                <a:avLst/>
              </a:prstTxWarp>
              <a:noAutofit/>
            </a:bodyPr>
            <a:lstStyle/>
            <a:p>
              <a:pPr algn="ctr" defTabSz="969768" fontAlgn="base">
                <a:lnSpc>
                  <a:spcPct val="90000"/>
                </a:lnSpc>
                <a:spcBef>
                  <a:spcPct val="0"/>
                </a:spcBef>
                <a:spcAft>
                  <a:spcPct val="0"/>
                </a:spcAft>
                <a:defRPr/>
              </a:pPr>
              <a:endParaRPr lang="en-US" sz="1836" b="1" kern="0" dirty="0">
                <a:solidFill>
                  <a:prstClr val="white"/>
                </a:solidFill>
                <a:latin typeface="Calibri Light" panose="020F0302020204030204"/>
                <a:ea typeface="Segoe UI" pitchFamily="34" charset="0"/>
                <a:cs typeface="Segoe UI" pitchFamily="34" charset="0"/>
              </a:endParaRPr>
            </a:p>
          </p:txBody>
        </p:sp>
        <p:sp>
          <p:nvSpPr>
            <p:cNvPr id="218" name="Rectangle 217"/>
            <p:cNvSpPr/>
            <p:nvPr/>
          </p:nvSpPr>
          <p:spPr>
            <a:xfrm>
              <a:off x="7348468" y="2348754"/>
              <a:ext cx="1657826" cy="374846"/>
            </a:xfrm>
            <a:prstGeom prst="rect">
              <a:avLst/>
            </a:prstGeom>
          </p:spPr>
          <p:txBody>
            <a:bodyPr wrap="none">
              <a:spAutoFit/>
            </a:bodyPr>
            <a:lstStyle/>
            <a:p>
              <a:pPr algn="ctr" defTabSz="932417">
                <a:lnSpc>
                  <a:spcPct val="90000"/>
                </a:lnSpc>
                <a:defRPr/>
              </a:pPr>
              <a:r>
                <a:rPr lang="en-US" sz="2040" kern="0" dirty="0">
                  <a:solidFill>
                    <a:schemeClr val="bg1"/>
                  </a:solidFill>
                  <a:latin typeface="Segoe UI Light"/>
                </a:rPr>
                <a:t>Disconnected</a:t>
              </a:r>
              <a:endParaRPr lang="en-US" sz="2040" kern="0" dirty="0">
                <a:solidFill>
                  <a:srgbClr val="FFFFFF"/>
                </a:solidFill>
                <a:latin typeface="Segoe Pro Display" panose="020B0502040504020203" pitchFamily="34" charset="0"/>
              </a:endParaRPr>
            </a:p>
          </p:txBody>
        </p:sp>
      </p:grpSp>
      <p:grpSp>
        <p:nvGrpSpPr>
          <p:cNvPr id="219" name="Group 218"/>
          <p:cNvGrpSpPr/>
          <p:nvPr/>
        </p:nvGrpSpPr>
        <p:grpSpPr>
          <a:xfrm>
            <a:off x="5343222" y="3208319"/>
            <a:ext cx="1990914" cy="1636478"/>
            <a:chOff x="7196444" y="3106159"/>
            <a:chExt cx="1952054" cy="1604536"/>
          </a:xfrm>
        </p:grpSpPr>
        <p:sp>
          <p:nvSpPr>
            <p:cNvPr id="220" name="Rectangle 219"/>
            <p:cNvSpPr/>
            <p:nvPr/>
          </p:nvSpPr>
          <p:spPr bwMode="auto">
            <a:xfrm>
              <a:off x="7196444" y="3106159"/>
              <a:ext cx="1952054" cy="1604536"/>
            </a:xfrm>
            <a:prstGeom prst="rect">
              <a:avLst/>
            </a:prstGeom>
            <a:solidFill>
              <a:srgbClr val="FFFFFF">
                <a:alpha val="10000"/>
              </a:srgbClr>
            </a:solidFill>
            <a:ln w="19050" cap="flat" cmpd="sng" algn="ctr">
              <a:solidFill>
                <a:srgbClr val="FFFFFF">
                  <a:alpha val="50000"/>
                </a:srgbClr>
              </a:solidFill>
              <a:prstDash val="solid"/>
              <a:headEnd type="none" w="med" len="med"/>
              <a:tailEnd type="none" w="med" len="med"/>
            </a:ln>
            <a:effectLst/>
          </p:spPr>
          <p:txBody>
            <a:bodyPr rot="0" spcFirstLastPara="0" vertOverflow="overflow" horzOverflow="overflow" vert="horz" wrap="square" lIns="233117" tIns="186494" rIns="186494" bIns="186494" numCol="1" spcCol="0" rtlCol="0" fromWordArt="0" anchor="t" anchorCtr="0" forceAA="0" compatLnSpc="1">
              <a:prstTxWarp prst="textNoShape">
                <a:avLst/>
              </a:prstTxWarp>
              <a:noAutofit/>
            </a:bodyPr>
            <a:lstStyle/>
            <a:p>
              <a:pPr defTabSz="931984">
                <a:defRPr/>
              </a:pPr>
              <a:endParaRPr lang="en-US" sz="3264" kern="0" dirty="0">
                <a:solidFill>
                  <a:srgbClr val="FFFFFF"/>
                </a:solidFill>
                <a:latin typeface="Segoe Pro Display" panose="020B0502040504020203" pitchFamily="34" charset="0"/>
              </a:endParaRPr>
            </a:p>
          </p:txBody>
        </p:sp>
        <p:cxnSp>
          <p:nvCxnSpPr>
            <p:cNvPr id="221" name="Straight Connector 220"/>
            <p:cNvCxnSpPr/>
            <p:nvPr/>
          </p:nvCxnSpPr>
          <p:spPr>
            <a:xfrm flipV="1">
              <a:off x="7261574" y="3988943"/>
              <a:ext cx="1821791" cy="3001"/>
            </a:xfrm>
            <a:prstGeom prst="line">
              <a:avLst/>
            </a:prstGeom>
            <a:noFill/>
            <a:ln w="19050" cap="flat" cmpd="sng" algn="ctr">
              <a:solidFill>
                <a:srgbClr val="FFFFFF">
                  <a:alpha val="50000"/>
                </a:srgbClr>
              </a:solidFill>
              <a:prstDash val="solid"/>
              <a:headEnd type="none"/>
              <a:tailEnd type="none"/>
            </a:ln>
            <a:effectLst/>
          </p:spPr>
        </p:cxnSp>
        <p:sp>
          <p:nvSpPr>
            <p:cNvPr id="222" name="Rectangle 221"/>
            <p:cNvSpPr/>
            <p:nvPr/>
          </p:nvSpPr>
          <p:spPr>
            <a:xfrm>
              <a:off x="7448554" y="4111799"/>
              <a:ext cx="1447833" cy="374846"/>
            </a:xfrm>
            <a:prstGeom prst="rect">
              <a:avLst/>
            </a:prstGeom>
          </p:spPr>
          <p:txBody>
            <a:bodyPr wrap="none">
              <a:spAutoFit/>
            </a:bodyPr>
            <a:lstStyle/>
            <a:p>
              <a:pPr algn="ctr" defTabSz="932417">
                <a:lnSpc>
                  <a:spcPct val="90000"/>
                </a:lnSpc>
                <a:defRPr/>
              </a:pPr>
              <a:r>
                <a:rPr lang="en-US" sz="2040" kern="0" dirty="0">
                  <a:solidFill>
                    <a:schemeClr val="bg1"/>
                  </a:solidFill>
                  <a:latin typeface="Segoe UI Light"/>
                </a:rPr>
                <a:t>Regulations</a:t>
              </a:r>
              <a:endParaRPr lang="en-US" sz="2040" kern="0" dirty="0">
                <a:solidFill>
                  <a:srgbClr val="FFFFFF"/>
                </a:solidFill>
                <a:latin typeface="Segoe Pro Display" panose="020B0502040504020203" pitchFamily="34" charset="0"/>
              </a:endParaRPr>
            </a:p>
          </p:txBody>
        </p:sp>
        <p:sp>
          <p:nvSpPr>
            <p:cNvPr id="223" name="Rectangle 222"/>
            <p:cNvSpPr/>
            <p:nvPr/>
          </p:nvSpPr>
          <p:spPr>
            <a:xfrm>
              <a:off x="7665482" y="3461865"/>
              <a:ext cx="1005403" cy="368627"/>
            </a:xfrm>
            <a:prstGeom prst="rect">
              <a:avLst/>
            </a:prstGeom>
          </p:spPr>
          <p:txBody>
            <a:bodyPr wrap="none">
              <a:spAutoFit/>
            </a:bodyPr>
            <a:lstStyle/>
            <a:p>
              <a:pPr defTabSz="932417">
                <a:lnSpc>
                  <a:spcPct val="110000"/>
                </a:lnSpc>
                <a:defRPr/>
              </a:pPr>
              <a:r>
                <a:rPr lang="en-US" sz="1632" kern="0" dirty="0">
                  <a:solidFill>
                    <a:srgbClr val="FFFFFF"/>
                  </a:solidFill>
                  <a:latin typeface="Arial Black" panose="020B0A04020102020204" pitchFamily="34" charset="0"/>
                </a:rPr>
                <a:t>ISO&lt;..&gt;</a:t>
              </a:r>
            </a:p>
          </p:txBody>
        </p:sp>
      </p:grpSp>
      <p:grpSp>
        <p:nvGrpSpPr>
          <p:cNvPr id="229" name="Group 228"/>
          <p:cNvGrpSpPr/>
          <p:nvPr/>
        </p:nvGrpSpPr>
        <p:grpSpPr>
          <a:xfrm>
            <a:off x="2339683" y="1223953"/>
            <a:ext cx="1990914" cy="1636478"/>
            <a:chOff x="518855" y="3092756"/>
            <a:chExt cx="1952054" cy="1604536"/>
          </a:xfrm>
        </p:grpSpPr>
        <p:sp>
          <p:nvSpPr>
            <p:cNvPr id="230" name="Rectangle 229"/>
            <p:cNvSpPr/>
            <p:nvPr/>
          </p:nvSpPr>
          <p:spPr bwMode="auto">
            <a:xfrm>
              <a:off x="518855" y="3092756"/>
              <a:ext cx="1952054" cy="1604536"/>
            </a:xfrm>
            <a:prstGeom prst="rect">
              <a:avLst/>
            </a:prstGeom>
            <a:solidFill>
              <a:srgbClr val="FFFFFF">
                <a:alpha val="10000"/>
              </a:srgbClr>
            </a:solidFill>
            <a:ln w="19050" cap="flat" cmpd="sng" algn="ctr">
              <a:solidFill>
                <a:srgbClr val="FFFFFF">
                  <a:alpha val="50000"/>
                </a:srgbClr>
              </a:solidFill>
              <a:prstDash val="solid"/>
              <a:headEnd type="none" w="med" len="med"/>
              <a:tailEnd type="none" w="med" len="med"/>
            </a:ln>
            <a:effectLst/>
          </p:spPr>
          <p:txBody>
            <a:bodyPr rot="0" spcFirstLastPara="0" vertOverflow="overflow" horzOverflow="overflow" vert="horz" wrap="square" lIns="233117" tIns="186494" rIns="186494" bIns="186494" numCol="1" spcCol="0" rtlCol="0" fromWordArt="0" anchor="t" anchorCtr="0" forceAA="0" compatLnSpc="1">
              <a:prstTxWarp prst="textNoShape">
                <a:avLst/>
              </a:prstTxWarp>
              <a:noAutofit/>
            </a:bodyPr>
            <a:lstStyle/>
            <a:p>
              <a:pPr defTabSz="931984">
                <a:defRPr/>
              </a:pPr>
              <a:endParaRPr lang="en-US" sz="3264" kern="0" dirty="0">
                <a:solidFill>
                  <a:srgbClr val="FFFFFF"/>
                </a:solidFill>
                <a:latin typeface="Segoe Pro Display" panose="020B0502040504020203" pitchFamily="34" charset="0"/>
              </a:endParaRPr>
            </a:p>
          </p:txBody>
        </p:sp>
        <p:cxnSp>
          <p:nvCxnSpPr>
            <p:cNvPr id="231" name="Straight Connector 230"/>
            <p:cNvCxnSpPr/>
            <p:nvPr/>
          </p:nvCxnSpPr>
          <p:spPr>
            <a:xfrm flipV="1">
              <a:off x="583985" y="3975539"/>
              <a:ext cx="1821791" cy="3001"/>
            </a:xfrm>
            <a:prstGeom prst="line">
              <a:avLst/>
            </a:prstGeom>
            <a:noFill/>
            <a:ln w="19050" cap="flat" cmpd="sng" algn="ctr">
              <a:solidFill>
                <a:srgbClr val="FFFFFF">
                  <a:alpha val="50000"/>
                </a:srgbClr>
              </a:solidFill>
              <a:prstDash val="solid"/>
              <a:headEnd type="none"/>
              <a:tailEnd type="none"/>
            </a:ln>
            <a:effectLst/>
          </p:spPr>
        </p:cxnSp>
        <p:sp>
          <p:nvSpPr>
            <p:cNvPr id="232" name="Rectangle 231"/>
            <p:cNvSpPr/>
            <p:nvPr/>
          </p:nvSpPr>
          <p:spPr>
            <a:xfrm>
              <a:off x="696123" y="4106436"/>
              <a:ext cx="1582486" cy="374846"/>
            </a:xfrm>
            <a:prstGeom prst="rect">
              <a:avLst/>
            </a:prstGeom>
          </p:spPr>
          <p:txBody>
            <a:bodyPr wrap="none">
              <a:spAutoFit/>
            </a:bodyPr>
            <a:lstStyle/>
            <a:p>
              <a:pPr algn="ctr" defTabSz="932417">
                <a:lnSpc>
                  <a:spcPct val="90000"/>
                </a:lnSpc>
                <a:defRPr/>
              </a:pPr>
              <a:r>
                <a:rPr lang="en-US" sz="2040" kern="0" dirty="0">
                  <a:solidFill>
                    <a:schemeClr val="bg1"/>
                  </a:solidFill>
                  <a:latin typeface="Segoe UI Light"/>
                </a:rPr>
                <a:t>Performance</a:t>
              </a:r>
              <a:endParaRPr lang="en-US" sz="2040" kern="0" dirty="0">
                <a:solidFill>
                  <a:srgbClr val="FFFFFF"/>
                </a:solidFill>
                <a:latin typeface="Segoe Pro Display" panose="020B0502040504020203" pitchFamily="34" charset="0"/>
              </a:endParaRPr>
            </a:p>
          </p:txBody>
        </p:sp>
      </p:grpSp>
      <p:grpSp>
        <p:nvGrpSpPr>
          <p:cNvPr id="234" name="Group 233"/>
          <p:cNvGrpSpPr/>
          <p:nvPr/>
        </p:nvGrpSpPr>
        <p:grpSpPr>
          <a:xfrm>
            <a:off x="2339683" y="3208319"/>
            <a:ext cx="1990914" cy="1636478"/>
            <a:chOff x="4973849" y="3104631"/>
            <a:chExt cx="1952054" cy="1604536"/>
          </a:xfrm>
        </p:grpSpPr>
        <p:sp>
          <p:nvSpPr>
            <p:cNvPr id="235" name="Rectangle 234"/>
            <p:cNvSpPr/>
            <p:nvPr/>
          </p:nvSpPr>
          <p:spPr bwMode="auto">
            <a:xfrm>
              <a:off x="4973849" y="3104631"/>
              <a:ext cx="1952054" cy="1604536"/>
            </a:xfrm>
            <a:prstGeom prst="rect">
              <a:avLst/>
            </a:prstGeom>
            <a:solidFill>
              <a:srgbClr val="FFFFFF">
                <a:alpha val="10000"/>
              </a:srgbClr>
            </a:solidFill>
            <a:ln w="19050" cap="flat" cmpd="sng" algn="ctr">
              <a:solidFill>
                <a:srgbClr val="FFFFFF">
                  <a:alpha val="50000"/>
                </a:srgbClr>
              </a:solidFill>
              <a:prstDash val="solid"/>
              <a:headEnd type="none" w="med" len="med"/>
              <a:tailEnd type="none" w="med" len="med"/>
            </a:ln>
            <a:effectLst/>
          </p:spPr>
          <p:txBody>
            <a:bodyPr rot="0" spcFirstLastPara="0" vertOverflow="overflow" horzOverflow="overflow" vert="horz" wrap="square" lIns="233117" tIns="186494" rIns="186494" bIns="186494" numCol="1" spcCol="0" rtlCol="0" fromWordArt="0" anchor="t" anchorCtr="0" forceAA="0" compatLnSpc="1">
              <a:prstTxWarp prst="textNoShape">
                <a:avLst/>
              </a:prstTxWarp>
              <a:noAutofit/>
            </a:bodyPr>
            <a:lstStyle/>
            <a:p>
              <a:pPr defTabSz="931984">
                <a:defRPr/>
              </a:pPr>
              <a:endParaRPr lang="en-US" sz="3264" kern="0" dirty="0">
                <a:solidFill>
                  <a:srgbClr val="FFFFFF"/>
                </a:solidFill>
                <a:latin typeface="Segoe Pro Display" panose="020B0502040504020203" pitchFamily="34" charset="0"/>
              </a:endParaRPr>
            </a:p>
          </p:txBody>
        </p:sp>
        <p:cxnSp>
          <p:nvCxnSpPr>
            <p:cNvPr id="236" name="Straight Connector 235"/>
            <p:cNvCxnSpPr/>
            <p:nvPr/>
          </p:nvCxnSpPr>
          <p:spPr>
            <a:xfrm flipV="1">
              <a:off x="5038979" y="3987415"/>
              <a:ext cx="1821791" cy="3001"/>
            </a:xfrm>
            <a:prstGeom prst="line">
              <a:avLst/>
            </a:prstGeom>
            <a:noFill/>
            <a:ln w="19050" cap="flat" cmpd="sng" algn="ctr">
              <a:solidFill>
                <a:srgbClr val="FFFFFF">
                  <a:alpha val="50000"/>
                </a:srgbClr>
              </a:solidFill>
              <a:prstDash val="solid"/>
              <a:headEnd type="none"/>
              <a:tailEnd type="none"/>
            </a:ln>
            <a:effectLst/>
          </p:spPr>
        </p:cxnSp>
        <p:sp>
          <p:nvSpPr>
            <p:cNvPr id="237" name="Rectangle 236"/>
            <p:cNvSpPr/>
            <p:nvPr/>
          </p:nvSpPr>
          <p:spPr>
            <a:xfrm>
              <a:off x="5464901" y="4113929"/>
              <a:ext cx="1035861" cy="406265"/>
            </a:xfrm>
            <a:prstGeom prst="rect">
              <a:avLst/>
            </a:prstGeom>
          </p:spPr>
          <p:txBody>
            <a:bodyPr wrap="none">
              <a:spAutoFit/>
            </a:bodyPr>
            <a:lstStyle/>
            <a:p>
              <a:pPr defTabSz="951156">
                <a:defRPr/>
              </a:pPr>
              <a:r>
                <a:rPr lang="en-US" sz="2040" kern="0" dirty="0">
                  <a:solidFill>
                    <a:schemeClr val="bg1"/>
                  </a:solidFill>
                  <a:latin typeface="Segoe UI Light"/>
                </a:rPr>
                <a:t>Security</a:t>
              </a:r>
              <a:endParaRPr lang="en-US" sz="2040" kern="0" dirty="0">
                <a:solidFill>
                  <a:schemeClr val="bg1"/>
                </a:solidFill>
              </a:endParaRPr>
            </a:p>
          </p:txBody>
        </p:sp>
        <p:pic>
          <p:nvPicPr>
            <p:cNvPr id="238" name="Picture 237" descr="AzureKeyVault_icon_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9828" y="3335325"/>
              <a:ext cx="455404" cy="505996"/>
            </a:xfrm>
            <a:prstGeom prst="rect">
              <a:avLst/>
            </a:prstGeom>
            <a:noFill/>
          </p:spPr>
        </p:pic>
      </p:grpSp>
      <p:grpSp>
        <p:nvGrpSpPr>
          <p:cNvPr id="244" name="Group 243"/>
          <p:cNvGrpSpPr/>
          <p:nvPr/>
        </p:nvGrpSpPr>
        <p:grpSpPr>
          <a:xfrm>
            <a:off x="8352300" y="1223953"/>
            <a:ext cx="1990914" cy="1645024"/>
            <a:chOff x="9361812" y="4910086"/>
            <a:chExt cx="1952054" cy="1612915"/>
          </a:xfrm>
        </p:grpSpPr>
        <p:sp>
          <p:nvSpPr>
            <p:cNvPr id="245" name="Rectangle 244"/>
            <p:cNvSpPr/>
            <p:nvPr/>
          </p:nvSpPr>
          <p:spPr bwMode="auto">
            <a:xfrm>
              <a:off x="9361812" y="4910086"/>
              <a:ext cx="1952054" cy="1604536"/>
            </a:xfrm>
            <a:prstGeom prst="rect">
              <a:avLst/>
            </a:prstGeom>
            <a:solidFill>
              <a:srgbClr val="FFFFFF">
                <a:alpha val="10000"/>
              </a:srgbClr>
            </a:solidFill>
            <a:ln w="19050" cap="flat" cmpd="sng" algn="ctr">
              <a:solidFill>
                <a:srgbClr val="FFFFFF">
                  <a:alpha val="50000"/>
                </a:srgbClr>
              </a:solidFill>
              <a:prstDash val="solid"/>
              <a:headEnd type="none" w="med" len="med"/>
              <a:tailEnd type="none" w="med" len="med"/>
            </a:ln>
            <a:effectLst/>
          </p:spPr>
          <p:txBody>
            <a:bodyPr rot="0" spcFirstLastPara="0" vertOverflow="overflow" horzOverflow="overflow" vert="horz" wrap="square" lIns="233117" tIns="186494" rIns="186494" bIns="186494" numCol="1" spcCol="0" rtlCol="0" fromWordArt="0" anchor="t" anchorCtr="0" forceAA="0" compatLnSpc="1">
              <a:prstTxWarp prst="textNoShape">
                <a:avLst/>
              </a:prstTxWarp>
              <a:noAutofit/>
            </a:bodyPr>
            <a:lstStyle/>
            <a:p>
              <a:pPr defTabSz="931984">
                <a:defRPr/>
              </a:pPr>
              <a:endParaRPr lang="en-US" sz="3264" kern="0" dirty="0">
                <a:solidFill>
                  <a:srgbClr val="FFFFFF"/>
                </a:solidFill>
                <a:latin typeface="Segoe Pro Display" panose="020B0502040504020203" pitchFamily="34" charset="0"/>
              </a:endParaRPr>
            </a:p>
          </p:txBody>
        </p:sp>
        <p:cxnSp>
          <p:nvCxnSpPr>
            <p:cNvPr id="246" name="Straight Connector 245"/>
            <p:cNvCxnSpPr/>
            <p:nvPr/>
          </p:nvCxnSpPr>
          <p:spPr>
            <a:xfrm flipV="1">
              <a:off x="9426942" y="5792870"/>
              <a:ext cx="1821791" cy="3001"/>
            </a:xfrm>
            <a:prstGeom prst="line">
              <a:avLst/>
            </a:prstGeom>
            <a:noFill/>
            <a:ln w="19050" cap="flat" cmpd="sng" algn="ctr">
              <a:solidFill>
                <a:srgbClr val="FFFFFF">
                  <a:alpha val="50000"/>
                </a:srgbClr>
              </a:solidFill>
              <a:prstDash val="solid"/>
              <a:headEnd type="none"/>
              <a:tailEnd type="none"/>
            </a:ln>
            <a:effectLst/>
          </p:spPr>
        </p:cxnSp>
        <p:sp>
          <p:nvSpPr>
            <p:cNvPr id="247" name="Rectangle 246"/>
            <p:cNvSpPr/>
            <p:nvPr/>
          </p:nvSpPr>
          <p:spPr>
            <a:xfrm>
              <a:off x="9576882" y="5802804"/>
              <a:ext cx="1521910" cy="720197"/>
            </a:xfrm>
            <a:prstGeom prst="rect">
              <a:avLst/>
            </a:prstGeom>
          </p:spPr>
          <p:txBody>
            <a:bodyPr wrap="square">
              <a:spAutoFit/>
            </a:bodyPr>
            <a:lstStyle/>
            <a:p>
              <a:pPr algn="ctr" defTabSz="951156">
                <a:defRPr/>
              </a:pPr>
              <a:r>
                <a:rPr lang="en-US" sz="2040" kern="0" dirty="0">
                  <a:solidFill>
                    <a:schemeClr val="bg1"/>
                  </a:solidFill>
                  <a:latin typeface="Segoe UI Light"/>
                </a:rPr>
                <a:t>Data sovereignty</a:t>
              </a:r>
              <a:endParaRPr lang="en-US" sz="2040" kern="0" dirty="0">
                <a:solidFill>
                  <a:schemeClr val="bg1"/>
                </a:solidFill>
              </a:endParaRPr>
            </a:p>
          </p:txBody>
        </p:sp>
        <p:pic>
          <p:nvPicPr>
            <p:cNvPr id="248" name="Picture 247"/>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10129283" y="5089068"/>
              <a:ext cx="476882" cy="476882"/>
            </a:xfrm>
            <a:prstGeom prst="rect">
              <a:avLst/>
            </a:prstGeom>
            <a:noFill/>
          </p:spPr>
        </p:pic>
      </p:grpSp>
      <p:sp>
        <p:nvSpPr>
          <p:cNvPr id="295" name="Rectangle 294"/>
          <p:cNvSpPr/>
          <p:nvPr/>
        </p:nvSpPr>
        <p:spPr>
          <a:xfrm>
            <a:off x="5875158" y="2257812"/>
            <a:ext cx="1036863" cy="382308"/>
          </a:xfrm>
          <a:prstGeom prst="rect">
            <a:avLst/>
          </a:prstGeom>
        </p:spPr>
        <p:txBody>
          <a:bodyPr wrap="none">
            <a:spAutoFit/>
          </a:bodyPr>
          <a:lstStyle/>
          <a:p>
            <a:pPr algn="ctr" defTabSz="932417">
              <a:lnSpc>
                <a:spcPct val="90000"/>
              </a:lnSpc>
              <a:defRPr/>
            </a:pPr>
            <a:r>
              <a:rPr lang="en-US" sz="2040" kern="0" dirty="0">
                <a:solidFill>
                  <a:schemeClr val="bg1"/>
                </a:solidFill>
                <a:latin typeface="Segoe UI Light"/>
              </a:rPr>
              <a:t>Latency</a:t>
            </a:r>
            <a:endParaRPr lang="en-US" sz="2040" kern="0" dirty="0">
              <a:solidFill>
                <a:srgbClr val="FFFFFF"/>
              </a:solidFill>
              <a:latin typeface="Segoe Pro Display" panose="020B0502040504020203" pitchFamily="34" charset="0"/>
            </a:endParaRPr>
          </a:p>
        </p:txBody>
      </p:sp>
      <p:sp>
        <p:nvSpPr>
          <p:cNvPr id="303" name="Freeform 77"/>
          <p:cNvSpPr>
            <a:spLocks noChangeAspect="1" noEditPoints="1"/>
          </p:cNvSpPr>
          <p:nvPr/>
        </p:nvSpPr>
        <p:spPr bwMode="black">
          <a:xfrm>
            <a:off x="3209301" y="1490368"/>
            <a:ext cx="309091" cy="484939"/>
          </a:xfrm>
          <a:custGeom>
            <a:avLst/>
            <a:gdLst>
              <a:gd name="T0" fmla="*/ 540 w 961"/>
              <a:gd name="T1" fmla="*/ 783 h 1510"/>
              <a:gd name="T2" fmla="*/ 771 w 961"/>
              <a:gd name="T3" fmla="*/ 1057 h 1510"/>
              <a:gd name="T4" fmla="*/ 480 w 961"/>
              <a:gd name="T5" fmla="*/ 1331 h 1510"/>
              <a:gd name="T6" fmla="*/ 190 w 961"/>
              <a:gd name="T7" fmla="*/ 1057 h 1510"/>
              <a:gd name="T8" fmla="*/ 420 w 961"/>
              <a:gd name="T9" fmla="*/ 783 h 1510"/>
              <a:gd name="T10" fmla="*/ 420 w 961"/>
              <a:gd name="T11" fmla="*/ 358 h 1510"/>
              <a:gd name="T12" fmla="*/ 540 w 961"/>
              <a:gd name="T13" fmla="*/ 358 h 1510"/>
              <a:gd name="T14" fmla="*/ 540 w 961"/>
              <a:gd name="T15" fmla="*/ 783 h 1510"/>
              <a:gd name="T16" fmla="*/ 710 w 961"/>
              <a:gd name="T17" fmla="*/ 651 h 1510"/>
              <a:gd name="T18" fmla="*/ 961 w 961"/>
              <a:gd name="T19" fmla="*/ 1057 h 1510"/>
              <a:gd name="T20" fmla="*/ 480 w 961"/>
              <a:gd name="T21" fmla="*/ 1510 h 1510"/>
              <a:gd name="T22" fmla="*/ 0 w 961"/>
              <a:gd name="T23" fmla="*/ 1057 h 1510"/>
              <a:gd name="T24" fmla="*/ 250 w 961"/>
              <a:gd name="T25" fmla="*/ 651 h 1510"/>
              <a:gd name="T26" fmla="*/ 250 w 961"/>
              <a:gd name="T27" fmla="*/ 217 h 1510"/>
              <a:gd name="T28" fmla="*/ 480 w 961"/>
              <a:gd name="T29" fmla="*/ 0 h 1510"/>
              <a:gd name="T30" fmla="*/ 710 w 961"/>
              <a:gd name="T31" fmla="*/ 217 h 1510"/>
              <a:gd name="T32" fmla="*/ 710 w 961"/>
              <a:gd name="T33" fmla="*/ 293 h 1510"/>
              <a:gd name="T34" fmla="*/ 790 w 961"/>
              <a:gd name="T35" fmla="*/ 293 h 1510"/>
              <a:gd name="T36" fmla="*/ 790 w 961"/>
              <a:gd name="T37" fmla="*/ 378 h 1510"/>
              <a:gd name="T38" fmla="*/ 710 w 961"/>
              <a:gd name="T39" fmla="*/ 378 h 1510"/>
              <a:gd name="T40" fmla="*/ 710 w 961"/>
              <a:gd name="T41" fmla="*/ 491 h 1510"/>
              <a:gd name="T42" fmla="*/ 790 w 961"/>
              <a:gd name="T43" fmla="*/ 491 h 1510"/>
              <a:gd name="T44" fmla="*/ 790 w 961"/>
              <a:gd name="T45" fmla="*/ 566 h 1510"/>
              <a:gd name="T46" fmla="*/ 710 w 961"/>
              <a:gd name="T47" fmla="*/ 566 h 1510"/>
              <a:gd name="T48" fmla="*/ 710 w 961"/>
              <a:gd name="T49" fmla="*/ 651 h 1510"/>
              <a:gd name="T50" fmla="*/ 480 w 961"/>
              <a:gd name="T51" fmla="*/ 1397 h 1510"/>
              <a:gd name="T52" fmla="*/ 841 w 961"/>
              <a:gd name="T53" fmla="*/ 1057 h 1510"/>
              <a:gd name="T54" fmla="*/ 630 w 961"/>
              <a:gd name="T55" fmla="*/ 746 h 1510"/>
              <a:gd name="T56" fmla="*/ 590 w 961"/>
              <a:gd name="T57" fmla="*/ 727 h 1510"/>
              <a:gd name="T58" fmla="*/ 590 w 961"/>
              <a:gd name="T59" fmla="*/ 217 h 1510"/>
              <a:gd name="T60" fmla="*/ 480 w 961"/>
              <a:gd name="T61" fmla="*/ 113 h 1510"/>
              <a:gd name="T62" fmla="*/ 370 w 961"/>
              <a:gd name="T63" fmla="*/ 217 h 1510"/>
              <a:gd name="T64" fmla="*/ 370 w 961"/>
              <a:gd name="T65" fmla="*/ 727 h 1510"/>
              <a:gd name="T66" fmla="*/ 330 w 961"/>
              <a:gd name="T67" fmla="*/ 746 h 1510"/>
              <a:gd name="T68" fmla="*/ 120 w 961"/>
              <a:gd name="T69" fmla="*/ 1057 h 1510"/>
              <a:gd name="T70" fmla="*/ 480 w 961"/>
              <a:gd name="T71" fmla="*/ 1397 h 1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61" h="1510">
                <a:moveTo>
                  <a:pt x="540" y="783"/>
                </a:moveTo>
                <a:cubicBezTo>
                  <a:pt x="671" y="811"/>
                  <a:pt x="771" y="925"/>
                  <a:pt x="771" y="1057"/>
                </a:cubicBezTo>
                <a:cubicBezTo>
                  <a:pt x="771" y="1208"/>
                  <a:pt x="641" y="1331"/>
                  <a:pt x="480" y="1331"/>
                </a:cubicBezTo>
                <a:cubicBezTo>
                  <a:pt x="320" y="1331"/>
                  <a:pt x="190" y="1208"/>
                  <a:pt x="190" y="1057"/>
                </a:cubicBezTo>
                <a:cubicBezTo>
                  <a:pt x="190" y="925"/>
                  <a:pt x="290" y="811"/>
                  <a:pt x="420" y="783"/>
                </a:cubicBezTo>
                <a:cubicBezTo>
                  <a:pt x="420" y="783"/>
                  <a:pt x="420" y="783"/>
                  <a:pt x="420" y="358"/>
                </a:cubicBezTo>
                <a:cubicBezTo>
                  <a:pt x="420" y="358"/>
                  <a:pt x="420" y="358"/>
                  <a:pt x="540" y="358"/>
                </a:cubicBezTo>
                <a:cubicBezTo>
                  <a:pt x="540" y="358"/>
                  <a:pt x="540" y="358"/>
                  <a:pt x="540" y="783"/>
                </a:cubicBezTo>
                <a:close/>
                <a:moveTo>
                  <a:pt x="710" y="651"/>
                </a:moveTo>
                <a:cubicBezTo>
                  <a:pt x="861" y="736"/>
                  <a:pt x="961" y="887"/>
                  <a:pt x="961" y="1057"/>
                </a:cubicBezTo>
                <a:cubicBezTo>
                  <a:pt x="961" y="1302"/>
                  <a:pt x="740" y="1510"/>
                  <a:pt x="480" y="1510"/>
                </a:cubicBezTo>
                <a:cubicBezTo>
                  <a:pt x="210" y="1510"/>
                  <a:pt x="0" y="1302"/>
                  <a:pt x="0" y="1057"/>
                </a:cubicBezTo>
                <a:cubicBezTo>
                  <a:pt x="0" y="887"/>
                  <a:pt x="90" y="736"/>
                  <a:pt x="250" y="651"/>
                </a:cubicBezTo>
                <a:cubicBezTo>
                  <a:pt x="250" y="651"/>
                  <a:pt x="250" y="651"/>
                  <a:pt x="250" y="217"/>
                </a:cubicBezTo>
                <a:cubicBezTo>
                  <a:pt x="250" y="104"/>
                  <a:pt x="350" y="0"/>
                  <a:pt x="480" y="0"/>
                </a:cubicBezTo>
                <a:cubicBezTo>
                  <a:pt x="610" y="0"/>
                  <a:pt x="710" y="104"/>
                  <a:pt x="710" y="217"/>
                </a:cubicBezTo>
                <a:cubicBezTo>
                  <a:pt x="710" y="217"/>
                  <a:pt x="710" y="217"/>
                  <a:pt x="710" y="293"/>
                </a:cubicBezTo>
                <a:cubicBezTo>
                  <a:pt x="710" y="293"/>
                  <a:pt x="710" y="293"/>
                  <a:pt x="790" y="293"/>
                </a:cubicBezTo>
                <a:cubicBezTo>
                  <a:pt x="790" y="293"/>
                  <a:pt x="790" y="293"/>
                  <a:pt x="790" y="378"/>
                </a:cubicBezTo>
                <a:cubicBezTo>
                  <a:pt x="790" y="378"/>
                  <a:pt x="790" y="378"/>
                  <a:pt x="710" y="378"/>
                </a:cubicBezTo>
                <a:cubicBezTo>
                  <a:pt x="710" y="378"/>
                  <a:pt x="710" y="378"/>
                  <a:pt x="710" y="491"/>
                </a:cubicBezTo>
                <a:cubicBezTo>
                  <a:pt x="710" y="491"/>
                  <a:pt x="710" y="491"/>
                  <a:pt x="790" y="491"/>
                </a:cubicBezTo>
                <a:cubicBezTo>
                  <a:pt x="790" y="491"/>
                  <a:pt x="790" y="491"/>
                  <a:pt x="790" y="566"/>
                </a:cubicBezTo>
                <a:cubicBezTo>
                  <a:pt x="790" y="566"/>
                  <a:pt x="790" y="566"/>
                  <a:pt x="710" y="566"/>
                </a:cubicBezTo>
                <a:cubicBezTo>
                  <a:pt x="710" y="566"/>
                  <a:pt x="710" y="566"/>
                  <a:pt x="710" y="651"/>
                </a:cubicBezTo>
                <a:close/>
                <a:moveTo>
                  <a:pt x="480" y="1397"/>
                </a:moveTo>
                <a:cubicBezTo>
                  <a:pt x="680" y="1397"/>
                  <a:pt x="841" y="1246"/>
                  <a:pt x="841" y="1057"/>
                </a:cubicBezTo>
                <a:cubicBezTo>
                  <a:pt x="841" y="915"/>
                  <a:pt x="760" y="793"/>
                  <a:pt x="630" y="746"/>
                </a:cubicBezTo>
                <a:cubicBezTo>
                  <a:pt x="630" y="746"/>
                  <a:pt x="630" y="746"/>
                  <a:pt x="590" y="727"/>
                </a:cubicBezTo>
                <a:cubicBezTo>
                  <a:pt x="590" y="727"/>
                  <a:pt x="590" y="727"/>
                  <a:pt x="590" y="217"/>
                </a:cubicBezTo>
                <a:cubicBezTo>
                  <a:pt x="590" y="161"/>
                  <a:pt x="540" y="113"/>
                  <a:pt x="480" y="113"/>
                </a:cubicBezTo>
                <a:cubicBezTo>
                  <a:pt x="420" y="113"/>
                  <a:pt x="370" y="161"/>
                  <a:pt x="370" y="217"/>
                </a:cubicBezTo>
                <a:cubicBezTo>
                  <a:pt x="370" y="217"/>
                  <a:pt x="370" y="217"/>
                  <a:pt x="370" y="727"/>
                </a:cubicBezTo>
                <a:cubicBezTo>
                  <a:pt x="370" y="727"/>
                  <a:pt x="370" y="727"/>
                  <a:pt x="330" y="746"/>
                </a:cubicBezTo>
                <a:cubicBezTo>
                  <a:pt x="200" y="793"/>
                  <a:pt x="120" y="915"/>
                  <a:pt x="120" y="1057"/>
                </a:cubicBezTo>
                <a:cubicBezTo>
                  <a:pt x="120" y="1246"/>
                  <a:pt x="280" y="1397"/>
                  <a:pt x="480" y="1397"/>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pPr defTabSz="951304">
              <a:defRPr/>
            </a:pPr>
            <a:endParaRPr lang="en-US" sz="1836" kern="0" dirty="0">
              <a:solidFill>
                <a:srgbClr val="FFFFFF"/>
              </a:solidFill>
            </a:endParaRPr>
          </a:p>
        </p:txBody>
      </p:sp>
      <p:sp>
        <p:nvSpPr>
          <p:cNvPr id="305" name="Freeform 113"/>
          <p:cNvSpPr>
            <a:spLocks noChangeAspect="1" noEditPoints="1"/>
          </p:cNvSpPr>
          <p:nvPr/>
        </p:nvSpPr>
        <p:spPr bwMode="black">
          <a:xfrm>
            <a:off x="6185559" y="1469037"/>
            <a:ext cx="483841" cy="483841"/>
          </a:xfrm>
          <a:custGeom>
            <a:avLst/>
            <a:gdLst>
              <a:gd name="T0" fmla="*/ 47 w 66"/>
              <a:gd name="T1" fmla="*/ 37 h 66"/>
              <a:gd name="T2" fmla="*/ 51 w 66"/>
              <a:gd name="T3" fmla="*/ 33 h 66"/>
              <a:gd name="T4" fmla="*/ 47 w 66"/>
              <a:gd name="T5" fmla="*/ 29 h 66"/>
              <a:gd name="T6" fmla="*/ 37 w 66"/>
              <a:gd name="T7" fmla="*/ 29 h 66"/>
              <a:gd name="T8" fmla="*/ 37 w 66"/>
              <a:gd name="T9" fmla="*/ 16 h 66"/>
              <a:gd name="T10" fmla="*/ 33 w 66"/>
              <a:gd name="T11" fmla="*/ 13 h 66"/>
              <a:gd name="T12" fmla="*/ 29 w 66"/>
              <a:gd name="T13" fmla="*/ 16 h 66"/>
              <a:gd name="T14" fmla="*/ 29 w 66"/>
              <a:gd name="T15" fmla="*/ 33 h 66"/>
              <a:gd name="T16" fmla="*/ 33 w 66"/>
              <a:gd name="T17" fmla="*/ 37 h 66"/>
              <a:gd name="T18" fmla="*/ 47 w 66"/>
              <a:gd name="T19" fmla="*/ 37 h 66"/>
              <a:gd name="T20" fmla="*/ 33 w 66"/>
              <a:gd name="T21" fmla="*/ 8 h 66"/>
              <a:gd name="T22" fmla="*/ 58 w 66"/>
              <a:gd name="T23" fmla="*/ 33 h 66"/>
              <a:gd name="T24" fmla="*/ 33 w 66"/>
              <a:gd name="T25" fmla="*/ 58 h 66"/>
              <a:gd name="T26" fmla="*/ 8 w 66"/>
              <a:gd name="T27" fmla="*/ 33 h 66"/>
              <a:gd name="T28" fmla="*/ 33 w 66"/>
              <a:gd name="T29" fmla="*/ 8 h 66"/>
              <a:gd name="T30" fmla="*/ 33 w 66"/>
              <a:gd name="T31" fmla="*/ 66 h 66"/>
              <a:gd name="T32" fmla="*/ 66 w 66"/>
              <a:gd name="T33" fmla="*/ 33 h 66"/>
              <a:gd name="T34" fmla="*/ 33 w 66"/>
              <a:gd name="T35" fmla="*/ 0 h 66"/>
              <a:gd name="T36" fmla="*/ 0 w 66"/>
              <a:gd name="T37" fmla="*/ 33 h 66"/>
              <a:gd name="T38" fmla="*/ 33 w 66"/>
              <a:gd name="T3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 h="66">
                <a:moveTo>
                  <a:pt x="47" y="37"/>
                </a:moveTo>
                <a:cubicBezTo>
                  <a:pt x="49" y="37"/>
                  <a:pt x="51" y="35"/>
                  <a:pt x="51" y="33"/>
                </a:cubicBezTo>
                <a:cubicBezTo>
                  <a:pt x="51" y="31"/>
                  <a:pt x="49" y="29"/>
                  <a:pt x="47" y="29"/>
                </a:cubicBezTo>
                <a:cubicBezTo>
                  <a:pt x="37" y="29"/>
                  <a:pt x="37" y="29"/>
                  <a:pt x="37" y="29"/>
                </a:cubicBezTo>
                <a:cubicBezTo>
                  <a:pt x="37" y="16"/>
                  <a:pt x="37" y="16"/>
                  <a:pt x="37" y="16"/>
                </a:cubicBezTo>
                <a:cubicBezTo>
                  <a:pt x="37" y="14"/>
                  <a:pt x="35" y="13"/>
                  <a:pt x="33" y="13"/>
                </a:cubicBezTo>
                <a:cubicBezTo>
                  <a:pt x="31" y="13"/>
                  <a:pt x="29" y="14"/>
                  <a:pt x="29" y="16"/>
                </a:cubicBezTo>
                <a:cubicBezTo>
                  <a:pt x="29" y="33"/>
                  <a:pt x="29" y="33"/>
                  <a:pt x="29" y="33"/>
                </a:cubicBezTo>
                <a:cubicBezTo>
                  <a:pt x="29" y="35"/>
                  <a:pt x="31" y="37"/>
                  <a:pt x="33" y="37"/>
                </a:cubicBezTo>
                <a:lnTo>
                  <a:pt x="47" y="37"/>
                </a:lnTo>
                <a:close/>
                <a:moveTo>
                  <a:pt x="33" y="8"/>
                </a:moveTo>
                <a:cubicBezTo>
                  <a:pt x="47" y="8"/>
                  <a:pt x="58" y="19"/>
                  <a:pt x="58" y="33"/>
                </a:cubicBezTo>
                <a:cubicBezTo>
                  <a:pt x="58" y="47"/>
                  <a:pt x="47" y="58"/>
                  <a:pt x="33" y="58"/>
                </a:cubicBezTo>
                <a:cubicBezTo>
                  <a:pt x="19" y="58"/>
                  <a:pt x="8" y="47"/>
                  <a:pt x="8" y="33"/>
                </a:cubicBezTo>
                <a:cubicBezTo>
                  <a:pt x="8" y="19"/>
                  <a:pt x="19" y="8"/>
                  <a:pt x="33" y="8"/>
                </a:cubicBezTo>
                <a:moveTo>
                  <a:pt x="33" y="66"/>
                </a:moveTo>
                <a:cubicBezTo>
                  <a:pt x="51" y="66"/>
                  <a:pt x="66" y="51"/>
                  <a:pt x="66" y="33"/>
                </a:cubicBezTo>
                <a:cubicBezTo>
                  <a:pt x="66" y="15"/>
                  <a:pt x="51" y="0"/>
                  <a:pt x="33" y="0"/>
                </a:cubicBezTo>
                <a:cubicBezTo>
                  <a:pt x="15" y="0"/>
                  <a:pt x="0" y="15"/>
                  <a:pt x="0" y="33"/>
                </a:cubicBezTo>
                <a:cubicBezTo>
                  <a:pt x="0" y="51"/>
                  <a:pt x="15" y="66"/>
                  <a:pt x="33" y="66"/>
                </a:cubicBezTo>
              </a:path>
            </a:pathLst>
          </a:custGeom>
          <a:solidFill>
            <a:schemeClr val="bg1"/>
          </a:solidFill>
          <a:ln>
            <a:noFill/>
          </a:ln>
          <a:extLst/>
        </p:spPr>
        <p:txBody>
          <a:bodyPr vert="horz" wrap="square" lIns="95135" tIns="47567" rIns="95135" bIns="47567" numCol="1" anchor="t" anchorCtr="0" compatLnSpc="1">
            <a:prstTxWarp prst="textNoShape">
              <a:avLst/>
            </a:prstTxWarp>
          </a:bodyPr>
          <a:lstStyle/>
          <a:p>
            <a:pPr defTabSz="932597"/>
            <a:endParaRPr lang="en-US" sz="1836" kern="0" dirty="0">
              <a:solidFill>
                <a:srgbClr val="000000"/>
              </a:solidFill>
            </a:endParaRPr>
          </a:p>
        </p:txBody>
      </p:sp>
    </p:spTree>
    <p:extLst>
      <p:ext uri="{BB962C8B-B14F-4D97-AF65-F5344CB8AC3E}">
        <p14:creationId xmlns:p14="http://schemas.microsoft.com/office/powerpoint/2010/main" val="52626061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39881" t="14455" b="10954"/>
          <a:stretch/>
        </p:blipFill>
        <p:spPr>
          <a:xfrm>
            <a:off x="882" y="-1"/>
            <a:ext cx="12434711" cy="6994526"/>
          </a:xfrm>
          <a:prstGeom prst="rect">
            <a:avLst/>
          </a:prstGeom>
        </p:spPr>
      </p:pic>
      <p:sp>
        <p:nvSpPr>
          <p:cNvPr id="10" name="Title 9"/>
          <p:cNvSpPr>
            <a:spLocks noGrp="1"/>
          </p:cNvSpPr>
          <p:nvPr>
            <p:ph type="title"/>
          </p:nvPr>
        </p:nvSpPr>
        <p:spPr/>
        <p:txBody>
          <a:bodyPr/>
          <a:lstStyle/>
          <a:p>
            <a:r>
              <a:rPr lang="en-US" dirty="0">
                <a:solidFill>
                  <a:schemeClr val="bg1"/>
                </a:solidFill>
              </a:rPr>
              <a:t>Azure Stack hybrid topology ideas…</a:t>
            </a:r>
          </a:p>
        </p:txBody>
      </p:sp>
      <p:sp>
        <p:nvSpPr>
          <p:cNvPr id="11" name="Oval 10"/>
          <p:cNvSpPr/>
          <p:nvPr/>
        </p:nvSpPr>
        <p:spPr bwMode="auto">
          <a:xfrm>
            <a:off x="11945392" y="6585911"/>
            <a:ext cx="298049" cy="298049"/>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kern="0" dirty="0">
              <a:gradFill>
                <a:gsLst>
                  <a:gs pos="5439">
                    <a:srgbClr val="F8F8F8"/>
                  </a:gs>
                  <a:gs pos="10000">
                    <a:srgbClr val="F8F8F8"/>
                  </a:gs>
                </a:gsLst>
                <a:lin ang="5400000" scaled="0"/>
              </a:gradFill>
            </a:endParaRPr>
          </a:p>
        </p:txBody>
      </p:sp>
      <p:grpSp>
        <p:nvGrpSpPr>
          <p:cNvPr id="13" name="Group 12"/>
          <p:cNvGrpSpPr/>
          <p:nvPr/>
        </p:nvGrpSpPr>
        <p:grpSpPr>
          <a:xfrm>
            <a:off x="5338325" y="1212850"/>
            <a:ext cx="1990914" cy="1702940"/>
            <a:chOff x="2746352" y="1324187"/>
            <a:chExt cx="1952054" cy="1669701"/>
          </a:xfrm>
          <a:effectLst>
            <a:glow rad="139700">
              <a:schemeClr val="accent3">
                <a:satMod val="175000"/>
                <a:alpha val="40000"/>
              </a:schemeClr>
            </a:glow>
          </a:effectLst>
        </p:grpSpPr>
        <p:sp>
          <p:nvSpPr>
            <p:cNvPr id="14" name="Rectangle 13"/>
            <p:cNvSpPr/>
            <p:nvPr/>
          </p:nvSpPr>
          <p:spPr bwMode="auto">
            <a:xfrm>
              <a:off x="2746352" y="1324187"/>
              <a:ext cx="1952054" cy="1604536"/>
            </a:xfrm>
            <a:prstGeom prst="rect">
              <a:avLst/>
            </a:prstGeom>
            <a:solidFill>
              <a:srgbClr val="FFFFFF">
                <a:alpha val="10000"/>
              </a:srgbClr>
            </a:solidFill>
            <a:ln w="19050" cap="flat" cmpd="sng" algn="ctr">
              <a:solidFill>
                <a:srgbClr val="FFFFFF">
                  <a:alpha val="50000"/>
                </a:srgbClr>
              </a:solidFill>
              <a:prstDash val="solid"/>
              <a:headEnd type="none" w="med" len="med"/>
              <a:tailEnd type="none" w="med" len="med"/>
            </a:ln>
            <a:effectLst/>
          </p:spPr>
          <p:txBody>
            <a:bodyPr rot="0" spcFirstLastPara="0" vertOverflow="overflow" horzOverflow="overflow" vert="horz" wrap="square" lIns="233117" tIns="186494" rIns="186494" bIns="186494" numCol="1" spcCol="0" rtlCol="0" fromWordArt="0" anchor="t" anchorCtr="0" forceAA="0" compatLnSpc="1">
              <a:prstTxWarp prst="textNoShape">
                <a:avLst/>
              </a:prstTxWarp>
              <a:noAutofit/>
            </a:bodyPr>
            <a:lstStyle/>
            <a:p>
              <a:pPr defTabSz="931984">
                <a:defRPr/>
              </a:pPr>
              <a:endParaRPr lang="en-US" sz="3264" kern="0" dirty="0">
                <a:solidFill>
                  <a:srgbClr val="FFFFFF"/>
                </a:solidFill>
                <a:latin typeface="Segoe Pro Display" panose="020B0502040504020203" pitchFamily="34" charset="0"/>
              </a:endParaRPr>
            </a:p>
          </p:txBody>
        </p:sp>
        <p:cxnSp>
          <p:nvCxnSpPr>
            <p:cNvPr id="15" name="Straight Connector 14"/>
            <p:cNvCxnSpPr/>
            <p:nvPr/>
          </p:nvCxnSpPr>
          <p:spPr>
            <a:xfrm flipV="1">
              <a:off x="2811483" y="2213673"/>
              <a:ext cx="1821791" cy="3001"/>
            </a:xfrm>
            <a:prstGeom prst="line">
              <a:avLst/>
            </a:prstGeom>
            <a:noFill/>
            <a:ln w="19050" cap="flat" cmpd="sng" algn="ctr">
              <a:solidFill>
                <a:srgbClr val="FFFFFF">
                  <a:alpha val="50000"/>
                </a:srgbClr>
              </a:solidFill>
              <a:prstDash val="solid"/>
              <a:headEnd type="none"/>
              <a:tailEnd type="none"/>
            </a:ln>
            <a:effectLst/>
          </p:spPr>
        </p:cxnSp>
        <p:sp>
          <p:nvSpPr>
            <p:cNvPr id="16" name="Rectangle 15"/>
            <p:cNvSpPr/>
            <p:nvPr/>
          </p:nvSpPr>
          <p:spPr>
            <a:xfrm>
              <a:off x="3115493" y="2336529"/>
              <a:ext cx="1141659" cy="657359"/>
            </a:xfrm>
            <a:prstGeom prst="rect">
              <a:avLst/>
            </a:prstGeom>
          </p:spPr>
          <p:txBody>
            <a:bodyPr wrap="none">
              <a:spAutoFit/>
            </a:bodyPr>
            <a:lstStyle/>
            <a:p>
              <a:pPr algn="ctr" defTabSz="932417">
                <a:lnSpc>
                  <a:spcPct val="90000"/>
                </a:lnSpc>
                <a:defRPr/>
              </a:pPr>
              <a:r>
                <a:rPr lang="en-US" sz="2040" kern="0" dirty="0">
                  <a:solidFill>
                    <a:schemeClr val="bg1"/>
                  </a:solidFill>
                  <a:latin typeface="Segoe UI Light"/>
                </a:rPr>
                <a:t>Adjacent</a:t>
              </a:r>
            </a:p>
            <a:p>
              <a:pPr algn="ctr" defTabSz="932417">
                <a:lnSpc>
                  <a:spcPct val="90000"/>
                </a:lnSpc>
                <a:defRPr/>
              </a:pPr>
              <a:endParaRPr lang="en-US" sz="2040" kern="0" dirty="0">
                <a:solidFill>
                  <a:srgbClr val="FFFFFF"/>
                </a:solidFill>
                <a:latin typeface="Segoe Pro Display" panose="020B0502040504020203" pitchFamily="34" charset="0"/>
              </a:endParaRPr>
            </a:p>
          </p:txBody>
        </p:sp>
        <p:pic>
          <p:nvPicPr>
            <p:cNvPr id="17" name="Picture 16"/>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3408243" y="1529165"/>
              <a:ext cx="556158" cy="556158"/>
            </a:xfrm>
            <a:prstGeom prst="rect">
              <a:avLst/>
            </a:prstGeom>
            <a:noFill/>
          </p:spPr>
        </p:pic>
      </p:grpSp>
      <p:grpSp>
        <p:nvGrpSpPr>
          <p:cNvPr id="18" name="Group 17"/>
          <p:cNvGrpSpPr/>
          <p:nvPr/>
        </p:nvGrpSpPr>
        <p:grpSpPr>
          <a:xfrm>
            <a:off x="8352300" y="3208319"/>
            <a:ext cx="1990914" cy="1636478"/>
            <a:chOff x="7201346" y="1324187"/>
            <a:chExt cx="1952054" cy="1604536"/>
          </a:xfrm>
          <a:effectLst>
            <a:glow rad="139700">
              <a:schemeClr val="accent6">
                <a:satMod val="175000"/>
                <a:alpha val="40000"/>
              </a:schemeClr>
            </a:glow>
          </a:effectLst>
        </p:grpSpPr>
        <p:sp>
          <p:nvSpPr>
            <p:cNvPr id="19" name="Rectangle 18"/>
            <p:cNvSpPr/>
            <p:nvPr/>
          </p:nvSpPr>
          <p:spPr bwMode="auto">
            <a:xfrm>
              <a:off x="7201346" y="1324187"/>
              <a:ext cx="1952054" cy="1604536"/>
            </a:xfrm>
            <a:prstGeom prst="rect">
              <a:avLst/>
            </a:prstGeom>
            <a:solidFill>
              <a:srgbClr val="FFFFFF">
                <a:alpha val="10000"/>
              </a:srgbClr>
            </a:solidFill>
            <a:ln w="19050" cap="flat" cmpd="sng" algn="ctr">
              <a:solidFill>
                <a:srgbClr val="FFFFFF">
                  <a:alpha val="50000"/>
                </a:srgbClr>
              </a:solidFill>
              <a:prstDash val="solid"/>
              <a:headEnd type="none" w="med" len="med"/>
              <a:tailEnd type="none" w="med" len="med"/>
            </a:ln>
            <a:effectLst/>
          </p:spPr>
          <p:txBody>
            <a:bodyPr rot="0" spcFirstLastPara="0" vertOverflow="overflow" horzOverflow="overflow" vert="horz" wrap="square" lIns="233117" tIns="186494" rIns="186494" bIns="186494" numCol="1" spcCol="0" rtlCol="0" fromWordArt="0" anchor="t" anchorCtr="0" forceAA="0" compatLnSpc="1">
              <a:prstTxWarp prst="textNoShape">
                <a:avLst/>
              </a:prstTxWarp>
              <a:noAutofit/>
            </a:bodyPr>
            <a:lstStyle/>
            <a:p>
              <a:pPr defTabSz="931984">
                <a:defRPr/>
              </a:pPr>
              <a:endParaRPr lang="en-US" sz="3264" kern="0" dirty="0">
                <a:solidFill>
                  <a:srgbClr val="FFFFFF"/>
                </a:solidFill>
                <a:latin typeface="Segoe Pro Display" panose="020B0502040504020203" pitchFamily="34" charset="0"/>
              </a:endParaRPr>
            </a:p>
          </p:txBody>
        </p:sp>
        <p:cxnSp>
          <p:nvCxnSpPr>
            <p:cNvPr id="20" name="Straight Connector 19"/>
            <p:cNvCxnSpPr/>
            <p:nvPr/>
          </p:nvCxnSpPr>
          <p:spPr>
            <a:xfrm flipV="1">
              <a:off x="7266478" y="2203970"/>
              <a:ext cx="1821791" cy="3001"/>
            </a:xfrm>
            <a:prstGeom prst="line">
              <a:avLst/>
            </a:prstGeom>
            <a:noFill/>
            <a:ln w="19050" cap="flat" cmpd="sng" algn="ctr">
              <a:solidFill>
                <a:srgbClr val="FFFFFF">
                  <a:alpha val="50000"/>
                </a:srgbClr>
              </a:solidFill>
              <a:prstDash val="solid"/>
              <a:headEnd type="none"/>
              <a:tailEnd type="none"/>
            </a:ln>
            <a:effectLst/>
          </p:spPr>
        </p:cxnSp>
        <p:sp>
          <p:nvSpPr>
            <p:cNvPr id="22" name="Rectangle 21"/>
            <p:cNvSpPr/>
            <p:nvPr/>
          </p:nvSpPr>
          <p:spPr>
            <a:xfrm>
              <a:off x="7303584" y="2348754"/>
              <a:ext cx="1747594" cy="374846"/>
            </a:xfrm>
            <a:prstGeom prst="rect">
              <a:avLst/>
            </a:prstGeom>
          </p:spPr>
          <p:txBody>
            <a:bodyPr wrap="none">
              <a:spAutoFit/>
            </a:bodyPr>
            <a:lstStyle/>
            <a:p>
              <a:pPr algn="ctr" defTabSz="932417">
                <a:lnSpc>
                  <a:spcPct val="90000"/>
                </a:lnSpc>
                <a:defRPr/>
              </a:pPr>
              <a:r>
                <a:rPr lang="en-US" sz="2040" kern="0" dirty="0">
                  <a:solidFill>
                    <a:schemeClr val="bg1"/>
                  </a:solidFill>
                  <a:latin typeface="Segoe UI Light"/>
                </a:rPr>
                <a:t>Single Service </a:t>
              </a:r>
              <a:endParaRPr lang="en-US" sz="2040" kern="0" dirty="0">
                <a:solidFill>
                  <a:srgbClr val="FFFFFF"/>
                </a:solidFill>
                <a:latin typeface="Segoe Pro Display" panose="020B0502040504020203" pitchFamily="34" charset="0"/>
              </a:endParaRPr>
            </a:p>
          </p:txBody>
        </p:sp>
      </p:grpSp>
      <p:grpSp>
        <p:nvGrpSpPr>
          <p:cNvPr id="23" name="Group 22"/>
          <p:cNvGrpSpPr/>
          <p:nvPr/>
        </p:nvGrpSpPr>
        <p:grpSpPr>
          <a:xfrm>
            <a:off x="5343222" y="3208319"/>
            <a:ext cx="1990914" cy="1636478"/>
            <a:chOff x="7196444" y="3106159"/>
            <a:chExt cx="1952054" cy="1604536"/>
          </a:xfrm>
        </p:grpSpPr>
        <p:sp>
          <p:nvSpPr>
            <p:cNvPr id="24" name="Rectangle 23"/>
            <p:cNvSpPr/>
            <p:nvPr/>
          </p:nvSpPr>
          <p:spPr bwMode="auto">
            <a:xfrm>
              <a:off x="7196444" y="3106159"/>
              <a:ext cx="1952054" cy="1604536"/>
            </a:xfrm>
            <a:prstGeom prst="rect">
              <a:avLst/>
            </a:prstGeom>
            <a:solidFill>
              <a:srgbClr val="FFFFFF">
                <a:alpha val="10000"/>
              </a:srgbClr>
            </a:solidFill>
            <a:ln w="19050" cap="flat" cmpd="sng" algn="ctr">
              <a:solidFill>
                <a:srgbClr val="FFFFFF">
                  <a:alpha val="50000"/>
                </a:srgbClr>
              </a:solidFill>
              <a:prstDash val="solid"/>
              <a:headEnd type="none" w="med" len="med"/>
              <a:tailEnd type="none" w="med" len="med"/>
            </a:ln>
            <a:effectLst>
              <a:glow rad="139700">
                <a:schemeClr val="accent4">
                  <a:satMod val="175000"/>
                  <a:alpha val="40000"/>
                </a:schemeClr>
              </a:glow>
            </a:effectLst>
          </p:spPr>
          <p:txBody>
            <a:bodyPr rot="0" spcFirstLastPara="0" vertOverflow="overflow" horzOverflow="overflow" vert="horz" wrap="square" lIns="233117" tIns="186494" rIns="186494" bIns="186494" numCol="1" spcCol="0" rtlCol="0" fromWordArt="0" anchor="t" anchorCtr="0" forceAA="0" compatLnSpc="1">
              <a:prstTxWarp prst="textNoShape">
                <a:avLst/>
              </a:prstTxWarp>
              <a:noAutofit/>
            </a:bodyPr>
            <a:lstStyle/>
            <a:p>
              <a:pPr defTabSz="931984">
                <a:defRPr/>
              </a:pPr>
              <a:endParaRPr lang="en-US" sz="3264" kern="0" dirty="0">
                <a:solidFill>
                  <a:srgbClr val="FFFFFF"/>
                </a:solidFill>
                <a:latin typeface="Segoe Pro Display" panose="020B0502040504020203" pitchFamily="34" charset="0"/>
              </a:endParaRPr>
            </a:p>
          </p:txBody>
        </p:sp>
        <p:cxnSp>
          <p:nvCxnSpPr>
            <p:cNvPr id="25" name="Straight Connector 24"/>
            <p:cNvCxnSpPr/>
            <p:nvPr/>
          </p:nvCxnSpPr>
          <p:spPr>
            <a:xfrm flipV="1">
              <a:off x="7261574" y="3988943"/>
              <a:ext cx="1821791" cy="3001"/>
            </a:xfrm>
            <a:prstGeom prst="line">
              <a:avLst/>
            </a:prstGeom>
            <a:noFill/>
            <a:ln w="19050" cap="flat" cmpd="sng" algn="ctr">
              <a:solidFill>
                <a:srgbClr val="FFFFFF">
                  <a:alpha val="50000"/>
                </a:srgbClr>
              </a:solidFill>
              <a:prstDash val="solid"/>
              <a:headEnd type="none"/>
              <a:tailEnd type="none"/>
            </a:ln>
            <a:effectLst/>
          </p:spPr>
        </p:cxnSp>
        <p:sp>
          <p:nvSpPr>
            <p:cNvPr id="26" name="Rectangle 25"/>
            <p:cNvSpPr/>
            <p:nvPr/>
          </p:nvSpPr>
          <p:spPr>
            <a:xfrm>
              <a:off x="7390044" y="4111799"/>
              <a:ext cx="1564852" cy="374846"/>
            </a:xfrm>
            <a:prstGeom prst="rect">
              <a:avLst/>
            </a:prstGeom>
          </p:spPr>
          <p:txBody>
            <a:bodyPr wrap="none">
              <a:spAutoFit/>
            </a:bodyPr>
            <a:lstStyle/>
            <a:p>
              <a:pPr algn="ctr" defTabSz="932417">
                <a:lnSpc>
                  <a:spcPct val="90000"/>
                </a:lnSpc>
                <a:defRPr/>
              </a:pPr>
              <a:r>
                <a:rPr lang="en-US" sz="2040" kern="0" dirty="0">
                  <a:solidFill>
                    <a:schemeClr val="bg1"/>
                  </a:solidFill>
                  <a:latin typeface="Segoe UI Light"/>
                </a:rPr>
                <a:t>Low-Latency</a:t>
              </a:r>
              <a:endParaRPr lang="en-US" sz="2040" kern="0" dirty="0">
                <a:solidFill>
                  <a:srgbClr val="FFFFFF"/>
                </a:solidFill>
                <a:latin typeface="Segoe Pro Display" panose="020B0502040504020203" pitchFamily="34" charset="0"/>
              </a:endParaRPr>
            </a:p>
          </p:txBody>
        </p:sp>
      </p:grpSp>
      <p:grpSp>
        <p:nvGrpSpPr>
          <p:cNvPr id="28" name="Group 27"/>
          <p:cNvGrpSpPr/>
          <p:nvPr/>
        </p:nvGrpSpPr>
        <p:grpSpPr>
          <a:xfrm>
            <a:off x="2267471" y="1223953"/>
            <a:ext cx="2154494" cy="1911506"/>
            <a:chOff x="448052" y="3092756"/>
            <a:chExt cx="2112441" cy="1874196"/>
          </a:xfrm>
          <a:effectLst>
            <a:glow rad="228600">
              <a:schemeClr val="accent2">
                <a:satMod val="175000"/>
                <a:alpha val="40000"/>
              </a:schemeClr>
            </a:glow>
          </a:effectLst>
        </p:grpSpPr>
        <p:sp>
          <p:nvSpPr>
            <p:cNvPr id="29" name="Rectangle 28"/>
            <p:cNvSpPr/>
            <p:nvPr/>
          </p:nvSpPr>
          <p:spPr bwMode="auto">
            <a:xfrm>
              <a:off x="518855" y="3092756"/>
              <a:ext cx="1952054" cy="1604536"/>
            </a:xfrm>
            <a:prstGeom prst="rect">
              <a:avLst/>
            </a:prstGeom>
            <a:solidFill>
              <a:srgbClr val="FFFFFF">
                <a:alpha val="10000"/>
              </a:srgbClr>
            </a:solidFill>
            <a:ln w="19050" cap="flat" cmpd="sng" algn="ctr">
              <a:solidFill>
                <a:srgbClr val="FFFFFF">
                  <a:alpha val="50000"/>
                </a:srgbClr>
              </a:solidFill>
              <a:prstDash val="solid"/>
              <a:headEnd type="none" w="med" len="med"/>
              <a:tailEnd type="none" w="med" len="med"/>
            </a:ln>
            <a:effectLst/>
          </p:spPr>
          <p:txBody>
            <a:bodyPr rot="0" spcFirstLastPara="0" vertOverflow="overflow" horzOverflow="overflow" vert="horz" wrap="square" lIns="233117" tIns="186494" rIns="186494" bIns="186494" numCol="1" spcCol="0" rtlCol="0" fromWordArt="0" anchor="t" anchorCtr="0" forceAA="0" compatLnSpc="1">
              <a:prstTxWarp prst="textNoShape">
                <a:avLst/>
              </a:prstTxWarp>
              <a:noAutofit/>
            </a:bodyPr>
            <a:lstStyle/>
            <a:p>
              <a:pPr defTabSz="931984">
                <a:defRPr/>
              </a:pPr>
              <a:endParaRPr lang="en-US" sz="3264" kern="0" dirty="0">
                <a:solidFill>
                  <a:srgbClr val="FFFFFF"/>
                </a:solidFill>
                <a:latin typeface="Segoe Pro Display" panose="020B0502040504020203" pitchFamily="34" charset="0"/>
              </a:endParaRPr>
            </a:p>
          </p:txBody>
        </p:sp>
        <p:cxnSp>
          <p:nvCxnSpPr>
            <p:cNvPr id="30" name="Straight Connector 29"/>
            <p:cNvCxnSpPr/>
            <p:nvPr/>
          </p:nvCxnSpPr>
          <p:spPr>
            <a:xfrm flipV="1">
              <a:off x="583985" y="3975539"/>
              <a:ext cx="1821791" cy="3001"/>
            </a:xfrm>
            <a:prstGeom prst="line">
              <a:avLst/>
            </a:prstGeom>
            <a:noFill/>
            <a:ln w="19050" cap="flat" cmpd="sng" algn="ctr">
              <a:solidFill>
                <a:srgbClr val="FFFFFF">
                  <a:alpha val="50000"/>
                </a:srgbClr>
              </a:solidFill>
              <a:prstDash val="solid"/>
              <a:headEnd type="none"/>
              <a:tailEnd type="none"/>
            </a:ln>
            <a:effectLst/>
          </p:spPr>
        </p:cxnSp>
        <p:sp>
          <p:nvSpPr>
            <p:cNvPr id="31" name="Rectangle 30"/>
            <p:cNvSpPr/>
            <p:nvPr/>
          </p:nvSpPr>
          <p:spPr>
            <a:xfrm>
              <a:off x="448052" y="4027079"/>
              <a:ext cx="2112441" cy="939873"/>
            </a:xfrm>
            <a:prstGeom prst="rect">
              <a:avLst/>
            </a:prstGeom>
          </p:spPr>
          <p:txBody>
            <a:bodyPr wrap="square">
              <a:spAutoFit/>
            </a:bodyPr>
            <a:lstStyle/>
            <a:p>
              <a:pPr algn="ctr" defTabSz="932417">
                <a:lnSpc>
                  <a:spcPct val="90000"/>
                </a:lnSpc>
                <a:defRPr/>
              </a:pPr>
              <a:r>
                <a:rPr lang="en-US" sz="2040" kern="0" dirty="0">
                  <a:solidFill>
                    <a:schemeClr val="bg1"/>
                  </a:solidFill>
                  <a:latin typeface="Segoe UI Light"/>
                </a:rPr>
                <a:t>Hosted Public and Hybrid Cloud</a:t>
              </a:r>
            </a:p>
            <a:p>
              <a:pPr algn="ctr" defTabSz="932417">
                <a:lnSpc>
                  <a:spcPct val="90000"/>
                </a:lnSpc>
                <a:defRPr/>
              </a:pPr>
              <a:endParaRPr lang="en-US" sz="2040" kern="0" dirty="0">
                <a:solidFill>
                  <a:srgbClr val="FFFFFF"/>
                </a:solidFill>
                <a:latin typeface="Segoe Pro Display" panose="020B0502040504020203" pitchFamily="34" charset="0"/>
              </a:endParaRPr>
            </a:p>
          </p:txBody>
        </p:sp>
        <p:pic>
          <p:nvPicPr>
            <p:cNvPr id="32" name="Picture 31"/>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a:off x="1247068" y="3343124"/>
              <a:ext cx="463695" cy="463695"/>
            </a:xfrm>
            <a:prstGeom prst="rect">
              <a:avLst/>
            </a:prstGeom>
            <a:noFill/>
          </p:spPr>
        </p:pic>
      </p:grpSp>
      <p:grpSp>
        <p:nvGrpSpPr>
          <p:cNvPr id="33" name="Group 32"/>
          <p:cNvGrpSpPr/>
          <p:nvPr/>
        </p:nvGrpSpPr>
        <p:grpSpPr>
          <a:xfrm>
            <a:off x="2339683" y="3204588"/>
            <a:ext cx="1990914" cy="1636478"/>
            <a:chOff x="4973849" y="3104631"/>
            <a:chExt cx="1952054" cy="1604536"/>
          </a:xfrm>
          <a:effectLst>
            <a:glow rad="63500">
              <a:schemeClr val="accent1">
                <a:satMod val="175000"/>
                <a:alpha val="40000"/>
              </a:schemeClr>
            </a:glow>
          </a:effectLst>
        </p:grpSpPr>
        <p:sp>
          <p:nvSpPr>
            <p:cNvPr id="34" name="Rectangle 33"/>
            <p:cNvSpPr/>
            <p:nvPr/>
          </p:nvSpPr>
          <p:spPr bwMode="auto">
            <a:xfrm>
              <a:off x="4973849" y="3104631"/>
              <a:ext cx="1952054" cy="1604536"/>
            </a:xfrm>
            <a:prstGeom prst="rect">
              <a:avLst/>
            </a:prstGeom>
            <a:solidFill>
              <a:srgbClr val="FFFFFF">
                <a:alpha val="10000"/>
              </a:srgbClr>
            </a:solidFill>
            <a:ln w="19050" cap="flat" cmpd="sng" algn="ctr">
              <a:solidFill>
                <a:srgbClr val="FFFFFF">
                  <a:alpha val="50000"/>
                </a:srgbClr>
              </a:solidFill>
              <a:prstDash val="solid"/>
              <a:headEnd type="none" w="med" len="med"/>
              <a:tailEnd type="none" w="med" len="med"/>
            </a:ln>
            <a:effectLst/>
          </p:spPr>
          <p:txBody>
            <a:bodyPr rot="0" spcFirstLastPara="0" vertOverflow="overflow" horzOverflow="overflow" vert="horz" wrap="square" lIns="233117" tIns="186494" rIns="186494" bIns="186494" numCol="1" spcCol="0" rtlCol="0" fromWordArt="0" anchor="t" anchorCtr="0" forceAA="0" compatLnSpc="1">
              <a:prstTxWarp prst="textNoShape">
                <a:avLst/>
              </a:prstTxWarp>
              <a:noAutofit/>
            </a:bodyPr>
            <a:lstStyle/>
            <a:p>
              <a:pPr defTabSz="931984">
                <a:defRPr/>
              </a:pPr>
              <a:endParaRPr lang="en-US" sz="3264" kern="0" dirty="0">
                <a:solidFill>
                  <a:srgbClr val="FFFFFF"/>
                </a:solidFill>
                <a:latin typeface="Segoe Pro Display" panose="020B0502040504020203" pitchFamily="34" charset="0"/>
              </a:endParaRPr>
            </a:p>
          </p:txBody>
        </p:sp>
        <p:cxnSp>
          <p:nvCxnSpPr>
            <p:cNvPr id="35" name="Straight Connector 34"/>
            <p:cNvCxnSpPr/>
            <p:nvPr/>
          </p:nvCxnSpPr>
          <p:spPr>
            <a:xfrm flipV="1">
              <a:off x="5038979" y="3987415"/>
              <a:ext cx="1821791" cy="3001"/>
            </a:xfrm>
            <a:prstGeom prst="line">
              <a:avLst/>
            </a:prstGeom>
            <a:noFill/>
            <a:ln w="19050" cap="flat" cmpd="sng" algn="ctr">
              <a:solidFill>
                <a:srgbClr val="FFFFFF">
                  <a:alpha val="50000"/>
                </a:srgbClr>
              </a:solidFill>
              <a:prstDash val="solid"/>
              <a:headEnd type="none"/>
              <a:tailEnd type="none"/>
            </a:ln>
            <a:effectLst/>
          </p:spPr>
        </p:cxnSp>
        <p:sp>
          <p:nvSpPr>
            <p:cNvPr id="36" name="Rectangle 35"/>
            <p:cNvSpPr/>
            <p:nvPr/>
          </p:nvSpPr>
          <p:spPr>
            <a:xfrm>
              <a:off x="5317904" y="4098249"/>
              <a:ext cx="1300356" cy="406265"/>
            </a:xfrm>
            <a:prstGeom prst="rect">
              <a:avLst/>
            </a:prstGeom>
          </p:spPr>
          <p:txBody>
            <a:bodyPr wrap="none">
              <a:spAutoFit/>
            </a:bodyPr>
            <a:lstStyle/>
            <a:p>
              <a:pPr defTabSz="951156">
                <a:defRPr/>
              </a:pPr>
              <a:r>
                <a:rPr lang="en-US" sz="2040" kern="0" dirty="0">
                  <a:solidFill>
                    <a:schemeClr val="bg1"/>
                  </a:solidFill>
                  <a:latin typeface="Segoe UI Light"/>
                </a:rPr>
                <a:t>Central IT </a:t>
              </a:r>
              <a:endParaRPr lang="en-US" sz="2040" kern="0" dirty="0">
                <a:solidFill>
                  <a:schemeClr val="bg1"/>
                </a:solidFill>
              </a:endParaRPr>
            </a:p>
          </p:txBody>
        </p:sp>
      </p:grpSp>
      <p:grpSp>
        <p:nvGrpSpPr>
          <p:cNvPr id="38" name="Group 37"/>
          <p:cNvGrpSpPr/>
          <p:nvPr/>
        </p:nvGrpSpPr>
        <p:grpSpPr>
          <a:xfrm>
            <a:off x="8352300" y="1223953"/>
            <a:ext cx="1990914" cy="1636478"/>
            <a:chOff x="9361812" y="4910086"/>
            <a:chExt cx="1952054" cy="1604536"/>
          </a:xfrm>
          <a:effectLst>
            <a:glow rad="139700">
              <a:schemeClr val="accent5">
                <a:satMod val="175000"/>
                <a:alpha val="40000"/>
              </a:schemeClr>
            </a:glow>
          </a:effectLst>
        </p:grpSpPr>
        <p:sp>
          <p:nvSpPr>
            <p:cNvPr id="39" name="Rectangle 38"/>
            <p:cNvSpPr/>
            <p:nvPr/>
          </p:nvSpPr>
          <p:spPr bwMode="auto">
            <a:xfrm>
              <a:off x="9361812" y="4910086"/>
              <a:ext cx="1952054" cy="1604536"/>
            </a:xfrm>
            <a:prstGeom prst="rect">
              <a:avLst/>
            </a:prstGeom>
            <a:solidFill>
              <a:srgbClr val="FFFFFF">
                <a:alpha val="10000"/>
              </a:srgbClr>
            </a:solidFill>
            <a:ln w="19050" cap="flat" cmpd="sng" algn="ctr">
              <a:solidFill>
                <a:srgbClr val="FFFFFF">
                  <a:alpha val="50000"/>
                </a:srgbClr>
              </a:solidFill>
              <a:prstDash val="solid"/>
              <a:headEnd type="none" w="med" len="med"/>
              <a:tailEnd type="none" w="med" len="med"/>
            </a:ln>
            <a:effectLst/>
          </p:spPr>
          <p:txBody>
            <a:bodyPr rot="0" spcFirstLastPara="0" vertOverflow="overflow" horzOverflow="overflow" vert="horz" wrap="square" lIns="233117" tIns="186494" rIns="186494" bIns="186494" numCol="1" spcCol="0" rtlCol="0" fromWordArt="0" anchor="t" anchorCtr="0" forceAA="0" compatLnSpc="1">
              <a:prstTxWarp prst="textNoShape">
                <a:avLst/>
              </a:prstTxWarp>
              <a:noAutofit/>
            </a:bodyPr>
            <a:lstStyle/>
            <a:p>
              <a:pPr defTabSz="931984">
                <a:defRPr/>
              </a:pPr>
              <a:endParaRPr lang="en-US" sz="3264" kern="0" dirty="0">
                <a:solidFill>
                  <a:srgbClr val="FFFFFF"/>
                </a:solidFill>
                <a:latin typeface="Segoe Pro Display" panose="020B0502040504020203" pitchFamily="34" charset="0"/>
              </a:endParaRPr>
            </a:p>
          </p:txBody>
        </p:sp>
        <p:cxnSp>
          <p:nvCxnSpPr>
            <p:cNvPr id="40" name="Straight Connector 39"/>
            <p:cNvCxnSpPr/>
            <p:nvPr/>
          </p:nvCxnSpPr>
          <p:spPr>
            <a:xfrm flipV="1">
              <a:off x="9426942" y="5792870"/>
              <a:ext cx="1821791" cy="3001"/>
            </a:xfrm>
            <a:prstGeom prst="line">
              <a:avLst/>
            </a:prstGeom>
            <a:noFill/>
            <a:ln w="19050" cap="flat" cmpd="sng" algn="ctr">
              <a:solidFill>
                <a:srgbClr val="FFFFFF">
                  <a:alpha val="50000"/>
                </a:srgbClr>
              </a:solidFill>
              <a:prstDash val="solid"/>
              <a:headEnd type="none"/>
              <a:tailEnd type="none"/>
            </a:ln>
            <a:effectLst/>
          </p:spPr>
        </p:cxnSp>
        <p:sp>
          <p:nvSpPr>
            <p:cNvPr id="41" name="Rectangle 40"/>
            <p:cNvSpPr/>
            <p:nvPr/>
          </p:nvSpPr>
          <p:spPr>
            <a:xfrm>
              <a:off x="9563986" y="5919013"/>
              <a:ext cx="1521910" cy="406265"/>
            </a:xfrm>
            <a:prstGeom prst="rect">
              <a:avLst/>
            </a:prstGeom>
          </p:spPr>
          <p:txBody>
            <a:bodyPr wrap="square">
              <a:spAutoFit/>
            </a:bodyPr>
            <a:lstStyle/>
            <a:p>
              <a:pPr algn="ctr" defTabSz="951156">
                <a:defRPr/>
              </a:pPr>
              <a:r>
                <a:rPr lang="en-US" sz="2040" kern="0" dirty="0">
                  <a:solidFill>
                    <a:schemeClr val="bg1"/>
                  </a:solidFill>
                  <a:latin typeface="Segoe UI Light"/>
                </a:rPr>
                <a:t>Compliant </a:t>
              </a:r>
              <a:endParaRPr lang="en-US" sz="2040" kern="0" dirty="0">
                <a:solidFill>
                  <a:schemeClr val="bg1"/>
                </a:solidFill>
              </a:endParaRPr>
            </a:p>
          </p:txBody>
        </p:sp>
      </p:grpSp>
      <p:sp>
        <p:nvSpPr>
          <p:cNvPr id="48" name="Freeform 76"/>
          <p:cNvSpPr>
            <a:spLocks noChangeAspect="1"/>
          </p:cNvSpPr>
          <p:nvPr/>
        </p:nvSpPr>
        <p:spPr bwMode="black">
          <a:xfrm>
            <a:off x="9191141" y="1494244"/>
            <a:ext cx="404600" cy="422557"/>
          </a:xfrm>
          <a:custGeom>
            <a:avLst/>
            <a:gdLst>
              <a:gd name="connsiteX0" fmla="*/ 1948755 w 3955295"/>
              <a:gd name="connsiteY0" fmla="*/ 369 h 4130833"/>
              <a:gd name="connsiteX1" fmla="*/ 2105837 w 3955295"/>
              <a:gd name="connsiteY1" fmla="*/ 1511994 h 4130833"/>
              <a:gd name="connsiteX2" fmla="*/ 2916462 w 3955295"/>
              <a:gd name="connsiteY2" fmla="*/ 1468237 h 4130833"/>
              <a:gd name="connsiteX3" fmla="*/ 3838822 w 3955295"/>
              <a:gd name="connsiteY3" fmla="*/ 1719838 h 4130833"/>
              <a:gd name="connsiteX4" fmla="*/ 3575916 w 3955295"/>
              <a:gd name="connsiteY4" fmla="*/ 2146466 h 4130833"/>
              <a:gd name="connsiteX5" fmla="*/ 3954939 w 3955295"/>
              <a:gd name="connsiteY5" fmla="*/ 2489956 h 4130833"/>
              <a:gd name="connsiteX6" fmla="*/ 3545244 w 3955295"/>
              <a:gd name="connsiteY6" fmla="*/ 2835634 h 4130833"/>
              <a:gd name="connsiteX7" fmla="*/ 3832249 w 3955295"/>
              <a:gd name="connsiteY7" fmla="*/ 3170373 h 4130833"/>
              <a:gd name="connsiteX8" fmla="*/ 3400646 w 3955295"/>
              <a:gd name="connsiteY8" fmla="*/ 3472295 h 4130833"/>
              <a:gd name="connsiteX9" fmla="*/ 3643834 w 3955295"/>
              <a:gd name="connsiteY9" fmla="*/ 3706393 h 4130833"/>
              <a:gd name="connsiteX10" fmla="*/ 2776246 w 3955295"/>
              <a:gd name="connsiteY10" fmla="*/ 4111895 h 4130833"/>
              <a:gd name="connsiteX11" fmla="*/ 2636753 w 3955295"/>
              <a:gd name="connsiteY11" fmla="*/ 4120038 h 4130833"/>
              <a:gd name="connsiteX12" fmla="*/ 2636753 w 3955295"/>
              <a:gd name="connsiteY12" fmla="*/ 4130833 h 4130833"/>
              <a:gd name="connsiteX13" fmla="*/ 2272343 w 3955295"/>
              <a:gd name="connsiteY13" fmla="*/ 4130833 h 4130833"/>
              <a:gd name="connsiteX14" fmla="*/ 0 w 3955295"/>
              <a:gd name="connsiteY14" fmla="*/ 4130833 h 4130833"/>
              <a:gd name="connsiteX15" fmla="*/ 0 w 3955295"/>
              <a:gd name="connsiteY15" fmla="*/ 2043959 h 4130833"/>
              <a:gd name="connsiteX16" fmla="*/ 916730 w 3955295"/>
              <a:gd name="connsiteY16" fmla="*/ 2043959 h 4130833"/>
              <a:gd name="connsiteX17" fmla="*/ 918243 w 3955295"/>
              <a:gd name="connsiteY17" fmla="*/ 2019742 h 4130833"/>
              <a:gd name="connsiteX18" fmla="*/ 964388 w 3955295"/>
              <a:gd name="connsiteY18" fmla="*/ 1781097 h 4130833"/>
              <a:gd name="connsiteX19" fmla="*/ 962197 w 3955295"/>
              <a:gd name="connsiteY19" fmla="*/ 1772346 h 4130833"/>
              <a:gd name="connsiteX20" fmla="*/ 990679 w 3955295"/>
              <a:gd name="connsiteY20" fmla="*/ 1741716 h 4130833"/>
              <a:gd name="connsiteX21" fmla="*/ 992870 w 3955295"/>
              <a:gd name="connsiteY21" fmla="*/ 1741716 h 4130833"/>
              <a:gd name="connsiteX22" fmla="*/ 1498963 w 3955295"/>
              <a:gd name="connsiteY22" fmla="*/ 1032858 h 4130833"/>
              <a:gd name="connsiteX23" fmla="*/ 1899894 w 3955295"/>
              <a:gd name="connsiteY23" fmla="*/ 6763 h 4130833"/>
              <a:gd name="connsiteX24" fmla="*/ 1948755 w 3955295"/>
              <a:gd name="connsiteY24" fmla="*/ 369 h 413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55295" h="4130833">
                <a:moveTo>
                  <a:pt x="1948755" y="369"/>
                </a:moveTo>
                <a:cubicBezTo>
                  <a:pt x="2434479" y="-24420"/>
                  <a:pt x="2330812" y="1206791"/>
                  <a:pt x="2105837" y="1511994"/>
                </a:cubicBezTo>
                <a:cubicBezTo>
                  <a:pt x="2456377" y="1490115"/>
                  <a:pt x="2782818" y="1472613"/>
                  <a:pt x="2916462" y="1468237"/>
                </a:cubicBezTo>
                <a:cubicBezTo>
                  <a:pt x="3245094" y="1455110"/>
                  <a:pt x="3777477" y="1487927"/>
                  <a:pt x="3838822" y="1719838"/>
                </a:cubicBezTo>
                <a:cubicBezTo>
                  <a:pt x="3900167" y="1962688"/>
                  <a:pt x="3830058" y="2102709"/>
                  <a:pt x="3575916" y="2146466"/>
                </a:cubicBezTo>
                <a:cubicBezTo>
                  <a:pt x="3799386" y="2183659"/>
                  <a:pt x="3961511" y="2343371"/>
                  <a:pt x="3954939" y="2489956"/>
                </a:cubicBezTo>
                <a:cubicBezTo>
                  <a:pt x="3963702" y="2689049"/>
                  <a:pt x="3810341" y="2840010"/>
                  <a:pt x="3545244" y="2835634"/>
                </a:cubicBezTo>
                <a:cubicBezTo>
                  <a:pt x="3746805" y="2890330"/>
                  <a:pt x="3841013" y="3006286"/>
                  <a:pt x="3832249" y="3170373"/>
                </a:cubicBezTo>
                <a:cubicBezTo>
                  <a:pt x="3825677" y="3325710"/>
                  <a:pt x="3676697" y="3465731"/>
                  <a:pt x="3400646" y="3472295"/>
                </a:cubicBezTo>
                <a:cubicBezTo>
                  <a:pt x="3558389" y="3516051"/>
                  <a:pt x="3637261" y="3564184"/>
                  <a:pt x="3643834" y="3706393"/>
                </a:cubicBezTo>
                <a:cubicBezTo>
                  <a:pt x="3655336" y="3959088"/>
                  <a:pt x="3261389" y="4071488"/>
                  <a:pt x="2776246" y="4111895"/>
                </a:cubicBezTo>
                <a:lnTo>
                  <a:pt x="2636753" y="4120038"/>
                </a:lnTo>
                <a:lnTo>
                  <a:pt x="2636753" y="4130833"/>
                </a:lnTo>
                <a:lnTo>
                  <a:pt x="2272343" y="4130833"/>
                </a:lnTo>
                <a:lnTo>
                  <a:pt x="0" y="4130833"/>
                </a:lnTo>
                <a:lnTo>
                  <a:pt x="0" y="2043959"/>
                </a:lnTo>
                <a:lnTo>
                  <a:pt x="916730" y="2043959"/>
                </a:lnTo>
                <a:lnTo>
                  <a:pt x="918243" y="2019742"/>
                </a:lnTo>
                <a:cubicBezTo>
                  <a:pt x="927828" y="1912504"/>
                  <a:pt x="942480" y="1825948"/>
                  <a:pt x="964388" y="1781097"/>
                </a:cubicBezTo>
                <a:cubicBezTo>
                  <a:pt x="964388" y="1776722"/>
                  <a:pt x="962197" y="1774534"/>
                  <a:pt x="962197" y="1772346"/>
                </a:cubicBezTo>
                <a:cubicBezTo>
                  <a:pt x="962197" y="1772346"/>
                  <a:pt x="962197" y="1772346"/>
                  <a:pt x="990679" y="1741716"/>
                </a:cubicBezTo>
                <a:cubicBezTo>
                  <a:pt x="990679" y="1741716"/>
                  <a:pt x="992870" y="1741716"/>
                  <a:pt x="992870" y="1741716"/>
                </a:cubicBezTo>
                <a:cubicBezTo>
                  <a:pt x="1148422" y="1485740"/>
                  <a:pt x="1389419" y="1319464"/>
                  <a:pt x="1498963" y="1032858"/>
                </a:cubicBezTo>
                <a:cubicBezTo>
                  <a:pt x="1711478" y="479335"/>
                  <a:pt x="1558117" y="76773"/>
                  <a:pt x="1899894" y="6763"/>
                </a:cubicBezTo>
                <a:cubicBezTo>
                  <a:pt x="1916805" y="3276"/>
                  <a:pt x="1933086" y="1169"/>
                  <a:pt x="1948755" y="369"/>
                </a:cubicBez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9" name="Freeform 17"/>
          <p:cNvSpPr>
            <a:spLocks noChangeAspect="1" noEditPoints="1"/>
          </p:cNvSpPr>
          <p:nvPr/>
        </p:nvSpPr>
        <p:spPr bwMode="black">
          <a:xfrm>
            <a:off x="3019670" y="3358348"/>
            <a:ext cx="635886" cy="636619"/>
          </a:xfrm>
          <a:custGeom>
            <a:avLst/>
            <a:gdLst>
              <a:gd name="T0" fmla="*/ 112 w 300"/>
              <a:gd name="T1" fmla="*/ 75 h 300"/>
              <a:gd name="T2" fmla="*/ 187 w 300"/>
              <a:gd name="T3" fmla="*/ 0 h 300"/>
              <a:gd name="T4" fmla="*/ 150 w 300"/>
              <a:gd name="T5" fmla="*/ 225 h 300"/>
              <a:gd name="T6" fmla="*/ 150 w 300"/>
              <a:gd name="T7" fmla="*/ 300 h 300"/>
              <a:gd name="T8" fmla="*/ 150 w 300"/>
              <a:gd name="T9" fmla="*/ 225 h 300"/>
              <a:gd name="T10" fmla="*/ 217 w 300"/>
              <a:gd name="T11" fmla="*/ 152 h 300"/>
              <a:gd name="T12" fmla="*/ 197 w 300"/>
              <a:gd name="T13" fmla="*/ 168 h 300"/>
              <a:gd name="T14" fmla="*/ 196 w 300"/>
              <a:gd name="T15" fmla="*/ 160 h 300"/>
              <a:gd name="T16" fmla="*/ 159 w 300"/>
              <a:gd name="T17" fmla="*/ 196 h 300"/>
              <a:gd name="T18" fmla="*/ 168 w 300"/>
              <a:gd name="T19" fmla="*/ 198 h 300"/>
              <a:gd name="T20" fmla="*/ 151 w 300"/>
              <a:gd name="T21" fmla="*/ 217 h 300"/>
              <a:gd name="T22" fmla="*/ 131 w 300"/>
              <a:gd name="T23" fmla="*/ 200 h 300"/>
              <a:gd name="T24" fmla="*/ 139 w 300"/>
              <a:gd name="T25" fmla="*/ 198 h 300"/>
              <a:gd name="T26" fmla="*/ 140 w 300"/>
              <a:gd name="T27" fmla="*/ 160 h 300"/>
              <a:gd name="T28" fmla="*/ 103 w 300"/>
              <a:gd name="T29" fmla="*/ 161 h 300"/>
              <a:gd name="T30" fmla="*/ 100 w 300"/>
              <a:gd name="T31" fmla="*/ 169 h 300"/>
              <a:gd name="T32" fmla="*/ 83 w 300"/>
              <a:gd name="T33" fmla="*/ 149 h 300"/>
              <a:gd name="T34" fmla="*/ 103 w 300"/>
              <a:gd name="T35" fmla="*/ 133 h 300"/>
              <a:gd name="T36" fmla="*/ 104 w 300"/>
              <a:gd name="T37" fmla="*/ 141 h 300"/>
              <a:gd name="T38" fmla="*/ 140 w 300"/>
              <a:gd name="T39" fmla="*/ 104 h 300"/>
              <a:gd name="T40" fmla="*/ 132 w 300"/>
              <a:gd name="T41" fmla="*/ 103 h 300"/>
              <a:gd name="T42" fmla="*/ 148 w 300"/>
              <a:gd name="T43" fmla="*/ 84 h 300"/>
              <a:gd name="T44" fmla="*/ 169 w 300"/>
              <a:gd name="T45" fmla="*/ 101 h 300"/>
              <a:gd name="T46" fmla="*/ 160 w 300"/>
              <a:gd name="T47" fmla="*/ 103 h 300"/>
              <a:gd name="T48" fmla="*/ 159 w 300"/>
              <a:gd name="T49" fmla="*/ 141 h 300"/>
              <a:gd name="T50" fmla="*/ 197 w 300"/>
              <a:gd name="T51" fmla="*/ 140 h 300"/>
              <a:gd name="T52" fmla="*/ 200 w 300"/>
              <a:gd name="T53" fmla="*/ 132 h 300"/>
              <a:gd name="T54" fmla="*/ 150 w 300"/>
              <a:gd name="T55" fmla="*/ 150 h 300"/>
              <a:gd name="T56" fmla="*/ 150 w 300"/>
              <a:gd name="T57" fmla="*/ 150 h 300"/>
              <a:gd name="T58" fmla="*/ 0 w 300"/>
              <a:gd name="T59" fmla="*/ 183 h 300"/>
              <a:gd name="T60" fmla="*/ 37 w 300"/>
              <a:gd name="T61" fmla="*/ 118 h 300"/>
              <a:gd name="T62" fmla="*/ 281 w 300"/>
              <a:gd name="T63" fmla="*/ 183 h 300"/>
              <a:gd name="T64" fmla="*/ 281 w 300"/>
              <a:gd name="T65" fmla="*/ 118 h 300"/>
              <a:gd name="T66" fmla="*/ 225 w 300"/>
              <a:gd name="T67" fmla="*/ 150 h 300"/>
              <a:gd name="T68" fmla="*/ 281 w 300"/>
              <a:gd name="T69" fmla="*/ 183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0" h="300">
                <a:moveTo>
                  <a:pt x="187" y="75"/>
                </a:moveTo>
                <a:cubicBezTo>
                  <a:pt x="112" y="75"/>
                  <a:pt x="112" y="75"/>
                  <a:pt x="112" y="75"/>
                </a:cubicBezTo>
                <a:cubicBezTo>
                  <a:pt x="112" y="0"/>
                  <a:pt x="112" y="0"/>
                  <a:pt x="112" y="0"/>
                </a:cubicBezTo>
                <a:cubicBezTo>
                  <a:pt x="187" y="0"/>
                  <a:pt x="187" y="0"/>
                  <a:pt x="187" y="0"/>
                </a:cubicBezTo>
                <a:lnTo>
                  <a:pt x="187" y="75"/>
                </a:lnTo>
                <a:close/>
                <a:moveTo>
                  <a:pt x="150" y="225"/>
                </a:moveTo>
                <a:cubicBezTo>
                  <a:pt x="129" y="225"/>
                  <a:pt x="112" y="242"/>
                  <a:pt x="112" y="263"/>
                </a:cubicBezTo>
                <a:cubicBezTo>
                  <a:pt x="112" y="284"/>
                  <a:pt x="129" y="300"/>
                  <a:pt x="150" y="300"/>
                </a:cubicBezTo>
                <a:cubicBezTo>
                  <a:pt x="171" y="300"/>
                  <a:pt x="187" y="284"/>
                  <a:pt x="187" y="263"/>
                </a:cubicBezTo>
                <a:cubicBezTo>
                  <a:pt x="187" y="242"/>
                  <a:pt x="171" y="225"/>
                  <a:pt x="150" y="225"/>
                </a:cubicBezTo>
                <a:close/>
                <a:moveTo>
                  <a:pt x="217" y="149"/>
                </a:moveTo>
                <a:cubicBezTo>
                  <a:pt x="218" y="150"/>
                  <a:pt x="218" y="151"/>
                  <a:pt x="217" y="152"/>
                </a:cubicBezTo>
                <a:cubicBezTo>
                  <a:pt x="200" y="169"/>
                  <a:pt x="200" y="169"/>
                  <a:pt x="200" y="169"/>
                </a:cubicBezTo>
                <a:cubicBezTo>
                  <a:pt x="198" y="171"/>
                  <a:pt x="197" y="170"/>
                  <a:pt x="197" y="168"/>
                </a:cubicBezTo>
                <a:cubicBezTo>
                  <a:pt x="197" y="161"/>
                  <a:pt x="197" y="161"/>
                  <a:pt x="197" y="161"/>
                </a:cubicBezTo>
                <a:cubicBezTo>
                  <a:pt x="197" y="160"/>
                  <a:pt x="197" y="160"/>
                  <a:pt x="196" y="160"/>
                </a:cubicBezTo>
                <a:cubicBezTo>
                  <a:pt x="159" y="160"/>
                  <a:pt x="159" y="160"/>
                  <a:pt x="159" y="160"/>
                </a:cubicBezTo>
                <a:cubicBezTo>
                  <a:pt x="159" y="196"/>
                  <a:pt x="159" y="196"/>
                  <a:pt x="159" y="196"/>
                </a:cubicBezTo>
                <a:cubicBezTo>
                  <a:pt x="159" y="197"/>
                  <a:pt x="160" y="198"/>
                  <a:pt x="160" y="198"/>
                </a:cubicBezTo>
                <a:cubicBezTo>
                  <a:pt x="168" y="198"/>
                  <a:pt x="168" y="198"/>
                  <a:pt x="168" y="198"/>
                </a:cubicBezTo>
                <a:cubicBezTo>
                  <a:pt x="169" y="198"/>
                  <a:pt x="170" y="199"/>
                  <a:pt x="169" y="200"/>
                </a:cubicBezTo>
                <a:cubicBezTo>
                  <a:pt x="151" y="217"/>
                  <a:pt x="151" y="217"/>
                  <a:pt x="151" y="217"/>
                </a:cubicBezTo>
                <a:cubicBezTo>
                  <a:pt x="151" y="218"/>
                  <a:pt x="149" y="218"/>
                  <a:pt x="148" y="217"/>
                </a:cubicBezTo>
                <a:cubicBezTo>
                  <a:pt x="131" y="200"/>
                  <a:pt x="131" y="200"/>
                  <a:pt x="131" y="200"/>
                </a:cubicBezTo>
                <a:cubicBezTo>
                  <a:pt x="130" y="199"/>
                  <a:pt x="130" y="198"/>
                  <a:pt x="132" y="198"/>
                </a:cubicBezTo>
                <a:cubicBezTo>
                  <a:pt x="139" y="198"/>
                  <a:pt x="139" y="198"/>
                  <a:pt x="139" y="198"/>
                </a:cubicBezTo>
                <a:cubicBezTo>
                  <a:pt x="140" y="198"/>
                  <a:pt x="140" y="197"/>
                  <a:pt x="140" y="196"/>
                </a:cubicBezTo>
                <a:cubicBezTo>
                  <a:pt x="140" y="160"/>
                  <a:pt x="140" y="160"/>
                  <a:pt x="140" y="160"/>
                </a:cubicBezTo>
                <a:cubicBezTo>
                  <a:pt x="104" y="160"/>
                  <a:pt x="104" y="160"/>
                  <a:pt x="104" y="160"/>
                </a:cubicBezTo>
                <a:cubicBezTo>
                  <a:pt x="103" y="160"/>
                  <a:pt x="103" y="160"/>
                  <a:pt x="103" y="161"/>
                </a:cubicBezTo>
                <a:cubicBezTo>
                  <a:pt x="103" y="168"/>
                  <a:pt x="103" y="168"/>
                  <a:pt x="103" y="168"/>
                </a:cubicBezTo>
                <a:cubicBezTo>
                  <a:pt x="103" y="170"/>
                  <a:pt x="101" y="171"/>
                  <a:pt x="100" y="169"/>
                </a:cubicBezTo>
                <a:cubicBezTo>
                  <a:pt x="83" y="152"/>
                  <a:pt x="83" y="152"/>
                  <a:pt x="83" y="152"/>
                </a:cubicBezTo>
                <a:cubicBezTo>
                  <a:pt x="82" y="151"/>
                  <a:pt x="82" y="150"/>
                  <a:pt x="83" y="149"/>
                </a:cubicBezTo>
                <a:cubicBezTo>
                  <a:pt x="100" y="132"/>
                  <a:pt x="100" y="132"/>
                  <a:pt x="100" y="132"/>
                </a:cubicBezTo>
                <a:cubicBezTo>
                  <a:pt x="101" y="130"/>
                  <a:pt x="103" y="131"/>
                  <a:pt x="103" y="133"/>
                </a:cubicBezTo>
                <a:cubicBezTo>
                  <a:pt x="103" y="140"/>
                  <a:pt x="103" y="140"/>
                  <a:pt x="103" y="140"/>
                </a:cubicBezTo>
                <a:cubicBezTo>
                  <a:pt x="103" y="140"/>
                  <a:pt x="103" y="141"/>
                  <a:pt x="104" y="141"/>
                </a:cubicBezTo>
                <a:cubicBezTo>
                  <a:pt x="140" y="141"/>
                  <a:pt x="140" y="141"/>
                  <a:pt x="140" y="141"/>
                </a:cubicBezTo>
                <a:cubicBezTo>
                  <a:pt x="140" y="104"/>
                  <a:pt x="140" y="104"/>
                  <a:pt x="140" y="104"/>
                </a:cubicBezTo>
                <a:cubicBezTo>
                  <a:pt x="140" y="104"/>
                  <a:pt x="140" y="103"/>
                  <a:pt x="139" y="103"/>
                </a:cubicBezTo>
                <a:cubicBezTo>
                  <a:pt x="132" y="103"/>
                  <a:pt x="132" y="103"/>
                  <a:pt x="132" y="103"/>
                </a:cubicBezTo>
                <a:cubicBezTo>
                  <a:pt x="130" y="103"/>
                  <a:pt x="130" y="102"/>
                  <a:pt x="131" y="101"/>
                </a:cubicBezTo>
                <a:cubicBezTo>
                  <a:pt x="148" y="84"/>
                  <a:pt x="148" y="84"/>
                  <a:pt x="148" y="84"/>
                </a:cubicBezTo>
                <a:cubicBezTo>
                  <a:pt x="149" y="83"/>
                  <a:pt x="151" y="83"/>
                  <a:pt x="151" y="84"/>
                </a:cubicBezTo>
                <a:cubicBezTo>
                  <a:pt x="169" y="101"/>
                  <a:pt x="169" y="101"/>
                  <a:pt x="169" y="101"/>
                </a:cubicBezTo>
                <a:cubicBezTo>
                  <a:pt x="170" y="102"/>
                  <a:pt x="169" y="103"/>
                  <a:pt x="168" y="103"/>
                </a:cubicBezTo>
                <a:cubicBezTo>
                  <a:pt x="160" y="103"/>
                  <a:pt x="160" y="103"/>
                  <a:pt x="160" y="103"/>
                </a:cubicBezTo>
                <a:cubicBezTo>
                  <a:pt x="160" y="103"/>
                  <a:pt x="159" y="104"/>
                  <a:pt x="159" y="104"/>
                </a:cubicBezTo>
                <a:cubicBezTo>
                  <a:pt x="159" y="141"/>
                  <a:pt x="159" y="141"/>
                  <a:pt x="159" y="141"/>
                </a:cubicBezTo>
                <a:cubicBezTo>
                  <a:pt x="196" y="141"/>
                  <a:pt x="196" y="141"/>
                  <a:pt x="196" y="141"/>
                </a:cubicBezTo>
                <a:cubicBezTo>
                  <a:pt x="197" y="141"/>
                  <a:pt x="197" y="140"/>
                  <a:pt x="197" y="140"/>
                </a:cubicBezTo>
                <a:cubicBezTo>
                  <a:pt x="197" y="133"/>
                  <a:pt x="197" y="133"/>
                  <a:pt x="197" y="133"/>
                </a:cubicBezTo>
                <a:cubicBezTo>
                  <a:pt x="197" y="131"/>
                  <a:pt x="198" y="130"/>
                  <a:pt x="200" y="132"/>
                </a:cubicBezTo>
                <a:lnTo>
                  <a:pt x="217" y="149"/>
                </a:lnTo>
                <a:close/>
                <a:moveTo>
                  <a:pt x="150" y="150"/>
                </a:moveTo>
                <a:cubicBezTo>
                  <a:pt x="150" y="150"/>
                  <a:pt x="150" y="150"/>
                  <a:pt x="150" y="150"/>
                </a:cubicBezTo>
                <a:cubicBezTo>
                  <a:pt x="150" y="150"/>
                  <a:pt x="150" y="150"/>
                  <a:pt x="150" y="150"/>
                </a:cubicBezTo>
                <a:cubicBezTo>
                  <a:pt x="150" y="150"/>
                  <a:pt x="150" y="150"/>
                  <a:pt x="150" y="150"/>
                </a:cubicBezTo>
                <a:close/>
                <a:moveTo>
                  <a:pt x="0" y="183"/>
                </a:moveTo>
                <a:cubicBezTo>
                  <a:pt x="75" y="183"/>
                  <a:pt x="75" y="183"/>
                  <a:pt x="75" y="183"/>
                </a:cubicBezTo>
                <a:cubicBezTo>
                  <a:pt x="37" y="118"/>
                  <a:pt x="37" y="118"/>
                  <a:pt x="37" y="118"/>
                </a:cubicBezTo>
                <a:lnTo>
                  <a:pt x="0" y="183"/>
                </a:lnTo>
                <a:close/>
                <a:moveTo>
                  <a:pt x="281" y="183"/>
                </a:moveTo>
                <a:cubicBezTo>
                  <a:pt x="300" y="150"/>
                  <a:pt x="300" y="150"/>
                  <a:pt x="300" y="150"/>
                </a:cubicBezTo>
                <a:cubicBezTo>
                  <a:pt x="281" y="118"/>
                  <a:pt x="281" y="118"/>
                  <a:pt x="281" y="118"/>
                </a:cubicBezTo>
                <a:cubicBezTo>
                  <a:pt x="244" y="118"/>
                  <a:pt x="244" y="118"/>
                  <a:pt x="244" y="118"/>
                </a:cubicBezTo>
                <a:cubicBezTo>
                  <a:pt x="225" y="150"/>
                  <a:pt x="225" y="150"/>
                  <a:pt x="225" y="150"/>
                </a:cubicBezTo>
                <a:cubicBezTo>
                  <a:pt x="244" y="183"/>
                  <a:pt x="244" y="183"/>
                  <a:pt x="244" y="183"/>
                </a:cubicBezTo>
                <a:lnTo>
                  <a:pt x="281" y="183"/>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kern="0" dirty="0">
              <a:gradFill>
                <a:gsLst>
                  <a:gs pos="0">
                    <a:srgbClr val="FFFFFF"/>
                  </a:gs>
                  <a:gs pos="100000">
                    <a:srgbClr val="FFFFFF"/>
                  </a:gs>
                </a:gsLst>
                <a:lin ang="5400000" scaled="0"/>
              </a:gradFill>
              <a:ea typeface="Segoe UI" pitchFamily="34" charset="0"/>
              <a:cs typeface="Segoe UI" pitchFamily="34" charset="0"/>
            </a:endParaRPr>
          </a:p>
        </p:txBody>
      </p:sp>
      <p:sp>
        <p:nvSpPr>
          <p:cNvPr id="50" name="Freeform 19"/>
          <p:cNvSpPr>
            <a:spLocks noChangeAspect="1" noEditPoints="1"/>
          </p:cNvSpPr>
          <p:nvPr/>
        </p:nvSpPr>
        <p:spPr bwMode="black">
          <a:xfrm>
            <a:off x="6013393" y="3452231"/>
            <a:ext cx="656006" cy="442644"/>
          </a:xfrm>
          <a:custGeom>
            <a:avLst/>
            <a:gdLst>
              <a:gd name="T0" fmla="*/ 1097 w 1114"/>
              <a:gd name="T1" fmla="*/ 4 h 750"/>
              <a:gd name="T2" fmla="*/ 1066 w 1114"/>
              <a:gd name="T3" fmla="*/ 10 h 750"/>
              <a:gd name="T4" fmla="*/ 1066 w 1114"/>
              <a:gd name="T5" fmla="*/ 11 h 750"/>
              <a:gd name="T6" fmla="*/ 557 w 1114"/>
              <a:gd name="T7" fmla="*/ 171 h 750"/>
              <a:gd name="T8" fmla="*/ 48 w 1114"/>
              <a:gd name="T9" fmla="*/ 11 h 750"/>
              <a:gd name="T10" fmla="*/ 48 w 1114"/>
              <a:gd name="T11" fmla="*/ 10 h 750"/>
              <a:gd name="T12" fmla="*/ 18 w 1114"/>
              <a:gd name="T13" fmla="*/ 4 h 750"/>
              <a:gd name="T14" fmla="*/ 0 w 1114"/>
              <a:gd name="T15" fmla="*/ 30 h 750"/>
              <a:gd name="T16" fmla="*/ 0 w 1114"/>
              <a:gd name="T17" fmla="*/ 720 h 750"/>
              <a:gd name="T18" fmla="*/ 18 w 1114"/>
              <a:gd name="T19" fmla="*/ 746 h 750"/>
              <a:gd name="T20" fmla="*/ 48 w 1114"/>
              <a:gd name="T21" fmla="*/ 740 h 750"/>
              <a:gd name="T22" fmla="*/ 48 w 1114"/>
              <a:gd name="T23" fmla="*/ 740 h 750"/>
              <a:gd name="T24" fmla="*/ 557 w 1114"/>
              <a:gd name="T25" fmla="*/ 580 h 750"/>
              <a:gd name="T26" fmla="*/ 1066 w 1114"/>
              <a:gd name="T27" fmla="*/ 740 h 750"/>
              <a:gd name="T28" fmla="*/ 1066 w 1114"/>
              <a:gd name="T29" fmla="*/ 740 h 750"/>
              <a:gd name="T30" fmla="*/ 1086 w 1114"/>
              <a:gd name="T31" fmla="*/ 748 h 750"/>
              <a:gd name="T32" fmla="*/ 1097 w 1114"/>
              <a:gd name="T33" fmla="*/ 746 h 750"/>
              <a:gd name="T34" fmla="*/ 1114 w 1114"/>
              <a:gd name="T35" fmla="*/ 720 h 750"/>
              <a:gd name="T36" fmla="*/ 1114 w 1114"/>
              <a:gd name="T37" fmla="*/ 30 h 750"/>
              <a:gd name="T38" fmla="*/ 1097 w 1114"/>
              <a:gd name="T39" fmla="*/ 4 h 750"/>
              <a:gd name="T40" fmla="*/ 529 w 1114"/>
              <a:gd name="T41" fmla="*/ 524 h 750"/>
              <a:gd name="T42" fmla="*/ 301 w 1114"/>
              <a:gd name="T43" fmla="*/ 555 h 750"/>
              <a:gd name="T44" fmla="*/ 301 w 1114"/>
              <a:gd name="T45" fmla="*/ 196 h 750"/>
              <a:gd name="T46" fmla="*/ 529 w 1114"/>
              <a:gd name="T47" fmla="*/ 227 h 750"/>
              <a:gd name="T48" fmla="*/ 529 w 1114"/>
              <a:gd name="T49" fmla="*/ 524 h 750"/>
              <a:gd name="T50" fmla="*/ 585 w 1114"/>
              <a:gd name="T51" fmla="*/ 227 h 750"/>
              <a:gd name="T52" fmla="*/ 813 w 1114"/>
              <a:gd name="T53" fmla="*/ 196 h 750"/>
              <a:gd name="T54" fmla="*/ 813 w 1114"/>
              <a:gd name="T55" fmla="*/ 555 h 750"/>
              <a:gd name="T56" fmla="*/ 585 w 1114"/>
              <a:gd name="T57" fmla="*/ 524 h 750"/>
              <a:gd name="T58" fmla="*/ 585 w 1114"/>
              <a:gd name="T59" fmla="*/ 227 h 750"/>
              <a:gd name="T60" fmla="*/ 57 w 1114"/>
              <a:gd name="T61" fmla="*/ 88 h 750"/>
              <a:gd name="T62" fmla="*/ 245 w 1114"/>
              <a:gd name="T63" fmla="*/ 180 h 750"/>
              <a:gd name="T64" fmla="*/ 245 w 1114"/>
              <a:gd name="T65" fmla="*/ 571 h 750"/>
              <a:gd name="T66" fmla="*/ 57 w 1114"/>
              <a:gd name="T67" fmla="*/ 662 h 750"/>
              <a:gd name="T68" fmla="*/ 57 w 1114"/>
              <a:gd name="T69" fmla="*/ 88 h 750"/>
              <a:gd name="T70" fmla="*/ 1058 w 1114"/>
              <a:gd name="T71" fmla="*/ 662 h 750"/>
              <a:gd name="T72" fmla="*/ 869 w 1114"/>
              <a:gd name="T73" fmla="*/ 571 h 750"/>
              <a:gd name="T74" fmla="*/ 869 w 1114"/>
              <a:gd name="T75" fmla="*/ 180 h 750"/>
              <a:gd name="T76" fmla="*/ 1058 w 1114"/>
              <a:gd name="T77" fmla="*/ 88 h 750"/>
              <a:gd name="T78" fmla="*/ 1058 w 1114"/>
              <a:gd name="T79" fmla="*/ 662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14" h="750">
                <a:moveTo>
                  <a:pt x="1097" y="4"/>
                </a:moveTo>
                <a:cubicBezTo>
                  <a:pt x="1086" y="0"/>
                  <a:pt x="1074" y="2"/>
                  <a:pt x="1066" y="10"/>
                </a:cubicBezTo>
                <a:cubicBezTo>
                  <a:pt x="1066" y="11"/>
                  <a:pt x="1066" y="11"/>
                  <a:pt x="1066" y="11"/>
                </a:cubicBezTo>
                <a:cubicBezTo>
                  <a:pt x="952" y="111"/>
                  <a:pt x="762" y="171"/>
                  <a:pt x="557" y="171"/>
                </a:cubicBezTo>
                <a:cubicBezTo>
                  <a:pt x="352" y="171"/>
                  <a:pt x="162" y="111"/>
                  <a:pt x="48" y="11"/>
                </a:cubicBezTo>
                <a:cubicBezTo>
                  <a:pt x="48" y="10"/>
                  <a:pt x="48" y="10"/>
                  <a:pt x="48" y="10"/>
                </a:cubicBezTo>
                <a:cubicBezTo>
                  <a:pt x="40" y="2"/>
                  <a:pt x="28" y="0"/>
                  <a:pt x="18" y="4"/>
                </a:cubicBezTo>
                <a:cubicBezTo>
                  <a:pt x="7" y="9"/>
                  <a:pt x="0" y="19"/>
                  <a:pt x="0" y="30"/>
                </a:cubicBezTo>
                <a:cubicBezTo>
                  <a:pt x="0" y="720"/>
                  <a:pt x="0" y="720"/>
                  <a:pt x="0" y="720"/>
                </a:cubicBezTo>
                <a:cubicBezTo>
                  <a:pt x="0" y="731"/>
                  <a:pt x="7" y="742"/>
                  <a:pt x="18" y="746"/>
                </a:cubicBezTo>
                <a:cubicBezTo>
                  <a:pt x="28" y="750"/>
                  <a:pt x="40" y="748"/>
                  <a:pt x="48" y="740"/>
                </a:cubicBezTo>
                <a:cubicBezTo>
                  <a:pt x="48" y="740"/>
                  <a:pt x="48" y="740"/>
                  <a:pt x="48" y="740"/>
                </a:cubicBezTo>
                <a:cubicBezTo>
                  <a:pt x="162" y="639"/>
                  <a:pt x="352" y="580"/>
                  <a:pt x="557" y="580"/>
                </a:cubicBezTo>
                <a:cubicBezTo>
                  <a:pt x="762" y="580"/>
                  <a:pt x="952" y="639"/>
                  <a:pt x="1066" y="740"/>
                </a:cubicBezTo>
                <a:cubicBezTo>
                  <a:pt x="1066" y="740"/>
                  <a:pt x="1066" y="740"/>
                  <a:pt x="1066" y="740"/>
                </a:cubicBezTo>
                <a:cubicBezTo>
                  <a:pt x="1072" y="745"/>
                  <a:pt x="1079" y="748"/>
                  <a:pt x="1086" y="748"/>
                </a:cubicBezTo>
                <a:cubicBezTo>
                  <a:pt x="1090" y="748"/>
                  <a:pt x="1093" y="747"/>
                  <a:pt x="1097" y="746"/>
                </a:cubicBezTo>
                <a:cubicBezTo>
                  <a:pt x="1107" y="742"/>
                  <a:pt x="1114" y="731"/>
                  <a:pt x="1114" y="720"/>
                </a:cubicBezTo>
                <a:cubicBezTo>
                  <a:pt x="1114" y="30"/>
                  <a:pt x="1114" y="30"/>
                  <a:pt x="1114" y="30"/>
                </a:cubicBezTo>
                <a:cubicBezTo>
                  <a:pt x="1114" y="19"/>
                  <a:pt x="1107" y="9"/>
                  <a:pt x="1097" y="4"/>
                </a:cubicBezTo>
                <a:close/>
                <a:moveTo>
                  <a:pt x="529" y="524"/>
                </a:moveTo>
                <a:cubicBezTo>
                  <a:pt x="450" y="526"/>
                  <a:pt x="373" y="536"/>
                  <a:pt x="301" y="555"/>
                </a:cubicBezTo>
                <a:cubicBezTo>
                  <a:pt x="301" y="196"/>
                  <a:pt x="301" y="196"/>
                  <a:pt x="301" y="196"/>
                </a:cubicBezTo>
                <a:cubicBezTo>
                  <a:pt x="373" y="214"/>
                  <a:pt x="450" y="225"/>
                  <a:pt x="529" y="227"/>
                </a:cubicBezTo>
                <a:lnTo>
                  <a:pt x="529" y="524"/>
                </a:lnTo>
                <a:close/>
                <a:moveTo>
                  <a:pt x="585" y="227"/>
                </a:moveTo>
                <a:cubicBezTo>
                  <a:pt x="664" y="225"/>
                  <a:pt x="741" y="214"/>
                  <a:pt x="813" y="196"/>
                </a:cubicBezTo>
                <a:cubicBezTo>
                  <a:pt x="813" y="555"/>
                  <a:pt x="813" y="555"/>
                  <a:pt x="813" y="555"/>
                </a:cubicBezTo>
                <a:cubicBezTo>
                  <a:pt x="741" y="536"/>
                  <a:pt x="664" y="526"/>
                  <a:pt x="585" y="524"/>
                </a:cubicBezTo>
                <a:lnTo>
                  <a:pt x="585" y="227"/>
                </a:lnTo>
                <a:close/>
                <a:moveTo>
                  <a:pt x="57" y="88"/>
                </a:moveTo>
                <a:cubicBezTo>
                  <a:pt x="110" y="126"/>
                  <a:pt x="174" y="157"/>
                  <a:pt x="245" y="180"/>
                </a:cubicBezTo>
                <a:cubicBezTo>
                  <a:pt x="245" y="571"/>
                  <a:pt x="245" y="571"/>
                  <a:pt x="245" y="571"/>
                </a:cubicBezTo>
                <a:cubicBezTo>
                  <a:pt x="174" y="594"/>
                  <a:pt x="110" y="625"/>
                  <a:pt x="57" y="662"/>
                </a:cubicBezTo>
                <a:lnTo>
                  <a:pt x="57" y="88"/>
                </a:lnTo>
                <a:close/>
                <a:moveTo>
                  <a:pt x="1058" y="662"/>
                </a:moveTo>
                <a:cubicBezTo>
                  <a:pt x="1004" y="625"/>
                  <a:pt x="940" y="594"/>
                  <a:pt x="869" y="571"/>
                </a:cubicBezTo>
                <a:cubicBezTo>
                  <a:pt x="869" y="180"/>
                  <a:pt x="869" y="180"/>
                  <a:pt x="869" y="180"/>
                </a:cubicBezTo>
                <a:cubicBezTo>
                  <a:pt x="940" y="157"/>
                  <a:pt x="1004" y="126"/>
                  <a:pt x="1058" y="88"/>
                </a:cubicBezTo>
                <a:lnTo>
                  <a:pt x="1058" y="662"/>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kern="0" dirty="0">
              <a:gradFill>
                <a:gsLst>
                  <a:gs pos="0">
                    <a:srgbClr val="FFFFFF"/>
                  </a:gs>
                  <a:gs pos="100000">
                    <a:srgbClr val="FFFFFF"/>
                  </a:gs>
                </a:gsLst>
                <a:lin ang="5400000" scaled="0"/>
              </a:gradFill>
              <a:ea typeface="Segoe UI" pitchFamily="34" charset="0"/>
              <a:cs typeface="Segoe UI" pitchFamily="34" charset="0"/>
            </a:endParaRPr>
          </a:p>
        </p:txBody>
      </p:sp>
      <p:sp>
        <p:nvSpPr>
          <p:cNvPr id="51" name="Freeform 44"/>
          <p:cNvSpPr>
            <a:spLocks noChangeAspect="1"/>
          </p:cNvSpPr>
          <p:nvPr/>
        </p:nvSpPr>
        <p:spPr bwMode="black">
          <a:xfrm>
            <a:off x="9116473" y="3329086"/>
            <a:ext cx="382122" cy="665881"/>
          </a:xfrm>
          <a:custGeom>
            <a:avLst/>
            <a:gdLst>
              <a:gd name="connsiteX0" fmla="*/ 1002412 w 3075598"/>
              <a:gd name="connsiteY0" fmla="*/ 484878 h 5359527"/>
              <a:gd name="connsiteX1" fmla="*/ 508128 w 3075598"/>
              <a:gd name="connsiteY1" fmla="*/ 979160 h 5359527"/>
              <a:gd name="connsiteX2" fmla="*/ 652901 w 3075598"/>
              <a:gd name="connsiteY2" fmla="*/ 1328670 h 5359527"/>
              <a:gd name="connsiteX3" fmla="*/ 714869 w 3075598"/>
              <a:gd name="connsiteY3" fmla="*/ 1379799 h 5359527"/>
              <a:gd name="connsiteX4" fmla="*/ 714869 w 3075598"/>
              <a:gd name="connsiteY4" fmla="*/ 1276891 h 5359527"/>
              <a:gd name="connsiteX5" fmla="*/ 714869 w 3075598"/>
              <a:gd name="connsiteY5" fmla="*/ 972694 h 5359527"/>
              <a:gd name="connsiteX6" fmla="*/ 1014116 w 3075598"/>
              <a:gd name="connsiteY6" fmla="*/ 690208 h 5359527"/>
              <a:gd name="connsiteX7" fmla="*/ 1296739 w 3075598"/>
              <a:gd name="connsiteY7" fmla="*/ 972694 h 5359527"/>
              <a:gd name="connsiteX8" fmla="*/ 1296739 w 3075598"/>
              <a:gd name="connsiteY8" fmla="*/ 1321582 h 5359527"/>
              <a:gd name="connsiteX9" fmla="*/ 1296739 w 3075598"/>
              <a:gd name="connsiteY9" fmla="*/ 1374202 h 5359527"/>
              <a:gd name="connsiteX10" fmla="*/ 1351924 w 3075598"/>
              <a:gd name="connsiteY10" fmla="*/ 1328670 h 5359527"/>
              <a:gd name="connsiteX11" fmla="*/ 1496696 w 3075598"/>
              <a:gd name="connsiteY11" fmla="*/ 979160 h 5359527"/>
              <a:gd name="connsiteX12" fmla="*/ 1002412 w 3075598"/>
              <a:gd name="connsiteY12" fmla="*/ 484878 h 5359527"/>
              <a:gd name="connsiteX13" fmla="*/ 1002412 w 3075598"/>
              <a:gd name="connsiteY13" fmla="*/ 134752 h 5359527"/>
              <a:gd name="connsiteX14" fmla="*/ 158003 w 3075598"/>
              <a:gd name="connsiteY14" fmla="*/ 979160 h 5359527"/>
              <a:gd name="connsiteX15" fmla="*/ 673730 w 3075598"/>
              <a:gd name="connsiteY15" fmla="*/ 1757210 h 5359527"/>
              <a:gd name="connsiteX16" fmla="*/ 714869 w 3075598"/>
              <a:gd name="connsiteY16" fmla="*/ 1769981 h 5359527"/>
              <a:gd name="connsiteX17" fmla="*/ 714869 w 3075598"/>
              <a:gd name="connsiteY17" fmla="*/ 1543117 h 5359527"/>
              <a:gd name="connsiteX18" fmla="*/ 714869 w 3075598"/>
              <a:gd name="connsiteY18" fmla="*/ 1535496 h 5359527"/>
              <a:gd name="connsiteX19" fmla="*/ 650757 w 3075598"/>
              <a:gd name="connsiteY19" fmla="*/ 1500698 h 5359527"/>
              <a:gd name="connsiteX20" fmla="*/ 373457 w 3075598"/>
              <a:gd name="connsiteY20" fmla="*/ 979160 h 5359527"/>
              <a:gd name="connsiteX21" fmla="*/ 1002412 w 3075598"/>
              <a:gd name="connsiteY21" fmla="*/ 350207 h 5359527"/>
              <a:gd name="connsiteX22" fmla="*/ 1631367 w 3075598"/>
              <a:gd name="connsiteY22" fmla="*/ 979160 h 5359527"/>
              <a:gd name="connsiteX23" fmla="*/ 1354067 w 3075598"/>
              <a:gd name="connsiteY23" fmla="*/ 1500698 h 5359527"/>
              <a:gd name="connsiteX24" fmla="*/ 1296739 w 3075598"/>
              <a:gd name="connsiteY24" fmla="*/ 1531815 h 5359527"/>
              <a:gd name="connsiteX25" fmla="*/ 1296739 w 3075598"/>
              <a:gd name="connsiteY25" fmla="*/ 1575572 h 5359527"/>
              <a:gd name="connsiteX26" fmla="*/ 1296739 w 3075598"/>
              <a:gd name="connsiteY26" fmla="*/ 1739200 h 5359527"/>
              <a:gd name="connsiteX27" fmla="*/ 1296739 w 3075598"/>
              <a:gd name="connsiteY27" fmla="*/ 1767875 h 5359527"/>
              <a:gd name="connsiteX28" fmla="*/ 1331095 w 3075598"/>
              <a:gd name="connsiteY28" fmla="*/ 1757210 h 5359527"/>
              <a:gd name="connsiteX29" fmla="*/ 1846822 w 3075598"/>
              <a:gd name="connsiteY29" fmla="*/ 979160 h 5359527"/>
              <a:gd name="connsiteX30" fmla="*/ 1002412 w 3075598"/>
              <a:gd name="connsiteY30" fmla="*/ 134752 h 5359527"/>
              <a:gd name="connsiteX31" fmla="*/ 1002412 w 3075598"/>
              <a:gd name="connsiteY31" fmla="*/ 0 h 5359527"/>
              <a:gd name="connsiteX32" fmla="*/ 1981574 w 3075598"/>
              <a:gd name="connsiteY32" fmla="*/ 979160 h 5359527"/>
              <a:gd name="connsiteX33" fmla="*/ 1383546 w 3075598"/>
              <a:gd name="connsiteY33" fmla="*/ 1881373 h 5359527"/>
              <a:gd name="connsiteX34" fmla="*/ 1296739 w 3075598"/>
              <a:gd name="connsiteY34" fmla="*/ 1908319 h 5359527"/>
              <a:gd name="connsiteX35" fmla="*/ 1296739 w 3075598"/>
              <a:gd name="connsiteY35" fmla="*/ 1930042 h 5359527"/>
              <a:gd name="connsiteX36" fmla="*/ 1296739 w 3075598"/>
              <a:gd name="connsiteY36" fmla="*/ 2401738 h 5359527"/>
              <a:gd name="connsiteX37" fmla="*/ 1595986 w 3075598"/>
              <a:gd name="connsiteY37" fmla="*/ 2102636 h 5359527"/>
              <a:gd name="connsiteX38" fmla="*/ 1895234 w 3075598"/>
              <a:gd name="connsiteY38" fmla="*/ 2401738 h 5359527"/>
              <a:gd name="connsiteX39" fmla="*/ 1895234 w 3075598"/>
              <a:gd name="connsiteY39" fmla="*/ 2551289 h 5359527"/>
              <a:gd name="connsiteX40" fmla="*/ 2177856 w 3075598"/>
              <a:gd name="connsiteY40" fmla="*/ 2252187 h 5359527"/>
              <a:gd name="connsiteX41" fmla="*/ 2477103 w 3075598"/>
              <a:gd name="connsiteY41" fmla="*/ 2551289 h 5359527"/>
              <a:gd name="connsiteX42" fmla="*/ 2477103 w 3075598"/>
              <a:gd name="connsiteY42" fmla="*/ 2700840 h 5359527"/>
              <a:gd name="connsiteX43" fmla="*/ 2776351 w 3075598"/>
              <a:gd name="connsiteY43" fmla="*/ 2401738 h 5359527"/>
              <a:gd name="connsiteX44" fmla="*/ 3058973 w 3075598"/>
              <a:gd name="connsiteY44" fmla="*/ 2700840 h 5359527"/>
              <a:gd name="connsiteX45" fmla="*/ 3058973 w 3075598"/>
              <a:gd name="connsiteY45" fmla="*/ 3332278 h 5359527"/>
              <a:gd name="connsiteX46" fmla="*/ 3058973 w 3075598"/>
              <a:gd name="connsiteY46" fmla="*/ 3830782 h 5359527"/>
              <a:gd name="connsiteX47" fmla="*/ 3075598 w 3075598"/>
              <a:gd name="connsiteY47" fmla="*/ 3830782 h 5359527"/>
              <a:gd name="connsiteX48" fmla="*/ 3058973 w 3075598"/>
              <a:gd name="connsiteY48" fmla="*/ 3947100 h 5359527"/>
              <a:gd name="connsiteX49" fmla="*/ 3058973 w 3075598"/>
              <a:gd name="connsiteY49" fmla="*/ 3996950 h 5359527"/>
              <a:gd name="connsiteX50" fmla="*/ 1529487 w 3075598"/>
              <a:gd name="connsiteY50" fmla="*/ 5359527 h 5359527"/>
              <a:gd name="connsiteX51" fmla="*/ 0 w 3075598"/>
              <a:gd name="connsiteY51" fmla="*/ 3830782 h 5359527"/>
              <a:gd name="connsiteX52" fmla="*/ 0 w 3075598"/>
              <a:gd name="connsiteY52" fmla="*/ 2966709 h 5359527"/>
              <a:gd name="connsiteX53" fmla="*/ 0 w 3075598"/>
              <a:gd name="connsiteY53" fmla="*/ 2667607 h 5359527"/>
              <a:gd name="connsiteX54" fmla="*/ 299248 w 3075598"/>
              <a:gd name="connsiteY54" fmla="*/ 2667607 h 5359527"/>
              <a:gd name="connsiteX55" fmla="*/ 581870 w 3075598"/>
              <a:gd name="connsiteY55" fmla="*/ 2966709 h 5359527"/>
              <a:gd name="connsiteX56" fmla="*/ 581870 w 3075598"/>
              <a:gd name="connsiteY56" fmla="*/ 3681231 h 5359527"/>
              <a:gd name="connsiteX57" fmla="*/ 714869 w 3075598"/>
              <a:gd name="connsiteY57" fmla="*/ 3531680 h 5359527"/>
              <a:gd name="connsiteX58" fmla="*/ 714869 w 3075598"/>
              <a:gd name="connsiteY58" fmla="*/ 2700840 h 5359527"/>
              <a:gd name="connsiteX59" fmla="*/ 714869 w 3075598"/>
              <a:gd name="connsiteY59" fmla="*/ 1971778 h 5359527"/>
              <a:gd name="connsiteX60" fmla="*/ 714869 w 3075598"/>
              <a:gd name="connsiteY60" fmla="*/ 1910425 h 5359527"/>
              <a:gd name="connsiteX61" fmla="*/ 621278 w 3075598"/>
              <a:gd name="connsiteY61" fmla="*/ 1881373 h 5359527"/>
              <a:gd name="connsiteX62" fmla="*/ 23250 w 3075598"/>
              <a:gd name="connsiteY62" fmla="*/ 979160 h 5359527"/>
              <a:gd name="connsiteX63" fmla="*/ 1002412 w 3075598"/>
              <a:gd name="connsiteY63" fmla="*/ 0 h 535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075598" h="5359527">
                <a:moveTo>
                  <a:pt x="1002412" y="484878"/>
                </a:moveTo>
                <a:cubicBezTo>
                  <a:pt x="729427" y="484878"/>
                  <a:pt x="508128" y="706175"/>
                  <a:pt x="508128" y="979160"/>
                </a:cubicBezTo>
                <a:cubicBezTo>
                  <a:pt x="508128" y="1115653"/>
                  <a:pt x="563453" y="1239223"/>
                  <a:pt x="652901" y="1328670"/>
                </a:cubicBezTo>
                <a:lnTo>
                  <a:pt x="714869" y="1379799"/>
                </a:lnTo>
                <a:lnTo>
                  <a:pt x="714869" y="1276891"/>
                </a:lnTo>
                <a:cubicBezTo>
                  <a:pt x="714869" y="1181961"/>
                  <a:pt x="714869" y="1080703"/>
                  <a:pt x="714869" y="972694"/>
                </a:cubicBezTo>
                <a:cubicBezTo>
                  <a:pt x="714869" y="823143"/>
                  <a:pt x="847868" y="690208"/>
                  <a:pt x="1014116" y="690208"/>
                </a:cubicBezTo>
                <a:cubicBezTo>
                  <a:pt x="1163740" y="690208"/>
                  <a:pt x="1296739" y="823143"/>
                  <a:pt x="1296739" y="972694"/>
                </a:cubicBezTo>
                <a:cubicBezTo>
                  <a:pt x="1296739" y="972694"/>
                  <a:pt x="1296739" y="972694"/>
                  <a:pt x="1296739" y="1321582"/>
                </a:cubicBezTo>
                <a:lnTo>
                  <a:pt x="1296739" y="1374202"/>
                </a:lnTo>
                <a:lnTo>
                  <a:pt x="1351924" y="1328670"/>
                </a:lnTo>
                <a:cubicBezTo>
                  <a:pt x="1441372" y="1239223"/>
                  <a:pt x="1496696" y="1115653"/>
                  <a:pt x="1496696" y="979160"/>
                </a:cubicBezTo>
                <a:cubicBezTo>
                  <a:pt x="1496696" y="706175"/>
                  <a:pt x="1275397" y="484878"/>
                  <a:pt x="1002412" y="484878"/>
                </a:cubicBezTo>
                <a:close/>
                <a:moveTo>
                  <a:pt x="1002412" y="134752"/>
                </a:moveTo>
                <a:cubicBezTo>
                  <a:pt x="536057" y="134752"/>
                  <a:pt x="158003" y="512806"/>
                  <a:pt x="158003" y="979160"/>
                </a:cubicBezTo>
                <a:cubicBezTo>
                  <a:pt x="158003" y="1328926"/>
                  <a:pt x="370658" y="1629022"/>
                  <a:pt x="673730" y="1757210"/>
                </a:cubicBezTo>
                <a:lnTo>
                  <a:pt x="714869" y="1769981"/>
                </a:lnTo>
                <a:lnTo>
                  <a:pt x="714869" y="1543117"/>
                </a:lnTo>
                <a:lnTo>
                  <a:pt x="714869" y="1535496"/>
                </a:lnTo>
                <a:lnTo>
                  <a:pt x="650757" y="1500698"/>
                </a:lnTo>
                <a:cubicBezTo>
                  <a:pt x="483454" y="1387670"/>
                  <a:pt x="373457" y="1196261"/>
                  <a:pt x="373457" y="979160"/>
                </a:cubicBezTo>
                <a:cubicBezTo>
                  <a:pt x="373457" y="631799"/>
                  <a:pt x="655050" y="350207"/>
                  <a:pt x="1002412" y="350207"/>
                </a:cubicBezTo>
                <a:cubicBezTo>
                  <a:pt x="1349775" y="350207"/>
                  <a:pt x="1631367" y="631799"/>
                  <a:pt x="1631367" y="979160"/>
                </a:cubicBezTo>
                <a:cubicBezTo>
                  <a:pt x="1631367" y="1196261"/>
                  <a:pt x="1521370" y="1387670"/>
                  <a:pt x="1354067" y="1500698"/>
                </a:cubicBezTo>
                <a:lnTo>
                  <a:pt x="1296739" y="1531815"/>
                </a:lnTo>
                <a:lnTo>
                  <a:pt x="1296739" y="1575572"/>
                </a:lnTo>
                <a:cubicBezTo>
                  <a:pt x="1296739" y="1625812"/>
                  <a:pt x="1296739" y="1680238"/>
                  <a:pt x="1296739" y="1739200"/>
                </a:cubicBezTo>
                <a:lnTo>
                  <a:pt x="1296739" y="1767875"/>
                </a:lnTo>
                <a:lnTo>
                  <a:pt x="1331095" y="1757210"/>
                </a:lnTo>
                <a:cubicBezTo>
                  <a:pt x="1634166" y="1629022"/>
                  <a:pt x="1846822" y="1328926"/>
                  <a:pt x="1846822" y="979160"/>
                </a:cubicBezTo>
                <a:cubicBezTo>
                  <a:pt x="1846822" y="512806"/>
                  <a:pt x="1468767" y="134752"/>
                  <a:pt x="1002412" y="134752"/>
                </a:cubicBezTo>
                <a:close/>
                <a:moveTo>
                  <a:pt x="1002412" y="0"/>
                </a:moveTo>
                <a:cubicBezTo>
                  <a:pt x="1543188" y="0"/>
                  <a:pt x="1981574" y="438385"/>
                  <a:pt x="1981574" y="979160"/>
                </a:cubicBezTo>
                <a:cubicBezTo>
                  <a:pt x="1981574" y="1384741"/>
                  <a:pt x="1734982" y="1732728"/>
                  <a:pt x="1383546" y="1881373"/>
                </a:cubicBezTo>
                <a:lnTo>
                  <a:pt x="1296739" y="1908319"/>
                </a:lnTo>
                <a:lnTo>
                  <a:pt x="1296739" y="1930042"/>
                </a:lnTo>
                <a:cubicBezTo>
                  <a:pt x="1296739" y="2066806"/>
                  <a:pt x="1296739" y="2223107"/>
                  <a:pt x="1296739" y="2401738"/>
                </a:cubicBezTo>
                <a:cubicBezTo>
                  <a:pt x="1296739" y="2235570"/>
                  <a:pt x="1429738" y="2102636"/>
                  <a:pt x="1595986" y="2102636"/>
                </a:cubicBezTo>
                <a:cubicBezTo>
                  <a:pt x="1762235" y="2102636"/>
                  <a:pt x="1895234" y="2235570"/>
                  <a:pt x="1895234" y="2401738"/>
                </a:cubicBezTo>
                <a:cubicBezTo>
                  <a:pt x="1895234" y="2401738"/>
                  <a:pt x="1895234" y="2401738"/>
                  <a:pt x="1895234" y="2551289"/>
                </a:cubicBezTo>
                <a:cubicBezTo>
                  <a:pt x="1895234" y="2385121"/>
                  <a:pt x="2028232" y="2252187"/>
                  <a:pt x="2177856" y="2252187"/>
                </a:cubicBezTo>
                <a:cubicBezTo>
                  <a:pt x="2344105" y="2252187"/>
                  <a:pt x="2477103" y="2385121"/>
                  <a:pt x="2477103" y="2551289"/>
                </a:cubicBezTo>
                <a:cubicBezTo>
                  <a:pt x="2477103" y="2551289"/>
                  <a:pt x="2477103" y="2551289"/>
                  <a:pt x="2477103" y="2700840"/>
                </a:cubicBezTo>
                <a:cubicBezTo>
                  <a:pt x="2477103" y="2534672"/>
                  <a:pt x="2610102" y="2401738"/>
                  <a:pt x="2776351" y="2401738"/>
                </a:cubicBezTo>
                <a:cubicBezTo>
                  <a:pt x="2942599" y="2401738"/>
                  <a:pt x="3058973" y="2534672"/>
                  <a:pt x="3058973" y="2700840"/>
                </a:cubicBezTo>
                <a:cubicBezTo>
                  <a:pt x="3058973" y="2700840"/>
                  <a:pt x="3058973" y="2700840"/>
                  <a:pt x="3058973" y="3332278"/>
                </a:cubicBezTo>
                <a:cubicBezTo>
                  <a:pt x="3058973" y="3332278"/>
                  <a:pt x="3058973" y="3332278"/>
                  <a:pt x="3058973" y="3830782"/>
                </a:cubicBezTo>
                <a:cubicBezTo>
                  <a:pt x="3058973" y="3830782"/>
                  <a:pt x="3058973" y="3830782"/>
                  <a:pt x="3075598" y="3830782"/>
                </a:cubicBezTo>
                <a:cubicBezTo>
                  <a:pt x="3075598" y="3864016"/>
                  <a:pt x="3075598" y="3913866"/>
                  <a:pt x="3058973" y="3947100"/>
                </a:cubicBezTo>
                <a:lnTo>
                  <a:pt x="3058973" y="3996950"/>
                </a:lnTo>
                <a:cubicBezTo>
                  <a:pt x="2975849" y="4761323"/>
                  <a:pt x="2327480" y="5359527"/>
                  <a:pt x="1529487" y="5359527"/>
                </a:cubicBezTo>
                <a:cubicBezTo>
                  <a:pt x="681619" y="5359527"/>
                  <a:pt x="0" y="4678239"/>
                  <a:pt x="0" y="3830782"/>
                </a:cubicBezTo>
                <a:cubicBezTo>
                  <a:pt x="0" y="3830782"/>
                  <a:pt x="0" y="3830782"/>
                  <a:pt x="0" y="2966709"/>
                </a:cubicBezTo>
                <a:cubicBezTo>
                  <a:pt x="0" y="2966709"/>
                  <a:pt x="0" y="2966709"/>
                  <a:pt x="0" y="2667607"/>
                </a:cubicBezTo>
                <a:cubicBezTo>
                  <a:pt x="0" y="2667607"/>
                  <a:pt x="0" y="2667607"/>
                  <a:pt x="299248" y="2667607"/>
                </a:cubicBezTo>
                <a:cubicBezTo>
                  <a:pt x="465496" y="2667607"/>
                  <a:pt x="581870" y="2800541"/>
                  <a:pt x="581870" y="2966709"/>
                </a:cubicBezTo>
                <a:cubicBezTo>
                  <a:pt x="581870" y="2966709"/>
                  <a:pt x="581870" y="2966709"/>
                  <a:pt x="581870" y="3681231"/>
                </a:cubicBezTo>
                <a:cubicBezTo>
                  <a:pt x="681619" y="3681231"/>
                  <a:pt x="714869" y="3598147"/>
                  <a:pt x="714869" y="3531680"/>
                </a:cubicBezTo>
                <a:cubicBezTo>
                  <a:pt x="714869" y="3531680"/>
                  <a:pt x="714869" y="3531680"/>
                  <a:pt x="714869" y="2700840"/>
                </a:cubicBezTo>
                <a:cubicBezTo>
                  <a:pt x="714869" y="2700840"/>
                  <a:pt x="714869" y="2700840"/>
                  <a:pt x="714869" y="1971778"/>
                </a:cubicBezTo>
                <a:lnTo>
                  <a:pt x="714869" y="1910425"/>
                </a:lnTo>
                <a:lnTo>
                  <a:pt x="621278" y="1881373"/>
                </a:lnTo>
                <a:cubicBezTo>
                  <a:pt x="269842" y="1732728"/>
                  <a:pt x="23250" y="1384741"/>
                  <a:pt x="23250" y="979160"/>
                </a:cubicBezTo>
                <a:cubicBezTo>
                  <a:pt x="23250" y="438385"/>
                  <a:pt x="461636" y="0"/>
                  <a:pt x="1002412" y="0"/>
                </a:cubicBezTo>
                <a:close/>
              </a:path>
            </a:pathLst>
          </a:custGeom>
          <a:solidFill>
            <a:schemeClr val="bg1"/>
          </a:solidFill>
          <a:ln>
            <a:noFill/>
          </a:ln>
        </p:spPr>
        <p:txBody>
          <a:bodyPr vert="horz" wrap="square" lIns="93260" tIns="46630" rIns="93260" bIns="46630" numCol="1" anchor="t" anchorCtr="0" compatLnSpc="1">
            <a:prstTxWarp prst="textNoShape">
              <a:avLst/>
            </a:prstTxWarp>
            <a:noAutofit/>
          </a:bodyPr>
          <a:lstStyle/>
          <a:p>
            <a:pPr defTabSz="932597"/>
            <a:endParaRPr lang="en-US" sz="1836" kern="0" dirty="0">
              <a:solidFill>
                <a:sysClr val="windowText" lastClr="000000"/>
              </a:solidFill>
            </a:endParaRPr>
          </a:p>
        </p:txBody>
      </p:sp>
      <p:grpSp>
        <p:nvGrpSpPr>
          <p:cNvPr id="57" name="Group 56"/>
          <p:cNvGrpSpPr/>
          <p:nvPr/>
        </p:nvGrpSpPr>
        <p:grpSpPr>
          <a:xfrm>
            <a:off x="8349116" y="1223953"/>
            <a:ext cx="1990914" cy="1636478"/>
            <a:chOff x="9361812" y="4910086"/>
            <a:chExt cx="1952054" cy="1604536"/>
          </a:xfrm>
          <a:effectLst>
            <a:glow rad="139700">
              <a:schemeClr val="accent5">
                <a:satMod val="175000"/>
                <a:alpha val="40000"/>
              </a:schemeClr>
            </a:glow>
          </a:effectLst>
        </p:grpSpPr>
        <p:sp>
          <p:nvSpPr>
            <p:cNvPr id="58" name="Rectangle 57"/>
            <p:cNvSpPr/>
            <p:nvPr/>
          </p:nvSpPr>
          <p:spPr bwMode="auto">
            <a:xfrm>
              <a:off x="9361812" y="4910086"/>
              <a:ext cx="1952054" cy="1604536"/>
            </a:xfrm>
            <a:prstGeom prst="rect">
              <a:avLst/>
            </a:prstGeom>
            <a:solidFill>
              <a:srgbClr val="FFFFFF">
                <a:alpha val="10000"/>
              </a:srgbClr>
            </a:solidFill>
            <a:ln w="19050" cap="flat" cmpd="sng" algn="ctr">
              <a:solidFill>
                <a:srgbClr val="FFFFFF">
                  <a:alpha val="50000"/>
                </a:srgbClr>
              </a:solidFill>
              <a:prstDash val="solid"/>
              <a:headEnd type="none" w="med" len="med"/>
              <a:tailEnd type="none" w="med" len="med"/>
            </a:ln>
            <a:effectLst/>
          </p:spPr>
          <p:txBody>
            <a:bodyPr rot="0" spcFirstLastPara="0" vertOverflow="overflow" horzOverflow="overflow" vert="horz" wrap="square" lIns="233117" tIns="186494" rIns="186494" bIns="186494" numCol="1" spcCol="0" rtlCol="0" fromWordArt="0" anchor="t" anchorCtr="0" forceAA="0" compatLnSpc="1">
              <a:prstTxWarp prst="textNoShape">
                <a:avLst/>
              </a:prstTxWarp>
              <a:noAutofit/>
            </a:bodyPr>
            <a:lstStyle/>
            <a:p>
              <a:pPr defTabSz="931984">
                <a:defRPr/>
              </a:pPr>
              <a:endParaRPr lang="en-US" sz="3264" kern="0" dirty="0">
                <a:solidFill>
                  <a:srgbClr val="FFFFFF"/>
                </a:solidFill>
                <a:latin typeface="Segoe Pro Display" panose="020B0502040504020203" pitchFamily="34" charset="0"/>
              </a:endParaRPr>
            </a:p>
          </p:txBody>
        </p:sp>
        <p:cxnSp>
          <p:nvCxnSpPr>
            <p:cNvPr id="59" name="Straight Connector 58"/>
            <p:cNvCxnSpPr/>
            <p:nvPr/>
          </p:nvCxnSpPr>
          <p:spPr>
            <a:xfrm flipV="1">
              <a:off x="9426942" y="5792870"/>
              <a:ext cx="1821791" cy="3001"/>
            </a:xfrm>
            <a:prstGeom prst="line">
              <a:avLst/>
            </a:prstGeom>
            <a:noFill/>
            <a:ln w="19050" cap="flat" cmpd="sng" algn="ctr">
              <a:solidFill>
                <a:srgbClr val="FFFFFF">
                  <a:alpha val="50000"/>
                </a:srgbClr>
              </a:solidFill>
              <a:prstDash val="solid"/>
              <a:headEnd type="none"/>
              <a:tailEnd type="none"/>
            </a:ln>
            <a:effectLst/>
          </p:spPr>
        </p:cxnSp>
      </p:grpSp>
      <p:sp>
        <p:nvSpPr>
          <p:cNvPr id="61" name="Freeform 76"/>
          <p:cNvSpPr>
            <a:spLocks noChangeAspect="1"/>
          </p:cNvSpPr>
          <p:nvPr/>
        </p:nvSpPr>
        <p:spPr bwMode="black">
          <a:xfrm>
            <a:off x="9187958" y="1494244"/>
            <a:ext cx="404600" cy="422557"/>
          </a:xfrm>
          <a:custGeom>
            <a:avLst/>
            <a:gdLst>
              <a:gd name="connsiteX0" fmla="*/ 1948755 w 3955295"/>
              <a:gd name="connsiteY0" fmla="*/ 369 h 4130833"/>
              <a:gd name="connsiteX1" fmla="*/ 2105837 w 3955295"/>
              <a:gd name="connsiteY1" fmla="*/ 1511994 h 4130833"/>
              <a:gd name="connsiteX2" fmla="*/ 2916462 w 3955295"/>
              <a:gd name="connsiteY2" fmla="*/ 1468237 h 4130833"/>
              <a:gd name="connsiteX3" fmla="*/ 3838822 w 3955295"/>
              <a:gd name="connsiteY3" fmla="*/ 1719838 h 4130833"/>
              <a:gd name="connsiteX4" fmla="*/ 3575916 w 3955295"/>
              <a:gd name="connsiteY4" fmla="*/ 2146466 h 4130833"/>
              <a:gd name="connsiteX5" fmla="*/ 3954939 w 3955295"/>
              <a:gd name="connsiteY5" fmla="*/ 2489956 h 4130833"/>
              <a:gd name="connsiteX6" fmla="*/ 3545244 w 3955295"/>
              <a:gd name="connsiteY6" fmla="*/ 2835634 h 4130833"/>
              <a:gd name="connsiteX7" fmla="*/ 3832249 w 3955295"/>
              <a:gd name="connsiteY7" fmla="*/ 3170373 h 4130833"/>
              <a:gd name="connsiteX8" fmla="*/ 3400646 w 3955295"/>
              <a:gd name="connsiteY8" fmla="*/ 3472295 h 4130833"/>
              <a:gd name="connsiteX9" fmla="*/ 3643834 w 3955295"/>
              <a:gd name="connsiteY9" fmla="*/ 3706393 h 4130833"/>
              <a:gd name="connsiteX10" fmla="*/ 2776246 w 3955295"/>
              <a:gd name="connsiteY10" fmla="*/ 4111895 h 4130833"/>
              <a:gd name="connsiteX11" fmla="*/ 2636753 w 3955295"/>
              <a:gd name="connsiteY11" fmla="*/ 4120038 h 4130833"/>
              <a:gd name="connsiteX12" fmla="*/ 2636753 w 3955295"/>
              <a:gd name="connsiteY12" fmla="*/ 4130833 h 4130833"/>
              <a:gd name="connsiteX13" fmla="*/ 2272343 w 3955295"/>
              <a:gd name="connsiteY13" fmla="*/ 4130833 h 4130833"/>
              <a:gd name="connsiteX14" fmla="*/ 0 w 3955295"/>
              <a:gd name="connsiteY14" fmla="*/ 4130833 h 4130833"/>
              <a:gd name="connsiteX15" fmla="*/ 0 w 3955295"/>
              <a:gd name="connsiteY15" fmla="*/ 2043959 h 4130833"/>
              <a:gd name="connsiteX16" fmla="*/ 916730 w 3955295"/>
              <a:gd name="connsiteY16" fmla="*/ 2043959 h 4130833"/>
              <a:gd name="connsiteX17" fmla="*/ 918243 w 3955295"/>
              <a:gd name="connsiteY17" fmla="*/ 2019742 h 4130833"/>
              <a:gd name="connsiteX18" fmla="*/ 964388 w 3955295"/>
              <a:gd name="connsiteY18" fmla="*/ 1781097 h 4130833"/>
              <a:gd name="connsiteX19" fmla="*/ 962197 w 3955295"/>
              <a:gd name="connsiteY19" fmla="*/ 1772346 h 4130833"/>
              <a:gd name="connsiteX20" fmla="*/ 990679 w 3955295"/>
              <a:gd name="connsiteY20" fmla="*/ 1741716 h 4130833"/>
              <a:gd name="connsiteX21" fmla="*/ 992870 w 3955295"/>
              <a:gd name="connsiteY21" fmla="*/ 1741716 h 4130833"/>
              <a:gd name="connsiteX22" fmla="*/ 1498963 w 3955295"/>
              <a:gd name="connsiteY22" fmla="*/ 1032858 h 4130833"/>
              <a:gd name="connsiteX23" fmla="*/ 1899894 w 3955295"/>
              <a:gd name="connsiteY23" fmla="*/ 6763 h 4130833"/>
              <a:gd name="connsiteX24" fmla="*/ 1948755 w 3955295"/>
              <a:gd name="connsiteY24" fmla="*/ 369 h 413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55295" h="4130833">
                <a:moveTo>
                  <a:pt x="1948755" y="369"/>
                </a:moveTo>
                <a:cubicBezTo>
                  <a:pt x="2434479" y="-24420"/>
                  <a:pt x="2330812" y="1206791"/>
                  <a:pt x="2105837" y="1511994"/>
                </a:cubicBezTo>
                <a:cubicBezTo>
                  <a:pt x="2456377" y="1490115"/>
                  <a:pt x="2782818" y="1472613"/>
                  <a:pt x="2916462" y="1468237"/>
                </a:cubicBezTo>
                <a:cubicBezTo>
                  <a:pt x="3245094" y="1455110"/>
                  <a:pt x="3777477" y="1487927"/>
                  <a:pt x="3838822" y="1719838"/>
                </a:cubicBezTo>
                <a:cubicBezTo>
                  <a:pt x="3900167" y="1962688"/>
                  <a:pt x="3830058" y="2102709"/>
                  <a:pt x="3575916" y="2146466"/>
                </a:cubicBezTo>
                <a:cubicBezTo>
                  <a:pt x="3799386" y="2183659"/>
                  <a:pt x="3961511" y="2343371"/>
                  <a:pt x="3954939" y="2489956"/>
                </a:cubicBezTo>
                <a:cubicBezTo>
                  <a:pt x="3963702" y="2689049"/>
                  <a:pt x="3810341" y="2840010"/>
                  <a:pt x="3545244" y="2835634"/>
                </a:cubicBezTo>
                <a:cubicBezTo>
                  <a:pt x="3746805" y="2890330"/>
                  <a:pt x="3841013" y="3006286"/>
                  <a:pt x="3832249" y="3170373"/>
                </a:cubicBezTo>
                <a:cubicBezTo>
                  <a:pt x="3825677" y="3325710"/>
                  <a:pt x="3676697" y="3465731"/>
                  <a:pt x="3400646" y="3472295"/>
                </a:cubicBezTo>
                <a:cubicBezTo>
                  <a:pt x="3558389" y="3516051"/>
                  <a:pt x="3637261" y="3564184"/>
                  <a:pt x="3643834" y="3706393"/>
                </a:cubicBezTo>
                <a:cubicBezTo>
                  <a:pt x="3655336" y="3959088"/>
                  <a:pt x="3261389" y="4071488"/>
                  <a:pt x="2776246" y="4111895"/>
                </a:cubicBezTo>
                <a:lnTo>
                  <a:pt x="2636753" y="4120038"/>
                </a:lnTo>
                <a:lnTo>
                  <a:pt x="2636753" y="4130833"/>
                </a:lnTo>
                <a:lnTo>
                  <a:pt x="2272343" y="4130833"/>
                </a:lnTo>
                <a:lnTo>
                  <a:pt x="0" y="4130833"/>
                </a:lnTo>
                <a:lnTo>
                  <a:pt x="0" y="2043959"/>
                </a:lnTo>
                <a:lnTo>
                  <a:pt x="916730" y="2043959"/>
                </a:lnTo>
                <a:lnTo>
                  <a:pt x="918243" y="2019742"/>
                </a:lnTo>
                <a:cubicBezTo>
                  <a:pt x="927828" y="1912504"/>
                  <a:pt x="942480" y="1825948"/>
                  <a:pt x="964388" y="1781097"/>
                </a:cubicBezTo>
                <a:cubicBezTo>
                  <a:pt x="964388" y="1776722"/>
                  <a:pt x="962197" y="1774534"/>
                  <a:pt x="962197" y="1772346"/>
                </a:cubicBezTo>
                <a:cubicBezTo>
                  <a:pt x="962197" y="1772346"/>
                  <a:pt x="962197" y="1772346"/>
                  <a:pt x="990679" y="1741716"/>
                </a:cubicBezTo>
                <a:cubicBezTo>
                  <a:pt x="990679" y="1741716"/>
                  <a:pt x="992870" y="1741716"/>
                  <a:pt x="992870" y="1741716"/>
                </a:cubicBezTo>
                <a:cubicBezTo>
                  <a:pt x="1148422" y="1485740"/>
                  <a:pt x="1389419" y="1319464"/>
                  <a:pt x="1498963" y="1032858"/>
                </a:cubicBezTo>
                <a:cubicBezTo>
                  <a:pt x="1711478" y="479335"/>
                  <a:pt x="1558117" y="76773"/>
                  <a:pt x="1899894" y="6763"/>
                </a:cubicBezTo>
                <a:cubicBezTo>
                  <a:pt x="1916805" y="3276"/>
                  <a:pt x="1933086" y="1169"/>
                  <a:pt x="1948755" y="369"/>
                </a:cubicBez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Tree>
    <p:extLst>
      <p:ext uri="{BB962C8B-B14F-4D97-AF65-F5344CB8AC3E}">
        <p14:creationId xmlns:p14="http://schemas.microsoft.com/office/powerpoint/2010/main" val="9998563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39881" t="14455" b="10954"/>
          <a:stretch/>
        </p:blipFill>
        <p:spPr>
          <a:xfrm>
            <a:off x="882" y="-1"/>
            <a:ext cx="12434711" cy="6994526"/>
          </a:xfrm>
          <a:prstGeom prst="rect">
            <a:avLst/>
          </a:prstGeom>
        </p:spPr>
      </p:pic>
      <p:grpSp>
        <p:nvGrpSpPr>
          <p:cNvPr id="5" name="Group 4"/>
          <p:cNvGrpSpPr/>
          <p:nvPr/>
        </p:nvGrpSpPr>
        <p:grpSpPr>
          <a:xfrm>
            <a:off x="3793812" y="1278462"/>
            <a:ext cx="4848850" cy="3492648"/>
            <a:chOff x="3941744" y="2014105"/>
            <a:chExt cx="4754206" cy="3424476"/>
          </a:xfrm>
        </p:grpSpPr>
        <p:sp>
          <p:nvSpPr>
            <p:cNvPr id="6" name="Title"/>
            <p:cNvSpPr txBox="1">
              <a:spLocks/>
            </p:cNvSpPr>
            <p:nvPr/>
          </p:nvSpPr>
          <p:spPr>
            <a:xfrm>
              <a:off x="4124598" y="3764031"/>
              <a:ext cx="4388497" cy="917444"/>
            </a:xfrm>
            <a:prstGeom prst="rect">
              <a:avLst/>
            </a:prstGeom>
          </p:spPr>
          <p:txBody>
            <a:bodyPr vert="horz" wrap="square" lIns="149195" tIns="93247" rIns="149195" bIns="93247" rtlCol="0" anchor="t">
              <a:noAutofit/>
            </a:bodyPr>
            <a:lstStyle>
              <a:lvl1pPr algn="ctr">
                <a:lnSpc>
                  <a:spcPct val="90000"/>
                </a:lnSpc>
                <a:spcBef>
                  <a:spcPct val="0"/>
                </a:spcBef>
                <a:buNone/>
                <a:defRPr lang="en-US" sz="4800" b="0" cap="none" spc="-102" baseline="0" dirty="0" smtClean="0">
                  <a:ln w="3175">
                    <a:noFill/>
                  </a:ln>
                  <a:gradFill>
                    <a:gsLst>
                      <a:gs pos="21239">
                        <a:schemeClr val="bg2">
                          <a:lumMod val="50000"/>
                        </a:schemeClr>
                      </a:gs>
                      <a:gs pos="84000">
                        <a:schemeClr val="bg2">
                          <a:lumMod val="50000"/>
                        </a:schemeClr>
                      </a:gs>
                    </a:gsLst>
                    <a:lin ang="5400000" scaled="0"/>
                  </a:gradFill>
                  <a:effectLst/>
                  <a:latin typeface="+mj-lt"/>
                  <a:cs typeface="Segoe UI" pitchFamily="34" charset="0"/>
                </a:defRPr>
              </a:lvl1pPr>
            </a:lstStyle>
            <a:p>
              <a:pPr defTabSz="932417">
                <a:defRPr/>
              </a:pPr>
              <a:r>
                <a:rPr lang="en-US" sz="4895" kern="0" spc="-104" dirty="0">
                  <a:gradFill>
                    <a:gsLst>
                      <a:gs pos="7080">
                        <a:schemeClr val="bg1"/>
                      </a:gs>
                      <a:gs pos="100000">
                        <a:schemeClr val="bg1"/>
                      </a:gs>
                    </a:gsLst>
                    <a:lin ang="5400000" scaled="0"/>
                  </a:gradFill>
                  <a:latin typeface="Segoe UI Semilight" panose="020B0402040204020203" pitchFamily="34" charset="0"/>
                  <a:cs typeface="Segoe UI Semilight" panose="020B0402040204020203" pitchFamily="34" charset="0"/>
                </a:rPr>
                <a:t>Microsoft Azure </a:t>
              </a:r>
              <a:r>
                <a:rPr lang="en-US" sz="4895" kern="0" spc="-104" dirty="0">
                  <a:gradFill>
                    <a:gsLst>
                      <a:gs pos="7080">
                        <a:schemeClr val="bg1">
                          <a:alpha val="0"/>
                        </a:schemeClr>
                      </a:gs>
                      <a:gs pos="100000">
                        <a:schemeClr val="bg1">
                          <a:alpha val="0"/>
                        </a:schemeClr>
                      </a:gs>
                    </a:gsLst>
                    <a:lin ang="5400000" scaled="0"/>
                  </a:gradFill>
                  <a:latin typeface="Segoe UI Semilight" panose="020B0402040204020203" pitchFamily="34" charset="0"/>
                  <a:cs typeface="Segoe UI Semilight" panose="020B0402040204020203" pitchFamily="34" charset="0"/>
                </a:rPr>
                <a:t>Cloud</a:t>
              </a:r>
            </a:p>
          </p:txBody>
        </p:sp>
        <p:sp>
          <p:nvSpPr>
            <p:cNvPr id="10" name="TextBox 9"/>
            <p:cNvSpPr txBox="1"/>
            <p:nvPr/>
          </p:nvSpPr>
          <p:spPr>
            <a:xfrm>
              <a:off x="3941744" y="4832393"/>
              <a:ext cx="4754206" cy="606188"/>
            </a:xfrm>
            <a:prstGeom prst="rect">
              <a:avLst/>
            </a:prstGeom>
            <a:noFill/>
          </p:spPr>
          <p:txBody>
            <a:bodyPr wrap="square" lIns="186494" tIns="149195" rIns="186494" bIns="149195" rtlCol="0">
              <a:spAutoFit/>
            </a:bodyPr>
            <a:lstStyle/>
            <a:p>
              <a:pPr algn="ctr" defTabSz="932417">
                <a:lnSpc>
                  <a:spcPct val="90000"/>
                </a:lnSpc>
                <a:spcAft>
                  <a:spcPts val="612"/>
                </a:spcAft>
                <a:defRPr/>
              </a:pPr>
              <a:r>
                <a:rPr lang="en-US" sz="2244" kern="0" spc="51" dirty="0">
                  <a:solidFill>
                    <a:schemeClr val="bg1"/>
                  </a:solidFill>
                  <a:latin typeface="Segoe UI Semilight" panose="020B0402040204020203" pitchFamily="34" charset="0"/>
                  <a:cs typeface="Segoe UI Semilight" panose="020B0402040204020203" pitchFamily="34" charset="0"/>
                </a:rPr>
                <a:t>Global        Trusted        Hybrid</a:t>
              </a:r>
            </a:p>
          </p:txBody>
        </p:sp>
        <p:sp>
          <p:nvSpPr>
            <p:cNvPr id="11" name="Oval 10"/>
            <p:cNvSpPr/>
            <p:nvPr/>
          </p:nvSpPr>
          <p:spPr bwMode="auto">
            <a:xfrm>
              <a:off x="5469544" y="5098708"/>
              <a:ext cx="62247" cy="62247"/>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5" rIns="186494" bIns="149195"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2" name="Oval 11"/>
            <p:cNvSpPr/>
            <p:nvPr/>
          </p:nvSpPr>
          <p:spPr bwMode="auto">
            <a:xfrm>
              <a:off x="7072254" y="5098708"/>
              <a:ext cx="62247" cy="62247"/>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5" rIns="186494" bIns="149195"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3" name="Freeform 5"/>
            <p:cNvSpPr>
              <a:spLocks noEditPoints="1"/>
            </p:cNvSpPr>
            <p:nvPr/>
          </p:nvSpPr>
          <p:spPr bwMode="auto">
            <a:xfrm>
              <a:off x="5075237" y="2014105"/>
              <a:ext cx="2708274" cy="1472300"/>
            </a:xfrm>
            <a:custGeom>
              <a:avLst/>
              <a:gdLst>
                <a:gd name="T0" fmla="*/ 316 w 407"/>
                <a:gd name="T1" fmla="*/ 220 h 220"/>
                <a:gd name="T2" fmla="*/ 71 w 407"/>
                <a:gd name="T3" fmla="*/ 220 h 220"/>
                <a:gd name="T4" fmla="*/ 0 w 407"/>
                <a:gd name="T5" fmla="*/ 148 h 220"/>
                <a:gd name="T6" fmla="*/ 7 w 407"/>
                <a:gd name="T7" fmla="*/ 118 h 220"/>
                <a:gd name="T8" fmla="*/ 71 w 407"/>
                <a:gd name="T9" fmla="*/ 76 h 220"/>
                <a:gd name="T10" fmla="*/ 105 w 407"/>
                <a:gd name="T11" fmla="*/ 84 h 220"/>
                <a:gd name="T12" fmla="*/ 211 w 407"/>
                <a:gd name="T13" fmla="*/ 0 h 220"/>
                <a:gd name="T14" fmla="*/ 294 w 407"/>
                <a:gd name="T15" fmla="*/ 38 h 220"/>
                <a:gd name="T16" fmla="*/ 316 w 407"/>
                <a:gd name="T17" fmla="*/ 35 h 220"/>
                <a:gd name="T18" fmla="*/ 407 w 407"/>
                <a:gd name="T19" fmla="*/ 128 h 220"/>
                <a:gd name="T20" fmla="*/ 316 w 407"/>
                <a:gd name="T21" fmla="*/ 220 h 220"/>
                <a:gd name="T22" fmla="*/ 71 w 407"/>
                <a:gd name="T23" fmla="*/ 84 h 220"/>
                <a:gd name="T24" fmla="*/ 14 w 407"/>
                <a:gd name="T25" fmla="*/ 121 h 220"/>
                <a:gd name="T26" fmla="*/ 8 w 407"/>
                <a:gd name="T27" fmla="*/ 148 h 220"/>
                <a:gd name="T28" fmla="*/ 71 w 407"/>
                <a:gd name="T29" fmla="*/ 212 h 220"/>
                <a:gd name="T30" fmla="*/ 316 w 407"/>
                <a:gd name="T31" fmla="*/ 212 h 220"/>
                <a:gd name="T32" fmla="*/ 399 w 407"/>
                <a:gd name="T33" fmla="*/ 128 h 220"/>
                <a:gd name="T34" fmla="*/ 316 w 407"/>
                <a:gd name="T35" fmla="*/ 43 h 220"/>
                <a:gd name="T36" fmla="*/ 293 w 407"/>
                <a:gd name="T37" fmla="*/ 46 h 220"/>
                <a:gd name="T38" fmla="*/ 291 w 407"/>
                <a:gd name="T39" fmla="*/ 47 h 220"/>
                <a:gd name="T40" fmla="*/ 289 w 407"/>
                <a:gd name="T41" fmla="*/ 45 h 220"/>
                <a:gd name="T42" fmla="*/ 211 w 407"/>
                <a:gd name="T43" fmla="*/ 8 h 220"/>
                <a:gd name="T44" fmla="*/ 111 w 407"/>
                <a:gd name="T45" fmla="*/ 91 h 220"/>
                <a:gd name="T46" fmla="*/ 110 w 407"/>
                <a:gd name="T47" fmla="*/ 97 h 220"/>
                <a:gd name="T48" fmla="*/ 105 w 407"/>
                <a:gd name="T49" fmla="*/ 94 h 220"/>
                <a:gd name="T50" fmla="*/ 71 w 407"/>
                <a:gd name="T51" fmla="*/ 8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7" h="220">
                  <a:moveTo>
                    <a:pt x="316" y="220"/>
                  </a:moveTo>
                  <a:cubicBezTo>
                    <a:pt x="71" y="220"/>
                    <a:pt x="71" y="220"/>
                    <a:pt x="71" y="220"/>
                  </a:cubicBezTo>
                  <a:cubicBezTo>
                    <a:pt x="32" y="220"/>
                    <a:pt x="0" y="188"/>
                    <a:pt x="0" y="148"/>
                  </a:cubicBezTo>
                  <a:cubicBezTo>
                    <a:pt x="0" y="137"/>
                    <a:pt x="2" y="127"/>
                    <a:pt x="7" y="118"/>
                  </a:cubicBezTo>
                  <a:cubicBezTo>
                    <a:pt x="18" y="92"/>
                    <a:pt x="44" y="76"/>
                    <a:pt x="71" y="76"/>
                  </a:cubicBezTo>
                  <a:cubicBezTo>
                    <a:pt x="83" y="76"/>
                    <a:pt x="94" y="79"/>
                    <a:pt x="105" y="84"/>
                  </a:cubicBezTo>
                  <a:cubicBezTo>
                    <a:pt x="116" y="35"/>
                    <a:pt x="160" y="0"/>
                    <a:pt x="211" y="0"/>
                  </a:cubicBezTo>
                  <a:cubicBezTo>
                    <a:pt x="243" y="0"/>
                    <a:pt x="273" y="14"/>
                    <a:pt x="294" y="38"/>
                  </a:cubicBezTo>
                  <a:cubicBezTo>
                    <a:pt x="301" y="36"/>
                    <a:pt x="308" y="35"/>
                    <a:pt x="316" y="35"/>
                  </a:cubicBezTo>
                  <a:cubicBezTo>
                    <a:pt x="366" y="35"/>
                    <a:pt x="407" y="77"/>
                    <a:pt x="407" y="128"/>
                  </a:cubicBezTo>
                  <a:cubicBezTo>
                    <a:pt x="407" y="179"/>
                    <a:pt x="366" y="220"/>
                    <a:pt x="316" y="220"/>
                  </a:cubicBezTo>
                  <a:close/>
                  <a:moveTo>
                    <a:pt x="71" y="84"/>
                  </a:moveTo>
                  <a:cubicBezTo>
                    <a:pt x="47" y="84"/>
                    <a:pt x="24" y="98"/>
                    <a:pt x="14" y="121"/>
                  </a:cubicBezTo>
                  <a:cubicBezTo>
                    <a:pt x="10" y="130"/>
                    <a:pt x="8" y="139"/>
                    <a:pt x="8" y="148"/>
                  </a:cubicBezTo>
                  <a:cubicBezTo>
                    <a:pt x="8" y="183"/>
                    <a:pt x="36" y="212"/>
                    <a:pt x="71" y="212"/>
                  </a:cubicBezTo>
                  <a:cubicBezTo>
                    <a:pt x="316" y="212"/>
                    <a:pt x="316" y="212"/>
                    <a:pt x="316" y="212"/>
                  </a:cubicBezTo>
                  <a:cubicBezTo>
                    <a:pt x="362" y="212"/>
                    <a:pt x="399" y="174"/>
                    <a:pt x="399" y="128"/>
                  </a:cubicBezTo>
                  <a:cubicBezTo>
                    <a:pt x="399" y="81"/>
                    <a:pt x="362" y="43"/>
                    <a:pt x="316" y="43"/>
                  </a:cubicBezTo>
                  <a:cubicBezTo>
                    <a:pt x="308" y="43"/>
                    <a:pt x="301" y="44"/>
                    <a:pt x="293" y="46"/>
                  </a:cubicBezTo>
                  <a:cubicBezTo>
                    <a:pt x="291" y="47"/>
                    <a:pt x="291" y="47"/>
                    <a:pt x="291" y="47"/>
                  </a:cubicBezTo>
                  <a:cubicBezTo>
                    <a:pt x="289" y="45"/>
                    <a:pt x="289" y="45"/>
                    <a:pt x="289" y="45"/>
                  </a:cubicBezTo>
                  <a:cubicBezTo>
                    <a:pt x="270" y="21"/>
                    <a:pt x="241" y="8"/>
                    <a:pt x="211" y="8"/>
                  </a:cubicBezTo>
                  <a:cubicBezTo>
                    <a:pt x="162" y="8"/>
                    <a:pt x="120" y="43"/>
                    <a:pt x="111" y="91"/>
                  </a:cubicBezTo>
                  <a:cubicBezTo>
                    <a:pt x="110" y="97"/>
                    <a:pt x="110" y="97"/>
                    <a:pt x="110" y="97"/>
                  </a:cubicBezTo>
                  <a:cubicBezTo>
                    <a:pt x="105" y="94"/>
                    <a:pt x="105" y="94"/>
                    <a:pt x="105" y="94"/>
                  </a:cubicBezTo>
                  <a:cubicBezTo>
                    <a:pt x="95" y="87"/>
                    <a:pt x="83" y="84"/>
                    <a:pt x="71" y="84"/>
                  </a:cubicBezTo>
                  <a:close/>
                </a:path>
              </a:pathLst>
            </a:custGeom>
            <a:solidFill>
              <a:schemeClr val="bg1"/>
            </a:solidFill>
            <a:ln>
              <a:noFill/>
            </a:ln>
          </p:spPr>
          <p:txBody>
            <a:bodyPr vert="horz" wrap="square" lIns="93260" tIns="46630" rIns="93260" bIns="46630" numCol="1" anchor="t" anchorCtr="0" compatLnSpc="1">
              <a:prstTxWarp prst="textNoShape">
                <a:avLst/>
              </a:prstTxWarp>
            </a:bodyPr>
            <a:lstStyle/>
            <a:p>
              <a:pPr defTabSz="932597"/>
              <a:endParaRPr lang="en-US" sz="1836" kern="0">
                <a:solidFill>
                  <a:sysClr val="windowText" lastClr="000000"/>
                </a:solidFill>
              </a:endParaRPr>
            </a:p>
          </p:txBody>
        </p:sp>
      </p:grpSp>
    </p:spTree>
    <p:extLst>
      <p:ext uri="{BB962C8B-B14F-4D97-AF65-F5344CB8AC3E}">
        <p14:creationId xmlns:p14="http://schemas.microsoft.com/office/powerpoint/2010/main" val="1306712831"/>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39881" t="14455" b="10954"/>
          <a:stretch/>
        </p:blipFill>
        <p:spPr>
          <a:xfrm>
            <a:off x="10605" y="0"/>
            <a:ext cx="12434711" cy="6994526"/>
          </a:xfrm>
          <a:prstGeom prst="rect">
            <a:avLst/>
          </a:prstGeom>
        </p:spPr>
      </p:pic>
      <p:sp>
        <p:nvSpPr>
          <p:cNvPr id="10" name="Title 9"/>
          <p:cNvSpPr>
            <a:spLocks noGrp="1"/>
          </p:cNvSpPr>
          <p:nvPr>
            <p:ph type="title"/>
          </p:nvPr>
        </p:nvSpPr>
        <p:spPr/>
        <p:txBody>
          <a:bodyPr/>
          <a:lstStyle/>
          <a:p>
            <a:r>
              <a:rPr lang="en-US" dirty="0">
                <a:solidFill>
                  <a:schemeClr val="bg1"/>
                </a:solidFill>
              </a:rPr>
              <a:t>Azure Solutions</a:t>
            </a:r>
          </a:p>
        </p:txBody>
      </p:sp>
      <p:grpSp>
        <p:nvGrpSpPr>
          <p:cNvPr id="22" name="Group 21"/>
          <p:cNvGrpSpPr/>
          <p:nvPr/>
        </p:nvGrpSpPr>
        <p:grpSpPr>
          <a:xfrm>
            <a:off x="6435962" y="2698661"/>
            <a:ext cx="2706684" cy="670445"/>
            <a:chOff x="673809" y="2673424"/>
            <a:chExt cx="2653853" cy="657359"/>
          </a:xfrm>
        </p:grpSpPr>
        <p:sp>
          <p:nvSpPr>
            <p:cNvPr id="23" name="Rectangle 22"/>
            <p:cNvSpPr/>
            <p:nvPr/>
          </p:nvSpPr>
          <p:spPr>
            <a:xfrm>
              <a:off x="1454870" y="2673424"/>
              <a:ext cx="1872792" cy="657359"/>
            </a:xfrm>
            <a:prstGeom prst="rect">
              <a:avLst/>
            </a:prstGeom>
          </p:spPr>
          <p:txBody>
            <a:bodyPr wrap="square">
              <a:spAutoFit/>
            </a:bodyPr>
            <a:lstStyle/>
            <a:p>
              <a:pPr defTabSz="932597"/>
              <a:r>
                <a:rPr lang="en-US" sz="1836" kern="0" dirty="0">
                  <a:solidFill>
                    <a:schemeClr val="bg1"/>
                  </a:solidFill>
                </a:rPr>
                <a:t>App </a:t>
              </a:r>
            </a:p>
            <a:p>
              <a:pPr defTabSz="932597"/>
              <a:r>
                <a:rPr lang="en-US" sz="1836" kern="0" dirty="0">
                  <a:solidFill>
                    <a:schemeClr val="bg1"/>
                  </a:solidFill>
                </a:rPr>
                <a:t>modernization</a:t>
              </a:r>
            </a:p>
          </p:txBody>
        </p:sp>
        <p:pic>
          <p:nvPicPr>
            <p:cNvPr id="24" name="Picture 23"/>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73809" y="2682782"/>
              <a:ext cx="614373" cy="614373"/>
            </a:xfrm>
            <a:prstGeom prst="rect">
              <a:avLst/>
            </a:prstGeom>
          </p:spPr>
        </p:pic>
      </p:grpSp>
      <p:grpSp>
        <p:nvGrpSpPr>
          <p:cNvPr id="25" name="Group 24"/>
          <p:cNvGrpSpPr/>
          <p:nvPr/>
        </p:nvGrpSpPr>
        <p:grpSpPr>
          <a:xfrm>
            <a:off x="472334" y="2514370"/>
            <a:ext cx="2547549" cy="834418"/>
            <a:chOff x="1454870" y="3897927"/>
            <a:chExt cx="2497824" cy="818131"/>
          </a:xfrm>
        </p:grpSpPr>
        <p:sp>
          <p:nvSpPr>
            <p:cNvPr id="26" name="Rectangle 25"/>
            <p:cNvSpPr/>
            <p:nvPr/>
          </p:nvSpPr>
          <p:spPr>
            <a:xfrm>
              <a:off x="2381560" y="4058699"/>
              <a:ext cx="1571134" cy="657359"/>
            </a:xfrm>
            <a:prstGeom prst="rect">
              <a:avLst/>
            </a:prstGeom>
          </p:spPr>
          <p:txBody>
            <a:bodyPr wrap="square">
              <a:spAutoFit/>
            </a:bodyPr>
            <a:lstStyle/>
            <a:p>
              <a:pPr defTabSz="932597"/>
              <a:r>
                <a:rPr lang="en-US" sz="1836" kern="0" dirty="0">
                  <a:solidFill>
                    <a:schemeClr val="bg1"/>
                  </a:solidFill>
                </a:rPr>
                <a:t>Development </a:t>
              </a:r>
              <a:br>
                <a:rPr lang="en-US" sz="1836" kern="0" dirty="0">
                  <a:solidFill>
                    <a:schemeClr val="bg1"/>
                  </a:solidFill>
                </a:rPr>
              </a:br>
              <a:r>
                <a:rPr lang="en-US" sz="1836" kern="0" dirty="0">
                  <a:solidFill>
                    <a:schemeClr val="bg1"/>
                  </a:solidFill>
                </a:rPr>
                <a:t>and test</a:t>
              </a:r>
            </a:p>
          </p:txBody>
        </p:sp>
        <p:grpSp>
          <p:nvGrpSpPr>
            <p:cNvPr id="27" name="Group 26"/>
            <p:cNvGrpSpPr>
              <a:grpSpLocks noChangeAspect="1"/>
            </p:cNvGrpSpPr>
            <p:nvPr/>
          </p:nvGrpSpPr>
          <p:grpSpPr bwMode="auto">
            <a:xfrm>
              <a:off x="1454870" y="3897927"/>
              <a:ext cx="773367" cy="773367"/>
              <a:chOff x="427" y="1821"/>
              <a:chExt cx="497" cy="497"/>
            </a:xfrm>
          </p:grpSpPr>
          <p:sp>
            <p:nvSpPr>
              <p:cNvPr id="28" name="AutoShape 8"/>
              <p:cNvSpPr>
                <a:spLocks noChangeAspect="1" noChangeArrowheads="1" noTextEdit="1"/>
              </p:cNvSpPr>
              <p:nvPr/>
            </p:nvSpPr>
            <p:spPr bwMode="auto">
              <a:xfrm>
                <a:off x="427" y="1821"/>
                <a:ext cx="497" cy="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049">
                  <a:defRPr/>
                </a:pPr>
                <a:endParaRPr lang="en-US" kern="0">
                  <a:solidFill>
                    <a:schemeClr val="bg1"/>
                  </a:solidFill>
                </a:endParaRPr>
              </a:p>
            </p:txBody>
          </p:sp>
          <p:sp>
            <p:nvSpPr>
              <p:cNvPr id="29" name="Freeform 10"/>
              <p:cNvSpPr>
                <a:spLocks/>
              </p:cNvSpPr>
              <p:nvPr/>
            </p:nvSpPr>
            <p:spPr bwMode="auto">
              <a:xfrm>
                <a:off x="427" y="1821"/>
                <a:ext cx="495" cy="311"/>
              </a:xfrm>
              <a:custGeom>
                <a:avLst/>
                <a:gdLst>
                  <a:gd name="T0" fmla="*/ 320 w 320"/>
                  <a:gd name="T1" fmla="*/ 164 h 201"/>
                  <a:gd name="T2" fmla="*/ 283 w 320"/>
                  <a:gd name="T3" fmla="*/ 127 h 201"/>
                  <a:gd name="T4" fmla="*/ 278 w 320"/>
                  <a:gd name="T5" fmla="*/ 127 h 201"/>
                  <a:gd name="T6" fmla="*/ 282 w 320"/>
                  <a:gd name="T7" fmla="*/ 101 h 201"/>
                  <a:gd name="T8" fmla="*/ 185 w 320"/>
                  <a:gd name="T9" fmla="*/ 1 h 201"/>
                  <a:gd name="T10" fmla="*/ 90 w 320"/>
                  <a:gd name="T11" fmla="*/ 69 h 201"/>
                  <a:gd name="T12" fmla="*/ 68 w 320"/>
                  <a:gd name="T13" fmla="*/ 65 h 201"/>
                  <a:gd name="T14" fmla="*/ 0 w 320"/>
                  <a:gd name="T15" fmla="*/ 133 h 201"/>
                  <a:gd name="T16" fmla="*/ 0 w 320"/>
                  <a:gd name="T17" fmla="*/ 133 h 201"/>
                  <a:gd name="T18" fmla="*/ 67 w 320"/>
                  <a:gd name="T19" fmla="*/ 201 h 201"/>
                  <a:gd name="T20" fmla="*/ 67 w 320"/>
                  <a:gd name="T21" fmla="*/ 201 h 201"/>
                  <a:gd name="T22" fmla="*/ 285 w 320"/>
                  <a:gd name="T23" fmla="*/ 201 h 201"/>
                  <a:gd name="T24" fmla="*/ 320 w 320"/>
                  <a:gd name="T25" fmla="*/ 164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0" h="201">
                    <a:moveTo>
                      <a:pt x="320" y="164"/>
                    </a:moveTo>
                    <a:cubicBezTo>
                      <a:pt x="320" y="144"/>
                      <a:pt x="303" y="127"/>
                      <a:pt x="283" y="127"/>
                    </a:cubicBezTo>
                    <a:cubicBezTo>
                      <a:pt x="278" y="127"/>
                      <a:pt x="278" y="127"/>
                      <a:pt x="278" y="127"/>
                    </a:cubicBezTo>
                    <a:cubicBezTo>
                      <a:pt x="281" y="119"/>
                      <a:pt x="282" y="110"/>
                      <a:pt x="282" y="101"/>
                    </a:cubicBezTo>
                    <a:cubicBezTo>
                      <a:pt x="282" y="46"/>
                      <a:pt x="239" y="2"/>
                      <a:pt x="185" y="1"/>
                    </a:cubicBezTo>
                    <a:cubicBezTo>
                      <a:pt x="141" y="0"/>
                      <a:pt x="103" y="28"/>
                      <a:pt x="90" y="69"/>
                    </a:cubicBezTo>
                    <a:cubicBezTo>
                      <a:pt x="83" y="66"/>
                      <a:pt x="75" y="65"/>
                      <a:pt x="68" y="65"/>
                    </a:cubicBezTo>
                    <a:cubicBezTo>
                      <a:pt x="30" y="65"/>
                      <a:pt x="0" y="96"/>
                      <a:pt x="0" y="133"/>
                    </a:cubicBezTo>
                    <a:cubicBezTo>
                      <a:pt x="0" y="133"/>
                      <a:pt x="0" y="133"/>
                      <a:pt x="0" y="133"/>
                    </a:cubicBezTo>
                    <a:cubicBezTo>
                      <a:pt x="0" y="171"/>
                      <a:pt x="30" y="201"/>
                      <a:pt x="67" y="201"/>
                    </a:cubicBezTo>
                    <a:cubicBezTo>
                      <a:pt x="67" y="201"/>
                      <a:pt x="67" y="201"/>
                      <a:pt x="67" y="201"/>
                    </a:cubicBezTo>
                    <a:cubicBezTo>
                      <a:pt x="285" y="201"/>
                      <a:pt x="285" y="201"/>
                      <a:pt x="285" y="201"/>
                    </a:cubicBezTo>
                    <a:cubicBezTo>
                      <a:pt x="305" y="200"/>
                      <a:pt x="320" y="184"/>
                      <a:pt x="320" y="164"/>
                    </a:cubicBezTo>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defRPr/>
                </a:pPr>
                <a:endParaRPr lang="en-US" kern="0">
                  <a:solidFill>
                    <a:schemeClr val="bg1"/>
                  </a:solidFill>
                </a:endParaRPr>
              </a:p>
            </p:txBody>
          </p:sp>
          <p:sp>
            <p:nvSpPr>
              <p:cNvPr id="30" name="Freeform 11"/>
              <p:cNvSpPr>
                <a:spLocks noEditPoints="1"/>
              </p:cNvSpPr>
              <p:nvPr/>
            </p:nvSpPr>
            <p:spPr bwMode="auto">
              <a:xfrm>
                <a:off x="427" y="1823"/>
                <a:ext cx="330" cy="206"/>
              </a:xfrm>
              <a:custGeom>
                <a:avLst/>
                <a:gdLst>
                  <a:gd name="T0" fmla="*/ 0 w 213"/>
                  <a:gd name="T1" fmla="*/ 132 h 133"/>
                  <a:gd name="T2" fmla="*/ 0 w 213"/>
                  <a:gd name="T3" fmla="*/ 133 h 133"/>
                  <a:gd name="T4" fmla="*/ 0 w 213"/>
                  <a:gd name="T5" fmla="*/ 132 h 133"/>
                  <a:gd name="T6" fmla="*/ 0 w 213"/>
                  <a:gd name="T7" fmla="*/ 132 h 133"/>
                  <a:gd name="T8" fmla="*/ 206 w 213"/>
                  <a:gd name="T9" fmla="*/ 3 h 133"/>
                  <a:gd name="T10" fmla="*/ 213 w 213"/>
                  <a:gd name="T11" fmla="*/ 5 h 133"/>
                  <a:gd name="T12" fmla="*/ 213 w 213"/>
                  <a:gd name="T13" fmla="*/ 4 h 133"/>
                  <a:gd name="T14" fmla="*/ 206 w 213"/>
                  <a:gd name="T15" fmla="*/ 3 h 133"/>
                  <a:gd name="T16" fmla="*/ 183 w 213"/>
                  <a:gd name="T17" fmla="*/ 0 h 133"/>
                  <a:gd name="T18" fmla="*/ 90 w 213"/>
                  <a:gd name="T19" fmla="*/ 68 h 133"/>
                  <a:gd name="T20" fmla="*/ 68 w 213"/>
                  <a:gd name="T21" fmla="*/ 64 h 133"/>
                  <a:gd name="T22" fmla="*/ 68 w 213"/>
                  <a:gd name="T23" fmla="*/ 64 h 133"/>
                  <a:gd name="T24" fmla="*/ 0 w 213"/>
                  <a:gd name="T25" fmla="*/ 132 h 133"/>
                  <a:gd name="T26" fmla="*/ 68 w 213"/>
                  <a:gd name="T27" fmla="*/ 64 h 133"/>
                  <a:gd name="T28" fmla="*/ 68 w 213"/>
                  <a:gd name="T29" fmla="*/ 64 h 133"/>
                  <a:gd name="T30" fmla="*/ 90 w 213"/>
                  <a:gd name="T31" fmla="*/ 68 h 133"/>
                  <a:gd name="T32" fmla="*/ 183 w 213"/>
                  <a:gd name="T33" fmla="*/ 0 h 133"/>
                  <a:gd name="T34" fmla="*/ 184 w 213"/>
                  <a:gd name="T35" fmla="*/ 0 h 133"/>
                  <a:gd name="T36" fmla="*/ 183 w 213"/>
                  <a:gd name="T37" fmla="*/ 0 h 133"/>
                  <a:gd name="T38" fmla="*/ 183 w 213"/>
                  <a:gd name="T39"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 h="133">
                    <a:moveTo>
                      <a:pt x="0" y="132"/>
                    </a:moveTo>
                    <a:cubicBezTo>
                      <a:pt x="0" y="133"/>
                      <a:pt x="0" y="133"/>
                      <a:pt x="0" y="133"/>
                    </a:cubicBezTo>
                    <a:cubicBezTo>
                      <a:pt x="0" y="133"/>
                      <a:pt x="0" y="133"/>
                      <a:pt x="0" y="132"/>
                    </a:cubicBezTo>
                    <a:cubicBezTo>
                      <a:pt x="0" y="132"/>
                      <a:pt x="0" y="132"/>
                      <a:pt x="0" y="132"/>
                    </a:cubicBezTo>
                    <a:moveTo>
                      <a:pt x="206" y="3"/>
                    </a:moveTo>
                    <a:cubicBezTo>
                      <a:pt x="208" y="3"/>
                      <a:pt x="210" y="4"/>
                      <a:pt x="213" y="5"/>
                    </a:cubicBezTo>
                    <a:cubicBezTo>
                      <a:pt x="213" y="5"/>
                      <a:pt x="213" y="5"/>
                      <a:pt x="213" y="4"/>
                    </a:cubicBezTo>
                    <a:cubicBezTo>
                      <a:pt x="211" y="4"/>
                      <a:pt x="208" y="3"/>
                      <a:pt x="206" y="3"/>
                    </a:cubicBezTo>
                    <a:moveTo>
                      <a:pt x="183" y="0"/>
                    </a:moveTo>
                    <a:cubicBezTo>
                      <a:pt x="140" y="0"/>
                      <a:pt x="103" y="27"/>
                      <a:pt x="90" y="68"/>
                    </a:cubicBezTo>
                    <a:cubicBezTo>
                      <a:pt x="83" y="65"/>
                      <a:pt x="75" y="64"/>
                      <a:pt x="68" y="64"/>
                    </a:cubicBezTo>
                    <a:cubicBezTo>
                      <a:pt x="68" y="64"/>
                      <a:pt x="68" y="64"/>
                      <a:pt x="68" y="64"/>
                    </a:cubicBezTo>
                    <a:cubicBezTo>
                      <a:pt x="30" y="64"/>
                      <a:pt x="0" y="95"/>
                      <a:pt x="0" y="132"/>
                    </a:cubicBezTo>
                    <a:cubicBezTo>
                      <a:pt x="0" y="95"/>
                      <a:pt x="30" y="64"/>
                      <a:pt x="68" y="64"/>
                    </a:cubicBezTo>
                    <a:cubicBezTo>
                      <a:pt x="68" y="64"/>
                      <a:pt x="68" y="64"/>
                      <a:pt x="68" y="64"/>
                    </a:cubicBezTo>
                    <a:cubicBezTo>
                      <a:pt x="75" y="64"/>
                      <a:pt x="83" y="65"/>
                      <a:pt x="90" y="68"/>
                    </a:cubicBezTo>
                    <a:cubicBezTo>
                      <a:pt x="103" y="27"/>
                      <a:pt x="141" y="0"/>
                      <a:pt x="183" y="0"/>
                    </a:cubicBezTo>
                    <a:cubicBezTo>
                      <a:pt x="183" y="0"/>
                      <a:pt x="184" y="0"/>
                      <a:pt x="184" y="0"/>
                    </a:cubicBezTo>
                    <a:cubicBezTo>
                      <a:pt x="184" y="0"/>
                      <a:pt x="183" y="0"/>
                      <a:pt x="183" y="0"/>
                    </a:cubicBezTo>
                    <a:cubicBezTo>
                      <a:pt x="183" y="0"/>
                      <a:pt x="183" y="0"/>
                      <a:pt x="18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defRPr/>
                </a:pPr>
                <a:endParaRPr lang="en-US" kern="0">
                  <a:solidFill>
                    <a:schemeClr val="bg1"/>
                  </a:solidFill>
                </a:endParaRPr>
              </a:p>
            </p:txBody>
          </p:sp>
          <p:sp>
            <p:nvSpPr>
              <p:cNvPr id="31" name="Freeform 12"/>
              <p:cNvSpPr>
                <a:spLocks noEditPoints="1"/>
              </p:cNvSpPr>
              <p:nvPr/>
            </p:nvSpPr>
            <p:spPr bwMode="auto">
              <a:xfrm>
                <a:off x="427" y="1823"/>
                <a:ext cx="330" cy="309"/>
              </a:xfrm>
              <a:custGeom>
                <a:avLst/>
                <a:gdLst>
                  <a:gd name="T0" fmla="*/ 104 w 213"/>
                  <a:gd name="T1" fmla="*/ 200 h 200"/>
                  <a:gd name="T2" fmla="*/ 104 w 213"/>
                  <a:gd name="T3" fmla="*/ 200 h 200"/>
                  <a:gd name="T4" fmla="*/ 104 w 213"/>
                  <a:gd name="T5" fmla="*/ 200 h 200"/>
                  <a:gd name="T6" fmla="*/ 104 w 213"/>
                  <a:gd name="T7" fmla="*/ 200 h 200"/>
                  <a:gd name="T8" fmla="*/ 183 w 213"/>
                  <a:gd name="T9" fmla="*/ 0 h 200"/>
                  <a:gd name="T10" fmla="*/ 90 w 213"/>
                  <a:gd name="T11" fmla="*/ 68 h 200"/>
                  <a:gd name="T12" fmla="*/ 68 w 213"/>
                  <a:gd name="T13" fmla="*/ 64 h 200"/>
                  <a:gd name="T14" fmla="*/ 68 w 213"/>
                  <a:gd name="T15" fmla="*/ 64 h 200"/>
                  <a:gd name="T16" fmla="*/ 0 w 213"/>
                  <a:gd name="T17" fmla="*/ 132 h 200"/>
                  <a:gd name="T18" fmla="*/ 0 w 213"/>
                  <a:gd name="T19" fmla="*/ 132 h 200"/>
                  <a:gd name="T20" fmla="*/ 0 w 213"/>
                  <a:gd name="T21" fmla="*/ 132 h 200"/>
                  <a:gd name="T22" fmla="*/ 0 w 213"/>
                  <a:gd name="T23" fmla="*/ 132 h 200"/>
                  <a:gd name="T24" fmla="*/ 0 w 213"/>
                  <a:gd name="T25" fmla="*/ 132 h 200"/>
                  <a:gd name="T26" fmla="*/ 0 w 213"/>
                  <a:gd name="T27" fmla="*/ 133 h 200"/>
                  <a:gd name="T28" fmla="*/ 67 w 213"/>
                  <a:gd name="T29" fmla="*/ 200 h 200"/>
                  <a:gd name="T30" fmla="*/ 67 w 213"/>
                  <a:gd name="T31" fmla="*/ 200 h 200"/>
                  <a:gd name="T32" fmla="*/ 104 w 213"/>
                  <a:gd name="T33" fmla="*/ 200 h 200"/>
                  <a:gd name="T34" fmla="*/ 85 w 213"/>
                  <a:gd name="T35" fmla="*/ 167 h 200"/>
                  <a:gd name="T36" fmla="*/ 135 w 213"/>
                  <a:gd name="T37" fmla="*/ 86 h 200"/>
                  <a:gd name="T38" fmla="*/ 151 w 213"/>
                  <a:gd name="T39" fmla="*/ 84 h 200"/>
                  <a:gd name="T40" fmla="*/ 158 w 213"/>
                  <a:gd name="T41" fmla="*/ 84 h 200"/>
                  <a:gd name="T42" fmla="*/ 213 w 213"/>
                  <a:gd name="T43" fmla="*/ 5 h 200"/>
                  <a:gd name="T44" fmla="*/ 206 w 213"/>
                  <a:gd name="T45" fmla="*/ 3 h 200"/>
                  <a:gd name="T46" fmla="*/ 184 w 213"/>
                  <a:gd name="T47" fmla="*/ 0 h 200"/>
                  <a:gd name="T48" fmla="*/ 183 w 213"/>
                  <a:gd name="T49"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3" h="200">
                    <a:moveTo>
                      <a:pt x="104" y="200"/>
                    </a:moveTo>
                    <a:cubicBezTo>
                      <a:pt x="104" y="200"/>
                      <a:pt x="104" y="200"/>
                      <a:pt x="104" y="200"/>
                    </a:cubicBezTo>
                    <a:cubicBezTo>
                      <a:pt x="104" y="200"/>
                      <a:pt x="104" y="200"/>
                      <a:pt x="104" y="200"/>
                    </a:cubicBezTo>
                    <a:cubicBezTo>
                      <a:pt x="104" y="200"/>
                      <a:pt x="104" y="200"/>
                      <a:pt x="104" y="200"/>
                    </a:cubicBezTo>
                    <a:moveTo>
                      <a:pt x="183" y="0"/>
                    </a:moveTo>
                    <a:cubicBezTo>
                      <a:pt x="141" y="0"/>
                      <a:pt x="103" y="27"/>
                      <a:pt x="90" y="68"/>
                    </a:cubicBezTo>
                    <a:cubicBezTo>
                      <a:pt x="83" y="65"/>
                      <a:pt x="75" y="64"/>
                      <a:pt x="68" y="64"/>
                    </a:cubicBezTo>
                    <a:cubicBezTo>
                      <a:pt x="68" y="64"/>
                      <a:pt x="68" y="64"/>
                      <a:pt x="68" y="64"/>
                    </a:cubicBezTo>
                    <a:cubicBezTo>
                      <a:pt x="30" y="64"/>
                      <a:pt x="0" y="95"/>
                      <a:pt x="0" y="132"/>
                    </a:cubicBezTo>
                    <a:cubicBezTo>
                      <a:pt x="0" y="132"/>
                      <a:pt x="0" y="132"/>
                      <a:pt x="0" y="132"/>
                    </a:cubicBezTo>
                    <a:cubicBezTo>
                      <a:pt x="0" y="132"/>
                      <a:pt x="0" y="132"/>
                      <a:pt x="0" y="132"/>
                    </a:cubicBezTo>
                    <a:cubicBezTo>
                      <a:pt x="0" y="132"/>
                      <a:pt x="0" y="132"/>
                      <a:pt x="0" y="132"/>
                    </a:cubicBezTo>
                    <a:cubicBezTo>
                      <a:pt x="0" y="132"/>
                      <a:pt x="0" y="132"/>
                      <a:pt x="0" y="132"/>
                    </a:cubicBezTo>
                    <a:cubicBezTo>
                      <a:pt x="0" y="133"/>
                      <a:pt x="0" y="133"/>
                      <a:pt x="0" y="133"/>
                    </a:cubicBezTo>
                    <a:cubicBezTo>
                      <a:pt x="0" y="170"/>
                      <a:pt x="30" y="200"/>
                      <a:pt x="67" y="200"/>
                    </a:cubicBezTo>
                    <a:cubicBezTo>
                      <a:pt x="67" y="200"/>
                      <a:pt x="67" y="200"/>
                      <a:pt x="67" y="200"/>
                    </a:cubicBezTo>
                    <a:cubicBezTo>
                      <a:pt x="104" y="200"/>
                      <a:pt x="104" y="200"/>
                      <a:pt x="104" y="200"/>
                    </a:cubicBezTo>
                    <a:cubicBezTo>
                      <a:pt x="95" y="191"/>
                      <a:pt x="88" y="180"/>
                      <a:pt x="85" y="167"/>
                    </a:cubicBezTo>
                    <a:cubicBezTo>
                      <a:pt x="77" y="131"/>
                      <a:pt x="99" y="95"/>
                      <a:pt x="135" y="86"/>
                    </a:cubicBezTo>
                    <a:cubicBezTo>
                      <a:pt x="140" y="85"/>
                      <a:pt x="145" y="84"/>
                      <a:pt x="151" y="84"/>
                    </a:cubicBezTo>
                    <a:cubicBezTo>
                      <a:pt x="153" y="84"/>
                      <a:pt x="156" y="84"/>
                      <a:pt x="158" y="84"/>
                    </a:cubicBezTo>
                    <a:cubicBezTo>
                      <a:pt x="161" y="50"/>
                      <a:pt x="182" y="20"/>
                      <a:pt x="213" y="5"/>
                    </a:cubicBezTo>
                    <a:cubicBezTo>
                      <a:pt x="210" y="4"/>
                      <a:pt x="208" y="3"/>
                      <a:pt x="206" y="3"/>
                    </a:cubicBezTo>
                    <a:cubicBezTo>
                      <a:pt x="198" y="1"/>
                      <a:pt x="191" y="0"/>
                      <a:pt x="184" y="0"/>
                    </a:cubicBezTo>
                    <a:cubicBezTo>
                      <a:pt x="184" y="0"/>
                      <a:pt x="183" y="0"/>
                      <a:pt x="183" y="0"/>
                    </a:cubicBezTo>
                  </a:path>
                </a:pathLst>
              </a:custGeom>
              <a:solidFill>
                <a:srgbClr val="83C7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defRPr/>
                </a:pPr>
                <a:endParaRPr lang="en-US" kern="0">
                  <a:solidFill>
                    <a:schemeClr val="bg1"/>
                  </a:solidFill>
                </a:endParaRPr>
              </a:p>
            </p:txBody>
          </p:sp>
          <p:sp>
            <p:nvSpPr>
              <p:cNvPr id="32" name="Freeform 13"/>
              <p:cNvSpPr>
                <a:spLocks/>
              </p:cNvSpPr>
              <p:nvPr/>
            </p:nvSpPr>
            <p:spPr bwMode="auto">
              <a:xfrm>
                <a:off x="554" y="1981"/>
                <a:ext cx="344" cy="337"/>
              </a:xfrm>
              <a:custGeom>
                <a:avLst/>
                <a:gdLst>
                  <a:gd name="T0" fmla="*/ 214 w 222"/>
                  <a:gd name="T1" fmla="*/ 194 h 218"/>
                  <a:gd name="T2" fmla="*/ 147 w 222"/>
                  <a:gd name="T3" fmla="*/ 77 h 218"/>
                  <a:gd name="T4" fmla="*/ 147 w 222"/>
                  <a:gd name="T5" fmla="*/ 30 h 218"/>
                  <a:gd name="T6" fmla="*/ 148 w 222"/>
                  <a:gd name="T7" fmla="*/ 30 h 218"/>
                  <a:gd name="T8" fmla="*/ 163 w 222"/>
                  <a:gd name="T9" fmla="*/ 16 h 218"/>
                  <a:gd name="T10" fmla="*/ 163 w 222"/>
                  <a:gd name="T11" fmla="*/ 15 h 218"/>
                  <a:gd name="T12" fmla="*/ 148 w 222"/>
                  <a:gd name="T13" fmla="*/ 0 h 218"/>
                  <a:gd name="T14" fmla="*/ 74 w 222"/>
                  <a:gd name="T15" fmla="*/ 0 h 218"/>
                  <a:gd name="T16" fmla="*/ 59 w 222"/>
                  <a:gd name="T17" fmla="*/ 15 h 218"/>
                  <a:gd name="T18" fmla="*/ 74 w 222"/>
                  <a:gd name="T19" fmla="*/ 30 h 218"/>
                  <a:gd name="T20" fmla="*/ 74 w 222"/>
                  <a:gd name="T21" fmla="*/ 30 h 218"/>
                  <a:gd name="T22" fmla="*/ 75 w 222"/>
                  <a:gd name="T23" fmla="*/ 30 h 218"/>
                  <a:gd name="T24" fmla="*/ 75 w 222"/>
                  <a:gd name="T25" fmla="*/ 77 h 218"/>
                  <a:gd name="T26" fmla="*/ 8 w 222"/>
                  <a:gd name="T27" fmla="*/ 194 h 218"/>
                  <a:gd name="T28" fmla="*/ 21 w 222"/>
                  <a:gd name="T29" fmla="*/ 218 h 218"/>
                  <a:gd name="T30" fmla="*/ 201 w 222"/>
                  <a:gd name="T31" fmla="*/ 218 h 218"/>
                  <a:gd name="T32" fmla="*/ 214 w 222"/>
                  <a:gd name="T33" fmla="*/ 194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2" h="218">
                    <a:moveTo>
                      <a:pt x="214" y="194"/>
                    </a:moveTo>
                    <a:cubicBezTo>
                      <a:pt x="147" y="77"/>
                      <a:pt x="147" y="77"/>
                      <a:pt x="147" y="77"/>
                    </a:cubicBezTo>
                    <a:cubicBezTo>
                      <a:pt x="147" y="30"/>
                      <a:pt x="147" y="30"/>
                      <a:pt x="147" y="30"/>
                    </a:cubicBezTo>
                    <a:cubicBezTo>
                      <a:pt x="148" y="30"/>
                      <a:pt x="148" y="30"/>
                      <a:pt x="148" y="30"/>
                    </a:cubicBezTo>
                    <a:cubicBezTo>
                      <a:pt x="156" y="30"/>
                      <a:pt x="163" y="24"/>
                      <a:pt x="163" y="16"/>
                    </a:cubicBezTo>
                    <a:cubicBezTo>
                      <a:pt x="163" y="15"/>
                      <a:pt x="163" y="15"/>
                      <a:pt x="163" y="15"/>
                    </a:cubicBezTo>
                    <a:cubicBezTo>
                      <a:pt x="163" y="7"/>
                      <a:pt x="156" y="0"/>
                      <a:pt x="148" y="0"/>
                    </a:cubicBezTo>
                    <a:cubicBezTo>
                      <a:pt x="74" y="0"/>
                      <a:pt x="74" y="0"/>
                      <a:pt x="74" y="0"/>
                    </a:cubicBezTo>
                    <a:cubicBezTo>
                      <a:pt x="66" y="0"/>
                      <a:pt x="59" y="7"/>
                      <a:pt x="59" y="15"/>
                    </a:cubicBezTo>
                    <a:cubicBezTo>
                      <a:pt x="59" y="23"/>
                      <a:pt x="66" y="30"/>
                      <a:pt x="74" y="30"/>
                    </a:cubicBezTo>
                    <a:cubicBezTo>
                      <a:pt x="74" y="30"/>
                      <a:pt x="74" y="30"/>
                      <a:pt x="74" y="30"/>
                    </a:cubicBezTo>
                    <a:cubicBezTo>
                      <a:pt x="75" y="30"/>
                      <a:pt x="75" y="30"/>
                      <a:pt x="75" y="30"/>
                    </a:cubicBezTo>
                    <a:cubicBezTo>
                      <a:pt x="75" y="77"/>
                      <a:pt x="75" y="77"/>
                      <a:pt x="75" y="77"/>
                    </a:cubicBezTo>
                    <a:cubicBezTo>
                      <a:pt x="8" y="194"/>
                      <a:pt x="8" y="194"/>
                      <a:pt x="8" y="194"/>
                    </a:cubicBezTo>
                    <a:cubicBezTo>
                      <a:pt x="0" y="207"/>
                      <a:pt x="6" y="218"/>
                      <a:pt x="21" y="218"/>
                    </a:cubicBezTo>
                    <a:cubicBezTo>
                      <a:pt x="201" y="218"/>
                      <a:pt x="201" y="218"/>
                      <a:pt x="201" y="218"/>
                    </a:cubicBezTo>
                    <a:cubicBezTo>
                      <a:pt x="216" y="218"/>
                      <a:pt x="222" y="208"/>
                      <a:pt x="214" y="194"/>
                    </a:cubicBezTo>
                  </a:path>
                </a:pathLst>
              </a:custGeom>
              <a:solidFill>
                <a:srgbClr val="59B4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defRPr/>
                </a:pPr>
                <a:endParaRPr lang="en-US" kern="0">
                  <a:solidFill>
                    <a:schemeClr val="bg1"/>
                  </a:solidFill>
                </a:endParaRPr>
              </a:p>
            </p:txBody>
          </p:sp>
          <p:sp>
            <p:nvSpPr>
              <p:cNvPr id="33" name="Freeform 14"/>
              <p:cNvSpPr>
                <a:spLocks/>
              </p:cNvSpPr>
              <p:nvPr/>
            </p:nvSpPr>
            <p:spPr bwMode="auto">
              <a:xfrm>
                <a:off x="610" y="2203"/>
                <a:ext cx="233" cy="75"/>
              </a:xfrm>
              <a:custGeom>
                <a:avLst/>
                <a:gdLst>
                  <a:gd name="T0" fmla="*/ 123 w 151"/>
                  <a:gd name="T1" fmla="*/ 0 h 48"/>
                  <a:gd name="T2" fmla="*/ 91 w 151"/>
                  <a:gd name="T3" fmla="*/ 0 h 48"/>
                  <a:gd name="T4" fmla="*/ 92 w 151"/>
                  <a:gd name="T5" fmla="*/ 6 h 48"/>
                  <a:gd name="T6" fmla="*/ 78 w 151"/>
                  <a:gd name="T7" fmla="*/ 20 h 48"/>
                  <a:gd name="T8" fmla="*/ 65 w 151"/>
                  <a:gd name="T9" fmla="*/ 6 h 48"/>
                  <a:gd name="T10" fmla="*/ 66 w 151"/>
                  <a:gd name="T11" fmla="*/ 0 h 48"/>
                  <a:gd name="T12" fmla="*/ 27 w 151"/>
                  <a:gd name="T13" fmla="*/ 0 h 48"/>
                  <a:gd name="T14" fmla="*/ 0 w 151"/>
                  <a:gd name="T15" fmla="*/ 48 h 48"/>
                  <a:gd name="T16" fmla="*/ 151 w 151"/>
                  <a:gd name="T17" fmla="*/ 48 h 48"/>
                  <a:gd name="T18" fmla="*/ 123 w 151"/>
                  <a:gd name="T1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1" h="48">
                    <a:moveTo>
                      <a:pt x="123" y="0"/>
                    </a:moveTo>
                    <a:cubicBezTo>
                      <a:pt x="91" y="0"/>
                      <a:pt x="91" y="0"/>
                      <a:pt x="91" y="0"/>
                    </a:cubicBezTo>
                    <a:cubicBezTo>
                      <a:pt x="91" y="2"/>
                      <a:pt x="92" y="4"/>
                      <a:pt x="92" y="6"/>
                    </a:cubicBezTo>
                    <a:cubicBezTo>
                      <a:pt x="92" y="14"/>
                      <a:pt x="86" y="20"/>
                      <a:pt x="78" y="20"/>
                    </a:cubicBezTo>
                    <a:cubicBezTo>
                      <a:pt x="71" y="19"/>
                      <a:pt x="65" y="13"/>
                      <a:pt x="65" y="6"/>
                    </a:cubicBezTo>
                    <a:cubicBezTo>
                      <a:pt x="65" y="4"/>
                      <a:pt x="66" y="2"/>
                      <a:pt x="66" y="0"/>
                    </a:cubicBezTo>
                    <a:cubicBezTo>
                      <a:pt x="27" y="0"/>
                      <a:pt x="27" y="0"/>
                      <a:pt x="27" y="0"/>
                    </a:cubicBezTo>
                    <a:cubicBezTo>
                      <a:pt x="0" y="48"/>
                      <a:pt x="0" y="48"/>
                      <a:pt x="0" y="48"/>
                    </a:cubicBezTo>
                    <a:cubicBezTo>
                      <a:pt x="151" y="48"/>
                      <a:pt x="151" y="48"/>
                      <a:pt x="151" y="48"/>
                    </a:cubicBezTo>
                    <a:cubicBezTo>
                      <a:pt x="123" y="0"/>
                      <a:pt x="123" y="0"/>
                      <a:pt x="123" y="0"/>
                    </a:cubicBezTo>
                  </a:path>
                </a:pathLst>
              </a:custGeom>
              <a:solidFill>
                <a:srgbClr val="8049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defRPr/>
                </a:pPr>
                <a:endParaRPr lang="en-US" kern="0">
                  <a:solidFill>
                    <a:schemeClr val="bg1"/>
                  </a:solidFill>
                </a:endParaRPr>
              </a:p>
            </p:txBody>
          </p:sp>
          <p:sp>
            <p:nvSpPr>
              <p:cNvPr id="34" name="Freeform 15"/>
              <p:cNvSpPr>
                <a:spLocks/>
              </p:cNvSpPr>
              <p:nvPr/>
            </p:nvSpPr>
            <p:spPr bwMode="auto">
              <a:xfrm>
                <a:off x="710" y="2203"/>
                <a:ext cx="42" cy="31"/>
              </a:xfrm>
              <a:custGeom>
                <a:avLst/>
                <a:gdLst>
                  <a:gd name="T0" fmla="*/ 13 w 27"/>
                  <a:gd name="T1" fmla="*/ 20 h 20"/>
                  <a:gd name="T2" fmla="*/ 27 w 27"/>
                  <a:gd name="T3" fmla="*/ 6 h 20"/>
                  <a:gd name="T4" fmla="*/ 26 w 27"/>
                  <a:gd name="T5" fmla="*/ 0 h 20"/>
                  <a:gd name="T6" fmla="*/ 1 w 27"/>
                  <a:gd name="T7" fmla="*/ 0 h 20"/>
                  <a:gd name="T8" fmla="*/ 0 w 27"/>
                  <a:gd name="T9" fmla="*/ 6 h 20"/>
                  <a:gd name="T10" fmla="*/ 13 w 27"/>
                  <a:gd name="T11" fmla="*/ 20 h 20"/>
                </a:gdLst>
                <a:ahLst/>
                <a:cxnLst>
                  <a:cxn ang="0">
                    <a:pos x="T0" y="T1"/>
                  </a:cxn>
                  <a:cxn ang="0">
                    <a:pos x="T2" y="T3"/>
                  </a:cxn>
                  <a:cxn ang="0">
                    <a:pos x="T4" y="T5"/>
                  </a:cxn>
                  <a:cxn ang="0">
                    <a:pos x="T6" y="T7"/>
                  </a:cxn>
                  <a:cxn ang="0">
                    <a:pos x="T8" y="T9"/>
                  </a:cxn>
                  <a:cxn ang="0">
                    <a:pos x="T10" y="T11"/>
                  </a:cxn>
                </a:cxnLst>
                <a:rect l="0" t="0" r="r" b="b"/>
                <a:pathLst>
                  <a:path w="27" h="20">
                    <a:moveTo>
                      <a:pt x="13" y="20"/>
                    </a:moveTo>
                    <a:cubicBezTo>
                      <a:pt x="21" y="20"/>
                      <a:pt x="27" y="14"/>
                      <a:pt x="27" y="6"/>
                    </a:cubicBezTo>
                    <a:cubicBezTo>
                      <a:pt x="27" y="4"/>
                      <a:pt x="26" y="2"/>
                      <a:pt x="26" y="0"/>
                    </a:cubicBezTo>
                    <a:cubicBezTo>
                      <a:pt x="1" y="0"/>
                      <a:pt x="1" y="0"/>
                      <a:pt x="1" y="0"/>
                    </a:cubicBezTo>
                    <a:cubicBezTo>
                      <a:pt x="1" y="2"/>
                      <a:pt x="0" y="4"/>
                      <a:pt x="0" y="6"/>
                    </a:cubicBezTo>
                    <a:cubicBezTo>
                      <a:pt x="0" y="14"/>
                      <a:pt x="6" y="20"/>
                      <a:pt x="13" y="20"/>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defRPr/>
                </a:pPr>
                <a:endParaRPr lang="en-US" kern="0">
                  <a:solidFill>
                    <a:schemeClr val="bg1"/>
                  </a:solidFill>
                </a:endParaRPr>
              </a:p>
            </p:txBody>
          </p:sp>
          <p:sp>
            <p:nvSpPr>
              <p:cNvPr id="35" name="Oval 16"/>
              <p:cNvSpPr>
                <a:spLocks noChangeArrowheads="1"/>
              </p:cNvSpPr>
              <p:nvPr/>
            </p:nvSpPr>
            <p:spPr bwMode="auto">
              <a:xfrm>
                <a:off x="747" y="2241"/>
                <a:ext cx="21" cy="20"/>
              </a:xfrm>
              <a:prstGeom prst="ellipse">
                <a:avLst/>
              </a:pr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defRPr/>
                </a:pPr>
                <a:endParaRPr lang="en-US" kern="0">
                  <a:solidFill>
                    <a:schemeClr val="bg1"/>
                  </a:solidFill>
                </a:endParaRPr>
              </a:p>
            </p:txBody>
          </p:sp>
          <p:sp>
            <p:nvSpPr>
              <p:cNvPr id="36" name="Freeform 17"/>
              <p:cNvSpPr>
                <a:spLocks noEditPoints="1"/>
              </p:cNvSpPr>
              <p:nvPr/>
            </p:nvSpPr>
            <p:spPr bwMode="auto">
              <a:xfrm>
                <a:off x="645" y="1981"/>
                <a:ext cx="24" cy="46"/>
              </a:xfrm>
              <a:custGeom>
                <a:avLst/>
                <a:gdLst>
                  <a:gd name="T0" fmla="*/ 15 w 15"/>
                  <a:gd name="T1" fmla="*/ 30 h 30"/>
                  <a:gd name="T2" fmla="*/ 15 w 15"/>
                  <a:gd name="T3" fmla="*/ 30 h 30"/>
                  <a:gd name="T4" fmla="*/ 15 w 15"/>
                  <a:gd name="T5" fmla="*/ 30 h 30"/>
                  <a:gd name="T6" fmla="*/ 15 w 15"/>
                  <a:gd name="T7" fmla="*/ 30 h 30"/>
                  <a:gd name="T8" fmla="*/ 15 w 15"/>
                  <a:gd name="T9" fmla="*/ 30 h 30"/>
                  <a:gd name="T10" fmla="*/ 15 w 15"/>
                  <a:gd name="T11" fmla="*/ 30 h 30"/>
                  <a:gd name="T12" fmla="*/ 15 w 15"/>
                  <a:gd name="T13" fmla="*/ 30 h 30"/>
                  <a:gd name="T14" fmla="*/ 15 w 15"/>
                  <a:gd name="T15" fmla="*/ 30 h 30"/>
                  <a:gd name="T16" fmla="*/ 15 w 15"/>
                  <a:gd name="T17" fmla="*/ 30 h 30"/>
                  <a:gd name="T18" fmla="*/ 15 w 15"/>
                  <a:gd name="T19" fmla="*/ 30 h 30"/>
                  <a:gd name="T20" fmla="*/ 0 w 15"/>
                  <a:gd name="T21" fmla="*/ 15 h 30"/>
                  <a:gd name="T22" fmla="*/ 0 w 15"/>
                  <a:gd name="T23" fmla="*/ 15 h 30"/>
                  <a:gd name="T24" fmla="*/ 0 w 15"/>
                  <a:gd name="T25" fmla="*/ 15 h 30"/>
                  <a:gd name="T26" fmla="*/ 15 w 15"/>
                  <a:gd name="T27" fmla="*/ 0 h 30"/>
                  <a:gd name="T28" fmla="*/ 0 w 15"/>
                  <a:gd name="T29" fmla="*/ 15 h 30"/>
                  <a:gd name="T30" fmla="*/ 0 w 15"/>
                  <a:gd name="T31" fmla="*/ 15 h 30"/>
                  <a:gd name="T32" fmla="*/ 15 w 15"/>
                  <a:gd name="T33" fmla="*/ 0 h 30"/>
                  <a:gd name="T34" fmla="*/ 15 w 15"/>
                  <a:gd name="T35" fmla="*/ 0 h 30"/>
                  <a:gd name="T36" fmla="*/ 15 w 15"/>
                  <a:gd name="T37" fmla="*/ 0 h 30"/>
                  <a:gd name="T38" fmla="*/ 15 w 15"/>
                  <a:gd name="T39" fmla="*/ 0 h 30"/>
                  <a:gd name="T40" fmla="*/ 15 w 15"/>
                  <a:gd name="T4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30">
                    <a:moveTo>
                      <a:pt x="15" y="30"/>
                    </a:moveTo>
                    <a:cubicBezTo>
                      <a:pt x="15" y="30"/>
                      <a:pt x="15" y="30"/>
                      <a:pt x="15" y="30"/>
                    </a:cubicBezTo>
                    <a:cubicBezTo>
                      <a:pt x="15" y="30"/>
                      <a:pt x="15" y="30"/>
                      <a:pt x="15" y="30"/>
                    </a:cubicBezTo>
                    <a:cubicBezTo>
                      <a:pt x="15" y="30"/>
                      <a:pt x="15" y="30"/>
                      <a:pt x="15" y="30"/>
                    </a:cubicBezTo>
                    <a:moveTo>
                      <a:pt x="15" y="30"/>
                    </a:moveTo>
                    <a:cubicBezTo>
                      <a:pt x="15" y="30"/>
                      <a:pt x="15" y="30"/>
                      <a:pt x="15" y="30"/>
                    </a:cubicBezTo>
                    <a:cubicBezTo>
                      <a:pt x="15" y="30"/>
                      <a:pt x="15" y="30"/>
                      <a:pt x="15" y="30"/>
                    </a:cubicBezTo>
                    <a:moveTo>
                      <a:pt x="15" y="30"/>
                    </a:moveTo>
                    <a:cubicBezTo>
                      <a:pt x="15" y="30"/>
                      <a:pt x="15" y="30"/>
                      <a:pt x="15" y="30"/>
                    </a:cubicBezTo>
                    <a:cubicBezTo>
                      <a:pt x="15" y="30"/>
                      <a:pt x="15" y="30"/>
                      <a:pt x="15" y="30"/>
                    </a:cubicBezTo>
                    <a:moveTo>
                      <a:pt x="0" y="15"/>
                    </a:moveTo>
                    <a:cubicBezTo>
                      <a:pt x="0" y="15"/>
                      <a:pt x="0" y="15"/>
                      <a:pt x="0" y="15"/>
                    </a:cubicBezTo>
                    <a:cubicBezTo>
                      <a:pt x="0" y="15"/>
                      <a:pt x="0" y="15"/>
                      <a:pt x="0" y="15"/>
                    </a:cubicBezTo>
                    <a:moveTo>
                      <a:pt x="15" y="0"/>
                    </a:moveTo>
                    <a:cubicBezTo>
                      <a:pt x="7" y="0"/>
                      <a:pt x="0" y="7"/>
                      <a:pt x="0" y="15"/>
                    </a:cubicBezTo>
                    <a:cubicBezTo>
                      <a:pt x="0" y="15"/>
                      <a:pt x="0" y="15"/>
                      <a:pt x="0" y="15"/>
                    </a:cubicBezTo>
                    <a:cubicBezTo>
                      <a:pt x="0" y="7"/>
                      <a:pt x="7" y="0"/>
                      <a:pt x="15" y="0"/>
                    </a:cubicBezTo>
                    <a:moveTo>
                      <a:pt x="15" y="0"/>
                    </a:moveTo>
                    <a:cubicBezTo>
                      <a:pt x="15" y="0"/>
                      <a:pt x="15" y="0"/>
                      <a:pt x="15" y="0"/>
                    </a:cubicBezTo>
                    <a:cubicBezTo>
                      <a:pt x="15" y="0"/>
                      <a:pt x="15" y="0"/>
                      <a:pt x="15" y="0"/>
                    </a:cubicBezTo>
                    <a:cubicBezTo>
                      <a:pt x="15" y="0"/>
                      <a:pt x="15" y="0"/>
                      <a:pt x="15" y="0"/>
                    </a:cubicBezTo>
                  </a:path>
                </a:pathLst>
              </a:custGeom>
              <a:solidFill>
                <a:srgbClr val="409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defRPr/>
                </a:pPr>
                <a:endParaRPr lang="en-US" kern="0">
                  <a:solidFill>
                    <a:schemeClr val="bg1"/>
                  </a:solidFill>
                </a:endParaRPr>
              </a:p>
            </p:txBody>
          </p:sp>
          <p:sp>
            <p:nvSpPr>
              <p:cNvPr id="37" name="Freeform 18"/>
              <p:cNvSpPr>
                <a:spLocks/>
              </p:cNvSpPr>
              <p:nvPr/>
            </p:nvSpPr>
            <p:spPr bwMode="auto">
              <a:xfrm>
                <a:off x="566" y="2132"/>
                <a:ext cx="85" cy="149"/>
              </a:xfrm>
              <a:custGeom>
                <a:avLst/>
                <a:gdLst>
                  <a:gd name="T0" fmla="*/ 55 w 55"/>
                  <a:gd name="T1" fmla="*/ 0 h 96"/>
                  <a:gd name="T2" fmla="*/ 55 w 55"/>
                  <a:gd name="T3" fmla="*/ 0 h 96"/>
                  <a:gd name="T4" fmla="*/ 0 w 55"/>
                  <a:gd name="T5" fmla="*/ 96 h 96"/>
                  <a:gd name="T6" fmla="*/ 0 w 55"/>
                  <a:gd name="T7" fmla="*/ 96 h 96"/>
                  <a:gd name="T8" fmla="*/ 0 w 55"/>
                  <a:gd name="T9" fmla="*/ 96 h 96"/>
                  <a:gd name="T10" fmla="*/ 55 w 55"/>
                  <a:gd name="T11" fmla="*/ 0 h 96"/>
                </a:gdLst>
                <a:ahLst/>
                <a:cxnLst>
                  <a:cxn ang="0">
                    <a:pos x="T0" y="T1"/>
                  </a:cxn>
                  <a:cxn ang="0">
                    <a:pos x="T2" y="T3"/>
                  </a:cxn>
                  <a:cxn ang="0">
                    <a:pos x="T4" y="T5"/>
                  </a:cxn>
                  <a:cxn ang="0">
                    <a:pos x="T6" y="T7"/>
                  </a:cxn>
                  <a:cxn ang="0">
                    <a:pos x="T8" y="T9"/>
                  </a:cxn>
                  <a:cxn ang="0">
                    <a:pos x="T10" y="T11"/>
                  </a:cxn>
                </a:cxnLst>
                <a:rect l="0" t="0" r="r" b="b"/>
                <a:pathLst>
                  <a:path w="55" h="96">
                    <a:moveTo>
                      <a:pt x="55" y="0"/>
                    </a:moveTo>
                    <a:cubicBezTo>
                      <a:pt x="55" y="0"/>
                      <a:pt x="55" y="0"/>
                      <a:pt x="55" y="0"/>
                    </a:cubicBezTo>
                    <a:cubicBezTo>
                      <a:pt x="0" y="96"/>
                      <a:pt x="0" y="96"/>
                      <a:pt x="0" y="96"/>
                    </a:cubicBezTo>
                    <a:cubicBezTo>
                      <a:pt x="0" y="96"/>
                      <a:pt x="0" y="96"/>
                      <a:pt x="0" y="96"/>
                    </a:cubicBezTo>
                    <a:cubicBezTo>
                      <a:pt x="0" y="96"/>
                      <a:pt x="0" y="96"/>
                      <a:pt x="0" y="96"/>
                    </a:cubicBezTo>
                    <a:cubicBezTo>
                      <a:pt x="55" y="0"/>
                      <a:pt x="55" y="0"/>
                      <a:pt x="5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defRPr/>
                </a:pPr>
                <a:endParaRPr lang="en-US" kern="0">
                  <a:solidFill>
                    <a:schemeClr val="bg1"/>
                  </a:solidFill>
                </a:endParaRPr>
              </a:p>
            </p:txBody>
          </p:sp>
          <p:sp>
            <p:nvSpPr>
              <p:cNvPr id="38" name="Freeform 19"/>
              <p:cNvSpPr>
                <a:spLocks/>
              </p:cNvSpPr>
              <p:nvPr/>
            </p:nvSpPr>
            <p:spPr bwMode="auto">
              <a:xfrm>
                <a:off x="651" y="2100"/>
                <a:ext cx="19" cy="32"/>
              </a:xfrm>
              <a:custGeom>
                <a:avLst/>
                <a:gdLst>
                  <a:gd name="T0" fmla="*/ 19 w 19"/>
                  <a:gd name="T1" fmla="*/ 0 h 32"/>
                  <a:gd name="T2" fmla="*/ 0 w 19"/>
                  <a:gd name="T3" fmla="*/ 32 h 32"/>
                  <a:gd name="T4" fmla="*/ 0 w 19"/>
                  <a:gd name="T5" fmla="*/ 32 h 32"/>
                  <a:gd name="T6" fmla="*/ 19 w 19"/>
                  <a:gd name="T7" fmla="*/ 0 h 32"/>
                  <a:gd name="T8" fmla="*/ 19 w 19"/>
                  <a:gd name="T9" fmla="*/ 0 h 32"/>
                </a:gdLst>
                <a:ahLst/>
                <a:cxnLst>
                  <a:cxn ang="0">
                    <a:pos x="T0" y="T1"/>
                  </a:cxn>
                  <a:cxn ang="0">
                    <a:pos x="T2" y="T3"/>
                  </a:cxn>
                  <a:cxn ang="0">
                    <a:pos x="T4" y="T5"/>
                  </a:cxn>
                  <a:cxn ang="0">
                    <a:pos x="T6" y="T7"/>
                  </a:cxn>
                  <a:cxn ang="0">
                    <a:pos x="T8" y="T9"/>
                  </a:cxn>
                </a:cxnLst>
                <a:rect l="0" t="0" r="r" b="b"/>
                <a:pathLst>
                  <a:path w="19" h="32">
                    <a:moveTo>
                      <a:pt x="19" y="0"/>
                    </a:moveTo>
                    <a:lnTo>
                      <a:pt x="0" y="32"/>
                    </a:lnTo>
                    <a:lnTo>
                      <a:pt x="0" y="32"/>
                    </a:lnTo>
                    <a:lnTo>
                      <a:pt x="19" y="0"/>
                    </a:lnTo>
                    <a:lnTo>
                      <a:pt x="19" y="0"/>
                    </a:lnTo>
                    <a:close/>
                  </a:path>
                </a:pathLst>
              </a:custGeom>
              <a:solidFill>
                <a:srgbClr val="409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defRPr/>
                </a:pPr>
                <a:endParaRPr lang="en-US" kern="0">
                  <a:solidFill>
                    <a:schemeClr val="bg1"/>
                  </a:solidFill>
                </a:endParaRPr>
              </a:p>
            </p:txBody>
          </p:sp>
          <p:sp>
            <p:nvSpPr>
              <p:cNvPr id="39" name="Freeform 20"/>
              <p:cNvSpPr>
                <a:spLocks/>
              </p:cNvSpPr>
              <p:nvPr/>
            </p:nvSpPr>
            <p:spPr bwMode="auto">
              <a:xfrm>
                <a:off x="651" y="2100"/>
                <a:ext cx="19" cy="32"/>
              </a:xfrm>
              <a:custGeom>
                <a:avLst/>
                <a:gdLst>
                  <a:gd name="T0" fmla="*/ 19 w 19"/>
                  <a:gd name="T1" fmla="*/ 0 h 32"/>
                  <a:gd name="T2" fmla="*/ 0 w 19"/>
                  <a:gd name="T3" fmla="*/ 32 h 32"/>
                  <a:gd name="T4" fmla="*/ 0 w 19"/>
                  <a:gd name="T5" fmla="*/ 32 h 32"/>
                  <a:gd name="T6" fmla="*/ 19 w 19"/>
                  <a:gd name="T7" fmla="*/ 0 h 32"/>
                  <a:gd name="T8" fmla="*/ 19 w 19"/>
                  <a:gd name="T9" fmla="*/ 0 h 32"/>
                </a:gdLst>
                <a:ahLst/>
                <a:cxnLst>
                  <a:cxn ang="0">
                    <a:pos x="T0" y="T1"/>
                  </a:cxn>
                  <a:cxn ang="0">
                    <a:pos x="T2" y="T3"/>
                  </a:cxn>
                  <a:cxn ang="0">
                    <a:pos x="T4" y="T5"/>
                  </a:cxn>
                  <a:cxn ang="0">
                    <a:pos x="T6" y="T7"/>
                  </a:cxn>
                  <a:cxn ang="0">
                    <a:pos x="T8" y="T9"/>
                  </a:cxn>
                </a:cxnLst>
                <a:rect l="0" t="0" r="r" b="b"/>
                <a:pathLst>
                  <a:path w="19" h="32">
                    <a:moveTo>
                      <a:pt x="19" y="0"/>
                    </a:moveTo>
                    <a:lnTo>
                      <a:pt x="0" y="32"/>
                    </a:lnTo>
                    <a:lnTo>
                      <a:pt x="0" y="32"/>
                    </a:lnTo>
                    <a:lnTo>
                      <a:pt x="19" y="0"/>
                    </a:lnTo>
                    <a:lnTo>
                      <a:pt x="1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defRPr/>
                </a:pPr>
                <a:endParaRPr lang="en-US" kern="0">
                  <a:solidFill>
                    <a:schemeClr val="bg1"/>
                  </a:solidFill>
                </a:endParaRPr>
              </a:p>
            </p:txBody>
          </p:sp>
          <p:sp>
            <p:nvSpPr>
              <p:cNvPr id="40" name="Freeform 21"/>
              <p:cNvSpPr>
                <a:spLocks/>
              </p:cNvSpPr>
              <p:nvPr/>
            </p:nvSpPr>
            <p:spPr bwMode="auto">
              <a:xfrm>
                <a:off x="566" y="2312"/>
                <a:ext cx="16" cy="6"/>
              </a:xfrm>
              <a:custGeom>
                <a:avLst/>
                <a:gdLst>
                  <a:gd name="T0" fmla="*/ 0 w 10"/>
                  <a:gd name="T1" fmla="*/ 0 h 4"/>
                  <a:gd name="T2" fmla="*/ 10 w 10"/>
                  <a:gd name="T3" fmla="*/ 4 h 4"/>
                  <a:gd name="T4" fmla="*/ 0 w 10"/>
                  <a:gd name="T5" fmla="*/ 0 h 4"/>
                </a:gdLst>
                <a:ahLst/>
                <a:cxnLst>
                  <a:cxn ang="0">
                    <a:pos x="T0" y="T1"/>
                  </a:cxn>
                  <a:cxn ang="0">
                    <a:pos x="T2" y="T3"/>
                  </a:cxn>
                  <a:cxn ang="0">
                    <a:pos x="T4" y="T5"/>
                  </a:cxn>
                </a:cxnLst>
                <a:rect l="0" t="0" r="r" b="b"/>
                <a:pathLst>
                  <a:path w="10" h="4">
                    <a:moveTo>
                      <a:pt x="0" y="0"/>
                    </a:moveTo>
                    <a:cubicBezTo>
                      <a:pt x="2" y="2"/>
                      <a:pt x="6" y="3"/>
                      <a:pt x="10" y="4"/>
                    </a:cubicBezTo>
                    <a:cubicBezTo>
                      <a:pt x="6" y="3"/>
                      <a:pt x="2"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defRPr/>
                </a:pPr>
                <a:endParaRPr lang="en-US" kern="0">
                  <a:solidFill>
                    <a:schemeClr val="bg1"/>
                  </a:solidFill>
                </a:endParaRPr>
              </a:p>
            </p:txBody>
          </p:sp>
          <p:sp>
            <p:nvSpPr>
              <p:cNvPr id="41" name="Freeform 22"/>
              <p:cNvSpPr>
                <a:spLocks/>
              </p:cNvSpPr>
              <p:nvPr/>
            </p:nvSpPr>
            <p:spPr bwMode="auto">
              <a:xfrm>
                <a:off x="559" y="1981"/>
                <a:ext cx="159" cy="337"/>
              </a:xfrm>
              <a:custGeom>
                <a:avLst/>
                <a:gdLst>
                  <a:gd name="T0" fmla="*/ 103 w 103"/>
                  <a:gd name="T1" fmla="*/ 0 h 218"/>
                  <a:gd name="T2" fmla="*/ 71 w 103"/>
                  <a:gd name="T3" fmla="*/ 0 h 218"/>
                  <a:gd name="T4" fmla="*/ 71 w 103"/>
                  <a:gd name="T5" fmla="*/ 0 h 218"/>
                  <a:gd name="T6" fmla="*/ 71 w 103"/>
                  <a:gd name="T7" fmla="*/ 0 h 218"/>
                  <a:gd name="T8" fmla="*/ 71 w 103"/>
                  <a:gd name="T9" fmla="*/ 0 h 218"/>
                  <a:gd name="T10" fmla="*/ 71 w 103"/>
                  <a:gd name="T11" fmla="*/ 0 h 218"/>
                  <a:gd name="T12" fmla="*/ 56 w 103"/>
                  <a:gd name="T13" fmla="*/ 15 h 218"/>
                  <a:gd name="T14" fmla="*/ 56 w 103"/>
                  <a:gd name="T15" fmla="*/ 15 h 218"/>
                  <a:gd name="T16" fmla="*/ 56 w 103"/>
                  <a:gd name="T17" fmla="*/ 15 h 218"/>
                  <a:gd name="T18" fmla="*/ 56 w 103"/>
                  <a:gd name="T19" fmla="*/ 15 h 218"/>
                  <a:gd name="T20" fmla="*/ 56 w 103"/>
                  <a:gd name="T21" fmla="*/ 15 h 218"/>
                  <a:gd name="T22" fmla="*/ 71 w 103"/>
                  <a:gd name="T23" fmla="*/ 30 h 218"/>
                  <a:gd name="T24" fmla="*/ 71 w 103"/>
                  <a:gd name="T25" fmla="*/ 30 h 218"/>
                  <a:gd name="T26" fmla="*/ 71 w 103"/>
                  <a:gd name="T27" fmla="*/ 30 h 218"/>
                  <a:gd name="T28" fmla="*/ 71 w 103"/>
                  <a:gd name="T29" fmla="*/ 30 h 218"/>
                  <a:gd name="T30" fmla="*/ 71 w 103"/>
                  <a:gd name="T31" fmla="*/ 30 h 218"/>
                  <a:gd name="T32" fmla="*/ 71 w 103"/>
                  <a:gd name="T33" fmla="*/ 30 h 218"/>
                  <a:gd name="T34" fmla="*/ 71 w 103"/>
                  <a:gd name="T35" fmla="*/ 30 h 218"/>
                  <a:gd name="T36" fmla="*/ 72 w 103"/>
                  <a:gd name="T37" fmla="*/ 30 h 218"/>
                  <a:gd name="T38" fmla="*/ 72 w 103"/>
                  <a:gd name="T39" fmla="*/ 77 h 218"/>
                  <a:gd name="T40" fmla="*/ 72 w 103"/>
                  <a:gd name="T41" fmla="*/ 77 h 218"/>
                  <a:gd name="T42" fmla="*/ 60 w 103"/>
                  <a:gd name="T43" fmla="*/ 98 h 218"/>
                  <a:gd name="T44" fmla="*/ 5 w 103"/>
                  <a:gd name="T45" fmla="*/ 194 h 218"/>
                  <a:gd name="T46" fmla="*/ 5 w 103"/>
                  <a:gd name="T47" fmla="*/ 194 h 218"/>
                  <a:gd name="T48" fmla="*/ 5 w 103"/>
                  <a:gd name="T49" fmla="*/ 214 h 218"/>
                  <a:gd name="T50" fmla="*/ 15 w 103"/>
                  <a:gd name="T51" fmla="*/ 218 h 218"/>
                  <a:gd name="T52" fmla="*/ 18 w 103"/>
                  <a:gd name="T53" fmla="*/ 218 h 218"/>
                  <a:gd name="T54" fmla="*/ 18 w 103"/>
                  <a:gd name="T55" fmla="*/ 218 h 218"/>
                  <a:gd name="T56" fmla="*/ 67 w 103"/>
                  <a:gd name="T57" fmla="*/ 218 h 218"/>
                  <a:gd name="T58" fmla="*/ 74 w 103"/>
                  <a:gd name="T59" fmla="*/ 192 h 218"/>
                  <a:gd name="T60" fmla="*/ 33 w 103"/>
                  <a:gd name="T61" fmla="*/ 192 h 218"/>
                  <a:gd name="T62" fmla="*/ 60 w 103"/>
                  <a:gd name="T63" fmla="*/ 144 h 218"/>
                  <a:gd name="T64" fmla="*/ 86 w 103"/>
                  <a:gd name="T65" fmla="*/ 144 h 218"/>
                  <a:gd name="T66" fmla="*/ 103 w 103"/>
                  <a:gd name="T67" fmla="*/ 77 h 218"/>
                  <a:gd name="T68" fmla="*/ 103 w 103"/>
                  <a:gd name="T69"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3" h="218">
                    <a:moveTo>
                      <a:pt x="103" y="0"/>
                    </a:moveTo>
                    <a:cubicBezTo>
                      <a:pt x="71" y="0"/>
                      <a:pt x="71" y="0"/>
                      <a:pt x="71" y="0"/>
                    </a:cubicBezTo>
                    <a:cubicBezTo>
                      <a:pt x="71" y="0"/>
                      <a:pt x="71" y="0"/>
                      <a:pt x="71" y="0"/>
                    </a:cubicBezTo>
                    <a:cubicBezTo>
                      <a:pt x="71" y="0"/>
                      <a:pt x="71" y="0"/>
                      <a:pt x="71" y="0"/>
                    </a:cubicBezTo>
                    <a:cubicBezTo>
                      <a:pt x="71" y="0"/>
                      <a:pt x="71" y="0"/>
                      <a:pt x="71" y="0"/>
                    </a:cubicBezTo>
                    <a:cubicBezTo>
                      <a:pt x="71" y="0"/>
                      <a:pt x="71" y="0"/>
                      <a:pt x="71" y="0"/>
                    </a:cubicBezTo>
                    <a:cubicBezTo>
                      <a:pt x="63" y="0"/>
                      <a:pt x="56" y="7"/>
                      <a:pt x="56" y="15"/>
                    </a:cubicBezTo>
                    <a:cubicBezTo>
                      <a:pt x="56" y="15"/>
                      <a:pt x="56" y="15"/>
                      <a:pt x="56" y="15"/>
                    </a:cubicBezTo>
                    <a:cubicBezTo>
                      <a:pt x="56" y="15"/>
                      <a:pt x="56" y="15"/>
                      <a:pt x="56" y="15"/>
                    </a:cubicBezTo>
                    <a:cubicBezTo>
                      <a:pt x="56" y="15"/>
                      <a:pt x="56" y="15"/>
                      <a:pt x="56" y="15"/>
                    </a:cubicBezTo>
                    <a:cubicBezTo>
                      <a:pt x="56" y="15"/>
                      <a:pt x="56" y="15"/>
                      <a:pt x="56" y="15"/>
                    </a:cubicBezTo>
                    <a:cubicBezTo>
                      <a:pt x="56" y="23"/>
                      <a:pt x="63" y="30"/>
                      <a:pt x="71" y="30"/>
                    </a:cubicBezTo>
                    <a:cubicBezTo>
                      <a:pt x="71" y="30"/>
                      <a:pt x="71" y="30"/>
                      <a:pt x="71" y="30"/>
                    </a:cubicBezTo>
                    <a:cubicBezTo>
                      <a:pt x="71" y="30"/>
                      <a:pt x="71" y="30"/>
                      <a:pt x="71" y="30"/>
                    </a:cubicBezTo>
                    <a:cubicBezTo>
                      <a:pt x="71" y="30"/>
                      <a:pt x="71" y="30"/>
                      <a:pt x="71" y="30"/>
                    </a:cubicBezTo>
                    <a:cubicBezTo>
                      <a:pt x="71" y="30"/>
                      <a:pt x="71" y="30"/>
                      <a:pt x="71" y="30"/>
                    </a:cubicBezTo>
                    <a:cubicBezTo>
                      <a:pt x="71" y="30"/>
                      <a:pt x="71" y="30"/>
                      <a:pt x="71" y="30"/>
                    </a:cubicBezTo>
                    <a:cubicBezTo>
                      <a:pt x="71" y="30"/>
                      <a:pt x="71" y="30"/>
                      <a:pt x="71" y="30"/>
                    </a:cubicBezTo>
                    <a:cubicBezTo>
                      <a:pt x="72" y="30"/>
                      <a:pt x="72" y="30"/>
                      <a:pt x="72" y="30"/>
                    </a:cubicBezTo>
                    <a:cubicBezTo>
                      <a:pt x="72" y="77"/>
                      <a:pt x="72" y="77"/>
                      <a:pt x="72" y="77"/>
                    </a:cubicBezTo>
                    <a:cubicBezTo>
                      <a:pt x="72" y="77"/>
                      <a:pt x="72" y="77"/>
                      <a:pt x="72" y="77"/>
                    </a:cubicBezTo>
                    <a:cubicBezTo>
                      <a:pt x="60" y="98"/>
                      <a:pt x="60" y="98"/>
                      <a:pt x="60" y="98"/>
                    </a:cubicBezTo>
                    <a:cubicBezTo>
                      <a:pt x="5" y="194"/>
                      <a:pt x="5" y="194"/>
                      <a:pt x="5" y="194"/>
                    </a:cubicBezTo>
                    <a:cubicBezTo>
                      <a:pt x="5" y="194"/>
                      <a:pt x="5" y="194"/>
                      <a:pt x="5" y="194"/>
                    </a:cubicBezTo>
                    <a:cubicBezTo>
                      <a:pt x="0" y="202"/>
                      <a:pt x="1" y="209"/>
                      <a:pt x="5" y="214"/>
                    </a:cubicBezTo>
                    <a:cubicBezTo>
                      <a:pt x="7" y="216"/>
                      <a:pt x="11" y="217"/>
                      <a:pt x="15" y="218"/>
                    </a:cubicBezTo>
                    <a:cubicBezTo>
                      <a:pt x="16" y="218"/>
                      <a:pt x="17" y="218"/>
                      <a:pt x="18" y="218"/>
                    </a:cubicBezTo>
                    <a:cubicBezTo>
                      <a:pt x="18" y="218"/>
                      <a:pt x="18" y="218"/>
                      <a:pt x="18" y="218"/>
                    </a:cubicBezTo>
                    <a:cubicBezTo>
                      <a:pt x="67" y="218"/>
                      <a:pt x="67" y="218"/>
                      <a:pt x="67" y="218"/>
                    </a:cubicBezTo>
                    <a:cubicBezTo>
                      <a:pt x="74" y="192"/>
                      <a:pt x="74" y="192"/>
                      <a:pt x="74" y="192"/>
                    </a:cubicBezTo>
                    <a:cubicBezTo>
                      <a:pt x="33" y="192"/>
                      <a:pt x="33" y="192"/>
                      <a:pt x="33" y="192"/>
                    </a:cubicBezTo>
                    <a:cubicBezTo>
                      <a:pt x="60" y="144"/>
                      <a:pt x="60" y="144"/>
                      <a:pt x="60" y="144"/>
                    </a:cubicBezTo>
                    <a:cubicBezTo>
                      <a:pt x="86" y="144"/>
                      <a:pt x="86" y="144"/>
                      <a:pt x="86" y="144"/>
                    </a:cubicBezTo>
                    <a:cubicBezTo>
                      <a:pt x="103" y="77"/>
                      <a:pt x="103" y="77"/>
                      <a:pt x="103" y="77"/>
                    </a:cubicBezTo>
                    <a:cubicBezTo>
                      <a:pt x="103" y="0"/>
                      <a:pt x="103" y="0"/>
                      <a:pt x="103" y="0"/>
                    </a:cubicBezTo>
                  </a:path>
                </a:pathLst>
              </a:custGeom>
              <a:solidFill>
                <a:srgbClr val="83C7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defRPr/>
                </a:pPr>
                <a:endParaRPr lang="en-US" kern="0">
                  <a:solidFill>
                    <a:schemeClr val="bg1"/>
                  </a:solidFill>
                </a:endParaRPr>
              </a:p>
            </p:txBody>
          </p:sp>
          <p:sp>
            <p:nvSpPr>
              <p:cNvPr id="42" name="Freeform 23"/>
              <p:cNvSpPr>
                <a:spLocks/>
              </p:cNvSpPr>
              <p:nvPr/>
            </p:nvSpPr>
            <p:spPr bwMode="auto">
              <a:xfrm>
                <a:off x="610" y="2203"/>
                <a:ext cx="82" cy="75"/>
              </a:xfrm>
              <a:custGeom>
                <a:avLst/>
                <a:gdLst>
                  <a:gd name="T0" fmla="*/ 82 w 82"/>
                  <a:gd name="T1" fmla="*/ 0 h 75"/>
                  <a:gd name="T2" fmla="*/ 41 w 82"/>
                  <a:gd name="T3" fmla="*/ 0 h 75"/>
                  <a:gd name="T4" fmla="*/ 0 w 82"/>
                  <a:gd name="T5" fmla="*/ 75 h 75"/>
                  <a:gd name="T6" fmla="*/ 63 w 82"/>
                  <a:gd name="T7" fmla="*/ 75 h 75"/>
                  <a:gd name="T8" fmla="*/ 82 w 82"/>
                  <a:gd name="T9" fmla="*/ 0 h 75"/>
                </a:gdLst>
                <a:ahLst/>
                <a:cxnLst>
                  <a:cxn ang="0">
                    <a:pos x="T0" y="T1"/>
                  </a:cxn>
                  <a:cxn ang="0">
                    <a:pos x="T2" y="T3"/>
                  </a:cxn>
                  <a:cxn ang="0">
                    <a:pos x="T4" y="T5"/>
                  </a:cxn>
                  <a:cxn ang="0">
                    <a:pos x="T6" y="T7"/>
                  </a:cxn>
                  <a:cxn ang="0">
                    <a:pos x="T8" y="T9"/>
                  </a:cxn>
                </a:cxnLst>
                <a:rect l="0" t="0" r="r" b="b"/>
                <a:pathLst>
                  <a:path w="82" h="75">
                    <a:moveTo>
                      <a:pt x="82" y="0"/>
                    </a:moveTo>
                    <a:lnTo>
                      <a:pt x="41" y="0"/>
                    </a:lnTo>
                    <a:lnTo>
                      <a:pt x="0" y="75"/>
                    </a:lnTo>
                    <a:lnTo>
                      <a:pt x="63" y="75"/>
                    </a:lnTo>
                    <a:lnTo>
                      <a:pt x="82" y="0"/>
                    </a:lnTo>
                    <a:close/>
                  </a:path>
                </a:pathLst>
              </a:custGeom>
              <a:solidFill>
                <a:srgbClr val="A077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defRPr/>
                </a:pPr>
                <a:endParaRPr lang="en-US" kern="0">
                  <a:solidFill>
                    <a:schemeClr val="bg1"/>
                  </a:solidFill>
                </a:endParaRPr>
              </a:p>
            </p:txBody>
          </p:sp>
          <p:sp>
            <p:nvSpPr>
              <p:cNvPr id="43" name="Freeform 24"/>
              <p:cNvSpPr>
                <a:spLocks/>
              </p:cNvSpPr>
              <p:nvPr/>
            </p:nvSpPr>
            <p:spPr bwMode="auto">
              <a:xfrm>
                <a:off x="610" y="2203"/>
                <a:ext cx="82" cy="75"/>
              </a:xfrm>
              <a:custGeom>
                <a:avLst/>
                <a:gdLst>
                  <a:gd name="T0" fmla="*/ 82 w 82"/>
                  <a:gd name="T1" fmla="*/ 0 h 75"/>
                  <a:gd name="T2" fmla="*/ 41 w 82"/>
                  <a:gd name="T3" fmla="*/ 0 h 75"/>
                  <a:gd name="T4" fmla="*/ 0 w 82"/>
                  <a:gd name="T5" fmla="*/ 75 h 75"/>
                  <a:gd name="T6" fmla="*/ 63 w 82"/>
                  <a:gd name="T7" fmla="*/ 75 h 75"/>
                  <a:gd name="T8" fmla="*/ 82 w 82"/>
                  <a:gd name="T9" fmla="*/ 0 h 75"/>
                </a:gdLst>
                <a:ahLst/>
                <a:cxnLst>
                  <a:cxn ang="0">
                    <a:pos x="T0" y="T1"/>
                  </a:cxn>
                  <a:cxn ang="0">
                    <a:pos x="T2" y="T3"/>
                  </a:cxn>
                  <a:cxn ang="0">
                    <a:pos x="T4" y="T5"/>
                  </a:cxn>
                  <a:cxn ang="0">
                    <a:pos x="T6" y="T7"/>
                  </a:cxn>
                  <a:cxn ang="0">
                    <a:pos x="T8" y="T9"/>
                  </a:cxn>
                </a:cxnLst>
                <a:rect l="0" t="0" r="r" b="b"/>
                <a:pathLst>
                  <a:path w="82" h="75">
                    <a:moveTo>
                      <a:pt x="82" y="0"/>
                    </a:moveTo>
                    <a:lnTo>
                      <a:pt x="41" y="0"/>
                    </a:lnTo>
                    <a:lnTo>
                      <a:pt x="0" y="75"/>
                    </a:lnTo>
                    <a:lnTo>
                      <a:pt x="63" y="75"/>
                    </a:lnTo>
                    <a:lnTo>
                      <a:pt x="8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defRPr/>
                </a:pPr>
                <a:endParaRPr lang="en-US" kern="0">
                  <a:solidFill>
                    <a:schemeClr val="bg1"/>
                  </a:solidFill>
                </a:endParaRPr>
              </a:p>
            </p:txBody>
          </p:sp>
        </p:grpSp>
      </p:grpSp>
      <p:grpSp>
        <p:nvGrpSpPr>
          <p:cNvPr id="50" name="Group 49"/>
          <p:cNvGrpSpPr/>
          <p:nvPr/>
        </p:nvGrpSpPr>
        <p:grpSpPr>
          <a:xfrm>
            <a:off x="3542007" y="2514369"/>
            <a:ext cx="2443642" cy="822002"/>
            <a:chOff x="3976974" y="1975375"/>
            <a:chExt cx="2395945" cy="805957"/>
          </a:xfrm>
        </p:grpSpPr>
        <p:pic>
          <p:nvPicPr>
            <p:cNvPr id="47" name="Picture 4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6974" y="1975375"/>
              <a:ext cx="805957" cy="805957"/>
            </a:xfrm>
            <a:prstGeom prst="rect">
              <a:avLst/>
            </a:prstGeom>
          </p:spPr>
        </p:pic>
        <p:sp>
          <p:nvSpPr>
            <p:cNvPr id="48" name="Rectangle 47"/>
            <p:cNvSpPr/>
            <p:nvPr/>
          </p:nvSpPr>
          <p:spPr>
            <a:xfrm>
              <a:off x="4801785" y="2193687"/>
              <a:ext cx="1571134" cy="374846"/>
            </a:xfrm>
            <a:prstGeom prst="rect">
              <a:avLst/>
            </a:prstGeom>
          </p:spPr>
          <p:txBody>
            <a:bodyPr wrap="square">
              <a:spAutoFit/>
            </a:bodyPr>
            <a:lstStyle/>
            <a:p>
              <a:pPr algn="r" defTabSz="951304">
                <a:defRPr/>
              </a:pPr>
              <a:r>
                <a:rPr lang="en-US" sz="1836" kern="0" dirty="0">
                  <a:solidFill>
                    <a:schemeClr val="bg1"/>
                  </a:solidFill>
                </a:rPr>
                <a:t>E-commerce</a:t>
              </a:r>
            </a:p>
          </p:txBody>
        </p:sp>
      </p:grpSp>
      <p:sp>
        <p:nvSpPr>
          <p:cNvPr id="2" name="Rectangle 1"/>
          <p:cNvSpPr/>
          <p:nvPr/>
        </p:nvSpPr>
        <p:spPr>
          <a:xfrm>
            <a:off x="6887529" y="4679109"/>
            <a:ext cx="5452767" cy="382308"/>
          </a:xfrm>
          <a:prstGeom prst="rect">
            <a:avLst/>
          </a:prstGeom>
        </p:spPr>
        <p:txBody>
          <a:bodyPr wrap="none">
            <a:spAutoFit/>
          </a:bodyPr>
          <a:lstStyle/>
          <a:p>
            <a:pPr defTabSz="932597"/>
            <a:r>
              <a:rPr lang="en-US" sz="1836" kern="0" dirty="0">
                <a:solidFill>
                  <a:schemeClr val="bg1"/>
                </a:solidFill>
              </a:rPr>
              <a:t>https://azure.microsoft.com/en-us/solutions/?v=2</a:t>
            </a:r>
          </a:p>
        </p:txBody>
      </p:sp>
      <p:sp>
        <p:nvSpPr>
          <p:cNvPr id="49" name="Rectangle 48"/>
          <p:cNvSpPr/>
          <p:nvPr/>
        </p:nvSpPr>
        <p:spPr>
          <a:xfrm>
            <a:off x="10593989" y="2829222"/>
            <a:ext cx="1716646" cy="414353"/>
          </a:xfrm>
          <a:prstGeom prst="rect">
            <a:avLst/>
          </a:prstGeom>
        </p:spPr>
        <p:txBody>
          <a:bodyPr wrap="square">
            <a:spAutoFit/>
          </a:bodyPr>
          <a:lstStyle/>
          <a:p>
            <a:pPr defTabSz="932597"/>
            <a:r>
              <a:rPr lang="en-US" sz="2040" kern="0" dirty="0">
                <a:solidFill>
                  <a:schemeClr val="bg1"/>
                </a:solidFill>
                <a:latin typeface="Segoe UI Light"/>
              </a:rPr>
              <a:t>Mobile</a:t>
            </a:r>
          </a:p>
        </p:txBody>
      </p:sp>
      <p:grpSp>
        <p:nvGrpSpPr>
          <p:cNvPr id="51" name="Group 50"/>
          <p:cNvGrpSpPr/>
          <p:nvPr/>
        </p:nvGrpSpPr>
        <p:grpSpPr>
          <a:xfrm>
            <a:off x="9556887" y="2735659"/>
            <a:ext cx="935013" cy="923354"/>
            <a:chOff x="888427" y="2331708"/>
            <a:chExt cx="2676306" cy="2642925"/>
          </a:xfrm>
        </p:grpSpPr>
        <p:grpSp>
          <p:nvGrpSpPr>
            <p:cNvPr id="52" name="Group 51"/>
            <p:cNvGrpSpPr/>
            <p:nvPr/>
          </p:nvGrpSpPr>
          <p:grpSpPr>
            <a:xfrm>
              <a:off x="888427" y="2331708"/>
              <a:ext cx="1551170" cy="2155679"/>
              <a:chOff x="-2165350" y="2309813"/>
              <a:chExt cx="1389063" cy="1930401"/>
            </a:xfrm>
          </p:grpSpPr>
          <p:sp>
            <p:nvSpPr>
              <p:cNvPr id="110" name="Freeform 68"/>
              <p:cNvSpPr>
                <a:spLocks/>
              </p:cNvSpPr>
              <p:nvPr/>
            </p:nvSpPr>
            <p:spPr bwMode="auto">
              <a:xfrm>
                <a:off x="-1514475" y="2568576"/>
                <a:ext cx="738188" cy="1671638"/>
              </a:xfrm>
              <a:custGeom>
                <a:avLst/>
                <a:gdLst>
                  <a:gd name="T0" fmla="*/ 189 w 241"/>
                  <a:gd name="T1" fmla="*/ 99 h 545"/>
                  <a:gd name="T2" fmla="*/ 189 w 241"/>
                  <a:gd name="T3" fmla="*/ 99 h 545"/>
                  <a:gd name="T4" fmla="*/ 189 w 241"/>
                  <a:gd name="T5" fmla="*/ 99 h 545"/>
                  <a:gd name="T6" fmla="*/ 137 w 241"/>
                  <a:gd name="T7" fmla="*/ 94 h 545"/>
                  <a:gd name="T8" fmla="*/ 137 w 241"/>
                  <a:gd name="T9" fmla="*/ 86 h 545"/>
                  <a:gd name="T10" fmla="*/ 148 w 241"/>
                  <a:gd name="T11" fmla="*/ 73 h 545"/>
                  <a:gd name="T12" fmla="*/ 148 w 241"/>
                  <a:gd name="T13" fmla="*/ 61 h 545"/>
                  <a:gd name="T14" fmla="*/ 153 w 241"/>
                  <a:gd name="T15" fmla="*/ 56 h 545"/>
                  <a:gd name="T16" fmla="*/ 153 w 241"/>
                  <a:gd name="T17" fmla="*/ 46 h 545"/>
                  <a:gd name="T18" fmla="*/ 150 w 241"/>
                  <a:gd name="T19" fmla="*/ 41 h 545"/>
                  <a:gd name="T20" fmla="*/ 156 w 241"/>
                  <a:gd name="T21" fmla="*/ 27 h 545"/>
                  <a:gd name="T22" fmla="*/ 136 w 241"/>
                  <a:gd name="T23" fmla="*/ 7 h 545"/>
                  <a:gd name="T24" fmla="*/ 136 w 241"/>
                  <a:gd name="T25" fmla="*/ 7 h 545"/>
                  <a:gd name="T26" fmla="*/ 114 w 241"/>
                  <a:gd name="T27" fmla="*/ 0 h 545"/>
                  <a:gd name="T28" fmla="*/ 84 w 241"/>
                  <a:gd name="T29" fmla="*/ 25 h 545"/>
                  <a:gd name="T30" fmla="*/ 90 w 241"/>
                  <a:gd name="T31" fmla="*/ 41 h 545"/>
                  <a:gd name="T32" fmla="*/ 86 w 241"/>
                  <a:gd name="T33" fmla="*/ 46 h 545"/>
                  <a:gd name="T34" fmla="*/ 86 w 241"/>
                  <a:gd name="T35" fmla="*/ 56 h 545"/>
                  <a:gd name="T36" fmla="*/ 91 w 241"/>
                  <a:gd name="T37" fmla="*/ 61 h 545"/>
                  <a:gd name="T38" fmla="*/ 91 w 241"/>
                  <a:gd name="T39" fmla="*/ 73 h 545"/>
                  <a:gd name="T40" fmla="*/ 103 w 241"/>
                  <a:gd name="T41" fmla="*/ 86 h 545"/>
                  <a:gd name="T42" fmla="*/ 103 w 241"/>
                  <a:gd name="T43" fmla="*/ 94 h 545"/>
                  <a:gd name="T44" fmla="*/ 51 w 241"/>
                  <a:gd name="T45" fmla="*/ 99 h 545"/>
                  <a:gd name="T46" fmla="*/ 51 w 241"/>
                  <a:gd name="T47" fmla="*/ 100 h 545"/>
                  <a:gd name="T48" fmla="*/ 0 w 241"/>
                  <a:gd name="T49" fmla="*/ 286 h 545"/>
                  <a:gd name="T50" fmla="*/ 4 w 241"/>
                  <a:gd name="T51" fmla="*/ 286 h 545"/>
                  <a:gd name="T52" fmla="*/ 4 w 241"/>
                  <a:gd name="T53" fmla="*/ 299 h 545"/>
                  <a:gd name="T54" fmla="*/ 15 w 241"/>
                  <a:gd name="T55" fmla="*/ 310 h 545"/>
                  <a:gd name="T56" fmla="*/ 26 w 241"/>
                  <a:gd name="T57" fmla="*/ 299 h 545"/>
                  <a:gd name="T58" fmla="*/ 26 w 241"/>
                  <a:gd name="T59" fmla="*/ 286 h 545"/>
                  <a:gd name="T60" fmla="*/ 29 w 241"/>
                  <a:gd name="T61" fmla="*/ 286 h 545"/>
                  <a:gd name="T62" fmla="*/ 51 w 241"/>
                  <a:gd name="T63" fmla="*/ 182 h 545"/>
                  <a:gd name="T64" fmla="*/ 51 w 241"/>
                  <a:gd name="T65" fmla="*/ 330 h 545"/>
                  <a:gd name="T66" fmla="*/ 69 w 241"/>
                  <a:gd name="T67" fmla="*/ 330 h 545"/>
                  <a:gd name="T68" fmla="*/ 76 w 241"/>
                  <a:gd name="T69" fmla="*/ 528 h 545"/>
                  <a:gd name="T70" fmla="*/ 82 w 241"/>
                  <a:gd name="T71" fmla="*/ 528 h 545"/>
                  <a:gd name="T72" fmla="*/ 73 w 241"/>
                  <a:gd name="T73" fmla="*/ 545 h 545"/>
                  <a:gd name="T74" fmla="*/ 115 w 241"/>
                  <a:gd name="T75" fmla="*/ 545 h 545"/>
                  <a:gd name="T76" fmla="*/ 106 w 241"/>
                  <a:gd name="T77" fmla="*/ 528 h 545"/>
                  <a:gd name="T78" fmla="*/ 112 w 241"/>
                  <a:gd name="T79" fmla="*/ 528 h 545"/>
                  <a:gd name="T80" fmla="*/ 119 w 241"/>
                  <a:gd name="T81" fmla="*/ 330 h 545"/>
                  <a:gd name="T82" fmla="*/ 121 w 241"/>
                  <a:gd name="T83" fmla="*/ 330 h 545"/>
                  <a:gd name="T84" fmla="*/ 128 w 241"/>
                  <a:gd name="T85" fmla="*/ 528 h 545"/>
                  <a:gd name="T86" fmla="*/ 134 w 241"/>
                  <a:gd name="T87" fmla="*/ 528 h 545"/>
                  <a:gd name="T88" fmla="*/ 125 w 241"/>
                  <a:gd name="T89" fmla="*/ 545 h 545"/>
                  <a:gd name="T90" fmla="*/ 167 w 241"/>
                  <a:gd name="T91" fmla="*/ 545 h 545"/>
                  <a:gd name="T92" fmla="*/ 158 w 241"/>
                  <a:gd name="T93" fmla="*/ 528 h 545"/>
                  <a:gd name="T94" fmla="*/ 164 w 241"/>
                  <a:gd name="T95" fmla="*/ 528 h 545"/>
                  <a:gd name="T96" fmla="*/ 171 w 241"/>
                  <a:gd name="T97" fmla="*/ 330 h 545"/>
                  <a:gd name="T98" fmla="*/ 189 w 241"/>
                  <a:gd name="T99" fmla="*/ 330 h 545"/>
                  <a:gd name="T100" fmla="*/ 189 w 241"/>
                  <a:gd name="T101" fmla="*/ 179 h 545"/>
                  <a:gd name="T102" fmla="*/ 212 w 241"/>
                  <a:gd name="T103" fmla="*/ 286 h 545"/>
                  <a:gd name="T104" fmla="*/ 215 w 241"/>
                  <a:gd name="T105" fmla="*/ 286 h 545"/>
                  <a:gd name="T106" fmla="*/ 215 w 241"/>
                  <a:gd name="T107" fmla="*/ 299 h 545"/>
                  <a:gd name="T108" fmla="*/ 226 w 241"/>
                  <a:gd name="T109" fmla="*/ 310 h 545"/>
                  <a:gd name="T110" fmla="*/ 237 w 241"/>
                  <a:gd name="T111" fmla="*/ 299 h 545"/>
                  <a:gd name="T112" fmla="*/ 237 w 241"/>
                  <a:gd name="T113" fmla="*/ 286 h 545"/>
                  <a:gd name="T114" fmla="*/ 241 w 241"/>
                  <a:gd name="T115" fmla="*/ 286 h 545"/>
                  <a:gd name="T116" fmla="*/ 189 w 241"/>
                  <a:gd name="T117" fmla="*/ 99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1" h="545">
                    <a:moveTo>
                      <a:pt x="189" y="99"/>
                    </a:moveTo>
                    <a:cubicBezTo>
                      <a:pt x="189" y="99"/>
                      <a:pt x="189" y="99"/>
                      <a:pt x="189" y="99"/>
                    </a:cubicBezTo>
                    <a:cubicBezTo>
                      <a:pt x="189" y="99"/>
                      <a:pt x="189" y="99"/>
                      <a:pt x="189" y="99"/>
                    </a:cubicBezTo>
                    <a:cubicBezTo>
                      <a:pt x="137" y="94"/>
                      <a:pt x="137" y="94"/>
                      <a:pt x="137" y="94"/>
                    </a:cubicBezTo>
                    <a:cubicBezTo>
                      <a:pt x="137" y="86"/>
                      <a:pt x="137" y="86"/>
                      <a:pt x="137" y="86"/>
                    </a:cubicBezTo>
                    <a:cubicBezTo>
                      <a:pt x="143" y="85"/>
                      <a:pt x="148" y="79"/>
                      <a:pt x="148" y="73"/>
                    </a:cubicBezTo>
                    <a:cubicBezTo>
                      <a:pt x="148" y="61"/>
                      <a:pt x="148" y="61"/>
                      <a:pt x="148" y="61"/>
                    </a:cubicBezTo>
                    <a:cubicBezTo>
                      <a:pt x="151" y="61"/>
                      <a:pt x="153" y="59"/>
                      <a:pt x="153" y="56"/>
                    </a:cubicBezTo>
                    <a:cubicBezTo>
                      <a:pt x="153" y="46"/>
                      <a:pt x="153" y="46"/>
                      <a:pt x="153" y="46"/>
                    </a:cubicBezTo>
                    <a:cubicBezTo>
                      <a:pt x="153" y="44"/>
                      <a:pt x="152" y="42"/>
                      <a:pt x="150" y="41"/>
                    </a:cubicBezTo>
                    <a:cubicBezTo>
                      <a:pt x="154" y="38"/>
                      <a:pt x="156" y="33"/>
                      <a:pt x="156" y="27"/>
                    </a:cubicBezTo>
                    <a:cubicBezTo>
                      <a:pt x="156" y="16"/>
                      <a:pt x="147" y="7"/>
                      <a:pt x="136" y="7"/>
                    </a:cubicBezTo>
                    <a:cubicBezTo>
                      <a:pt x="136" y="7"/>
                      <a:pt x="136" y="7"/>
                      <a:pt x="136" y="7"/>
                    </a:cubicBezTo>
                    <a:cubicBezTo>
                      <a:pt x="130" y="3"/>
                      <a:pt x="123" y="0"/>
                      <a:pt x="114" y="0"/>
                    </a:cubicBezTo>
                    <a:cubicBezTo>
                      <a:pt x="97" y="0"/>
                      <a:pt x="84" y="11"/>
                      <a:pt x="84" y="25"/>
                    </a:cubicBezTo>
                    <a:cubicBezTo>
                      <a:pt x="84" y="31"/>
                      <a:pt x="86" y="37"/>
                      <a:pt x="90" y="41"/>
                    </a:cubicBezTo>
                    <a:cubicBezTo>
                      <a:pt x="88" y="41"/>
                      <a:pt x="86" y="43"/>
                      <a:pt x="86" y="46"/>
                    </a:cubicBezTo>
                    <a:cubicBezTo>
                      <a:pt x="86" y="56"/>
                      <a:pt x="86" y="56"/>
                      <a:pt x="86" y="56"/>
                    </a:cubicBezTo>
                    <a:cubicBezTo>
                      <a:pt x="86" y="59"/>
                      <a:pt x="88" y="61"/>
                      <a:pt x="91" y="61"/>
                    </a:cubicBezTo>
                    <a:cubicBezTo>
                      <a:pt x="91" y="73"/>
                      <a:pt x="91" y="73"/>
                      <a:pt x="91" y="73"/>
                    </a:cubicBezTo>
                    <a:cubicBezTo>
                      <a:pt x="91" y="80"/>
                      <a:pt x="96" y="86"/>
                      <a:pt x="103" y="86"/>
                    </a:cubicBezTo>
                    <a:cubicBezTo>
                      <a:pt x="103" y="94"/>
                      <a:pt x="103" y="94"/>
                      <a:pt x="103" y="94"/>
                    </a:cubicBezTo>
                    <a:cubicBezTo>
                      <a:pt x="51" y="99"/>
                      <a:pt x="51" y="99"/>
                      <a:pt x="51" y="99"/>
                    </a:cubicBezTo>
                    <a:cubicBezTo>
                      <a:pt x="51" y="100"/>
                      <a:pt x="51" y="100"/>
                      <a:pt x="51" y="100"/>
                    </a:cubicBezTo>
                    <a:cubicBezTo>
                      <a:pt x="23" y="160"/>
                      <a:pt x="6" y="220"/>
                      <a:pt x="0" y="286"/>
                    </a:cubicBezTo>
                    <a:cubicBezTo>
                      <a:pt x="4" y="286"/>
                      <a:pt x="4" y="286"/>
                      <a:pt x="4" y="286"/>
                    </a:cubicBezTo>
                    <a:cubicBezTo>
                      <a:pt x="4" y="299"/>
                      <a:pt x="4" y="299"/>
                      <a:pt x="4" y="299"/>
                    </a:cubicBezTo>
                    <a:cubicBezTo>
                      <a:pt x="4" y="305"/>
                      <a:pt x="9" y="310"/>
                      <a:pt x="15" y="310"/>
                    </a:cubicBezTo>
                    <a:cubicBezTo>
                      <a:pt x="21" y="310"/>
                      <a:pt x="26" y="305"/>
                      <a:pt x="26" y="299"/>
                    </a:cubicBezTo>
                    <a:cubicBezTo>
                      <a:pt x="26" y="286"/>
                      <a:pt x="26" y="286"/>
                      <a:pt x="26" y="286"/>
                    </a:cubicBezTo>
                    <a:cubicBezTo>
                      <a:pt x="29" y="286"/>
                      <a:pt x="29" y="286"/>
                      <a:pt x="29" y="286"/>
                    </a:cubicBezTo>
                    <a:cubicBezTo>
                      <a:pt x="33" y="250"/>
                      <a:pt x="41" y="216"/>
                      <a:pt x="51" y="182"/>
                    </a:cubicBezTo>
                    <a:cubicBezTo>
                      <a:pt x="51" y="330"/>
                      <a:pt x="51" y="330"/>
                      <a:pt x="51" y="330"/>
                    </a:cubicBezTo>
                    <a:cubicBezTo>
                      <a:pt x="69" y="330"/>
                      <a:pt x="69" y="330"/>
                      <a:pt x="69" y="330"/>
                    </a:cubicBezTo>
                    <a:cubicBezTo>
                      <a:pt x="76" y="528"/>
                      <a:pt x="76" y="528"/>
                      <a:pt x="76" y="528"/>
                    </a:cubicBezTo>
                    <a:cubicBezTo>
                      <a:pt x="82" y="528"/>
                      <a:pt x="82" y="528"/>
                      <a:pt x="82" y="528"/>
                    </a:cubicBezTo>
                    <a:cubicBezTo>
                      <a:pt x="76" y="531"/>
                      <a:pt x="73" y="538"/>
                      <a:pt x="73" y="545"/>
                    </a:cubicBezTo>
                    <a:cubicBezTo>
                      <a:pt x="115" y="545"/>
                      <a:pt x="115" y="545"/>
                      <a:pt x="115" y="545"/>
                    </a:cubicBezTo>
                    <a:cubicBezTo>
                      <a:pt x="115" y="538"/>
                      <a:pt x="112" y="531"/>
                      <a:pt x="106" y="528"/>
                    </a:cubicBezTo>
                    <a:cubicBezTo>
                      <a:pt x="112" y="528"/>
                      <a:pt x="112" y="528"/>
                      <a:pt x="112" y="528"/>
                    </a:cubicBezTo>
                    <a:cubicBezTo>
                      <a:pt x="119" y="330"/>
                      <a:pt x="119" y="330"/>
                      <a:pt x="119" y="330"/>
                    </a:cubicBezTo>
                    <a:cubicBezTo>
                      <a:pt x="121" y="330"/>
                      <a:pt x="121" y="330"/>
                      <a:pt x="121" y="330"/>
                    </a:cubicBezTo>
                    <a:cubicBezTo>
                      <a:pt x="128" y="528"/>
                      <a:pt x="128" y="528"/>
                      <a:pt x="128" y="528"/>
                    </a:cubicBezTo>
                    <a:cubicBezTo>
                      <a:pt x="134" y="528"/>
                      <a:pt x="134" y="528"/>
                      <a:pt x="134" y="528"/>
                    </a:cubicBezTo>
                    <a:cubicBezTo>
                      <a:pt x="128" y="531"/>
                      <a:pt x="125" y="538"/>
                      <a:pt x="125" y="545"/>
                    </a:cubicBezTo>
                    <a:cubicBezTo>
                      <a:pt x="167" y="545"/>
                      <a:pt x="167" y="545"/>
                      <a:pt x="167" y="545"/>
                    </a:cubicBezTo>
                    <a:cubicBezTo>
                      <a:pt x="167" y="538"/>
                      <a:pt x="164" y="531"/>
                      <a:pt x="158" y="528"/>
                    </a:cubicBezTo>
                    <a:cubicBezTo>
                      <a:pt x="164" y="528"/>
                      <a:pt x="164" y="528"/>
                      <a:pt x="164" y="528"/>
                    </a:cubicBezTo>
                    <a:cubicBezTo>
                      <a:pt x="171" y="330"/>
                      <a:pt x="171" y="330"/>
                      <a:pt x="171" y="330"/>
                    </a:cubicBezTo>
                    <a:cubicBezTo>
                      <a:pt x="189" y="330"/>
                      <a:pt x="189" y="330"/>
                      <a:pt x="189" y="330"/>
                    </a:cubicBezTo>
                    <a:cubicBezTo>
                      <a:pt x="189" y="179"/>
                      <a:pt x="189" y="179"/>
                      <a:pt x="189" y="179"/>
                    </a:cubicBezTo>
                    <a:cubicBezTo>
                      <a:pt x="200" y="214"/>
                      <a:pt x="208" y="249"/>
                      <a:pt x="212" y="286"/>
                    </a:cubicBezTo>
                    <a:cubicBezTo>
                      <a:pt x="215" y="286"/>
                      <a:pt x="215" y="286"/>
                      <a:pt x="215" y="286"/>
                    </a:cubicBezTo>
                    <a:cubicBezTo>
                      <a:pt x="215" y="299"/>
                      <a:pt x="215" y="299"/>
                      <a:pt x="215" y="299"/>
                    </a:cubicBezTo>
                    <a:cubicBezTo>
                      <a:pt x="215" y="305"/>
                      <a:pt x="220" y="310"/>
                      <a:pt x="226" y="310"/>
                    </a:cubicBezTo>
                    <a:cubicBezTo>
                      <a:pt x="232" y="310"/>
                      <a:pt x="237" y="305"/>
                      <a:pt x="237" y="299"/>
                    </a:cubicBezTo>
                    <a:cubicBezTo>
                      <a:pt x="237" y="286"/>
                      <a:pt x="237" y="286"/>
                      <a:pt x="237" y="286"/>
                    </a:cubicBezTo>
                    <a:cubicBezTo>
                      <a:pt x="241" y="286"/>
                      <a:pt x="241" y="286"/>
                      <a:pt x="241" y="286"/>
                    </a:cubicBezTo>
                    <a:cubicBezTo>
                      <a:pt x="235" y="220"/>
                      <a:pt x="217" y="159"/>
                      <a:pt x="189" y="99"/>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11" name="Freeform 69"/>
              <p:cNvSpPr>
                <a:spLocks/>
              </p:cNvSpPr>
              <p:nvPr/>
            </p:nvSpPr>
            <p:spPr bwMode="auto">
              <a:xfrm>
                <a:off x="-1730375" y="2657476"/>
                <a:ext cx="528638" cy="1582738"/>
              </a:xfrm>
              <a:custGeom>
                <a:avLst/>
                <a:gdLst>
                  <a:gd name="T0" fmla="*/ 142 w 172"/>
                  <a:gd name="T1" fmla="*/ 104 h 516"/>
                  <a:gd name="T2" fmla="*/ 102 w 172"/>
                  <a:gd name="T3" fmla="*/ 100 h 516"/>
                  <a:gd name="T4" fmla="*/ 99 w 172"/>
                  <a:gd name="T5" fmla="*/ 96 h 516"/>
                  <a:gd name="T6" fmla="*/ 129 w 172"/>
                  <a:gd name="T7" fmla="*/ 82 h 516"/>
                  <a:gd name="T8" fmla="*/ 117 w 172"/>
                  <a:gd name="T9" fmla="*/ 76 h 516"/>
                  <a:gd name="T10" fmla="*/ 122 w 172"/>
                  <a:gd name="T11" fmla="*/ 60 h 516"/>
                  <a:gd name="T12" fmla="*/ 122 w 172"/>
                  <a:gd name="T13" fmla="*/ 59 h 516"/>
                  <a:gd name="T14" fmla="*/ 106 w 172"/>
                  <a:gd name="T15" fmla="*/ 15 h 516"/>
                  <a:gd name="T16" fmla="*/ 50 w 172"/>
                  <a:gd name="T17" fmla="*/ 39 h 516"/>
                  <a:gd name="T18" fmla="*/ 54 w 172"/>
                  <a:gd name="T19" fmla="*/ 59 h 516"/>
                  <a:gd name="T20" fmla="*/ 51 w 172"/>
                  <a:gd name="T21" fmla="*/ 76 h 516"/>
                  <a:gd name="T22" fmla="*/ 60 w 172"/>
                  <a:gd name="T23" fmla="*/ 95 h 516"/>
                  <a:gd name="T24" fmla="*/ 75 w 172"/>
                  <a:gd name="T25" fmla="*/ 100 h 516"/>
                  <a:gd name="T26" fmla="*/ 31 w 172"/>
                  <a:gd name="T27" fmla="*/ 104 h 516"/>
                  <a:gd name="T28" fmla="*/ 31 w 172"/>
                  <a:gd name="T29" fmla="*/ 104 h 516"/>
                  <a:gd name="T30" fmla="*/ 3 w 172"/>
                  <a:gd name="T31" fmla="*/ 237 h 516"/>
                  <a:gd name="T32" fmla="*/ 11 w 172"/>
                  <a:gd name="T33" fmla="*/ 254 h 516"/>
                  <a:gd name="T34" fmla="*/ 19 w 172"/>
                  <a:gd name="T35" fmla="*/ 237 h 516"/>
                  <a:gd name="T36" fmla="*/ 34 w 172"/>
                  <a:gd name="T37" fmla="*/ 160 h 516"/>
                  <a:gd name="T38" fmla="*/ 40 w 172"/>
                  <a:gd name="T39" fmla="*/ 390 h 516"/>
                  <a:gd name="T40" fmla="*/ 59 w 172"/>
                  <a:gd name="T41" fmla="*/ 508 h 516"/>
                  <a:gd name="T42" fmla="*/ 59 w 172"/>
                  <a:gd name="T43" fmla="*/ 516 h 516"/>
                  <a:gd name="T44" fmla="*/ 85 w 172"/>
                  <a:gd name="T45" fmla="*/ 516 h 516"/>
                  <a:gd name="T46" fmla="*/ 85 w 172"/>
                  <a:gd name="T47" fmla="*/ 390 h 516"/>
                  <a:gd name="T48" fmla="*/ 95 w 172"/>
                  <a:gd name="T49" fmla="*/ 508 h 516"/>
                  <a:gd name="T50" fmla="*/ 95 w 172"/>
                  <a:gd name="T51" fmla="*/ 516 h 516"/>
                  <a:gd name="T52" fmla="*/ 120 w 172"/>
                  <a:gd name="T53" fmla="*/ 516 h 516"/>
                  <a:gd name="T54" fmla="*/ 120 w 172"/>
                  <a:gd name="T55" fmla="*/ 390 h 516"/>
                  <a:gd name="T56" fmla="*/ 133 w 172"/>
                  <a:gd name="T57" fmla="*/ 271 h 516"/>
                  <a:gd name="T58" fmla="*/ 151 w 172"/>
                  <a:gd name="T59" fmla="*/ 237 h 516"/>
                  <a:gd name="T60" fmla="*/ 154 w 172"/>
                  <a:gd name="T61" fmla="*/ 247 h 516"/>
                  <a:gd name="T62" fmla="*/ 170 w 172"/>
                  <a:gd name="T63" fmla="*/ 247 h 516"/>
                  <a:gd name="T64" fmla="*/ 172 w 172"/>
                  <a:gd name="T65" fmla="*/ 237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 h="516">
                    <a:moveTo>
                      <a:pt x="142" y="104"/>
                    </a:moveTo>
                    <a:cubicBezTo>
                      <a:pt x="142" y="104"/>
                      <a:pt x="142" y="104"/>
                      <a:pt x="142" y="104"/>
                    </a:cubicBezTo>
                    <a:cubicBezTo>
                      <a:pt x="102" y="100"/>
                      <a:pt x="102" y="100"/>
                      <a:pt x="102" y="100"/>
                    </a:cubicBezTo>
                    <a:cubicBezTo>
                      <a:pt x="102" y="100"/>
                      <a:pt x="102" y="100"/>
                      <a:pt x="102" y="100"/>
                    </a:cubicBezTo>
                    <a:cubicBezTo>
                      <a:pt x="98" y="100"/>
                      <a:pt x="98" y="100"/>
                      <a:pt x="98" y="100"/>
                    </a:cubicBezTo>
                    <a:cubicBezTo>
                      <a:pt x="99" y="96"/>
                      <a:pt x="99" y="96"/>
                      <a:pt x="99" y="96"/>
                    </a:cubicBezTo>
                    <a:cubicBezTo>
                      <a:pt x="104" y="96"/>
                      <a:pt x="108" y="96"/>
                      <a:pt x="116" y="95"/>
                    </a:cubicBezTo>
                    <a:cubicBezTo>
                      <a:pt x="127" y="93"/>
                      <a:pt x="129" y="86"/>
                      <a:pt x="129" y="82"/>
                    </a:cubicBezTo>
                    <a:cubicBezTo>
                      <a:pt x="129" y="77"/>
                      <a:pt x="126" y="70"/>
                      <a:pt x="125" y="76"/>
                    </a:cubicBezTo>
                    <a:cubicBezTo>
                      <a:pt x="123" y="81"/>
                      <a:pt x="118" y="80"/>
                      <a:pt x="117" y="76"/>
                    </a:cubicBezTo>
                    <a:cubicBezTo>
                      <a:pt x="116" y="74"/>
                      <a:pt x="118" y="68"/>
                      <a:pt x="120" y="64"/>
                    </a:cubicBezTo>
                    <a:cubicBezTo>
                      <a:pt x="120" y="62"/>
                      <a:pt x="121" y="61"/>
                      <a:pt x="122" y="60"/>
                    </a:cubicBezTo>
                    <a:cubicBezTo>
                      <a:pt x="122" y="59"/>
                      <a:pt x="122" y="59"/>
                      <a:pt x="122" y="59"/>
                    </a:cubicBezTo>
                    <a:cubicBezTo>
                      <a:pt x="122" y="59"/>
                      <a:pt x="122" y="59"/>
                      <a:pt x="122" y="59"/>
                    </a:cubicBezTo>
                    <a:cubicBezTo>
                      <a:pt x="123" y="55"/>
                      <a:pt x="124" y="50"/>
                      <a:pt x="124" y="45"/>
                    </a:cubicBezTo>
                    <a:cubicBezTo>
                      <a:pt x="124" y="31"/>
                      <a:pt x="117" y="19"/>
                      <a:pt x="106" y="15"/>
                    </a:cubicBezTo>
                    <a:cubicBezTo>
                      <a:pt x="100" y="6"/>
                      <a:pt x="91" y="0"/>
                      <a:pt x="81" y="0"/>
                    </a:cubicBezTo>
                    <a:cubicBezTo>
                      <a:pt x="64" y="0"/>
                      <a:pt x="50" y="17"/>
                      <a:pt x="50" y="39"/>
                    </a:cubicBezTo>
                    <a:cubicBezTo>
                      <a:pt x="50" y="47"/>
                      <a:pt x="51" y="53"/>
                      <a:pt x="54" y="59"/>
                    </a:cubicBezTo>
                    <a:cubicBezTo>
                      <a:pt x="54" y="59"/>
                      <a:pt x="54" y="59"/>
                      <a:pt x="54" y="59"/>
                    </a:cubicBezTo>
                    <a:cubicBezTo>
                      <a:pt x="54" y="59"/>
                      <a:pt x="61" y="72"/>
                      <a:pt x="59" y="76"/>
                    </a:cubicBezTo>
                    <a:cubicBezTo>
                      <a:pt x="58" y="80"/>
                      <a:pt x="53" y="81"/>
                      <a:pt x="51" y="76"/>
                    </a:cubicBezTo>
                    <a:cubicBezTo>
                      <a:pt x="49" y="70"/>
                      <a:pt x="46" y="77"/>
                      <a:pt x="47" y="82"/>
                    </a:cubicBezTo>
                    <a:cubicBezTo>
                      <a:pt x="47" y="86"/>
                      <a:pt x="49" y="93"/>
                      <a:pt x="60" y="95"/>
                    </a:cubicBezTo>
                    <a:cubicBezTo>
                      <a:pt x="66" y="96"/>
                      <a:pt x="70" y="96"/>
                      <a:pt x="75" y="96"/>
                    </a:cubicBezTo>
                    <a:cubicBezTo>
                      <a:pt x="75" y="100"/>
                      <a:pt x="75" y="100"/>
                      <a:pt x="75" y="100"/>
                    </a:cubicBezTo>
                    <a:cubicBezTo>
                      <a:pt x="71" y="100"/>
                      <a:pt x="71" y="100"/>
                      <a:pt x="71" y="100"/>
                    </a:cubicBezTo>
                    <a:cubicBezTo>
                      <a:pt x="31" y="104"/>
                      <a:pt x="31" y="104"/>
                      <a:pt x="31" y="104"/>
                    </a:cubicBezTo>
                    <a:cubicBezTo>
                      <a:pt x="31" y="104"/>
                      <a:pt x="31" y="104"/>
                      <a:pt x="31" y="104"/>
                    </a:cubicBezTo>
                    <a:cubicBezTo>
                      <a:pt x="31" y="104"/>
                      <a:pt x="31" y="104"/>
                      <a:pt x="31" y="104"/>
                    </a:cubicBezTo>
                    <a:cubicBezTo>
                      <a:pt x="11" y="148"/>
                      <a:pt x="4" y="190"/>
                      <a:pt x="0" y="237"/>
                    </a:cubicBezTo>
                    <a:cubicBezTo>
                      <a:pt x="3" y="237"/>
                      <a:pt x="3" y="237"/>
                      <a:pt x="3" y="237"/>
                    </a:cubicBezTo>
                    <a:cubicBezTo>
                      <a:pt x="3" y="247"/>
                      <a:pt x="3" y="247"/>
                      <a:pt x="3" y="247"/>
                    </a:cubicBezTo>
                    <a:cubicBezTo>
                      <a:pt x="3" y="251"/>
                      <a:pt x="6" y="254"/>
                      <a:pt x="11" y="254"/>
                    </a:cubicBezTo>
                    <a:cubicBezTo>
                      <a:pt x="15" y="254"/>
                      <a:pt x="19" y="251"/>
                      <a:pt x="19" y="247"/>
                    </a:cubicBezTo>
                    <a:cubicBezTo>
                      <a:pt x="19" y="237"/>
                      <a:pt x="19" y="237"/>
                      <a:pt x="19" y="237"/>
                    </a:cubicBezTo>
                    <a:cubicBezTo>
                      <a:pt x="21" y="237"/>
                      <a:pt x="21" y="237"/>
                      <a:pt x="21" y="237"/>
                    </a:cubicBezTo>
                    <a:cubicBezTo>
                      <a:pt x="24" y="210"/>
                      <a:pt x="28" y="185"/>
                      <a:pt x="34" y="160"/>
                    </a:cubicBezTo>
                    <a:cubicBezTo>
                      <a:pt x="40" y="271"/>
                      <a:pt x="40" y="271"/>
                      <a:pt x="40" y="271"/>
                    </a:cubicBezTo>
                    <a:cubicBezTo>
                      <a:pt x="40" y="390"/>
                      <a:pt x="40" y="390"/>
                      <a:pt x="40" y="390"/>
                    </a:cubicBezTo>
                    <a:cubicBezTo>
                      <a:pt x="56" y="390"/>
                      <a:pt x="56" y="390"/>
                      <a:pt x="56" y="390"/>
                    </a:cubicBezTo>
                    <a:cubicBezTo>
                      <a:pt x="59" y="508"/>
                      <a:pt x="59" y="508"/>
                      <a:pt x="59" y="508"/>
                    </a:cubicBezTo>
                    <a:cubicBezTo>
                      <a:pt x="57" y="510"/>
                      <a:pt x="56" y="513"/>
                      <a:pt x="56" y="516"/>
                    </a:cubicBezTo>
                    <a:cubicBezTo>
                      <a:pt x="59" y="516"/>
                      <a:pt x="59" y="516"/>
                      <a:pt x="59" y="516"/>
                    </a:cubicBezTo>
                    <a:cubicBezTo>
                      <a:pt x="82" y="516"/>
                      <a:pt x="82" y="516"/>
                      <a:pt x="82" y="516"/>
                    </a:cubicBezTo>
                    <a:cubicBezTo>
                      <a:pt x="85" y="516"/>
                      <a:pt x="85" y="516"/>
                      <a:pt x="85" y="516"/>
                    </a:cubicBezTo>
                    <a:cubicBezTo>
                      <a:pt x="85" y="513"/>
                      <a:pt x="84" y="510"/>
                      <a:pt x="82" y="508"/>
                    </a:cubicBezTo>
                    <a:cubicBezTo>
                      <a:pt x="85" y="390"/>
                      <a:pt x="85" y="390"/>
                      <a:pt x="85" y="390"/>
                    </a:cubicBezTo>
                    <a:cubicBezTo>
                      <a:pt x="92" y="390"/>
                      <a:pt x="92" y="390"/>
                      <a:pt x="92" y="390"/>
                    </a:cubicBezTo>
                    <a:cubicBezTo>
                      <a:pt x="95" y="508"/>
                      <a:pt x="95" y="508"/>
                      <a:pt x="95" y="508"/>
                    </a:cubicBezTo>
                    <a:cubicBezTo>
                      <a:pt x="93" y="510"/>
                      <a:pt x="92" y="513"/>
                      <a:pt x="92" y="516"/>
                    </a:cubicBezTo>
                    <a:cubicBezTo>
                      <a:pt x="95" y="516"/>
                      <a:pt x="95" y="516"/>
                      <a:pt x="95" y="516"/>
                    </a:cubicBezTo>
                    <a:cubicBezTo>
                      <a:pt x="117" y="516"/>
                      <a:pt x="117" y="516"/>
                      <a:pt x="117" y="516"/>
                    </a:cubicBezTo>
                    <a:cubicBezTo>
                      <a:pt x="120" y="516"/>
                      <a:pt x="120" y="516"/>
                      <a:pt x="120" y="516"/>
                    </a:cubicBezTo>
                    <a:cubicBezTo>
                      <a:pt x="120" y="513"/>
                      <a:pt x="119" y="510"/>
                      <a:pt x="117" y="508"/>
                    </a:cubicBezTo>
                    <a:cubicBezTo>
                      <a:pt x="120" y="390"/>
                      <a:pt x="120" y="390"/>
                      <a:pt x="120" y="390"/>
                    </a:cubicBezTo>
                    <a:cubicBezTo>
                      <a:pt x="133" y="390"/>
                      <a:pt x="133" y="390"/>
                      <a:pt x="133" y="390"/>
                    </a:cubicBezTo>
                    <a:cubicBezTo>
                      <a:pt x="133" y="271"/>
                      <a:pt x="133" y="271"/>
                      <a:pt x="133" y="271"/>
                    </a:cubicBezTo>
                    <a:cubicBezTo>
                      <a:pt x="139" y="160"/>
                      <a:pt x="139" y="160"/>
                      <a:pt x="139" y="160"/>
                    </a:cubicBezTo>
                    <a:cubicBezTo>
                      <a:pt x="145" y="185"/>
                      <a:pt x="148" y="210"/>
                      <a:pt x="151" y="237"/>
                    </a:cubicBezTo>
                    <a:cubicBezTo>
                      <a:pt x="154" y="237"/>
                      <a:pt x="154" y="237"/>
                      <a:pt x="154" y="237"/>
                    </a:cubicBezTo>
                    <a:cubicBezTo>
                      <a:pt x="154" y="247"/>
                      <a:pt x="154" y="247"/>
                      <a:pt x="154" y="247"/>
                    </a:cubicBezTo>
                    <a:cubicBezTo>
                      <a:pt x="154" y="251"/>
                      <a:pt x="157" y="254"/>
                      <a:pt x="162" y="254"/>
                    </a:cubicBezTo>
                    <a:cubicBezTo>
                      <a:pt x="166" y="254"/>
                      <a:pt x="170" y="251"/>
                      <a:pt x="170" y="247"/>
                    </a:cubicBezTo>
                    <a:cubicBezTo>
                      <a:pt x="170" y="237"/>
                      <a:pt x="170" y="237"/>
                      <a:pt x="170" y="237"/>
                    </a:cubicBezTo>
                    <a:cubicBezTo>
                      <a:pt x="172" y="237"/>
                      <a:pt x="172" y="237"/>
                      <a:pt x="172" y="237"/>
                    </a:cubicBezTo>
                    <a:cubicBezTo>
                      <a:pt x="168" y="190"/>
                      <a:pt x="162" y="148"/>
                      <a:pt x="142" y="104"/>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12" name="Freeform 71"/>
              <p:cNvSpPr>
                <a:spLocks/>
              </p:cNvSpPr>
              <p:nvPr/>
            </p:nvSpPr>
            <p:spPr bwMode="auto">
              <a:xfrm>
                <a:off x="-1843088" y="2309813"/>
                <a:ext cx="244475" cy="206375"/>
              </a:xfrm>
              <a:custGeom>
                <a:avLst/>
                <a:gdLst>
                  <a:gd name="T0" fmla="*/ 8 w 80"/>
                  <a:gd name="T1" fmla="*/ 60 h 67"/>
                  <a:gd name="T2" fmla="*/ 8 w 80"/>
                  <a:gd name="T3" fmla="*/ 57 h 67"/>
                  <a:gd name="T4" fmla="*/ 8 w 80"/>
                  <a:gd name="T5" fmla="*/ 57 h 67"/>
                  <a:gd name="T6" fmla="*/ 8 w 80"/>
                  <a:gd name="T7" fmla="*/ 55 h 67"/>
                  <a:gd name="T8" fmla="*/ 8 w 80"/>
                  <a:gd name="T9" fmla="*/ 54 h 67"/>
                  <a:gd name="T10" fmla="*/ 8 w 80"/>
                  <a:gd name="T11" fmla="*/ 52 h 67"/>
                  <a:gd name="T12" fmla="*/ 8 w 80"/>
                  <a:gd name="T13" fmla="*/ 52 h 67"/>
                  <a:gd name="T14" fmla="*/ 9 w 80"/>
                  <a:gd name="T15" fmla="*/ 50 h 67"/>
                  <a:gd name="T16" fmla="*/ 9 w 80"/>
                  <a:gd name="T17" fmla="*/ 50 h 67"/>
                  <a:gd name="T18" fmla="*/ 10 w 80"/>
                  <a:gd name="T19" fmla="*/ 48 h 67"/>
                  <a:gd name="T20" fmla="*/ 10 w 80"/>
                  <a:gd name="T21" fmla="*/ 48 h 67"/>
                  <a:gd name="T22" fmla="*/ 12 w 80"/>
                  <a:gd name="T23" fmla="*/ 43 h 67"/>
                  <a:gd name="T24" fmla="*/ 33 w 80"/>
                  <a:gd name="T25" fmla="*/ 47 h 67"/>
                  <a:gd name="T26" fmla="*/ 52 w 80"/>
                  <a:gd name="T27" fmla="*/ 43 h 67"/>
                  <a:gd name="T28" fmla="*/ 63 w 80"/>
                  <a:gd name="T29" fmla="*/ 47 h 67"/>
                  <a:gd name="T30" fmla="*/ 68 w 80"/>
                  <a:gd name="T31" fmla="*/ 46 h 67"/>
                  <a:gd name="T32" fmla="*/ 68 w 80"/>
                  <a:gd name="T33" fmla="*/ 46 h 67"/>
                  <a:gd name="T34" fmla="*/ 68 w 80"/>
                  <a:gd name="T35" fmla="*/ 46 h 67"/>
                  <a:gd name="T36" fmla="*/ 69 w 80"/>
                  <a:gd name="T37" fmla="*/ 47 h 67"/>
                  <a:gd name="T38" fmla="*/ 69 w 80"/>
                  <a:gd name="T39" fmla="*/ 48 h 67"/>
                  <a:gd name="T40" fmla="*/ 70 w 80"/>
                  <a:gd name="T41" fmla="*/ 49 h 67"/>
                  <a:gd name="T42" fmla="*/ 70 w 80"/>
                  <a:gd name="T43" fmla="*/ 49 h 67"/>
                  <a:gd name="T44" fmla="*/ 70 w 80"/>
                  <a:gd name="T45" fmla="*/ 52 h 67"/>
                  <a:gd name="T46" fmla="*/ 71 w 80"/>
                  <a:gd name="T47" fmla="*/ 52 h 67"/>
                  <a:gd name="T48" fmla="*/ 71 w 80"/>
                  <a:gd name="T49" fmla="*/ 53 h 67"/>
                  <a:gd name="T50" fmla="*/ 71 w 80"/>
                  <a:gd name="T51" fmla="*/ 54 h 67"/>
                  <a:gd name="T52" fmla="*/ 71 w 80"/>
                  <a:gd name="T53" fmla="*/ 55 h 67"/>
                  <a:gd name="T54" fmla="*/ 71 w 80"/>
                  <a:gd name="T55" fmla="*/ 57 h 67"/>
                  <a:gd name="T56" fmla="*/ 71 w 80"/>
                  <a:gd name="T57" fmla="*/ 57 h 67"/>
                  <a:gd name="T58" fmla="*/ 71 w 80"/>
                  <a:gd name="T59" fmla="*/ 60 h 67"/>
                  <a:gd name="T60" fmla="*/ 71 w 80"/>
                  <a:gd name="T61" fmla="*/ 67 h 67"/>
                  <a:gd name="T62" fmla="*/ 73 w 80"/>
                  <a:gd name="T63" fmla="*/ 67 h 67"/>
                  <a:gd name="T64" fmla="*/ 80 w 80"/>
                  <a:gd name="T65" fmla="*/ 43 h 67"/>
                  <a:gd name="T66" fmla="*/ 58 w 80"/>
                  <a:gd name="T67" fmla="*/ 10 h 67"/>
                  <a:gd name="T68" fmla="*/ 58 w 80"/>
                  <a:gd name="T69" fmla="*/ 10 h 67"/>
                  <a:gd name="T70" fmla="*/ 34 w 80"/>
                  <a:gd name="T71" fmla="*/ 0 h 67"/>
                  <a:gd name="T72" fmla="*/ 0 w 80"/>
                  <a:gd name="T73" fmla="*/ 41 h 67"/>
                  <a:gd name="T74" fmla="*/ 7 w 80"/>
                  <a:gd name="T75" fmla="*/ 67 h 67"/>
                  <a:gd name="T76" fmla="*/ 8 w 80"/>
                  <a:gd name="T77" fmla="*/ 67 h 67"/>
                  <a:gd name="T78" fmla="*/ 8 w 80"/>
                  <a:gd name="T79" fmla="*/ 6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0" h="67">
                    <a:moveTo>
                      <a:pt x="8" y="60"/>
                    </a:moveTo>
                    <a:cubicBezTo>
                      <a:pt x="8" y="59"/>
                      <a:pt x="8" y="58"/>
                      <a:pt x="8" y="57"/>
                    </a:cubicBezTo>
                    <a:cubicBezTo>
                      <a:pt x="8" y="57"/>
                      <a:pt x="8" y="57"/>
                      <a:pt x="8" y="57"/>
                    </a:cubicBezTo>
                    <a:cubicBezTo>
                      <a:pt x="8" y="56"/>
                      <a:pt x="8" y="55"/>
                      <a:pt x="8" y="55"/>
                    </a:cubicBezTo>
                    <a:cubicBezTo>
                      <a:pt x="8" y="55"/>
                      <a:pt x="8" y="54"/>
                      <a:pt x="8" y="54"/>
                    </a:cubicBezTo>
                    <a:cubicBezTo>
                      <a:pt x="8" y="54"/>
                      <a:pt x="8" y="53"/>
                      <a:pt x="8" y="52"/>
                    </a:cubicBezTo>
                    <a:cubicBezTo>
                      <a:pt x="8" y="52"/>
                      <a:pt x="8" y="52"/>
                      <a:pt x="8" y="52"/>
                    </a:cubicBezTo>
                    <a:cubicBezTo>
                      <a:pt x="8" y="51"/>
                      <a:pt x="9" y="51"/>
                      <a:pt x="9" y="50"/>
                    </a:cubicBezTo>
                    <a:cubicBezTo>
                      <a:pt x="9" y="50"/>
                      <a:pt x="9" y="50"/>
                      <a:pt x="9" y="50"/>
                    </a:cubicBezTo>
                    <a:cubicBezTo>
                      <a:pt x="9" y="49"/>
                      <a:pt x="9" y="49"/>
                      <a:pt x="10" y="48"/>
                    </a:cubicBezTo>
                    <a:cubicBezTo>
                      <a:pt x="10" y="48"/>
                      <a:pt x="10" y="48"/>
                      <a:pt x="10" y="48"/>
                    </a:cubicBezTo>
                    <a:cubicBezTo>
                      <a:pt x="10" y="46"/>
                      <a:pt x="11" y="44"/>
                      <a:pt x="12" y="43"/>
                    </a:cubicBezTo>
                    <a:cubicBezTo>
                      <a:pt x="17" y="45"/>
                      <a:pt x="24" y="47"/>
                      <a:pt x="33" y="47"/>
                    </a:cubicBezTo>
                    <a:cubicBezTo>
                      <a:pt x="40" y="47"/>
                      <a:pt x="47" y="45"/>
                      <a:pt x="52" y="43"/>
                    </a:cubicBezTo>
                    <a:cubicBezTo>
                      <a:pt x="54" y="45"/>
                      <a:pt x="58" y="47"/>
                      <a:pt x="63" y="47"/>
                    </a:cubicBezTo>
                    <a:cubicBezTo>
                      <a:pt x="65" y="47"/>
                      <a:pt x="67" y="47"/>
                      <a:pt x="68" y="46"/>
                    </a:cubicBezTo>
                    <a:cubicBezTo>
                      <a:pt x="68" y="46"/>
                      <a:pt x="68" y="46"/>
                      <a:pt x="68" y="46"/>
                    </a:cubicBezTo>
                    <a:cubicBezTo>
                      <a:pt x="68" y="46"/>
                      <a:pt x="68" y="46"/>
                      <a:pt x="68" y="46"/>
                    </a:cubicBezTo>
                    <a:cubicBezTo>
                      <a:pt x="69" y="46"/>
                      <a:pt x="69" y="47"/>
                      <a:pt x="69" y="47"/>
                    </a:cubicBezTo>
                    <a:cubicBezTo>
                      <a:pt x="69" y="47"/>
                      <a:pt x="69" y="47"/>
                      <a:pt x="69" y="48"/>
                    </a:cubicBezTo>
                    <a:cubicBezTo>
                      <a:pt x="69" y="48"/>
                      <a:pt x="69" y="48"/>
                      <a:pt x="70" y="49"/>
                    </a:cubicBezTo>
                    <a:cubicBezTo>
                      <a:pt x="70" y="49"/>
                      <a:pt x="70" y="49"/>
                      <a:pt x="70" y="49"/>
                    </a:cubicBezTo>
                    <a:cubicBezTo>
                      <a:pt x="70" y="50"/>
                      <a:pt x="70" y="51"/>
                      <a:pt x="70" y="52"/>
                    </a:cubicBezTo>
                    <a:cubicBezTo>
                      <a:pt x="70" y="52"/>
                      <a:pt x="70" y="52"/>
                      <a:pt x="71" y="52"/>
                    </a:cubicBezTo>
                    <a:cubicBezTo>
                      <a:pt x="71" y="53"/>
                      <a:pt x="71" y="53"/>
                      <a:pt x="71" y="53"/>
                    </a:cubicBezTo>
                    <a:cubicBezTo>
                      <a:pt x="71" y="54"/>
                      <a:pt x="71" y="54"/>
                      <a:pt x="71" y="54"/>
                    </a:cubicBezTo>
                    <a:cubicBezTo>
                      <a:pt x="71" y="55"/>
                      <a:pt x="71" y="55"/>
                      <a:pt x="71" y="55"/>
                    </a:cubicBezTo>
                    <a:cubicBezTo>
                      <a:pt x="71" y="56"/>
                      <a:pt x="71" y="56"/>
                      <a:pt x="71" y="57"/>
                    </a:cubicBezTo>
                    <a:cubicBezTo>
                      <a:pt x="71" y="57"/>
                      <a:pt x="71" y="57"/>
                      <a:pt x="71" y="57"/>
                    </a:cubicBezTo>
                    <a:cubicBezTo>
                      <a:pt x="71" y="58"/>
                      <a:pt x="71" y="59"/>
                      <a:pt x="71" y="60"/>
                    </a:cubicBezTo>
                    <a:cubicBezTo>
                      <a:pt x="71" y="67"/>
                      <a:pt x="71" y="67"/>
                      <a:pt x="71" y="67"/>
                    </a:cubicBezTo>
                    <a:cubicBezTo>
                      <a:pt x="72" y="67"/>
                      <a:pt x="73" y="67"/>
                      <a:pt x="73" y="67"/>
                    </a:cubicBezTo>
                    <a:cubicBezTo>
                      <a:pt x="78" y="61"/>
                      <a:pt x="80" y="52"/>
                      <a:pt x="80" y="43"/>
                    </a:cubicBezTo>
                    <a:cubicBezTo>
                      <a:pt x="80" y="25"/>
                      <a:pt x="70" y="10"/>
                      <a:pt x="58" y="10"/>
                    </a:cubicBezTo>
                    <a:cubicBezTo>
                      <a:pt x="58" y="10"/>
                      <a:pt x="58" y="10"/>
                      <a:pt x="58" y="10"/>
                    </a:cubicBezTo>
                    <a:cubicBezTo>
                      <a:pt x="52" y="2"/>
                      <a:pt x="43" y="0"/>
                      <a:pt x="34" y="0"/>
                    </a:cubicBezTo>
                    <a:cubicBezTo>
                      <a:pt x="15" y="0"/>
                      <a:pt x="0" y="17"/>
                      <a:pt x="0" y="41"/>
                    </a:cubicBezTo>
                    <a:cubicBezTo>
                      <a:pt x="0" y="50"/>
                      <a:pt x="2" y="59"/>
                      <a:pt x="7" y="67"/>
                    </a:cubicBezTo>
                    <a:cubicBezTo>
                      <a:pt x="7" y="67"/>
                      <a:pt x="7" y="67"/>
                      <a:pt x="8" y="67"/>
                    </a:cubicBezTo>
                    <a:lnTo>
                      <a:pt x="8" y="6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13" name="Freeform 72"/>
              <p:cNvSpPr>
                <a:spLocks/>
              </p:cNvSpPr>
              <p:nvPr/>
            </p:nvSpPr>
            <p:spPr bwMode="auto">
              <a:xfrm>
                <a:off x="-1782763" y="2549526"/>
                <a:ext cx="123825" cy="134938"/>
              </a:xfrm>
              <a:custGeom>
                <a:avLst/>
                <a:gdLst>
                  <a:gd name="T0" fmla="*/ 78 w 78"/>
                  <a:gd name="T1" fmla="*/ 64 h 85"/>
                  <a:gd name="T2" fmla="*/ 39 w 78"/>
                  <a:gd name="T3" fmla="*/ 85 h 85"/>
                  <a:gd name="T4" fmla="*/ 0 w 78"/>
                  <a:gd name="T5" fmla="*/ 64 h 85"/>
                  <a:gd name="T6" fmla="*/ 0 w 78"/>
                  <a:gd name="T7" fmla="*/ 0 h 85"/>
                  <a:gd name="T8" fmla="*/ 78 w 78"/>
                  <a:gd name="T9" fmla="*/ 0 h 85"/>
                  <a:gd name="T10" fmla="*/ 78 w 78"/>
                  <a:gd name="T11" fmla="*/ 64 h 85"/>
                </a:gdLst>
                <a:ahLst/>
                <a:cxnLst>
                  <a:cxn ang="0">
                    <a:pos x="T0" y="T1"/>
                  </a:cxn>
                  <a:cxn ang="0">
                    <a:pos x="T2" y="T3"/>
                  </a:cxn>
                  <a:cxn ang="0">
                    <a:pos x="T4" y="T5"/>
                  </a:cxn>
                  <a:cxn ang="0">
                    <a:pos x="T6" y="T7"/>
                  </a:cxn>
                  <a:cxn ang="0">
                    <a:pos x="T8" y="T9"/>
                  </a:cxn>
                  <a:cxn ang="0">
                    <a:pos x="T10" y="T11"/>
                  </a:cxn>
                </a:cxnLst>
                <a:rect l="0" t="0" r="r" b="b"/>
                <a:pathLst>
                  <a:path w="78" h="85">
                    <a:moveTo>
                      <a:pt x="78" y="64"/>
                    </a:moveTo>
                    <a:lnTo>
                      <a:pt x="39" y="85"/>
                    </a:lnTo>
                    <a:lnTo>
                      <a:pt x="0" y="64"/>
                    </a:lnTo>
                    <a:lnTo>
                      <a:pt x="0" y="0"/>
                    </a:lnTo>
                    <a:lnTo>
                      <a:pt x="78" y="0"/>
                    </a:lnTo>
                    <a:lnTo>
                      <a:pt x="78" y="64"/>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14" name="Freeform 73"/>
              <p:cNvSpPr>
                <a:spLocks/>
              </p:cNvSpPr>
              <p:nvPr/>
            </p:nvSpPr>
            <p:spPr bwMode="auto">
              <a:xfrm>
                <a:off x="-1779588" y="2684463"/>
                <a:ext cx="117475" cy="582613"/>
              </a:xfrm>
              <a:custGeom>
                <a:avLst/>
                <a:gdLst>
                  <a:gd name="T0" fmla="*/ 45 w 74"/>
                  <a:gd name="T1" fmla="*/ 39 h 367"/>
                  <a:gd name="T2" fmla="*/ 66 w 74"/>
                  <a:gd name="T3" fmla="*/ 21 h 367"/>
                  <a:gd name="T4" fmla="*/ 37 w 74"/>
                  <a:gd name="T5" fmla="*/ 0 h 367"/>
                  <a:gd name="T6" fmla="*/ 6 w 74"/>
                  <a:gd name="T7" fmla="*/ 21 h 367"/>
                  <a:gd name="T8" fmla="*/ 29 w 74"/>
                  <a:gd name="T9" fmla="*/ 39 h 367"/>
                  <a:gd name="T10" fmla="*/ 0 w 74"/>
                  <a:gd name="T11" fmla="*/ 338 h 367"/>
                  <a:gd name="T12" fmla="*/ 37 w 74"/>
                  <a:gd name="T13" fmla="*/ 367 h 367"/>
                  <a:gd name="T14" fmla="*/ 74 w 74"/>
                  <a:gd name="T15" fmla="*/ 338 h 367"/>
                  <a:gd name="T16" fmla="*/ 45 w 74"/>
                  <a:gd name="T17" fmla="*/ 39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367">
                    <a:moveTo>
                      <a:pt x="45" y="39"/>
                    </a:moveTo>
                    <a:lnTo>
                      <a:pt x="66" y="21"/>
                    </a:lnTo>
                    <a:lnTo>
                      <a:pt x="37" y="0"/>
                    </a:lnTo>
                    <a:lnTo>
                      <a:pt x="6" y="21"/>
                    </a:lnTo>
                    <a:lnTo>
                      <a:pt x="29" y="39"/>
                    </a:lnTo>
                    <a:lnTo>
                      <a:pt x="0" y="338"/>
                    </a:lnTo>
                    <a:lnTo>
                      <a:pt x="37" y="367"/>
                    </a:lnTo>
                    <a:lnTo>
                      <a:pt x="74" y="338"/>
                    </a:lnTo>
                    <a:lnTo>
                      <a:pt x="45" y="39"/>
                    </a:ln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15" name="Freeform 74"/>
              <p:cNvSpPr>
                <a:spLocks/>
              </p:cNvSpPr>
              <p:nvPr/>
            </p:nvSpPr>
            <p:spPr bwMode="auto">
              <a:xfrm>
                <a:off x="-2165350" y="2667001"/>
                <a:ext cx="296863" cy="692150"/>
              </a:xfrm>
              <a:custGeom>
                <a:avLst/>
                <a:gdLst>
                  <a:gd name="T0" fmla="*/ 97 w 97"/>
                  <a:gd name="T1" fmla="*/ 9 h 226"/>
                  <a:gd name="T2" fmla="*/ 63 w 97"/>
                  <a:gd name="T3" fmla="*/ 0 h 226"/>
                  <a:gd name="T4" fmla="*/ 0 w 97"/>
                  <a:gd name="T5" fmla="*/ 226 h 226"/>
                  <a:gd name="T6" fmla="*/ 36 w 97"/>
                  <a:gd name="T7" fmla="*/ 226 h 226"/>
                  <a:gd name="T8" fmla="*/ 97 w 97"/>
                  <a:gd name="T9" fmla="*/ 9 h 226"/>
                </a:gdLst>
                <a:ahLst/>
                <a:cxnLst>
                  <a:cxn ang="0">
                    <a:pos x="T0" y="T1"/>
                  </a:cxn>
                  <a:cxn ang="0">
                    <a:pos x="T2" y="T3"/>
                  </a:cxn>
                  <a:cxn ang="0">
                    <a:pos x="T4" y="T5"/>
                  </a:cxn>
                  <a:cxn ang="0">
                    <a:pos x="T6" y="T7"/>
                  </a:cxn>
                  <a:cxn ang="0">
                    <a:pos x="T8" y="T9"/>
                  </a:cxn>
                </a:cxnLst>
                <a:rect l="0" t="0" r="r" b="b"/>
                <a:pathLst>
                  <a:path w="97" h="226">
                    <a:moveTo>
                      <a:pt x="97" y="9"/>
                    </a:moveTo>
                    <a:cubicBezTo>
                      <a:pt x="86" y="6"/>
                      <a:pt x="74" y="3"/>
                      <a:pt x="63" y="0"/>
                    </a:cubicBezTo>
                    <a:cubicBezTo>
                      <a:pt x="29" y="73"/>
                      <a:pt x="8" y="146"/>
                      <a:pt x="0" y="226"/>
                    </a:cubicBezTo>
                    <a:cubicBezTo>
                      <a:pt x="36" y="226"/>
                      <a:pt x="36" y="226"/>
                      <a:pt x="36" y="226"/>
                    </a:cubicBezTo>
                    <a:cubicBezTo>
                      <a:pt x="44" y="149"/>
                      <a:pt x="65" y="79"/>
                      <a:pt x="97" y="9"/>
                    </a:cubicBezTo>
                    <a:close/>
                  </a:path>
                </a:pathLst>
              </a:custGeom>
              <a:solidFill>
                <a:srgbClr val="008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16" name="Freeform 75"/>
              <p:cNvSpPr>
                <a:spLocks/>
              </p:cNvSpPr>
              <p:nvPr/>
            </p:nvSpPr>
            <p:spPr bwMode="auto">
              <a:xfrm>
                <a:off x="-1570038" y="2667001"/>
                <a:ext cx="296863" cy="692150"/>
              </a:xfrm>
              <a:custGeom>
                <a:avLst/>
                <a:gdLst>
                  <a:gd name="T0" fmla="*/ 0 w 97"/>
                  <a:gd name="T1" fmla="*/ 9 h 226"/>
                  <a:gd name="T2" fmla="*/ 34 w 97"/>
                  <a:gd name="T3" fmla="*/ 0 h 226"/>
                  <a:gd name="T4" fmla="*/ 97 w 97"/>
                  <a:gd name="T5" fmla="*/ 226 h 226"/>
                  <a:gd name="T6" fmla="*/ 61 w 97"/>
                  <a:gd name="T7" fmla="*/ 226 h 226"/>
                  <a:gd name="T8" fmla="*/ 0 w 97"/>
                  <a:gd name="T9" fmla="*/ 9 h 226"/>
                </a:gdLst>
                <a:ahLst/>
                <a:cxnLst>
                  <a:cxn ang="0">
                    <a:pos x="T0" y="T1"/>
                  </a:cxn>
                  <a:cxn ang="0">
                    <a:pos x="T2" y="T3"/>
                  </a:cxn>
                  <a:cxn ang="0">
                    <a:pos x="T4" y="T5"/>
                  </a:cxn>
                  <a:cxn ang="0">
                    <a:pos x="T6" y="T7"/>
                  </a:cxn>
                  <a:cxn ang="0">
                    <a:pos x="T8" y="T9"/>
                  </a:cxn>
                </a:cxnLst>
                <a:rect l="0" t="0" r="r" b="b"/>
                <a:pathLst>
                  <a:path w="97" h="226">
                    <a:moveTo>
                      <a:pt x="0" y="9"/>
                    </a:moveTo>
                    <a:cubicBezTo>
                      <a:pt x="11" y="6"/>
                      <a:pt x="23" y="3"/>
                      <a:pt x="34" y="0"/>
                    </a:cubicBezTo>
                    <a:cubicBezTo>
                      <a:pt x="68" y="73"/>
                      <a:pt x="89" y="146"/>
                      <a:pt x="97" y="226"/>
                    </a:cubicBezTo>
                    <a:cubicBezTo>
                      <a:pt x="61" y="226"/>
                      <a:pt x="61" y="226"/>
                      <a:pt x="61" y="226"/>
                    </a:cubicBezTo>
                    <a:cubicBezTo>
                      <a:pt x="53" y="149"/>
                      <a:pt x="32" y="79"/>
                      <a:pt x="0" y="9"/>
                    </a:cubicBezTo>
                    <a:close/>
                  </a:path>
                </a:pathLst>
              </a:custGeom>
              <a:solidFill>
                <a:srgbClr val="008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17" name="Freeform 76"/>
              <p:cNvSpPr>
                <a:spLocks/>
              </p:cNvSpPr>
              <p:nvPr/>
            </p:nvSpPr>
            <p:spPr bwMode="auto">
              <a:xfrm>
                <a:off x="-1908175" y="3522663"/>
                <a:ext cx="180975" cy="652463"/>
              </a:xfrm>
              <a:custGeom>
                <a:avLst/>
                <a:gdLst>
                  <a:gd name="T0" fmla="*/ 99 w 114"/>
                  <a:gd name="T1" fmla="*/ 411 h 411"/>
                  <a:gd name="T2" fmla="*/ 16 w 114"/>
                  <a:gd name="T3" fmla="*/ 411 h 411"/>
                  <a:gd name="T4" fmla="*/ 0 w 114"/>
                  <a:gd name="T5" fmla="*/ 0 h 411"/>
                  <a:gd name="T6" fmla="*/ 114 w 114"/>
                  <a:gd name="T7" fmla="*/ 0 h 411"/>
                  <a:gd name="T8" fmla="*/ 99 w 114"/>
                  <a:gd name="T9" fmla="*/ 411 h 411"/>
                </a:gdLst>
                <a:ahLst/>
                <a:cxnLst>
                  <a:cxn ang="0">
                    <a:pos x="T0" y="T1"/>
                  </a:cxn>
                  <a:cxn ang="0">
                    <a:pos x="T2" y="T3"/>
                  </a:cxn>
                  <a:cxn ang="0">
                    <a:pos x="T4" y="T5"/>
                  </a:cxn>
                  <a:cxn ang="0">
                    <a:pos x="T6" y="T7"/>
                  </a:cxn>
                  <a:cxn ang="0">
                    <a:pos x="T8" y="T9"/>
                  </a:cxn>
                </a:cxnLst>
                <a:rect l="0" t="0" r="r" b="b"/>
                <a:pathLst>
                  <a:path w="114" h="411">
                    <a:moveTo>
                      <a:pt x="99" y="411"/>
                    </a:moveTo>
                    <a:lnTo>
                      <a:pt x="16" y="411"/>
                    </a:lnTo>
                    <a:lnTo>
                      <a:pt x="0" y="0"/>
                    </a:lnTo>
                    <a:lnTo>
                      <a:pt x="114" y="0"/>
                    </a:lnTo>
                    <a:lnTo>
                      <a:pt x="99" y="411"/>
                    </a:lnTo>
                    <a:close/>
                  </a:path>
                </a:pathLst>
              </a:custGeom>
              <a:solidFill>
                <a:srgbClr val="00B2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18" name="Freeform 77"/>
              <p:cNvSpPr>
                <a:spLocks/>
              </p:cNvSpPr>
              <p:nvPr/>
            </p:nvSpPr>
            <p:spPr bwMode="auto">
              <a:xfrm>
                <a:off x="-1717675" y="3522663"/>
                <a:ext cx="184150" cy="652463"/>
              </a:xfrm>
              <a:custGeom>
                <a:avLst/>
                <a:gdLst>
                  <a:gd name="T0" fmla="*/ 101 w 116"/>
                  <a:gd name="T1" fmla="*/ 411 h 411"/>
                  <a:gd name="T2" fmla="*/ 16 w 116"/>
                  <a:gd name="T3" fmla="*/ 411 h 411"/>
                  <a:gd name="T4" fmla="*/ 0 w 116"/>
                  <a:gd name="T5" fmla="*/ 0 h 411"/>
                  <a:gd name="T6" fmla="*/ 116 w 116"/>
                  <a:gd name="T7" fmla="*/ 0 h 411"/>
                  <a:gd name="T8" fmla="*/ 101 w 116"/>
                  <a:gd name="T9" fmla="*/ 411 h 411"/>
                </a:gdLst>
                <a:ahLst/>
                <a:cxnLst>
                  <a:cxn ang="0">
                    <a:pos x="T0" y="T1"/>
                  </a:cxn>
                  <a:cxn ang="0">
                    <a:pos x="T2" y="T3"/>
                  </a:cxn>
                  <a:cxn ang="0">
                    <a:pos x="T4" y="T5"/>
                  </a:cxn>
                  <a:cxn ang="0">
                    <a:pos x="T6" y="T7"/>
                  </a:cxn>
                  <a:cxn ang="0">
                    <a:pos x="T8" y="T9"/>
                  </a:cxn>
                </a:cxnLst>
                <a:rect l="0" t="0" r="r" b="b"/>
                <a:pathLst>
                  <a:path w="116" h="411">
                    <a:moveTo>
                      <a:pt x="101" y="411"/>
                    </a:moveTo>
                    <a:lnTo>
                      <a:pt x="16" y="411"/>
                    </a:lnTo>
                    <a:lnTo>
                      <a:pt x="0" y="0"/>
                    </a:lnTo>
                    <a:lnTo>
                      <a:pt x="116" y="0"/>
                    </a:lnTo>
                    <a:lnTo>
                      <a:pt x="101" y="411"/>
                    </a:lnTo>
                    <a:close/>
                  </a:path>
                </a:pathLst>
              </a:custGeom>
              <a:solidFill>
                <a:srgbClr val="00B2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19" name="Freeform 78"/>
              <p:cNvSpPr>
                <a:spLocks/>
              </p:cNvSpPr>
              <p:nvPr/>
            </p:nvSpPr>
            <p:spPr bwMode="auto">
              <a:xfrm>
                <a:off x="-1895475" y="4160838"/>
                <a:ext cx="157163" cy="79375"/>
              </a:xfrm>
              <a:custGeom>
                <a:avLst/>
                <a:gdLst>
                  <a:gd name="T0" fmla="*/ 26 w 51"/>
                  <a:gd name="T1" fmla="*/ 0 h 26"/>
                  <a:gd name="T2" fmla="*/ 0 w 51"/>
                  <a:gd name="T3" fmla="*/ 26 h 26"/>
                  <a:gd name="T4" fmla="*/ 51 w 51"/>
                  <a:gd name="T5" fmla="*/ 26 h 26"/>
                  <a:gd name="T6" fmla="*/ 26 w 51"/>
                  <a:gd name="T7" fmla="*/ 0 h 26"/>
                </a:gdLst>
                <a:ahLst/>
                <a:cxnLst>
                  <a:cxn ang="0">
                    <a:pos x="T0" y="T1"/>
                  </a:cxn>
                  <a:cxn ang="0">
                    <a:pos x="T2" y="T3"/>
                  </a:cxn>
                  <a:cxn ang="0">
                    <a:pos x="T4" y="T5"/>
                  </a:cxn>
                  <a:cxn ang="0">
                    <a:pos x="T6" y="T7"/>
                  </a:cxn>
                </a:cxnLst>
                <a:rect l="0" t="0" r="r" b="b"/>
                <a:pathLst>
                  <a:path w="51" h="26">
                    <a:moveTo>
                      <a:pt x="26" y="0"/>
                    </a:moveTo>
                    <a:cubicBezTo>
                      <a:pt x="11" y="0"/>
                      <a:pt x="0" y="12"/>
                      <a:pt x="0" y="26"/>
                    </a:cubicBezTo>
                    <a:cubicBezTo>
                      <a:pt x="51" y="26"/>
                      <a:pt x="51" y="26"/>
                      <a:pt x="51" y="26"/>
                    </a:cubicBezTo>
                    <a:cubicBezTo>
                      <a:pt x="51" y="12"/>
                      <a:pt x="40" y="0"/>
                      <a:pt x="26"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20" name="Freeform 79"/>
              <p:cNvSpPr>
                <a:spLocks/>
              </p:cNvSpPr>
              <p:nvPr/>
            </p:nvSpPr>
            <p:spPr bwMode="auto">
              <a:xfrm>
                <a:off x="-1701800" y="4160838"/>
                <a:ext cx="155575" cy="79375"/>
              </a:xfrm>
              <a:custGeom>
                <a:avLst/>
                <a:gdLst>
                  <a:gd name="T0" fmla="*/ 25 w 51"/>
                  <a:gd name="T1" fmla="*/ 0 h 26"/>
                  <a:gd name="T2" fmla="*/ 0 w 51"/>
                  <a:gd name="T3" fmla="*/ 26 h 26"/>
                  <a:gd name="T4" fmla="*/ 51 w 51"/>
                  <a:gd name="T5" fmla="*/ 26 h 26"/>
                  <a:gd name="T6" fmla="*/ 25 w 51"/>
                  <a:gd name="T7" fmla="*/ 0 h 26"/>
                </a:gdLst>
                <a:ahLst/>
                <a:cxnLst>
                  <a:cxn ang="0">
                    <a:pos x="T0" y="T1"/>
                  </a:cxn>
                  <a:cxn ang="0">
                    <a:pos x="T2" y="T3"/>
                  </a:cxn>
                  <a:cxn ang="0">
                    <a:pos x="T4" y="T5"/>
                  </a:cxn>
                  <a:cxn ang="0">
                    <a:pos x="T6" y="T7"/>
                  </a:cxn>
                </a:cxnLst>
                <a:rect l="0" t="0" r="r" b="b"/>
                <a:pathLst>
                  <a:path w="51" h="26">
                    <a:moveTo>
                      <a:pt x="25" y="0"/>
                    </a:moveTo>
                    <a:cubicBezTo>
                      <a:pt x="11" y="0"/>
                      <a:pt x="0" y="12"/>
                      <a:pt x="0" y="26"/>
                    </a:cubicBezTo>
                    <a:cubicBezTo>
                      <a:pt x="51" y="26"/>
                      <a:pt x="51" y="26"/>
                      <a:pt x="51" y="26"/>
                    </a:cubicBezTo>
                    <a:cubicBezTo>
                      <a:pt x="51" y="12"/>
                      <a:pt x="39" y="0"/>
                      <a:pt x="25"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21" name="Freeform 80"/>
              <p:cNvSpPr>
                <a:spLocks/>
              </p:cNvSpPr>
              <p:nvPr/>
            </p:nvSpPr>
            <p:spPr bwMode="auto">
              <a:xfrm>
                <a:off x="-2149475" y="3359151"/>
                <a:ext cx="79375" cy="88900"/>
              </a:xfrm>
              <a:custGeom>
                <a:avLst/>
                <a:gdLst>
                  <a:gd name="T0" fmla="*/ 0 w 26"/>
                  <a:gd name="T1" fmla="*/ 0 h 29"/>
                  <a:gd name="T2" fmla="*/ 0 w 26"/>
                  <a:gd name="T3" fmla="*/ 16 h 29"/>
                  <a:gd name="T4" fmla="*/ 13 w 26"/>
                  <a:gd name="T5" fmla="*/ 29 h 29"/>
                  <a:gd name="T6" fmla="*/ 26 w 26"/>
                  <a:gd name="T7" fmla="*/ 16 h 29"/>
                  <a:gd name="T8" fmla="*/ 26 w 26"/>
                  <a:gd name="T9" fmla="*/ 0 h 29"/>
                  <a:gd name="T10" fmla="*/ 0 w 26"/>
                  <a:gd name="T11" fmla="*/ 0 h 29"/>
                </a:gdLst>
                <a:ahLst/>
                <a:cxnLst>
                  <a:cxn ang="0">
                    <a:pos x="T0" y="T1"/>
                  </a:cxn>
                  <a:cxn ang="0">
                    <a:pos x="T2" y="T3"/>
                  </a:cxn>
                  <a:cxn ang="0">
                    <a:pos x="T4" y="T5"/>
                  </a:cxn>
                  <a:cxn ang="0">
                    <a:pos x="T6" y="T7"/>
                  </a:cxn>
                  <a:cxn ang="0">
                    <a:pos x="T8" y="T9"/>
                  </a:cxn>
                  <a:cxn ang="0">
                    <a:pos x="T10" y="T11"/>
                  </a:cxn>
                </a:cxnLst>
                <a:rect l="0" t="0" r="r" b="b"/>
                <a:pathLst>
                  <a:path w="26" h="29">
                    <a:moveTo>
                      <a:pt x="0" y="0"/>
                    </a:moveTo>
                    <a:cubicBezTo>
                      <a:pt x="0" y="16"/>
                      <a:pt x="0" y="16"/>
                      <a:pt x="0" y="16"/>
                    </a:cubicBezTo>
                    <a:cubicBezTo>
                      <a:pt x="0" y="23"/>
                      <a:pt x="6" y="29"/>
                      <a:pt x="13" y="29"/>
                    </a:cubicBezTo>
                    <a:cubicBezTo>
                      <a:pt x="20" y="29"/>
                      <a:pt x="26" y="23"/>
                      <a:pt x="26" y="16"/>
                    </a:cubicBezTo>
                    <a:cubicBezTo>
                      <a:pt x="26" y="0"/>
                      <a:pt x="26" y="0"/>
                      <a:pt x="26" y="0"/>
                    </a:cubicBezTo>
                    <a:lnTo>
                      <a:pt x="0" y="0"/>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22" name="Freeform 81"/>
              <p:cNvSpPr>
                <a:spLocks/>
              </p:cNvSpPr>
              <p:nvPr/>
            </p:nvSpPr>
            <p:spPr bwMode="auto">
              <a:xfrm>
                <a:off x="-1368425" y="3359151"/>
                <a:ext cx="80963" cy="88900"/>
              </a:xfrm>
              <a:custGeom>
                <a:avLst/>
                <a:gdLst>
                  <a:gd name="T0" fmla="*/ 0 w 26"/>
                  <a:gd name="T1" fmla="*/ 0 h 29"/>
                  <a:gd name="T2" fmla="*/ 0 w 26"/>
                  <a:gd name="T3" fmla="*/ 16 h 29"/>
                  <a:gd name="T4" fmla="*/ 13 w 26"/>
                  <a:gd name="T5" fmla="*/ 29 h 29"/>
                  <a:gd name="T6" fmla="*/ 26 w 26"/>
                  <a:gd name="T7" fmla="*/ 16 h 29"/>
                  <a:gd name="T8" fmla="*/ 26 w 26"/>
                  <a:gd name="T9" fmla="*/ 0 h 29"/>
                  <a:gd name="T10" fmla="*/ 0 w 26"/>
                  <a:gd name="T11" fmla="*/ 0 h 29"/>
                </a:gdLst>
                <a:ahLst/>
                <a:cxnLst>
                  <a:cxn ang="0">
                    <a:pos x="T0" y="T1"/>
                  </a:cxn>
                  <a:cxn ang="0">
                    <a:pos x="T2" y="T3"/>
                  </a:cxn>
                  <a:cxn ang="0">
                    <a:pos x="T4" y="T5"/>
                  </a:cxn>
                  <a:cxn ang="0">
                    <a:pos x="T6" y="T7"/>
                  </a:cxn>
                  <a:cxn ang="0">
                    <a:pos x="T8" y="T9"/>
                  </a:cxn>
                  <a:cxn ang="0">
                    <a:pos x="T10" y="T11"/>
                  </a:cxn>
                </a:cxnLst>
                <a:rect l="0" t="0" r="r" b="b"/>
                <a:pathLst>
                  <a:path w="26" h="29">
                    <a:moveTo>
                      <a:pt x="0" y="0"/>
                    </a:moveTo>
                    <a:cubicBezTo>
                      <a:pt x="0" y="16"/>
                      <a:pt x="0" y="16"/>
                      <a:pt x="0" y="16"/>
                    </a:cubicBezTo>
                    <a:cubicBezTo>
                      <a:pt x="0" y="23"/>
                      <a:pt x="6" y="29"/>
                      <a:pt x="13" y="29"/>
                    </a:cubicBezTo>
                    <a:cubicBezTo>
                      <a:pt x="20" y="29"/>
                      <a:pt x="26" y="23"/>
                      <a:pt x="26" y="16"/>
                    </a:cubicBezTo>
                    <a:cubicBezTo>
                      <a:pt x="26" y="0"/>
                      <a:pt x="26" y="0"/>
                      <a:pt x="26" y="0"/>
                    </a:cubicBezTo>
                    <a:lnTo>
                      <a:pt x="0" y="0"/>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23" name="Freeform 82"/>
              <p:cNvSpPr>
                <a:spLocks/>
              </p:cNvSpPr>
              <p:nvPr/>
            </p:nvSpPr>
            <p:spPr bwMode="auto">
              <a:xfrm>
                <a:off x="-1974850" y="2651126"/>
                <a:ext cx="509588" cy="871538"/>
              </a:xfrm>
              <a:custGeom>
                <a:avLst/>
                <a:gdLst>
                  <a:gd name="T0" fmla="*/ 199 w 321"/>
                  <a:gd name="T1" fmla="*/ 0 h 549"/>
                  <a:gd name="T2" fmla="*/ 160 w 321"/>
                  <a:gd name="T3" fmla="*/ 313 h 549"/>
                  <a:gd name="T4" fmla="*/ 121 w 321"/>
                  <a:gd name="T5" fmla="*/ 0 h 549"/>
                  <a:gd name="T6" fmla="*/ 0 w 321"/>
                  <a:gd name="T7" fmla="*/ 10 h 549"/>
                  <a:gd name="T8" fmla="*/ 0 w 321"/>
                  <a:gd name="T9" fmla="*/ 549 h 549"/>
                  <a:gd name="T10" fmla="*/ 321 w 321"/>
                  <a:gd name="T11" fmla="*/ 549 h 549"/>
                  <a:gd name="T12" fmla="*/ 321 w 321"/>
                  <a:gd name="T13" fmla="*/ 10 h 549"/>
                  <a:gd name="T14" fmla="*/ 199 w 321"/>
                  <a:gd name="T15" fmla="*/ 0 h 5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1" h="549">
                    <a:moveTo>
                      <a:pt x="199" y="0"/>
                    </a:moveTo>
                    <a:lnTo>
                      <a:pt x="160" y="313"/>
                    </a:lnTo>
                    <a:lnTo>
                      <a:pt x="121" y="0"/>
                    </a:lnTo>
                    <a:lnTo>
                      <a:pt x="0" y="10"/>
                    </a:lnTo>
                    <a:lnTo>
                      <a:pt x="0" y="549"/>
                    </a:lnTo>
                    <a:lnTo>
                      <a:pt x="321" y="549"/>
                    </a:lnTo>
                    <a:lnTo>
                      <a:pt x="321" y="10"/>
                    </a:lnTo>
                    <a:lnTo>
                      <a:pt x="199" y="0"/>
                    </a:lnTo>
                    <a:close/>
                  </a:path>
                </a:pathLst>
              </a:custGeom>
              <a:solidFill>
                <a:srgbClr val="008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24" name="Freeform 83"/>
              <p:cNvSpPr>
                <a:spLocks/>
              </p:cNvSpPr>
              <p:nvPr/>
            </p:nvSpPr>
            <p:spPr bwMode="auto">
              <a:xfrm>
                <a:off x="-1619250" y="2424113"/>
                <a:ext cx="0" cy="317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1"/>
                      <a:pt x="0" y="1"/>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25" name="Freeform 84"/>
              <p:cNvSpPr>
                <a:spLocks/>
              </p:cNvSpPr>
              <p:nvPr/>
            </p:nvSpPr>
            <p:spPr bwMode="auto">
              <a:xfrm>
                <a:off x="-1619250" y="242093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26" name="Freeform 85"/>
              <p:cNvSpPr>
                <a:spLocks/>
              </p:cNvSpPr>
              <p:nvPr/>
            </p:nvSpPr>
            <p:spPr bwMode="auto">
              <a:xfrm>
                <a:off x="-1625600" y="241141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27" name="Freeform 86"/>
              <p:cNvSpPr>
                <a:spLocks/>
              </p:cNvSpPr>
              <p:nvPr/>
            </p:nvSpPr>
            <p:spPr bwMode="auto">
              <a:xfrm>
                <a:off x="-1622425" y="24145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28" name="Freeform 87"/>
              <p:cNvSpPr>
                <a:spLocks/>
              </p:cNvSpPr>
              <p:nvPr/>
            </p:nvSpPr>
            <p:spPr bwMode="auto">
              <a:xfrm>
                <a:off x="-1822450" y="241141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29" name="Freeform 88"/>
              <p:cNvSpPr>
                <a:spLocks/>
              </p:cNvSpPr>
              <p:nvPr/>
            </p:nvSpPr>
            <p:spPr bwMode="auto">
              <a:xfrm>
                <a:off x="-1616075" y="2427288"/>
                <a:ext cx="0" cy="317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30" name="Freeform 89"/>
              <p:cNvSpPr>
                <a:spLocks/>
              </p:cNvSpPr>
              <p:nvPr/>
            </p:nvSpPr>
            <p:spPr bwMode="auto">
              <a:xfrm>
                <a:off x="-1616075" y="2433638"/>
                <a:ext cx="0" cy="6350"/>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1"/>
                      <a:pt x="0" y="0"/>
                      <a:pt x="0" y="0"/>
                    </a:cubicBezTo>
                    <a:cubicBezTo>
                      <a:pt x="0" y="0"/>
                      <a:pt x="0" y="1"/>
                      <a:pt x="0" y="2"/>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31" name="Freeform 90"/>
              <p:cNvSpPr>
                <a:spLocks/>
              </p:cNvSpPr>
              <p:nvPr/>
            </p:nvSpPr>
            <p:spPr bwMode="auto">
              <a:xfrm>
                <a:off x="-1625600" y="240823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32" name="Freeform 91"/>
              <p:cNvSpPr>
                <a:spLocks/>
              </p:cNvSpPr>
              <p:nvPr/>
            </p:nvSpPr>
            <p:spPr bwMode="auto">
              <a:xfrm>
                <a:off x="-1827213" y="2430463"/>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33" name="Freeform 92"/>
              <p:cNvSpPr>
                <a:spLocks/>
              </p:cNvSpPr>
              <p:nvPr/>
            </p:nvSpPr>
            <p:spPr bwMode="auto">
              <a:xfrm>
                <a:off x="-1825625" y="242093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34" name="Freeform 93"/>
              <p:cNvSpPr>
                <a:spLocks/>
              </p:cNvSpPr>
              <p:nvPr/>
            </p:nvSpPr>
            <p:spPr bwMode="auto">
              <a:xfrm>
                <a:off x="-1825625" y="241776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35" name="Freeform 94"/>
              <p:cNvSpPr>
                <a:spLocks/>
              </p:cNvSpPr>
              <p:nvPr/>
            </p:nvSpPr>
            <p:spPr bwMode="auto">
              <a:xfrm>
                <a:off x="-1827213" y="24272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36" name="Freeform 95"/>
              <p:cNvSpPr>
                <a:spLocks/>
              </p:cNvSpPr>
              <p:nvPr/>
            </p:nvSpPr>
            <p:spPr bwMode="auto">
              <a:xfrm>
                <a:off x="-1846263" y="2398713"/>
                <a:ext cx="247650" cy="222250"/>
              </a:xfrm>
              <a:custGeom>
                <a:avLst/>
                <a:gdLst>
                  <a:gd name="T0" fmla="*/ 77 w 81"/>
                  <a:gd name="T1" fmla="*/ 18 h 72"/>
                  <a:gd name="T2" fmla="*/ 75 w 81"/>
                  <a:gd name="T3" fmla="*/ 17 h 72"/>
                  <a:gd name="T4" fmla="*/ 75 w 81"/>
                  <a:gd name="T5" fmla="*/ 13 h 72"/>
                  <a:gd name="T6" fmla="*/ 75 w 81"/>
                  <a:gd name="T7" fmla="*/ 11 h 72"/>
                  <a:gd name="T8" fmla="*/ 75 w 81"/>
                  <a:gd name="T9" fmla="*/ 10 h 72"/>
                  <a:gd name="T10" fmla="*/ 75 w 81"/>
                  <a:gd name="T11" fmla="*/ 9 h 72"/>
                  <a:gd name="T12" fmla="*/ 74 w 81"/>
                  <a:gd name="T13" fmla="*/ 9 h 72"/>
                  <a:gd name="T14" fmla="*/ 74 w 81"/>
                  <a:gd name="T15" fmla="*/ 8 h 72"/>
                  <a:gd name="T16" fmla="*/ 74 w 81"/>
                  <a:gd name="T17" fmla="*/ 7 h 72"/>
                  <a:gd name="T18" fmla="*/ 74 w 81"/>
                  <a:gd name="T19" fmla="*/ 7 h 72"/>
                  <a:gd name="T20" fmla="*/ 73 w 81"/>
                  <a:gd name="T21" fmla="*/ 5 h 72"/>
                  <a:gd name="T22" fmla="*/ 73 w 81"/>
                  <a:gd name="T23" fmla="*/ 5 h 72"/>
                  <a:gd name="T24" fmla="*/ 72 w 81"/>
                  <a:gd name="T25" fmla="*/ 4 h 72"/>
                  <a:gd name="T26" fmla="*/ 72 w 81"/>
                  <a:gd name="T27" fmla="*/ 4 h 72"/>
                  <a:gd name="T28" fmla="*/ 72 w 81"/>
                  <a:gd name="T29" fmla="*/ 3 h 72"/>
                  <a:gd name="T30" fmla="*/ 72 w 81"/>
                  <a:gd name="T31" fmla="*/ 3 h 72"/>
                  <a:gd name="T32" fmla="*/ 65 w 81"/>
                  <a:gd name="T33" fmla="*/ 4 h 72"/>
                  <a:gd name="T34" fmla="*/ 54 w 81"/>
                  <a:gd name="T35" fmla="*/ 1 h 72"/>
                  <a:gd name="T36" fmla="*/ 33 w 81"/>
                  <a:gd name="T37" fmla="*/ 4 h 72"/>
                  <a:gd name="T38" fmla="*/ 11 w 81"/>
                  <a:gd name="T39" fmla="*/ 0 h 72"/>
                  <a:gd name="T40" fmla="*/ 8 w 81"/>
                  <a:gd name="T41" fmla="*/ 4 h 72"/>
                  <a:gd name="T42" fmla="*/ 8 w 81"/>
                  <a:gd name="T43" fmla="*/ 4 h 72"/>
                  <a:gd name="T44" fmla="*/ 7 w 81"/>
                  <a:gd name="T45" fmla="*/ 6 h 72"/>
                  <a:gd name="T46" fmla="*/ 7 w 81"/>
                  <a:gd name="T47" fmla="*/ 6 h 72"/>
                  <a:gd name="T48" fmla="*/ 7 w 81"/>
                  <a:gd name="T49" fmla="*/ 7 h 72"/>
                  <a:gd name="T50" fmla="*/ 7 w 81"/>
                  <a:gd name="T51" fmla="*/ 7 h 72"/>
                  <a:gd name="T52" fmla="*/ 6 w 81"/>
                  <a:gd name="T53" fmla="*/ 9 h 72"/>
                  <a:gd name="T54" fmla="*/ 6 w 81"/>
                  <a:gd name="T55" fmla="*/ 9 h 72"/>
                  <a:gd name="T56" fmla="*/ 6 w 81"/>
                  <a:gd name="T57" fmla="*/ 10 h 72"/>
                  <a:gd name="T58" fmla="*/ 6 w 81"/>
                  <a:gd name="T59" fmla="*/ 11 h 72"/>
                  <a:gd name="T60" fmla="*/ 6 w 81"/>
                  <a:gd name="T61" fmla="*/ 13 h 72"/>
                  <a:gd name="T62" fmla="*/ 6 w 81"/>
                  <a:gd name="T63" fmla="*/ 17 h 72"/>
                  <a:gd name="T64" fmla="*/ 5 w 81"/>
                  <a:gd name="T65" fmla="*/ 18 h 72"/>
                  <a:gd name="T66" fmla="*/ 0 w 81"/>
                  <a:gd name="T67" fmla="*/ 23 h 72"/>
                  <a:gd name="T68" fmla="*/ 0 w 81"/>
                  <a:gd name="T69" fmla="*/ 36 h 72"/>
                  <a:gd name="T70" fmla="*/ 6 w 81"/>
                  <a:gd name="T71" fmla="*/ 42 h 72"/>
                  <a:gd name="T72" fmla="*/ 6 w 81"/>
                  <a:gd name="T73" fmla="*/ 56 h 72"/>
                  <a:gd name="T74" fmla="*/ 23 w 81"/>
                  <a:gd name="T75" fmla="*/ 72 h 72"/>
                  <a:gd name="T76" fmla="*/ 58 w 81"/>
                  <a:gd name="T77" fmla="*/ 72 h 72"/>
                  <a:gd name="T78" fmla="*/ 75 w 81"/>
                  <a:gd name="T79" fmla="*/ 56 h 72"/>
                  <a:gd name="T80" fmla="*/ 75 w 81"/>
                  <a:gd name="T81" fmla="*/ 42 h 72"/>
                  <a:gd name="T82" fmla="*/ 81 w 81"/>
                  <a:gd name="T83" fmla="*/ 36 h 72"/>
                  <a:gd name="T84" fmla="*/ 81 w 81"/>
                  <a:gd name="T85" fmla="*/ 23 h 72"/>
                  <a:gd name="T86" fmla="*/ 77 w 81"/>
                  <a:gd name="T87" fmla="*/ 1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 h="72">
                    <a:moveTo>
                      <a:pt x="77" y="18"/>
                    </a:moveTo>
                    <a:cubicBezTo>
                      <a:pt x="76" y="18"/>
                      <a:pt x="76" y="17"/>
                      <a:pt x="75" y="17"/>
                    </a:cubicBezTo>
                    <a:cubicBezTo>
                      <a:pt x="75" y="13"/>
                      <a:pt x="75" y="13"/>
                      <a:pt x="75" y="13"/>
                    </a:cubicBezTo>
                    <a:cubicBezTo>
                      <a:pt x="75" y="12"/>
                      <a:pt x="75" y="11"/>
                      <a:pt x="75" y="11"/>
                    </a:cubicBezTo>
                    <a:cubicBezTo>
                      <a:pt x="75" y="11"/>
                      <a:pt x="75" y="11"/>
                      <a:pt x="75" y="10"/>
                    </a:cubicBezTo>
                    <a:cubicBezTo>
                      <a:pt x="75" y="10"/>
                      <a:pt x="75" y="10"/>
                      <a:pt x="75" y="9"/>
                    </a:cubicBezTo>
                    <a:cubicBezTo>
                      <a:pt x="74" y="9"/>
                      <a:pt x="74" y="9"/>
                      <a:pt x="74" y="9"/>
                    </a:cubicBezTo>
                    <a:cubicBezTo>
                      <a:pt x="74" y="9"/>
                      <a:pt x="74" y="8"/>
                      <a:pt x="74" y="8"/>
                    </a:cubicBezTo>
                    <a:cubicBezTo>
                      <a:pt x="74" y="8"/>
                      <a:pt x="74" y="8"/>
                      <a:pt x="74" y="7"/>
                    </a:cubicBezTo>
                    <a:cubicBezTo>
                      <a:pt x="74" y="7"/>
                      <a:pt x="74" y="7"/>
                      <a:pt x="74" y="7"/>
                    </a:cubicBezTo>
                    <a:cubicBezTo>
                      <a:pt x="74" y="6"/>
                      <a:pt x="73" y="6"/>
                      <a:pt x="73" y="5"/>
                    </a:cubicBezTo>
                    <a:cubicBezTo>
                      <a:pt x="73" y="5"/>
                      <a:pt x="73" y="5"/>
                      <a:pt x="73" y="5"/>
                    </a:cubicBezTo>
                    <a:cubicBezTo>
                      <a:pt x="73" y="5"/>
                      <a:pt x="73" y="4"/>
                      <a:pt x="72" y="4"/>
                    </a:cubicBezTo>
                    <a:cubicBezTo>
                      <a:pt x="72" y="4"/>
                      <a:pt x="72" y="4"/>
                      <a:pt x="72" y="4"/>
                    </a:cubicBezTo>
                    <a:cubicBezTo>
                      <a:pt x="72" y="3"/>
                      <a:pt x="72" y="3"/>
                      <a:pt x="72" y="3"/>
                    </a:cubicBezTo>
                    <a:cubicBezTo>
                      <a:pt x="72" y="3"/>
                      <a:pt x="72" y="3"/>
                      <a:pt x="72" y="3"/>
                    </a:cubicBezTo>
                    <a:cubicBezTo>
                      <a:pt x="70" y="3"/>
                      <a:pt x="68" y="4"/>
                      <a:pt x="65" y="4"/>
                    </a:cubicBezTo>
                    <a:cubicBezTo>
                      <a:pt x="61" y="4"/>
                      <a:pt x="56" y="2"/>
                      <a:pt x="54" y="1"/>
                    </a:cubicBezTo>
                    <a:cubicBezTo>
                      <a:pt x="49" y="2"/>
                      <a:pt x="41" y="4"/>
                      <a:pt x="33" y="4"/>
                    </a:cubicBezTo>
                    <a:cubicBezTo>
                      <a:pt x="24" y="4"/>
                      <a:pt x="16" y="2"/>
                      <a:pt x="11" y="0"/>
                    </a:cubicBezTo>
                    <a:cubicBezTo>
                      <a:pt x="10" y="2"/>
                      <a:pt x="9" y="3"/>
                      <a:pt x="8" y="4"/>
                    </a:cubicBezTo>
                    <a:cubicBezTo>
                      <a:pt x="8" y="4"/>
                      <a:pt x="8" y="4"/>
                      <a:pt x="8" y="4"/>
                    </a:cubicBezTo>
                    <a:cubicBezTo>
                      <a:pt x="8" y="5"/>
                      <a:pt x="8" y="5"/>
                      <a:pt x="7" y="6"/>
                    </a:cubicBezTo>
                    <a:cubicBezTo>
                      <a:pt x="7" y="6"/>
                      <a:pt x="7" y="6"/>
                      <a:pt x="7" y="6"/>
                    </a:cubicBezTo>
                    <a:cubicBezTo>
                      <a:pt x="7" y="6"/>
                      <a:pt x="7" y="7"/>
                      <a:pt x="7" y="7"/>
                    </a:cubicBezTo>
                    <a:cubicBezTo>
                      <a:pt x="7" y="7"/>
                      <a:pt x="7" y="7"/>
                      <a:pt x="7" y="7"/>
                    </a:cubicBezTo>
                    <a:cubicBezTo>
                      <a:pt x="7" y="8"/>
                      <a:pt x="6" y="8"/>
                      <a:pt x="6" y="9"/>
                    </a:cubicBezTo>
                    <a:cubicBezTo>
                      <a:pt x="6" y="9"/>
                      <a:pt x="6" y="9"/>
                      <a:pt x="6" y="9"/>
                    </a:cubicBezTo>
                    <a:cubicBezTo>
                      <a:pt x="6" y="9"/>
                      <a:pt x="6" y="10"/>
                      <a:pt x="6" y="10"/>
                    </a:cubicBezTo>
                    <a:cubicBezTo>
                      <a:pt x="6" y="11"/>
                      <a:pt x="6" y="11"/>
                      <a:pt x="6" y="11"/>
                    </a:cubicBezTo>
                    <a:cubicBezTo>
                      <a:pt x="6" y="11"/>
                      <a:pt x="6" y="12"/>
                      <a:pt x="6" y="13"/>
                    </a:cubicBezTo>
                    <a:cubicBezTo>
                      <a:pt x="6" y="17"/>
                      <a:pt x="6" y="17"/>
                      <a:pt x="6" y="17"/>
                    </a:cubicBezTo>
                    <a:cubicBezTo>
                      <a:pt x="6" y="17"/>
                      <a:pt x="5" y="17"/>
                      <a:pt x="5" y="18"/>
                    </a:cubicBezTo>
                    <a:cubicBezTo>
                      <a:pt x="2" y="18"/>
                      <a:pt x="0" y="20"/>
                      <a:pt x="0" y="23"/>
                    </a:cubicBezTo>
                    <a:cubicBezTo>
                      <a:pt x="0" y="36"/>
                      <a:pt x="0" y="36"/>
                      <a:pt x="0" y="36"/>
                    </a:cubicBezTo>
                    <a:cubicBezTo>
                      <a:pt x="0" y="39"/>
                      <a:pt x="3" y="42"/>
                      <a:pt x="6" y="42"/>
                    </a:cubicBezTo>
                    <a:cubicBezTo>
                      <a:pt x="6" y="56"/>
                      <a:pt x="6" y="56"/>
                      <a:pt x="6" y="56"/>
                    </a:cubicBezTo>
                    <a:cubicBezTo>
                      <a:pt x="6" y="65"/>
                      <a:pt x="13" y="72"/>
                      <a:pt x="23" y="72"/>
                    </a:cubicBezTo>
                    <a:cubicBezTo>
                      <a:pt x="58" y="72"/>
                      <a:pt x="58" y="72"/>
                      <a:pt x="58" y="72"/>
                    </a:cubicBezTo>
                    <a:cubicBezTo>
                      <a:pt x="67" y="72"/>
                      <a:pt x="75" y="65"/>
                      <a:pt x="75" y="56"/>
                    </a:cubicBezTo>
                    <a:cubicBezTo>
                      <a:pt x="75" y="42"/>
                      <a:pt x="75" y="42"/>
                      <a:pt x="75" y="42"/>
                    </a:cubicBezTo>
                    <a:cubicBezTo>
                      <a:pt x="78" y="42"/>
                      <a:pt x="81" y="39"/>
                      <a:pt x="81" y="36"/>
                    </a:cubicBezTo>
                    <a:cubicBezTo>
                      <a:pt x="81" y="23"/>
                      <a:pt x="81" y="23"/>
                      <a:pt x="81" y="23"/>
                    </a:cubicBezTo>
                    <a:cubicBezTo>
                      <a:pt x="81" y="21"/>
                      <a:pt x="79" y="19"/>
                      <a:pt x="77" y="18"/>
                    </a:cubicBez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37" name="Freeform 107"/>
              <p:cNvSpPr>
                <a:spLocks/>
              </p:cNvSpPr>
              <p:nvPr/>
            </p:nvSpPr>
            <p:spPr bwMode="auto">
              <a:xfrm>
                <a:off x="-793750" y="2562226"/>
                <a:ext cx="0" cy="317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38" name="Freeform 108"/>
              <p:cNvSpPr>
                <a:spLocks/>
              </p:cNvSpPr>
              <p:nvPr/>
            </p:nvSpPr>
            <p:spPr bwMode="auto">
              <a:xfrm>
                <a:off x="-793750" y="255905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39" name="Freeform 109"/>
              <p:cNvSpPr>
                <a:spLocks/>
              </p:cNvSpPr>
              <p:nvPr/>
            </p:nvSpPr>
            <p:spPr bwMode="auto">
              <a:xfrm>
                <a:off x="-800100" y="254952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40" name="Freeform 110"/>
              <p:cNvSpPr>
                <a:spLocks/>
              </p:cNvSpPr>
              <p:nvPr/>
            </p:nvSpPr>
            <p:spPr bwMode="auto">
              <a:xfrm>
                <a:off x="-796925" y="255270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41" name="Freeform 111"/>
              <p:cNvSpPr>
                <a:spLocks/>
              </p:cNvSpPr>
              <p:nvPr/>
            </p:nvSpPr>
            <p:spPr bwMode="auto">
              <a:xfrm>
                <a:off x="-981075" y="254952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42" name="Freeform 112"/>
              <p:cNvSpPr>
                <a:spLocks/>
              </p:cNvSpPr>
              <p:nvPr/>
            </p:nvSpPr>
            <p:spPr bwMode="auto">
              <a:xfrm>
                <a:off x="-793750" y="2565401"/>
                <a:ext cx="0" cy="317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43" name="Freeform 113"/>
              <p:cNvSpPr>
                <a:spLocks/>
              </p:cNvSpPr>
              <p:nvPr/>
            </p:nvSpPr>
            <p:spPr bwMode="auto">
              <a:xfrm>
                <a:off x="-793750" y="2571751"/>
                <a:ext cx="0" cy="317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1"/>
                      <a:pt x="0" y="1"/>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44" name="Freeform 114"/>
              <p:cNvSpPr>
                <a:spLocks/>
              </p:cNvSpPr>
              <p:nvPr/>
            </p:nvSpPr>
            <p:spPr bwMode="auto">
              <a:xfrm>
                <a:off x="-800100" y="254635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45" name="Freeform 115"/>
              <p:cNvSpPr>
                <a:spLocks/>
              </p:cNvSpPr>
              <p:nvPr/>
            </p:nvSpPr>
            <p:spPr bwMode="auto">
              <a:xfrm>
                <a:off x="-987425" y="256857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46" name="Freeform 116"/>
              <p:cNvSpPr>
                <a:spLocks/>
              </p:cNvSpPr>
              <p:nvPr/>
            </p:nvSpPr>
            <p:spPr bwMode="auto">
              <a:xfrm>
                <a:off x="-984250" y="255905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47" name="Freeform 117"/>
              <p:cNvSpPr>
                <a:spLocks/>
              </p:cNvSpPr>
              <p:nvPr/>
            </p:nvSpPr>
            <p:spPr bwMode="auto">
              <a:xfrm>
                <a:off x="-984250" y="255587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48" name="Freeform 118"/>
              <p:cNvSpPr>
                <a:spLocks/>
              </p:cNvSpPr>
              <p:nvPr/>
            </p:nvSpPr>
            <p:spPr bwMode="auto">
              <a:xfrm>
                <a:off x="-987425" y="256540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grpSp>
        <p:sp>
          <p:nvSpPr>
            <p:cNvPr id="53" name="Freeform 5"/>
            <p:cNvSpPr>
              <a:spLocks/>
            </p:cNvSpPr>
            <p:nvPr/>
          </p:nvSpPr>
          <p:spPr bwMode="auto">
            <a:xfrm>
              <a:off x="2144816" y="3401213"/>
              <a:ext cx="469676" cy="204316"/>
            </a:xfrm>
            <a:custGeom>
              <a:avLst/>
              <a:gdLst>
                <a:gd name="T0" fmla="*/ 89 w 115"/>
                <a:gd name="T1" fmla="*/ 0 h 50"/>
                <a:gd name="T2" fmla="*/ 115 w 115"/>
                <a:gd name="T3" fmla="*/ 25 h 50"/>
                <a:gd name="T4" fmla="*/ 115 w 115"/>
                <a:gd name="T5" fmla="*/ 25 h 50"/>
                <a:gd name="T6" fmla="*/ 89 w 115"/>
                <a:gd name="T7" fmla="*/ 50 h 50"/>
                <a:gd name="T8" fmla="*/ 25 w 115"/>
                <a:gd name="T9" fmla="*/ 50 h 50"/>
                <a:gd name="T10" fmla="*/ 0 w 115"/>
                <a:gd name="T11" fmla="*/ 25 h 50"/>
                <a:gd name="T12" fmla="*/ 0 w 115"/>
                <a:gd name="T13" fmla="*/ 25 h 50"/>
                <a:gd name="T14" fmla="*/ 25 w 115"/>
                <a:gd name="T15" fmla="*/ 0 h 50"/>
                <a:gd name="T16" fmla="*/ 89 w 115"/>
                <a:gd name="T1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50">
                  <a:moveTo>
                    <a:pt x="89" y="0"/>
                  </a:moveTo>
                  <a:cubicBezTo>
                    <a:pt x="104" y="0"/>
                    <a:pt x="115" y="11"/>
                    <a:pt x="115" y="25"/>
                  </a:cubicBezTo>
                  <a:cubicBezTo>
                    <a:pt x="115" y="25"/>
                    <a:pt x="115" y="25"/>
                    <a:pt x="115" y="25"/>
                  </a:cubicBezTo>
                  <a:cubicBezTo>
                    <a:pt x="115" y="39"/>
                    <a:pt x="104" y="50"/>
                    <a:pt x="89" y="50"/>
                  </a:cubicBezTo>
                  <a:cubicBezTo>
                    <a:pt x="25" y="50"/>
                    <a:pt x="25" y="50"/>
                    <a:pt x="25" y="50"/>
                  </a:cubicBezTo>
                  <a:cubicBezTo>
                    <a:pt x="11" y="50"/>
                    <a:pt x="0" y="39"/>
                    <a:pt x="0" y="25"/>
                  </a:cubicBezTo>
                  <a:cubicBezTo>
                    <a:pt x="0" y="25"/>
                    <a:pt x="0" y="25"/>
                    <a:pt x="0" y="25"/>
                  </a:cubicBezTo>
                  <a:cubicBezTo>
                    <a:pt x="0" y="11"/>
                    <a:pt x="11" y="0"/>
                    <a:pt x="25" y="0"/>
                  </a:cubicBezTo>
                  <a:lnTo>
                    <a:pt x="89" y="0"/>
                  </a:lnTo>
                  <a:close/>
                </a:path>
              </a:pathLst>
            </a:custGeom>
            <a:solidFill>
              <a:srgbClr val="BC90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54" name="Freeform 6"/>
            <p:cNvSpPr>
              <a:spLocks/>
            </p:cNvSpPr>
            <p:nvPr/>
          </p:nvSpPr>
          <p:spPr bwMode="auto">
            <a:xfrm>
              <a:off x="2144816" y="3715156"/>
              <a:ext cx="469676" cy="208053"/>
            </a:xfrm>
            <a:custGeom>
              <a:avLst/>
              <a:gdLst>
                <a:gd name="T0" fmla="*/ 89 w 115"/>
                <a:gd name="T1" fmla="*/ 0 h 51"/>
                <a:gd name="T2" fmla="*/ 115 w 115"/>
                <a:gd name="T3" fmla="*/ 26 h 51"/>
                <a:gd name="T4" fmla="*/ 115 w 115"/>
                <a:gd name="T5" fmla="*/ 26 h 51"/>
                <a:gd name="T6" fmla="*/ 89 w 115"/>
                <a:gd name="T7" fmla="*/ 51 h 51"/>
                <a:gd name="T8" fmla="*/ 25 w 115"/>
                <a:gd name="T9" fmla="*/ 51 h 51"/>
                <a:gd name="T10" fmla="*/ 0 w 115"/>
                <a:gd name="T11" fmla="*/ 26 h 51"/>
                <a:gd name="T12" fmla="*/ 0 w 115"/>
                <a:gd name="T13" fmla="*/ 26 h 51"/>
                <a:gd name="T14" fmla="*/ 25 w 115"/>
                <a:gd name="T15" fmla="*/ 0 h 51"/>
                <a:gd name="T16" fmla="*/ 89 w 115"/>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51">
                  <a:moveTo>
                    <a:pt x="89" y="0"/>
                  </a:moveTo>
                  <a:cubicBezTo>
                    <a:pt x="104" y="0"/>
                    <a:pt x="115" y="12"/>
                    <a:pt x="115" y="26"/>
                  </a:cubicBezTo>
                  <a:cubicBezTo>
                    <a:pt x="115" y="26"/>
                    <a:pt x="115" y="26"/>
                    <a:pt x="115" y="26"/>
                  </a:cubicBezTo>
                  <a:cubicBezTo>
                    <a:pt x="115" y="40"/>
                    <a:pt x="104" y="51"/>
                    <a:pt x="89" y="51"/>
                  </a:cubicBezTo>
                  <a:cubicBezTo>
                    <a:pt x="25" y="51"/>
                    <a:pt x="25" y="51"/>
                    <a:pt x="25" y="51"/>
                  </a:cubicBezTo>
                  <a:cubicBezTo>
                    <a:pt x="11" y="51"/>
                    <a:pt x="0" y="40"/>
                    <a:pt x="0" y="26"/>
                  </a:cubicBezTo>
                  <a:cubicBezTo>
                    <a:pt x="0" y="26"/>
                    <a:pt x="0" y="26"/>
                    <a:pt x="0" y="26"/>
                  </a:cubicBezTo>
                  <a:cubicBezTo>
                    <a:pt x="0" y="12"/>
                    <a:pt x="11" y="0"/>
                    <a:pt x="25" y="0"/>
                  </a:cubicBezTo>
                  <a:lnTo>
                    <a:pt x="89" y="0"/>
                  </a:lnTo>
                  <a:close/>
                </a:path>
              </a:pathLst>
            </a:custGeom>
            <a:solidFill>
              <a:srgbClr val="BC90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55" name="Freeform 289"/>
            <p:cNvSpPr>
              <a:spLocks/>
            </p:cNvSpPr>
            <p:nvPr/>
          </p:nvSpPr>
          <p:spPr bwMode="auto">
            <a:xfrm>
              <a:off x="2540987" y="3332691"/>
              <a:ext cx="1023746" cy="1641942"/>
            </a:xfrm>
            <a:custGeom>
              <a:avLst/>
              <a:gdLst>
                <a:gd name="connsiteX0" fmla="*/ 534972 w 1023744"/>
                <a:gd name="connsiteY0" fmla="*/ 0 h 1641941"/>
                <a:gd name="connsiteX1" fmla="*/ 1000519 w 1023744"/>
                <a:gd name="connsiteY1" fmla="*/ 533077 h 1641941"/>
                <a:gd name="connsiteX2" fmla="*/ 1000519 w 1023744"/>
                <a:gd name="connsiteY2" fmla="*/ 817927 h 1641941"/>
                <a:gd name="connsiteX3" fmla="*/ 959682 w 1023744"/>
                <a:gd name="connsiteY3" fmla="*/ 1053945 h 1641941"/>
                <a:gd name="connsiteX4" fmla="*/ 1016374 w 1023744"/>
                <a:gd name="connsiteY4" fmla="*/ 1165479 h 1641941"/>
                <a:gd name="connsiteX5" fmla="*/ 1023744 w 1023744"/>
                <a:gd name="connsiteY5" fmla="*/ 1179979 h 1641941"/>
                <a:gd name="connsiteX6" fmla="*/ 934988 w 1023744"/>
                <a:gd name="connsiteY6" fmla="*/ 1277635 h 1641941"/>
                <a:gd name="connsiteX7" fmla="*/ 531161 w 1023744"/>
                <a:gd name="connsiteY7" fmla="*/ 1579389 h 1641941"/>
                <a:gd name="connsiteX8" fmla="*/ 401311 w 1023744"/>
                <a:gd name="connsiteY8" fmla="*/ 1641941 h 1641941"/>
                <a:gd name="connsiteX9" fmla="*/ 398676 w 1023744"/>
                <a:gd name="connsiteY9" fmla="*/ 1632801 h 1641941"/>
                <a:gd name="connsiteX10" fmla="*/ 302198 w 1023744"/>
                <a:gd name="connsiteY10" fmla="*/ 1298102 h 1641941"/>
                <a:gd name="connsiteX11" fmla="*/ 0 w 1023744"/>
                <a:gd name="connsiteY11" fmla="*/ 817927 h 1641941"/>
                <a:gd name="connsiteX12" fmla="*/ 0 w 1023744"/>
                <a:gd name="connsiteY12" fmla="*/ 533077 h 1641941"/>
                <a:gd name="connsiteX13" fmla="*/ 534972 w 1023744"/>
                <a:gd name="connsiteY13" fmla="*/ 0 h 164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23744" h="1641941">
                  <a:moveTo>
                    <a:pt x="534972" y="0"/>
                  </a:moveTo>
                  <a:cubicBezTo>
                    <a:pt x="833085" y="0"/>
                    <a:pt x="1000519" y="240088"/>
                    <a:pt x="1000519" y="533077"/>
                  </a:cubicBezTo>
                  <a:cubicBezTo>
                    <a:pt x="1000519" y="533077"/>
                    <a:pt x="1000519" y="533077"/>
                    <a:pt x="1000519" y="817927"/>
                  </a:cubicBezTo>
                  <a:cubicBezTo>
                    <a:pt x="1000519" y="903382"/>
                    <a:pt x="988268" y="984767"/>
                    <a:pt x="959682" y="1053945"/>
                  </a:cubicBezTo>
                  <a:cubicBezTo>
                    <a:pt x="959682" y="1053945"/>
                    <a:pt x="959682" y="1053945"/>
                    <a:pt x="1016374" y="1165479"/>
                  </a:cubicBezTo>
                  <a:lnTo>
                    <a:pt x="1023744" y="1179979"/>
                  </a:lnTo>
                  <a:lnTo>
                    <a:pt x="934988" y="1277635"/>
                  </a:lnTo>
                  <a:cubicBezTo>
                    <a:pt x="816070" y="1396553"/>
                    <a:pt x="680140" y="1498459"/>
                    <a:pt x="531161" y="1579389"/>
                  </a:cubicBezTo>
                  <a:lnTo>
                    <a:pt x="401311" y="1641941"/>
                  </a:lnTo>
                  <a:lnTo>
                    <a:pt x="398676" y="1632801"/>
                  </a:lnTo>
                  <a:cubicBezTo>
                    <a:pt x="384894" y="1584987"/>
                    <a:pt x="357328" y="1489359"/>
                    <a:pt x="302198" y="1298102"/>
                  </a:cubicBezTo>
                  <a:cubicBezTo>
                    <a:pt x="122513" y="1212647"/>
                    <a:pt x="0" y="1029530"/>
                    <a:pt x="0" y="817927"/>
                  </a:cubicBezTo>
                  <a:cubicBezTo>
                    <a:pt x="0" y="817927"/>
                    <a:pt x="0" y="817927"/>
                    <a:pt x="0" y="533077"/>
                  </a:cubicBezTo>
                  <a:cubicBezTo>
                    <a:pt x="0" y="240088"/>
                    <a:pt x="240941" y="0"/>
                    <a:pt x="534972" y="0"/>
                  </a:cubicBezTo>
                  <a:close/>
                </a:path>
              </a:pathLst>
            </a:custGeom>
            <a:solidFill>
              <a:srgbClr val="BC90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noAutofit/>
            </a:bodyPr>
            <a:lstStyle/>
            <a:p>
              <a:pPr defTabSz="895881">
                <a:defRPr/>
              </a:pPr>
              <a:endParaRPr lang="en-US" sz="1762" kern="0">
                <a:solidFill>
                  <a:sysClr val="windowText" lastClr="000000"/>
                </a:solidFill>
              </a:endParaRPr>
            </a:p>
          </p:txBody>
        </p:sp>
        <p:sp>
          <p:nvSpPr>
            <p:cNvPr id="56" name="Rectangle 11"/>
            <p:cNvSpPr>
              <a:spLocks noChangeArrowheads="1"/>
            </p:cNvSpPr>
            <p:nvPr/>
          </p:nvSpPr>
          <p:spPr bwMode="auto">
            <a:xfrm>
              <a:off x="2332934" y="2392093"/>
              <a:ext cx="1016592" cy="1892406"/>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57" name="Freeform 12"/>
            <p:cNvSpPr>
              <a:spLocks/>
            </p:cNvSpPr>
            <p:nvPr/>
          </p:nvSpPr>
          <p:spPr bwMode="auto">
            <a:xfrm>
              <a:off x="2385257" y="2417010"/>
              <a:ext cx="910699" cy="1831360"/>
            </a:xfrm>
            <a:custGeom>
              <a:avLst/>
              <a:gdLst>
                <a:gd name="T0" fmla="*/ 223 w 223"/>
                <a:gd name="T1" fmla="*/ 441 h 450"/>
                <a:gd name="T2" fmla="*/ 214 w 223"/>
                <a:gd name="T3" fmla="*/ 450 h 450"/>
                <a:gd name="T4" fmla="*/ 9 w 223"/>
                <a:gd name="T5" fmla="*/ 450 h 450"/>
                <a:gd name="T6" fmla="*/ 0 w 223"/>
                <a:gd name="T7" fmla="*/ 441 h 450"/>
                <a:gd name="T8" fmla="*/ 0 w 223"/>
                <a:gd name="T9" fmla="*/ 10 h 450"/>
                <a:gd name="T10" fmla="*/ 9 w 223"/>
                <a:gd name="T11" fmla="*/ 0 h 450"/>
                <a:gd name="T12" fmla="*/ 214 w 223"/>
                <a:gd name="T13" fmla="*/ 0 h 450"/>
                <a:gd name="T14" fmla="*/ 223 w 223"/>
                <a:gd name="T15" fmla="*/ 10 h 450"/>
                <a:gd name="T16" fmla="*/ 223 w 223"/>
                <a:gd name="T17" fmla="*/ 441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3" h="450">
                  <a:moveTo>
                    <a:pt x="223" y="441"/>
                  </a:moveTo>
                  <a:cubicBezTo>
                    <a:pt x="223" y="446"/>
                    <a:pt x="219" y="450"/>
                    <a:pt x="214" y="450"/>
                  </a:cubicBezTo>
                  <a:cubicBezTo>
                    <a:pt x="9" y="450"/>
                    <a:pt x="9" y="450"/>
                    <a:pt x="9" y="450"/>
                  </a:cubicBezTo>
                  <a:cubicBezTo>
                    <a:pt x="4" y="450"/>
                    <a:pt x="0" y="446"/>
                    <a:pt x="0" y="441"/>
                  </a:cubicBezTo>
                  <a:cubicBezTo>
                    <a:pt x="0" y="10"/>
                    <a:pt x="0" y="10"/>
                    <a:pt x="0" y="10"/>
                  </a:cubicBezTo>
                  <a:cubicBezTo>
                    <a:pt x="0" y="4"/>
                    <a:pt x="4" y="0"/>
                    <a:pt x="9" y="0"/>
                  </a:cubicBezTo>
                  <a:cubicBezTo>
                    <a:pt x="214" y="0"/>
                    <a:pt x="214" y="0"/>
                    <a:pt x="214" y="0"/>
                  </a:cubicBezTo>
                  <a:cubicBezTo>
                    <a:pt x="219" y="0"/>
                    <a:pt x="223" y="4"/>
                    <a:pt x="223" y="10"/>
                  </a:cubicBezTo>
                  <a:lnTo>
                    <a:pt x="223" y="4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58" name="Rectangle 13"/>
            <p:cNvSpPr>
              <a:spLocks noChangeArrowheads="1"/>
            </p:cNvSpPr>
            <p:nvPr/>
          </p:nvSpPr>
          <p:spPr bwMode="auto">
            <a:xfrm>
              <a:off x="2463747" y="2701057"/>
              <a:ext cx="754969" cy="1265757"/>
            </a:xfrm>
            <a:prstGeom prst="rect">
              <a:avLst/>
            </a:prstGeom>
            <a:solidFill>
              <a:schemeClr val="bg1">
                <a:lumMod val="50000"/>
              </a:schemeClr>
            </a:solidFill>
            <a:ln>
              <a:noFill/>
            </a:ln>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59" name="Freeform 14"/>
            <p:cNvSpPr>
              <a:spLocks/>
            </p:cNvSpPr>
            <p:nvPr/>
          </p:nvSpPr>
          <p:spPr bwMode="auto">
            <a:xfrm>
              <a:off x="2463747" y="4049038"/>
              <a:ext cx="48587" cy="44850"/>
            </a:xfrm>
            <a:custGeom>
              <a:avLst/>
              <a:gdLst>
                <a:gd name="T0" fmla="*/ 11 w 12"/>
                <a:gd name="T1" fmla="*/ 4 h 11"/>
                <a:gd name="T2" fmla="*/ 5 w 12"/>
                <a:gd name="T3" fmla="*/ 4 h 11"/>
                <a:gd name="T4" fmla="*/ 8 w 12"/>
                <a:gd name="T5" fmla="*/ 2 h 11"/>
                <a:gd name="T6" fmla="*/ 8 w 12"/>
                <a:gd name="T7" fmla="*/ 0 h 11"/>
                <a:gd name="T8" fmla="*/ 7 w 12"/>
                <a:gd name="T9" fmla="*/ 0 h 11"/>
                <a:gd name="T10" fmla="*/ 0 w 12"/>
                <a:gd name="T11" fmla="*/ 5 h 11"/>
                <a:gd name="T12" fmla="*/ 7 w 12"/>
                <a:gd name="T13" fmla="*/ 11 h 11"/>
                <a:gd name="T14" fmla="*/ 7 w 12"/>
                <a:gd name="T15" fmla="*/ 11 h 11"/>
                <a:gd name="T16" fmla="*/ 8 w 12"/>
                <a:gd name="T17" fmla="*/ 10 h 11"/>
                <a:gd name="T18" fmla="*/ 8 w 12"/>
                <a:gd name="T19" fmla="*/ 9 h 11"/>
                <a:gd name="T20" fmla="*/ 5 w 12"/>
                <a:gd name="T21" fmla="*/ 6 h 11"/>
                <a:gd name="T22" fmla="*/ 11 w 12"/>
                <a:gd name="T23" fmla="*/ 6 h 11"/>
                <a:gd name="T24" fmla="*/ 12 w 12"/>
                <a:gd name="T25" fmla="*/ 5 h 11"/>
                <a:gd name="T26" fmla="*/ 11 w 12"/>
                <a:gd name="T27"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11">
                  <a:moveTo>
                    <a:pt x="11" y="4"/>
                  </a:moveTo>
                  <a:cubicBezTo>
                    <a:pt x="5" y="4"/>
                    <a:pt x="5" y="4"/>
                    <a:pt x="5" y="4"/>
                  </a:cubicBezTo>
                  <a:cubicBezTo>
                    <a:pt x="8" y="2"/>
                    <a:pt x="8" y="2"/>
                    <a:pt x="8" y="2"/>
                  </a:cubicBezTo>
                  <a:cubicBezTo>
                    <a:pt x="8" y="1"/>
                    <a:pt x="9" y="1"/>
                    <a:pt x="8" y="0"/>
                  </a:cubicBezTo>
                  <a:cubicBezTo>
                    <a:pt x="8" y="0"/>
                    <a:pt x="7" y="0"/>
                    <a:pt x="7" y="0"/>
                  </a:cubicBezTo>
                  <a:cubicBezTo>
                    <a:pt x="0" y="5"/>
                    <a:pt x="0" y="5"/>
                    <a:pt x="0" y="5"/>
                  </a:cubicBezTo>
                  <a:cubicBezTo>
                    <a:pt x="7" y="11"/>
                    <a:pt x="7" y="11"/>
                    <a:pt x="7" y="11"/>
                  </a:cubicBezTo>
                  <a:cubicBezTo>
                    <a:pt x="7" y="11"/>
                    <a:pt x="7" y="11"/>
                    <a:pt x="7" y="11"/>
                  </a:cubicBezTo>
                  <a:cubicBezTo>
                    <a:pt x="8" y="11"/>
                    <a:pt x="8" y="11"/>
                    <a:pt x="8" y="10"/>
                  </a:cubicBezTo>
                  <a:cubicBezTo>
                    <a:pt x="9" y="10"/>
                    <a:pt x="8" y="9"/>
                    <a:pt x="8" y="9"/>
                  </a:cubicBezTo>
                  <a:cubicBezTo>
                    <a:pt x="5" y="6"/>
                    <a:pt x="5" y="6"/>
                    <a:pt x="5" y="6"/>
                  </a:cubicBezTo>
                  <a:cubicBezTo>
                    <a:pt x="11" y="6"/>
                    <a:pt x="11" y="6"/>
                    <a:pt x="11" y="6"/>
                  </a:cubicBezTo>
                  <a:cubicBezTo>
                    <a:pt x="12" y="6"/>
                    <a:pt x="12" y="6"/>
                    <a:pt x="12" y="5"/>
                  </a:cubicBezTo>
                  <a:cubicBezTo>
                    <a:pt x="12" y="5"/>
                    <a:pt x="12" y="4"/>
                    <a:pt x="11" y="4"/>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60" name="Freeform 16"/>
            <p:cNvSpPr>
              <a:spLocks/>
            </p:cNvSpPr>
            <p:nvPr/>
          </p:nvSpPr>
          <p:spPr bwMode="auto">
            <a:xfrm>
              <a:off x="2838737" y="4040315"/>
              <a:ext cx="28654" cy="24914"/>
            </a:xfrm>
            <a:custGeom>
              <a:avLst/>
              <a:gdLst>
                <a:gd name="T0" fmla="*/ 0 w 23"/>
                <a:gd name="T1" fmla="*/ 20 h 20"/>
                <a:gd name="T2" fmla="*/ 23 w 23"/>
                <a:gd name="T3" fmla="*/ 20 h 20"/>
                <a:gd name="T4" fmla="*/ 23 w 23"/>
                <a:gd name="T5" fmla="*/ 0 h 20"/>
                <a:gd name="T6" fmla="*/ 0 w 23"/>
                <a:gd name="T7" fmla="*/ 4 h 20"/>
                <a:gd name="T8" fmla="*/ 0 w 23"/>
                <a:gd name="T9" fmla="*/ 20 h 20"/>
              </a:gdLst>
              <a:ahLst/>
              <a:cxnLst>
                <a:cxn ang="0">
                  <a:pos x="T0" y="T1"/>
                </a:cxn>
                <a:cxn ang="0">
                  <a:pos x="T2" y="T3"/>
                </a:cxn>
                <a:cxn ang="0">
                  <a:pos x="T4" y="T5"/>
                </a:cxn>
                <a:cxn ang="0">
                  <a:pos x="T6" y="T7"/>
                </a:cxn>
                <a:cxn ang="0">
                  <a:pos x="T8" y="T9"/>
                </a:cxn>
              </a:cxnLst>
              <a:rect l="0" t="0" r="r" b="b"/>
              <a:pathLst>
                <a:path w="23" h="20">
                  <a:moveTo>
                    <a:pt x="0" y="20"/>
                  </a:moveTo>
                  <a:lnTo>
                    <a:pt x="23" y="20"/>
                  </a:lnTo>
                  <a:lnTo>
                    <a:pt x="23" y="0"/>
                  </a:lnTo>
                  <a:lnTo>
                    <a:pt x="0" y="4"/>
                  </a:lnTo>
                  <a:lnTo>
                    <a:pt x="0" y="20"/>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61" name="Freeform 17"/>
            <p:cNvSpPr>
              <a:spLocks/>
            </p:cNvSpPr>
            <p:nvPr/>
          </p:nvSpPr>
          <p:spPr bwMode="auto">
            <a:xfrm>
              <a:off x="2810086" y="4045299"/>
              <a:ext cx="24915" cy="19933"/>
            </a:xfrm>
            <a:custGeom>
              <a:avLst/>
              <a:gdLst>
                <a:gd name="T0" fmla="*/ 20 w 20"/>
                <a:gd name="T1" fmla="*/ 16 h 16"/>
                <a:gd name="T2" fmla="*/ 20 w 20"/>
                <a:gd name="T3" fmla="*/ 0 h 16"/>
                <a:gd name="T4" fmla="*/ 0 w 20"/>
                <a:gd name="T5" fmla="*/ 3 h 16"/>
                <a:gd name="T6" fmla="*/ 0 w 20"/>
                <a:gd name="T7" fmla="*/ 16 h 16"/>
                <a:gd name="T8" fmla="*/ 20 w 20"/>
                <a:gd name="T9" fmla="*/ 16 h 16"/>
              </a:gdLst>
              <a:ahLst/>
              <a:cxnLst>
                <a:cxn ang="0">
                  <a:pos x="T0" y="T1"/>
                </a:cxn>
                <a:cxn ang="0">
                  <a:pos x="T2" y="T3"/>
                </a:cxn>
                <a:cxn ang="0">
                  <a:pos x="T4" y="T5"/>
                </a:cxn>
                <a:cxn ang="0">
                  <a:pos x="T6" y="T7"/>
                </a:cxn>
                <a:cxn ang="0">
                  <a:pos x="T8" y="T9"/>
                </a:cxn>
              </a:cxnLst>
              <a:rect l="0" t="0" r="r" b="b"/>
              <a:pathLst>
                <a:path w="20" h="16">
                  <a:moveTo>
                    <a:pt x="20" y="16"/>
                  </a:moveTo>
                  <a:lnTo>
                    <a:pt x="20" y="0"/>
                  </a:lnTo>
                  <a:lnTo>
                    <a:pt x="0" y="3"/>
                  </a:lnTo>
                  <a:lnTo>
                    <a:pt x="0" y="16"/>
                  </a:lnTo>
                  <a:lnTo>
                    <a:pt x="20" y="16"/>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62" name="Freeform 18"/>
            <p:cNvSpPr>
              <a:spLocks/>
            </p:cNvSpPr>
            <p:nvPr/>
          </p:nvSpPr>
          <p:spPr bwMode="auto">
            <a:xfrm>
              <a:off x="2838737" y="4072710"/>
              <a:ext cx="28654" cy="24914"/>
            </a:xfrm>
            <a:custGeom>
              <a:avLst/>
              <a:gdLst>
                <a:gd name="T0" fmla="*/ 0 w 23"/>
                <a:gd name="T1" fmla="*/ 0 h 20"/>
                <a:gd name="T2" fmla="*/ 0 w 23"/>
                <a:gd name="T3" fmla="*/ 17 h 20"/>
                <a:gd name="T4" fmla="*/ 23 w 23"/>
                <a:gd name="T5" fmla="*/ 20 h 20"/>
                <a:gd name="T6" fmla="*/ 23 w 23"/>
                <a:gd name="T7" fmla="*/ 0 h 20"/>
                <a:gd name="T8" fmla="*/ 0 w 23"/>
                <a:gd name="T9" fmla="*/ 0 h 20"/>
              </a:gdLst>
              <a:ahLst/>
              <a:cxnLst>
                <a:cxn ang="0">
                  <a:pos x="T0" y="T1"/>
                </a:cxn>
                <a:cxn ang="0">
                  <a:pos x="T2" y="T3"/>
                </a:cxn>
                <a:cxn ang="0">
                  <a:pos x="T4" y="T5"/>
                </a:cxn>
                <a:cxn ang="0">
                  <a:pos x="T6" y="T7"/>
                </a:cxn>
                <a:cxn ang="0">
                  <a:pos x="T8" y="T9"/>
                </a:cxn>
              </a:cxnLst>
              <a:rect l="0" t="0" r="r" b="b"/>
              <a:pathLst>
                <a:path w="23" h="20">
                  <a:moveTo>
                    <a:pt x="0" y="0"/>
                  </a:moveTo>
                  <a:lnTo>
                    <a:pt x="0" y="17"/>
                  </a:lnTo>
                  <a:lnTo>
                    <a:pt x="23" y="20"/>
                  </a:lnTo>
                  <a:lnTo>
                    <a:pt x="23" y="0"/>
                  </a:lnTo>
                  <a:lnTo>
                    <a:pt x="0" y="0"/>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63" name="Freeform 19"/>
            <p:cNvSpPr>
              <a:spLocks/>
            </p:cNvSpPr>
            <p:nvPr/>
          </p:nvSpPr>
          <p:spPr bwMode="auto">
            <a:xfrm>
              <a:off x="2810086" y="4072710"/>
              <a:ext cx="24915" cy="21180"/>
            </a:xfrm>
            <a:custGeom>
              <a:avLst/>
              <a:gdLst>
                <a:gd name="T0" fmla="*/ 20 w 20"/>
                <a:gd name="T1" fmla="*/ 0 h 17"/>
                <a:gd name="T2" fmla="*/ 0 w 20"/>
                <a:gd name="T3" fmla="*/ 0 h 17"/>
                <a:gd name="T4" fmla="*/ 0 w 20"/>
                <a:gd name="T5" fmla="*/ 13 h 17"/>
                <a:gd name="T6" fmla="*/ 20 w 20"/>
                <a:gd name="T7" fmla="*/ 17 h 17"/>
                <a:gd name="T8" fmla="*/ 20 w 20"/>
                <a:gd name="T9" fmla="*/ 0 h 17"/>
              </a:gdLst>
              <a:ahLst/>
              <a:cxnLst>
                <a:cxn ang="0">
                  <a:pos x="T0" y="T1"/>
                </a:cxn>
                <a:cxn ang="0">
                  <a:pos x="T2" y="T3"/>
                </a:cxn>
                <a:cxn ang="0">
                  <a:pos x="T4" y="T5"/>
                </a:cxn>
                <a:cxn ang="0">
                  <a:pos x="T6" y="T7"/>
                </a:cxn>
                <a:cxn ang="0">
                  <a:pos x="T8" y="T9"/>
                </a:cxn>
              </a:cxnLst>
              <a:rect l="0" t="0" r="r" b="b"/>
              <a:pathLst>
                <a:path w="20" h="17">
                  <a:moveTo>
                    <a:pt x="20" y="0"/>
                  </a:moveTo>
                  <a:lnTo>
                    <a:pt x="0" y="0"/>
                  </a:lnTo>
                  <a:lnTo>
                    <a:pt x="0" y="13"/>
                  </a:lnTo>
                  <a:lnTo>
                    <a:pt x="20" y="17"/>
                  </a:lnTo>
                  <a:lnTo>
                    <a:pt x="20" y="0"/>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64" name="Oval 20"/>
            <p:cNvSpPr>
              <a:spLocks noChangeArrowheads="1"/>
            </p:cNvSpPr>
            <p:nvPr/>
          </p:nvSpPr>
          <p:spPr bwMode="auto">
            <a:xfrm>
              <a:off x="2471223" y="2465596"/>
              <a:ext cx="82224" cy="77240"/>
            </a:xfrm>
            <a:prstGeom prst="ellipse">
              <a:avLst/>
            </a:pr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65" name="Freeform 23"/>
            <p:cNvSpPr>
              <a:spLocks/>
            </p:cNvSpPr>
            <p:nvPr/>
          </p:nvSpPr>
          <p:spPr bwMode="auto">
            <a:xfrm>
              <a:off x="2193403" y="3995468"/>
              <a:ext cx="232970" cy="208053"/>
            </a:xfrm>
            <a:custGeom>
              <a:avLst/>
              <a:gdLst>
                <a:gd name="T0" fmla="*/ 32 w 57"/>
                <a:gd name="T1" fmla="*/ 0 h 51"/>
                <a:gd name="T2" fmla="*/ 57 w 57"/>
                <a:gd name="T3" fmla="*/ 26 h 51"/>
                <a:gd name="T4" fmla="*/ 57 w 57"/>
                <a:gd name="T5" fmla="*/ 26 h 51"/>
                <a:gd name="T6" fmla="*/ 32 w 57"/>
                <a:gd name="T7" fmla="*/ 51 h 51"/>
                <a:gd name="T8" fmla="*/ 25 w 57"/>
                <a:gd name="T9" fmla="*/ 51 h 51"/>
                <a:gd name="T10" fmla="*/ 0 w 57"/>
                <a:gd name="T11" fmla="*/ 26 h 51"/>
                <a:gd name="T12" fmla="*/ 0 w 57"/>
                <a:gd name="T13" fmla="*/ 26 h 51"/>
                <a:gd name="T14" fmla="*/ 25 w 57"/>
                <a:gd name="T15" fmla="*/ 0 h 51"/>
                <a:gd name="T16" fmla="*/ 32 w 57"/>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1">
                  <a:moveTo>
                    <a:pt x="32" y="0"/>
                  </a:moveTo>
                  <a:cubicBezTo>
                    <a:pt x="46" y="0"/>
                    <a:pt x="57" y="12"/>
                    <a:pt x="57" y="26"/>
                  </a:cubicBezTo>
                  <a:cubicBezTo>
                    <a:pt x="57" y="26"/>
                    <a:pt x="57" y="26"/>
                    <a:pt x="57" y="26"/>
                  </a:cubicBezTo>
                  <a:cubicBezTo>
                    <a:pt x="57" y="40"/>
                    <a:pt x="46" y="51"/>
                    <a:pt x="32" y="51"/>
                  </a:cubicBezTo>
                  <a:cubicBezTo>
                    <a:pt x="25" y="51"/>
                    <a:pt x="25" y="51"/>
                    <a:pt x="25" y="51"/>
                  </a:cubicBezTo>
                  <a:cubicBezTo>
                    <a:pt x="11" y="51"/>
                    <a:pt x="0" y="40"/>
                    <a:pt x="0" y="26"/>
                  </a:cubicBezTo>
                  <a:cubicBezTo>
                    <a:pt x="0" y="26"/>
                    <a:pt x="0" y="26"/>
                    <a:pt x="0" y="26"/>
                  </a:cubicBezTo>
                  <a:cubicBezTo>
                    <a:pt x="0" y="12"/>
                    <a:pt x="11" y="0"/>
                    <a:pt x="25" y="0"/>
                  </a:cubicBezTo>
                  <a:lnTo>
                    <a:pt x="32" y="0"/>
                  </a:lnTo>
                  <a:close/>
                </a:path>
              </a:pathLst>
            </a:custGeom>
            <a:solidFill>
              <a:srgbClr val="BC90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66" name="Freeform 26"/>
            <p:cNvSpPr>
              <a:spLocks/>
            </p:cNvSpPr>
            <p:nvPr/>
          </p:nvSpPr>
          <p:spPr bwMode="auto">
            <a:xfrm>
              <a:off x="2557183" y="4284497"/>
              <a:ext cx="371256" cy="236706"/>
            </a:xfrm>
            <a:custGeom>
              <a:avLst/>
              <a:gdLst>
                <a:gd name="T0" fmla="*/ 33 w 91"/>
                <a:gd name="T1" fmla="*/ 58 h 58"/>
                <a:gd name="T2" fmla="*/ 91 w 91"/>
                <a:gd name="T3" fmla="*/ 0 h 58"/>
                <a:gd name="T4" fmla="*/ 0 w 91"/>
                <a:gd name="T5" fmla="*/ 0 h 58"/>
                <a:gd name="T6" fmla="*/ 33 w 91"/>
                <a:gd name="T7" fmla="*/ 58 h 58"/>
              </a:gdLst>
              <a:ahLst/>
              <a:cxnLst>
                <a:cxn ang="0">
                  <a:pos x="T0" y="T1"/>
                </a:cxn>
                <a:cxn ang="0">
                  <a:pos x="T2" y="T3"/>
                </a:cxn>
                <a:cxn ang="0">
                  <a:pos x="T4" y="T5"/>
                </a:cxn>
                <a:cxn ang="0">
                  <a:pos x="T6" y="T7"/>
                </a:cxn>
              </a:cxnLst>
              <a:rect l="0" t="0" r="r" b="b"/>
              <a:pathLst>
                <a:path w="91" h="58">
                  <a:moveTo>
                    <a:pt x="33" y="58"/>
                  </a:moveTo>
                  <a:cubicBezTo>
                    <a:pt x="91" y="0"/>
                    <a:pt x="91" y="0"/>
                    <a:pt x="91" y="0"/>
                  </a:cubicBezTo>
                  <a:cubicBezTo>
                    <a:pt x="0" y="0"/>
                    <a:pt x="0" y="0"/>
                    <a:pt x="0" y="0"/>
                  </a:cubicBezTo>
                  <a:cubicBezTo>
                    <a:pt x="6" y="22"/>
                    <a:pt x="18" y="42"/>
                    <a:pt x="33" y="58"/>
                  </a:cubicBezTo>
                  <a:close/>
                </a:path>
              </a:pathLst>
            </a:custGeom>
            <a:solidFill>
              <a:srgbClr val="A06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67" name="Rectangle 30"/>
            <p:cNvSpPr>
              <a:spLocks noChangeArrowheads="1"/>
            </p:cNvSpPr>
            <p:nvPr/>
          </p:nvSpPr>
          <p:spPr bwMode="auto">
            <a:xfrm>
              <a:off x="2472469" y="2966417"/>
              <a:ext cx="497085" cy="498329"/>
            </a:xfrm>
            <a:prstGeom prst="rect">
              <a:avLst/>
            </a:prstGeom>
            <a:solidFill>
              <a:schemeClr val="bg2"/>
            </a:solidFill>
            <a:ln>
              <a:noFill/>
            </a:ln>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68" name="Rectangle 31"/>
            <p:cNvSpPr>
              <a:spLocks noChangeArrowheads="1"/>
            </p:cNvSpPr>
            <p:nvPr/>
          </p:nvSpPr>
          <p:spPr bwMode="auto">
            <a:xfrm>
              <a:off x="2472469" y="2701058"/>
              <a:ext cx="754969" cy="250410"/>
            </a:xfrm>
            <a:prstGeom prst="rect">
              <a:avLst/>
            </a:prstGeom>
            <a:solidFill>
              <a:schemeClr val="accent2">
                <a:lumMod val="75000"/>
              </a:schemeClr>
            </a:solidFill>
            <a:ln>
              <a:noFill/>
            </a:ln>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69" name="Freeform 32"/>
            <p:cNvSpPr>
              <a:spLocks noEditPoints="1"/>
            </p:cNvSpPr>
            <p:nvPr/>
          </p:nvSpPr>
          <p:spPr bwMode="auto">
            <a:xfrm>
              <a:off x="2512335" y="3241744"/>
              <a:ext cx="107141" cy="183136"/>
            </a:xfrm>
            <a:custGeom>
              <a:avLst/>
              <a:gdLst>
                <a:gd name="T0" fmla="*/ 69 w 86"/>
                <a:gd name="T1" fmla="*/ 12 h 147"/>
                <a:gd name="T2" fmla="*/ 69 w 86"/>
                <a:gd name="T3" fmla="*/ 0 h 147"/>
                <a:gd name="T4" fmla="*/ 60 w 86"/>
                <a:gd name="T5" fmla="*/ 0 h 147"/>
                <a:gd name="T6" fmla="*/ 60 w 86"/>
                <a:gd name="T7" fmla="*/ 12 h 147"/>
                <a:gd name="T8" fmla="*/ 56 w 86"/>
                <a:gd name="T9" fmla="*/ 12 h 147"/>
                <a:gd name="T10" fmla="*/ 56 w 86"/>
                <a:gd name="T11" fmla="*/ 0 h 147"/>
                <a:gd name="T12" fmla="*/ 47 w 86"/>
                <a:gd name="T13" fmla="*/ 0 h 147"/>
                <a:gd name="T14" fmla="*/ 47 w 86"/>
                <a:gd name="T15" fmla="*/ 12 h 147"/>
                <a:gd name="T16" fmla="*/ 0 w 86"/>
                <a:gd name="T17" fmla="*/ 12 h 147"/>
                <a:gd name="T18" fmla="*/ 0 w 86"/>
                <a:gd name="T19" fmla="*/ 15 h 147"/>
                <a:gd name="T20" fmla="*/ 4 w 86"/>
                <a:gd name="T21" fmla="*/ 15 h 147"/>
                <a:gd name="T22" fmla="*/ 4 w 86"/>
                <a:gd name="T23" fmla="*/ 147 h 147"/>
                <a:gd name="T24" fmla="*/ 29 w 86"/>
                <a:gd name="T25" fmla="*/ 147 h 147"/>
                <a:gd name="T26" fmla="*/ 29 w 86"/>
                <a:gd name="T27" fmla="*/ 128 h 147"/>
                <a:gd name="T28" fmla="*/ 39 w 86"/>
                <a:gd name="T29" fmla="*/ 128 h 147"/>
                <a:gd name="T30" fmla="*/ 39 w 86"/>
                <a:gd name="T31" fmla="*/ 147 h 147"/>
                <a:gd name="T32" fmla="*/ 47 w 86"/>
                <a:gd name="T33" fmla="*/ 147 h 147"/>
                <a:gd name="T34" fmla="*/ 47 w 86"/>
                <a:gd name="T35" fmla="*/ 128 h 147"/>
                <a:gd name="T36" fmla="*/ 57 w 86"/>
                <a:gd name="T37" fmla="*/ 128 h 147"/>
                <a:gd name="T38" fmla="*/ 57 w 86"/>
                <a:gd name="T39" fmla="*/ 147 h 147"/>
                <a:gd name="T40" fmla="*/ 82 w 86"/>
                <a:gd name="T41" fmla="*/ 147 h 147"/>
                <a:gd name="T42" fmla="*/ 82 w 86"/>
                <a:gd name="T43" fmla="*/ 15 h 147"/>
                <a:gd name="T44" fmla="*/ 86 w 86"/>
                <a:gd name="T45" fmla="*/ 15 h 147"/>
                <a:gd name="T46" fmla="*/ 86 w 86"/>
                <a:gd name="T47" fmla="*/ 12 h 147"/>
                <a:gd name="T48" fmla="*/ 69 w 86"/>
                <a:gd name="T49" fmla="*/ 12 h 147"/>
                <a:gd name="T50" fmla="*/ 75 w 86"/>
                <a:gd name="T51" fmla="*/ 121 h 147"/>
                <a:gd name="T52" fmla="*/ 11 w 86"/>
                <a:gd name="T53" fmla="*/ 121 h 147"/>
                <a:gd name="T54" fmla="*/ 11 w 86"/>
                <a:gd name="T55" fmla="*/ 111 h 147"/>
                <a:gd name="T56" fmla="*/ 75 w 86"/>
                <a:gd name="T57" fmla="*/ 111 h 147"/>
                <a:gd name="T58" fmla="*/ 75 w 86"/>
                <a:gd name="T59" fmla="*/ 121 h 147"/>
                <a:gd name="T60" fmla="*/ 75 w 86"/>
                <a:gd name="T61" fmla="*/ 104 h 147"/>
                <a:gd name="T62" fmla="*/ 11 w 86"/>
                <a:gd name="T63" fmla="*/ 104 h 147"/>
                <a:gd name="T64" fmla="*/ 11 w 86"/>
                <a:gd name="T65" fmla="*/ 94 h 147"/>
                <a:gd name="T66" fmla="*/ 75 w 86"/>
                <a:gd name="T67" fmla="*/ 94 h 147"/>
                <a:gd name="T68" fmla="*/ 75 w 86"/>
                <a:gd name="T69" fmla="*/ 104 h 147"/>
                <a:gd name="T70" fmla="*/ 75 w 86"/>
                <a:gd name="T71" fmla="*/ 87 h 147"/>
                <a:gd name="T72" fmla="*/ 11 w 86"/>
                <a:gd name="T73" fmla="*/ 87 h 147"/>
                <a:gd name="T74" fmla="*/ 11 w 86"/>
                <a:gd name="T75" fmla="*/ 76 h 147"/>
                <a:gd name="T76" fmla="*/ 75 w 86"/>
                <a:gd name="T77" fmla="*/ 76 h 147"/>
                <a:gd name="T78" fmla="*/ 75 w 86"/>
                <a:gd name="T79" fmla="*/ 87 h 147"/>
                <a:gd name="T80" fmla="*/ 75 w 86"/>
                <a:gd name="T81" fmla="*/ 69 h 147"/>
                <a:gd name="T82" fmla="*/ 11 w 86"/>
                <a:gd name="T83" fmla="*/ 69 h 147"/>
                <a:gd name="T84" fmla="*/ 11 w 86"/>
                <a:gd name="T85" fmla="*/ 58 h 147"/>
                <a:gd name="T86" fmla="*/ 75 w 86"/>
                <a:gd name="T87" fmla="*/ 58 h 147"/>
                <a:gd name="T88" fmla="*/ 75 w 86"/>
                <a:gd name="T89" fmla="*/ 69 h 147"/>
                <a:gd name="T90" fmla="*/ 75 w 86"/>
                <a:gd name="T91" fmla="*/ 51 h 147"/>
                <a:gd name="T92" fmla="*/ 11 w 86"/>
                <a:gd name="T93" fmla="*/ 51 h 147"/>
                <a:gd name="T94" fmla="*/ 11 w 86"/>
                <a:gd name="T95" fmla="*/ 41 h 147"/>
                <a:gd name="T96" fmla="*/ 75 w 86"/>
                <a:gd name="T97" fmla="*/ 41 h 147"/>
                <a:gd name="T98" fmla="*/ 75 w 86"/>
                <a:gd name="T99" fmla="*/ 51 h 147"/>
                <a:gd name="T100" fmla="*/ 75 w 86"/>
                <a:gd name="T101" fmla="*/ 33 h 147"/>
                <a:gd name="T102" fmla="*/ 11 w 86"/>
                <a:gd name="T103" fmla="*/ 33 h 147"/>
                <a:gd name="T104" fmla="*/ 11 w 86"/>
                <a:gd name="T105" fmla="*/ 24 h 147"/>
                <a:gd name="T106" fmla="*/ 75 w 86"/>
                <a:gd name="T107" fmla="*/ 24 h 147"/>
                <a:gd name="T108" fmla="*/ 75 w 86"/>
                <a:gd name="T109" fmla="*/ 33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 h="147">
                  <a:moveTo>
                    <a:pt x="69" y="12"/>
                  </a:moveTo>
                  <a:lnTo>
                    <a:pt x="69" y="0"/>
                  </a:lnTo>
                  <a:lnTo>
                    <a:pt x="60" y="0"/>
                  </a:lnTo>
                  <a:lnTo>
                    <a:pt x="60" y="12"/>
                  </a:lnTo>
                  <a:lnTo>
                    <a:pt x="56" y="12"/>
                  </a:lnTo>
                  <a:lnTo>
                    <a:pt x="56" y="0"/>
                  </a:lnTo>
                  <a:lnTo>
                    <a:pt x="47" y="0"/>
                  </a:lnTo>
                  <a:lnTo>
                    <a:pt x="47" y="12"/>
                  </a:lnTo>
                  <a:lnTo>
                    <a:pt x="0" y="12"/>
                  </a:lnTo>
                  <a:lnTo>
                    <a:pt x="0" y="15"/>
                  </a:lnTo>
                  <a:lnTo>
                    <a:pt x="4" y="15"/>
                  </a:lnTo>
                  <a:lnTo>
                    <a:pt x="4" y="147"/>
                  </a:lnTo>
                  <a:lnTo>
                    <a:pt x="29" y="147"/>
                  </a:lnTo>
                  <a:lnTo>
                    <a:pt x="29" y="128"/>
                  </a:lnTo>
                  <a:lnTo>
                    <a:pt x="39" y="128"/>
                  </a:lnTo>
                  <a:lnTo>
                    <a:pt x="39" y="147"/>
                  </a:lnTo>
                  <a:lnTo>
                    <a:pt x="47" y="147"/>
                  </a:lnTo>
                  <a:lnTo>
                    <a:pt x="47" y="128"/>
                  </a:lnTo>
                  <a:lnTo>
                    <a:pt x="57" y="128"/>
                  </a:lnTo>
                  <a:lnTo>
                    <a:pt x="57" y="147"/>
                  </a:lnTo>
                  <a:lnTo>
                    <a:pt x="82" y="147"/>
                  </a:lnTo>
                  <a:lnTo>
                    <a:pt x="82" y="15"/>
                  </a:lnTo>
                  <a:lnTo>
                    <a:pt x="86" y="15"/>
                  </a:lnTo>
                  <a:lnTo>
                    <a:pt x="86" y="12"/>
                  </a:lnTo>
                  <a:lnTo>
                    <a:pt x="69" y="12"/>
                  </a:lnTo>
                  <a:close/>
                  <a:moveTo>
                    <a:pt x="75" y="121"/>
                  </a:moveTo>
                  <a:lnTo>
                    <a:pt x="11" y="121"/>
                  </a:lnTo>
                  <a:lnTo>
                    <a:pt x="11" y="111"/>
                  </a:lnTo>
                  <a:lnTo>
                    <a:pt x="75" y="111"/>
                  </a:lnTo>
                  <a:lnTo>
                    <a:pt x="75" y="121"/>
                  </a:lnTo>
                  <a:close/>
                  <a:moveTo>
                    <a:pt x="75" y="104"/>
                  </a:moveTo>
                  <a:lnTo>
                    <a:pt x="11" y="104"/>
                  </a:lnTo>
                  <a:lnTo>
                    <a:pt x="11" y="94"/>
                  </a:lnTo>
                  <a:lnTo>
                    <a:pt x="75" y="94"/>
                  </a:lnTo>
                  <a:lnTo>
                    <a:pt x="75" y="104"/>
                  </a:lnTo>
                  <a:close/>
                  <a:moveTo>
                    <a:pt x="75" y="87"/>
                  </a:moveTo>
                  <a:lnTo>
                    <a:pt x="11" y="87"/>
                  </a:lnTo>
                  <a:lnTo>
                    <a:pt x="11" y="76"/>
                  </a:lnTo>
                  <a:lnTo>
                    <a:pt x="75" y="76"/>
                  </a:lnTo>
                  <a:lnTo>
                    <a:pt x="75" y="87"/>
                  </a:lnTo>
                  <a:close/>
                  <a:moveTo>
                    <a:pt x="75" y="69"/>
                  </a:moveTo>
                  <a:lnTo>
                    <a:pt x="11" y="69"/>
                  </a:lnTo>
                  <a:lnTo>
                    <a:pt x="11" y="58"/>
                  </a:lnTo>
                  <a:lnTo>
                    <a:pt x="75" y="58"/>
                  </a:lnTo>
                  <a:lnTo>
                    <a:pt x="75" y="69"/>
                  </a:lnTo>
                  <a:close/>
                  <a:moveTo>
                    <a:pt x="75" y="51"/>
                  </a:moveTo>
                  <a:lnTo>
                    <a:pt x="11" y="51"/>
                  </a:lnTo>
                  <a:lnTo>
                    <a:pt x="11" y="41"/>
                  </a:lnTo>
                  <a:lnTo>
                    <a:pt x="75" y="41"/>
                  </a:lnTo>
                  <a:lnTo>
                    <a:pt x="75" y="51"/>
                  </a:lnTo>
                  <a:close/>
                  <a:moveTo>
                    <a:pt x="75" y="33"/>
                  </a:moveTo>
                  <a:lnTo>
                    <a:pt x="11" y="33"/>
                  </a:lnTo>
                  <a:lnTo>
                    <a:pt x="11" y="24"/>
                  </a:lnTo>
                  <a:lnTo>
                    <a:pt x="75" y="24"/>
                  </a:lnTo>
                  <a:lnTo>
                    <a:pt x="75" y="33"/>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70" name="Freeform 33"/>
            <p:cNvSpPr>
              <a:spLocks noEditPoints="1"/>
            </p:cNvSpPr>
            <p:nvPr/>
          </p:nvSpPr>
          <p:spPr bwMode="auto">
            <a:xfrm>
              <a:off x="2517319" y="3008775"/>
              <a:ext cx="31148" cy="42358"/>
            </a:xfrm>
            <a:custGeom>
              <a:avLst/>
              <a:gdLst>
                <a:gd name="T0" fmla="*/ 0 w 21"/>
                <a:gd name="T1" fmla="*/ 28 h 28"/>
                <a:gd name="T2" fmla="*/ 0 w 21"/>
                <a:gd name="T3" fmla="*/ 0 h 28"/>
                <a:gd name="T4" fmla="*/ 10 w 21"/>
                <a:gd name="T5" fmla="*/ 0 h 28"/>
                <a:gd name="T6" fmla="*/ 17 w 21"/>
                <a:gd name="T7" fmla="*/ 2 h 28"/>
                <a:gd name="T8" fmla="*/ 20 w 21"/>
                <a:gd name="T9" fmla="*/ 7 h 28"/>
                <a:gd name="T10" fmla="*/ 18 w 21"/>
                <a:gd name="T11" fmla="*/ 11 h 28"/>
                <a:gd name="T12" fmla="*/ 14 w 21"/>
                <a:gd name="T13" fmla="*/ 13 h 28"/>
                <a:gd name="T14" fmla="*/ 14 w 21"/>
                <a:gd name="T15" fmla="*/ 13 h 28"/>
                <a:gd name="T16" fmla="*/ 19 w 21"/>
                <a:gd name="T17" fmla="*/ 15 h 28"/>
                <a:gd name="T18" fmla="*/ 21 w 21"/>
                <a:gd name="T19" fmla="*/ 20 h 28"/>
                <a:gd name="T20" fmla="*/ 18 w 21"/>
                <a:gd name="T21" fmla="*/ 26 h 28"/>
                <a:gd name="T22" fmla="*/ 11 w 21"/>
                <a:gd name="T23" fmla="*/ 28 h 28"/>
                <a:gd name="T24" fmla="*/ 0 w 21"/>
                <a:gd name="T25" fmla="*/ 28 h 28"/>
                <a:gd name="T26" fmla="*/ 6 w 21"/>
                <a:gd name="T27" fmla="*/ 5 h 28"/>
                <a:gd name="T28" fmla="*/ 6 w 21"/>
                <a:gd name="T29" fmla="*/ 12 h 28"/>
                <a:gd name="T30" fmla="*/ 9 w 21"/>
                <a:gd name="T31" fmla="*/ 12 h 28"/>
                <a:gd name="T32" fmla="*/ 12 w 21"/>
                <a:gd name="T33" fmla="*/ 11 h 28"/>
                <a:gd name="T34" fmla="*/ 13 w 21"/>
                <a:gd name="T35" fmla="*/ 8 h 28"/>
                <a:gd name="T36" fmla="*/ 9 w 21"/>
                <a:gd name="T37" fmla="*/ 5 h 28"/>
                <a:gd name="T38" fmla="*/ 6 w 21"/>
                <a:gd name="T39" fmla="*/ 5 h 28"/>
                <a:gd name="T40" fmla="*/ 6 w 21"/>
                <a:gd name="T41" fmla="*/ 16 h 28"/>
                <a:gd name="T42" fmla="*/ 6 w 21"/>
                <a:gd name="T43" fmla="*/ 24 h 28"/>
                <a:gd name="T44" fmla="*/ 10 w 21"/>
                <a:gd name="T45" fmla="*/ 24 h 28"/>
                <a:gd name="T46" fmla="*/ 13 w 21"/>
                <a:gd name="T47" fmla="*/ 23 h 28"/>
                <a:gd name="T48" fmla="*/ 14 w 21"/>
                <a:gd name="T49" fmla="*/ 20 h 28"/>
                <a:gd name="T50" fmla="*/ 13 w 21"/>
                <a:gd name="T51" fmla="*/ 17 h 28"/>
                <a:gd name="T52" fmla="*/ 10 w 21"/>
                <a:gd name="T53" fmla="*/ 16 h 28"/>
                <a:gd name="T54" fmla="*/ 6 w 21"/>
                <a:gd name="T55"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 h="28">
                  <a:moveTo>
                    <a:pt x="0" y="28"/>
                  </a:moveTo>
                  <a:cubicBezTo>
                    <a:pt x="0" y="0"/>
                    <a:pt x="0" y="0"/>
                    <a:pt x="0" y="0"/>
                  </a:cubicBezTo>
                  <a:cubicBezTo>
                    <a:pt x="10" y="0"/>
                    <a:pt x="10" y="0"/>
                    <a:pt x="10" y="0"/>
                  </a:cubicBezTo>
                  <a:cubicBezTo>
                    <a:pt x="13" y="0"/>
                    <a:pt x="16" y="1"/>
                    <a:pt x="17" y="2"/>
                  </a:cubicBezTo>
                  <a:cubicBezTo>
                    <a:pt x="19" y="3"/>
                    <a:pt x="20" y="5"/>
                    <a:pt x="20" y="7"/>
                  </a:cubicBezTo>
                  <a:cubicBezTo>
                    <a:pt x="20" y="8"/>
                    <a:pt x="19" y="10"/>
                    <a:pt x="18" y="11"/>
                  </a:cubicBezTo>
                  <a:cubicBezTo>
                    <a:pt x="17" y="12"/>
                    <a:pt x="16" y="13"/>
                    <a:pt x="14" y="13"/>
                  </a:cubicBezTo>
                  <a:cubicBezTo>
                    <a:pt x="14" y="13"/>
                    <a:pt x="14" y="13"/>
                    <a:pt x="14" y="13"/>
                  </a:cubicBezTo>
                  <a:cubicBezTo>
                    <a:pt x="16" y="13"/>
                    <a:pt x="18" y="14"/>
                    <a:pt x="19" y="15"/>
                  </a:cubicBezTo>
                  <a:cubicBezTo>
                    <a:pt x="20" y="17"/>
                    <a:pt x="21" y="18"/>
                    <a:pt x="21" y="20"/>
                  </a:cubicBezTo>
                  <a:cubicBezTo>
                    <a:pt x="21" y="23"/>
                    <a:pt x="20" y="25"/>
                    <a:pt x="18" y="26"/>
                  </a:cubicBezTo>
                  <a:cubicBezTo>
                    <a:pt x="16" y="28"/>
                    <a:pt x="14" y="28"/>
                    <a:pt x="11" y="28"/>
                  </a:cubicBezTo>
                  <a:lnTo>
                    <a:pt x="0" y="28"/>
                  </a:lnTo>
                  <a:close/>
                  <a:moveTo>
                    <a:pt x="6" y="5"/>
                  </a:moveTo>
                  <a:cubicBezTo>
                    <a:pt x="6" y="12"/>
                    <a:pt x="6" y="12"/>
                    <a:pt x="6" y="12"/>
                  </a:cubicBezTo>
                  <a:cubicBezTo>
                    <a:pt x="9" y="12"/>
                    <a:pt x="9" y="12"/>
                    <a:pt x="9" y="12"/>
                  </a:cubicBezTo>
                  <a:cubicBezTo>
                    <a:pt x="10" y="12"/>
                    <a:pt x="11" y="11"/>
                    <a:pt x="12" y="11"/>
                  </a:cubicBezTo>
                  <a:cubicBezTo>
                    <a:pt x="13" y="10"/>
                    <a:pt x="13" y="9"/>
                    <a:pt x="13" y="8"/>
                  </a:cubicBezTo>
                  <a:cubicBezTo>
                    <a:pt x="13" y="6"/>
                    <a:pt x="12" y="5"/>
                    <a:pt x="9" y="5"/>
                  </a:cubicBezTo>
                  <a:lnTo>
                    <a:pt x="6" y="5"/>
                  </a:lnTo>
                  <a:close/>
                  <a:moveTo>
                    <a:pt x="6" y="16"/>
                  </a:moveTo>
                  <a:cubicBezTo>
                    <a:pt x="6" y="24"/>
                    <a:pt x="6" y="24"/>
                    <a:pt x="6" y="24"/>
                  </a:cubicBezTo>
                  <a:cubicBezTo>
                    <a:pt x="10" y="24"/>
                    <a:pt x="10" y="24"/>
                    <a:pt x="10" y="24"/>
                  </a:cubicBezTo>
                  <a:cubicBezTo>
                    <a:pt x="11" y="24"/>
                    <a:pt x="12" y="23"/>
                    <a:pt x="13" y="23"/>
                  </a:cubicBezTo>
                  <a:cubicBezTo>
                    <a:pt x="14" y="22"/>
                    <a:pt x="14" y="21"/>
                    <a:pt x="14" y="20"/>
                  </a:cubicBezTo>
                  <a:cubicBezTo>
                    <a:pt x="14" y="19"/>
                    <a:pt x="14" y="18"/>
                    <a:pt x="13" y="17"/>
                  </a:cubicBezTo>
                  <a:cubicBezTo>
                    <a:pt x="12" y="17"/>
                    <a:pt x="11" y="16"/>
                    <a:pt x="10" y="16"/>
                  </a:cubicBezTo>
                  <a:lnTo>
                    <a:pt x="6" y="16"/>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71" name="Freeform 34"/>
            <p:cNvSpPr>
              <a:spLocks/>
            </p:cNvSpPr>
            <p:nvPr/>
          </p:nvSpPr>
          <p:spPr bwMode="auto">
            <a:xfrm>
              <a:off x="2554693" y="3008775"/>
              <a:ext cx="33637" cy="43605"/>
            </a:xfrm>
            <a:custGeom>
              <a:avLst/>
              <a:gdLst>
                <a:gd name="T0" fmla="*/ 23 w 23"/>
                <a:gd name="T1" fmla="*/ 16 h 29"/>
                <a:gd name="T2" fmla="*/ 12 w 23"/>
                <a:gd name="T3" fmla="*/ 29 h 29"/>
                <a:gd name="T4" fmla="*/ 0 w 23"/>
                <a:gd name="T5" fmla="*/ 16 h 29"/>
                <a:gd name="T6" fmla="*/ 0 w 23"/>
                <a:gd name="T7" fmla="*/ 0 h 29"/>
                <a:gd name="T8" fmla="*/ 7 w 23"/>
                <a:gd name="T9" fmla="*/ 0 h 29"/>
                <a:gd name="T10" fmla="*/ 7 w 23"/>
                <a:gd name="T11" fmla="*/ 17 h 29"/>
                <a:gd name="T12" fmla="*/ 12 w 23"/>
                <a:gd name="T13" fmla="*/ 23 h 29"/>
                <a:gd name="T14" fmla="*/ 17 w 23"/>
                <a:gd name="T15" fmla="*/ 17 h 29"/>
                <a:gd name="T16" fmla="*/ 17 w 23"/>
                <a:gd name="T17" fmla="*/ 0 h 29"/>
                <a:gd name="T18" fmla="*/ 23 w 23"/>
                <a:gd name="T19" fmla="*/ 0 h 29"/>
                <a:gd name="T20" fmla="*/ 23 w 23"/>
                <a:gd name="T21" fmla="*/ 1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9">
                  <a:moveTo>
                    <a:pt x="23" y="16"/>
                  </a:moveTo>
                  <a:cubicBezTo>
                    <a:pt x="23" y="25"/>
                    <a:pt x="19" y="29"/>
                    <a:pt x="12" y="29"/>
                  </a:cubicBezTo>
                  <a:cubicBezTo>
                    <a:pt x="4" y="29"/>
                    <a:pt x="0" y="25"/>
                    <a:pt x="0" y="16"/>
                  </a:cubicBezTo>
                  <a:cubicBezTo>
                    <a:pt x="0" y="0"/>
                    <a:pt x="0" y="0"/>
                    <a:pt x="0" y="0"/>
                  </a:cubicBezTo>
                  <a:cubicBezTo>
                    <a:pt x="7" y="0"/>
                    <a:pt x="7" y="0"/>
                    <a:pt x="7" y="0"/>
                  </a:cubicBezTo>
                  <a:cubicBezTo>
                    <a:pt x="7" y="17"/>
                    <a:pt x="7" y="17"/>
                    <a:pt x="7" y="17"/>
                  </a:cubicBezTo>
                  <a:cubicBezTo>
                    <a:pt x="7" y="21"/>
                    <a:pt x="8" y="23"/>
                    <a:pt x="12" y="23"/>
                  </a:cubicBezTo>
                  <a:cubicBezTo>
                    <a:pt x="15" y="23"/>
                    <a:pt x="17" y="21"/>
                    <a:pt x="17" y="17"/>
                  </a:cubicBezTo>
                  <a:cubicBezTo>
                    <a:pt x="17" y="0"/>
                    <a:pt x="17" y="0"/>
                    <a:pt x="17" y="0"/>
                  </a:cubicBezTo>
                  <a:cubicBezTo>
                    <a:pt x="23" y="0"/>
                    <a:pt x="23" y="0"/>
                    <a:pt x="23" y="0"/>
                  </a:cubicBezTo>
                  <a:lnTo>
                    <a:pt x="23" y="16"/>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72" name="Freeform 35"/>
            <p:cNvSpPr>
              <a:spLocks/>
            </p:cNvSpPr>
            <p:nvPr/>
          </p:nvSpPr>
          <p:spPr bwMode="auto">
            <a:xfrm>
              <a:off x="2595804" y="3008775"/>
              <a:ext cx="27409" cy="43605"/>
            </a:xfrm>
            <a:custGeom>
              <a:avLst/>
              <a:gdLst>
                <a:gd name="T0" fmla="*/ 0 w 19"/>
                <a:gd name="T1" fmla="*/ 27 h 29"/>
                <a:gd name="T2" fmla="*/ 0 w 19"/>
                <a:gd name="T3" fmla="*/ 21 h 29"/>
                <a:gd name="T4" fmla="*/ 4 w 19"/>
                <a:gd name="T5" fmla="*/ 23 h 29"/>
                <a:gd name="T6" fmla="*/ 8 w 19"/>
                <a:gd name="T7" fmla="*/ 24 h 29"/>
                <a:gd name="T8" fmla="*/ 10 w 19"/>
                <a:gd name="T9" fmla="*/ 24 h 29"/>
                <a:gd name="T10" fmla="*/ 12 w 19"/>
                <a:gd name="T11" fmla="*/ 23 h 29"/>
                <a:gd name="T12" fmla="*/ 12 w 19"/>
                <a:gd name="T13" fmla="*/ 22 h 29"/>
                <a:gd name="T14" fmla="*/ 13 w 19"/>
                <a:gd name="T15" fmla="*/ 21 h 29"/>
                <a:gd name="T16" fmla="*/ 12 w 19"/>
                <a:gd name="T17" fmla="*/ 20 h 29"/>
                <a:gd name="T18" fmla="*/ 11 w 19"/>
                <a:gd name="T19" fmla="*/ 18 h 29"/>
                <a:gd name="T20" fmla="*/ 9 w 19"/>
                <a:gd name="T21" fmla="*/ 17 h 29"/>
                <a:gd name="T22" fmla="*/ 7 w 19"/>
                <a:gd name="T23" fmla="*/ 16 h 29"/>
                <a:gd name="T24" fmla="*/ 2 w 19"/>
                <a:gd name="T25" fmla="*/ 13 h 29"/>
                <a:gd name="T26" fmla="*/ 0 w 19"/>
                <a:gd name="T27" fmla="*/ 8 h 29"/>
                <a:gd name="T28" fmla="*/ 1 w 19"/>
                <a:gd name="T29" fmla="*/ 4 h 29"/>
                <a:gd name="T30" fmla="*/ 3 w 19"/>
                <a:gd name="T31" fmla="*/ 2 h 29"/>
                <a:gd name="T32" fmla="*/ 7 w 19"/>
                <a:gd name="T33" fmla="*/ 0 h 29"/>
                <a:gd name="T34" fmla="*/ 11 w 19"/>
                <a:gd name="T35" fmla="*/ 0 h 29"/>
                <a:gd name="T36" fmla="*/ 15 w 19"/>
                <a:gd name="T37" fmla="*/ 0 h 29"/>
                <a:gd name="T38" fmla="*/ 18 w 19"/>
                <a:gd name="T39" fmla="*/ 1 h 29"/>
                <a:gd name="T40" fmla="*/ 18 w 19"/>
                <a:gd name="T41" fmla="*/ 7 h 29"/>
                <a:gd name="T42" fmla="*/ 17 w 19"/>
                <a:gd name="T43" fmla="*/ 6 h 29"/>
                <a:gd name="T44" fmla="*/ 15 w 19"/>
                <a:gd name="T45" fmla="*/ 5 h 29"/>
                <a:gd name="T46" fmla="*/ 13 w 19"/>
                <a:gd name="T47" fmla="*/ 5 h 29"/>
                <a:gd name="T48" fmla="*/ 11 w 19"/>
                <a:gd name="T49" fmla="*/ 5 h 29"/>
                <a:gd name="T50" fmla="*/ 10 w 19"/>
                <a:gd name="T51" fmla="*/ 5 h 29"/>
                <a:gd name="T52" fmla="*/ 8 w 19"/>
                <a:gd name="T53" fmla="*/ 6 h 29"/>
                <a:gd name="T54" fmla="*/ 7 w 19"/>
                <a:gd name="T55" fmla="*/ 6 h 29"/>
                <a:gd name="T56" fmla="*/ 7 w 19"/>
                <a:gd name="T57" fmla="*/ 8 h 29"/>
                <a:gd name="T58" fmla="*/ 7 w 19"/>
                <a:gd name="T59" fmla="*/ 9 h 29"/>
                <a:gd name="T60" fmla="*/ 8 w 19"/>
                <a:gd name="T61" fmla="*/ 10 h 29"/>
                <a:gd name="T62" fmla="*/ 10 w 19"/>
                <a:gd name="T63" fmla="*/ 11 h 29"/>
                <a:gd name="T64" fmla="*/ 12 w 19"/>
                <a:gd name="T65" fmla="*/ 12 h 29"/>
                <a:gd name="T66" fmla="*/ 15 w 19"/>
                <a:gd name="T67" fmla="*/ 13 h 29"/>
                <a:gd name="T68" fmla="*/ 17 w 19"/>
                <a:gd name="T69" fmla="*/ 15 h 29"/>
                <a:gd name="T70" fmla="*/ 19 w 19"/>
                <a:gd name="T71" fmla="*/ 17 h 29"/>
                <a:gd name="T72" fmla="*/ 19 w 19"/>
                <a:gd name="T73" fmla="*/ 20 h 29"/>
                <a:gd name="T74" fmla="*/ 18 w 19"/>
                <a:gd name="T75" fmla="*/ 24 h 29"/>
                <a:gd name="T76" fmla="*/ 16 w 19"/>
                <a:gd name="T77" fmla="*/ 27 h 29"/>
                <a:gd name="T78" fmla="*/ 13 w 19"/>
                <a:gd name="T79" fmla="*/ 28 h 29"/>
                <a:gd name="T80" fmla="*/ 8 w 19"/>
                <a:gd name="T81" fmla="*/ 29 h 29"/>
                <a:gd name="T82" fmla="*/ 4 w 19"/>
                <a:gd name="T83" fmla="*/ 28 h 29"/>
                <a:gd name="T84" fmla="*/ 0 w 19"/>
                <a:gd name="T85" fmla="*/ 2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 h="29">
                  <a:moveTo>
                    <a:pt x="0" y="27"/>
                  </a:moveTo>
                  <a:cubicBezTo>
                    <a:pt x="0" y="21"/>
                    <a:pt x="0" y="21"/>
                    <a:pt x="0" y="21"/>
                  </a:cubicBezTo>
                  <a:cubicBezTo>
                    <a:pt x="1" y="22"/>
                    <a:pt x="3" y="23"/>
                    <a:pt x="4" y="23"/>
                  </a:cubicBezTo>
                  <a:cubicBezTo>
                    <a:pt x="5" y="24"/>
                    <a:pt x="7" y="24"/>
                    <a:pt x="8" y="24"/>
                  </a:cubicBezTo>
                  <a:cubicBezTo>
                    <a:pt x="9" y="24"/>
                    <a:pt x="9" y="24"/>
                    <a:pt x="10" y="24"/>
                  </a:cubicBezTo>
                  <a:cubicBezTo>
                    <a:pt x="11" y="23"/>
                    <a:pt x="11" y="23"/>
                    <a:pt x="12" y="23"/>
                  </a:cubicBezTo>
                  <a:cubicBezTo>
                    <a:pt x="12" y="23"/>
                    <a:pt x="12" y="22"/>
                    <a:pt x="12" y="22"/>
                  </a:cubicBezTo>
                  <a:cubicBezTo>
                    <a:pt x="13" y="22"/>
                    <a:pt x="13" y="21"/>
                    <a:pt x="13" y="21"/>
                  </a:cubicBezTo>
                  <a:cubicBezTo>
                    <a:pt x="13" y="20"/>
                    <a:pt x="13" y="20"/>
                    <a:pt x="12" y="20"/>
                  </a:cubicBezTo>
                  <a:cubicBezTo>
                    <a:pt x="12" y="19"/>
                    <a:pt x="11" y="19"/>
                    <a:pt x="11" y="18"/>
                  </a:cubicBezTo>
                  <a:cubicBezTo>
                    <a:pt x="10" y="18"/>
                    <a:pt x="10" y="18"/>
                    <a:pt x="9" y="17"/>
                  </a:cubicBezTo>
                  <a:cubicBezTo>
                    <a:pt x="8" y="17"/>
                    <a:pt x="7" y="17"/>
                    <a:pt x="7" y="16"/>
                  </a:cubicBezTo>
                  <a:cubicBezTo>
                    <a:pt x="4" y="15"/>
                    <a:pt x="3" y="14"/>
                    <a:pt x="2" y="13"/>
                  </a:cubicBezTo>
                  <a:cubicBezTo>
                    <a:pt x="1" y="12"/>
                    <a:pt x="0" y="10"/>
                    <a:pt x="0" y="8"/>
                  </a:cubicBezTo>
                  <a:cubicBezTo>
                    <a:pt x="0" y="7"/>
                    <a:pt x="0" y="5"/>
                    <a:pt x="1" y="4"/>
                  </a:cubicBezTo>
                  <a:cubicBezTo>
                    <a:pt x="2" y="3"/>
                    <a:pt x="2" y="2"/>
                    <a:pt x="3" y="2"/>
                  </a:cubicBezTo>
                  <a:cubicBezTo>
                    <a:pt x="4" y="1"/>
                    <a:pt x="6" y="1"/>
                    <a:pt x="7" y="0"/>
                  </a:cubicBezTo>
                  <a:cubicBezTo>
                    <a:pt x="8" y="0"/>
                    <a:pt x="10" y="0"/>
                    <a:pt x="11" y="0"/>
                  </a:cubicBezTo>
                  <a:cubicBezTo>
                    <a:pt x="13" y="0"/>
                    <a:pt x="14" y="0"/>
                    <a:pt x="15" y="0"/>
                  </a:cubicBezTo>
                  <a:cubicBezTo>
                    <a:pt x="16" y="0"/>
                    <a:pt x="17" y="0"/>
                    <a:pt x="18" y="1"/>
                  </a:cubicBezTo>
                  <a:cubicBezTo>
                    <a:pt x="18" y="7"/>
                    <a:pt x="18" y="7"/>
                    <a:pt x="18" y="7"/>
                  </a:cubicBezTo>
                  <a:cubicBezTo>
                    <a:pt x="18" y="6"/>
                    <a:pt x="17" y="6"/>
                    <a:pt x="17" y="6"/>
                  </a:cubicBezTo>
                  <a:cubicBezTo>
                    <a:pt x="16" y="6"/>
                    <a:pt x="15" y="5"/>
                    <a:pt x="15" y="5"/>
                  </a:cubicBezTo>
                  <a:cubicBezTo>
                    <a:pt x="14" y="5"/>
                    <a:pt x="14" y="5"/>
                    <a:pt x="13" y="5"/>
                  </a:cubicBezTo>
                  <a:cubicBezTo>
                    <a:pt x="13" y="5"/>
                    <a:pt x="12" y="5"/>
                    <a:pt x="11" y="5"/>
                  </a:cubicBezTo>
                  <a:cubicBezTo>
                    <a:pt x="11" y="5"/>
                    <a:pt x="10" y="5"/>
                    <a:pt x="10" y="5"/>
                  </a:cubicBezTo>
                  <a:cubicBezTo>
                    <a:pt x="9" y="5"/>
                    <a:pt x="8" y="5"/>
                    <a:pt x="8" y="6"/>
                  </a:cubicBezTo>
                  <a:cubicBezTo>
                    <a:pt x="8" y="6"/>
                    <a:pt x="7" y="6"/>
                    <a:pt x="7" y="6"/>
                  </a:cubicBezTo>
                  <a:cubicBezTo>
                    <a:pt x="7" y="7"/>
                    <a:pt x="7" y="7"/>
                    <a:pt x="7" y="8"/>
                  </a:cubicBezTo>
                  <a:cubicBezTo>
                    <a:pt x="7" y="8"/>
                    <a:pt x="7" y="8"/>
                    <a:pt x="7" y="9"/>
                  </a:cubicBezTo>
                  <a:cubicBezTo>
                    <a:pt x="7" y="9"/>
                    <a:pt x="8" y="10"/>
                    <a:pt x="8" y="10"/>
                  </a:cubicBezTo>
                  <a:cubicBezTo>
                    <a:pt x="9" y="10"/>
                    <a:pt x="9" y="11"/>
                    <a:pt x="10" y="11"/>
                  </a:cubicBezTo>
                  <a:cubicBezTo>
                    <a:pt x="11" y="11"/>
                    <a:pt x="11" y="12"/>
                    <a:pt x="12" y="12"/>
                  </a:cubicBezTo>
                  <a:cubicBezTo>
                    <a:pt x="13" y="12"/>
                    <a:pt x="14" y="13"/>
                    <a:pt x="15" y="13"/>
                  </a:cubicBezTo>
                  <a:cubicBezTo>
                    <a:pt x="16" y="14"/>
                    <a:pt x="17" y="14"/>
                    <a:pt x="17" y="15"/>
                  </a:cubicBezTo>
                  <a:cubicBezTo>
                    <a:pt x="18" y="16"/>
                    <a:pt x="19" y="17"/>
                    <a:pt x="19" y="17"/>
                  </a:cubicBezTo>
                  <a:cubicBezTo>
                    <a:pt x="19" y="18"/>
                    <a:pt x="19" y="19"/>
                    <a:pt x="19" y="20"/>
                  </a:cubicBezTo>
                  <a:cubicBezTo>
                    <a:pt x="19" y="22"/>
                    <a:pt x="19" y="23"/>
                    <a:pt x="18" y="24"/>
                  </a:cubicBezTo>
                  <a:cubicBezTo>
                    <a:pt x="18" y="25"/>
                    <a:pt x="17" y="26"/>
                    <a:pt x="16" y="27"/>
                  </a:cubicBezTo>
                  <a:cubicBezTo>
                    <a:pt x="15" y="28"/>
                    <a:pt x="14" y="28"/>
                    <a:pt x="13" y="28"/>
                  </a:cubicBezTo>
                  <a:cubicBezTo>
                    <a:pt x="11" y="29"/>
                    <a:pt x="10" y="29"/>
                    <a:pt x="8" y="29"/>
                  </a:cubicBezTo>
                  <a:cubicBezTo>
                    <a:pt x="7" y="29"/>
                    <a:pt x="5" y="29"/>
                    <a:pt x="4" y="28"/>
                  </a:cubicBezTo>
                  <a:cubicBezTo>
                    <a:pt x="2" y="28"/>
                    <a:pt x="1" y="28"/>
                    <a:pt x="0" y="27"/>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73" name="Rectangle 36"/>
            <p:cNvSpPr>
              <a:spLocks noChangeArrowheads="1"/>
            </p:cNvSpPr>
            <p:nvPr/>
          </p:nvSpPr>
          <p:spPr bwMode="auto">
            <a:xfrm>
              <a:off x="2630689" y="3008775"/>
              <a:ext cx="8721" cy="42358"/>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74" name="Freeform 37"/>
            <p:cNvSpPr>
              <a:spLocks/>
            </p:cNvSpPr>
            <p:nvPr/>
          </p:nvSpPr>
          <p:spPr bwMode="auto">
            <a:xfrm>
              <a:off x="2650622" y="3008775"/>
              <a:ext cx="36129" cy="42358"/>
            </a:xfrm>
            <a:custGeom>
              <a:avLst/>
              <a:gdLst>
                <a:gd name="T0" fmla="*/ 25 w 25"/>
                <a:gd name="T1" fmla="*/ 28 h 28"/>
                <a:gd name="T2" fmla="*/ 19 w 25"/>
                <a:gd name="T3" fmla="*/ 28 h 28"/>
                <a:gd name="T4" fmla="*/ 7 w 25"/>
                <a:gd name="T5" fmla="*/ 11 h 28"/>
                <a:gd name="T6" fmla="*/ 6 w 25"/>
                <a:gd name="T7" fmla="*/ 8 h 28"/>
                <a:gd name="T8" fmla="*/ 6 w 25"/>
                <a:gd name="T9" fmla="*/ 8 h 28"/>
                <a:gd name="T10" fmla="*/ 6 w 25"/>
                <a:gd name="T11" fmla="*/ 13 h 28"/>
                <a:gd name="T12" fmla="*/ 6 w 25"/>
                <a:gd name="T13" fmla="*/ 28 h 28"/>
                <a:gd name="T14" fmla="*/ 0 w 25"/>
                <a:gd name="T15" fmla="*/ 28 h 28"/>
                <a:gd name="T16" fmla="*/ 0 w 25"/>
                <a:gd name="T17" fmla="*/ 0 h 28"/>
                <a:gd name="T18" fmla="*/ 7 w 25"/>
                <a:gd name="T19" fmla="*/ 0 h 28"/>
                <a:gd name="T20" fmla="*/ 18 w 25"/>
                <a:gd name="T21" fmla="*/ 17 h 28"/>
                <a:gd name="T22" fmla="*/ 19 w 25"/>
                <a:gd name="T23" fmla="*/ 20 h 28"/>
                <a:gd name="T24" fmla="*/ 19 w 25"/>
                <a:gd name="T25" fmla="*/ 20 h 28"/>
                <a:gd name="T26" fmla="*/ 19 w 25"/>
                <a:gd name="T27" fmla="*/ 16 h 28"/>
                <a:gd name="T28" fmla="*/ 19 w 25"/>
                <a:gd name="T29" fmla="*/ 0 h 28"/>
                <a:gd name="T30" fmla="*/ 25 w 25"/>
                <a:gd name="T31" fmla="*/ 0 h 28"/>
                <a:gd name="T32" fmla="*/ 25 w 25"/>
                <a:gd name="T3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28">
                  <a:moveTo>
                    <a:pt x="25" y="28"/>
                  </a:moveTo>
                  <a:cubicBezTo>
                    <a:pt x="19" y="28"/>
                    <a:pt x="19" y="28"/>
                    <a:pt x="19" y="28"/>
                  </a:cubicBezTo>
                  <a:cubicBezTo>
                    <a:pt x="7" y="11"/>
                    <a:pt x="7" y="11"/>
                    <a:pt x="7" y="11"/>
                  </a:cubicBezTo>
                  <a:cubicBezTo>
                    <a:pt x="6" y="10"/>
                    <a:pt x="6" y="9"/>
                    <a:pt x="6" y="8"/>
                  </a:cubicBezTo>
                  <a:cubicBezTo>
                    <a:pt x="6" y="8"/>
                    <a:pt x="6" y="8"/>
                    <a:pt x="6" y="8"/>
                  </a:cubicBezTo>
                  <a:cubicBezTo>
                    <a:pt x="6" y="9"/>
                    <a:pt x="6" y="11"/>
                    <a:pt x="6" y="13"/>
                  </a:cubicBezTo>
                  <a:cubicBezTo>
                    <a:pt x="6" y="28"/>
                    <a:pt x="6" y="28"/>
                    <a:pt x="6" y="28"/>
                  </a:cubicBezTo>
                  <a:cubicBezTo>
                    <a:pt x="0" y="28"/>
                    <a:pt x="0" y="28"/>
                    <a:pt x="0" y="28"/>
                  </a:cubicBezTo>
                  <a:cubicBezTo>
                    <a:pt x="0" y="0"/>
                    <a:pt x="0" y="0"/>
                    <a:pt x="0" y="0"/>
                  </a:cubicBezTo>
                  <a:cubicBezTo>
                    <a:pt x="7" y="0"/>
                    <a:pt x="7" y="0"/>
                    <a:pt x="7" y="0"/>
                  </a:cubicBezTo>
                  <a:cubicBezTo>
                    <a:pt x="18" y="17"/>
                    <a:pt x="18" y="17"/>
                    <a:pt x="18" y="17"/>
                  </a:cubicBezTo>
                  <a:cubicBezTo>
                    <a:pt x="18" y="18"/>
                    <a:pt x="19" y="19"/>
                    <a:pt x="19" y="20"/>
                  </a:cubicBezTo>
                  <a:cubicBezTo>
                    <a:pt x="19" y="20"/>
                    <a:pt x="19" y="20"/>
                    <a:pt x="19" y="20"/>
                  </a:cubicBezTo>
                  <a:cubicBezTo>
                    <a:pt x="19" y="19"/>
                    <a:pt x="19" y="18"/>
                    <a:pt x="19" y="16"/>
                  </a:cubicBezTo>
                  <a:cubicBezTo>
                    <a:pt x="19" y="0"/>
                    <a:pt x="19" y="0"/>
                    <a:pt x="19" y="0"/>
                  </a:cubicBezTo>
                  <a:cubicBezTo>
                    <a:pt x="25" y="0"/>
                    <a:pt x="25" y="0"/>
                    <a:pt x="25" y="0"/>
                  </a:cubicBezTo>
                  <a:lnTo>
                    <a:pt x="25" y="28"/>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75" name="Freeform 38"/>
            <p:cNvSpPr>
              <a:spLocks/>
            </p:cNvSpPr>
            <p:nvPr/>
          </p:nvSpPr>
          <p:spPr bwMode="auto">
            <a:xfrm>
              <a:off x="2696716" y="3008775"/>
              <a:ext cx="24915" cy="42358"/>
            </a:xfrm>
            <a:custGeom>
              <a:avLst/>
              <a:gdLst>
                <a:gd name="T0" fmla="*/ 20 w 20"/>
                <a:gd name="T1" fmla="*/ 34 h 34"/>
                <a:gd name="T2" fmla="*/ 0 w 20"/>
                <a:gd name="T3" fmla="*/ 34 h 34"/>
                <a:gd name="T4" fmla="*/ 0 w 20"/>
                <a:gd name="T5" fmla="*/ 0 h 34"/>
                <a:gd name="T6" fmla="*/ 20 w 20"/>
                <a:gd name="T7" fmla="*/ 0 h 34"/>
                <a:gd name="T8" fmla="*/ 20 w 20"/>
                <a:gd name="T9" fmla="*/ 6 h 34"/>
                <a:gd name="T10" fmla="*/ 8 w 20"/>
                <a:gd name="T11" fmla="*/ 6 h 34"/>
                <a:gd name="T12" fmla="*/ 8 w 20"/>
                <a:gd name="T13" fmla="*/ 15 h 34"/>
                <a:gd name="T14" fmla="*/ 19 w 20"/>
                <a:gd name="T15" fmla="*/ 15 h 34"/>
                <a:gd name="T16" fmla="*/ 19 w 20"/>
                <a:gd name="T17" fmla="*/ 21 h 34"/>
                <a:gd name="T18" fmla="*/ 8 w 20"/>
                <a:gd name="T19" fmla="*/ 21 h 34"/>
                <a:gd name="T20" fmla="*/ 8 w 20"/>
                <a:gd name="T21" fmla="*/ 28 h 34"/>
                <a:gd name="T22" fmla="*/ 20 w 20"/>
                <a:gd name="T23" fmla="*/ 28 h 34"/>
                <a:gd name="T24" fmla="*/ 20 w 20"/>
                <a:gd name="T25"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34">
                  <a:moveTo>
                    <a:pt x="20" y="34"/>
                  </a:moveTo>
                  <a:lnTo>
                    <a:pt x="0" y="34"/>
                  </a:lnTo>
                  <a:lnTo>
                    <a:pt x="0" y="0"/>
                  </a:lnTo>
                  <a:lnTo>
                    <a:pt x="20" y="0"/>
                  </a:lnTo>
                  <a:lnTo>
                    <a:pt x="20" y="6"/>
                  </a:lnTo>
                  <a:lnTo>
                    <a:pt x="8" y="6"/>
                  </a:lnTo>
                  <a:lnTo>
                    <a:pt x="8" y="15"/>
                  </a:lnTo>
                  <a:lnTo>
                    <a:pt x="19" y="15"/>
                  </a:lnTo>
                  <a:lnTo>
                    <a:pt x="19" y="21"/>
                  </a:lnTo>
                  <a:lnTo>
                    <a:pt x="8" y="21"/>
                  </a:lnTo>
                  <a:lnTo>
                    <a:pt x="8" y="28"/>
                  </a:lnTo>
                  <a:lnTo>
                    <a:pt x="20" y="28"/>
                  </a:lnTo>
                  <a:lnTo>
                    <a:pt x="20" y="34"/>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76" name="Freeform 39"/>
            <p:cNvSpPr>
              <a:spLocks/>
            </p:cNvSpPr>
            <p:nvPr/>
          </p:nvSpPr>
          <p:spPr bwMode="auto">
            <a:xfrm>
              <a:off x="2725372" y="3008775"/>
              <a:ext cx="29901" cy="43605"/>
            </a:xfrm>
            <a:custGeom>
              <a:avLst/>
              <a:gdLst>
                <a:gd name="T0" fmla="*/ 0 w 20"/>
                <a:gd name="T1" fmla="*/ 27 h 29"/>
                <a:gd name="T2" fmla="*/ 0 w 20"/>
                <a:gd name="T3" fmla="*/ 21 h 29"/>
                <a:gd name="T4" fmla="*/ 4 w 20"/>
                <a:gd name="T5" fmla="*/ 23 h 29"/>
                <a:gd name="T6" fmla="*/ 8 w 20"/>
                <a:gd name="T7" fmla="*/ 24 h 29"/>
                <a:gd name="T8" fmla="*/ 10 w 20"/>
                <a:gd name="T9" fmla="*/ 24 h 29"/>
                <a:gd name="T10" fmla="*/ 12 w 20"/>
                <a:gd name="T11" fmla="*/ 23 h 29"/>
                <a:gd name="T12" fmla="*/ 13 w 20"/>
                <a:gd name="T13" fmla="*/ 22 h 29"/>
                <a:gd name="T14" fmla="*/ 13 w 20"/>
                <a:gd name="T15" fmla="*/ 21 h 29"/>
                <a:gd name="T16" fmla="*/ 12 w 20"/>
                <a:gd name="T17" fmla="*/ 20 h 29"/>
                <a:gd name="T18" fmla="*/ 11 w 20"/>
                <a:gd name="T19" fmla="*/ 18 h 29"/>
                <a:gd name="T20" fmla="*/ 9 w 20"/>
                <a:gd name="T21" fmla="*/ 17 h 29"/>
                <a:gd name="T22" fmla="*/ 7 w 20"/>
                <a:gd name="T23" fmla="*/ 16 h 29"/>
                <a:gd name="T24" fmla="*/ 2 w 20"/>
                <a:gd name="T25" fmla="*/ 13 h 29"/>
                <a:gd name="T26" fmla="*/ 0 w 20"/>
                <a:gd name="T27" fmla="*/ 8 h 29"/>
                <a:gd name="T28" fmla="*/ 1 w 20"/>
                <a:gd name="T29" fmla="*/ 4 h 29"/>
                <a:gd name="T30" fmla="*/ 4 w 20"/>
                <a:gd name="T31" fmla="*/ 2 h 29"/>
                <a:gd name="T32" fmla="*/ 7 w 20"/>
                <a:gd name="T33" fmla="*/ 0 h 29"/>
                <a:gd name="T34" fmla="*/ 11 w 20"/>
                <a:gd name="T35" fmla="*/ 0 h 29"/>
                <a:gd name="T36" fmla="*/ 15 w 20"/>
                <a:gd name="T37" fmla="*/ 0 h 29"/>
                <a:gd name="T38" fmla="*/ 18 w 20"/>
                <a:gd name="T39" fmla="*/ 1 h 29"/>
                <a:gd name="T40" fmla="*/ 18 w 20"/>
                <a:gd name="T41" fmla="*/ 7 h 29"/>
                <a:gd name="T42" fmla="*/ 17 w 20"/>
                <a:gd name="T43" fmla="*/ 6 h 29"/>
                <a:gd name="T44" fmla="*/ 15 w 20"/>
                <a:gd name="T45" fmla="*/ 5 h 29"/>
                <a:gd name="T46" fmla="*/ 13 w 20"/>
                <a:gd name="T47" fmla="*/ 5 h 29"/>
                <a:gd name="T48" fmla="*/ 12 w 20"/>
                <a:gd name="T49" fmla="*/ 5 h 29"/>
                <a:gd name="T50" fmla="*/ 10 w 20"/>
                <a:gd name="T51" fmla="*/ 5 h 29"/>
                <a:gd name="T52" fmla="*/ 8 w 20"/>
                <a:gd name="T53" fmla="*/ 6 h 29"/>
                <a:gd name="T54" fmla="*/ 7 w 20"/>
                <a:gd name="T55" fmla="*/ 6 h 29"/>
                <a:gd name="T56" fmla="*/ 7 w 20"/>
                <a:gd name="T57" fmla="*/ 8 h 29"/>
                <a:gd name="T58" fmla="*/ 7 w 20"/>
                <a:gd name="T59" fmla="*/ 9 h 29"/>
                <a:gd name="T60" fmla="*/ 8 w 20"/>
                <a:gd name="T61" fmla="*/ 10 h 29"/>
                <a:gd name="T62" fmla="*/ 10 w 20"/>
                <a:gd name="T63" fmla="*/ 11 h 29"/>
                <a:gd name="T64" fmla="*/ 12 w 20"/>
                <a:gd name="T65" fmla="*/ 12 h 29"/>
                <a:gd name="T66" fmla="*/ 15 w 20"/>
                <a:gd name="T67" fmla="*/ 13 h 29"/>
                <a:gd name="T68" fmla="*/ 18 w 20"/>
                <a:gd name="T69" fmla="*/ 15 h 29"/>
                <a:gd name="T70" fmla="*/ 19 w 20"/>
                <a:gd name="T71" fmla="*/ 17 h 29"/>
                <a:gd name="T72" fmla="*/ 20 w 20"/>
                <a:gd name="T73" fmla="*/ 20 h 29"/>
                <a:gd name="T74" fmla="*/ 19 w 20"/>
                <a:gd name="T75" fmla="*/ 24 h 29"/>
                <a:gd name="T76" fmla="*/ 16 w 20"/>
                <a:gd name="T77" fmla="*/ 27 h 29"/>
                <a:gd name="T78" fmla="*/ 13 w 20"/>
                <a:gd name="T79" fmla="*/ 28 h 29"/>
                <a:gd name="T80" fmla="*/ 8 w 20"/>
                <a:gd name="T81" fmla="*/ 29 h 29"/>
                <a:gd name="T82" fmla="*/ 4 w 20"/>
                <a:gd name="T83" fmla="*/ 28 h 29"/>
                <a:gd name="T84" fmla="*/ 0 w 20"/>
                <a:gd name="T85" fmla="*/ 2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 h="29">
                  <a:moveTo>
                    <a:pt x="0" y="27"/>
                  </a:moveTo>
                  <a:cubicBezTo>
                    <a:pt x="0" y="21"/>
                    <a:pt x="0" y="21"/>
                    <a:pt x="0" y="21"/>
                  </a:cubicBezTo>
                  <a:cubicBezTo>
                    <a:pt x="2" y="22"/>
                    <a:pt x="3" y="23"/>
                    <a:pt x="4" y="23"/>
                  </a:cubicBezTo>
                  <a:cubicBezTo>
                    <a:pt x="5" y="24"/>
                    <a:pt x="7" y="24"/>
                    <a:pt x="8" y="24"/>
                  </a:cubicBezTo>
                  <a:cubicBezTo>
                    <a:pt x="9" y="24"/>
                    <a:pt x="10" y="24"/>
                    <a:pt x="10" y="24"/>
                  </a:cubicBezTo>
                  <a:cubicBezTo>
                    <a:pt x="11" y="23"/>
                    <a:pt x="11" y="23"/>
                    <a:pt x="12" y="23"/>
                  </a:cubicBezTo>
                  <a:cubicBezTo>
                    <a:pt x="12" y="23"/>
                    <a:pt x="12" y="22"/>
                    <a:pt x="13" y="22"/>
                  </a:cubicBezTo>
                  <a:cubicBezTo>
                    <a:pt x="13" y="22"/>
                    <a:pt x="13" y="21"/>
                    <a:pt x="13" y="21"/>
                  </a:cubicBezTo>
                  <a:cubicBezTo>
                    <a:pt x="13" y="20"/>
                    <a:pt x="13" y="20"/>
                    <a:pt x="12" y="20"/>
                  </a:cubicBezTo>
                  <a:cubicBezTo>
                    <a:pt x="12" y="19"/>
                    <a:pt x="12" y="19"/>
                    <a:pt x="11" y="18"/>
                  </a:cubicBezTo>
                  <a:cubicBezTo>
                    <a:pt x="11" y="18"/>
                    <a:pt x="10" y="18"/>
                    <a:pt x="9" y="17"/>
                  </a:cubicBezTo>
                  <a:cubicBezTo>
                    <a:pt x="8" y="17"/>
                    <a:pt x="8" y="17"/>
                    <a:pt x="7" y="16"/>
                  </a:cubicBezTo>
                  <a:cubicBezTo>
                    <a:pt x="5" y="15"/>
                    <a:pt x="3" y="14"/>
                    <a:pt x="2" y="13"/>
                  </a:cubicBezTo>
                  <a:cubicBezTo>
                    <a:pt x="1" y="12"/>
                    <a:pt x="0" y="10"/>
                    <a:pt x="0" y="8"/>
                  </a:cubicBezTo>
                  <a:cubicBezTo>
                    <a:pt x="0" y="7"/>
                    <a:pt x="1" y="5"/>
                    <a:pt x="1" y="4"/>
                  </a:cubicBezTo>
                  <a:cubicBezTo>
                    <a:pt x="2" y="3"/>
                    <a:pt x="3" y="2"/>
                    <a:pt x="4" y="2"/>
                  </a:cubicBezTo>
                  <a:cubicBezTo>
                    <a:pt x="5" y="1"/>
                    <a:pt x="6" y="1"/>
                    <a:pt x="7" y="0"/>
                  </a:cubicBezTo>
                  <a:cubicBezTo>
                    <a:pt x="8" y="0"/>
                    <a:pt x="10" y="0"/>
                    <a:pt x="11" y="0"/>
                  </a:cubicBezTo>
                  <a:cubicBezTo>
                    <a:pt x="13" y="0"/>
                    <a:pt x="14" y="0"/>
                    <a:pt x="15" y="0"/>
                  </a:cubicBezTo>
                  <a:cubicBezTo>
                    <a:pt x="16" y="0"/>
                    <a:pt x="17" y="0"/>
                    <a:pt x="18" y="1"/>
                  </a:cubicBezTo>
                  <a:cubicBezTo>
                    <a:pt x="18" y="7"/>
                    <a:pt x="18" y="7"/>
                    <a:pt x="18" y="7"/>
                  </a:cubicBezTo>
                  <a:cubicBezTo>
                    <a:pt x="18" y="6"/>
                    <a:pt x="17" y="6"/>
                    <a:pt x="17" y="6"/>
                  </a:cubicBezTo>
                  <a:cubicBezTo>
                    <a:pt x="16" y="6"/>
                    <a:pt x="16" y="5"/>
                    <a:pt x="15" y="5"/>
                  </a:cubicBezTo>
                  <a:cubicBezTo>
                    <a:pt x="14" y="5"/>
                    <a:pt x="14" y="5"/>
                    <a:pt x="13" y="5"/>
                  </a:cubicBezTo>
                  <a:cubicBezTo>
                    <a:pt x="13" y="5"/>
                    <a:pt x="12" y="5"/>
                    <a:pt x="12" y="5"/>
                  </a:cubicBezTo>
                  <a:cubicBezTo>
                    <a:pt x="11" y="5"/>
                    <a:pt x="10" y="5"/>
                    <a:pt x="10" y="5"/>
                  </a:cubicBezTo>
                  <a:cubicBezTo>
                    <a:pt x="9" y="5"/>
                    <a:pt x="9" y="5"/>
                    <a:pt x="8" y="6"/>
                  </a:cubicBezTo>
                  <a:cubicBezTo>
                    <a:pt x="8" y="6"/>
                    <a:pt x="8" y="6"/>
                    <a:pt x="7" y="6"/>
                  </a:cubicBezTo>
                  <a:cubicBezTo>
                    <a:pt x="7" y="7"/>
                    <a:pt x="7" y="7"/>
                    <a:pt x="7" y="8"/>
                  </a:cubicBezTo>
                  <a:cubicBezTo>
                    <a:pt x="7" y="8"/>
                    <a:pt x="7" y="8"/>
                    <a:pt x="7" y="9"/>
                  </a:cubicBezTo>
                  <a:cubicBezTo>
                    <a:pt x="8" y="9"/>
                    <a:pt x="8" y="10"/>
                    <a:pt x="8" y="10"/>
                  </a:cubicBezTo>
                  <a:cubicBezTo>
                    <a:pt x="9" y="10"/>
                    <a:pt x="9" y="11"/>
                    <a:pt x="10" y="11"/>
                  </a:cubicBezTo>
                  <a:cubicBezTo>
                    <a:pt x="11" y="11"/>
                    <a:pt x="11" y="12"/>
                    <a:pt x="12" y="12"/>
                  </a:cubicBezTo>
                  <a:cubicBezTo>
                    <a:pt x="13" y="12"/>
                    <a:pt x="14" y="13"/>
                    <a:pt x="15" y="13"/>
                  </a:cubicBezTo>
                  <a:cubicBezTo>
                    <a:pt x="16" y="14"/>
                    <a:pt x="17" y="14"/>
                    <a:pt x="18" y="15"/>
                  </a:cubicBezTo>
                  <a:cubicBezTo>
                    <a:pt x="18" y="16"/>
                    <a:pt x="19" y="17"/>
                    <a:pt x="19" y="17"/>
                  </a:cubicBezTo>
                  <a:cubicBezTo>
                    <a:pt x="19" y="18"/>
                    <a:pt x="20" y="19"/>
                    <a:pt x="20" y="20"/>
                  </a:cubicBezTo>
                  <a:cubicBezTo>
                    <a:pt x="20" y="22"/>
                    <a:pt x="19" y="23"/>
                    <a:pt x="19" y="24"/>
                  </a:cubicBezTo>
                  <a:cubicBezTo>
                    <a:pt x="18" y="25"/>
                    <a:pt x="17" y="26"/>
                    <a:pt x="16" y="27"/>
                  </a:cubicBezTo>
                  <a:cubicBezTo>
                    <a:pt x="15" y="28"/>
                    <a:pt x="14" y="28"/>
                    <a:pt x="13" y="28"/>
                  </a:cubicBezTo>
                  <a:cubicBezTo>
                    <a:pt x="11" y="29"/>
                    <a:pt x="10" y="29"/>
                    <a:pt x="8" y="29"/>
                  </a:cubicBezTo>
                  <a:cubicBezTo>
                    <a:pt x="7" y="29"/>
                    <a:pt x="5" y="29"/>
                    <a:pt x="4" y="28"/>
                  </a:cubicBezTo>
                  <a:cubicBezTo>
                    <a:pt x="3" y="28"/>
                    <a:pt x="1" y="28"/>
                    <a:pt x="0" y="27"/>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77" name="Freeform 40"/>
            <p:cNvSpPr>
              <a:spLocks/>
            </p:cNvSpPr>
            <p:nvPr/>
          </p:nvSpPr>
          <p:spPr bwMode="auto">
            <a:xfrm>
              <a:off x="2760254" y="3008775"/>
              <a:ext cx="27409" cy="43605"/>
            </a:xfrm>
            <a:custGeom>
              <a:avLst/>
              <a:gdLst>
                <a:gd name="T0" fmla="*/ 0 w 19"/>
                <a:gd name="T1" fmla="*/ 27 h 29"/>
                <a:gd name="T2" fmla="*/ 0 w 19"/>
                <a:gd name="T3" fmla="*/ 21 h 29"/>
                <a:gd name="T4" fmla="*/ 4 w 19"/>
                <a:gd name="T5" fmla="*/ 23 h 29"/>
                <a:gd name="T6" fmla="*/ 8 w 19"/>
                <a:gd name="T7" fmla="*/ 24 h 29"/>
                <a:gd name="T8" fmla="*/ 10 w 19"/>
                <a:gd name="T9" fmla="*/ 24 h 29"/>
                <a:gd name="T10" fmla="*/ 11 w 19"/>
                <a:gd name="T11" fmla="*/ 23 h 29"/>
                <a:gd name="T12" fmla="*/ 12 w 19"/>
                <a:gd name="T13" fmla="*/ 22 h 29"/>
                <a:gd name="T14" fmla="*/ 12 w 19"/>
                <a:gd name="T15" fmla="*/ 21 h 29"/>
                <a:gd name="T16" fmla="*/ 12 w 19"/>
                <a:gd name="T17" fmla="*/ 20 h 29"/>
                <a:gd name="T18" fmla="*/ 11 w 19"/>
                <a:gd name="T19" fmla="*/ 18 h 29"/>
                <a:gd name="T20" fmla="*/ 9 w 19"/>
                <a:gd name="T21" fmla="*/ 17 h 29"/>
                <a:gd name="T22" fmla="*/ 6 w 19"/>
                <a:gd name="T23" fmla="*/ 16 h 29"/>
                <a:gd name="T24" fmla="*/ 1 w 19"/>
                <a:gd name="T25" fmla="*/ 13 h 29"/>
                <a:gd name="T26" fmla="*/ 0 w 19"/>
                <a:gd name="T27" fmla="*/ 8 h 29"/>
                <a:gd name="T28" fmla="*/ 1 w 19"/>
                <a:gd name="T29" fmla="*/ 4 h 29"/>
                <a:gd name="T30" fmla="*/ 3 w 19"/>
                <a:gd name="T31" fmla="*/ 2 h 29"/>
                <a:gd name="T32" fmla="*/ 7 w 19"/>
                <a:gd name="T33" fmla="*/ 0 h 29"/>
                <a:gd name="T34" fmla="*/ 11 w 19"/>
                <a:gd name="T35" fmla="*/ 0 h 29"/>
                <a:gd name="T36" fmla="*/ 15 w 19"/>
                <a:gd name="T37" fmla="*/ 0 h 29"/>
                <a:gd name="T38" fmla="*/ 18 w 19"/>
                <a:gd name="T39" fmla="*/ 1 h 29"/>
                <a:gd name="T40" fmla="*/ 18 w 19"/>
                <a:gd name="T41" fmla="*/ 7 h 29"/>
                <a:gd name="T42" fmla="*/ 16 w 19"/>
                <a:gd name="T43" fmla="*/ 6 h 29"/>
                <a:gd name="T44" fmla="*/ 15 w 19"/>
                <a:gd name="T45" fmla="*/ 5 h 29"/>
                <a:gd name="T46" fmla="*/ 13 w 19"/>
                <a:gd name="T47" fmla="*/ 5 h 29"/>
                <a:gd name="T48" fmla="*/ 11 w 19"/>
                <a:gd name="T49" fmla="*/ 5 h 29"/>
                <a:gd name="T50" fmla="*/ 9 w 19"/>
                <a:gd name="T51" fmla="*/ 5 h 29"/>
                <a:gd name="T52" fmla="*/ 8 w 19"/>
                <a:gd name="T53" fmla="*/ 6 h 29"/>
                <a:gd name="T54" fmla="*/ 7 w 19"/>
                <a:gd name="T55" fmla="*/ 6 h 29"/>
                <a:gd name="T56" fmla="*/ 6 w 19"/>
                <a:gd name="T57" fmla="*/ 8 h 29"/>
                <a:gd name="T58" fmla="*/ 7 w 19"/>
                <a:gd name="T59" fmla="*/ 9 h 29"/>
                <a:gd name="T60" fmla="*/ 8 w 19"/>
                <a:gd name="T61" fmla="*/ 10 h 29"/>
                <a:gd name="T62" fmla="*/ 10 w 19"/>
                <a:gd name="T63" fmla="*/ 11 h 29"/>
                <a:gd name="T64" fmla="*/ 12 w 19"/>
                <a:gd name="T65" fmla="*/ 12 h 29"/>
                <a:gd name="T66" fmla="*/ 15 w 19"/>
                <a:gd name="T67" fmla="*/ 13 h 29"/>
                <a:gd name="T68" fmla="*/ 17 w 19"/>
                <a:gd name="T69" fmla="*/ 15 h 29"/>
                <a:gd name="T70" fmla="*/ 19 w 19"/>
                <a:gd name="T71" fmla="*/ 17 h 29"/>
                <a:gd name="T72" fmla="*/ 19 w 19"/>
                <a:gd name="T73" fmla="*/ 20 h 29"/>
                <a:gd name="T74" fmla="*/ 18 w 19"/>
                <a:gd name="T75" fmla="*/ 24 h 29"/>
                <a:gd name="T76" fmla="*/ 16 w 19"/>
                <a:gd name="T77" fmla="*/ 27 h 29"/>
                <a:gd name="T78" fmla="*/ 12 w 19"/>
                <a:gd name="T79" fmla="*/ 28 h 29"/>
                <a:gd name="T80" fmla="*/ 8 w 19"/>
                <a:gd name="T81" fmla="*/ 29 h 29"/>
                <a:gd name="T82" fmla="*/ 4 w 19"/>
                <a:gd name="T83" fmla="*/ 28 h 29"/>
                <a:gd name="T84" fmla="*/ 0 w 19"/>
                <a:gd name="T85" fmla="*/ 2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 h="29">
                  <a:moveTo>
                    <a:pt x="0" y="27"/>
                  </a:moveTo>
                  <a:cubicBezTo>
                    <a:pt x="0" y="21"/>
                    <a:pt x="0" y="21"/>
                    <a:pt x="0" y="21"/>
                  </a:cubicBezTo>
                  <a:cubicBezTo>
                    <a:pt x="1" y="22"/>
                    <a:pt x="2" y="23"/>
                    <a:pt x="4" y="23"/>
                  </a:cubicBezTo>
                  <a:cubicBezTo>
                    <a:pt x="5" y="24"/>
                    <a:pt x="6" y="24"/>
                    <a:pt x="8" y="24"/>
                  </a:cubicBezTo>
                  <a:cubicBezTo>
                    <a:pt x="8" y="24"/>
                    <a:pt x="9" y="24"/>
                    <a:pt x="10" y="24"/>
                  </a:cubicBezTo>
                  <a:cubicBezTo>
                    <a:pt x="10" y="23"/>
                    <a:pt x="11" y="23"/>
                    <a:pt x="11" y="23"/>
                  </a:cubicBezTo>
                  <a:cubicBezTo>
                    <a:pt x="12" y="23"/>
                    <a:pt x="12" y="22"/>
                    <a:pt x="12" y="22"/>
                  </a:cubicBezTo>
                  <a:cubicBezTo>
                    <a:pt x="12" y="22"/>
                    <a:pt x="12" y="21"/>
                    <a:pt x="12" y="21"/>
                  </a:cubicBezTo>
                  <a:cubicBezTo>
                    <a:pt x="12" y="20"/>
                    <a:pt x="12" y="20"/>
                    <a:pt x="12" y="20"/>
                  </a:cubicBezTo>
                  <a:cubicBezTo>
                    <a:pt x="12" y="19"/>
                    <a:pt x="11" y="19"/>
                    <a:pt x="11" y="18"/>
                  </a:cubicBezTo>
                  <a:cubicBezTo>
                    <a:pt x="10" y="18"/>
                    <a:pt x="9" y="18"/>
                    <a:pt x="9" y="17"/>
                  </a:cubicBezTo>
                  <a:cubicBezTo>
                    <a:pt x="8" y="17"/>
                    <a:pt x="7" y="17"/>
                    <a:pt x="6" y="16"/>
                  </a:cubicBezTo>
                  <a:cubicBezTo>
                    <a:pt x="4" y="15"/>
                    <a:pt x="2" y="14"/>
                    <a:pt x="1" y="13"/>
                  </a:cubicBezTo>
                  <a:cubicBezTo>
                    <a:pt x="0" y="12"/>
                    <a:pt x="0" y="10"/>
                    <a:pt x="0" y="8"/>
                  </a:cubicBezTo>
                  <a:cubicBezTo>
                    <a:pt x="0" y="7"/>
                    <a:pt x="0" y="5"/>
                    <a:pt x="1" y="4"/>
                  </a:cubicBezTo>
                  <a:cubicBezTo>
                    <a:pt x="1" y="3"/>
                    <a:pt x="2" y="2"/>
                    <a:pt x="3" y="2"/>
                  </a:cubicBezTo>
                  <a:cubicBezTo>
                    <a:pt x="4" y="1"/>
                    <a:pt x="5" y="1"/>
                    <a:pt x="7" y="0"/>
                  </a:cubicBezTo>
                  <a:cubicBezTo>
                    <a:pt x="8" y="0"/>
                    <a:pt x="9" y="0"/>
                    <a:pt x="11" y="0"/>
                  </a:cubicBezTo>
                  <a:cubicBezTo>
                    <a:pt x="12" y="0"/>
                    <a:pt x="14" y="0"/>
                    <a:pt x="15" y="0"/>
                  </a:cubicBezTo>
                  <a:cubicBezTo>
                    <a:pt x="16" y="0"/>
                    <a:pt x="17" y="0"/>
                    <a:pt x="18" y="1"/>
                  </a:cubicBezTo>
                  <a:cubicBezTo>
                    <a:pt x="18" y="7"/>
                    <a:pt x="18" y="7"/>
                    <a:pt x="18" y="7"/>
                  </a:cubicBezTo>
                  <a:cubicBezTo>
                    <a:pt x="17" y="6"/>
                    <a:pt x="17" y="6"/>
                    <a:pt x="16" y="6"/>
                  </a:cubicBezTo>
                  <a:cubicBezTo>
                    <a:pt x="16" y="6"/>
                    <a:pt x="15" y="5"/>
                    <a:pt x="15" y="5"/>
                  </a:cubicBezTo>
                  <a:cubicBezTo>
                    <a:pt x="14" y="5"/>
                    <a:pt x="13" y="5"/>
                    <a:pt x="13" y="5"/>
                  </a:cubicBezTo>
                  <a:cubicBezTo>
                    <a:pt x="12" y="5"/>
                    <a:pt x="12" y="5"/>
                    <a:pt x="11" y="5"/>
                  </a:cubicBezTo>
                  <a:cubicBezTo>
                    <a:pt x="10" y="5"/>
                    <a:pt x="10" y="5"/>
                    <a:pt x="9" y="5"/>
                  </a:cubicBezTo>
                  <a:cubicBezTo>
                    <a:pt x="9" y="5"/>
                    <a:pt x="8" y="5"/>
                    <a:pt x="8" y="6"/>
                  </a:cubicBezTo>
                  <a:cubicBezTo>
                    <a:pt x="7" y="6"/>
                    <a:pt x="7" y="6"/>
                    <a:pt x="7" y="6"/>
                  </a:cubicBezTo>
                  <a:cubicBezTo>
                    <a:pt x="7" y="7"/>
                    <a:pt x="6" y="7"/>
                    <a:pt x="6" y="8"/>
                  </a:cubicBezTo>
                  <a:cubicBezTo>
                    <a:pt x="6" y="8"/>
                    <a:pt x="7" y="8"/>
                    <a:pt x="7" y="9"/>
                  </a:cubicBezTo>
                  <a:cubicBezTo>
                    <a:pt x="7" y="9"/>
                    <a:pt x="7" y="10"/>
                    <a:pt x="8" y="10"/>
                  </a:cubicBezTo>
                  <a:cubicBezTo>
                    <a:pt x="8" y="10"/>
                    <a:pt x="9" y="11"/>
                    <a:pt x="10" y="11"/>
                  </a:cubicBezTo>
                  <a:cubicBezTo>
                    <a:pt x="10" y="11"/>
                    <a:pt x="11" y="12"/>
                    <a:pt x="12" y="12"/>
                  </a:cubicBezTo>
                  <a:cubicBezTo>
                    <a:pt x="13" y="12"/>
                    <a:pt x="14" y="13"/>
                    <a:pt x="15" y="13"/>
                  </a:cubicBezTo>
                  <a:cubicBezTo>
                    <a:pt x="16" y="14"/>
                    <a:pt x="16" y="14"/>
                    <a:pt x="17" y="15"/>
                  </a:cubicBezTo>
                  <a:cubicBezTo>
                    <a:pt x="18" y="16"/>
                    <a:pt x="18" y="17"/>
                    <a:pt x="19" y="17"/>
                  </a:cubicBezTo>
                  <a:cubicBezTo>
                    <a:pt x="19" y="18"/>
                    <a:pt x="19" y="19"/>
                    <a:pt x="19" y="20"/>
                  </a:cubicBezTo>
                  <a:cubicBezTo>
                    <a:pt x="19" y="22"/>
                    <a:pt x="19" y="23"/>
                    <a:pt x="18" y="24"/>
                  </a:cubicBezTo>
                  <a:cubicBezTo>
                    <a:pt x="18" y="25"/>
                    <a:pt x="17" y="26"/>
                    <a:pt x="16" y="27"/>
                  </a:cubicBezTo>
                  <a:cubicBezTo>
                    <a:pt x="15" y="28"/>
                    <a:pt x="14" y="28"/>
                    <a:pt x="12" y="28"/>
                  </a:cubicBezTo>
                  <a:cubicBezTo>
                    <a:pt x="11" y="29"/>
                    <a:pt x="9" y="29"/>
                    <a:pt x="8" y="29"/>
                  </a:cubicBezTo>
                  <a:cubicBezTo>
                    <a:pt x="6" y="29"/>
                    <a:pt x="5" y="29"/>
                    <a:pt x="4" y="28"/>
                  </a:cubicBezTo>
                  <a:cubicBezTo>
                    <a:pt x="2" y="28"/>
                    <a:pt x="1" y="28"/>
                    <a:pt x="0" y="27"/>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78" name="Freeform 41"/>
            <p:cNvSpPr>
              <a:spLocks noEditPoints="1"/>
            </p:cNvSpPr>
            <p:nvPr/>
          </p:nvSpPr>
          <p:spPr bwMode="auto">
            <a:xfrm>
              <a:off x="2512335" y="3079789"/>
              <a:ext cx="39866" cy="42358"/>
            </a:xfrm>
            <a:custGeom>
              <a:avLst/>
              <a:gdLst>
                <a:gd name="T0" fmla="*/ 27 w 27"/>
                <a:gd name="T1" fmla="*/ 28 h 28"/>
                <a:gd name="T2" fmla="*/ 21 w 27"/>
                <a:gd name="T3" fmla="*/ 28 h 28"/>
                <a:gd name="T4" fmla="*/ 19 w 27"/>
                <a:gd name="T5" fmla="*/ 22 h 28"/>
                <a:gd name="T6" fmla="*/ 9 w 27"/>
                <a:gd name="T7" fmla="*/ 22 h 28"/>
                <a:gd name="T8" fmla="*/ 7 w 27"/>
                <a:gd name="T9" fmla="*/ 28 h 28"/>
                <a:gd name="T10" fmla="*/ 0 w 27"/>
                <a:gd name="T11" fmla="*/ 28 h 28"/>
                <a:gd name="T12" fmla="*/ 10 w 27"/>
                <a:gd name="T13" fmla="*/ 0 h 28"/>
                <a:gd name="T14" fmla="*/ 18 w 27"/>
                <a:gd name="T15" fmla="*/ 0 h 28"/>
                <a:gd name="T16" fmla="*/ 27 w 27"/>
                <a:gd name="T17" fmla="*/ 28 h 28"/>
                <a:gd name="T18" fmla="*/ 17 w 27"/>
                <a:gd name="T19" fmla="*/ 17 h 28"/>
                <a:gd name="T20" fmla="*/ 14 w 27"/>
                <a:gd name="T21" fmla="*/ 8 h 28"/>
                <a:gd name="T22" fmla="*/ 14 w 27"/>
                <a:gd name="T23" fmla="*/ 5 h 28"/>
                <a:gd name="T24" fmla="*/ 14 w 27"/>
                <a:gd name="T25" fmla="*/ 5 h 28"/>
                <a:gd name="T26" fmla="*/ 13 w 27"/>
                <a:gd name="T27" fmla="*/ 8 h 28"/>
                <a:gd name="T28" fmla="*/ 10 w 27"/>
                <a:gd name="T29" fmla="*/ 17 h 28"/>
                <a:gd name="T30" fmla="*/ 17 w 27"/>
                <a:gd name="T31" fmla="*/ 1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28">
                  <a:moveTo>
                    <a:pt x="27" y="28"/>
                  </a:moveTo>
                  <a:cubicBezTo>
                    <a:pt x="21" y="28"/>
                    <a:pt x="21" y="28"/>
                    <a:pt x="21" y="28"/>
                  </a:cubicBezTo>
                  <a:cubicBezTo>
                    <a:pt x="19" y="22"/>
                    <a:pt x="19" y="22"/>
                    <a:pt x="19" y="22"/>
                  </a:cubicBezTo>
                  <a:cubicBezTo>
                    <a:pt x="9" y="22"/>
                    <a:pt x="9" y="22"/>
                    <a:pt x="9" y="22"/>
                  </a:cubicBezTo>
                  <a:cubicBezTo>
                    <a:pt x="7" y="28"/>
                    <a:pt x="7" y="28"/>
                    <a:pt x="7" y="28"/>
                  </a:cubicBezTo>
                  <a:cubicBezTo>
                    <a:pt x="0" y="28"/>
                    <a:pt x="0" y="28"/>
                    <a:pt x="0" y="28"/>
                  </a:cubicBezTo>
                  <a:cubicBezTo>
                    <a:pt x="10" y="0"/>
                    <a:pt x="10" y="0"/>
                    <a:pt x="10" y="0"/>
                  </a:cubicBezTo>
                  <a:cubicBezTo>
                    <a:pt x="18" y="0"/>
                    <a:pt x="18" y="0"/>
                    <a:pt x="18" y="0"/>
                  </a:cubicBezTo>
                  <a:lnTo>
                    <a:pt x="27" y="28"/>
                  </a:lnTo>
                  <a:close/>
                  <a:moveTo>
                    <a:pt x="17" y="17"/>
                  </a:moveTo>
                  <a:cubicBezTo>
                    <a:pt x="14" y="8"/>
                    <a:pt x="14" y="8"/>
                    <a:pt x="14" y="8"/>
                  </a:cubicBezTo>
                  <a:cubicBezTo>
                    <a:pt x="14" y="7"/>
                    <a:pt x="14" y="6"/>
                    <a:pt x="14" y="5"/>
                  </a:cubicBezTo>
                  <a:cubicBezTo>
                    <a:pt x="14" y="5"/>
                    <a:pt x="14" y="5"/>
                    <a:pt x="14" y="5"/>
                  </a:cubicBezTo>
                  <a:cubicBezTo>
                    <a:pt x="13" y="6"/>
                    <a:pt x="13" y="7"/>
                    <a:pt x="13" y="8"/>
                  </a:cubicBezTo>
                  <a:cubicBezTo>
                    <a:pt x="10" y="17"/>
                    <a:pt x="10" y="17"/>
                    <a:pt x="10" y="17"/>
                  </a:cubicBezTo>
                  <a:lnTo>
                    <a:pt x="17" y="17"/>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79" name="Freeform 42"/>
            <p:cNvSpPr>
              <a:spLocks noEditPoints="1"/>
            </p:cNvSpPr>
            <p:nvPr/>
          </p:nvSpPr>
          <p:spPr bwMode="auto">
            <a:xfrm>
              <a:off x="2558430" y="3079789"/>
              <a:ext cx="31148" cy="42358"/>
            </a:xfrm>
            <a:custGeom>
              <a:avLst/>
              <a:gdLst>
                <a:gd name="T0" fmla="*/ 6 w 21"/>
                <a:gd name="T1" fmla="*/ 19 h 28"/>
                <a:gd name="T2" fmla="*/ 6 w 21"/>
                <a:gd name="T3" fmla="*/ 28 h 28"/>
                <a:gd name="T4" fmla="*/ 0 w 21"/>
                <a:gd name="T5" fmla="*/ 28 h 28"/>
                <a:gd name="T6" fmla="*/ 0 w 21"/>
                <a:gd name="T7" fmla="*/ 0 h 28"/>
                <a:gd name="T8" fmla="*/ 10 w 21"/>
                <a:gd name="T9" fmla="*/ 0 h 28"/>
                <a:gd name="T10" fmla="*/ 21 w 21"/>
                <a:gd name="T11" fmla="*/ 9 h 28"/>
                <a:gd name="T12" fmla="*/ 17 w 21"/>
                <a:gd name="T13" fmla="*/ 16 h 28"/>
                <a:gd name="T14" fmla="*/ 9 w 21"/>
                <a:gd name="T15" fmla="*/ 19 h 28"/>
                <a:gd name="T16" fmla="*/ 6 w 21"/>
                <a:gd name="T17" fmla="*/ 19 h 28"/>
                <a:gd name="T18" fmla="*/ 6 w 21"/>
                <a:gd name="T19" fmla="*/ 5 h 28"/>
                <a:gd name="T20" fmla="*/ 6 w 21"/>
                <a:gd name="T21" fmla="*/ 14 h 28"/>
                <a:gd name="T22" fmla="*/ 9 w 21"/>
                <a:gd name="T23" fmla="*/ 14 h 28"/>
                <a:gd name="T24" fmla="*/ 14 w 21"/>
                <a:gd name="T25" fmla="*/ 10 h 28"/>
                <a:gd name="T26" fmla="*/ 9 w 21"/>
                <a:gd name="T27" fmla="*/ 5 h 28"/>
                <a:gd name="T28" fmla="*/ 6 w 21"/>
                <a:gd name="T29" fmla="*/ 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8">
                  <a:moveTo>
                    <a:pt x="6" y="19"/>
                  </a:moveTo>
                  <a:cubicBezTo>
                    <a:pt x="6" y="28"/>
                    <a:pt x="6" y="28"/>
                    <a:pt x="6" y="28"/>
                  </a:cubicBezTo>
                  <a:cubicBezTo>
                    <a:pt x="0" y="28"/>
                    <a:pt x="0" y="28"/>
                    <a:pt x="0" y="28"/>
                  </a:cubicBezTo>
                  <a:cubicBezTo>
                    <a:pt x="0" y="0"/>
                    <a:pt x="0" y="0"/>
                    <a:pt x="0" y="0"/>
                  </a:cubicBezTo>
                  <a:cubicBezTo>
                    <a:pt x="10" y="0"/>
                    <a:pt x="10" y="0"/>
                    <a:pt x="10" y="0"/>
                  </a:cubicBezTo>
                  <a:cubicBezTo>
                    <a:pt x="17" y="0"/>
                    <a:pt x="21" y="3"/>
                    <a:pt x="21" y="9"/>
                  </a:cubicBezTo>
                  <a:cubicBezTo>
                    <a:pt x="21" y="12"/>
                    <a:pt x="20" y="14"/>
                    <a:pt x="17" y="16"/>
                  </a:cubicBezTo>
                  <a:cubicBezTo>
                    <a:pt x="15" y="18"/>
                    <a:pt x="13" y="19"/>
                    <a:pt x="9" y="19"/>
                  </a:cubicBezTo>
                  <a:lnTo>
                    <a:pt x="6" y="19"/>
                  </a:lnTo>
                  <a:close/>
                  <a:moveTo>
                    <a:pt x="6" y="5"/>
                  </a:moveTo>
                  <a:cubicBezTo>
                    <a:pt x="6" y="14"/>
                    <a:pt x="6" y="14"/>
                    <a:pt x="6" y="14"/>
                  </a:cubicBezTo>
                  <a:cubicBezTo>
                    <a:pt x="9" y="14"/>
                    <a:pt x="9" y="14"/>
                    <a:pt x="9" y="14"/>
                  </a:cubicBezTo>
                  <a:cubicBezTo>
                    <a:pt x="12" y="14"/>
                    <a:pt x="14" y="12"/>
                    <a:pt x="14" y="10"/>
                  </a:cubicBezTo>
                  <a:cubicBezTo>
                    <a:pt x="14" y="7"/>
                    <a:pt x="12" y="5"/>
                    <a:pt x="9" y="5"/>
                  </a:cubicBezTo>
                  <a:lnTo>
                    <a:pt x="6" y="5"/>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80" name="Freeform 43"/>
            <p:cNvSpPr>
              <a:spLocks noEditPoints="1"/>
            </p:cNvSpPr>
            <p:nvPr/>
          </p:nvSpPr>
          <p:spPr bwMode="auto">
            <a:xfrm>
              <a:off x="2595804" y="3079789"/>
              <a:ext cx="29901" cy="42358"/>
            </a:xfrm>
            <a:custGeom>
              <a:avLst/>
              <a:gdLst>
                <a:gd name="T0" fmla="*/ 6 w 20"/>
                <a:gd name="T1" fmla="*/ 19 h 28"/>
                <a:gd name="T2" fmla="*/ 6 w 20"/>
                <a:gd name="T3" fmla="*/ 28 h 28"/>
                <a:gd name="T4" fmla="*/ 0 w 20"/>
                <a:gd name="T5" fmla="*/ 28 h 28"/>
                <a:gd name="T6" fmla="*/ 0 w 20"/>
                <a:gd name="T7" fmla="*/ 0 h 28"/>
                <a:gd name="T8" fmla="*/ 10 w 20"/>
                <a:gd name="T9" fmla="*/ 0 h 28"/>
                <a:gd name="T10" fmla="*/ 20 w 20"/>
                <a:gd name="T11" fmla="*/ 9 h 28"/>
                <a:gd name="T12" fmla="*/ 17 w 20"/>
                <a:gd name="T13" fmla="*/ 16 h 28"/>
                <a:gd name="T14" fmla="*/ 9 w 20"/>
                <a:gd name="T15" fmla="*/ 19 h 28"/>
                <a:gd name="T16" fmla="*/ 6 w 20"/>
                <a:gd name="T17" fmla="*/ 19 h 28"/>
                <a:gd name="T18" fmla="*/ 6 w 20"/>
                <a:gd name="T19" fmla="*/ 5 h 28"/>
                <a:gd name="T20" fmla="*/ 6 w 20"/>
                <a:gd name="T21" fmla="*/ 14 h 28"/>
                <a:gd name="T22" fmla="*/ 8 w 20"/>
                <a:gd name="T23" fmla="*/ 14 h 28"/>
                <a:gd name="T24" fmla="*/ 13 w 20"/>
                <a:gd name="T25" fmla="*/ 10 h 28"/>
                <a:gd name="T26" fmla="*/ 8 w 20"/>
                <a:gd name="T27" fmla="*/ 5 h 28"/>
                <a:gd name="T28" fmla="*/ 6 w 20"/>
                <a:gd name="T29" fmla="*/ 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8">
                  <a:moveTo>
                    <a:pt x="6" y="19"/>
                  </a:moveTo>
                  <a:cubicBezTo>
                    <a:pt x="6" y="28"/>
                    <a:pt x="6" y="28"/>
                    <a:pt x="6" y="28"/>
                  </a:cubicBezTo>
                  <a:cubicBezTo>
                    <a:pt x="0" y="28"/>
                    <a:pt x="0" y="28"/>
                    <a:pt x="0" y="28"/>
                  </a:cubicBezTo>
                  <a:cubicBezTo>
                    <a:pt x="0" y="0"/>
                    <a:pt x="0" y="0"/>
                    <a:pt x="0" y="0"/>
                  </a:cubicBezTo>
                  <a:cubicBezTo>
                    <a:pt x="10" y="0"/>
                    <a:pt x="10" y="0"/>
                    <a:pt x="10" y="0"/>
                  </a:cubicBezTo>
                  <a:cubicBezTo>
                    <a:pt x="17" y="0"/>
                    <a:pt x="20" y="3"/>
                    <a:pt x="20" y="9"/>
                  </a:cubicBezTo>
                  <a:cubicBezTo>
                    <a:pt x="20" y="12"/>
                    <a:pt x="19" y="14"/>
                    <a:pt x="17" y="16"/>
                  </a:cubicBezTo>
                  <a:cubicBezTo>
                    <a:pt x="15" y="18"/>
                    <a:pt x="12" y="19"/>
                    <a:pt x="9" y="19"/>
                  </a:cubicBezTo>
                  <a:lnTo>
                    <a:pt x="6" y="19"/>
                  </a:lnTo>
                  <a:close/>
                  <a:moveTo>
                    <a:pt x="6" y="5"/>
                  </a:moveTo>
                  <a:cubicBezTo>
                    <a:pt x="6" y="14"/>
                    <a:pt x="6" y="14"/>
                    <a:pt x="6" y="14"/>
                  </a:cubicBezTo>
                  <a:cubicBezTo>
                    <a:pt x="8" y="14"/>
                    <a:pt x="8" y="14"/>
                    <a:pt x="8" y="14"/>
                  </a:cubicBezTo>
                  <a:cubicBezTo>
                    <a:pt x="12" y="14"/>
                    <a:pt x="13" y="12"/>
                    <a:pt x="13" y="10"/>
                  </a:cubicBezTo>
                  <a:cubicBezTo>
                    <a:pt x="13" y="7"/>
                    <a:pt x="12" y="5"/>
                    <a:pt x="8" y="5"/>
                  </a:cubicBezTo>
                  <a:lnTo>
                    <a:pt x="6" y="5"/>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81" name="Rectangle 44"/>
            <p:cNvSpPr>
              <a:spLocks noChangeArrowheads="1"/>
            </p:cNvSpPr>
            <p:nvPr/>
          </p:nvSpPr>
          <p:spPr bwMode="auto">
            <a:xfrm>
              <a:off x="2472467" y="3482189"/>
              <a:ext cx="497085" cy="497082"/>
            </a:xfrm>
            <a:prstGeom prst="rect">
              <a:avLst/>
            </a:prstGeom>
            <a:solidFill>
              <a:schemeClr val="bg2">
                <a:lumMod val="50000"/>
              </a:schemeClr>
            </a:solidFill>
            <a:ln>
              <a:noFill/>
            </a:ln>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82" name="Freeform 45"/>
            <p:cNvSpPr>
              <a:spLocks noEditPoints="1"/>
            </p:cNvSpPr>
            <p:nvPr/>
          </p:nvSpPr>
          <p:spPr bwMode="auto">
            <a:xfrm>
              <a:off x="2512333" y="3756270"/>
              <a:ext cx="107141" cy="185628"/>
            </a:xfrm>
            <a:custGeom>
              <a:avLst/>
              <a:gdLst>
                <a:gd name="T0" fmla="*/ 69 w 86"/>
                <a:gd name="T1" fmla="*/ 13 h 149"/>
                <a:gd name="T2" fmla="*/ 69 w 86"/>
                <a:gd name="T3" fmla="*/ 0 h 149"/>
                <a:gd name="T4" fmla="*/ 60 w 86"/>
                <a:gd name="T5" fmla="*/ 0 h 149"/>
                <a:gd name="T6" fmla="*/ 60 w 86"/>
                <a:gd name="T7" fmla="*/ 13 h 149"/>
                <a:gd name="T8" fmla="*/ 56 w 86"/>
                <a:gd name="T9" fmla="*/ 13 h 149"/>
                <a:gd name="T10" fmla="*/ 56 w 86"/>
                <a:gd name="T11" fmla="*/ 0 h 149"/>
                <a:gd name="T12" fmla="*/ 47 w 86"/>
                <a:gd name="T13" fmla="*/ 0 h 149"/>
                <a:gd name="T14" fmla="*/ 47 w 86"/>
                <a:gd name="T15" fmla="*/ 13 h 149"/>
                <a:gd name="T16" fmla="*/ 0 w 86"/>
                <a:gd name="T17" fmla="*/ 13 h 149"/>
                <a:gd name="T18" fmla="*/ 0 w 86"/>
                <a:gd name="T19" fmla="*/ 16 h 149"/>
                <a:gd name="T20" fmla="*/ 4 w 86"/>
                <a:gd name="T21" fmla="*/ 16 h 149"/>
                <a:gd name="T22" fmla="*/ 4 w 86"/>
                <a:gd name="T23" fmla="*/ 149 h 149"/>
                <a:gd name="T24" fmla="*/ 29 w 86"/>
                <a:gd name="T25" fmla="*/ 149 h 149"/>
                <a:gd name="T26" fmla="*/ 29 w 86"/>
                <a:gd name="T27" fmla="*/ 128 h 149"/>
                <a:gd name="T28" fmla="*/ 39 w 86"/>
                <a:gd name="T29" fmla="*/ 128 h 149"/>
                <a:gd name="T30" fmla="*/ 39 w 86"/>
                <a:gd name="T31" fmla="*/ 149 h 149"/>
                <a:gd name="T32" fmla="*/ 47 w 86"/>
                <a:gd name="T33" fmla="*/ 149 h 149"/>
                <a:gd name="T34" fmla="*/ 47 w 86"/>
                <a:gd name="T35" fmla="*/ 128 h 149"/>
                <a:gd name="T36" fmla="*/ 57 w 86"/>
                <a:gd name="T37" fmla="*/ 128 h 149"/>
                <a:gd name="T38" fmla="*/ 57 w 86"/>
                <a:gd name="T39" fmla="*/ 149 h 149"/>
                <a:gd name="T40" fmla="*/ 82 w 86"/>
                <a:gd name="T41" fmla="*/ 149 h 149"/>
                <a:gd name="T42" fmla="*/ 82 w 86"/>
                <a:gd name="T43" fmla="*/ 16 h 149"/>
                <a:gd name="T44" fmla="*/ 86 w 86"/>
                <a:gd name="T45" fmla="*/ 16 h 149"/>
                <a:gd name="T46" fmla="*/ 86 w 86"/>
                <a:gd name="T47" fmla="*/ 13 h 149"/>
                <a:gd name="T48" fmla="*/ 69 w 86"/>
                <a:gd name="T49" fmla="*/ 13 h 149"/>
                <a:gd name="T50" fmla="*/ 75 w 86"/>
                <a:gd name="T51" fmla="*/ 122 h 149"/>
                <a:gd name="T52" fmla="*/ 11 w 86"/>
                <a:gd name="T53" fmla="*/ 122 h 149"/>
                <a:gd name="T54" fmla="*/ 11 w 86"/>
                <a:gd name="T55" fmla="*/ 112 h 149"/>
                <a:gd name="T56" fmla="*/ 75 w 86"/>
                <a:gd name="T57" fmla="*/ 112 h 149"/>
                <a:gd name="T58" fmla="*/ 75 w 86"/>
                <a:gd name="T59" fmla="*/ 122 h 149"/>
                <a:gd name="T60" fmla="*/ 75 w 86"/>
                <a:gd name="T61" fmla="*/ 105 h 149"/>
                <a:gd name="T62" fmla="*/ 11 w 86"/>
                <a:gd name="T63" fmla="*/ 105 h 149"/>
                <a:gd name="T64" fmla="*/ 11 w 86"/>
                <a:gd name="T65" fmla="*/ 94 h 149"/>
                <a:gd name="T66" fmla="*/ 75 w 86"/>
                <a:gd name="T67" fmla="*/ 94 h 149"/>
                <a:gd name="T68" fmla="*/ 75 w 86"/>
                <a:gd name="T69" fmla="*/ 105 h 149"/>
                <a:gd name="T70" fmla="*/ 75 w 86"/>
                <a:gd name="T71" fmla="*/ 87 h 149"/>
                <a:gd name="T72" fmla="*/ 11 w 86"/>
                <a:gd name="T73" fmla="*/ 87 h 149"/>
                <a:gd name="T74" fmla="*/ 11 w 86"/>
                <a:gd name="T75" fmla="*/ 77 h 149"/>
                <a:gd name="T76" fmla="*/ 75 w 86"/>
                <a:gd name="T77" fmla="*/ 77 h 149"/>
                <a:gd name="T78" fmla="*/ 75 w 86"/>
                <a:gd name="T79" fmla="*/ 87 h 149"/>
                <a:gd name="T80" fmla="*/ 75 w 86"/>
                <a:gd name="T81" fmla="*/ 69 h 149"/>
                <a:gd name="T82" fmla="*/ 11 w 86"/>
                <a:gd name="T83" fmla="*/ 69 h 149"/>
                <a:gd name="T84" fmla="*/ 11 w 86"/>
                <a:gd name="T85" fmla="*/ 59 h 149"/>
                <a:gd name="T86" fmla="*/ 75 w 86"/>
                <a:gd name="T87" fmla="*/ 59 h 149"/>
                <a:gd name="T88" fmla="*/ 75 w 86"/>
                <a:gd name="T89" fmla="*/ 69 h 149"/>
                <a:gd name="T90" fmla="*/ 75 w 86"/>
                <a:gd name="T91" fmla="*/ 52 h 149"/>
                <a:gd name="T92" fmla="*/ 11 w 86"/>
                <a:gd name="T93" fmla="*/ 52 h 149"/>
                <a:gd name="T94" fmla="*/ 11 w 86"/>
                <a:gd name="T95" fmla="*/ 42 h 149"/>
                <a:gd name="T96" fmla="*/ 75 w 86"/>
                <a:gd name="T97" fmla="*/ 42 h 149"/>
                <a:gd name="T98" fmla="*/ 75 w 86"/>
                <a:gd name="T99" fmla="*/ 52 h 149"/>
                <a:gd name="T100" fmla="*/ 75 w 86"/>
                <a:gd name="T101" fmla="*/ 35 h 149"/>
                <a:gd name="T102" fmla="*/ 11 w 86"/>
                <a:gd name="T103" fmla="*/ 35 h 149"/>
                <a:gd name="T104" fmla="*/ 11 w 86"/>
                <a:gd name="T105" fmla="*/ 24 h 149"/>
                <a:gd name="T106" fmla="*/ 75 w 86"/>
                <a:gd name="T107" fmla="*/ 24 h 149"/>
                <a:gd name="T108" fmla="*/ 75 w 86"/>
                <a:gd name="T109" fmla="*/ 3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 h="149">
                  <a:moveTo>
                    <a:pt x="69" y="13"/>
                  </a:moveTo>
                  <a:lnTo>
                    <a:pt x="69" y="0"/>
                  </a:lnTo>
                  <a:lnTo>
                    <a:pt x="60" y="0"/>
                  </a:lnTo>
                  <a:lnTo>
                    <a:pt x="60" y="13"/>
                  </a:lnTo>
                  <a:lnTo>
                    <a:pt x="56" y="13"/>
                  </a:lnTo>
                  <a:lnTo>
                    <a:pt x="56" y="0"/>
                  </a:lnTo>
                  <a:lnTo>
                    <a:pt x="47" y="0"/>
                  </a:lnTo>
                  <a:lnTo>
                    <a:pt x="47" y="13"/>
                  </a:lnTo>
                  <a:lnTo>
                    <a:pt x="0" y="13"/>
                  </a:lnTo>
                  <a:lnTo>
                    <a:pt x="0" y="16"/>
                  </a:lnTo>
                  <a:lnTo>
                    <a:pt x="4" y="16"/>
                  </a:lnTo>
                  <a:lnTo>
                    <a:pt x="4" y="149"/>
                  </a:lnTo>
                  <a:lnTo>
                    <a:pt x="29" y="149"/>
                  </a:lnTo>
                  <a:lnTo>
                    <a:pt x="29" y="128"/>
                  </a:lnTo>
                  <a:lnTo>
                    <a:pt x="39" y="128"/>
                  </a:lnTo>
                  <a:lnTo>
                    <a:pt x="39" y="149"/>
                  </a:lnTo>
                  <a:lnTo>
                    <a:pt x="47" y="149"/>
                  </a:lnTo>
                  <a:lnTo>
                    <a:pt x="47" y="128"/>
                  </a:lnTo>
                  <a:lnTo>
                    <a:pt x="57" y="128"/>
                  </a:lnTo>
                  <a:lnTo>
                    <a:pt x="57" y="149"/>
                  </a:lnTo>
                  <a:lnTo>
                    <a:pt x="82" y="149"/>
                  </a:lnTo>
                  <a:lnTo>
                    <a:pt x="82" y="16"/>
                  </a:lnTo>
                  <a:lnTo>
                    <a:pt x="86" y="16"/>
                  </a:lnTo>
                  <a:lnTo>
                    <a:pt x="86" y="13"/>
                  </a:lnTo>
                  <a:lnTo>
                    <a:pt x="69" y="13"/>
                  </a:lnTo>
                  <a:close/>
                  <a:moveTo>
                    <a:pt x="75" y="122"/>
                  </a:moveTo>
                  <a:lnTo>
                    <a:pt x="11" y="122"/>
                  </a:lnTo>
                  <a:lnTo>
                    <a:pt x="11" y="112"/>
                  </a:lnTo>
                  <a:lnTo>
                    <a:pt x="75" y="112"/>
                  </a:lnTo>
                  <a:lnTo>
                    <a:pt x="75" y="122"/>
                  </a:lnTo>
                  <a:close/>
                  <a:moveTo>
                    <a:pt x="75" y="105"/>
                  </a:moveTo>
                  <a:lnTo>
                    <a:pt x="11" y="105"/>
                  </a:lnTo>
                  <a:lnTo>
                    <a:pt x="11" y="94"/>
                  </a:lnTo>
                  <a:lnTo>
                    <a:pt x="75" y="94"/>
                  </a:lnTo>
                  <a:lnTo>
                    <a:pt x="75" y="105"/>
                  </a:lnTo>
                  <a:close/>
                  <a:moveTo>
                    <a:pt x="75" y="87"/>
                  </a:moveTo>
                  <a:lnTo>
                    <a:pt x="11" y="87"/>
                  </a:lnTo>
                  <a:lnTo>
                    <a:pt x="11" y="77"/>
                  </a:lnTo>
                  <a:lnTo>
                    <a:pt x="75" y="77"/>
                  </a:lnTo>
                  <a:lnTo>
                    <a:pt x="75" y="87"/>
                  </a:lnTo>
                  <a:close/>
                  <a:moveTo>
                    <a:pt x="75" y="69"/>
                  </a:moveTo>
                  <a:lnTo>
                    <a:pt x="11" y="69"/>
                  </a:lnTo>
                  <a:lnTo>
                    <a:pt x="11" y="59"/>
                  </a:lnTo>
                  <a:lnTo>
                    <a:pt x="75" y="59"/>
                  </a:lnTo>
                  <a:lnTo>
                    <a:pt x="75" y="69"/>
                  </a:lnTo>
                  <a:close/>
                  <a:moveTo>
                    <a:pt x="75" y="52"/>
                  </a:moveTo>
                  <a:lnTo>
                    <a:pt x="11" y="52"/>
                  </a:lnTo>
                  <a:lnTo>
                    <a:pt x="11" y="42"/>
                  </a:lnTo>
                  <a:lnTo>
                    <a:pt x="75" y="42"/>
                  </a:lnTo>
                  <a:lnTo>
                    <a:pt x="75" y="52"/>
                  </a:lnTo>
                  <a:close/>
                  <a:moveTo>
                    <a:pt x="75" y="35"/>
                  </a:moveTo>
                  <a:lnTo>
                    <a:pt x="11" y="35"/>
                  </a:lnTo>
                  <a:lnTo>
                    <a:pt x="11" y="24"/>
                  </a:lnTo>
                  <a:lnTo>
                    <a:pt x="75" y="24"/>
                  </a:lnTo>
                  <a:lnTo>
                    <a:pt x="75" y="35"/>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83" name="Freeform 46"/>
            <p:cNvSpPr>
              <a:spLocks noEditPoints="1"/>
            </p:cNvSpPr>
            <p:nvPr/>
          </p:nvSpPr>
          <p:spPr bwMode="auto">
            <a:xfrm>
              <a:off x="2517317" y="3527039"/>
              <a:ext cx="31148" cy="41113"/>
            </a:xfrm>
            <a:custGeom>
              <a:avLst/>
              <a:gdLst>
                <a:gd name="T0" fmla="*/ 0 w 21"/>
                <a:gd name="T1" fmla="*/ 28 h 28"/>
                <a:gd name="T2" fmla="*/ 0 w 21"/>
                <a:gd name="T3" fmla="*/ 0 h 28"/>
                <a:gd name="T4" fmla="*/ 10 w 21"/>
                <a:gd name="T5" fmla="*/ 0 h 28"/>
                <a:gd name="T6" fmla="*/ 17 w 21"/>
                <a:gd name="T7" fmla="*/ 1 h 28"/>
                <a:gd name="T8" fmla="*/ 20 w 21"/>
                <a:gd name="T9" fmla="*/ 6 h 28"/>
                <a:gd name="T10" fmla="*/ 18 w 21"/>
                <a:gd name="T11" fmla="*/ 10 h 28"/>
                <a:gd name="T12" fmla="*/ 14 w 21"/>
                <a:gd name="T13" fmla="*/ 13 h 28"/>
                <a:gd name="T14" fmla="*/ 14 w 21"/>
                <a:gd name="T15" fmla="*/ 13 h 28"/>
                <a:gd name="T16" fmla="*/ 19 w 21"/>
                <a:gd name="T17" fmla="*/ 15 h 28"/>
                <a:gd name="T18" fmla="*/ 21 w 21"/>
                <a:gd name="T19" fmla="*/ 19 h 28"/>
                <a:gd name="T20" fmla="*/ 18 w 21"/>
                <a:gd name="T21" fmla="*/ 26 h 28"/>
                <a:gd name="T22" fmla="*/ 11 w 21"/>
                <a:gd name="T23" fmla="*/ 28 h 28"/>
                <a:gd name="T24" fmla="*/ 0 w 21"/>
                <a:gd name="T25" fmla="*/ 28 h 28"/>
                <a:gd name="T26" fmla="*/ 6 w 21"/>
                <a:gd name="T27" fmla="*/ 4 h 28"/>
                <a:gd name="T28" fmla="*/ 6 w 21"/>
                <a:gd name="T29" fmla="*/ 11 h 28"/>
                <a:gd name="T30" fmla="*/ 9 w 21"/>
                <a:gd name="T31" fmla="*/ 11 h 28"/>
                <a:gd name="T32" fmla="*/ 12 w 21"/>
                <a:gd name="T33" fmla="*/ 10 h 28"/>
                <a:gd name="T34" fmla="*/ 13 w 21"/>
                <a:gd name="T35" fmla="*/ 7 h 28"/>
                <a:gd name="T36" fmla="*/ 9 w 21"/>
                <a:gd name="T37" fmla="*/ 4 h 28"/>
                <a:gd name="T38" fmla="*/ 6 w 21"/>
                <a:gd name="T39" fmla="*/ 4 h 28"/>
                <a:gd name="T40" fmla="*/ 6 w 21"/>
                <a:gd name="T41" fmla="*/ 16 h 28"/>
                <a:gd name="T42" fmla="*/ 6 w 21"/>
                <a:gd name="T43" fmla="*/ 23 h 28"/>
                <a:gd name="T44" fmla="*/ 10 w 21"/>
                <a:gd name="T45" fmla="*/ 23 h 28"/>
                <a:gd name="T46" fmla="*/ 13 w 21"/>
                <a:gd name="T47" fmla="*/ 22 h 28"/>
                <a:gd name="T48" fmla="*/ 14 w 21"/>
                <a:gd name="T49" fmla="*/ 19 h 28"/>
                <a:gd name="T50" fmla="*/ 13 w 21"/>
                <a:gd name="T51" fmla="*/ 17 h 28"/>
                <a:gd name="T52" fmla="*/ 10 w 21"/>
                <a:gd name="T53" fmla="*/ 16 h 28"/>
                <a:gd name="T54" fmla="*/ 6 w 21"/>
                <a:gd name="T55"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 h="28">
                  <a:moveTo>
                    <a:pt x="0" y="28"/>
                  </a:moveTo>
                  <a:cubicBezTo>
                    <a:pt x="0" y="0"/>
                    <a:pt x="0" y="0"/>
                    <a:pt x="0" y="0"/>
                  </a:cubicBezTo>
                  <a:cubicBezTo>
                    <a:pt x="10" y="0"/>
                    <a:pt x="10" y="0"/>
                    <a:pt x="10" y="0"/>
                  </a:cubicBezTo>
                  <a:cubicBezTo>
                    <a:pt x="13" y="0"/>
                    <a:pt x="16" y="0"/>
                    <a:pt x="17" y="1"/>
                  </a:cubicBezTo>
                  <a:cubicBezTo>
                    <a:pt x="19" y="3"/>
                    <a:pt x="20" y="4"/>
                    <a:pt x="20" y="6"/>
                  </a:cubicBezTo>
                  <a:cubicBezTo>
                    <a:pt x="20" y="8"/>
                    <a:pt x="19" y="9"/>
                    <a:pt x="18" y="10"/>
                  </a:cubicBezTo>
                  <a:cubicBezTo>
                    <a:pt x="17" y="11"/>
                    <a:pt x="16" y="12"/>
                    <a:pt x="14" y="13"/>
                  </a:cubicBezTo>
                  <a:cubicBezTo>
                    <a:pt x="14" y="13"/>
                    <a:pt x="14" y="13"/>
                    <a:pt x="14" y="13"/>
                  </a:cubicBezTo>
                  <a:cubicBezTo>
                    <a:pt x="16" y="13"/>
                    <a:pt x="18" y="14"/>
                    <a:pt x="19" y="15"/>
                  </a:cubicBezTo>
                  <a:cubicBezTo>
                    <a:pt x="20" y="16"/>
                    <a:pt x="21" y="18"/>
                    <a:pt x="21" y="19"/>
                  </a:cubicBezTo>
                  <a:cubicBezTo>
                    <a:pt x="21" y="22"/>
                    <a:pt x="20" y="24"/>
                    <a:pt x="18" y="26"/>
                  </a:cubicBezTo>
                  <a:cubicBezTo>
                    <a:pt x="16" y="27"/>
                    <a:pt x="14" y="28"/>
                    <a:pt x="11" y="28"/>
                  </a:cubicBezTo>
                  <a:lnTo>
                    <a:pt x="0" y="28"/>
                  </a:lnTo>
                  <a:close/>
                  <a:moveTo>
                    <a:pt x="6" y="4"/>
                  </a:moveTo>
                  <a:cubicBezTo>
                    <a:pt x="6" y="11"/>
                    <a:pt x="6" y="11"/>
                    <a:pt x="6" y="11"/>
                  </a:cubicBezTo>
                  <a:cubicBezTo>
                    <a:pt x="9" y="11"/>
                    <a:pt x="9" y="11"/>
                    <a:pt x="9" y="11"/>
                  </a:cubicBezTo>
                  <a:cubicBezTo>
                    <a:pt x="10" y="11"/>
                    <a:pt x="11" y="11"/>
                    <a:pt x="12" y="10"/>
                  </a:cubicBezTo>
                  <a:cubicBezTo>
                    <a:pt x="13" y="9"/>
                    <a:pt x="13" y="9"/>
                    <a:pt x="13" y="7"/>
                  </a:cubicBezTo>
                  <a:cubicBezTo>
                    <a:pt x="13" y="5"/>
                    <a:pt x="12" y="4"/>
                    <a:pt x="9" y="4"/>
                  </a:cubicBezTo>
                  <a:lnTo>
                    <a:pt x="6" y="4"/>
                  </a:lnTo>
                  <a:close/>
                  <a:moveTo>
                    <a:pt x="6" y="16"/>
                  </a:moveTo>
                  <a:cubicBezTo>
                    <a:pt x="6" y="23"/>
                    <a:pt x="6" y="23"/>
                    <a:pt x="6" y="23"/>
                  </a:cubicBezTo>
                  <a:cubicBezTo>
                    <a:pt x="10" y="23"/>
                    <a:pt x="10" y="23"/>
                    <a:pt x="10" y="23"/>
                  </a:cubicBezTo>
                  <a:cubicBezTo>
                    <a:pt x="11" y="23"/>
                    <a:pt x="12" y="23"/>
                    <a:pt x="13" y="22"/>
                  </a:cubicBezTo>
                  <a:cubicBezTo>
                    <a:pt x="14" y="21"/>
                    <a:pt x="14" y="21"/>
                    <a:pt x="14" y="19"/>
                  </a:cubicBezTo>
                  <a:cubicBezTo>
                    <a:pt x="14" y="18"/>
                    <a:pt x="14" y="17"/>
                    <a:pt x="13" y="17"/>
                  </a:cubicBezTo>
                  <a:cubicBezTo>
                    <a:pt x="12" y="16"/>
                    <a:pt x="11" y="16"/>
                    <a:pt x="10" y="16"/>
                  </a:cubicBezTo>
                  <a:lnTo>
                    <a:pt x="6" y="16"/>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84" name="Freeform 47"/>
            <p:cNvSpPr>
              <a:spLocks/>
            </p:cNvSpPr>
            <p:nvPr/>
          </p:nvSpPr>
          <p:spPr bwMode="auto">
            <a:xfrm>
              <a:off x="2554691" y="3527039"/>
              <a:ext cx="33637" cy="41113"/>
            </a:xfrm>
            <a:custGeom>
              <a:avLst/>
              <a:gdLst>
                <a:gd name="T0" fmla="*/ 23 w 23"/>
                <a:gd name="T1" fmla="*/ 16 h 28"/>
                <a:gd name="T2" fmla="*/ 12 w 23"/>
                <a:gd name="T3" fmla="*/ 28 h 28"/>
                <a:gd name="T4" fmla="*/ 0 w 23"/>
                <a:gd name="T5" fmla="*/ 16 h 28"/>
                <a:gd name="T6" fmla="*/ 0 w 23"/>
                <a:gd name="T7" fmla="*/ 0 h 28"/>
                <a:gd name="T8" fmla="*/ 7 w 23"/>
                <a:gd name="T9" fmla="*/ 0 h 28"/>
                <a:gd name="T10" fmla="*/ 7 w 23"/>
                <a:gd name="T11" fmla="*/ 16 h 28"/>
                <a:gd name="T12" fmla="*/ 12 w 23"/>
                <a:gd name="T13" fmla="*/ 23 h 28"/>
                <a:gd name="T14" fmla="*/ 17 w 23"/>
                <a:gd name="T15" fmla="*/ 16 h 28"/>
                <a:gd name="T16" fmla="*/ 17 w 23"/>
                <a:gd name="T17" fmla="*/ 0 h 28"/>
                <a:gd name="T18" fmla="*/ 23 w 23"/>
                <a:gd name="T19" fmla="*/ 0 h 28"/>
                <a:gd name="T20" fmla="*/ 23 w 23"/>
                <a:gd name="T21"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8">
                  <a:moveTo>
                    <a:pt x="23" y="16"/>
                  </a:moveTo>
                  <a:cubicBezTo>
                    <a:pt x="23" y="24"/>
                    <a:pt x="19" y="28"/>
                    <a:pt x="12" y="28"/>
                  </a:cubicBezTo>
                  <a:cubicBezTo>
                    <a:pt x="4" y="28"/>
                    <a:pt x="0" y="24"/>
                    <a:pt x="0" y="16"/>
                  </a:cubicBezTo>
                  <a:cubicBezTo>
                    <a:pt x="0" y="0"/>
                    <a:pt x="0" y="0"/>
                    <a:pt x="0" y="0"/>
                  </a:cubicBezTo>
                  <a:cubicBezTo>
                    <a:pt x="7" y="0"/>
                    <a:pt x="7" y="0"/>
                    <a:pt x="7" y="0"/>
                  </a:cubicBezTo>
                  <a:cubicBezTo>
                    <a:pt x="7" y="16"/>
                    <a:pt x="7" y="16"/>
                    <a:pt x="7" y="16"/>
                  </a:cubicBezTo>
                  <a:cubicBezTo>
                    <a:pt x="7" y="21"/>
                    <a:pt x="8" y="23"/>
                    <a:pt x="12" y="23"/>
                  </a:cubicBezTo>
                  <a:cubicBezTo>
                    <a:pt x="15" y="23"/>
                    <a:pt x="17" y="21"/>
                    <a:pt x="17" y="16"/>
                  </a:cubicBezTo>
                  <a:cubicBezTo>
                    <a:pt x="17" y="0"/>
                    <a:pt x="17" y="0"/>
                    <a:pt x="17" y="0"/>
                  </a:cubicBezTo>
                  <a:cubicBezTo>
                    <a:pt x="23" y="0"/>
                    <a:pt x="23" y="0"/>
                    <a:pt x="23" y="0"/>
                  </a:cubicBezTo>
                  <a:lnTo>
                    <a:pt x="23" y="16"/>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85" name="Freeform 48"/>
            <p:cNvSpPr>
              <a:spLocks/>
            </p:cNvSpPr>
            <p:nvPr/>
          </p:nvSpPr>
          <p:spPr bwMode="auto">
            <a:xfrm>
              <a:off x="2595804" y="3525790"/>
              <a:ext cx="27409" cy="42358"/>
            </a:xfrm>
            <a:custGeom>
              <a:avLst/>
              <a:gdLst>
                <a:gd name="T0" fmla="*/ 0 w 19"/>
                <a:gd name="T1" fmla="*/ 28 h 29"/>
                <a:gd name="T2" fmla="*/ 0 w 19"/>
                <a:gd name="T3" fmla="*/ 21 h 29"/>
                <a:gd name="T4" fmla="*/ 4 w 19"/>
                <a:gd name="T5" fmla="*/ 24 h 29"/>
                <a:gd name="T6" fmla="*/ 8 w 19"/>
                <a:gd name="T7" fmla="*/ 24 h 29"/>
                <a:gd name="T8" fmla="*/ 10 w 19"/>
                <a:gd name="T9" fmla="*/ 24 h 29"/>
                <a:gd name="T10" fmla="*/ 12 w 19"/>
                <a:gd name="T11" fmla="*/ 24 h 29"/>
                <a:gd name="T12" fmla="*/ 12 w 19"/>
                <a:gd name="T13" fmla="*/ 23 h 29"/>
                <a:gd name="T14" fmla="*/ 13 w 19"/>
                <a:gd name="T15" fmla="*/ 21 h 29"/>
                <a:gd name="T16" fmla="*/ 12 w 19"/>
                <a:gd name="T17" fmla="*/ 20 h 29"/>
                <a:gd name="T18" fmla="*/ 11 w 19"/>
                <a:gd name="T19" fmla="*/ 19 h 29"/>
                <a:gd name="T20" fmla="*/ 9 w 19"/>
                <a:gd name="T21" fmla="*/ 18 h 29"/>
                <a:gd name="T22" fmla="*/ 7 w 19"/>
                <a:gd name="T23" fmla="*/ 17 h 29"/>
                <a:gd name="T24" fmla="*/ 2 w 19"/>
                <a:gd name="T25" fmla="*/ 13 h 29"/>
                <a:gd name="T26" fmla="*/ 0 w 19"/>
                <a:gd name="T27" fmla="*/ 9 h 29"/>
                <a:gd name="T28" fmla="*/ 1 w 19"/>
                <a:gd name="T29" fmla="*/ 5 h 29"/>
                <a:gd name="T30" fmla="*/ 3 w 19"/>
                <a:gd name="T31" fmla="*/ 2 h 29"/>
                <a:gd name="T32" fmla="*/ 7 w 19"/>
                <a:gd name="T33" fmla="*/ 1 h 29"/>
                <a:gd name="T34" fmla="*/ 11 w 19"/>
                <a:gd name="T35" fmla="*/ 0 h 29"/>
                <a:gd name="T36" fmla="*/ 15 w 19"/>
                <a:gd name="T37" fmla="*/ 1 h 29"/>
                <a:gd name="T38" fmla="*/ 18 w 19"/>
                <a:gd name="T39" fmla="*/ 1 h 29"/>
                <a:gd name="T40" fmla="*/ 18 w 19"/>
                <a:gd name="T41" fmla="*/ 7 h 29"/>
                <a:gd name="T42" fmla="*/ 17 w 19"/>
                <a:gd name="T43" fmla="*/ 6 h 29"/>
                <a:gd name="T44" fmla="*/ 15 w 19"/>
                <a:gd name="T45" fmla="*/ 6 h 29"/>
                <a:gd name="T46" fmla="*/ 13 w 19"/>
                <a:gd name="T47" fmla="*/ 5 h 29"/>
                <a:gd name="T48" fmla="*/ 11 w 19"/>
                <a:gd name="T49" fmla="*/ 5 h 29"/>
                <a:gd name="T50" fmla="*/ 10 w 19"/>
                <a:gd name="T51" fmla="*/ 5 h 29"/>
                <a:gd name="T52" fmla="*/ 8 w 19"/>
                <a:gd name="T53" fmla="*/ 6 h 29"/>
                <a:gd name="T54" fmla="*/ 7 w 19"/>
                <a:gd name="T55" fmla="*/ 7 h 29"/>
                <a:gd name="T56" fmla="*/ 7 w 19"/>
                <a:gd name="T57" fmla="*/ 8 h 29"/>
                <a:gd name="T58" fmla="*/ 7 w 19"/>
                <a:gd name="T59" fmla="*/ 9 h 29"/>
                <a:gd name="T60" fmla="*/ 8 w 19"/>
                <a:gd name="T61" fmla="*/ 10 h 29"/>
                <a:gd name="T62" fmla="*/ 10 w 19"/>
                <a:gd name="T63" fmla="*/ 11 h 29"/>
                <a:gd name="T64" fmla="*/ 12 w 19"/>
                <a:gd name="T65" fmla="*/ 12 h 29"/>
                <a:gd name="T66" fmla="*/ 15 w 19"/>
                <a:gd name="T67" fmla="*/ 14 h 29"/>
                <a:gd name="T68" fmla="*/ 17 w 19"/>
                <a:gd name="T69" fmla="*/ 16 h 29"/>
                <a:gd name="T70" fmla="*/ 19 w 19"/>
                <a:gd name="T71" fmla="*/ 18 h 29"/>
                <a:gd name="T72" fmla="*/ 19 w 19"/>
                <a:gd name="T73" fmla="*/ 21 h 29"/>
                <a:gd name="T74" fmla="*/ 18 w 19"/>
                <a:gd name="T75" fmla="*/ 25 h 29"/>
                <a:gd name="T76" fmla="*/ 16 w 19"/>
                <a:gd name="T77" fmla="*/ 27 h 29"/>
                <a:gd name="T78" fmla="*/ 13 w 19"/>
                <a:gd name="T79" fmla="*/ 29 h 29"/>
                <a:gd name="T80" fmla="*/ 8 w 19"/>
                <a:gd name="T81" fmla="*/ 29 h 29"/>
                <a:gd name="T82" fmla="*/ 4 w 19"/>
                <a:gd name="T83" fmla="*/ 29 h 29"/>
                <a:gd name="T84" fmla="*/ 0 w 19"/>
                <a:gd name="T85" fmla="*/ 2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 h="29">
                  <a:moveTo>
                    <a:pt x="0" y="28"/>
                  </a:moveTo>
                  <a:cubicBezTo>
                    <a:pt x="0" y="21"/>
                    <a:pt x="0" y="21"/>
                    <a:pt x="0" y="21"/>
                  </a:cubicBezTo>
                  <a:cubicBezTo>
                    <a:pt x="1" y="22"/>
                    <a:pt x="3" y="23"/>
                    <a:pt x="4" y="24"/>
                  </a:cubicBezTo>
                  <a:cubicBezTo>
                    <a:pt x="5" y="24"/>
                    <a:pt x="7" y="24"/>
                    <a:pt x="8" y="24"/>
                  </a:cubicBezTo>
                  <a:cubicBezTo>
                    <a:pt x="9" y="24"/>
                    <a:pt x="9" y="24"/>
                    <a:pt x="10" y="24"/>
                  </a:cubicBezTo>
                  <a:cubicBezTo>
                    <a:pt x="11" y="24"/>
                    <a:pt x="11" y="24"/>
                    <a:pt x="12" y="24"/>
                  </a:cubicBezTo>
                  <a:cubicBezTo>
                    <a:pt x="12" y="23"/>
                    <a:pt x="12" y="23"/>
                    <a:pt x="12" y="23"/>
                  </a:cubicBezTo>
                  <a:cubicBezTo>
                    <a:pt x="13" y="22"/>
                    <a:pt x="13" y="22"/>
                    <a:pt x="13" y="21"/>
                  </a:cubicBezTo>
                  <a:cubicBezTo>
                    <a:pt x="13" y="21"/>
                    <a:pt x="13" y="20"/>
                    <a:pt x="12" y="20"/>
                  </a:cubicBezTo>
                  <a:cubicBezTo>
                    <a:pt x="12" y="20"/>
                    <a:pt x="11" y="19"/>
                    <a:pt x="11" y="19"/>
                  </a:cubicBezTo>
                  <a:cubicBezTo>
                    <a:pt x="10" y="18"/>
                    <a:pt x="10" y="18"/>
                    <a:pt x="9" y="18"/>
                  </a:cubicBezTo>
                  <a:cubicBezTo>
                    <a:pt x="8" y="17"/>
                    <a:pt x="7" y="17"/>
                    <a:pt x="7" y="17"/>
                  </a:cubicBezTo>
                  <a:cubicBezTo>
                    <a:pt x="4" y="16"/>
                    <a:pt x="3" y="15"/>
                    <a:pt x="2" y="13"/>
                  </a:cubicBezTo>
                  <a:cubicBezTo>
                    <a:pt x="1" y="12"/>
                    <a:pt x="0" y="10"/>
                    <a:pt x="0" y="9"/>
                  </a:cubicBezTo>
                  <a:cubicBezTo>
                    <a:pt x="0" y="7"/>
                    <a:pt x="0" y="6"/>
                    <a:pt x="1" y="5"/>
                  </a:cubicBezTo>
                  <a:cubicBezTo>
                    <a:pt x="2" y="4"/>
                    <a:pt x="2" y="3"/>
                    <a:pt x="3" y="2"/>
                  </a:cubicBezTo>
                  <a:cubicBezTo>
                    <a:pt x="4" y="2"/>
                    <a:pt x="6" y="1"/>
                    <a:pt x="7" y="1"/>
                  </a:cubicBezTo>
                  <a:cubicBezTo>
                    <a:pt x="8" y="0"/>
                    <a:pt x="10" y="0"/>
                    <a:pt x="11" y="0"/>
                  </a:cubicBezTo>
                  <a:cubicBezTo>
                    <a:pt x="13" y="0"/>
                    <a:pt x="14" y="0"/>
                    <a:pt x="15" y="1"/>
                  </a:cubicBezTo>
                  <a:cubicBezTo>
                    <a:pt x="16" y="1"/>
                    <a:pt x="17" y="1"/>
                    <a:pt x="18" y="1"/>
                  </a:cubicBezTo>
                  <a:cubicBezTo>
                    <a:pt x="18" y="7"/>
                    <a:pt x="18" y="7"/>
                    <a:pt x="18" y="7"/>
                  </a:cubicBezTo>
                  <a:cubicBezTo>
                    <a:pt x="18" y="7"/>
                    <a:pt x="17" y="7"/>
                    <a:pt x="17" y="6"/>
                  </a:cubicBezTo>
                  <a:cubicBezTo>
                    <a:pt x="16" y="6"/>
                    <a:pt x="15" y="6"/>
                    <a:pt x="15" y="6"/>
                  </a:cubicBezTo>
                  <a:cubicBezTo>
                    <a:pt x="14" y="6"/>
                    <a:pt x="14" y="5"/>
                    <a:pt x="13" y="5"/>
                  </a:cubicBezTo>
                  <a:cubicBezTo>
                    <a:pt x="13" y="5"/>
                    <a:pt x="12" y="5"/>
                    <a:pt x="11" y="5"/>
                  </a:cubicBezTo>
                  <a:cubicBezTo>
                    <a:pt x="11" y="5"/>
                    <a:pt x="10" y="5"/>
                    <a:pt x="10" y="5"/>
                  </a:cubicBezTo>
                  <a:cubicBezTo>
                    <a:pt x="9" y="6"/>
                    <a:pt x="8" y="6"/>
                    <a:pt x="8" y="6"/>
                  </a:cubicBezTo>
                  <a:cubicBezTo>
                    <a:pt x="8" y="6"/>
                    <a:pt x="7" y="7"/>
                    <a:pt x="7" y="7"/>
                  </a:cubicBezTo>
                  <a:cubicBezTo>
                    <a:pt x="7" y="7"/>
                    <a:pt x="7" y="8"/>
                    <a:pt x="7" y="8"/>
                  </a:cubicBezTo>
                  <a:cubicBezTo>
                    <a:pt x="7" y="9"/>
                    <a:pt x="7" y="9"/>
                    <a:pt x="7" y="9"/>
                  </a:cubicBezTo>
                  <a:cubicBezTo>
                    <a:pt x="7" y="10"/>
                    <a:pt x="8" y="10"/>
                    <a:pt x="8" y="10"/>
                  </a:cubicBezTo>
                  <a:cubicBezTo>
                    <a:pt x="9" y="11"/>
                    <a:pt x="9" y="11"/>
                    <a:pt x="10" y="11"/>
                  </a:cubicBezTo>
                  <a:cubicBezTo>
                    <a:pt x="11" y="12"/>
                    <a:pt x="11" y="12"/>
                    <a:pt x="12" y="12"/>
                  </a:cubicBezTo>
                  <a:cubicBezTo>
                    <a:pt x="13" y="13"/>
                    <a:pt x="14" y="13"/>
                    <a:pt x="15" y="14"/>
                  </a:cubicBezTo>
                  <a:cubicBezTo>
                    <a:pt x="16" y="14"/>
                    <a:pt x="17" y="15"/>
                    <a:pt x="17" y="16"/>
                  </a:cubicBezTo>
                  <a:cubicBezTo>
                    <a:pt x="18" y="16"/>
                    <a:pt x="19" y="17"/>
                    <a:pt x="19" y="18"/>
                  </a:cubicBezTo>
                  <a:cubicBezTo>
                    <a:pt x="19" y="19"/>
                    <a:pt x="19" y="20"/>
                    <a:pt x="19" y="21"/>
                  </a:cubicBezTo>
                  <a:cubicBezTo>
                    <a:pt x="19" y="22"/>
                    <a:pt x="19" y="24"/>
                    <a:pt x="18" y="25"/>
                  </a:cubicBezTo>
                  <a:cubicBezTo>
                    <a:pt x="18" y="26"/>
                    <a:pt x="17" y="27"/>
                    <a:pt x="16" y="27"/>
                  </a:cubicBezTo>
                  <a:cubicBezTo>
                    <a:pt x="15" y="28"/>
                    <a:pt x="14" y="29"/>
                    <a:pt x="13" y="29"/>
                  </a:cubicBezTo>
                  <a:cubicBezTo>
                    <a:pt x="11" y="29"/>
                    <a:pt x="10" y="29"/>
                    <a:pt x="8" y="29"/>
                  </a:cubicBezTo>
                  <a:cubicBezTo>
                    <a:pt x="7" y="29"/>
                    <a:pt x="5" y="29"/>
                    <a:pt x="4" y="29"/>
                  </a:cubicBezTo>
                  <a:cubicBezTo>
                    <a:pt x="2" y="29"/>
                    <a:pt x="1" y="28"/>
                    <a:pt x="0" y="28"/>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86" name="Rectangle 49"/>
            <p:cNvSpPr>
              <a:spLocks noChangeArrowheads="1"/>
            </p:cNvSpPr>
            <p:nvPr/>
          </p:nvSpPr>
          <p:spPr bwMode="auto">
            <a:xfrm>
              <a:off x="2630686" y="3527039"/>
              <a:ext cx="8721" cy="41113"/>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87" name="Freeform 50"/>
            <p:cNvSpPr>
              <a:spLocks/>
            </p:cNvSpPr>
            <p:nvPr/>
          </p:nvSpPr>
          <p:spPr bwMode="auto">
            <a:xfrm>
              <a:off x="2650622" y="3527039"/>
              <a:ext cx="36129" cy="41113"/>
            </a:xfrm>
            <a:custGeom>
              <a:avLst/>
              <a:gdLst>
                <a:gd name="T0" fmla="*/ 25 w 25"/>
                <a:gd name="T1" fmla="*/ 28 h 28"/>
                <a:gd name="T2" fmla="*/ 19 w 25"/>
                <a:gd name="T3" fmla="*/ 28 h 28"/>
                <a:gd name="T4" fmla="*/ 7 w 25"/>
                <a:gd name="T5" fmla="*/ 10 h 28"/>
                <a:gd name="T6" fmla="*/ 6 w 25"/>
                <a:gd name="T7" fmla="*/ 8 h 28"/>
                <a:gd name="T8" fmla="*/ 6 w 25"/>
                <a:gd name="T9" fmla="*/ 8 h 28"/>
                <a:gd name="T10" fmla="*/ 6 w 25"/>
                <a:gd name="T11" fmla="*/ 12 h 28"/>
                <a:gd name="T12" fmla="*/ 6 w 25"/>
                <a:gd name="T13" fmla="*/ 28 h 28"/>
                <a:gd name="T14" fmla="*/ 0 w 25"/>
                <a:gd name="T15" fmla="*/ 28 h 28"/>
                <a:gd name="T16" fmla="*/ 0 w 25"/>
                <a:gd name="T17" fmla="*/ 0 h 28"/>
                <a:gd name="T18" fmla="*/ 7 w 25"/>
                <a:gd name="T19" fmla="*/ 0 h 28"/>
                <a:gd name="T20" fmla="*/ 18 w 25"/>
                <a:gd name="T21" fmla="*/ 17 h 28"/>
                <a:gd name="T22" fmla="*/ 19 w 25"/>
                <a:gd name="T23" fmla="*/ 19 h 28"/>
                <a:gd name="T24" fmla="*/ 19 w 25"/>
                <a:gd name="T25" fmla="*/ 19 h 28"/>
                <a:gd name="T26" fmla="*/ 19 w 25"/>
                <a:gd name="T27" fmla="*/ 15 h 28"/>
                <a:gd name="T28" fmla="*/ 19 w 25"/>
                <a:gd name="T29" fmla="*/ 0 h 28"/>
                <a:gd name="T30" fmla="*/ 25 w 25"/>
                <a:gd name="T31" fmla="*/ 0 h 28"/>
                <a:gd name="T32" fmla="*/ 25 w 25"/>
                <a:gd name="T3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28">
                  <a:moveTo>
                    <a:pt x="25" y="28"/>
                  </a:moveTo>
                  <a:cubicBezTo>
                    <a:pt x="19" y="28"/>
                    <a:pt x="19" y="28"/>
                    <a:pt x="19" y="28"/>
                  </a:cubicBezTo>
                  <a:cubicBezTo>
                    <a:pt x="7" y="10"/>
                    <a:pt x="7" y="10"/>
                    <a:pt x="7" y="10"/>
                  </a:cubicBezTo>
                  <a:cubicBezTo>
                    <a:pt x="6" y="9"/>
                    <a:pt x="6" y="8"/>
                    <a:pt x="6" y="8"/>
                  </a:cubicBezTo>
                  <a:cubicBezTo>
                    <a:pt x="6" y="8"/>
                    <a:pt x="6" y="8"/>
                    <a:pt x="6" y="8"/>
                  </a:cubicBezTo>
                  <a:cubicBezTo>
                    <a:pt x="6" y="9"/>
                    <a:pt x="6" y="10"/>
                    <a:pt x="6" y="12"/>
                  </a:cubicBezTo>
                  <a:cubicBezTo>
                    <a:pt x="6" y="28"/>
                    <a:pt x="6" y="28"/>
                    <a:pt x="6" y="28"/>
                  </a:cubicBezTo>
                  <a:cubicBezTo>
                    <a:pt x="0" y="28"/>
                    <a:pt x="0" y="28"/>
                    <a:pt x="0" y="28"/>
                  </a:cubicBezTo>
                  <a:cubicBezTo>
                    <a:pt x="0" y="0"/>
                    <a:pt x="0" y="0"/>
                    <a:pt x="0" y="0"/>
                  </a:cubicBezTo>
                  <a:cubicBezTo>
                    <a:pt x="7" y="0"/>
                    <a:pt x="7" y="0"/>
                    <a:pt x="7" y="0"/>
                  </a:cubicBezTo>
                  <a:cubicBezTo>
                    <a:pt x="18" y="17"/>
                    <a:pt x="18" y="17"/>
                    <a:pt x="18" y="17"/>
                  </a:cubicBezTo>
                  <a:cubicBezTo>
                    <a:pt x="18" y="18"/>
                    <a:pt x="19" y="18"/>
                    <a:pt x="19" y="19"/>
                  </a:cubicBezTo>
                  <a:cubicBezTo>
                    <a:pt x="19" y="19"/>
                    <a:pt x="19" y="19"/>
                    <a:pt x="19" y="19"/>
                  </a:cubicBezTo>
                  <a:cubicBezTo>
                    <a:pt x="19" y="18"/>
                    <a:pt x="19" y="17"/>
                    <a:pt x="19" y="15"/>
                  </a:cubicBezTo>
                  <a:cubicBezTo>
                    <a:pt x="19" y="0"/>
                    <a:pt x="19" y="0"/>
                    <a:pt x="19" y="0"/>
                  </a:cubicBezTo>
                  <a:cubicBezTo>
                    <a:pt x="25" y="0"/>
                    <a:pt x="25" y="0"/>
                    <a:pt x="25" y="0"/>
                  </a:cubicBezTo>
                  <a:lnTo>
                    <a:pt x="25" y="28"/>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88" name="Freeform 51"/>
            <p:cNvSpPr>
              <a:spLocks/>
            </p:cNvSpPr>
            <p:nvPr/>
          </p:nvSpPr>
          <p:spPr bwMode="auto">
            <a:xfrm>
              <a:off x="2696716" y="3527039"/>
              <a:ext cx="24915" cy="41113"/>
            </a:xfrm>
            <a:custGeom>
              <a:avLst/>
              <a:gdLst>
                <a:gd name="T0" fmla="*/ 20 w 20"/>
                <a:gd name="T1" fmla="*/ 33 h 33"/>
                <a:gd name="T2" fmla="*/ 0 w 20"/>
                <a:gd name="T3" fmla="*/ 33 h 33"/>
                <a:gd name="T4" fmla="*/ 0 w 20"/>
                <a:gd name="T5" fmla="*/ 0 h 33"/>
                <a:gd name="T6" fmla="*/ 20 w 20"/>
                <a:gd name="T7" fmla="*/ 0 h 33"/>
                <a:gd name="T8" fmla="*/ 20 w 20"/>
                <a:gd name="T9" fmla="*/ 6 h 33"/>
                <a:gd name="T10" fmla="*/ 8 w 20"/>
                <a:gd name="T11" fmla="*/ 6 h 33"/>
                <a:gd name="T12" fmla="*/ 8 w 20"/>
                <a:gd name="T13" fmla="*/ 13 h 33"/>
                <a:gd name="T14" fmla="*/ 19 w 20"/>
                <a:gd name="T15" fmla="*/ 13 h 33"/>
                <a:gd name="T16" fmla="*/ 19 w 20"/>
                <a:gd name="T17" fmla="*/ 19 h 33"/>
                <a:gd name="T18" fmla="*/ 8 w 20"/>
                <a:gd name="T19" fmla="*/ 19 h 33"/>
                <a:gd name="T20" fmla="*/ 8 w 20"/>
                <a:gd name="T21" fmla="*/ 27 h 33"/>
                <a:gd name="T22" fmla="*/ 20 w 20"/>
                <a:gd name="T23" fmla="*/ 27 h 33"/>
                <a:gd name="T24" fmla="*/ 20 w 20"/>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33">
                  <a:moveTo>
                    <a:pt x="20" y="33"/>
                  </a:moveTo>
                  <a:lnTo>
                    <a:pt x="0" y="33"/>
                  </a:lnTo>
                  <a:lnTo>
                    <a:pt x="0" y="0"/>
                  </a:lnTo>
                  <a:lnTo>
                    <a:pt x="20" y="0"/>
                  </a:lnTo>
                  <a:lnTo>
                    <a:pt x="20" y="6"/>
                  </a:lnTo>
                  <a:lnTo>
                    <a:pt x="8" y="6"/>
                  </a:lnTo>
                  <a:lnTo>
                    <a:pt x="8" y="13"/>
                  </a:lnTo>
                  <a:lnTo>
                    <a:pt x="19" y="13"/>
                  </a:lnTo>
                  <a:lnTo>
                    <a:pt x="19" y="19"/>
                  </a:lnTo>
                  <a:lnTo>
                    <a:pt x="8" y="19"/>
                  </a:lnTo>
                  <a:lnTo>
                    <a:pt x="8" y="27"/>
                  </a:lnTo>
                  <a:lnTo>
                    <a:pt x="20" y="27"/>
                  </a:lnTo>
                  <a:lnTo>
                    <a:pt x="20" y="33"/>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89" name="Freeform 52"/>
            <p:cNvSpPr>
              <a:spLocks/>
            </p:cNvSpPr>
            <p:nvPr/>
          </p:nvSpPr>
          <p:spPr bwMode="auto">
            <a:xfrm>
              <a:off x="2725370" y="3525790"/>
              <a:ext cx="29901" cy="42358"/>
            </a:xfrm>
            <a:custGeom>
              <a:avLst/>
              <a:gdLst>
                <a:gd name="T0" fmla="*/ 0 w 20"/>
                <a:gd name="T1" fmla="*/ 28 h 29"/>
                <a:gd name="T2" fmla="*/ 0 w 20"/>
                <a:gd name="T3" fmla="*/ 21 h 29"/>
                <a:gd name="T4" fmla="*/ 4 w 20"/>
                <a:gd name="T5" fmla="*/ 24 h 29"/>
                <a:gd name="T6" fmla="*/ 8 w 20"/>
                <a:gd name="T7" fmla="*/ 24 h 29"/>
                <a:gd name="T8" fmla="*/ 10 w 20"/>
                <a:gd name="T9" fmla="*/ 24 h 29"/>
                <a:gd name="T10" fmla="*/ 12 w 20"/>
                <a:gd name="T11" fmla="*/ 24 h 29"/>
                <a:gd name="T12" fmla="*/ 13 w 20"/>
                <a:gd name="T13" fmla="*/ 23 h 29"/>
                <a:gd name="T14" fmla="*/ 13 w 20"/>
                <a:gd name="T15" fmla="*/ 21 h 29"/>
                <a:gd name="T16" fmla="*/ 12 w 20"/>
                <a:gd name="T17" fmla="*/ 20 h 29"/>
                <a:gd name="T18" fmla="*/ 11 w 20"/>
                <a:gd name="T19" fmla="*/ 19 h 29"/>
                <a:gd name="T20" fmla="*/ 9 w 20"/>
                <a:gd name="T21" fmla="*/ 18 h 29"/>
                <a:gd name="T22" fmla="*/ 7 w 20"/>
                <a:gd name="T23" fmla="*/ 17 h 29"/>
                <a:gd name="T24" fmla="*/ 2 w 20"/>
                <a:gd name="T25" fmla="*/ 13 h 29"/>
                <a:gd name="T26" fmla="*/ 0 w 20"/>
                <a:gd name="T27" fmla="*/ 9 h 29"/>
                <a:gd name="T28" fmla="*/ 1 w 20"/>
                <a:gd name="T29" fmla="*/ 5 h 29"/>
                <a:gd name="T30" fmla="*/ 4 w 20"/>
                <a:gd name="T31" fmla="*/ 2 h 29"/>
                <a:gd name="T32" fmla="*/ 7 w 20"/>
                <a:gd name="T33" fmla="*/ 1 h 29"/>
                <a:gd name="T34" fmla="*/ 11 w 20"/>
                <a:gd name="T35" fmla="*/ 0 h 29"/>
                <a:gd name="T36" fmla="*/ 15 w 20"/>
                <a:gd name="T37" fmla="*/ 1 h 29"/>
                <a:gd name="T38" fmla="*/ 18 w 20"/>
                <a:gd name="T39" fmla="*/ 1 h 29"/>
                <a:gd name="T40" fmla="*/ 18 w 20"/>
                <a:gd name="T41" fmla="*/ 7 h 29"/>
                <a:gd name="T42" fmla="*/ 17 w 20"/>
                <a:gd name="T43" fmla="*/ 6 h 29"/>
                <a:gd name="T44" fmla="*/ 15 w 20"/>
                <a:gd name="T45" fmla="*/ 6 h 29"/>
                <a:gd name="T46" fmla="*/ 13 w 20"/>
                <a:gd name="T47" fmla="*/ 5 h 29"/>
                <a:gd name="T48" fmla="*/ 12 w 20"/>
                <a:gd name="T49" fmla="*/ 5 h 29"/>
                <a:gd name="T50" fmla="*/ 10 w 20"/>
                <a:gd name="T51" fmla="*/ 5 h 29"/>
                <a:gd name="T52" fmla="*/ 8 w 20"/>
                <a:gd name="T53" fmla="*/ 6 h 29"/>
                <a:gd name="T54" fmla="*/ 7 w 20"/>
                <a:gd name="T55" fmla="*/ 7 h 29"/>
                <a:gd name="T56" fmla="*/ 7 w 20"/>
                <a:gd name="T57" fmla="*/ 8 h 29"/>
                <a:gd name="T58" fmla="*/ 7 w 20"/>
                <a:gd name="T59" fmla="*/ 9 h 29"/>
                <a:gd name="T60" fmla="*/ 8 w 20"/>
                <a:gd name="T61" fmla="*/ 10 h 29"/>
                <a:gd name="T62" fmla="*/ 10 w 20"/>
                <a:gd name="T63" fmla="*/ 11 h 29"/>
                <a:gd name="T64" fmla="*/ 12 w 20"/>
                <a:gd name="T65" fmla="*/ 12 h 29"/>
                <a:gd name="T66" fmla="*/ 15 w 20"/>
                <a:gd name="T67" fmla="*/ 14 h 29"/>
                <a:gd name="T68" fmla="*/ 18 w 20"/>
                <a:gd name="T69" fmla="*/ 16 h 29"/>
                <a:gd name="T70" fmla="*/ 19 w 20"/>
                <a:gd name="T71" fmla="*/ 18 h 29"/>
                <a:gd name="T72" fmla="*/ 20 w 20"/>
                <a:gd name="T73" fmla="*/ 21 h 29"/>
                <a:gd name="T74" fmla="*/ 19 w 20"/>
                <a:gd name="T75" fmla="*/ 25 h 29"/>
                <a:gd name="T76" fmla="*/ 16 w 20"/>
                <a:gd name="T77" fmla="*/ 27 h 29"/>
                <a:gd name="T78" fmla="*/ 13 w 20"/>
                <a:gd name="T79" fmla="*/ 29 h 29"/>
                <a:gd name="T80" fmla="*/ 8 w 20"/>
                <a:gd name="T81" fmla="*/ 29 h 29"/>
                <a:gd name="T82" fmla="*/ 4 w 20"/>
                <a:gd name="T83" fmla="*/ 29 h 29"/>
                <a:gd name="T84" fmla="*/ 0 w 20"/>
                <a:gd name="T85" fmla="*/ 2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 h="29">
                  <a:moveTo>
                    <a:pt x="0" y="28"/>
                  </a:moveTo>
                  <a:cubicBezTo>
                    <a:pt x="0" y="21"/>
                    <a:pt x="0" y="21"/>
                    <a:pt x="0" y="21"/>
                  </a:cubicBezTo>
                  <a:cubicBezTo>
                    <a:pt x="2" y="22"/>
                    <a:pt x="3" y="23"/>
                    <a:pt x="4" y="24"/>
                  </a:cubicBezTo>
                  <a:cubicBezTo>
                    <a:pt x="5" y="24"/>
                    <a:pt x="7" y="24"/>
                    <a:pt x="8" y="24"/>
                  </a:cubicBezTo>
                  <a:cubicBezTo>
                    <a:pt x="9" y="24"/>
                    <a:pt x="10" y="24"/>
                    <a:pt x="10" y="24"/>
                  </a:cubicBezTo>
                  <a:cubicBezTo>
                    <a:pt x="11" y="24"/>
                    <a:pt x="11" y="24"/>
                    <a:pt x="12" y="24"/>
                  </a:cubicBezTo>
                  <a:cubicBezTo>
                    <a:pt x="12" y="23"/>
                    <a:pt x="12" y="23"/>
                    <a:pt x="13" y="23"/>
                  </a:cubicBezTo>
                  <a:cubicBezTo>
                    <a:pt x="13" y="22"/>
                    <a:pt x="13" y="22"/>
                    <a:pt x="13" y="21"/>
                  </a:cubicBezTo>
                  <a:cubicBezTo>
                    <a:pt x="13" y="21"/>
                    <a:pt x="13" y="20"/>
                    <a:pt x="12" y="20"/>
                  </a:cubicBezTo>
                  <a:cubicBezTo>
                    <a:pt x="12" y="20"/>
                    <a:pt x="12" y="19"/>
                    <a:pt x="11" y="19"/>
                  </a:cubicBezTo>
                  <a:cubicBezTo>
                    <a:pt x="11" y="18"/>
                    <a:pt x="10" y="18"/>
                    <a:pt x="9" y="18"/>
                  </a:cubicBezTo>
                  <a:cubicBezTo>
                    <a:pt x="8" y="17"/>
                    <a:pt x="8" y="17"/>
                    <a:pt x="7" y="17"/>
                  </a:cubicBezTo>
                  <a:cubicBezTo>
                    <a:pt x="5" y="16"/>
                    <a:pt x="3" y="15"/>
                    <a:pt x="2" y="13"/>
                  </a:cubicBezTo>
                  <a:cubicBezTo>
                    <a:pt x="1" y="12"/>
                    <a:pt x="0" y="10"/>
                    <a:pt x="0" y="9"/>
                  </a:cubicBezTo>
                  <a:cubicBezTo>
                    <a:pt x="0" y="7"/>
                    <a:pt x="1" y="6"/>
                    <a:pt x="1" y="5"/>
                  </a:cubicBezTo>
                  <a:cubicBezTo>
                    <a:pt x="2" y="4"/>
                    <a:pt x="3" y="3"/>
                    <a:pt x="4" y="2"/>
                  </a:cubicBezTo>
                  <a:cubicBezTo>
                    <a:pt x="5" y="2"/>
                    <a:pt x="6" y="1"/>
                    <a:pt x="7" y="1"/>
                  </a:cubicBezTo>
                  <a:cubicBezTo>
                    <a:pt x="8" y="0"/>
                    <a:pt x="10" y="0"/>
                    <a:pt x="11" y="0"/>
                  </a:cubicBezTo>
                  <a:cubicBezTo>
                    <a:pt x="13" y="0"/>
                    <a:pt x="14" y="0"/>
                    <a:pt x="15" y="1"/>
                  </a:cubicBezTo>
                  <a:cubicBezTo>
                    <a:pt x="16" y="1"/>
                    <a:pt x="17" y="1"/>
                    <a:pt x="18" y="1"/>
                  </a:cubicBezTo>
                  <a:cubicBezTo>
                    <a:pt x="18" y="7"/>
                    <a:pt x="18" y="7"/>
                    <a:pt x="18" y="7"/>
                  </a:cubicBezTo>
                  <a:cubicBezTo>
                    <a:pt x="18" y="7"/>
                    <a:pt x="17" y="7"/>
                    <a:pt x="17" y="6"/>
                  </a:cubicBezTo>
                  <a:cubicBezTo>
                    <a:pt x="16" y="6"/>
                    <a:pt x="16" y="6"/>
                    <a:pt x="15" y="6"/>
                  </a:cubicBezTo>
                  <a:cubicBezTo>
                    <a:pt x="14" y="6"/>
                    <a:pt x="14" y="5"/>
                    <a:pt x="13" y="5"/>
                  </a:cubicBezTo>
                  <a:cubicBezTo>
                    <a:pt x="13" y="5"/>
                    <a:pt x="12" y="5"/>
                    <a:pt x="12" y="5"/>
                  </a:cubicBezTo>
                  <a:cubicBezTo>
                    <a:pt x="11" y="5"/>
                    <a:pt x="10" y="5"/>
                    <a:pt x="10" y="5"/>
                  </a:cubicBezTo>
                  <a:cubicBezTo>
                    <a:pt x="9" y="6"/>
                    <a:pt x="9" y="6"/>
                    <a:pt x="8" y="6"/>
                  </a:cubicBezTo>
                  <a:cubicBezTo>
                    <a:pt x="8" y="6"/>
                    <a:pt x="8" y="7"/>
                    <a:pt x="7" y="7"/>
                  </a:cubicBezTo>
                  <a:cubicBezTo>
                    <a:pt x="7" y="7"/>
                    <a:pt x="7" y="8"/>
                    <a:pt x="7" y="8"/>
                  </a:cubicBezTo>
                  <a:cubicBezTo>
                    <a:pt x="7" y="9"/>
                    <a:pt x="7" y="9"/>
                    <a:pt x="7" y="9"/>
                  </a:cubicBezTo>
                  <a:cubicBezTo>
                    <a:pt x="8" y="10"/>
                    <a:pt x="8" y="10"/>
                    <a:pt x="8" y="10"/>
                  </a:cubicBezTo>
                  <a:cubicBezTo>
                    <a:pt x="9" y="11"/>
                    <a:pt x="9" y="11"/>
                    <a:pt x="10" y="11"/>
                  </a:cubicBezTo>
                  <a:cubicBezTo>
                    <a:pt x="11" y="12"/>
                    <a:pt x="11" y="12"/>
                    <a:pt x="12" y="12"/>
                  </a:cubicBezTo>
                  <a:cubicBezTo>
                    <a:pt x="13" y="13"/>
                    <a:pt x="14" y="13"/>
                    <a:pt x="15" y="14"/>
                  </a:cubicBezTo>
                  <a:cubicBezTo>
                    <a:pt x="16" y="14"/>
                    <a:pt x="17" y="15"/>
                    <a:pt x="18" y="16"/>
                  </a:cubicBezTo>
                  <a:cubicBezTo>
                    <a:pt x="18" y="16"/>
                    <a:pt x="19" y="17"/>
                    <a:pt x="19" y="18"/>
                  </a:cubicBezTo>
                  <a:cubicBezTo>
                    <a:pt x="19" y="19"/>
                    <a:pt x="20" y="20"/>
                    <a:pt x="20" y="21"/>
                  </a:cubicBezTo>
                  <a:cubicBezTo>
                    <a:pt x="20" y="22"/>
                    <a:pt x="19" y="24"/>
                    <a:pt x="19" y="25"/>
                  </a:cubicBezTo>
                  <a:cubicBezTo>
                    <a:pt x="18" y="26"/>
                    <a:pt x="17" y="27"/>
                    <a:pt x="16" y="27"/>
                  </a:cubicBezTo>
                  <a:cubicBezTo>
                    <a:pt x="15" y="28"/>
                    <a:pt x="14" y="29"/>
                    <a:pt x="13" y="29"/>
                  </a:cubicBezTo>
                  <a:cubicBezTo>
                    <a:pt x="11" y="29"/>
                    <a:pt x="10" y="29"/>
                    <a:pt x="8" y="29"/>
                  </a:cubicBezTo>
                  <a:cubicBezTo>
                    <a:pt x="7" y="29"/>
                    <a:pt x="5" y="29"/>
                    <a:pt x="4" y="29"/>
                  </a:cubicBezTo>
                  <a:cubicBezTo>
                    <a:pt x="3" y="29"/>
                    <a:pt x="1" y="28"/>
                    <a:pt x="0" y="28"/>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90" name="Freeform 53"/>
            <p:cNvSpPr>
              <a:spLocks/>
            </p:cNvSpPr>
            <p:nvPr/>
          </p:nvSpPr>
          <p:spPr bwMode="auto">
            <a:xfrm>
              <a:off x="2760252" y="3525790"/>
              <a:ext cx="27409" cy="42358"/>
            </a:xfrm>
            <a:custGeom>
              <a:avLst/>
              <a:gdLst>
                <a:gd name="T0" fmla="*/ 0 w 19"/>
                <a:gd name="T1" fmla="*/ 28 h 29"/>
                <a:gd name="T2" fmla="*/ 0 w 19"/>
                <a:gd name="T3" fmla="*/ 21 h 29"/>
                <a:gd name="T4" fmla="*/ 4 w 19"/>
                <a:gd name="T5" fmla="*/ 24 h 29"/>
                <a:gd name="T6" fmla="*/ 8 w 19"/>
                <a:gd name="T7" fmla="*/ 24 h 29"/>
                <a:gd name="T8" fmla="*/ 10 w 19"/>
                <a:gd name="T9" fmla="*/ 24 h 29"/>
                <a:gd name="T10" fmla="*/ 11 w 19"/>
                <a:gd name="T11" fmla="*/ 24 h 29"/>
                <a:gd name="T12" fmla="*/ 12 w 19"/>
                <a:gd name="T13" fmla="*/ 23 h 29"/>
                <a:gd name="T14" fmla="*/ 12 w 19"/>
                <a:gd name="T15" fmla="*/ 21 h 29"/>
                <a:gd name="T16" fmla="*/ 12 w 19"/>
                <a:gd name="T17" fmla="*/ 20 h 29"/>
                <a:gd name="T18" fmla="*/ 11 w 19"/>
                <a:gd name="T19" fmla="*/ 19 h 29"/>
                <a:gd name="T20" fmla="*/ 9 w 19"/>
                <a:gd name="T21" fmla="*/ 18 h 29"/>
                <a:gd name="T22" fmla="*/ 6 w 19"/>
                <a:gd name="T23" fmla="*/ 17 h 29"/>
                <a:gd name="T24" fmla="*/ 1 w 19"/>
                <a:gd name="T25" fmla="*/ 13 h 29"/>
                <a:gd name="T26" fmla="*/ 0 w 19"/>
                <a:gd name="T27" fmla="*/ 9 h 29"/>
                <a:gd name="T28" fmla="*/ 1 w 19"/>
                <a:gd name="T29" fmla="*/ 5 h 29"/>
                <a:gd name="T30" fmla="*/ 3 w 19"/>
                <a:gd name="T31" fmla="*/ 2 h 29"/>
                <a:gd name="T32" fmla="*/ 7 w 19"/>
                <a:gd name="T33" fmla="*/ 1 h 29"/>
                <a:gd name="T34" fmla="*/ 11 w 19"/>
                <a:gd name="T35" fmla="*/ 0 h 29"/>
                <a:gd name="T36" fmla="*/ 15 w 19"/>
                <a:gd name="T37" fmla="*/ 1 h 29"/>
                <a:gd name="T38" fmla="*/ 18 w 19"/>
                <a:gd name="T39" fmla="*/ 1 h 29"/>
                <a:gd name="T40" fmla="*/ 18 w 19"/>
                <a:gd name="T41" fmla="*/ 7 h 29"/>
                <a:gd name="T42" fmla="*/ 16 w 19"/>
                <a:gd name="T43" fmla="*/ 6 h 29"/>
                <a:gd name="T44" fmla="*/ 15 w 19"/>
                <a:gd name="T45" fmla="*/ 6 h 29"/>
                <a:gd name="T46" fmla="*/ 13 w 19"/>
                <a:gd name="T47" fmla="*/ 5 h 29"/>
                <a:gd name="T48" fmla="*/ 11 w 19"/>
                <a:gd name="T49" fmla="*/ 5 h 29"/>
                <a:gd name="T50" fmla="*/ 9 w 19"/>
                <a:gd name="T51" fmla="*/ 5 h 29"/>
                <a:gd name="T52" fmla="*/ 8 w 19"/>
                <a:gd name="T53" fmla="*/ 6 h 29"/>
                <a:gd name="T54" fmla="*/ 7 w 19"/>
                <a:gd name="T55" fmla="*/ 7 h 29"/>
                <a:gd name="T56" fmla="*/ 6 w 19"/>
                <a:gd name="T57" fmla="*/ 8 h 29"/>
                <a:gd name="T58" fmla="*/ 7 w 19"/>
                <a:gd name="T59" fmla="*/ 9 h 29"/>
                <a:gd name="T60" fmla="*/ 8 w 19"/>
                <a:gd name="T61" fmla="*/ 10 h 29"/>
                <a:gd name="T62" fmla="*/ 10 w 19"/>
                <a:gd name="T63" fmla="*/ 11 h 29"/>
                <a:gd name="T64" fmla="*/ 12 w 19"/>
                <a:gd name="T65" fmla="*/ 12 h 29"/>
                <a:gd name="T66" fmla="*/ 15 w 19"/>
                <a:gd name="T67" fmla="*/ 14 h 29"/>
                <a:gd name="T68" fmla="*/ 17 w 19"/>
                <a:gd name="T69" fmla="*/ 16 h 29"/>
                <a:gd name="T70" fmla="*/ 19 w 19"/>
                <a:gd name="T71" fmla="*/ 18 h 29"/>
                <a:gd name="T72" fmla="*/ 19 w 19"/>
                <a:gd name="T73" fmla="*/ 21 h 29"/>
                <a:gd name="T74" fmla="*/ 18 w 19"/>
                <a:gd name="T75" fmla="*/ 25 h 29"/>
                <a:gd name="T76" fmla="*/ 16 w 19"/>
                <a:gd name="T77" fmla="*/ 27 h 29"/>
                <a:gd name="T78" fmla="*/ 12 w 19"/>
                <a:gd name="T79" fmla="*/ 29 h 29"/>
                <a:gd name="T80" fmla="*/ 8 w 19"/>
                <a:gd name="T81" fmla="*/ 29 h 29"/>
                <a:gd name="T82" fmla="*/ 4 w 19"/>
                <a:gd name="T83" fmla="*/ 29 h 29"/>
                <a:gd name="T84" fmla="*/ 0 w 19"/>
                <a:gd name="T85" fmla="*/ 2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 h="29">
                  <a:moveTo>
                    <a:pt x="0" y="28"/>
                  </a:moveTo>
                  <a:cubicBezTo>
                    <a:pt x="0" y="21"/>
                    <a:pt x="0" y="21"/>
                    <a:pt x="0" y="21"/>
                  </a:cubicBezTo>
                  <a:cubicBezTo>
                    <a:pt x="1" y="22"/>
                    <a:pt x="2" y="23"/>
                    <a:pt x="4" y="24"/>
                  </a:cubicBezTo>
                  <a:cubicBezTo>
                    <a:pt x="5" y="24"/>
                    <a:pt x="6" y="24"/>
                    <a:pt x="8" y="24"/>
                  </a:cubicBezTo>
                  <a:cubicBezTo>
                    <a:pt x="8" y="24"/>
                    <a:pt x="9" y="24"/>
                    <a:pt x="10" y="24"/>
                  </a:cubicBezTo>
                  <a:cubicBezTo>
                    <a:pt x="10" y="24"/>
                    <a:pt x="11" y="24"/>
                    <a:pt x="11" y="24"/>
                  </a:cubicBezTo>
                  <a:cubicBezTo>
                    <a:pt x="12" y="23"/>
                    <a:pt x="12" y="23"/>
                    <a:pt x="12" y="23"/>
                  </a:cubicBezTo>
                  <a:cubicBezTo>
                    <a:pt x="12" y="22"/>
                    <a:pt x="12" y="22"/>
                    <a:pt x="12" y="21"/>
                  </a:cubicBezTo>
                  <a:cubicBezTo>
                    <a:pt x="12" y="21"/>
                    <a:pt x="12" y="20"/>
                    <a:pt x="12" y="20"/>
                  </a:cubicBezTo>
                  <a:cubicBezTo>
                    <a:pt x="12" y="20"/>
                    <a:pt x="11" y="19"/>
                    <a:pt x="11" y="19"/>
                  </a:cubicBezTo>
                  <a:cubicBezTo>
                    <a:pt x="10" y="18"/>
                    <a:pt x="9" y="18"/>
                    <a:pt x="9" y="18"/>
                  </a:cubicBezTo>
                  <a:cubicBezTo>
                    <a:pt x="8" y="17"/>
                    <a:pt x="7" y="17"/>
                    <a:pt x="6" y="17"/>
                  </a:cubicBezTo>
                  <a:cubicBezTo>
                    <a:pt x="4" y="16"/>
                    <a:pt x="2" y="15"/>
                    <a:pt x="1" y="13"/>
                  </a:cubicBezTo>
                  <a:cubicBezTo>
                    <a:pt x="0" y="12"/>
                    <a:pt x="0" y="10"/>
                    <a:pt x="0" y="9"/>
                  </a:cubicBezTo>
                  <a:cubicBezTo>
                    <a:pt x="0" y="7"/>
                    <a:pt x="0" y="6"/>
                    <a:pt x="1" y="5"/>
                  </a:cubicBezTo>
                  <a:cubicBezTo>
                    <a:pt x="1" y="4"/>
                    <a:pt x="2" y="3"/>
                    <a:pt x="3" y="2"/>
                  </a:cubicBezTo>
                  <a:cubicBezTo>
                    <a:pt x="4" y="2"/>
                    <a:pt x="5" y="1"/>
                    <a:pt x="7" y="1"/>
                  </a:cubicBezTo>
                  <a:cubicBezTo>
                    <a:pt x="8" y="0"/>
                    <a:pt x="9" y="0"/>
                    <a:pt x="11" y="0"/>
                  </a:cubicBezTo>
                  <a:cubicBezTo>
                    <a:pt x="12" y="0"/>
                    <a:pt x="14" y="0"/>
                    <a:pt x="15" y="1"/>
                  </a:cubicBezTo>
                  <a:cubicBezTo>
                    <a:pt x="16" y="1"/>
                    <a:pt x="17" y="1"/>
                    <a:pt x="18" y="1"/>
                  </a:cubicBezTo>
                  <a:cubicBezTo>
                    <a:pt x="18" y="7"/>
                    <a:pt x="18" y="7"/>
                    <a:pt x="18" y="7"/>
                  </a:cubicBezTo>
                  <a:cubicBezTo>
                    <a:pt x="17" y="7"/>
                    <a:pt x="17" y="7"/>
                    <a:pt x="16" y="6"/>
                  </a:cubicBezTo>
                  <a:cubicBezTo>
                    <a:pt x="16" y="6"/>
                    <a:pt x="15" y="6"/>
                    <a:pt x="15" y="6"/>
                  </a:cubicBezTo>
                  <a:cubicBezTo>
                    <a:pt x="14" y="6"/>
                    <a:pt x="13" y="5"/>
                    <a:pt x="13" y="5"/>
                  </a:cubicBezTo>
                  <a:cubicBezTo>
                    <a:pt x="12" y="5"/>
                    <a:pt x="12" y="5"/>
                    <a:pt x="11" y="5"/>
                  </a:cubicBezTo>
                  <a:cubicBezTo>
                    <a:pt x="10" y="5"/>
                    <a:pt x="10" y="5"/>
                    <a:pt x="9" y="5"/>
                  </a:cubicBezTo>
                  <a:cubicBezTo>
                    <a:pt x="9" y="6"/>
                    <a:pt x="8" y="6"/>
                    <a:pt x="8" y="6"/>
                  </a:cubicBezTo>
                  <a:cubicBezTo>
                    <a:pt x="7" y="6"/>
                    <a:pt x="7" y="7"/>
                    <a:pt x="7" y="7"/>
                  </a:cubicBezTo>
                  <a:cubicBezTo>
                    <a:pt x="7" y="7"/>
                    <a:pt x="6" y="8"/>
                    <a:pt x="6" y="8"/>
                  </a:cubicBezTo>
                  <a:cubicBezTo>
                    <a:pt x="6" y="9"/>
                    <a:pt x="7" y="9"/>
                    <a:pt x="7" y="9"/>
                  </a:cubicBezTo>
                  <a:cubicBezTo>
                    <a:pt x="7" y="10"/>
                    <a:pt x="7" y="10"/>
                    <a:pt x="8" y="10"/>
                  </a:cubicBezTo>
                  <a:cubicBezTo>
                    <a:pt x="8" y="11"/>
                    <a:pt x="9" y="11"/>
                    <a:pt x="10" y="11"/>
                  </a:cubicBezTo>
                  <a:cubicBezTo>
                    <a:pt x="10" y="12"/>
                    <a:pt x="11" y="12"/>
                    <a:pt x="12" y="12"/>
                  </a:cubicBezTo>
                  <a:cubicBezTo>
                    <a:pt x="13" y="13"/>
                    <a:pt x="14" y="13"/>
                    <a:pt x="15" y="14"/>
                  </a:cubicBezTo>
                  <a:cubicBezTo>
                    <a:pt x="16" y="14"/>
                    <a:pt x="16" y="15"/>
                    <a:pt x="17" y="16"/>
                  </a:cubicBezTo>
                  <a:cubicBezTo>
                    <a:pt x="18" y="16"/>
                    <a:pt x="18" y="17"/>
                    <a:pt x="19" y="18"/>
                  </a:cubicBezTo>
                  <a:cubicBezTo>
                    <a:pt x="19" y="19"/>
                    <a:pt x="19" y="20"/>
                    <a:pt x="19" y="21"/>
                  </a:cubicBezTo>
                  <a:cubicBezTo>
                    <a:pt x="19" y="22"/>
                    <a:pt x="19" y="24"/>
                    <a:pt x="18" y="25"/>
                  </a:cubicBezTo>
                  <a:cubicBezTo>
                    <a:pt x="18" y="26"/>
                    <a:pt x="17" y="27"/>
                    <a:pt x="16" y="27"/>
                  </a:cubicBezTo>
                  <a:cubicBezTo>
                    <a:pt x="15" y="28"/>
                    <a:pt x="14" y="29"/>
                    <a:pt x="12" y="29"/>
                  </a:cubicBezTo>
                  <a:cubicBezTo>
                    <a:pt x="11" y="29"/>
                    <a:pt x="9" y="29"/>
                    <a:pt x="8" y="29"/>
                  </a:cubicBezTo>
                  <a:cubicBezTo>
                    <a:pt x="6" y="29"/>
                    <a:pt x="5" y="29"/>
                    <a:pt x="4" y="29"/>
                  </a:cubicBezTo>
                  <a:cubicBezTo>
                    <a:pt x="2" y="29"/>
                    <a:pt x="1" y="28"/>
                    <a:pt x="0" y="28"/>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91" name="Freeform 54"/>
            <p:cNvSpPr>
              <a:spLocks noEditPoints="1"/>
            </p:cNvSpPr>
            <p:nvPr/>
          </p:nvSpPr>
          <p:spPr bwMode="auto">
            <a:xfrm>
              <a:off x="2512333" y="3598051"/>
              <a:ext cx="39866" cy="41113"/>
            </a:xfrm>
            <a:custGeom>
              <a:avLst/>
              <a:gdLst>
                <a:gd name="T0" fmla="*/ 27 w 27"/>
                <a:gd name="T1" fmla="*/ 28 h 28"/>
                <a:gd name="T2" fmla="*/ 21 w 27"/>
                <a:gd name="T3" fmla="*/ 28 h 28"/>
                <a:gd name="T4" fmla="*/ 19 w 27"/>
                <a:gd name="T5" fmla="*/ 22 h 28"/>
                <a:gd name="T6" fmla="*/ 9 w 27"/>
                <a:gd name="T7" fmla="*/ 22 h 28"/>
                <a:gd name="T8" fmla="*/ 7 w 27"/>
                <a:gd name="T9" fmla="*/ 28 h 28"/>
                <a:gd name="T10" fmla="*/ 0 w 27"/>
                <a:gd name="T11" fmla="*/ 28 h 28"/>
                <a:gd name="T12" fmla="*/ 10 w 27"/>
                <a:gd name="T13" fmla="*/ 0 h 28"/>
                <a:gd name="T14" fmla="*/ 18 w 27"/>
                <a:gd name="T15" fmla="*/ 0 h 28"/>
                <a:gd name="T16" fmla="*/ 27 w 27"/>
                <a:gd name="T17" fmla="*/ 28 h 28"/>
                <a:gd name="T18" fmla="*/ 17 w 27"/>
                <a:gd name="T19" fmla="*/ 17 h 28"/>
                <a:gd name="T20" fmla="*/ 14 w 27"/>
                <a:gd name="T21" fmla="*/ 7 h 28"/>
                <a:gd name="T22" fmla="*/ 14 w 27"/>
                <a:gd name="T23" fmla="*/ 5 h 28"/>
                <a:gd name="T24" fmla="*/ 14 w 27"/>
                <a:gd name="T25" fmla="*/ 5 h 28"/>
                <a:gd name="T26" fmla="*/ 13 w 27"/>
                <a:gd name="T27" fmla="*/ 7 h 28"/>
                <a:gd name="T28" fmla="*/ 10 w 27"/>
                <a:gd name="T29" fmla="*/ 17 h 28"/>
                <a:gd name="T30" fmla="*/ 17 w 27"/>
                <a:gd name="T31" fmla="*/ 1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28">
                  <a:moveTo>
                    <a:pt x="27" y="28"/>
                  </a:moveTo>
                  <a:cubicBezTo>
                    <a:pt x="21" y="28"/>
                    <a:pt x="21" y="28"/>
                    <a:pt x="21" y="28"/>
                  </a:cubicBezTo>
                  <a:cubicBezTo>
                    <a:pt x="19" y="22"/>
                    <a:pt x="19" y="22"/>
                    <a:pt x="19" y="22"/>
                  </a:cubicBezTo>
                  <a:cubicBezTo>
                    <a:pt x="9" y="22"/>
                    <a:pt x="9" y="22"/>
                    <a:pt x="9" y="22"/>
                  </a:cubicBezTo>
                  <a:cubicBezTo>
                    <a:pt x="7" y="28"/>
                    <a:pt x="7" y="28"/>
                    <a:pt x="7" y="28"/>
                  </a:cubicBezTo>
                  <a:cubicBezTo>
                    <a:pt x="0" y="28"/>
                    <a:pt x="0" y="28"/>
                    <a:pt x="0" y="28"/>
                  </a:cubicBezTo>
                  <a:cubicBezTo>
                    <a:pt x="10" y="0"/>
                    <a:pt x="10" y="0"/>
                    <a:pt x="10" y="0"/>
                  </a:cubicBezTo>
                  <a:cubicBezTo>
                    <a:pt x="18" y="0"/>
                    <a:pt x="18" y="0"/>
                    <a:pt x="18" y="0"/>
                  </a:cubicBezTo>
                  <a:lnTo>
                    <a:pt x="27" y="28"/>
                  </a:lnTo>
                  <a:close/>
                  <a:moveTo>
                    <a:pt x="17" y="17"/>
                  </a:moveTo>
                  <a:cubicBezTo>
                    <a:pt x="14" y="7"/>
                    <a:pt x="14" y="7"/>
                    <a:pt x="14" y="7"/>
                  </a:cubicBezTo>
                  <a:cubicBezTo>
                    <a:pt x="14" y="7"/>
                    <a:pt x="14" y="6"/>
                    <a:pt x="14" y="5"/>
                  </a:cubicBezTo>
                  <a:cubicBezTo>
                    <a:pt x="14" y="5"/>
                    <a:pt x="14" y="5"/>
                    <a:pt x="14" y="5"/>
                  </a:cubicBezTo>
                  <a:cubicBezTo>
                    <a:pt x="13" y="6"/>
                    <a:pt x="13" y="7"/>
                    <a:pt x="13" y="7"/>
                  </a:cubicBezTo>
                  <a:cubicBezTo>
                    <a:pt x="10" y="17"/>
                    <a:pt x="10" y="17"/>
                    <a:pt x="10" y="17"/>
                  </a:cubicBezTo>
                  <a:lnTo>
                    <a:pt x="17" y="17"/>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92" name="Freeform 55"/>
            <p:cNvSpPr>
              <a:spLocks noEditPoints="1"/>
            </p:cNvSpPr>
            <p:nvPr/>
          </p:nvSpPr>
          <p:spPr bwMode="auto">
            <a:xfrm>
              <a:off x="2558432" y="3598051"/>
              <a:ext cx="31148" cy="41113"/>
            </a:xfrm>
            <a:custGeom>
              <a:avLst/>
              <a:gdLst>
                <a:gd name="T0" fmla="*/ 6 w 21"/>
                <a:gd name="T1" fmla="*/ 18 h 28"/>
                <a:gd name="T2" fmla="*/ 6 w 21"/>
                <a:gd name="T3" fmla="*/ 28 h 28"/>
                <a:gd name="T4" fmla="*/ 0 w 21"/>
                <a:gd name="T5" fmla="*/ 28 h 28"/>
                <a:gd name="T6" fmla="*/ 0 w 21"/>
                <a:gd name="T7" fmla="*/ 0 h 28"/>
                <a:gd name="T8" fmla="*/ 10 w 21"/>
                <a:gd name="T9" fmla="*/ 0 h 28"/>
                <a:gd name="T10" fmla="*/ 21 w 21"/>
                <a:gd name="T11" fmla="*/ 9 h 28"/>
                <a:gd name="T12" fmla="*/ 17 w 21"/>
                <a:gd name="T13" fmla="*/ 16 h 28"/>
                <a:gd name="T14" fmla="*/ 9 w 21"/>
                <a:gd name="T15" fmla="*/ 18 h 28"/>
                <a:gd name="T16" fmla="*/ 6 w 21"/>
                <a:gd name="T17" fmla="*/ 18 h 28"/>
                <a:gd name="T18" fmla="*/ 6 w 21"/>
                <a:gd name="T19" fmla="*/ 5 h 28"/>
                <a:gd name="T20" fmla="*/ 6 w 21"/>
                <a:gd name="T21" fmla="*/ 13 h 28"/>
                <a:gd name="T22" fmla="*/ 9 w 21"/>
                <a:gd name="T23" fmla="*/ 13 h 28"/>
                <a:gd name="T24" fmla="*/ 14 w 21"/>
                <a:gd name="T25" fmla="*/ 9 h 28"/>
                <a:gd name="T26" fmla="*/ 9 w 21"/>
                <a:gd name="T27" fmla="*/ 5 h 28"/>
                <a:gd name="T28" fmla="*/ 6 w 21"/>
                <a:gd name="T29" fmla="*/ 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8">
                  <a:moveTo>
                    <a:pt x="6" y="18"/>
                  </a:moveTo>
                  <a:cubicBezTo>
                    <a:pt x="6" y="28"/>
                    <a:pt x="6" y="28"/>
                    <a:pt x="6" y="28"/>
                  </a:cubicBezTo>
                  <a:cubicBezTo>
                    <a:pt x="0" y="28"/>
                    <a:pt x="0" y="28"/>
                    <a:pt x="0" y="28"/>
                  </a:cubicBezTo>
                  <a:cubicBezTo>
                    <a:pt x="0" y="0"/>
                    <a:pt x="0" y="0"/>
                    <a:pt x="0" y="0"/>
                  </a:cubicBezTo>
                  <a:cubicBezTo>
                    <a:pt x="10" y="0"/>
                    <a:pt x="10" y="0"/>
                    <a:pt x="10" y="0"/>
                  </a:cubicBezTo>
                  <a:cubicBezTo>
                    <a:pt x="17" y="0"/>
                    <a:pt x="21" y="3"/>
                    <a:pt x="21" y="9"/>
                  </a:cubicBezTo>
                  <a:cubicBezTo>
                    <a:pt x="21" y="12"/>
                    <a:pt x="20" y="14"/>
                    <a:pt x="17" y="16"/>
                  </a:cubicBezTo>
                  <a:cubicBezTo>
                    <a:pt x="15" y="17"/>
                    <a:pt x="13" y="18"/>
                    <a:pt x="9" y="18"/>
                  </a:cubicBezTo>
                  <a:lnTo>
                    <a:pt x="6" y="18"/>
                  </a:lnTo>
                  <a:close/>
                  <a:moveTo>
                    <a:pt x="6" y="5"/>
                  </a:moveTo>
                  <a:cubicBezTo>
                    <a:pt x="6" y="13"/>
                    <a:pt x="6" y="13"/>
                    <a:pt x="6" y="13"/>
                  </a:cubicBezTo>
                  <a:cubicBezTo>
                    <a:pt x="9" y="13"/>
                    <a:pt x="9" y="13"/>
                    <a:pt x="9" y="13"/>
                  </a:cubicBezTo>
                  <a:cubicBezTo>
                    <a:pt x="12" y="13"/>
                    <a:pt x="14" y="12"/>
                    <a:pt x="14" y="9"/>
                  </a:cubicBezTo>
                  <a:cubicBezTo>
                    <a:pt x="14" y="6"/>
                    <a:pt x="12" y="5"/>
                    <a:pt x="9" y="5"/>
                  </a:cubicBezTo>
                  <a:lnTo>
                    <a:pt x="6" y="5"/>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93" name="Freeform 56"/>
            <p:cNvSpPr>
              <a:spLocks noEditPoints="1"/>
            </p:cNvSpPr>
            <p:nvPr/>
          </p:nvSpPr>
          <p:spPr bwMode="auto">
            <a:xfrm>
              <a:off x="2595806" y="3598051"/>
              <a:ext cx="29901" cy="41113"/>
            </a:xfrm>
            <a:custGeom>
              <a:avLst/>
              <a:gdLst>
                <a:gd name="T0" fmla="*/ 6 w 20"/>
                <a:gd name="T1" fmla="*/ 18 h 28"/>
                <a:gd name="T2" fmla="*/ 6 w 20"/>
                <a:gd name="T3" fmla="*/ 28 h 28"/>
                <a:gd name="T4" fmla="*/ 0 w 20"/>
                <a:gd name="T5" fmla="*/ 28 h 28"/>
                <a:gd name="T6" fmla="*/ 0 w 20"/>
                <a:gd name="T7" fmla="*/ 0 h 28"/>
                <a:gd name="T8" fmla="*/ 10 w 20"/>
                <a:gd name="T9" fmla="*/ 0 h 28"/>
                <a:gd name="T10" fmla="*/ 20 w 20"/>
                <a:gd name="T11" fmla="*/ 9 h 28"/>
                <a:gd name="T12" fmla="*/ 17 w 20"/>
                <a:gd name="T13" fmla="*/ 16 h 28"/>
                <a:gd name="T14" fmla="*/ 9 w 20"/>
                <a:gd name="T15" fmla="*/ 18 h 28"/>
                <a:gd name="T16" fmla="*/ 6 w 20"/>
                <a:gd name="T17" fmla="*/ 18 h 28"/>
                <a:gd name="T18" fmla="*/ 6 w 20"/>
                <a:gd name="T19" fmla="*/ 5 h 28"/>
                <a:gd name="T20" fmla="*/ 6 w 20"/>
                <a:gd name="T21" fmla="*/ 13 h 28"/>
                <a:gd name="T22" fmla="*/ 8 w 20"/>
                <a:gd name="T23" fmla="*/ 13 h 28"/>
                <a:gd name="T24" fmla="*/ 13 w 20"/>
                <a:gd name="T25" fmla="*/ 9 h 28"/>
                <a:gd name="T26" fmla="*/ 8 w 20"/>
                <a:gd name="T27" fmla="*/ 5 h 28"/>
                <a:gd name="T28" fmla="*/ 6 w 20"/>
                <a:gd name="T29" fmla="*/ 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8">
                  <a:moveTo>
                    <a:pt x="6" y="18"/>
                  </a:moveTo>
                  <a:cubicBezTo>
                    <a:pt x="6" y="28"/>
                    <a:pt x="6" y="28"/>
                    <a:pt x="6" y="28"/>
                  </a:cubicBezTo>
                  <a:cubicBezTo>
                    <a:pt x="0" y="28"/>
                    <a:pt x="0" y="28"/>
                    <a:pt x="0" y="28"/>
                  </a:cubicBezTo>
                  <a:cubicBezTo>
                    <a:pt x="0" y="0"/>
                    <a:pt x="0" y="0"/>
                    <a:pt x="0" y="0"/>
                  </a:cubicBezTo>
                  <a:cubicBezTo>
                    <a:pt x="10" y="0"/>
                    <a:pt x="10" y="0"/>
                    <a:pt x="10" y="0"/>
                  </a:cubicBezTo>
                  <a:cubicBezTo>
                    <a:pt x="17" y="0"/>
                    <a:pt x="20" y="3"/>
                    <a:pt x="20" y="9"/>
                  </a:cubicBezTo>
                  <a:cubicBezTo>
                    <a:pt x="20" y="12"/>
                    <a:pt x="19" y="14"/>
                    <a:pt x="17" y="16"/>
                  </a:cubicBezTo>
                  <a:cubicBezTo>
                    <a:pt x="15" y="17"/>
                    <a:pt x="12" y="18"/>
                    <a:pt x="9" y="18"/>
                  </a:cubicBezTo>
                  <a:lnTo>
                    <a:pt x="6" y="18"/>
                  </a:lnTo>
                  <a:close/>
                  <a:moveTo>
                    <a:pt x="6" y="5"/>
                  </a:moveTo>
                  <a:cubicBezTo>
                    <a:pt x="6" y="13"/>
                    <a:pt x="6" y="13"/>
                    <a:pt x="6" y="13"/>
                  </a:cubicBezTo>
                  <a:cubicBezTo>
                    <a:pt x="8" y="13"/>
                    <a:pt x="8" y="13"/>
                    <a:pt x="8" y="13"/>
                  </a:cubicBezTo>
                  <a:cubicBezTo>
                    <a:pt x="12" y="13"/>
                    <a:pt x="13" y="12"/>
                    <a:pt x="13" y="9"/>
                  </a:cubicBezTo>
                  <a:cubicBezTo>
                    <a:pt x="13" y="6"/>
                    <a:pt x="12" y="5"/>
                    <a:pt x="8" y="5"/>
                  </a:cubicBezTo>
                  <a:lnTo>
                    <a:pt x="6" y="5"/>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94" name="Rectangle 57"/>
            <p:cNvSpPr>
              <a:spLocks noChangeArrowheads="1"/>
            </p:cNvSpPr>
            <p:nvPr/>
          </p:nvSpPr>
          <p:spPr bwMode="auto">
            <a:xfrm>
              <a:off x="2985748" y="2966417"/>
              <a:ext cx="241690" cy="241690"/>
            </a:xfrm>
            <a:prstGeom prst="rect">
              <a:avLst/>
            </a:prstGeom>
            <a:solidFill>
              <a:schemeClr val="bg2">
                <a:lumMod val="60000"/>
                <a:lumOff val="40000"/>
              </a:schemeClr>
            </a:solidFill>
            <a:ln>
              <a:noFill/>
            </a:ln>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95" name="Freeform 58"/>
            <p:cNvSpPr>
              <a:spLocks noEditPoints="1"/>
            </p:cNvSpPr>
            <p:nvPr/>
          </p:nvSpPr>
          <p:spPr bwMode="auto">
            <a:xfrm>
              <a:off x="3070464" y="3024971"/>
              <a:ext cx="72259" cy="123337"/>
            </a:xfrm>
            <a:custGeom>
              <a:avLst/>
              <a:gdLst>
                <a:gd name="T0" fmla="*/ 46 w 58"/>
                <a:gd name="T1" fmla="*/ 9 h 99"/>
                <a:gd name="T2" fmla="*/ 46 w 58"/>
                <a:gd name="T3" fmla="*/ 0 h 99"/>
                <a:gd name="T4" fmla="*/ 40 w 58"/>
                <a:gd name="T5" fmla="*/ 0 h 99"/>
                <a:gd name="T6" fmla="*/ 40 w 58"/>
                <a:gd name="T7" fmla="*/ 9 h 99"/>
                <a:gd name="T8" fmla="*/ 38 w 58"/>
                <a:gd name="T9" fmla="*/ 9 h 99"/>
                <a:gd name="T10" fmla="*/ 38 w 58"/>
                <a:gd name="T11" fmla="*/ 0 h 99"/>
                <a:gd name="T12" fmla="*/ 32 w 58"/>
                <a:gd name="T13" fmla="*/ 0 h 99"/>
                <a:gd name="T14" fmla="*/ 32 w 58"/>
                <a:gd name="T15" fmla="*/ 9 h 99"/>
                <a:gd name="T16" fmla="*/ 0 w 58"/>
                <a:gd name="T17" fmla="*/ 9 h 99"/>
                <a:gd name="T18" fmla="*/ 0 w 58"/>
                <a:gd name="T19" fmla="*/ 11 h 99"/>
                <a:gd name="T20" fmla="*/ 2 w 58"/>
                <a:gd name="T21" fmla="*/ 11 h 99"/>
                <a:gd name="T22" fmla="*/ 2 w 58"/>
                <a:gd name="T23" fmla="*/ 99 h 99"/>
                <a:gd name="T24" fmla="*/ 20 w 58"/>
                <a:gd name="T25" fmla="*/ 99 h 99"/>
                <a:gd name="T26" fmla="*/ 20 w 58"/>
                <a:gd name="T27" fmla="*/ 86 h 99"/>
                <a:gd name="T28" fmla="*/ 26 w 58"/>
                <a:gd name="T29" fmla="*/ 86 h 99"/>
                <a:gd name="T30" fmla="*/ 26 w 58"/>
                <a:gd name="T31" fmla="*/ 99 h 99"/>
                <a:gd name="T32" fmla="*/ 32 w 58"/>
                <a:gd name="T33" fmla="*/ 99 h 99"/>
                <a:gd name="T34" fmla="*/ 32 w 58"/>
                <a:gd name="T35" fmla="*/ 86 h 99"/>
                <a:gd name="T36" fmla="*/ 38 w 58"/>
                <a:gd name="T37" fmla="*/ 86 h 99"/>
                <a:gd name="T38" fmla="*/ 38 w 58"/>
                <a:gd name="T39" fmla="*/ 99 h 99"/>
                <a:gd name="T40" fmla="*/ 55 w 58"/>
                <a:gd name="T41" fmla="*/ 99 h 99"/>
                <a:gd name="T42" fmla="*/ 55 w 58"/>
                <a:gd name="T43" fmla="*/ 11 h 99"/>
                <a:gd name="T44" fmla="*/ 58 w 58"/>
                <a:gd name="T45" fmla="*/ 11 h 99"/>
                <a:gd name="T46" fmla="*/ 58 w 58"/>
                <a:gd name="T47" fmla="*/ 9 h 99"/>
                <a:gd name="T48" fmla="*/ 46 w 58"/>
                <a:gd name="T49" fmla="*/ 9 h 99"/>
                <a:gd name="T50" fmla="*/ 50 w 58"/>
                <a:gd name="T51" fmla="*/ 82 h 99"/>
                <a:gd name="T52" fmla="*/ 8 w 58"/>
                <a:gd name="T53" fmla="*/ 82 h 99"/>
                <a:gd name="T54" fmla="*/ 8 w 58"/>
                <a:gd name="T55" fmla="*/ 75 h 99"/>
                <a:gd name="T56" fmla="*/ 50 w 58"/>
                <a:gd name="T57" fmla="*/ 75 h 99"/>
                <a:gd name="T58" fmla="*/ 50 w 58"/>
                <a:gd name="T59" fmla="*/ 82 h 99"/>
                <a:gd name="T60" fmla="*/ 50 w 58"/>
                <a:gd name="T61" fmla="*/ 71 h 99"/>
                <a:gd name="T62" fmla="*/ 8 w 58"/>
                <a:gd name="T63" fmla="*/ 71 h 99"/>
                <a:gd name="T64" fmla="*/ 8 w 58"/>
                <a:gd name="T65" fmla="*/ 63 h 99"/>
                <a:gd name="T66" fmla="*/ 50 w 58"/>
                <a:gd name="T67" fmla="*/ 63 h 99"/>
                <a:gd name="T68" fmla="*/ 50 w 58"/>
                <a:gd name="T69" fmla="*/ 71 h 99"/>
                <a:gd name="T70" fmla="*/ 50 w 58"/>
                <a:gd name="T71" fmla="*/ 59 h 99"/>
                <a:gd name="T72" fmla="*/ 8 w 58"/>
                <a:gd name="T73" fmla="*/ 59 h 99"/>
                <a:gd name="T74" fmla="*/ 8 w 58"/>
                <a:gd name="T75" fmla="*/ 52 h 99"/>
                <a:gd name="T76" fmla="*/ 50 w 58"/>
                <a:gd name="T77" fmla="*/ 52 h 99"/>
                <a:gd name="T78" fmla="*/ 50 w 58"/>
                <a:gd name="T79" fmla="*/ 59 h 99"/>
                <a:gd name="T80" fmla="*/ 50 w 58"/>
                <a:gd name="T81" fmla="*/ 47 h 99"/>
                <a:gd name="T82" fmla="*/ 8 w 58"/>
                <a:gd name="T83" fmla="*/ 47 h 99"/>
                <a:gd name="T84" fmla="*/ 8 w 58"/>
                <a:gd name="T85" fmla="*/ 40 h 99"/>
                <a:gd name="T86" fmla="*/ 50 w 58"/>
                <a:gd name="T87" fmla="*/ 40 h 99"/>
                <a:gd name="T88" fmla="*/ 50 w 58"/>
                <a:gd name="T89" fmla="*/ 47 h 99"/>
                <a:gd name="T90" fmla="*/ 50 w 58"/>
                <a:gd name="T91" fmla="*/ 35 h 99"/>
                <a:gd name="T92" fmla="*/ 8 w 58"/>
                <a:gd name="T93" fmla="*/ 35 h 99"/>
                <a:gd name="T94" fmla="*/ 8 w 58"/>
                <a:gd name="T95" fmla="*/ 28 h 99"/>
                <a:gd name="T96" fmla="*/ 50 w 58"/>
                <a:gd name="T97" fmla="*/ 28 h 99"/>
                <a:gd name="T98" fmla="*/ 50 w 58"/>
                <a:gd name="T99" fmla="*/ 35 h 99"/>
                <a:gd name="T100" fmla="*/ 50 w 58"/>
                <a:gd name="T101" fmla="*/ 23 h 99"/>
                <a:gd name="T102" fmla="*/ 8 w 58"/>
                <a:gd name="T103" fmla="*/ 23 h 99"/>
                <a:gd name="T104" fmla="*/ 8 w 58"/>
                <a:gd name="T105" fmla="*/ 16 h 99"/>
                <a:gd name="T106" fmla="*/ 50 w 58"/>
                <a:gd name="T107" fmla="*/ 16 h 99"/>
                <a:gd name="T108" fmla="*/ 50 w 58"/>
                <a:gd name="T109" fmla="*/ 2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8" h="99">
                  <a:moveTo>
                    <a:pt x="46" y="9"/>
                  </a:moveTo>
                  <a:lnTo>
                    <a:pt x="46" y="0"/>
                  </a:lnTo>
                  <a:lnTo>
                    <a:pt x="40" y="0"/>
                  </a:lnTo>
                  <a:lnTo>
                    <a:pt x="40" y="9"/>
                  </a:lnTo>
                  <a:lnTo>
                    <a:pt x="38" y="9"/>
                  </a:lnTo>
                  <a:lnTo>
                    <a:pt x="38" y="0"/>
                  </a:lnTo>
                  <a:lnTo>
                    <a:pt x="32" y="0"/>
                  </a:lnTo>
                  <a:lnTo>
                    <a:pt x="32" y="9"/>
                  </a:lnTo>
                  <a:lnTo>
                    <a:pt x="0" y="9"/>
                  </a:lnTo>
                  <a:lnTo>
                    <a:pt x="0" y="11"/>
                  </a:lnTo>
                  <a:lnTo>
                    <a:pt x="2" y="11"/>
                  </a:lnTo>
                  <a:lnTo>
                    <a:pt x="2" y="99"/>
                  </a:lnTo>
                  <a:lnTo>
                    <a:pt x="20" y="99"/>
                  </a:lnTo>
                  <a:lnTo>
                    <a:pt x="20" y="86"/>
                  </a:lnTo>
                  <a:lnTo>
                    <a:pt x="26" y="86"/>
                  </a:lnTo>
                  <a:lnTo>
                    <a:pt x="26" y="99"/>
                  </a:lnTo>
                  <a:lnTo>
                    <a:pt x="32" y="99"/>
                  </a:lnTo>
                  <a:lnTo>
                    <a:pt x="32" y="86"/>
                  </a:lnTo>
                  <a:lnTo>
                    <a:pt x="38" y="86"/>
                  </a:lnTo>
                  <a:lnTo>
                    <a:pt x="38" y="99"/>
                  </a:lnTo>
                  <a:lnTo>
                    <a:pt x="55" y="99"/>
                  </a:lnTo>
                  <a:lnTo>
                    <a:pt x="55" y="11"/>
                  </a:lnTo>
                  <a:lnTo>
                    <a:pt x="58" y="11"/>
                  </a:lnTo>
                  <a:lnTo>
                    <a:pt x="58" y="9"/>
                  </a:lnTo>
                  <a:lnTo>
                    <a:pt x="46" y="9"/>
                  </a:lnTo>
                  <a:close/>
                  <a:moveTo>
                    <a:pt x="50" y="82"/>
                  </a:moveTo>
                  <a:lnTo>
                    <a:pt x="8" y="82"/>
                  </a:lnTo>
                  <a:lnTo>
                    <a:pt x="8" y="75"/>
                  </a:lnTo>
                  <a:lnTo>
                    <a:pt x="50" y="75"/>
                  </a:lnTo>
                  <a:lnTo>
                    <a:pt x="50" y="82"/>
                  </a:lnTo>
                  <a:close/>
                  <a:moveTo>
                    <a:pt x="50" y="71"/>
                  </a:moveTo>
                  <a:lnTo>
                    <a:pt x="8" y="71"/>
                  </a:lnTo>
                  <a:lnTo>
                    <a:pt x="8" y="63"/>
                  </a:lnTo>
                  <a:lnTo>
                    <a:pt x="50" y="63"/>
                  </a:lnTo>
                  <a:lnTo>
                    <a:pt x="50" y="71"/>
                  </a:lnTo>
                  <a:close/>
                  <a:moveTo>
                    <a:pt x="50" y="59"/>
                  </a:moveTo>
                  <a:lnTo>
                    <a:pt x="8" y="59"/>
                  </a:lnTo>
                  <a:lnTo>
                    <a:pt x="8" y="52"/>
                  </a:lnTo>
                  <a:lnTo>
                    <a:pt x="50" y="52"/>
                  </a:lnTo>
                  <a:lnTo>
                    <a:pt x="50" y="59"/>
                  </a:lnTo>
                  <a:close/>
                  <a:moveTo>
                    <a:pt x="50" y="47"/>
                  </a:moveTo>
                  <a:lnTo>
                    <a:pt x="8" y="47"/>
                  </a:lnTo>
                  <a:lnTo>
                    <a:pt x="8" y="40"/>
                  </a:lnTo>
                  <a:lnTo>
                    <a:pt x="50" y="40"/>
                  </a:lnTo>
                  <a:lnTo>
                    <a:pt x="50" y="47"/>
                  </a:lnTo>
                  <a:close/>
                  <a:moveTo>
                    <a:pt x="50" y="35"/>
                  </a:moveTo>
                  <a:lnTo>
                    <a:pt x="8" y="35"/>
                  </a:lnTo>
                  <a:lnTo>
                    <a:pt x="8" y="28"/>
                  </a:lnTo>
                  <a:lnTo>
                    <a:pt x="50" y="28"/>
                  </a:lnTo>
                  <a:lnTo>
                    <a:pt x="50" y="35"/>
                  </a:lnTo>
                  <a:close/>
                  <a:moveTo>
                    <a:pt x="50" y="23"/>
                  </a:moveTo>
                  <a:lnTo>
                    <a:pt x="8" y="23"/>
                  </a:lnTo>
                  <a:lnTo>
                    <a:pt x="8" y="16"/>
                  </a:lnTo>
                  <a:lnTo>
                    <a:pt x="50" y="16"/>
                  </a:lnTo>
                  <a:lnTo>
                    <a:pt x="50" y="23"/>
                  </a:lnTo>
                  <a:close/>
                </a:path>
              </a:pathLst>
            </a:custGeom>
            <a:solidFill>
              <a:schemeClr val="bg2">
                <a:lumMod val="75000"/>
              </a:schemeClr>
            </a:solidFill>
            <a:ln>
              <a:noFill/>
            </a:ln>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96" name="Rectangle 59"/>
            <p:cNvSpPr>
              <a:spLocks noChangeArrowheads="1"/>
            </p:cNvSpPr>
            <p:nvPr/>
          </p:nvSpPr>
          <p:spPr bwMode="auto">
            <a:xfrm>
              <a:off x="2985748" y="3225548"/>
              <a:ext cx="241690" cy="239198"/>
            </a:xfrm>
            <a:prstGeom prst="rect">
              <a:avLst/>
            </a:prstGeom>
            <a:solidFill>
              <a:schemeClr val="bg2">
                <a:lumMod val="60000"/>
                <a:lumOff val="40000"/>
              </a:schemeClr>
            </a:solidFill>
            <a:ln>
              <a:noFill/>
            </a:ln>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97" name="Freeform 60"/>
            <p:cNvSpPr>
              <a:spLocks noEditPoints="1"/>
            </p:cNvSpPr>
            <p:nvPr/>
          </p:nvSpPr>
          <p:spPr bwMode="auto">
            <a:xfrm>
              <a:off x="3070464" y="3282857"/>
              <a:ext cx="72259" cy="123337"/>
            </a:xfrm>
            <a:custGeom>
              <a:avLst/>
              <a:gdLst>
                <a:gd name="T0" fmla="*/ 46 w 58"/>
                <a:gd name="T1" fmla="*/ 8 h 99"/>
                <a:gd name="T2" fmla="*/ 46 w 58"/>
                <a:gd name="T3" fmla="*/ 0 h 99"/>
                <a:gd name="T4" fmla="*/ 40 w 58"/>
                <a:gd name="T5" fmla="*/ 0 h 99"/>
                <a:gd name="T6" fmla="*/ 40 w 58"/>
                <a:gd name="T7" fmla="*/ 8 h 99"/>
                <a:gd name="T8" fmla="*/ 38 w 58"/>
                <a:gd name="T9" fmla="*/ 8 h 99"/>
                <a:gd name="T10" fmla="*/ 38 w 58"/>
                <a:gd name="T11" fmla="*/ 0 h 99"/>
                <a:gd name="T12" fmla="*/ 32 w 58"/>
                <a:gd name="T13" fmla="*/ 0 h 99"/>
                <a:gd name="T14" fmla="*/ 32 w 58"/>
                <a:gd name="T15" fmla="*/ 8 h 99"/>
                <a:gd name="T16" fmla="*/ 0 w 58"/>
                <a:gd name="T17" fmla="*/ 8 h 99"/>
                <a:gd name="T18" fmla="*/ 0 w 58"/>
                <a:gd name="T19" fmla="*/ 11 h 99"/>
                <a:gd name="T20" fmla="*/ 2 w 58"/>
                <a:gd name="T21" fmla="*/ 11 h 99"/>
                <a:gd name="T22" fmla="*/ 2 w 58"/>
                <a:gd name="T23" fmla="*/ 99 h 99"/>
                <a:gd name="T24" fmla="*/ 20 w 58"/>
                <a:gd name="T25" fmla="*/ 99 h 99"/>
                <a:gd name="T26" fmla="*/ 20 w 58"/>
                <a:gd name="T27" fmla="*/ 86 h 99"/>
                <a:gd name="T28" fmla="*/ 26 w 58"/>
                <a:gd name="T29" fmla="*/ 86 h 99"/>
                <a:gd name="T30" fmla="*/ 26 w 58"/>
                <a:gd name="T31" fmla="*/ 99 h 99"/>
                <a:gd name="T32" fmla="*/ 32 w 58"/>
                <a:gd name="T33" fmla="*/ 99 h 99"/>
                <a:gd name="T34" fmla="*/ 32 w 58"/>
                <a:gd name="T35" fmla="*/ 86 h 99"/>
                <a:gd name="T36" fmla="*/ 38 w 58"/>
                <a:gd name="T37" fmla="*/ 86 h 99"/>
                <a:gd name="T38" fmla="*/ 38 w 58"/>
                <a:gd name="T39" fmla="*/ 99 h 99"/>
                <a:gd name="T40" fmla="*/ 55 w 58"/>
                <a:gd name="T41" fmla="*/ 99 h 99"/>
                <a:gd name="T42" fmla="*/ 55 w 58"/>
                <a:gd name="T43" fmla="*/ 11 h 99"/>
                <a:gd name="T44" fmla="*/ 58 w 58"/>
                <a:gd name="T45" fmla="*/ 11 h 99"/>
                <a:gd name="T46" fmla="*/ 58 w 58"/>
                <a:gd name="T47" fmla="*/ 8 h 99"/>
                <a:gd name="T48" fmla="*/ 46 w 58"/>
                <a:gd name="T49" fmla="*/ 8 h 99"/>
                <a:gd name="T50" fmla="*/ 50 w 58"/>
                <a:gd name="T51" fmla="*/ 82 h 99"/>
                <a:gd name="T52" fmla="*/ 8 w 58"/>
                <a:gd name="T53" fmla="*/ 82 h 99"/>
                <a:gd name="T54" fmla="*/ 8 w 58"/>
                <a:gd name="T55" fmla="*/ 75 h 99"/>
                <a:gd name="T56" fmla="*/ 50 w 58"/>
                <a:gd name="T57" fmla="*/ 75 h 99"/>
                <a:gd name="T58" fmla="*/ 50 w 58"/>
                <a:gd name="T59" fmla="*/ 82 h 99"/>
                <a:gd name="T60" fmla="*/ 50 w 58"/>
                <a:gd name="T61" fmla="*/ 70 h 99"/>
                <a:gd name="T62" fmla="*/ 8 w 58"/>
                <a:gd name="T63" fmla="*/ 70 h 99"/>
                <a:gd name="T64" fmla="*/ 8 w 58"/>
                <a:gd name="T65" fmla="*/ 63 h 99"/>
                <a:gd name="T66" fmla="*/ 50 w 58"/>
                <a:gd name="T67" fmla="*/ 63 h 99"/>
                <a:gd name="T68" fmla="*/ 50 w 58"/>
                <a:gd name="T69" fmla="*/ 70 h 99"/>
                <a:gd name="T70" fmla="*/ 50 w 58"/>
                <a:gd name="T71" fmla="*/ 58 h 99"/>
                <a:gd name="T72" fmla="*/ 8 w 58"/>
                <a:gd name="T73" fmla="*/ 58 h 99"/>
                <a:gd name="T74" fmla="*/ 8 w 58"/>
                <a:gd name="T75" fmla="*/ 51 h 99"/>
                <a:gd name="T76" fmla="*/ 50 w 58"/>
                <a:gd name="T77" fmla="*/ 51 h 99"/>
                <a:gd name="T78" fmla="*/ 50 w 58"/>
                <a:gd name="T79" fmla="*/ 58 h 99"/>
                <a:gd name="T80" fmla="*/ 50 w 58"/>
                <a:gd name="T81" fmla="*/ 46 h 99"/>
                <a:gd name="T82" fmla="*/ 8 w 58"/>
                <a:gd name="T83" fmla="*/ 46 h 99"/>
                <a:gd name="T84" fmla="*/ 8 w 58"/>
                <a:gd name="T85" fmla="*/ 39 h 99"/>
                <a:gd name="T86" fmla="*/ 50 w 58"/>
                <a:gd name="T87" fmla="*/ 39 h 99"/>
                <a:gd name="T88" fmla="*/ 50 w 58"/>
                <a:gd name="T89" fmla="*/ 46 h 99"/>
                <a:gd name="T90" fmla="*/ 50 w 58"/>
                <a:gd name="T91" fmla="*/ 35 h 99"/>
                <a:gd name="T92" fmla="*/ 8 w 58"/>
                <a:gd name="T93" fmla="*/ 35 h 99"/>
                <a:gd name="T94" fmla="*/ 8 w 58"/>
                <a:gd name="T95" fmla="*/ 29 h 99"/>
                <a:gd name="T96" fmla="*/ 50 w 58"/>
                <a:gd name="T97" fmla="*/ 29 h 99"/>
                <a:gd name="T98" fmla="*/ 50 w 58"/>
                <a:gd name="T99" fmla="*/ 35 h 99"/>
                <a:gd name="T100" fmla="*/ 50 w 58"/>
                <a:gd name="T101" fmla="*/ 23 h 99"/>
                <a:gd name="T102" fmla="*/ 8 w 58"/>
                <a:gd name="T103" fmla="*/ 23 h 99"/>
                <a:gd name="T104" fmla="*/ 8 w 58"/>
                <a:gd name="T105" fmla="*/ 17 h 99"/>
                <a:gd name="T106" fmla="*/ 50 w 58"/>
                <a:gd name="T107" fmla="*/ 17 h 99"/>
                <a:gd name="T108" fmla="*/ 50 w 58"/>
                <a:gd name="T109" fmla="*/ 2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8" h="99">
                  <a:moveTo>
                    <a:pt x="46" y="8"/>
                  </a:moveTo>
                  <a:lnTo>
                    <a:pt x="46" y="0"/>
                  </a:lnTo>
                  <a:lnTo>
                    <a:pt x="40" y="0"/>
                  </a:lnTo>
                  <a:lnTo>
                    <a:pt x="40" y="8"/>
                  </a:lnTo>
                  <a:lnTo>
                    <a:pt x="38" y="8"/>
                  </a:lnTo>
                  <a:lnTo>
                    <a:pt x="38" y="0"/>
                  </a:lnTo>
                  <a:lnTo>
                    <a:pt x="32" y="0"/>
                  </a:lnTo>
                  <a:lnTo>
                    <a:pt x="32" y="8"/>
                  </a:lnTo>
                  <a:lnTo>
                    <a:pt x="0" y="8"/>
                  </a:lnTo>
                  <a:lnTo>
                    <a:pt x="0" y="11"/>
                  </a:lnTo>
                  <a:lnTo>
                    <a:pt x="2" y="11"/>
                  </a:lnTo>
                  <a:lnTo>
                    <a:pt x="2" y="99"/>
                  </a:lnTo>
                  <a:lnTo>
                    <a:pt x="20" y="99"/>
                  </a:lnTo>
                  <a:lnTo>
                    <a:pt x="20" y="86"/>
                  </a:lnTo>
                  <a:lnTo>
                    <a:pt x="26" y="86"/>
                  </a:lnTo>
                  <a:lnTo>
                    <a:pt x="26" y="99"/>
                  </a:lnTo>
                  <a:lnTo>
                    <a:pt x="32" y="99"/>
                  </a:lnTo>
                  <a:lnTo>
                    <a:pt x="32" y="86"/>
                  </a:lnTo>
                  <a:lnTo>
                    <a:pt x="38" y="86"/>
                  </a:lnTo>
                  <a:lnTo>
                    <a:pt x="38" y="99"/>
                  </a:lnTo>
                  <a:lnTo>
                    <a:pt x="55" y="99"/>
                  </a:lnTo>
                  <a:lnTo>
                    <a:pt x="55" y="11"/>
                  </a:lnTo>
                  <a:lnTo>
                    <a:pt x="58" y="11"/>
                  </a:lnTo>
                  <a:lnTo>
                    <a:pt x="58" y="8"/>
                  </a:lnTo>
                  <a:lnTo>
                    <a:pt x="46" y="8"/>
                  </a:lnTo>
                  <a:close/>
                  <a:moveTo>
                    <a:pt x="50" y="82"/>
                  </a:moveTo>
                  <a:lnTo>
                    <a:pt x="8" y="82"/>
                  </a:lnTo>
                  <a:lnTo>
                    <a:pt x="8" y="75"/>
                  </a:lnTo>
                  <a:lnTo>
                    <a:pt x="50" y="75"/>
                  </a:lnTo>
                  <a:lnTo>
                    <a:pt x="50" y="82"/>
                  </a:lnTo>
                  <a:close/>
                  <a:moveTo>
                    <a:pt x="50" y="70"/>
                  </a:moveTo>
                  <a:lnTo>
                    <a:pt x="8" y="70"/>
                  </a:lnTo>
                  <a:lnTo>
                    <a:pt x="8" y="63"/>
                  </a:lnTo>
                  <a:lnTo>
                    <a:pt x="50" y="63"/>
                  </a:lnTo>
                  <a:lnTo>
                    <a:pt x="50" y="70"/>
                  </a:lnTo>
                  <a:close/>
                  <a:moveTo>
                    <a:pt x="50" y="58"/>
                  </a:moveTo>
                  <a:lnTo>
                    <a:pt x="8" y="58"/>
                  </a:lnTo>
                  <a:lnTo>
                    <a:pt x="8" y="51"/>
                  </a:lnTo>
                  <a:lnTo>
                    <a:pt x="50" y="51"/>
                  </a:lnTo>
                  <a:lnTo>
                    <a:pt x="50" y="58"/>
                  </a:lnTo>
                  <a:close/>
                  <a:moveTo>
                    <a:pt x="50" y="46"/>
                  </a:moveTo>
                  <a:lnTo>
                    <a:pt x="8" y="46"/>
                  </a:lnTo>
                  <a:lnTo>
                    <a:pt x="8" y="39"/>
                  </a:lnTo>
                  <a:lnTo>
                    <a:pt x="50" y="39"/>
                  </a:lnTo>
                  <a:lnTo>
                    <a:pt x="50" y="46"/>
                  </a:lnTo>
                  <a:close/>
                  <a:moveTo>
                    <a:pt x="50" y="35"/>
                  </a:moveTo>
                  <a:lnTo>
                    <a:pt x="8" y="35"/>
                  </a:lnTo>
                  <a:lnTo>
                    <a:pt x="8" y="29"/>
                  </a:lnTo>
                  <a:lnTo>
                    <a:pt x="50" y="29"/>
                  </a:lnTo>
                  <a:lnTo>
                    <a:pt x="50" y="35"/>
                  </a:lnTo>
                  <a:close/>
                  <a:moveTo>
                    <a:pt x="50" y="23"/>
                  </a:moveTo>
                  <a:lnTo>
                    <a:pt x="8" y="23"/>
                  </a:lnTo>
                  <a:lnTo>
                    <a:pt x="8" y="17"/>
                  </a:lnTo>
                  <a:lnTo>
                    <a:pt x="50" y="17"/>
                  </a:lnTo>
                  <a:lnTo>
                    <a:pt x="50" y="23"/>
                  </a:lnTo>
                  <a:close/>
                </a:path>
              </a:pathLst>
            </a:custGeom>
            <a:solidFill>
              <a:schemeClr val="bg2">
                <a:lumMod val="75000"/>
              </a:schemeClr>
            </a:solidFill>
            <a:ln>
              <a:noFill/>
            </a:ln>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98" name="Rectangle 61"/>
            <p:cNvSpPr>
              <a:spLocks noChangeArrowheads="1"/>
            </p:cNvSpPr>
            <p:nvPr/>
          </p:nvSpPr>
          <p:spPr bwMode="auto">
            <a:xfrm>
              <a:off x="2985748" y="3482189"/>
              <a:ext cx="241690" cy="240445"/>
            </a:xfrm>
            <a:prstGeom prst="rect">
              <a:avLst/>
            </a:prstGeom>
            <a:solidFill>
              <a:schemeClr val="bg2">
                <a:lumMod val="60000"/>
                <a:lumOff val="40000"/>
              </a:schemeClr>
            </a:solidFill>
            <a:ln>
              <a:noFill/>
            </a:ln>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99" name="Freeform 62"/>
            <p:cNvSpPr>
              <a:spLocks noEditPoints="1"/>
            </p:cNvSpPr>
            <p:nvPr/>
          </p:nvSpPr>
          <p:spPr bwMode="auto">
            <a:xfrm>
              <a:off x="3070464" y="3540744"/>
              <a:ext cx="72259" cy="123337"/>
            </a:xfrm>
            <a:custGeom>
              <a:avLst/>
              <a:gdLst>
                <a:gd name="T0" fmla="*/ 46 w 58"/>
                <a:gd name="T1" fmla="*/ 8 h 99"/>
                <a:gd name="T2" fmla="*/ 46 w 58"/>
                <a:gd name="T3" fmla="*/ 0 h 99"/>
                <a:gd name="T4" fmla="*/ 40 w 58"/>
                <a:gd name="T5" fmla="*/ 0 h 99"/>
                <a:gd name="T6" fmla="*/ 40 w 58"/>
                <a:gd name="T7" fmla="*/ 8 h 99"/>
                <a:gd name="T8" fmla="*/ 38 w 58"/>
                <a:gd name="T9" fmla="*/ 8 h 99"/>
                <a:gd name="T10" fmla="*/ 38 w 58"/>
                <a:gd name="T11" fmla="*/ 0 h 99"/>
                <a:gd name="T12" fmla="*/ 32 w 58"/>
                <a:gd name="T13" fmla="*/ 0 h 99"/>
                <a:gd name="T14" fmla="*/ 32 w 58"/>
                <a:gd name="T15" fmla="*/ 8 h 99"/>
                <a:gd name="T16" fmla="*/ 0 w 58"/>
                <a:gd name="T17" fmla="*/ 8 h 99"/>
                <a:gd name="T18" fmla="*/ 0 w 58"/>
                <a:gd name="T19" fmla="*/ 10 h 99"/>
                <a:gd name="T20" fmla="*/ 2 w 58"/>
                <a:gd name="T21" fmla="*/ 10 h 99"/>
                <a:gd name="T22" fmla="*/ 2 w 58"/>
                <a:gd name="T23" fmla="*/ 99 h 99"/>
                <a:gd name="T24" fmla="*/ 20 w 58"/>
                <a:gd name="T25" fmla="*/ 99 h 99"/>
                <a:gd name="T26" fmla="*/ 20 w 58"/>
                <a:gd name="T27" fmla="*/ 86 h 99"/>
                <a:gd name="T28" fmla="*/ 26 w 58"/>
                <a:gd name="T29" fmla="*/ 86 h 99"/>
                <a:gd name="T30" fmla="*/ 26 w 58"/>
                <a:gd name="T31" fmla="*/ 99 h 99"/>
                <a:gd name="T32" fmla="*/ 32 w 58"/>
                <a:gd name="T33" fmla="*/ 99 h 99"/>
                <a:gd name="T34" fmla="*/ 32 w 58"/>
                <a:gd name="T35" fmla="*/ 86 h 99"/>
                <a:gd name="T36" fmla="*/ 38 w 58"/>
                <a:gd name="T37" fmla="*/ 86 h 99"/>
                <a:gd name="T38" fmla="*/ 38 w 58"/>
                <a:gd name="T39" fmla="*/ 99 h 99"/>
                <a:gd name="T40" fmla="*/ 55 w 58"/>
                <a:gd name="T41" fmla="*/ 99 h 99"/>
                <a:gd name="T42" fmla="*/ 55 w 58"/>
                <a:gd name="T43" fmla="*/ 10 h 99"/>
                <a:gd name="T44" fmla="*/ 58 w 58"/>
                <a:gd name="T45" fmla="*/ 10 h 99"/>
                <a:gd name="T46" fmla="*/ 58 w 58"/>
                <a:gd name="T47" fmla="*/ 8 h 99"/>
                <a:gd name="T48" fmla="*/ 46 w 58"/>
                <a:gd name="T49" fmla="*/ 8 h 99"/>
                <a:gd name="T50" fmla="*/ 50 w 58"/>
                <a:gd name="T51" fmla="*/ 82 h 99"/>
                <a:gd name="T52" fmla="*/ 8 w 58"/>
                <a:gd name="T53" fmla="*/ 82 h 99"/>
                <a:gd name="T54" fmla="*/ 8 w 58"/>
                <a:gd name="T55" fmla="*/ 75 h 99"/>
                <a:gd name="T56" fmla="*/ 50 w 58"/>
                <a:gd name="T57" fmla="*/ 75 h 99"/>
                <a:gd name="T58" fmla="*/ 50 w 58"/>
                <a:gd name="T59" fmla="*/ 82 h 99"/>
                <a:gd name="T60" fmla="*/ 50 w 58"/>
                <a:gd name="T61" fmla="*/ 70 h 99"/>
                <a:gd name="T62" fmla="*/ 8 w 58"/>
                <a:gd name="T63" fmla="*/ 70 h 99"/>
                <a:gd name="T64" fmla="*/ 8 w 58"/>
                <a:gd name="T65" fmla="*/ 63 h 99"/>
                <a:gd name="T66" fmla="*/ 50 w 58"/>
                <a:gd name="T67" fmla="*/ 63 h 99"/>
                <a:gd name="T68" fmla="*/ 50 w 58"/>
                <a:gd name="T69" fmla="*/ 70 h 99"/>
                <a:gd name="T70" fmla="*/ 50 w 58"/>
                <a:gd name="T71" fmla="*/ 58 h 99"/>
                <a:gd name="T72" fmla="*/ 8 w 58"/>
                <a:gd name="T73" fmla="*/ 58 h 99"/>
                <a:gd name="T74" fmla="*/ 8 w 58"/>
                <a:gd name="T75" fmla="*/ 52 h 99"/>
                <a:gd name="T76" fmla="*/ 50 w 58"/>
                <a:gd name="T77" fmla="*/ 52 h 99"/>
                <a:gd name="T78" fmla="*/ 50 w 58"/>
                <a:gd name="T79" fmla="*/ 58 h 99"/>
                <a:gd name="T80" fmla="*/ 50 w 58"/>
                <a:gd name="T81" fmla="*/ 46 h 99"/>
                <a:gd name="T82" fmla="*/ 8 w 58"/>
                <a:gd name="T83" fmla="*/ 46 h 99"/>
                <a:gd name="T84" fmla="*/ 8 w 58"/>
                <a:gd name="T85" fmla="*/ 40 h 99"/>
                <a:gd name="T86" fmla="*/ 50 w 58"/>
                <a:gd name="T87" fmla="*/ 40 h 99"/>
                <a:gd name="T88" fmla="*/ 50 w 58"/>
                <a:gd name="T89" fmla="*/ 46 h 99"/>
                <a:gd name="T90" fmla="*/ 50 w 58"/>
                <a:gd name="T91" fmla="*/ 34 h 99"/>
                <a:gd name="T92" fmla="*/ 8 w 58"/>
                <a:gd name="T93" fmla="*/ 34 h 99"/>
                <a:gd name="T94" fmla="*/ 8 w 58"/>
                <a:gd name="T95" fmla="*/ 28 h 99"/>
                <a:gd name="T96" fmla="*/ 50 w 58"/>
                <a:gd name="T97" fmla="*/ 28 h 99"/>
                <a:gd name="T98" fmla="*/ 50 w 58"/>
                <a:gd name="T99" fmla="*/ 34 h 99"/>
                <a:gd name="T100" fmla="*/ 50 w 58"/>
                <a:gd name="T101" fmla="*/ 23 h 99"/>
                <a:gd name="T102" fmla="*/ 8 w 58"/>
                <a:gd name="T103" fmla="*/ 23 h 99"/>
                <a:gd name="T104" fmla="*/ 8 w 58"/>
                <a:gd name="T105" fmla="*/ 16 h 99"/>
                <a:gd name="T106" fmla="*/ 50 w 58"/>
                <a:gd name="T107" fmla="*/ 16 h 99"/>
                <a:gd name="T108" fmla="*/ 50 w 58"/>
                <a:gd name="T109" fmla="*/ 2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8" h="99">
                  <a:moveTo>
                    <a:pt x="46" y="8"/>
                  </a:moveTo>
                  <a:lnTo>
                    <a:pt x="46" y="0"/>
                  </a:lnTo>
                  <a:lnTo>
                    <a:pt x="40" y="0"/>
                  </a:lnTo>
                  <a:lnTo>
                    <a:pt x="40" y="8"/>
                  </a:lnTo>
                  <a:lnTo>
                    <a:pt x="38" y="8"/>
                  </a:lnTo>
                  <a:lnTo>
                    <a:pt x="38" y="0"/>
                  </a:lnTo>
                  <a:lnTo>
                    <a:pt x="32" y="0"/>
                  </a:lnTo>
                  <a:lnTo>
                    <a:pt x="32" y="8"/>
                  </a:lnTo>
                  <a:lnTo>
                    <a:pt x="0" y="8"/>
                  </a:lnTo>
                  <a:lnTo>
                    <a:pt x="0" y="10"/>
                  </a:lnTo>
                  <a:lnTo>
                    <a:pt x="2" y="10"/>
                  </a:lnTo>
                  <a:lnTo>
                    <a:pt x="2" y="99"/>
                  </a:lnTo>
                  <a:lnTo>
                    <a:pt x="20" y="99"/>
                  </a:lnTo>
                  <a:lnTo>
                    <a:pt x="20" y="86"/>
                  </a:lnTo>
                  <a:lnTo>
                    <a:pt x="26" y="86"/>
                  </a:lnTo>
                  <a:lnTo>
                    <a:pt x="26" y="99"/>
                  </a:lnTo>
                  <a:lnTo>
                    <a:pt x="32" y="99"/>
                  </a:lnTo>
                  <a:lnTo>
                    <a:pt x="32" y="86"/>
                  </a:lnTo>
                  <a:lnTo>
                    <a:pt x="38" y="86"/>
                  </a:lnTo>
                  <a:lnTo>
                    <a:pt x="38" y="99"/>
                  </a:lnTo>
                  <a:lnTo>
                    <a:pt x="55" y="99"/>
                  </a:lnTo>
                  <a:lnTo>
                    <a:pt x="55" y="10"/>
                  </a:lnTo>
                  <a:lnTo>
                    <a:pt x="58" y="10"/>
                  </a:lnTo>
                  <a:lnTo>
                    <a:pt x="58" y="8"/>
                  </a:lnTo>
                  <a:lnTo>
                    <a:pt x="46" y="8"/>
                  </a:lnTo>
                  <a:close/>
                  <a:moveTo>
                    <a:pt x="50" y="82"/>
                  </a:moveTo>
                  <a:lnTo>
                    <a:pt x="8" y="82"/>
                  </a:lnTo>
                  <a:lnTo>
                    <a:pt x="8" y="75"/>
                  </a:lnTo>
                  <a:lnTo>
                    <a:pt x="50" y="75"/>
                  </a:lnTo>
                  <a:lnTo>
                    <a:pt x="50" y="82"/>
                  </a:lnTo>
                  <a:close/>
                  <a:moveTo>
                    <a:pt x="50" y="70"/>
                  </a:moveTo>
                  <a:lnTo>
                    <a:pt x="8" y="70"/>
                  </a:lnTo>
                  <a:lnTo>
                    <a:pt x="8" y="63"/>
                  </a:lnTo>
                  <a:lnTo>
                    <a:pt x="50" y="63"/>
                  </a:lnTo>
                  <a:lnTo>
                    <a:pt x="50" y="70"/>
                  </a:lnTo>
                  <a:close/>
                  <a:moveTo>
                    <a:pt x="50" y="58"/>
                  </a:moveTo>
                  <a:lnTo>
                    <a:pt x="8" y="58"/>
                  </a:lnTo>
                  <a:lnTo>
                    <a:pt x="8" y="52"/>
                  </a:lnTo>
                  <a:lnTo>
                    <a:pt x="50" y="52"/>
                  </a:lnTo>
                  <a:lnTo>
                    <a:pt x="50" y="58"/>
                  </a:lnTo>
                  <a:close/>
                  <a:moveTo>
                    <a:pt x="50" y="46"/>
                  </a:moveTo>
                  <a:lnTo>
                    <a:pt x="8" y="46"/>
                  </a:lnTo>
                  <a:lnTo>
                    <a:pt x="8" y="40"/>
                  </a:lnTo>
                  <a:lnTo>
                    <a:pt x="50" y="40"/>
                  </a:lnTo>
                  <a:lnTo>
                    <a:pt x="50" y="46"/>
                  </a:lnTo>
                  <a:close/>
                  <a:moveTo>
                    <a:pt x="50" y="34"/>
                  </a:moveTo>
                  <a:lnTo>
                    <a:pt x="8" y="34"/>
                  </a:lnTo>
                  <a:lnTo>
                    <a:pt x="8" y="28"/>
                  </a:lnTo>
                  <a:lnTo>
                    <a:pt x="50" y="28"/>
                  </a:lnTo>
                  <a:lnTo>
                    <a:pt x="50" y="34"/>
                  </a:lnTo>
                  <a:close/>
                  <a:moveTo>
                    <a:pt x="50" y="23"/>
                  </a:moveTo>
                  <a:lnTo>
                    <a:pt x="8" y="23"/>
                  </a:lnTo>
                  <a:lnTo>
                    <a:pt x="8" y="16"/>
                  </a:lnTo>
                  <a:lnTo>
                    <a:pt x="50" y="16"/>
                  </a:lnTo>
                  <a:lnTo>
                    <a:pt x="50" y="23"/>
                  </a:lnTo>
                  <a:close/>
                </a:path>
              </a:pathLst>
            </a:custGeom>
            <a:solidFill>
              <a:schemeClr val="bg2">
                <a:lumMod val="75000"/>
              </a:schemeClr>
            </a:solidFill>
            <a:ln>
              <a:noFill/>
            </a:ln>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00" name="Rectangle 63"/>
            <p:cNvSpPr>
              <a:spLocks noChangeArrowheads="1"/>
            </p:cNvSpPr>
            <p:nvPr/>
          </p:nvSpPr>
          <p:spPr bwMode="auto">
            <a:xfrm>
              <a:off x="2985748" y="3740076"/>
              <a:ext cx="241690" cy="239198"/>
            </a:xfrm>
            <a:prstGeom prst="rect">
              <a:avLst/>
            </a:prstGeom>
            <a:solidFill>
              <a:schemeClr val="bg2">
                <a:lumMod val="60000"/>
                <a:lumOff val="40000"/>
              </a:schemeClr>
            </a:solidFill>
            <a:ln>
              <a:noFill/>
            </a:ln>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01" name="Freeform 64"/>
            <p:cNvSpPr>
              <a:spLocks noEditPoints="1"/>
            </p:cNvSpPr>
            <p:nvPr/>
          </p:nvSpPr>
          <p:spPr bwMode="auto">
            <a:xfrm>
              <a:off x="3070464" y="3799872"/>
              <a:ext cx="72259" cy="122092"/>
            </a:xfrm>
            <a:custGeom>
              <a:avLst/>
              <a:gdLst>
                <a:gd name="T0" fmla="*/ 46 w 58"/>
                <a:gd name="T1" fmla="*/ 8 h 98"/>
                <a:gd name="T2" fmla="*/ 46 w 58"/>
                <a:gd name="T3" fmla="*/ 0 h 98"/>
                <a:gd name="T4" fmla="*/ 40 w 58"/>
                <a:gd name="T5" fmla="*/ 0 h 98"/>
                <a:gd name="T6" fmla="*/ 40 w 58"/>
                <a:gd name="T7" fmla="*/ 8 h 98"/>
                <a:gd name="T8" fmla="*/ 38 w 58"/>
                <a:gd name="T9" fmla="*/ 8 h 98"/>
                <a:gd name="T10" fmla="*/ 38 w 58"/>
                <a:gd name="T11" fmla="*/ 0 h 98"/>
                <a:gd name="T12" fmla="*/ 32 w 58"/>
                <a:gd name="T13" fmla="*/ 0 h 98"/>
                <a:gd name="T14" fmla="*/ 32 w 58"/>
                <a:gd name="T15" fmla="*/ 8 h 98"/>
                <a:gd name="T16" fmla="*/ 0 w 58"/>
                <a:gd name="T17" fmla="*/ 8 h 98"/>
                <a:gd name="T18" fmla="*/ 0 w 58"/>
                <a:gd name="T19" fmla="*/ 9 h 98"/>
                <a:gd name="T20" fmla="*/ 2 w 58"/>
                <a:gd name="T21" fmla="*/ 9 h 98"/>
                <a:gd name="T22" fmla="*/ 2 w 58"/>
                <a:gd name="T23" fmla="*/ 98 h 98"/>
                <a:gd name="T24" fmla="*/ 20 w 58"/>
                <a:gd name="T25" fmla="*/ 98 h 98"/>
                <a:gd name="T26" fmla="*/ 20 w 58"/>
                <a:gd name="T27" fmla="*/ 85 h 98"/>
                <a:gd name="T28" fmla="*/ 26 w 58"/>
                <a:gd name="T29" fmla="*/ 85 h 98"/>
                <a:gd name="T30" fmla="*/ 26 w 58"/>
                <a:gd name="T31" fmla="*/ 98 h 98"/>
                <a:gd name="T32" fmla="*/ 32 w 58"/>
                <a:gd name="T33" fmla="*/ 98 h 98"/>
                <a:gd name="T34" fmla="*/ 32 w 58"/>
                <a:gd name="T35" fmla="*/ 85 h 98"/>
                <a:gd name="T36" fmla="*/ 38 w 58"/>
                <a:gd name="T37" fmla="*/ 85 h 98"/>
                <a:gd name="T38" fmla="*/ 38 w 58"/>
                <a:gd name="T39" fmla="*/ 98 h 98"/>
                <a:gd name="T40" fmla="*/ 55 w 58"/>
                <a:gd name="T41" fmla="*/ 98 h 98"/>
                <a:gd name="T42" fmla="*/ 55 w 58"/>
                <a:gd name="T43" fmla="*/ 9 h 98"/>
                <a:gd name="T44" fmla="*/ 58 w 58"/>
                <a:gd name="T45" fmla="*/ 9 h 98"/>
                <a:gd name="T46" fmla="*/ 58 w 58"/>
                <a:gd name="T47" fmla="*/ 8 h 98"/>
                <a:gd name="T48" fmla="*/ 46 w 58"/>
                <a:gd name="T49" fmla="*/ 8 h 98"/>
                <a:gd name="T50" fmla="*/ 50 w 58"/>
                <a:gd name="T51" fmla="*/ 80 h 98"/>
                <a:gd name="T52" fmla="*/ 8 w 58"/>
                <a:gd name="T53" fmla="*/ 80 h 98"/>
                <a:gd name="T54" fmla="*/ 8 w 58"/>
                <a:gd name="T55" fmla="*/ 74 h 98"/>
                <a:gd name="T56" fmla="*/ 50 w 58"/>
                <a:gd name="T57" fmla="*/ 74 h 98"/>
                <a:gd name="T58" fmla="*/ 50 w 58"/>
                <a:gd name="T59" fmla="*/ 80 h 98"/>
                <a:gd name="T60" fmla="*/ 50 w 58"/>
                <a:gd name="T61" fmla="*/ 68 h 98"/>
                <a:gd name="T62" fmla="*/ 8 w 58"/>
                <a:gd name="T63" fmla="*/ 68 h 98"/>
                <a:gd name="T64" fmla="*/ 8 w 58"/>
                <a:gd name="T65" fmla="*/ 62 h 98"/>
                <a:gd name="T66" fmla="*/ 50 w 58"/>
                <a:gd name="T67" fmla="*/ 62 h 98"/>
                <a:gd name="T68" fmla="*/ 50 w 58"/>
                <a:gd name="T69" fmla="*/ 68 h 98"/>
                <a:gd name="T70" fmla="*/ 50 w 58"/>
                <a:gd name="T71" fmla="*/ 57 h 98"/>
                <a:gd name="T72" fmla="*/ 8 w 58"/>
                <a:gd name="T73" fmla="*/ 57 h 98"/>
                <a:gd name="T74" fmla="*/ 8 w 58"/>
                <a:gd name="T75" fmla="*/ 51 h 98"/>
                <a:gd name="T76" fmla="*/ 50 w 58"/>
                <a:gd name="T77" fmla="*/ 51 h 98"/>
                <a:gd name="T78" fmla="*/ 50 w 58"/>
                <a:gd name="T79" fmla="*/ 57 h 98"/>
                <a:gd name="T80" fmla="*/ 50 w 58"/>
                <a:gd name="T81" fmla="*/ 46 h 98"/>
                <a:gd name="T82" fmla="*/ 8 w 58"/>
                <a:gd name="T83" fmla="*/ 46 h 98"/>
                <a:gd name="T84" fmla="*/ 8 w 58"/>
                <a:gd name="T85" fmla="*/ 39 h 98"/>
                <a:gd name="T86" fmla="*/ 50 w 58"/>
                <a:gd name="T87" fmla="*/ 39 h 98"/>
                <a:gd name="T88" fmla="*/ 50 w 58"/>
                <a:gd name="T89" fmla="*/ 46 h 98"/>
                <a:gd name="T90" fmla="*/ 50 w 58"/>
                <a:gd name="T91" fmla="*/ 34 h 98"/>
                <a:gd name="T92" fmla="*/ 8 w 58"/>
                <a:gd name="T93" fmla="*/ 34 h 98"/>
                <a:gd name="T94" fmla="*/ 8 w 58"/>
                <a:gd name="T95" fmla="*/ 27 h 98"/>
                <a:gd name="T96" fmla="*/ 50 w 58"/>
                <a:gd name="T97" fmla="*/ 27 h 98"/>
                <a:gd name="T98" fmla="*/ 50 w 58"/>
                <a:gd name="T99" fmla="*/ 34 h 98"/>
                <a:gd name="T100" fmla="*/ 50 w 58"/>
                <a:gd name="T101" fmla="*/ 22 h 98"/>
                <a:gd name="T102" fmla="*/ 8 w 58"/>
                <a:gd name="T103" fmla="*/ 22 h 98"/>
                <a:gd name="T104" fmla="*/ 8 w 58"/>
                <a:gd name="T105" fmla="*/ 15 h 98"/>
                <a:gd name="T106" fmla="*/ 50 w 58"/>
                <a:gd name="T107" fmla="*/ 15 h 98"/>
                <a:gd name="T108" fmla="*/ 50 w 58"/>
                <a:gd name="T109" fmla="*/ 2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8" h="98">
                  <a:moveTo>
                    <a:pt x="46" y="8"/>
                  </a:moveTo>
                  <a:lnTo>
                    <a:pt x="46" y="0"/>
                  </a:lnTo>
                  <a:lnTo>
                    <a:pt x="40" y="0"/>
                  </a:lnTo>
                  <a:lnTo>
                    <a:pt x="40" y="8"/>
                  </a:lnTo>
                  <a:lnTo>
                    <a:pt x="38" y="8"/>
                  </a:lnTo>
                  <a:lnTo>
                    <a:pt x="38" y="0"/>
                  </a:lnTo>
                  <a:lnTo>
                    <a:pt x="32" y="0"/>
                  </a:lnTo>
                  <a:lnTo>
                    <a:pt x="32" y="8"/>
                  </a:lnTo>
                  <a:lnTo>
                    <a:pt x="0" y="8"/>
                  </a:lnTo>
                  <a:lnTo>
                    <a:pt x="0" y="9"/>
                  </a:lnTo>
                  <a:lnTo>
                    <a:pt x="2" y="9"/>
                  </a:lnTo>
                  <a:lnTo>
                    <a:pt x="2" y="98"/>
                  </a:lnTo>
                  <a:lnTo>
                    <a:pt x="20" y="98"/>
                  </a:lnTo>
                  <a:lnTo>
                    <a:pt x="20" y="85"/>
                  </a:lnTo>
                  <a:lnTo>
                    <a:pt x="26" y="85"/>
                  </a:lnTo>
                  <a:lnTo>
                    <a:pt x="26" y="98"/>
                  </a:lnTo>
                  <a:lnTo>
                    <a:pt x="32" y="98"/>
                  </a:lnTo>
                  <a:lnTo>
                    <a:pt x="32" y="85"/>
                  </a:lnTo>
                  <a:lnTo>
                    <a:pt x="38" y="85"/>
                  </a:lnTo>
                  <a:lnTo>
                    <a:pt x="38" y="98"/>
                  </a:lnTo>
                  <a:lnTo>
                    <a:pt x="55" y="98"/>
                  </a:lnTo>
                  <a:lnTo>
                    <a:pt x="55" y="9"/>
                  </a:lnTo>
                  <a:lnTo>
                    <a:pt x="58" y="9"/>
                  </a:lnTo>
                  <a:lnTo>
                    <a:pt x="58" y="8"/>
                  </a:lnTo>
                  <a:lnTo>
                    <a:pt x="46" y="8"/>
                  </a:lnTo>
                  <a:close/>
                  <a:moveTo>
                    <a:pt x="50" y="80"/>
                  </a:moveTo>
                  <a:lnTo>
                    <a:pt x="8" y="80"/>
                  </a:lnTo>
                  <a:lnTo>
                    <a:pt x="8" y="74"/>
                  </a:lnTo>
                  <a:lnTo>
                    <a:pt x="50" y="74"/>
                  </a:lnTo>
                  <a:lnTo>
                    <a:pt x="50" y="80"/>
                  </a:lnTo>
                  <a:close/>
                  <a:moveTo>
                    <a:pt x="50" y="68"/>
                  </a:moveTo>
                  <a:lnTo>
                    <a:pt x="8" y="68"/>
                  </a:lnTo>
                  <a:lnTo>
                    <a:pt x="8" y="62"/>
                  </a:lnTo>
                  <a:lnTo>
                    <a:pt x="50" y="62"/>
                  </a:lnTo>
                  <a:lnTo>
                    <a:pt x="50" y="68"/>
                  </a:lnTo>
                  <a:close/>
                  <a:moveTo>
                    <a:pt x="50" y="57"/>
                  </a:moveTo>
                  <a:lnTo>
                    <a:pt x="8" y="57"/>
                  </a:lnTo>
                  <a:lnTo>
                    <a:pt x="8" y="51"/>
                  </a:lnTo>
                  <a:lnTo>
                    <a:pt x="50" y="51"/>
                  </a:lnTo>
                  <a:lnTo>
                    <a:pt x="50" y="57"/>
                  </a:lnTo>
                  <a:close/>
                  <a:moveTo>
                    <a:pt x="50" y="46"/>
                  </a:moveTo>
                  <a:lnTo>
                    <a:pt x="8" y="46"/>
                  </a:lnTo>
                  <a:lnTo>
                    <a:pt x="8" y="39"/>
                  </a:lnTo>
                  <a:lnTo>
                    <a:pt x="50" y="39"/>
                  </a:lnTo>
                  <a:lnTo>
                    <a:pt x="50" y="46"/>
                  </a:lnTo>
                  <a:close/>
                  <a:moveTo>
                    <a:pt x="50" y="34"/>
                  </a:moveTo>
                  <a:lnTo>
                    <a:pt x="8" y="34"/>
                  </a:lnTo>
                  <a:lnTo>
                    <a:pt x="8" y="27"/>
                  </a:lnTo>
                  <a:lnTo>
                    <a:pt x="50" y="27"/>
                  </a:lnTo>
                  <a:lnTo>
                    <a:pt x="50" y="34"/>
                  </a:lnTo>
                  <a:close/>
                  <a:moveTo>
                    <a:pt x="50" y="22"/>
                  </a:moveTo>
                  <a:lnTo>
                    <a:pt x="8" y="22"/>
                  </a:lnTo>
                  <a:lnTo>
                    <a:pt x="8" y="15"/>
                  </a:lnTo>
                  <a:lnTo>
                    <a:pt x="50" y="15"/>
                  </a:lnTo>
                  <a:lnTo>
                    <a:pt x="50" y="22"/>
                  </a:lnTo>
                  <a:close/>
                </a:path>
              </a:pathLst>
            </a:custGeom>
            <a:solidFill>
              <a:schemeClr val="bg2">
                <a:lumMod val="75000"/>
              </a:schemeClr>
            </a:solidFill>
            <a:ln>
              <a:noFill/>
            </a:ln>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02" name="Rectangle 10"/>
            <p:cNvSpPr>
              <a:spLocks noChangeArrowheads="1"/>
            </p:cNvSpPr>
            <p:nvPr/>
          </p:nvSpPr>
          <p:spPr bwMode="auto">
            <a:xfrm>
              <a:off x="3328351" y="2684859"/>
              <a:ext cx="41113" cy="2728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03" name="Rectangle 8"/>
            <p:cNvSpPr>
              <a:spLocks noChangeArrowheads="1"/>
            </p:cNvSpPr>
            <p:nvPr/>
          </p:nvSpPr>
          <p:spPr bwMode="auto">
            <a:xfrm>
              <a:off x="3328351" y="3792397"/>
              <a:ext cx="41113" cy="1420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04" name="Rectangle 9"/>
            <p:cNvSpPr>
              <a:spLocks noChangeArrowheads="1"/>
            </p:cNvSpPr>
            <p:nvPr/>
          </p:nvSpPr>
          <p:spPr bwMode="auto">
            <a:xfrm>
              <a:off x="3328351" y="3153290"/>
              <a:ext cx="41113" cy="13828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05" name="Freeform 15"/>
            <p:cNvSpPr>
              <a:spLocks noEditPoints="1"/>
            </p:cNvSpPr>
            <p:nvPr/>
          </p:nvSpPr>
          <p:spPr bwMode="auto">
            <a:xfrm>
              <a:off x="3165148" y="4045299"/>
              <a:ext cx="53570" cy="52325"/>
            </a:xfrm>
            <a:custGeom>
              <a:avLst/>
              <a:gdLst>
                <a:gd name="T0" fmla="*/ 8 w 13"/>
                <a:gd name="T1" fmla="*/ 0 h 13"/>
                <a:gd name="T2" fmla="*/ 3 w 13"/>
                <a:gd name="T3" fmla="*/ 5 h 13"/>
                <a:gd name="T4" fmla="*/ 3 w 13"/>
                <a:gd name="T5" fmla="*/ 8 h 13"/>
                <a:gd name="T6" fmla="*/ 1 w 13"/>
                <a:gd name="T7" fmla="*/ 11 h 13"/>
                <a:gd name="T8" fmla="*/ 1 w 13"/>
                <a:gd name="T9" fmla="*/ 12 h 13"/>
                <a:gd name="T10" fmla="*/ 1 w 13"/>
                <a:gd name="T11" fmla="*/ 13 h 13"/>
                <a:gd name="T12" fmla="*/ 2 w 13"/>
                <a:gd name="T13" fmla="*/ 12 h 13"/>
                <a:gd name="T14" fmla="*/ 5 w 13"/>
                <a:gd name="T15" fmla="*/ 9 h 13"/>
                <a:gd name="T16" fmla="*/ 8 w 13"/>
                <a:gd name="T17" fmla="*/ 10 h 13"/>
                <a:gd name="T18" fmla="*/ 13 w 13"/>
                <a:gd name="T19" fmla="*/ 5 h 13"/>
                <a:gd name="T20" fmla="*/ 8 w 13"/>
                <a:gd name="T21" fmla="*/ 0 h 13"/>
                <a:gd name="T22" fmla="*/ 8 w 13"/>
                <a:gd name="T23" fmla="*/ 8 h 13"/>
                <a:gd name="T24" fmla="*/ 6 w 13"/>
                <a:gd name="T25" fmla="*/ 7 h 13"/>
                <a:gd name="T26" fmla="*/ 6 w 13"/>
                <a:gd name="T27" fmla="*/ 7 h 13"/>
                <a:gd name="T28" fmla="*/ 6 w 13"/>
                <a:gd name="T29" fmla="*/ 7 h 13"/>
                <a:gd name="T30" fmla="*/ 5 w 13"/>
                <a:gd name="T31" fmla="*/ 5 h 13"/>
                <a:gd name="T32" fmla="*/ 8 w 13"/>
                <a:gd name="T33" fmla="*/ 2 h 13"/>
                <a:gd name="T34" fmla="*/ 10 w 13"/>
                <a:gd name="T35" fmla="*/ 5 h 13"/>
                <a:gd name="T36" fmla="*/ 8 w 13"/>
                <a:gd name="T37"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3">
                  <a:moveTo>
                    <a:pt x="8" y="0"/>
                  </a:moveTo>
                  <a:cubicBezTo>
                    <a:pt x="5" y="0"/>
                    <a:pt x="3" y="2"/>
                    <a:pt x="3" y="5"/>
                  </a:cubicBezTo>
                  <a:cubicBezTo>
                    <a:pt x="3" y="6"/>
                    <a:pt x="3" y="7"/>
                    <a:pt x="3" y="8"/>
                  </a:cubicBezTo>
                  <a:cubicBezTo>
                    <a:pt x="1" y="11"/>
                    <a:pt x="1" y="11"/>
                    <a:pt x="1" y="11"/>
                  </a:cubicBezTo>
                  <a:cubicBezTo>
                    <a:pt x="0" y="11"/>
                    <a:pt x="0" y="12"/>
                    <a:pt x="1" y="12"/>
                  </a:cubicBezTo>
                  <a:cubicBezTo>
                    <a:pt x="1" y="12"/>
                    <a:pt x="1" y="13"/>
                    <a:pt x="1" y="13"/>
                  </a:cubicBezTo>
                  <a:cubicBezTo>
                    <a:pt x="2" y="13"/>
                    <a:pt x="2" y="12"/>
                    <a:pt x="2" y="12"/>
                  </a:cubicBezTo>
                  <a:cubicBezTo>
                    <a:pt x="5" y="9"/>
                    <a:pt x="5" y="9"/>
                    <a:pt x="5" y="9"/>
                  </a:cubicBezTo>
                  <a:cubicBezTo>
                    <a:pt x="6" y="10"/>
                    <a:pt x="7" y="10"/>
                    <a:pt x="8" y="10"/>
                  </a:cubicBezTo>
                  <a:cubicBezTo>
                    <a:pt x="10" y="10"/>
                    <a:pt x="13" y="8"/>
                    <a:pt x="13" y="5"/>
                  </a:cubicBezTo>
                  <a:cubicBezTo>
                    <a:pt x="13" y="2"/>
                    <a:pt x="10" y="0"/>
                    <a:pt x="8" y="0"/>
                  </a:cubicBezTo>
                  <a:close/>
                  <a:moveTo>
                    <a:pt x="8" y="8"/>
                  </a:moveTo>
                  <a:cubicBezTo>
                    <a:pt x="7" y="8"/>
                    <a:pt x="6" y="7"/>
                    <a:pt x="6" y="7"/>
                  </a:cubicBezTo>
                  <a:cubicBezTo>
                    <a:pt x="6" y="7"/>
                    <a:pt x="6" y="7"/>
                    <a:pt x="6" y="7"/>
                  </a:cubicBezTo>
                  <a:cubicBezTo>
                    <a:pt x="6" y="7"/>
                    <a:pt x="6" y="7"/>
                    <a:pt x="6" y="7"/>
                  </a:cubicBezTo>
                  <a:cubicBezTo>
                    <a:pt x="5" y="6"/>
                    <a:pt x="5" y="6"/>
                    <a:pt x="5" y="5"/>
                  </a:cubicBezTo>
                  <a:cubicBezTo>
                    <a:pt x="5" y="4"/>
                    <a:pt x="6" y="2"/>
                    <a:pt x="8" y="2"/>
                  </a:cubicBezTo>
                  <a:cubicBezTo>
                    <a:pt x="9" y="2"/>
                    <a:pt x="10" y="4"/>
                    <a:pt x="10" y="5"/>
                  </a:cubicBezTo>
                  <a:cubicBezTo>
                    <a:pt x="10" y="7"/>
                    <a:pt x="9" y="8"/>
                    <a:pt x="8" y="8"/>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06" name="Freeform 21"/>
            <p:cNvSpPr>
              <a:spLocks/>
            </p:cNvSpPr>
            <p:nvPr/>
          </p:nvSpPr>
          <p:spPr bwMode="auto">
            <a:xfrm>
              <a:off x="3104104" y="3092244"/>
              <a:ext cx="437286" cy="468428"/>
            </a:xfrm>
            <a:custGeom>
              <a:avLst/>
              <a:gdLst>
                <a:gd name="T0" fmla="*/ 10 w 107"/>
                <a:gd name="T1" fmla="*/ 19 h 115"/>
                <a:gd name="T2" fmla="*/ 10 w 107"/>
                <a:gd name="T3" fmla="*/ 57 h 115"/>
                <a:gd name="T4" fmla="*/ 58 w 107"/>
                <a:gd name="T5" fmla="*/ 105 h 115"/>
                <a:gd name="T6" fmla="*/ 96 w 107"/>
                <a:gd name="T7" fmla="*/ 105 h 115"/>
                <a:gd name="T8" fmla="*/ 96 w 107"/>
                <a:gd name="T9" fmla="*/ 67 h 115"/>
                <a:gd name="T10" fmla="*/ 29 w 107"/>
                <a:gd name="T11" fmla="*/ 0 h 115"/>
                <a:gd name="T12" fmla="*/ 10 w 107"/>
                <a:gd name="T13" fmla="*/ 19 h 115"/>
              </a:gdLst>
              <a:ahLst/>
              <a:cxnLst>
                <a:cxn ang="0">
                  <a:pos x="T0" y="T1"/>
                </a:cxn>
                <a:cxn ang="0">
                  <a:pos x="T2" y="T3"/>
                </a:cxn>
                <a:cxn ang="0">
                  <a:pos x="T4" y="T5"/>
                </a:cxn>
                <a:cxn ang="0">
                  <a:pos x="T6" y="T7"/>
                </a:cxn>
                <a:cxn ang="0">
                  <a:pos x="T8" y="T9"/>
                </a:cxn>
                <a:cxn ang="0">
                  <a:pos x="T10" y="T11"/>
                </a:cxn>
                <a:cxn ang="0">
                  <a:pos x="T12" y="T13"/>
                </a:cxn>
              </a:cxnLst>
              <a:rect l="0" t="0" r="r" b="b"/>
              <a:pathLst>
                <a:path w="107" h="115">
                  <a:moveTo>
                    <a:pt x="10" y="19"/>
                  </a:moveTo>
                  <a:cubicBezTo>
                    <a:pt x="0" y="29"/>
                    <a:pt x="0" y="46"/>
                    <a:pt x="10" y="57"/>
                  </a:cubicBezTo>
                  <a:cubicBezTo>
                    <a:pt x="58" y="105"/>
                    <a:pt x="58" y="105"/>
                    <a:pt x="58" y="105"/>
                  </a:cubicBezTo>
                  <a:cubicBezTo>
                    <a:pt x="69" y="115"/>
                    <a:pt x="86" y="115"/>
                    <a:pt x="96" y="105"/>
                  </a:cubicBezTo>
                  <a:cubicBezTo>
                    <a:pt x="107" y="94"/>
                    <a:pt x="107" y="77"/>
                    <a:pt x="96" y="67"/>
                  </a:cubicBezTo>
                  <a:cubicBezTo>
                    <a:pt x="29" y="0"/>
                    <a:pt x="29" y="0"/>
                    <a:pt x="29" y="0"/>
                  </a:cubicBezTo>
                  <a:lnTo>
                    <a:pt x="10" y="19"/>
                  </a:lnTo>
                  <a:close/>
                </a:path>
              </a:pathLst>
            </a:custGeom>
            <a:solidFill>
              <a:srgbClr val="BC90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07" name="Freeform 22"/>
            <p:cNvSpPr>
              <a:spLocks/>
            </p:cNvSpPr>
            <p:nvPr/>
          </p:nvSpPr>
          <p:spPr bwMode="auto">
            <a:xfrm>
              <a:off x="3271041" y="3304036"/>
              <a:ext cx="270344" cy="671499"/>
            </a:xfrm>
            <a:custGeom>
              <a:avLst/>
              <a:gdLst>
                <a:gd name="T0" fmla="*/ 66 w 66"/>
                <a:gd name="T1" fmla="*/ 124 h 165"/>
                <a:gd name="T2" fmla="*/ 33 w 66"/>
                <a:gd name="T3" fmla="*/ 157 h 165"/>
                <a:gd name="T4" fmla="*/ 33 w 66"/>
                <a:gd name="T5" fmla="*/ 157 h 165"/>
                <a:gd name="T6" fmla="*/ 0 w 66"/>
                <a:gd name="T7" fmla="*/ 146 h 165"/>
                <a:gd name="T8" fmla="*/ 0 w 66"/>
                <a:gd name="T9" fmla="*/ 18 h 165"/>
                <a:gd name="T10" fmla="*/ 33 w 66"/>
                <a:gd name="T11" fmla="*/ 7 h 165"/>
                <a:gd name="T12" fmla="*/ 33 w 66"/>
                <a:gd name="T13" fmla="*/ 7 h 165"/>
                <a:gd name="T14" fmla="*/ 66 w 66"/>
                <a:gd name="T15" fmla="*/ 40 h 165"/>
                <a:gd name="T16" fmla="*/ 66 w 66"/>
                <a:gd name="T17" fmla="*/ 124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165">
                  <a:moveTo>
                    <a:pt x="66" y="124"/>
                  </a:moveTo>
                  <a:cubicBezTo>
                    <a:pt x="66" y="142"/>
                    <a:pt x="51" y="157"/>
                    <a:pt x="33" y="157"/>
                  </a:cubicBezTo>
                  <a:cubicBezTo>
                    <a:pt x="33" y="157"/>
                    <a:pt x="33" y="157"/>
                    <a:pt x="33" y="157"/>
                  </a:cubicBezTo>
                  <a:cubicBezTo>
                    <a:pt x="15" y="157"/>
                    <a:pt x="0" y="165"/>
                    <a:pt x="0" y="146"/>
                  </a:cubicBezTo>
                  <a:cubicBezTo>
                    <a:pt x="0" y="18"/>
                    <a:pt x="0" y="18"/>
                    <a:pt x="0" y="18"/>
                  </a:cubicBezTo>
                  <a:cubicBezTo>
                    <a:pt x="0" y="0"/>
                    <a:pt x="15" y="7"/>
                    <a:pt x="33" y="7"/>
                  </a:cubicBezTo>
                  <a:cubicBezTo>
                    <a:pt x="33" y="7"/>
                    <a:pt x="33" y="7"/>
                    <a:pt x="33" y="7"/>
                  </a:cubicBezTo>
                  <a:cubicBezTo>
                    <a:pt x="51" y="7"/>
                    <a:pt x="66" y="22"/>
                    <a:pt x="66" y="40"/>
                  </a:cubicBezTo>
                  <a:lnTo>
                    <a:pt x="66" y="124"/>
                  </a:lnTo>
                  <a:close/>
                </a:path>
              </a:pathLst>
            </a:custGeom>
            <a:solidFill>
              <a:srgbClr val="BC90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08" name="Freeform 24"/>
            <p:cNvSpPr>
              <a:spLocks/>
            </p:cNvSpPr>
            <p:nvPr/>
          </p:nvSpPr>
          <p:spPr bwMode="auto">
            <a:xfrm>
              <a:off x="3197538" y="3092244"/>
              <a:ext cx="127074" cy="102157"/>
            </a:xfrm>
            <a:custGeom>
              <a:avLst/>
              <a:gdLst>
                <a:gd name="T0" fmla="*/ 6 w 31"/>
                <a:gd name="T1" fmla="*/ 0 h 25"/>
                <a:gd name="T2" fmla="*/ 0 w 31"/>
                <a:gd name="T3" fmla="*/ 7 h 25"/>
                <a:gd name="T4" fmla="*/ 10 w 31"/>
                <a:gd name="T5" fmla="*/ 17 h 25"/>
                <a:gd name="T6" fmla="*/ 31 w 31"/>
                <a:gd name="T7" fmla="*/ 24 h 25"/>
                <a:gd name="T8" fmla="*/ 6 w 31"/>
                <a:gd name="T9" fmla="*/ 0 h 25"/>
              </a:gdLst>
              <a:ahLst/>
              <a:cxnLst>
                <a:cxn ang="0">
                  <a:pos x="T0" y="T1"/>
                </a:cxn>
                <a:cxn ang="0">
                  <a:pos x="T2" y="T3"/>
                </a:cxn>
                <a:cxn ang="0">
                  <a:pos x="T4" y="T5"/>
                </a:cxn>
                <a:cxn ang="0">
                  <a:pos x="T6" y="T7"/>
                </a:cxn>
                <a:cxn ang="0">
                  <a:pos x="T8" y="T9"/>
                </a:cxn>
              </a:cxnLst>
              <a:rect l="0" t="0" r="r" b="b"/>
              <a:pathLst>
                <a:path w="31" h="25">
                  <a:moveTo>
                    <a:pt x="6" y="0"/>
                  </a:moveTo>
                  <a:cubicBezTo>
                    <a:pt x="0" y="7"/>
                    <a:pt x="0" y="7"/>
                    <a:pt x="0" y="7"/>
                  </a:cubicBezTo>
                  <a:cubicBezTo>
                    <a:pt x="10" y="17"/>
                    <a:pt x="10" y="17"/>
                    <a:pt x="10" y="17"/>
                  </a:cubicBezTo>
                  <a:cubicBezTo>
                    <a:pt x="16" y="23"/>
                    <a:pt x="23" y="25"/>
                    <a:pt x="31" y="24"/>
                  </a:cubicBezTo>
                  <a:lnTo>
                    <a:pt x="6" y="0"/>
                  </a:lnTo>
                  <a:close/>
                </a:path>
              </a:pathLst>
            </a:custGeom>
            <a:solidFill>
              <a:srgbClr val="E5D0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09" name="Freeform 291"/>
            <p:cNvSpPr>
              <a:spLocks/>
            </p:cNvSpPr>
            <p:nvPr/>
          </p:nvSpPr>
          <p:spPr bwMode="auto">
            <a:xfrm>
              <a:off x="2928439" y="3760009"/>
              <a:ext cx="441020" cy="1075935"/>
            </a:xfrm>
            <a:custGeom>
              <a:avLst/>
              <a:gdLst>
                <a:gd name="connsiteX0" fmla="*/ 441021 w 441021"/>
                <a:gd name="connsiteY0" fmla="*/ 0 h 1075936"/>
                <a:gd name="connsiteX1" fmla="*/ 441021 w 441021"/>
                <a:gd name="connsiteY1" fmla="*/ 947125 h 1075936"/>
                <a:gd name="connsiteX2" fmla="*/ 423095 w 441021"/>
                <a:gd name="connsiteY2" fmla="*/ 963417 h 1075936"/>
                <a:gd name="connsiteX3" fmla="*/ 288193 w 441021"/>
                <a:gd name="connsiteY3" fmla="*/ 1064295 h 1075936"/>
                <a:gd name="connsiteX4" fmla="*/ 269032 w 441021"/>
                <a:gd name="connsiteY4" fmla="*/ 1075936 h 1075936"/>
                <a:gd name="connsiteX5" fmla="*/ 265302 w 441021"/>
                <a:gd name="connsiteY5" fmla="*/ 1073816 h 1075936"/>
                <a:gd name="connsiteX6" fmla="*/ 0 w 441021"/>
                <a:gd name="connsiteY6" fmla="*/ 578062 h 1075936"/>
                <a:gd name="connsiteX7" fmla="*/ 441021 w 441021"/>
                <a:gd name="connsiteY7" fmla="*/ 0 h 107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1021" h="1075936">
                  <a:moveTo>
                    <a:pt x="441021" y="0"/>
                  </a:moveTo>
                  <a:lnTo>
                    <a:pt x="441021" y="947125"/>
                  </a:lnTo>
                  <a:lnTo>
                    <a:pt x="423095" y="963417"/>
                  </a:lnTo>
                  <a:cubicBezTo>
                    <a:pt x="379822" y="999129"/>
                    <a:pt x="334806" y="1032804"/>
                    <a:pt x="288193" y="1064295"/>
                  </a:cubicBezTo>
                  <a:lnTo>
                    <a:pt x="269032" y="1075936"/>
                  </a:lnTo>
                  <a:lnTo>
                    <a:pt x="265302" y="1073816"/>
                  </a:lnTo>
                  <a:cubicBezTo>
                    <a:pt x="105661" y="965811"/>
                    <a:pt x="0" y="785675"/>
                    <a:pt x="0" y="578062"/>
                  </a:cubicBezTo>
                  <a:cubicBezTo>
                    <a:pt x="0" y="305314"/>
                    <a:pt x="187842" y="73276"/>
                    <a:pt x="441021" y="0"/>
                  </a:cubicBezTo>
                  <a:close/>
                </a:path>
              </a:pathLst>
            </a:custGeom>
            <a:solidFill>
              <a:srgbClr val="BC90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noAutofit/>
            </a:bodyPr>
            <a:lstStyle/>
            <a:p>
              <a:pPr defTabSz="895881">
                <a:defRPr/>
              </a:pPr>
              <a:endParaRPr lang="en-US" sz="1762" kern="0">
                <a:solidFill>
                  <a:sysClr val="windowText" lastClr="000000"/>
                </a:solidFill>
              </a:endParaRPr>
            </a:p>
          </p:txBody>
        </p:sp>
      </p:grpSp>
    </p:spTree>
    <p:extLst>
      <p:ext uri="{BB962C8B-B14F-4D97-AF65-F5344CB8AC3E}">
        <p14:creationId xmlns:p14="http://schemas.microsoft.com/office/powerpoint/2010/main" val="258183093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39881" t="14455" b="10954"/>
          <a:stretch/>
        </p:blipFill>
        <p:spPr>
          <a:xfrm>
            <a:off x="882" y="-1"/>
            <a:ext cx="12434711" cy="6994526"/>
          </a:xfrm>
          <a:prstGeom prst="rect">
            <a:avLst/>
          </a:prstGeom>
        </p:spPr>
      </p:pic>
      <p:sp>
        <p:nvSpPr>
          <p:cNvPr id="12" name="Rectangle 11"/>
          <p:cNvSpPr/>
          <p:nvPr/>
        </p:nvSpPr>
        <p:spPr bwMode="auto">
          <a:xfrm>
            <a:off x="142605" y="1212849"/>
            <a:ext cx="2881069" cy="4892449"/>
          </a:xfrm>
          <a:prstGeom prst="rect">
            <a:avLst/>
          </a:prstGeom>
          <a:solidFill>
            <a:srgbClr val="002050"/>
          </a:solidFill>
          <a:ln>
            <a:no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kern="0" dirty="0">
              <a:gradFill>
                <a:gsLst>
                  <a:gs pos="5439">
                    <a:srgbClr val="F8F8F8"/>
                  </a:gs>
                  <a:gs pos="10000">
                    <a:srgbClr val="F8F8F8"/>
                  </a:gs>
                </a:gsLst>
                <a:lin ang="5400000" scaled="0"/>
              </a:gradFill>
            </a:endParaRPr>
          </a:p>
        </p:txBody>
      </p:sp>
      <p:sp>
        <p:nvSpPr>
          <p:cNvPr id="51" name="Rectangle 50"/>
          <p:cNvSpPr/>
          <p:nvPr/>
        </p:nvSpPr>
        <p:spPr bwMode="auto">
          <a:xfrm>
            <a:off x="3204191" y="1231966"/>
            <a:ext cx="2881069" cy="4892449"/>
          </a:xfrm>
          <a:prstGeom prst="rect">
            <a:avLst/>
          </a:prstGeom>
          <a:solidFill>
            <a:srgbClr val="00BCF2"/>
          </a:solidFill>
          <a:ln>
            <a:no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kern="0" dirty="0">
              <a:gradFill>
                <a:gsLst>
                  <a:gs pos="5439">
                    <a:srgbClr val="F8F8F8"/>
                  </a:gs>
                  <a:gs pos="10000">
                    <a:srgbClr val="F8F8F8"/>
                  </a:gs>
                </a:gsLst>
                <a:lin ang="5400000" scaled="0"/>
              </a:gradFill>
            </a:endParaRPr>
          </a:p>
        </p:txBody>
      </p:sp>
      <p:sp>
        <p:nvSpPr>
          <p:cNvPr id="52" name="Rectangle 51"/>
          <p:cNvSpPr/>
          <p:nvPr/>
        </p:nvSpPr>
        <p:spPr bwMode="auto">
          <a:xfrm>
            <a:off x="6269647" y="1201615"/>
            <a:ext cx="2881069" cy="4892449"/>
          </a:xfrm>
          <a:prstGeom prst="rect">
            <a:avLst/>
          </a:prstGeom>
          <a:solidFill>
            <a:schemeClr val="bg1">
              <a:lumMod val="6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kern="0" dirty="0">
              <a:gradFill>
                <a:gsLst>
                  <a:gs pos="5439">
                    <a:srgbClr val="F8F8F8"/>
                  </a:gs>
                  <a:gs pos="10000">
                    <a:srgbClr val="F8F8F8"/>
                  </a:gs>
                </a:gsLst>
                <a:lin ang="5400000" scaled="0"/>
              </a:gradFill>
            </a:endParaRPr>
          </a:p>
        </p:txBody>
      </p:sp>
      <p:sp>
        <p:nvSpPr>
          <p:cNvPr id="53" name="Rectangle 52"/>
          <p:cNvSpPr/>
          <p:nvPr/>
        </p:nvSpPr>
        <p:spPr bwMode="auto">
          <a:xfrm>
            <a:off x="9327477" y="1211974"/>
            <a:ext cx="2881069" cy="4892449"/>
          </a:xfrm>
          <a:prstGeom prst="rect">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kern="0" dirty="0">
              <a:gradFill>
                <a:gsLst>
                  <a:gs pos="5439">
                    <a:srgbClr val="F8F8F8"/>
                  </a:gs>
                  <a:gs pos="10000">
                    <a:srgbClr val="F8F8F8"/>
                  </a:gs>
                </a:gsLst>
                <a:lin ang="5400000" scaled="0"/>
              </a:gradFill>
            </a:endParaRPr>
          </a:p>
        </p:txBody>
      </p:sp>
      <p:sp>
        <p:nvSpPr>
          <p:cNvPr id="10" name="Title 9"/>
          <p:cNvSpPr>
            <a:spLocks noGrp="1"/>
          </p:cNvSpPr>
          <p:nvPr>
            <p:ph type="title"/>
          </p:nvPr>
        </p:nvSpPr>
        <p:spPr/>
        <p:txBody>
          <a:bodyPr/>
          <a:lstStyle/>
          <a:p>
            <a:r>
              <a:rPr lang="en-US" dirty="0">
                <a:solidFill>
                  <a:schemeClr val="bg1"/>
                </a:solidFill>
              </a:rPr>
              <a:t>What we’re going to look at…</a:t>
            </a:r>
          </a:p>
        </p:txBody>
      </p:sp>
      <p:sp>
        <p:nvSpPr>
          <p:cNvPr id="6" name="Rectangle 5"/>
          <p:cNvSpPr/>
          <p:nvPr/>
        </p:nvSpPr>
        <p:spPr>
          <a:xfrm>
            <a:off x="462794" y="1508125"/>
            <a:ext cx="2216612" cy="845744"/>
          </a:xfrm>
          <a:prstGeom prst="rect">
            <a:avLst/>
          </a:prstGeom>
        </p:spPr>
        <p:txBody>
          <a:bodyPr wrap="square">
            <a:spAutoFit/>
          </a:bodyPr>
          <a:lstStyle/>
          <a:p>
            <a:pPr algn="ctr" defTabSz="932597"/>
            <a:r>
              <a:rPr lang="en-US" sz="2448" kern="0" dirty="0">
                <a:solidFill>
                  <a:schemeClr val="bg2"/>
                </a:solidFill>
              </a:rPr>
              <a:t>Working Close to the Data</a:t>
            </a:r>
          </a:p>
        </p:txBody>
      </p:sp>
      <p:sp>
        <p:nvSpPr>
          <p:cNvPr id="7" name="Rectangle 6"/>
          <p:cNvSpPr/>
          <p:nvPr/>
        </p:nvSpPr>
        <p:spPr>
          <a:xfrm>
            <a:off x="3543556" y="1508124"/>
            <a:ext cx="2183077" cy="862581"/>
          </a:xfrm>
          <a:prstGeom prst="rect">
            <a:avLst/>
          </a:prstGeom>
        </p:spPr>
        <p:txBody>
          <a:bodyPr wrap="square">
            <a:spAutoFit/>
          </a:bodyPr>
          <a:lstStyle/>
          <a:p>
            <a:pPr algn="ctr" defTabSz="932597"/>
            <a:r>
              <a:rPr lang="en-US" sz="2448" kern="0" dirty="0">
                <a:solidFill>
                  <a:schemeClr val="bg2"/>
                </a:solidFill>
              </a:rPr>
              <a:t>Cloud Native Tooling</a:t>
            </a:r>
          </a:p>
        </p:txBody>
      </p:sp>
      <p:sp>
        <p:nvSpPr>
          <p:cNvPr id="9" name="Rectangle 8"/>
          <p:cNvSpPr/>
          <p:nvPr/>
        </p:nvSpPr>
        <p:spPr>
          <a:xfrm>
            <a:off x="6412514" y="1508124"/>
            <a:ext cx="2534036" cy="862581"/>
          </a:xfrm>
          <a:prstGeom prst="rect">
            <a:avLst/>
          </a:prstGeom>
        </p:spPr>
        <p:txBody>
          <a:bodyPr wrap="square">
            <a:spAutoFit/>
          </a:bodyPr>
          <a:lstStyle/>
          <a:p>
            <a:pPr algn="ctr" defTabSz="932597"/>
            <a:r>
              <a:rPr lang="en-US" sz="2448" kern="0" dirty="0">
                <a:solidFill>
                  <a:schemeClr val="bg2"/>
                </a:solidFill>
              </a:rPr>
              <a:t>Infrastructure as Code</a:t>
            </a:r>
          </a:p>
        </p:txBody>
      </p:sp>
      <p:sp>
        <p:nvSpPr>
          <p:cNvPr id="11" name="Rectangle 10"/>
          <p:cNvSpPr/>
          <p:nvPr/>
        </p:nvSpPr>
        <p:spPr>
          <a:xfrm>
            <a:off x="9334491" y="1508124"/>
            <a:ext cx="2853663" cy="862581"/>
          </a:xfrm>
          <a:prstGeom prst="rect">
            <a:avLst/>
          </a:prstGeom>
        </p:spPr>
        <p:txBody>
          <a:bodyPr wrap="square">
            <a:spAutoFit/>
          </a:bodyPr>
          <a:lstStyle/>
          <a:p>
            <a:pPr algn="ctr" defTabSz="932597"/>
            <a:r>
              <a:rPr lang="en-US" sz="2448" kern="0" dirty="0">
                <a:solidFill>
                  <a:schemeClr val="bg2"/>
                </a:solidFill>
              </a:rPr>
              <a:t>Trusted Hybrid Cloud Transactions</a:t>
            </a:r>
          </a:p>
        </p:txBody>
      </p:sp>
      <p:grpSp>
        <p:nvGrpSpPr>
          <p:cNvPr id="55" name="Group 54"/>
          <p:cNvGrpSpPr/>
          <p:nvPr/>
        </p:nvGrpSpPr>
        <p:grpSpPr>
          <a:xfrm>
            <a:off x="343722" y="3714534"/>
            <a:ext cx="2443642" cy="822002"/>
            <a:chOff x="3976974" y="1975375"/>
            <a:chExt cx="2395945" cy="805957"/>
          </a:xfrm>
        </p:grpSpPr>
        <p:pic>
          <p:nvPicPr>
            <p:cNvPr id="56" name="Picture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6974" y="1975375"/>
              <a:ext cx="805957" cy="805957"/>
            </a:xfrm>
            <a:prstGeom prst="rect">
              <a:avLst/>
            </a:prstGeom>
          </p:spPr>
        </p:pic>
        <p:sp>
          <p:nvSpPr>
            <p:cNvPr id="57" name="Rectangle 56"/>
            <p:cNvSpPr/>
            <p:nvPr/>
          </p:nvSpPr>
          <p:spPr>
            <a:xfrm>
              <a:off x="4801785" y="2193687"/>
              <a:ext cx="1571134" cy="406265"/>
            </a:xfrm>
            <a:prstGeom prst="rect">
              <a:avLst/>
            </a:prstGeom>
          </p:spPr>
          <p:txBody>
            <a:bodyPr wrap="square">
              <a:spAutoFit/>
            </a:bodyPr>
            <a:lstStyle/>
            <a:p>
              <a:pPr algn="r" defTabSz="951304">
                <a:defRPr/>
              </a:pPr>
              <a:r>
                <a:rPr lang="en-US" sz="2040" kern="0" dirty="0">
                  <a:solidFill>
                    <a:schemeClr val="bg1"/>
                  </a:solidFill>
                  <a:latin typeface="Segoe UI Light"/>
                </a:rPr>
                <a:t>E-commerce</a:t>
              </a:r>
            </a:p>
          </p:txBody>
        </p:sp>
      </p:grpSp>
      <p:grpSp>
        <p:nvGrpSpPr>
          <p:cNvPr id="69" name="Group 68"/>
          <p:cNvGrpSpPr/>
          <p:nvPr/>
        </p:nvGrpSpPr>
        <p:grpSpPr>
          <a:xfrm>
            <a:off x="3590214" y="3841882"/>
            <a:ext cx="2619660" cy="734534"/>
            <a:chOff x="798717" y="2642326"/>
            <a:chExt cx="2568527" cy="720197"/>
          </a:xfrm>
        </p:grpSpPr>
        <p:sp>
          <p:nvSpPr>
            <p:cNvPr id="70" name="Rectangle 69"/>
            <p:cNvSpPr/>
            <p:nvPr/>
          </p:nvSpPr>
          <p:spPr>
            <a:xfrm>
              <a:off x="1494452" y="2642326"/>
              <a:ext cx="1872792" cy="720197"/>
            </a:xfrm>
            <a:prstGeom prst="rect">
              <a:avLst/>
            </a:prstGeom>
          </p:spPr>
          <p:txBody>
            <a:bodyPr wrap="square">
              <a:spAutoFit/>
            </a:bodyPr>
            <a:lstStyle/>
            <a:p>
              <a:pPr defTabSz="932597"/>
              <a:r>
                <a:rPr lang="en-US" sz="2040" kern="0" dirty="0">
                  <a:solidFill>
                    <a:schemeClr val="bg1"/>
                  </a:solidFill>
                  <a:latin typeface="Segoe UI Light"/>
                </a:rPr>
                <a:t>App </a:t>
              </a:r>
            </a:p>
            <a:p>
              <a:pPr defTabSz="932597"/>
              <a:r>
                <a:rPr lang="en-US" sz="2040" kern="0" dirty="0">
                  <a:solidFill>
                    <a:schemeClr val="bg1"/>
                  </a:solidFill>
                  <a:latin typeface="Segoe UI Light"/>
                </a:rPr>
                <a:t>modernization</a:t>
              </a:r>
            </a:p>
          </p:txBody>
        </p:sp>
        <p:pic>
          <p:nvPicPr>
            <p:cNvPr id="71" name="Picture 70"/>
            <p:cNvPicPr>
              <a:picLocks noChangeAspect="1"/>
            </p:cNvPicPr>
            <p:nvPr/>
          </p:nvPicPr>
          <p:blipFill>
            <a:blip r:embed="rId5" cstate="print">
              <a:duotone>
                <a:prstClr val="black"/>
                <a:srgbClr val="7030A0">
                  <a:tint val="45000"/>
                  <a:satMod val="400000"/>
                </a:srgbClr>
              </a:duotone>
              <a:extLst>
                <a:ext uri="{28A0092B-C50C-407E-A947-70E740481C1C}">
                  <a14:useLocalDpi xmlns:a14="http://schemas.microsoft.com/office/drawing/2010/main" val="0"/>
                </a:ext>
              </a:extLst>
            </a:blip>
            <a:stretch>
              <a:fillRect/>
            </a:stretch>
          </p:blipFill>
          <p:spPr>
            <a:xfrm>
              <a:off x="798717" y="2689158"/>
              <a:ext cx="614373" cy="614373"/>
            </a:xfrm>
            <a:prstGeom prst="rect">
              <a:avLst/>
            </a:prstGeom>
          </p:spPr>
        </p:pic>
      </p:grpSp>
      <p:grpSp>
        <p:nvGrpSpPr>
          <p:cNvPr id="79" name="Group 20"/>
          <p:cNvGrpSpPr/>
          <p:nvPr/>
        </p:nvGrpSpPr>
        <p:grpSpPr>
          <a:xfrm>
            <a:off x="6452281" y="3798344"/>
            <a:ext cx="2597240" cy="859265"/>
            <a:chOff x="1454870" y="3897927"/>
            <a:chExt cx="2546545" cy="842493"/>
          </a:xfrm>
        </p:grpSpPr>
        <p:sp>
          <p:nvSpPr>
            <p:cNvPr id="80" name="Rectangle 21"/>
            <p:cNvSpPr/>
            <p:nvPr/>
          </p:nvSpPr>
          <p:spPr>
            <a:xfrm>
              <a:off x="2343429" y="4020223"/>
              <a:ext cx="1657986" cy="720197"/>
            </a:xfrm>
            <a:prstGeom prst="rect">
              <a:avLst/>
            </a:prstGeom>
          </p:spPr>
          <p:txBody>
            <a:bodyPr wrap="square">
              <a:spAutoFit/>
            </a:bodyPr>
            <a:lstStyle/>
            <a:p>
              <a:pPr defTabSz="932597"/>
              <a:r>
                <a:rPr lang="en-US" sz="2040" kern="0" dirty="0">
                  <a:solidFill>
                    <a:schemeClr val="bg1"/>
                  </a:solidFill>
                  <a:latin typeface="Segoe UI Light"/>
                </a:rPr>
                <a:t>Development </a:t>
              </a:r>
              <a:br>
                <a:rPr lang="en-US" sz="2040" kern="0" dirty="0">
                  <a:solidFill>
                    <a:schemeClr val="bg1"/>
                  </a:solidFill>
                  <a:latin typeface="Segoe UI Light"/>
                </a:rPr>
              </a:br>
              <a:r>
                <a:rPr lang="en-US" sz="2040" kern="0" dirty="0">
                  <a:solidFill>
                    <a:schemeClr val="bg1"/>
                  </a:solidFill>
                  <a:latin typeface="Segoe UI Light"/>
                </a:rPr>
                <a:t>and test</a:t>
              </a:r>
            </a:p>
          </p:txBody>
        </p:sp>
        <p:grpSp>
          <p:nvGrpSpPr>
            <p:cNvPr id="81" name="Group 23"/>
            <p:cNvGrpSpPr>
              <a:grpSpLocks noChangeAspect="1"/>
            </p:cNvGrpSpPr>
            <p:nvPr/>
          </p:nvGrpSpPr>
          <p:grpSpPr bwMode="auto">
            <a:xfrm>
              <a:off x="1454870" y="3897927"/>
              <a:ext cx="773367" cy="773367"/>
              <a:chOff x="427" y="1821"/>
              <a:chExt cx="497" cy="497"/>
            </a:xfrm>
          </p:grpSpPr>
          <p:sp>
            <p:nvSpPr>
              <p:cNvPr id="82" name="AutoShape 8"/>
              <p:cNvSpPr>
                <a:spLocks noChangeAspect="1" noChangeArrowheads="1" noTextEdit="1"/>
              </p:cNvSpPr>
              <p:nvPr/>
            </p:nvSpPr>
            <p:spPr bwMode="auto">
              <a:xfrm>
                <a:off x="427" y="1821"/>
                <a:ext cx="497" cy="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049">
                  <a:defRPr/>
                </a:pPr>
                <a:endParaRPr lang="en-US" kern="0">
                  <a:solidFill>
                    <a:schemeClr val="bg2"/>
                  </a:solidFill>
                </a:endParaRPr>
              </a:p>
            </p:txBody>
          </p:sp>
          <p:sp>
            <p:nvSpPr>
              <p:cNvPr id="83" name="Freeform 10"/>
              <p:cNvSpPr>
                <a:spLocks/>
              </p:cNvSpPr>
              <p:nvPr/>
            </p:nvSpPr>
            <p:spPr bwMode="auto">
              <a:xfrm>
                <a:off x="427" y="1821"/>
                <a:ext cx="495" cy="311"/>
              </a:xfrm>
              <a:custGeom>
                <a:avLst/>
                <a:gdLst>
                  <a:gd name="T0" fmla="*/ 320 w 320"/>
                  <a:gd name="T1" fmla="*/ 164 h 201"/>
                  <a:gd name="T2" fmla="*/ 283 w 320"/>
                  <a:gd name="T3" fmla="*/ 127 h 201"/>
                  <a:gd name="T4" fmla="*/ 278 w 320"/>
                  <a:gd name="T5" fmla="*/ 127 h 201"/>
                  <a:gd name="T6" fmla="*/ 282 w 320"/>
                  <a:gd name="T7" fmla="*/ 101 h 201"/>
                  <a:gd name="T8" fmla="*/ 185 w 320"/>
                  <a:gd name="T9" fmla="*/ 1 h 201"/>
                  <a:gd name="T10" fmla="*/ 90 w 320"/>
                  <a:gd name="T11" fmla="*/ 69 h 201"/>
                  <a:gd name="T12" fmla="*/ 68 w 320"/>
                  <a:gd name="T13" fmla="*/ 65 h 201"/>
                  <a:gd name="T14" fmla="*/ 0 w 320"/>
                  <a:gd name="T15" fmla="*/ 133 h 201"/>
                  <a:gd name="T16" fmla="*/ 0 w 320"/>
                  <a:gd name="T17" fmla="*/ 133 h 201"/>
                  <a:gd name="T18" fmla="*/ 67 w 320"/>
                  <a:gd name="T19" fmla="*/ 201 h 201"/>
                  <a:gd name="T20" fmla="*/ 67 w 320"/>
                  <a:gd name="T21" fmla="*/ 201 h 201"/>
                  <a:gd name="T22" fmla="*/ 285 w 320"/>
                  <a:gd name="T23" fmla="*/ 201 h 201"/>
                  <a:gd name="T24" fmla="*/ 320 w 320"/>
                  <a:gd name="T25" fmla="*/ 164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0" h="201">
                    <a:moveTo>
                      <a:pt x="320" y="164"/>
                    </a:moveTo>
                    <a:cubicBezTo>
                      <a:pt x="320" y="144"/>
                      <a:pt x="303" y="127"/>
                      <a:pt x="283" y="127"/>
                    </a:cubicBezTo>
                    <a:cubicBezTo>
                      <a:pt x="278" y="127"/>
                      <a:pt x="278" y="127"/>
                      <a:pt x="278" y="127"/>
                    </a:cubicBezTo>
                    <a:cubicBezTo>
                      <a:pt x="281" y="119"/>
                      <a:pt x="282" y="110"/>
                      <a:pt x="282" y="101"/>
                    </a:cubicBezTo>
                    <a:cubicBezTo>
                      <a:pt x="282" y="46"/>
                      <a:pt x="239" y="2"/>
                      <a:pt x="185" y="1"/>
                    </a:cubicBezTo>
                    <a:cubicBezTo>
                      <a:pt x="141" y="0"/>
                      <a:pt x="103" y="28"/>
                      <a:pt x="90" y="69"/>
                    </a:cubicBezTo>
                    <a:cubicBezTo>
                      <a:pt x="83" y="66"/>
                      <a:pt x="75" y="65"/>
                      <a:pt x="68" y="65"/>
                    </a:cubicBezTo>
                    <a:cubicBezTo>
                      <a:pt x="30" y="65"/>
                      <a:pt x="0" y="96"/>
                      <a:pt x="0" y="133"/>
                    </a:cubicBezTo>
                    <a:cubicBezTo>
                      <a:pt x="0" y="133"/>
                      <a:pt x="0" y="133"/>
                      <a:pt x="0" y="133"/>
                    </a:cubicBezTo>
                    <a:cubicBezTo>
                      <a:pt x="0" y="171"/>
                      <a:pt x="30" y="201"/>
                      <a:pt x="67" y="201"/>
                    </a:cubicBezTo>
                    <a:cubicBezTo>
                      <a:pt x="67" y="201"/>
                      <a:pt x="67" y="201"/>
                      <a:pt x="67" y="201"/>
                    </a:cubicBezTo>
                    <a:cubicBezTo>
                      <a:pt x="285" y="201"/>
                      <a:pt x="285" y="201"/>
                      <a:pt x="285" y="201"/>
                    </a:cubicBezTo>
                    <a:cubicBezTo>
                      <a:pt x="305" y="200"/>
                      <a:pt x="320" y="184"/>
                      <a:pt x="320" y="164"/>
                    </a:cubicBezTo>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defRPr/>
                </a:pPr>
                <a:endParaRPr lang="en-US" kern="0">
                  <a:solidFill>
                    <a:schemeClr val="bg2"/>
                  </a:solidFill>
                </a:endParaRPr>
              </a:p>
            </p:txBody>
          </p:sp>
          <p:sp>
            <p:nvSpPr>
              <p:cNvPr id="84" name="Freeform 11"/>
              <p:cNvSpPr>
                <a:spLocks noEditPoints="1"/>
              </p:cNvSpPr>
              <p:nvPr/>
            </p:nvSpPr>
            <p:spPr bwMode="auto">
              <a:xfrm>
                <a:off x="427" y="1823"/>
                <a:ext cx="330" cy="206"/>
              </a:xfrm>
              <a:custGeom>
                <a:avLst/>
                <a:gdLst>
                  <a:gd name="T0" fmla="*/ 0 w 213"/>
                  <a:gd name="T1" fmla="*/ 132 h 133"/>
                  <a:gd name="T2" fmla="*/ 0 w 213"/>
                  <a:gd name="T3" fmla="*/ 133 h 133"/>
                  <a:gd name="T4" fmla="*/ 0 w 213"/>
                  <a:gd name="T5" fmla="*/ 132 h 133"/>
                  <a:gd name="T6" fmla="*/ 0 w 213"/>
                  <a:gd name="T7" fmla="*/ 132 h 133"/>
                  <a:gd name="T8" fmla="*/ 206 w 213"/>
                  <a:gd name="T9" fmla="*/ 3 h 133"/>
                  <a:gd name="T10" fmla="*/ 213 w 213"/>
                  <a:gd name="T11" fmla="*/ 5 h 133"/>
                  <a:gd name="T12" fmla="*/ 213 w 213"/>
                  <a:gd name="T13" fmla="*/ 4 h 133"/>
                  <a:gd name="T14" fmla="*/ 206 w 213"/>
                  <a:gd name="T15" fmla="*/ 3 h 133"/>
                  <a:gd name="T16" fmla="*/ 183 w 213"/>
                  <a:gd name="T17" fmla="*/ 0 h 133"/>
                  <a:gd name="T18" fmla="*/ 90 w 213"/>
                  <a:gd name="T19" fmla="*/ 68 h 133"/>
                  <a:gd name="T20" fmla="*/ 68 w 213"/>
                  <a:gd name="T21" fmla="*/ 64 h 133"/>
                  <a:gd name="T22" fmla="*/ 68 w 213"/>
                  <a:gd name="T23" fmla="*/ 64 h 133"/>
                  <a:gd name="T24" fmla="*/ 0 w 213"/>
                  <a:gd name="T25" fmla="*/ 132 h 133"/>
                  <a:gd name="T26" fmla="*/ 68 w 213"/>
                  <a:gd name="T27" fmla="*/ 64 h 133"/>
                  <a:gd name="T28" fmla="*/ 68 w 213"/>
                  <a:gd name="T29" fmla="*/ 64 h 133"/>
                  <a:gd name="T30" fmla="*/ 90 w 213"/>
                  <a:gd name="T31" fmla="*/ 68 h 133"/>
                  <a:gd name="T32" fmla="*/ 183 w 213"/>
                  <a:gd name="T33" fmla="*/ 0 h 133"/>
                  <a:gd name="T34" fmla="*/ 184 w 213"/>
                  <a:gd name="T35" fmla="*/ 0 h 133"/>
                  <a:gd name="T36" fmla="*/ 183 w 213"/>
                  <a:gd name="T37" fmla="*/ 0 h 133"/>
                  <a:gd name="T38" fmla="*/ 183 w 213"/>
                  <a:gd name="T39"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 h="133">
                    <a:moveTo>
                      <a:pt x="0" y="132"/>
                    </a:moveTo>
                    <a:cubicBezTo>
                      <a:pt x="0" y="133"/>
                      <a:pt x="0" y="133"/>
                      <a:pt x="0" y="133"/>
                    </a:cubicBezTo>
                    <a:cubicBezTo>
                      <a:pt x="0" y="133"/>
                      <a:pt x="0" y="133"/>
                      <a:pt x="0" y="132"/>
                    </a:cubicBezTo>
                    <a:cubicBezTo>
                      <a:pt x="0" y="132"/>
                      <a:pt x="0" y="132"/>
                      <a:pt x="0" y="132"/>
                    </a:cubicBezTo>
                    <a:moveTo>
                      <a:pt x="206" y="3"/>
                    </a:moveTo>
                    <a:cubicBezTo>
                      <a:pt x="208" y="3"/>
                      <a:pt x="210" y="4"/>
                      <a:pt x="213" y="5"/>
                    </a:cubicBezTo>
                    <a:cubicBezTo>
                      <a:pt x="213" y="5"/>
                      <a:pt x="213" y="5"/>
                      <a:pt x="213" y="4"/>
                    </a:cubicBezTo>
                    <a:cubicBezTo>
                      <a:pt x="211" y="4"/>
                      <a:pt x="208" y="3"/>
                      <a:pt x="206" y="3"/>
                    </a:cubicBezTo>
                    <a:moveTo>
                      <a:pt x="183" y="0"/>
                    </a:moveTo>
                    <a:cubicBezTo>
                      <a:pt x="140" y="0"/>
                      <a:pt x="103" y="27"/>
                      <a:pt x="90" y="68"/>
                    </a:cubicBezTo>
                    <a:cubicBezTo>
                      <a:pt x="83" y="65"/>
                      <a:pt x="75" y="64"/>
                      <a:pt x="68" y="64"/>
                    </a:cubicBezTo>
                    <a:cubicBezTo>
                      <a:pt x="68" y="64"/>
                      <a:pt x="68" y="64"/>
                      <a:pt x="68" y="64"/>
                    </a:cubicBezTo>
                    <a:cubicBezTo>
                      <a:pt x="30" y="64"/>
                      <a:pt x="0" y="95"/>
                      <a:pt x="0" y="132"/>
                    </a:cubicBezTo>
                    <a:cubicBezTo>
                      <a:pt x="0" y="95"/>
                      <a:pt x="30" y="64"/>
                      <a:pt x="68" y="64"/>
                    </a:cubicBezTo>
                    <a:cubicBezTo>
                      <a:pt x="68" y="64"/>
                      <a:pt x="68" y="64"/>
                      <a:pt x="68" y="64"/>
                    </a:cubicBezTo>
                    <a:cubicBezTo>
                      <a:pt x="75" y="64"/>
                      <a:pt x="83" y="65"/>
                      <a:pt x="90" y="68"/>
                    </a:cubicBezTo>
                    <a:cubicBezTo>
                      <a:pt x="103" y="27"/>
                      <a:pt x="141" y="0"/>
                      <a:pt x="183" y="0"/>
                    </a:cubicBezTo>
                    <a:cubicBezTo>
                      <a:pt x="183" y="0"/>
                      <a:pt x="184" y="0"/>
                      <a:pt x="184" y="0"/>
                    </a:cubicBezTo>
                    <a:cubicBezTo>
                      <a:pt x="184" y="0"/>
                      <a:pt x="183" y="0"/>
                      <a:pt x="183" y="0"/>
                    </a:cubicBezTo>
                    <a:cubicBezTo>
                      <a:pt x="183" y="0"/>
                      <a:pt x="183" y="0"/>
                      <a:pt x="18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defRPr/>
                </a:pPr>
                <a:endParaRPr lang="en-US" kern="0">
                  <a:solidFill>
                    <a:schemeClr val="bg2"/>
                  </a:solidFill>
                </a:endParaRPr>
              </a:p>
            </p:txBody>
          </p:sp>
          <p:sp>
            <p:nvSpPr>
              <p:cNvPr id="85" name="Freeform 12"/>
              <p:cNvSpPr>
                <a:spLocks noEditPoints="1"/>
              </p:cNvSpPr>
              <p:nvPr/>
            </p:nvSpPr>
            <p:spPr bwMode="auto">
              <a:xfrm>
                <a:off x="427" y="1823"/>
                <a:ext cx="330" cy="309"/>
              </a:xfrm>
              <a:custGeom>
                <a:avLst/>
                <a:gdLst>
                  <a:gd name="T0" fmla="*/ 104 w 213"/>
                  <a:gd name="T1" fmla="*/ 200 h 200"/>
                  <a:gd name="T2" fmla="*/ 104 w 213"/>
                  <a:gd name="T3" fmla="*/ 200 h 200"/>
                  <a:gd name="T4" fmla="*/ 104 w 213"/>
                  <a:gd name="T5" fmla="*/ 200 h 200"/>
                  <a:gd name="T6" fmla="*/ 104 w 213"/>
                  <a:gd name="T7" fmla="*/ 200 h 200"/>
                  <a:gd name="T8" fmla="*/ 183 w 213"/>
                  <a:gd name="T9" fmla="*/ 0 h 200"/>
                  <a:gd name="T10" fmla="*/ 90 w 213"/>
                  <a:gd name="T11" fmla="*/ 68 h 200"/>
                  <a:gd name="T12" fmla="*/ 68 w 213"/>
                  <a:gd name="T13" fmla="*/ 64 h 200"/>
                  <a:gd name="T14" fmla="*/ 68 w 213"/>
                  <a:gd name="T15" fmla="*/ 64 h 200"/>
                  <a:gd name="T16" fmla="*/ 0 w 213"/>
                  <a:gd name="T17" fmla="*/ 132 h 200"/>
                  <a:gd name="T18" fmla="*/ 0 w 213"/>
                  <a:gd name="T19" fmla="*/ 132 h 200"/>
                  <a:gd name="T20" fmla="*/ 0 w 213"/>
                  <a:gd name="T21" fmla="*/ 132 h 200"/>
                  <a:gd name="T22" fmla="*/ 0 w 213"/>
                  <a:gd name="T23" fmla="*/ 132 h 200"/>
                  <a:gd name="T24" fmla="*/ 0 w 213"/>
                  <a:gd name="T25" fmla="*/ 132 h 200"/>
                  <a:gd name="T26" fmla="*/ 0 w 213"/>
                  <a:gd name="T27" fmla="*/ 133 h 200"/>
                  <a:gd name="T28" fmla="*/ 67 w 213"/>
                  <a:gd name="T29" fmla="*/ 200 h 200"/>
                  <a:gd name="T30" fmla="*/ 67 w 213"/>
                  <a:gd name="T31" fmla="*/ 200 h 200"/>
                  <a:gd name="T32" fmla="*/ 104 w 213"/>
                  <a:gd name="T33" fmla="*/ 200 h 200"/>
                  <a:gd name="T34" fmla="*/ 85 w 213"/>
                  <a:gd name="T35" fmla="*/ 167 h 200"/>
                  <a:gd name="T36" fmla="*/ 135 w 213"/>
                  <a:gd name="T37" fmla="*/ 86 h 200"/>
                  <a:gd name="T38" fmla="*/ 151 w 213"/>
                  <a:gd name="T39" fmla="*/ 84 h 200"/>
                  <a:gd name="T40" fmla="*/ 158 w 213"/>
                  <a:gd name="T41" fmla="*/ 84 h 200"/>
                  <a:gd name="T42" fmla="*/ 213 w 213"/>
                  <a:gd name="T43" fmla="*/ 5 h 200"/>
                  <a:gd name="T44" fmla="*/ 206 w 213"/>
                  <a:gd name="T45" fmla="*/ 3 h 200"/>
                  <a:gd name="T46" fmla="*/ 184 w 213"/>
                  <a:gd name="T47" fmla="*/ 0 h 200"/>
                  <a:gd name="T48" fmla="*/ 183 w 213"/>
                  <a:gd name="T49"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3" h="200">
                    <a:moveTo>
                      <a:pt x="104" y="200"/>
                    </a:moveTo>
                    <a:cubicBezTo>
                      <a:pt x="104" y="200"/>
                      <a:pt x="104" y="200"/>
                      <a:pt x="104" y="200"/>
                    </a:cubicBezTo>
                    <a:cubicBezTo>
                      <a:pt x="104" y="200"/>
                      <a:pt x="104" y="200"/>
                      <a:pt x="104" y="200"/>
                    </a:cubicBezTo>
                    <a:cubicBezTo>
                      <a:pt x="104" y="200"/>
                      <a:pt x="104" y="200"/>
                      <a:pt x="104" y="200"/>
                    </a:cubicBezTo>
                    <a:moveTo>
                      <a:pt x="183" y="0"/>
                    </a:moveTo>
                    <a:cubicBezTo>
                      <a:pt x="141" y="0"/>
                      <a:pt x="103" y="27"/>
                      <a:pt x="90" y="68"/>
                    </a:cubicBezTo>
                    <a:cubicBezTo>
                      <a:pt x="83" y="65"/>
                      <a:pt x="75" y="64"/>
                      <a:pt x="68" y="64"/>
                    </a:cubicBezTo>
                    <a:cubicBezTo>
                      <a:pt x="68" y="64"/>
                      <a:pt x="68" y="64"/>
                      <a:pt x="68" y="64"/>
                    </a:cubicBezTo>
                    <a:cubicBezTo>
                      <a:pt x="30" y="64"/>
                      <a:pt x="0" y="95"/>
                      <a:pt x="0" y="132"/>
                    </a:cubicBezTo>
                    <a:cubicBezTo>
                      <a:pt x="0" y="132"/>
                      <a:pt x="0" y="132"/>
                      <a:pt x="0" y="132"/>
                    </a:cubicBezTo>
                    <a:cubicBezTo>
                      <a:pt x="0" y="132"/>
                      <a:pt x="0" y="132"/>
                      <a:pt x="0" y="132"/>
                    </a:cubicBezTo>
                    <a:cubicBezTo>
                      <a:pt x="0" y="132"/>
                      <a:pt x="0" y="132"/>
                      <a:pt x="0" y="132"/>
                    </a:cubicBezTo>
                    <a:cubicBezTo>
                      <a:pt x="0" y="132"/>
                      <a:pt x="0" y="132"/>
                      <a:pt x="0" y="132"/>
                    </a:cubicBezTo>
                    <a:cubicBezTo>
                      <a:pt x="0" y="133"/>
                      <a:pt x="0" y="133"/>
                      <a:pt x="0" y="133"/>
                    </a:cubicBezTo>
                    <a:cubicBezTo>
                      <a:pt x="0" y="170"/>
                      <a:pt x="30" y="200"/>
                      <a:pt x="67" y="200"/>
                    </a:cubicBezTo>
                    <a:cubicBezTo>
                      <a:pt x="67" y="200"/>
                      <a:pt x="67" y="200"/>
                      <a:pt x="67" y="200"/>
                    </a:cubicBezTo>
                    <a:cubicBezTo>
                      <a:pt x="104" y="200"/>
                      <a:pt x="104" y="200"/>
                      <a:pt x="104" y="200"/>
                    </a:cubicBezTo>
                    <a:cubicBezTo>
                      <a:pt x="95" y="191"/>
                      <a:pt x="88" y="180"/>
                      <a:pt x="85" y="167"/>
                    </a:cubicBezTo>
                    <a:cubicBezTo>
                      <a:pt x="77" y="131"/>
                      <a:pt x="99" y="95"/>
                      <a:pt x="135" y="86"/>
                    </a:cubicBezTo>
                    <a:cubicBezTo>
                      <a:pt x="140" y="85"/>
                      <a:pt x="145" y="84"/>
                      <a:pt x="151" y="84"/>
                    </a:cubicBezTo>
                    <a:cubicBezTo>
                      <a:pt x="153" y="84"/>
                      <a:pt x="156" y="84"/>
                      <a:pt x="158" y="84"/>
                    </a:cubicBezTo>
                    <a:cubicBezTo>
                      <a:pt x="161" y="50"/>
                      <a:pt x="182" y="20"/>
                      <a:pt x="213" y="5"/>
                    </a:cubicBezTo>
                    <a:cubicBezTo>
                      <a:pt x="210" y="4"/>
                      <a:pt x="208" y="3"/>
                      <a:pt x="206" y="3"/>
                    </a:cubicBezTo>
                    <a:cubicBezTo>
                      <a:pt x="198" y="1"/>
                      <a:pt x="191" y="0"/>
                      <a:pt x="184" y="0"/>
                    </a:cubicBezTo>
                    <a:cubicBezTo>
                      <a:pt x="184" y="0"/>
                      <a:pt x="183" y="0"/>
                      <a:pt x="183" y="0"/>
                    </a:cubicBezTo>
                  </a:path>
                </a:pathLst>
              </a:custGeom>
              <a:solidFill>
                <a:srgbClr val="83C7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defRPr/>
                </a:pPr>
                <a:endParaRPr lang="en-US" kern="0">
                  <a:solidFill>
                    <a:schemeClr val="bg2"/>
                  </a:solidFill>
                </a:endParaRPr>
              </a:p>
            </p:txBody>
          </p:sp>
          <p:sp>
            <p:nvSpPr>
              <p:cNvPr id="86" name="Freeform 13"/>
              <p:cNvSpPr>
                <a:spLocks/>
              </p:cNvSpPr>
              <p:nvPr/>
            </p:nvSpPr>
            <p:spPr bwMode="auto">
              <a:xfrm>
                <a:off x="554" y="1981"/>
                <a:ext cx="344" cy="337"/>
              </a:xfrm>
              <a:custGeom>
                <a:avLst/>
                <a:gdLst>
                  <a:gd name="T0" fmla="*/ 214 w 222"/>
                  <a:gd name="T1" fmla="*/ 194 h 218"/>
                  <a:gd name="T2" fmla="*/ 147 w 222"/>
                  <a:gd name="T3" fmla="*/ 77 h 218"/>
                  <a:gd name="T4" fmla="*/ 147 w 222"/>
                  <a:gd name="T5" fmla="*/ 30 h 218"/>
                  <a:gd name="T6" fmla="*/ 148 w 222"/>
                  <a:gd name="T7" fmla="*/ 30 h 218"/>
                  <a:gd name="T8" fmla="*/ 163 w 222"/>
                  <a:gd name="T9" fmla="*/ 16 h 218"/>
                  <a:gd name="T10" fmla="*/ 163 w 222"/>
                  <a:gd name="T11" fmla="*/ 15 h 218"/>
                  <a:gd name="T12" fmla="*/ 148 w 222"/>
                  <a:gd name="T13" fmla="*/ 0 h 218"/>
                  <a:gd name="T14" fmla="*/ 74 w 222"/>
                  <a:gd name="T15" fmla="*/ 0 h 218"/>
                  <a:gd name="T16" fmla="*/ 59 w 222"/>
                  <a:gd name="T17" fmla="*/ 15 h 218"/>
                  <a:gd name="T18" fmla="*/ 74 w 222"/>
                  <a:gd name="T19" fmla="*/ 30 h 218"/>
                  <a:gd name="T20" fmla="*/ 74 w 222"/>
                  <a:gd name="T21" fmla="*/ 30 h 218"/>
                  <a:gd name="T22" fmla="*/ 75 w 222"/>
                  <a:gd name="T23" fmla="*/ 30 h 218"/>
                  <a:gd name="T24" fmla="*/ 75 w 222"/>
                  <a:gd name="T25" fmla="*/ 77 h 218"/>
                  <a:gd name="T26" fmla="*/ 8 w 222"/>
                  <a:gd name="T27" fmla="*/ 194 h 218"/>
                  <a:gd name="T28" fmla="*/ 21 w 222"/>
                  <a:gd name="T29" fmla="*/ 218 h 218"/>
                  <a:gd name="T30" fmla="*/ 201 w 222"/>
                  <a:gd name="T31" fmla="*/ 218 h 218"/>
                  <a:gd name="T32" fmla="*/ 214 w 222"/>
                  <a:gd name="T33" fmla="*/ 194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2" h="218">
                    <a:moveTo>
                      <a:pt x="214" y="194"/>
                    </a:moveTo>
                    <a:cubicBezTo>
                      <a:pt x="147" y="77"/>
                      <a:pt x="147" y="77"/>
                      <a:pt x="147" y="77"/>
                    </a:cubicBezTo>
                    <a:cubicBezTo>
                      <a:pt x="147" y="30"/>
                      <a:pt x="147" y="30"/>
                      <a:pt x="147" y="30"/>
                    </a:cubicBezTo>
                    <a:cubicBezTo>
                      <a:pt x="148" y="30"/>
                      <a:pt x="148" y="30"/>
                      <a:pt x="148" y="30"/>
                    </a:cubicBezTo>
                    <a:cubicBezTo>
                      <a:pt x="156" y="30"/>
                      <a:pt x="163" y="24"/>
                      <a:pt x="163" y="16"/>
                    </a:cubicBezTo>
                    <a:cubicBezTo>
                      <a:pt x="163" y="15"/>
                      <a:pt x="163" y="15"/>
                      <a:pt x="163" y="15"/>
                    </a:cubicBezTo>
                    <a:cubicBezTo>
                      <a:pt x="163" y="7"/>
                      <a:pt x="156" y="0"/>
                      <a:pt x="148" y="0"/>
                    </a:cubicBezTo>
                    <a:cubicBezTo>
                      <a:pt x="74" y="0"/>
                      <a:pt x="74" y="0"/>
                      <a:pt x="74" y="0"/>
                    </a:cubicBezTo>
                    <a:cubicBezTo>
                      <a:pt x="66" y="0"/>
                      <a:pt x="59" y="7"/>
                      <a:pt x="59" y="15"/>
                    </a:cubicBezTo>
                    <a:cubicBezTo>
                      <a:pt x="59" y="23"/>
                      <a:pt x="66" y="30"/>
                      <a:pt x="74" y="30"/>
                    </a:cubicBezTo>
                    <a:cubicBezTo>
                      <a:pt x="74" y="30"/>
                      <a:pt x="74" y="30"/>
                      <a:pt x="74" y="30"/>
                    </a:cubicBezTo>
                    <a:cubicBezTo>
                      <a:pt x="75" y="30"/>
                      <a:pt x="75" y="30"/>
                      <a:pt x="75" y="30"/>
                    </a:cubicBezTo>
                    <a:cubicBezTo>
                      <a:pt x="75" y="77"/>
                      <a:pt x="75" y="77"/>
                      <a:pt x="75" y="77"/>
                    </a:cubicBezTo>
                    <a:cubicBezTo>
                      <a:pt x="8" y="194"/>
                      <a:pt x="8" y="194"/>
                      <a:pt x="8" y="194"/>
                    </a:cubicBezTo>
                    <a:cubicBezTo>
                      <a:pt x="0" y="207"/>
                      <a:pt x="6" y="218"/>
                      <a:pt x="21" y="218"/>
                    </a:cubicBezTo>
                    <a:cubicBezTo>
                      <a:pt x="201" y="218"/>
                      <a:pt x="201" y="218"/>
                      <a:pt x="201" y="218"/>
                    </a:cubicBezTo>
                    <a:cubicBezTo>
                      <a:pt x="216" y="218"/>
                      <a:pt x="222" y="208"/>
                      <a:pt x="214" y="194"/>
                    </a:cubicBezTo>
                  </a:path>
                </a:pathLst>
              </a:custGeom>
              <a:solidFill>
                <a:srgbClr val="59B4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defRPr/>
                </a:pPr>
                <a:endParaRPr lang="en-US" kern="0">
                  <a:solidFill>
                    <a:schemeClr val="bg2"/>
                  </a:solidFill>
                </a:endParaRPr>
              </a:p>
            </p:txBody>
          </p:sp>
          <p:sp>
            <p:nvSpPr>
              <p:cNvPr id="87" name="Freeform 14"/>
              <p:cNvSpPr>
                <a:spLocks/>
              </p:cNvSpPr>
              <p:nvPr/>
            </p:nvSpPr>
            <p:spPr bwMode="auto">
              <a:xfrm>
                <a:off x="610" y="2203"/>
                <a:ext cx="233" cy="75"/>
              </a:xfrm>
              <a:custGeom>
                <a:avLst/>
                <a:gdLst>
                  <a:gd name="T0" fmla="*/ 123 w 151"/>
                  <a:gd name="T1" fmla="*/ 0 h 48"/>
                  <a:gd name="T2" fmla="*/ 91 w 151"/>
                  <a:gd name="T3" fmla="*/ 0 h 48"/>
                  <a:gd name="T4" fmla="*/ 92 w 151"/>
                  <a:gd name="T5" fmla="*/ 6 h 48"/>
                  <a:gd name="T6" fmla="*/ 78 w 151"/>
                  <a:gd name="T7" fmla="*/ 20 h 48"/>
                  <a:gd name="T8" fmla="*/ 65 w 151"/>
                  <a:gd name="T9" fmla="*/ 6 h 48"/>
                  <a:gd name="T10" fmla="*/ 66 w 151"/>
                  <a:gd name="T11" fmla="*/ 0 h 48"/>
                  <a:gd name="T12" fmla="*/ 27 w 151"/>
                  <a:gd name="T13" fmla="*/ 0 h 48"/>
                  <a:gd name="T14" fmla="*/ 0 w 151"/>
                  <a:gd name="T15" fmla="*/ 48 h 48"/>
                  <a:gd name="T16" fmla="*/ 151 w 151"/>
                  <a:gd name="T17" fmla="*/ 48 h 48"/>
                  <a:gd name="T18" fmla="*/ 123 w 151"/>
                  <a:gd name="T1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1" h="48">
                    <a:moveTo>
                      <a:pt x="123" y="0"/>
                    </a:moveTo>
                    <a:cubicBezTo>
                      <a:pt x="91" y="0"/>
                      <a:pt x="91" y="0"/>
                      <a:pt x="91" y="0"/>
                    </a:cubicBezTo>
                    <a:cubicBezTo>
                      <a:pt x="91" y="2"/>
                      <a:pt x="92" y="4"/>
                      <a:pt x="92" y="6"/>
                    </a:cubicBezTo>
                    <a:cubicBezTo>
                      <a:pt x="92" y="14"/>
                      <a:pt x="86" y="20"/>
                      <a:pt x="78" y="20"/>
                    </a:cubicBezTo>
                    <a:cubicBezTo>
                      <a:pt x="71" y="19"/>
                      <a:pt x="65" y="13"/>
                      <a:pt x="65" y="6"/>
                    </a:cubicBezTo>
                    <a:cubicBezTo>
                      <a:pt x="65" y="4"/>
                      <a:pt x="66" y="2"/>
                      <a:pt x="66" y="0"/>
                    </a:cubicBezTo>
                    <a:cubicBezTo>
                      <a:pt x="27" y="0"/>
                      <a:pt x="27" y="0"/>
                      <a:pt x="27" y="0"/>
                    </a:cubicBezTo>
                    <a:cubicBezTo>
                      <a:pt x="0" y="48"/>
                      <a:pt x="0" y="48"/>
                      <a:pt x="0" y="48"/>
                    </a:cubicBezTo>
                    <a:cubicBezTo>
                      <a:pt x="151" y="48"/>
                      <a:pt x="151" y="48"/>
                      <a:pt x="151" y="48"/>
                    </a:cubicBezTo>
                    <a:cubicBezTo>
                      <a:pt x="123" y="0"/>
                      <a:pt x="123" y="0"/>
                      <a:pt x="123" y="0"/>
                    </a:cubicBezTo>
                  </a:path>
                </a:pathLst>
              </a:custGeom>
              <a:solidFill>
                <a:srgbClr val="8049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defRPr/>
                </a:pPr>
                <a:endParaRPr lang="en-US" kern="0">
                  <a:solidFill>
                    <a:schemeClr val="bg2"/>
                  </a:solidFill>
                </a:endParaRPr>
              </a:p>
            </p:txBody>
          </p:sp>
          <p:sp>
            <p:nvSpPr>
              <p:cNvPr id="88" name="Freeform 15"/>
              <p:cNvSpPr>
                <a:spLocks/>
              </p:cNvSpPr>
              <p:nvPr/>
            </p:nvSpPr>
            <p:spPr bwMode="auto">
              <a:xfrm>
                <a:off x="710" y="2203"/>
                <a:ext cx="42" cy="31"/>
              </a:xfrm>
              <a:custGeom>
                <a:avLst/>
                <a:gdLst>
                  <a:gd name="T0" fmla="*/ 13 w 27"/>
                  <a:gd name="T1" fmla="*/ 20 h 20"/>
                  <a:gd name="T2" fmla="*/ 27 w 27"/>
                  <a:gd name="T3" fmla="*/ 6 h 20"/>
                  <a:gd name="T4" fmla="*/ 26 w 27"/>
                  <a:gd name="T5" fmla="*/ 0 h 20"/>
                  <a:gd name="T6" fmla="*/ 1 w 27"/>
                  <a:gd name="T7" fmla="*/ 0 h 20"/>
                  <a:gd name="T8" fmla="*/ 0 w 27"/>
                  <a:gd name="T9" fmla="*/ 6 h 20"/>
                  <a:gd name="T10" fmla="*/ 13 w 27"/>
                  <a:gd name="T11" fmla="*/ 20 h 20"/>
                </a:gdLst>
                <a:ahLst/>
                <a:cxnLst>
                  <a:cxn ang="0">
                    <a:pos x="T0" y="T1"/>
                  </a:cxn>
                  <a:cxn ang="0">
                    <a:pos x="T2" y="T3"/>
                  </a:cxn>
                  <a:cxn ang="0">
                    <a:pos x="T4" y="T5"/>
                  </a:cxn>
                  <a:cxn ang="0">
                    <a:pos x="T6" y="T7"/>
                  </a:cxn>
                  <a:cxn ang="0">
                    <a:pos x="T8" y="T9"/>
                  </a:cxn>
                  <a:cxn ang="0">
                    <a:pos x="T10" y="T11"/>
                  </a:cxn>
                </a:cxnLst>
                <a:rect l="0" t="0" r="r" b="b"/>
                <a:pathLst>
                  <a:path w="27" h="20">
                    <a:moveTo>
                      <a:pt x="13" y="20"/>
                    </a:moveTo>
                    <a:cubicBezTo>
                      <a:pt x="21" y="20"/>
                      <a:pt x="27" y="14"/>
                      <a:pt x="27" y="6"/>
                    </a:cubicBezTo>
                    <a:cubicBezTo>
                      <a:pt x="27" y="4"/>
                      <a:pt x="26" y="2"/>
                      <a:pt x="26" y="0"/>
                    </a:cubicBezTo>
                    <a:cubicBezTo>
                      <a:pt x="1" y="0"/>
                      <a:pt x="1" y="0"/>
                      <a:pt x="1" y="0"/>
                    </a:cubicBezTo>
                    <a:cubicBezTo>
                      <a:pt x="1" y="2"/>
                      <a:pt x="0" y="4"/>
                      <a:pt x="0" y="6"/>
                    </a:cubicBezTo>
                    <a:cubicBezTo>
                      <a:pt x="0" y="14"/>
                      <a:pt x="6" y="20"/>
                      <a:pt x="13" y="20"/>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defRPr/>
                </a:pPr>
                <a:endParaRPr lang="en-US" kern="0">
                  <a:solidFill>
                    <a:schemeClr val="bg2"/>
                  </a:solidFill>
                </a:endParaRPr>
              </a:p>
            </p:txBody>
          </p:sp>
          <p:sp>
            <p:nvSpPr>
              <p:cNvPr id="89" name="Oval 16"/>
              <p:cNvSpPr>
                <a:spLocks noChangeArrowheads="1"/>
              </p:cNvSpPr>
              <p:nvPr/>
            </p:nvSpPr>
            <p:spPr bwMode="auto">
              <a:xfrm>
                <a:off x="747" y="2241"/>
                <a:ext cx="21" cy="20"/>
              </a:xfrm>
              <a:prstGeom prst="ellipse">
                <a:avLst/>
              </a:pr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defRPr/>
                </a:pPr>
                <a:endParaRPr lang="en-US" kern="0">
                  <a:solidFill>
                    <a:schemeClr val="bg2"/>
                  </a:solidFill>
                </a:endParaRPr>
              </a:p>
            </p:txBody>
          </p:sp>
          <p:sp>
            <p:nvSpPr>
              <p:cNvPr id="90" name="Freeform 17"/>
              <p:cNvSpPr>
                <a:spLocks noEditPoints="1"/>
              </p:cNvSpPr>
              <p:nvPr/>
            </p:nvSpPr>
            <p:spPr bwMode="auto">
              <a:xfrm>
                <a:off x="645" y="1981"/>
                <a:ext cx="24" cy="46"/>
              </a:xfrm>
              <a:custGeom>
                <a:avLst/>
                <a:gdLst>
                  <a:gd name="T0" fmla="*/ 15 w 15"/>
                  <a:gd name="T1" fmla="*/ 30 h 30"/>
                  <a:gd name="T2" fmla="*/ 15 w 15"/>
                  <a:gd name="T3" fmla="*/ 30 h 30"/>
                  <a:gd name="T4" fmla="*/ 15 w 15"/>
                  <a:gd name="T5" fmla="*/ 30 h 30"/>
                  <a:gd name="T6" fmla="*/ 15 w 15"/>
                  <a:gd name="T7" fmla="*/ 30 h 30"/>
                  <a:gd name="T8" fmla="*/ 15 w 15"/>
                  <a:gd name="T9" fmla="*/ 30 h 30"/>
                  <a:gd name="T10" fmla="*/ 15 w 15"/>
                  <a:gd name="T11" fmla="*/ 30 h 30"/>
                  <a:gd name="T12" fmla="*/ 15 w 15"/>
                  <a:gd name="T13" fmla="*/ 30 h 30"/>
                  <a:gd name="T14" fmla="*/ 15 w 15"/>
                  <a:gd name="T15" fmla="*/ 30 h 30"/>
                  <a:gd name="T16" fmla="*/ 15 w 15"/>
                  <a:gd name="T17" fmla="*/ 30 h 30"/>
                  <a:gd name="T18" fmla="*/ 15 w 15"/>
                  <a:gd name="T19" fmla="*/ 30 h 30"/>
                  <a:gd name="T20" fmla="*/ 0 w 15"/>
                  <a:gd name="T21" fmla="*/ 15 h 30"/>
                  <a:gd name="T22" fmla="*/ 0 w 15"/>
                  <a:gd name="T23" fmla="*/ 15 h 30"/>
                  <a:gd name="T24" fmla="*/ 0 w 15"/>
                  <a:gd name="T25" fmla="*/ 15 h 30"/>
                  <a:gd name="T26" fmla="*/ 15 w 15"/>
                  <a:gd name="T27" fmla="*/ 0 h 30"/>
                  <a:gd name="T28" fmla="*/ 0 w 15"/>
                  <a:gd name="T29" fmla="*/ 15 h 30"/>
                  <a:gd name="T30" fmla="*/ 0 w 15"/>
                  <a:gd name="T31" fmla="*/ 15 h 30"/>
                  <a:gd name="T32" fmla="*/ 15 w 15"/>
                  <a:gd name="T33" fmla="*/ 0 h 30"/>
                  <a:gd name="T34" fmla="*/ 15 w 15"/>
                  <a:gd name="T35" fmla="*/ 0 h 30"/>
                  <a:gd name="T36" fmla="*/ 15 w 15"/>
                  <a:gd name="T37" fmla="*/ 0 h 30"/>
                  <a:gd name="T38" fmla="*/ 15 w 15"/>
                  <a:gd name="T39" fmla="*/ 0 h 30"/>
                  <a:gd name="T40" fmla="*/ 15 w 15"/>
                  <a:gd name="T4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30">
                    <a:moveTo>
                      <a:pt x="15" y="30"/>
                    </a:moveTo>
                    <a:cubicBezTo>
                      <a:pt x="15" y="30"/>
                      <a:pt x="15" y="30"/>
                      <a:pt x="15" y="30"/>
                    </a:cubicBezTo>
                    <a:cubicBezTo>
                      <a:pt x="15" y="30"/>
                      <a:pt x="15" y="30"/>
                      <a:pt x="15" y="30"/>
                    </a:cubicBezTo>
                    <a:cubicBezTo>
                      <a:pt x="15" y="30"/>
                      <a:pt x="15" y="30"/>
                      <a:pt x="15" y="30"/>
                    </a:cubicBezTo>
                    <a:moveTo>
                      <a:pt x="15" y="30"/>
                    </a:moveTo>
                    <a:cubicBezTo>
                      <a:pt x="15" y="30"/>
                      <a:pt x="15" y="30"/>
                      <a:pt x="15" y="30"/>
                    </a:cubicBezTo>
                    <a:cubicBezTo>
                      <a:pt x="15" y="30"/>
                      <a:pt x="15" y="30"/>
                      <a:pt x="15" y="30"/>
                    </a:cubicBezTo>
                    <a:moveTo>
                      <a:pt x="15" y="30"/>
                    </a:moveTo>
                    <a:cubicBezTo>
                      <a:pt x="15" y="30"/>
                      <a:pt x="15" y="30"/>
                      <a:pt x="15" y="30"/>
                    </a:cubicBezTo>
                    <a:cubicBezTo>
                      <a:pt x="15" y="30"/>
                      <a:pt x="15" y="30"/>
                      <a:pt x="15" y="30"/>
                    </a:cubicBezTo>
                    <a:moveTo>
                      <a:pt x="0" y="15"/>
                    </a:moveTo>
                    <a:cubicBezTo>
                      <a:pt x="0" y="15"/>
                      <a:pt x="0" y="15"/>
                      <a:pt x="0" y="15"/>
                    </a:cubicBezTo>
                    <a:cubicBezTo>
                      <a:pt x="0" y="15"/>
                      <a:pt x="0" y="15"/>
                      <a:pt x="0" y="15"/>
                    </a:cubicBezTo>
                    <a:moveTo>
                      <a:pt x="15" y="0"/>
                    </a:moveTo>
                    <a:cubicBezTo>
                      <a:pt x="7" y="0"/>
                      <a:pt x="0" y="7"/>
                      <a:pt x="0" y="15"/>
                    </a:cubicBezTo>
                    <a:cubicBezTo>
                      <a:pt x="0" y="15"/>
                      <a:pt x="0" y="15"/>
                      <a:pt x="0" y="15"/>
                    </a:cubicBezTo>
                    <a:cubicBezTo>
                      <a:pt x="0" y="7"/>
                      <a:pt x="7" y="0"/>
                      <a:pt x="15" y="0"/>
                    </a:cubicBezTo>
                    <a:moveTo>
                      <a:pt x="15" y="0"/>
                    </a:moveTo>
                    <a:cubicBezTo>
                      <a:pt x="15" y="0"/>
                      <a:pt x="15" y="0"/>
                      <a:pt x="15" y="0"/>
                    </a:cubicBezTo>
                    <a:cubicBezTo>
                      <a:pt x="15" y="0"/>
                      <a:pt x="15" y="0"/>
                      <a:pt x="15" y="0"/>
                    </a:cubicBezTo>
                    <a:cubicBezTo>
                      <a:pt x="15" y="0"/>
                      <a:pt x="15" y="0"/>
                      <a:pt x="15" y="0"/>
                    </a:cubicBezTo>
                  </a:path>
                </a:pathLst>
              </a:custGeom>
              <a:solidFill>
                <a:srgbClr val="409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defRPr/>
                </a:pPr>
                <a:endParaRPr lang="en-US" kern="0">
                  <a:solidFill>
                    <a:schemeClr val="bg2"/>
                  </a:solidFill>
                </a:endParaRPr>
              </a:p>
            </p:txBody>
          </p:sp>
          <p:sp>
            <p:nvSpPr>
              <p:cNvPr id="91" name="Freeform 18"/>
              <p:cNvSpPr>
                <a:spLocks/>
              </p:cNvSpPr>
              <p:nvPr/>
            </p:nvSpPr>
            <p:spPr bwMode="auto">
              <a:xfrm>
                <a:off x="566" y="2132"/>
                <a:ext cx="85" cy="149"/>
              </a:xfrm>
              <a:custGeom>
                <a:avLst/>
                <a:gdLst>
                  <a:gd name="T0" fmla="*/ 55 w 55"/>
                  <a:gd name="T1" fmla="*/ 0 h 96"/>
                  <a:gd name="T2" fmla="*/ 55 w 55"/>
                  <a:gd name="T3" fmla="*/ 0 h 96"/>
                  <a:gd name="T4" fmla="*/ 0 w 55"/>
                  <a:gd name="T5" fmla="*/ 96 h 96"/>
                  <a:gd name="T6" fmla="*/ 0 w 55"/>
                  <a:gd name="T7" fmla="*/ 96 h 96"/>
                  <a:gd name="T8" fmla="*/ 0 w 55"/>
                  <a:gd name="T9" fmla="*/ 96 h 96"/>
                  <a:gd name="T10" fmla="*/ 55 w 55"/>
                  <a:gd name="T11" fmla="*/ 0 h 96"/>
                </a:gdLst>
                <a:ahLst/>
                <a:cxnLst>
                  <a:cxn ang="0">
                    <a:pos x="T0" y="T1"/>
                  </a:cxn>
                  <a:cxn ang="0">
                    <a:pos x="T2" y="T3"/>
                  </a:cxn>
                  <a:cxn ang="0">
                    <a:pos x="T4" y="T5"/>
                  </a:cxn>
                  <a:cxn ang="0">
                    <a:pos x="T6" y="T7"/>
                  </a:cxn>
                  <a:cxn ang="0">
                    <a:pos x="T8" y="T9"/>
                  </a:cxn>
                  <a:cxn ang="0">
                    <a:pos x="T10" y="T11"/>
                  </a:cxn>
                </a:cxnLst>
                <a:rect l="0" t="0" r="r" b="b"/>
                <a:pathLst>
                  <a:path w="55" h="96">
                    <a:moveTo>
                      <a:pt x="55" y="0"/>
                    </a:moveTo>
                    <a:cubicBezTo>
                      <a:pt x="55" y="0"/>
                      <a:pt x="55" y="0"/>
                      <a:pt x="55" y="0"/>
                    </a:cubicBezTo>
                    <a:cubicBezTo>
                      <a:pt x="0" y="96"/>
                      <a:pt x="0" y="96"/>
                      <a:pt x="0" y="96"/>
                    </a:cubicBezTo>
                    <a:cubicBezTo>
                      <a:pt x="0" y="96"/>
                      <a:pt x="0" y="96"/>
                      <a:pt x="0" y="96"/>
                    </a:cubicBezTo>
                    <a:cubicBezTo>
                      <a:pt x="0" y="96"/>
                      <a:pt x="0" y="96"/>
                      <a:pt x="0" y="96"/>
                    </a:cubicBezTo>
                    <a:cubicBezTo>
                      <a:pt x="55" y="0"/>
                      <a:pt x="55" y="0"/>
                      <a:pt x="5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defRPr/>
                </a:pPr>
                <a:endParaRPr lang="en-US" kern="0">
                  <a:solidFill>
                    <a:schemeClr val="bg2"/>
                  </a:solidFill>
                </a:endParaRPr>
              </a:p>
            </p:txBody>
          </p:sp>
          <p:sp>
            <p:nvSpPr>
              <p:cNvPr id="92" name="Freeform 19"/>
              <p:cNvSpPr>
                <a:spLocks/>
              </p:cNvSpPr>
              <p:nvPr/>
            </p:nvSpPr>
            <p:spPr bwMode="auto">
              <a:xfrm>
                <a:off x="651" y="2100"/>
                <a:ext cx="19" cy="32"/>
              </a:xfrm>
              <a:custGeom>
                <a:avLst/>
                <a:gdLst>
                  <a:gd name="T0" fmla="*/ 19 w 19"/>
                  <a:gd name="T1" fmla="*/ 0 h 32"/>
                  <a:gd name="T2" fmla="*/ 0 w 19"/>
                  <a:gd name="T3" fmla="*/ 32 h 32"/>
                  <a:gd name="T4" fmla="*/ 0 w 19"/>
                  <a:gd name="T5" fmla="*/ 32 h 32"/>
                  <a:gd name="T6" fmla="*/ 19 w 19"/>
                  <a:gd name="T7" fmla="*/ 0 h 32"/>
                  <a:gd name="T8" fmla="*/ 19 w 19"/>
                  <a:gd name="T9" fmla="*/ 0 h 32"/>
                </a:gdLst>
                <a:ahLst/>
                <a:cxnLst>
                  <a:cxn ang="0">
                    <a:pos x="T0" y="T1"/>
                  </a:cxn>
                  <a:cxn ang="0">
                    <a:pos x="T2" y="T3"/>
                  </a:cxn>
                  <a:cxn ang="0">
                    <a:pos x="T4" y="T5"/>
                  </a:cxn>
                  <a:cxn ang="0">
                    <a:pos x="T6" y="T7"/>
                  </a:cxn>
                  <a:cxn ang="0">
                    <a:pos x="T8" y="T9"/>
                  </a:cxn>
                </a:cxnLst>
                <a:rect l="0" t="0" r="r" b="b"/>
                <a:pathLst>
                  <a:path w="19" h="32">
                    <a:moveTo>
                      <a:pt x="19" y="0"/>
                    </a:moveTo>
                    <a:lnTo>
                      <a:pt x="0" y="32"/>
                    </a:lnTo>
                    <a:lnTo>
                      <a:pt x="0" y="32"/>
                    </a:lnTo>
                    <a:lnTo>
                      <a:pt x="19" y="0"/>
                    </a:lnTo>
                    <a:lnTo>
                      <a:pt x="19" y="0"/>
                    </a:lnTo>
                    <a:close/>
                  </a:path>
                </a:pathLst>
              </a:custGeom>
              <a:solidFill>
                <a:srgbClr val="409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defRPr/>
                </a:pPr>
                <a:endParaRPr lang="en-US" kern="0">
                  <a:solidFill>
                    <a:schemeClr val="bg2"/>
                  </a:solidFill>
                </a:endParaRPr>
              </a:p>
            </p:txBody>
          </p:sp>
          <p:sp>
            <p:nvSpPr>
              <p:cNvPr id="93" name="Freeform 20"/>
              <p:cNvSpPr>
                <a:spLocks/>
              </p:cNvSpPr>
              <p:nvPr/>
            </p:nvSpPr>
            <p:spPr bwMode="auto">
              <a:xfrm>
                <a:off x="651" y="2100"/>
                <a:ext cx="19" cy="32"/>
              </a:xfrm>
              <a:custGeom>
                <a:avLst/>
                <a:gdLst>
                  <a:gd name="T0" fmla="*/ 19 w 19"/>
                  <a:gd name="T1" fmla="*/ 0 h 32"/>
                  <a:gd name="T2" fmla="*/ 0 w 19"/>
                  <a:gd name="T3" fmla="*/ 32 h 32"/>
                  <a:gd name="T4" fmla="*/ 0 w 19"/>
                  <a:gd name="T5" fmla="*/ 32 h 32"/>
                  <a:gd name="T6" fmla="*/ 19 w 19"/>
                  <a:gd name="T7" fmla="*/ 0 h 32"/>
                  <a:gd name="T8" fmla="*/ 19 w 19"/>
                  <a:gd name="T9" fmla="*/ 0 h 32"/>
                </a:gdLst>
                <a:ahLst/>
                <a:cxnLst>
                  <a:cxn ang="0">
                    <a:pos x="T0" y="T1"/>
                  </a:cxn>
                  <a:cxn ang="0">
                    <a:pos x="T2" y="T3"/>
                  </a:cxn>
                  <a:cxn ang="0">
                    <a:pos x="T4" y="T5"/>
                  </a:cxn>
                  <a:cxn ang="0">
                    <a:pos x="T6" y="T7"/>
                  </a:cxn>
                  <a:cxn ang="0">
                    <a:pos x="T8" y="T9"/>
                  </a:cxn>
                </a:cxnLst>
                <a:rect l="0" t="0" r="r" b="b"/>
                <a:pathLst>
                  <a:path w="19" h="32">
                    <a:moveTo>
                      <a:pt x="19" y="0"/>
                    </a:moveTo>
                    <a:lnTo>
                      <a:pt x="0" y="32"/>
                    </a:lnTo>
                    <a:lnTo>
                      <a:pt x="0" y="32"/>
                    </a:lnTo>
                    <a:lnTo>
                      <a:pt x="19" y="0"/>
                    </a:lnTo>
                    <a:lnTo>
                      <a:pt x="1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defRPr/>
                </a:pPr>
                <a:endParaRPr lang="en-US" kern="0">
                  <a:solidFill>
                    <a:schemeClr val="bg2"/>
                  </a:solidFill>
                </a:endParaRPr>
              </a:p>
            </p:txBody>
          </p:sp>
          <p:sp>
            <p:nvSpPr>
              <p:cNvPr id="94" name="Freeform 21"/>
              <p:cNvSpPr>
                <a:spLocks/>
              </p:cNvSpPr>
              <p:nvPr/>
            </p:nvSpPr>
            <p:spPr bwMode="auto">
              <a:xfrm>
                <a:off x="566" y="2312"/>
                <a:ext cx="16" cy="6"/>
              </a:xfrm>
              <a:custGeom>
                <a:avLst/>
                <a:gdLst>
                  <a:gd name="T0" fmla="*/ 0 w 10"/>
                  <a:gd name="T1" fmla="*/ 0 h 4"/>
                  <a:gd name="T2" fmla="*/ 10 w 10"/>
                  <a:gd name="T3" fmla="*/ 4 h 4"/>
                  <a:gd name="T4" fmla="*/ 0 w 10"/>
                  <a:gd name="T5" fmla="*/ 0 h 4"/>
                </a:gdLst>
                <a:ahLst/>
                <a:cxnLst>
                  <a:cxn ang="0">
                    <a:pos x="T0" y="T1"/>
                  </a:cxn>
                  <a:cxn ang="0">
                    <a:pos x="T2" y="T3"/>
                  </a:cxn>
                  <a:cxn ang="0">
                    <a:pos x="T4" y="T5"/>
                  </a:cxn>
                </a:cxnLst>
                <a:rect l="0" t="0" r="r" b="b"/>
                <a:pathLst>
                  <a:path w="10" h="4">
                    <a:moveTo>
                      <a:pt x="0" y="0"/>
                    </a:moveTo>
                    <a:cubicBezTo>
                      <a:pt x="2" y="2"/>
                      <a:pt x="6" y="3"/>
                      <a:pt x="10" y="4"/>
                    </a:cubicBezTo>
                    <a:cubicBezTo>
                      <a:pt x="6" y="3"/>
                      <a:pt x="2"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defRPr/>
                </a:pPr>
                <a:endParaRPr lang="en-US" kern="0">
                  <a:solidFill>
                    <a:schemeClr val="bg2"/>
                  </a:solidFill>
                </a:endParaRPr>
              </a:p>
            </p:txBody>
          </p:sp>
          <p:sp>
            <p:nvSpPr>
              <p:cNvPr id="95" name="Freeform 22"/>
              <p:cNvSpPr>
                <a:spLocks/>
              </p:cNvSpPr>
              <p:nvPr/>
            </p:nvSpPr>
            <p:spPr bwMode="auto">
              <a:xfrm>
                <a:off x="559" y="1981"/>
                <a:ext cx="159" cy="337"/>
              </a:xfrm>
              <a:custGeom>
                <a:avLst/>
                <a:gdLst>
                  <a:gd name="T0" fmla="*/ 103 w 103"/>
                  <a:gd name="T1" fmla="*/ 0 h 218"/>
                  <a:gd name="T2" fmla="*/ 71 w 103"/>
                  <a:gd name="T3" fmla="*/ 0 h 218"/>
                  <a:gd name="T4" fmla="*/ 71 w 103"/>
                  <a:gd name="T5" fmla="*/ 0 h 218"/>
                  <a:gd name="T6" fmla="*/ 71 w 103"/>
                  <a:gd name="T7" fmla="*/ 0 h 218"/>
                  <a:gd name="T8" fmla="*/ 71 w 103"/>
                  <a:gd name="T9" fmla="*/ 0 h 218"/>
                  <a:gd name="T10" fmla="*/ 71 w 103"/>
                  <a:gd name="T11" fmla="*/ 0 h 218"/>
                  <a:gd name="T12" fmla="*/ 56 w 103"/>
                  <a:gd name="T13" fmla="*/ 15 h 218"/>
                  <a:gd name="T14" fmla="*/ 56 w 103"/>
                  <a:gd name="T15" fmla="*/ 15 h 218"/>
                  <a:gd name="T16" fmla="*/ 56 w 103"/>
                  <a:gd name="T17" fmla="*/ 15 h 218"/>
                  <a:gd name="T18" fmla="*/ 56 w 103"/>
                  <a:gd name="T19" fmla="*/ 15 h 218"/>
                  <a:gd name="T20" fmla="*/ 56 w 103"/>
                  <a:gd name="T21" fmla="*/ 15 h 218"/>
                  <a:gd name="T22" fmla="*/ 71 w 103"/>
                  <a:gd name="T23" fmla="*/ 30 h 218"/>
                  <a:gd name="T24" fmla="*/ 71 w 103"/>
                  <a:gd name="T25" fmla="*/ 30 h 218"/>
                  <a:gd name="T26" fmla="*/ 71 w 103"/>
                  <a:gd name="T27" fmla="*/ 30 h 218"/>
                  <a:gd name="T28" fmla="*/ 71 w 103"/>
                  <a:gd name="T29" fmla="*/ 30 h 218"/>
                  <a:gd name="T30" fmla="*/ 71 w 103"/>
                  <a:gd name="T31" fmla="*/ 30 h 218"/>
                  <a:gd name="T32" fmla="*/ 71 w 103"/>
                  <a:gd name="T33" fmla="*/ 30 h 218"/>
                  <a:gd name="T34" fmla="*/ 71 w 103"/>
                  <a:gd name="T35" fmla="*/ 30 h 218"/>
                  <a:gd name="T36" fmla="*/ 72 w 103"/>
                  <a:gd name="T37" fmla="*/ 30 h 218"/>
                  <a:gd name="T38" fmla="*/ 72 w 103"/>
                  <a:gd name="T39" fmla="*/ 77 h 218"/>
                  <a:gd name="T40" fmla="*/ 72 w 103"/>
                  <a:gd name="T41" fmla="*/ 77 h 218"/>
                  <a:gd name="T42" fmla="*/ 60 w 103"/>
                  <a:gd name="T43" fmla="*/ 98 h 218"/>
                  <a:gd name="T44" fmla="*/ 5 w 103"/>
                  <a:gd name="T45" fmla="*/ 194 h 218"/>
                  <a:gd name="T46" fmla="*/ 5 w 103"/>
                  <a:gd name="T47" fmla="*/ 194 h 218"/>
                  <a:gd name="T48" fmla="*/ 5 w 103"/>
                  <a:gd name="T49" fmla="*/ 214 h 218"/>
                  <a:gd name="T50" fmla="*/ 15 w 103"/>
                  <a:gd name="T51" fmla="*/ 218 h 218"/>
                  <a:gd name="T52" fmla="*/ 18 w 103"/>
                  <a:gd name="T53" fmla="*/ 218 h 218"/>
                  <a:gd name="T54" fmla="*/ 18 w 103"/>
                  <a:gd name="T55" fmla="*/ 218 h 218"/>
                  <a:gd name="T56" fmla="*/ 67 w 103"/>
                  <a:gd name="T57" fmla="*/ 218 h 218"/>
                  <a:gd name="T58" fmla="*/ 74 w 103"/>
                  <a:gd name="T59" fmla="*/ 192 h 218"/>
                  <a:gd name="T60" fmla="*/ 33 w 103"/>
                  <a:gd name="T61" fmla="*/ 192 h 218"/>
                  <a:gd name="T62" fmla="*/ 60 w 103"/>
                  <a:gd name="T63" fmla="*/ 144 h 218"/>
                  <a:gd name="T64" fmla="*/ 86 w 103"/>
                  <a:gd name="T65" fmla="*/ 144 h 218"/>
                  <a:gd name="T66" fmla="*/ 103 w 103"/>
                  <a:gd name="T67" fmla="*/ 77 h 218"/>
                  <a:gd name="T68" fmla="*/ 103 w 103"/>
                  <a:gd name="T69"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3" h="218">
                    <a:moveTo>
                      <a:pt x="103" y="0"/>
                    </a:moveTo>
                    <a:cubicBezTo>
                      <a:pt x="71" y="0"/>
                      <a:pt x="71" y="0"/>
                      <a:pt x="71" y="0"/>
                    </a:cubicBezTo>
                    <a:cubicBezTo>
                      <a:pt x="71" y="0"/>
                      <a:pt x="71" y="0"/>
                      <a:pt x="71" y="0"/>
                    </a:cubicBezTo>
                    <a:cubicBezTo>
                      <a:pt x="71" y="0"/>
                      <a:pt x="71" y="0"/>
                      <a:pt x="71" y="0"/>
                    </a:cubicBezTo>
                    <a:cubicBezTo>
                      <a:pt x="71" y="0"/>
                      <a:pt x="71" y="0"/>
                      <a:pt x="71" y="0"/>
                    </a:cubicBezTo>
                    <a:cubicBezTo>
                      <a:pt x="71" y="0"/>
                      <a:pt x="71" y="0"/>
                      <a:pt x="71" y="0"/>
                    </a:cubicBezTo>
                    <a:cubicBezTo>
                      <a:pt x="63" y="0"/>
                      <a:pt x="56" y="7"/>
                      <a:pt x="56" y="15"/>
                    </a:cubicBezTo>
                    <a:cubicBezTo>
                      <a:pt x="56" y="15"/>
                      <a:pt x="56" y="15"/>
                      <a:pt x="56" y="15"/>
                    </a:cubicBezTo>
                    <a:cubicBezTo>
                      <a:pt x="56" y="15"/>
                      <a:pt x="56" y="15"/>
                      <a:pt x="56" y="15"/>
                    </a:cubicBezTo>
                    <a:cubicBezTo>
                      <a:pt x="56" y="15"/>
                      <a:pt x="56" y="15"/>
                      <a:pt x="56" y="15"/>
                    </a:cubicBezTo>
                    <a:cubicBezTo>
                      <a:pt x="56" y="15"/>
                      <a:pt x="56" y="15"/>
                      <a:pt x="56" y="15"/>
                    </a:cubicBezTo>
                    <a:cubicBezTo>
                      <a:pt x="56" y="23"/>
                      <a:pt x="63" y="30"/>
                      <a:pt x="71" y="30"/>
                    </a:cubicBezTo>
                    <a:cubicBezTo>
                      <a:pt x="71" y="30"/>
                      <a:pt x="71" y="30"/>
                      <a:pt x="71" y="30"/>
                    </a:cubicBezTo>
                    <a:cubicBezTo>
                      <a:pt x="71" y="30"/>
                      <a:pt x="71" y="30"/>
                      <a:pt x="71" y="30"/>
                    </a:cubicBezTo>
                    <a:cubicBezTo>
                      <a:pt x="71" y="30"/>
                      <a:pt x="71" y="30"/>
                      <a:pt x="71" y="30"/>
                    </a:cubicBezTo>
                    <a:cubicBezTo>
                      <a:pt x="71" y="30"/>
                      <a:pt x="71" y="30"/>
                      <a:pt x="71" y="30"/>
                    </a:cubicBezTo>
                    <a:cubicBezTo>
                      <a:pt x="71" y="30"/>
                      <a:pt x="71" y="30"/>
                      <a:pt x="71" y="30"/>
                    </a:cubicBezTo>
                    <a:cubicBezTo>
                      <a:pt x="71" y="30"/>
                      <a:pt x="71" y="30"/>
                      <a:pt x="71" y="30"/>
                    </a:cubicBezTo>
                    <a:cubicBezTo>
                      <a:pt x="72" y="30"/>
                      <a:pt x="72" y="30"/>
                      <a:pt x="72" y="30"/>
                    </a:cubicBezTo>
                    <a:cubicBezTo>
                      <a:pt x="72" y="77"/>
                      <a:pt x="72" y="77"/>
                      <a:pt x="72" y="77"/>
                    </a:cubicBezTo>
                    <a:cubicBezTo>
                      <a:pt x="72" y="77"/>
                      <a:pt x="72" y="77"/>
                      <a:pt x="72" y="77"/>
                    </a:cubicBezTo>
                    <a:cubicBezTo>
                      <a:pt x="60" y="98"/>
                      <a:pt x="60" y="98"/>
                      <a:pt x="60" y="98"/>
                    </a:cubicBezTo>
                    <a:cubicBezTo>
                      <a:pt x="5" y="194"/>
                      <a:pt x="5" y="194"/>
                      <a:pt x="5" y="194"/>
                    </a:cubicBezTo>
                    <a:cubicBezTo>
                      <a:pt x="5" y="194"/>
                      <a:pt x="5" y="194"/>
                      <a:pt x="5" y="194"/>
                    </a:cubicBezTo>
                    <a:cubicBezTo>
                      <a:pt x="0" y="202"/>
                      <a:pt x="1" y="209"/>
                      <a:pt x="5" y="214"/>
                    </a:cubicBezTo>
                    <a:cubicBezTo>
                      <a:pt x="7" y="216"/>
                      <a:pt x="11" y="217"/>
                      <a:pt x="15" y="218"/>
                    </a:cubicBezTo>
                    <a:cubicBezTo>
                      <a:pt x="16" y="218"/>
                      <a:pt x="17" y="218"/>
                      <a:pt x="18" y="218"/>
                    </a:cubicBezTo>
                    <a:cubicBezTo>
                      <a:pt x="18" y="218"/>
                      <a:pt x="18" y="218"/>
                      <a:pt x="18" y="218"/>
                    </a:cubicBezTo>
                    <a:cubicBezTo>
                      <a:pt x="67" y="218"/>
                      <a:pt x="67" y="218"/>
                      <a:pt x="67" y="218"/>
                    </a:cubicBezTo>
                    <a:cubicBezTo>
                      <a:pt x="74" y="192"/>
                      <a:pt x="74" y="192"/>
                      <a:pt x="74" y="192"/>
                    </a:cubicBezTo>
                    <a:cubicBezTo>
                      <a:pt x="33" y="192"/>
                      <a:pt x="33" y="192"/>
                      <a:pt x="33" y="192"/>
                    </a:cubicBezTo>
                    <a:cubicBezTo>
                      <a:pt x="60" y="144"/>
                      <a:pt x="60" y="144"/>
                      <a:pt x="60" y="144"/>
                    </a:cubicBezTo>
                    <a:cubicBezTo>
                      <a:pt x="86" y="144"/>
                      <a:pt x="86" y="144"/>
                      <a:pt x="86" y="144"/>
                    </a:cubicBezTo>
                    <a:cubicBezTo>
                      <a:pt x="103" y="77"/>
                      <a:pt x="103" y="77"/>
                      <a:pt x="103" y="77"/>
                    </a:cubicBezTo>
                    <a:cubicBezTo>
                      <a:pt x="103" y="0"/>
                      <a:pt x="103" y="0"/>
                      <a:pt x="103" y="0"/>
                    </a:cubicBezTo>
                  </a:path>
                </a:pathLst>
              </a:custGeom>
              <a:solidFill>
                <a:srgbClr val="83C7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defRPr/>
                </a:pPr>
                <a:endParaRPr lang="en-US" kern="0">
                  <a:solidFill>
                    <a:schemeClr val="bg2"/>
                  </a:solidFill>
                </a:endParaRPr>
              </a:p>
            </p:txBody>
          </p:sp>
          <p:sp>
            <p:nvSpPr>
              <p:cNvPr id="96" name="Freeform 23"/>
              <p:cNvSpPr>
                <a:spLocks/>
              </p:cNvSpPr>
              <p:nvPr/>
            </p:nvSpPr>
            <p:spPr bwMode="auto">
              <a:xfrm>
                <a:off x="610" y="2203"/>
                <a:ext cx="82" cy="75"/>
              </a:xfrm>
              <a:custGeom>
                <a:avLst/>
                <a:gdLst>
                  <a:gd name="T0" fmla="*/ 82 w 82"/>
                  <a:gd name="T1" fmla="*/ 0 h 75"/>
                  <a:gd name="T2" fmla="*/ 41 w 82"/>
                  <a:gd name="T3" fmla="*/ 0 h 75"/>
                  <a:gd name="T4" fmla="*/ 0 w 82"/>
                  <a:gd name="T5" fmla="*/ 75 h 75"/>
                  <a:gd name="T6" fmla="*/ 63 w 82"/>
                  <a:gd name="T7" fmla="*/ 75 h 75"/>
                  <a:gd name="T8" fmla="*/ 82 w 82"/>
                  <a:gd name="T9" fmla="*/ 0 h 75"/>
                </a:gdLst>
                <a:ahLst/>
                <a:cxnLst>
                  <a:cxn ang="0">
                    <a:pos x="T0" y="T1"/>
                  </a:cxn>
                  <a:cxn ang="0">
                    <a:pos x="T2" y="T3"/>
                  </a:cxn>
                  <a:cxn ang="0">
                    <a:pos x="T4" y="T5"/>
                  </a:cxn>
                  <a:cxn ang="0">
                    <a:pos x="T6" y="T7"/>
                  </a:cxn>
                  <a:cxn ang="0">
                    <a:pos x="T8" y="T9"/>
                  </a:cxn>
                </a:cxnLst>
                <a:rect l="0" t="0" r="r" b="b"/>
                <a:pathLst>
                  <a:path w="82" h="75">
                    <a:moveTo>
                      <a:pt x="82" y="0"/>
                    </a:moveTo>
                    <a:lnTo>
                      <a:pt x="41" y="0"/>
                    </a:lnTo>
                    <a:lnTo>
                      <a:pt x="0" y="75"/>
                    </a:lnTo>
                    <a:lnTo>
                      <a:pt x="63" y="75"/>
                    </a:lnTo>
                    <a:lnTo>
                      <a:pt x="82" y="0"/>
                    </a:lnTo>
                    <a:close/>
                  </a:path>
                </a:pathLst>
              </a:custGeom>
              <a:solidFill>
                <a:srgbClr val="A077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defRPr/>
                </a:pPr>
                <a:endParaRPr lang="en-US" kern="0">
                  <a:solidFill>
                    <a:schemeClr val="bg2"/>
                  </a:solidFill>
                </a:endParaRPr>
              </a:p>
            </p:txBody>
          </p:sp>
          <p:sp>
            <p:nvSpPr>
              <p:cNvPr id="97" name="Freeform 24"/>
              <p:cNvSpPr>
                <a:spLocks/>
              </p:cNvSpPr>
              <p:nvPr/>
            </p:nvSpPr>
            <p:spPr bwMode="auto">
              <a:xfrm>
                <a:off x="610" y="2203"/>
                <a:ext cx="82" cy="75"/>
              </a:xfrm>
              <a:custGeom>
                <a:avLst/>
                <a:gdLst>
                  <a:gd name="T0" fmla="*/ 82 w 82"/>
                  <a:gd name="T1" fmla="*/ 0 h 75"/>
                  <a:gd name="T2" fmla="*/ 41 w 82"/>
                  <a:gd name="T3" fmla="*/ 0 h 75"/>
                  <a:gd name="T4" fmla="*/ 0 w 82"/>
                  <a:gd name="T5" fmla="*/ 75 h 75"/>
                  <a:gd name="T6" fmla="*/ 63 w 82"/>
                  <a:gd name="T7" fmla="*/ 75 h 75"/>
                  <a:gd name="T8" fmla="*/ 82 w 82"/>
                  <a:gd name="T9" fmla="*/ 0 h 75"/>
                </a:gdLst>
                <a:ahLst/>
                <a:cxnLst>
                  <a:cxn ang="0">
                    <a:pos x="T0" y="T1"/>
                  </a:cxn>
                  <a:cxn ang="0">
                    <a:pos x="T2" y="T3"/>
                  </a:cxn>
                  <a:cxn ang="0">
                    <a:pos x="T4" y="T5"/>
                  </a:cxn>
                  <a:cxn ang="0">
                    <a:pos x="T6" y="T7"/>
                  </a:cxn>
                  <a:cxn ang="0">
                    <a:pos x="T8" y="T9"/>
                  </a:cxn>
                </a:cxnLst>
                <a:rect l="0" t="0" r="r" b="b"/>
                <a:pathLst>
                  <a:path w="82" h="75">
                    <a:moveTo>
                      <a:pt x="82" y="0"/>
                    </a:moveTo>
                    <a:lnTo>
                      <a:pt x="41" y="0"/>
                    </a:lnTo>
                    <a:lnTo>
                      <a:pt x="0" y="75"/>
                    </a:lnTo>
                    <a:lnTo>
                      <a:pt x="63" y="75"/>
                    </a:lnTo>
                    <a:lnTo>
                      <a:pt x="8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defRPr/>
                </a:pPr>
                <a:endParaRPr lang="en-US" kern="0">
                  <a:solidFill>
                    <a:schemeClr val="bg2"/>
                  </a:solidFill>
                </a:endParaRPr>
              </a:p>
            </p:txBody>
          </p:sp>
        </p:grpSp>
      </p:grpSp>
      <p:sp>
        <p:nvSpPr>
          <p:cNvPr id="106" name="Rectangle 105"/>
          <p:cNvSpPr/>
          <p:nvPr/>
        </p:nvSpPr>
        <p:spPr>
          <a:xfrm>
            <a:off x="10523807" y="4074502"/>
            <a:ext cx="1177015" cy="414353"/>
          </a:xfrm>
          <a:prstGeom prst="rect">
            <a:avLst/>
          </a:prstGeom>
        </p:spPr>
        <p:txBody>
          <a:bodyPr wrap="square">
            <a:spAutoFit/>
          </a:bodyPr>
          <a:lstStyle/>
          <a:p>
            <a:pPr defTabSz="932597"/>
            <a:r>
              <a:rPr lang="en-US" sz="2040" kern="0" dirty="0">
                <a:solidFill>
                  <a:schemeClr val="bg1"/>
                </a:solidFill>
                <a:latin typeface="Segoe UI Light"/>
              </a:rPr>
              <a:t>Mobile</a:t>
            </a:r>
          </a:p>
        </p:txBody>
      </p:sp>
      <p:grpSp>
        <p:nvGrpSpPr>
          <p:cNvPr id="109" name="Group 108"/>
          <p:cNvGrpSpPr/>
          <p:nvPr/>
        </p:nvGrpSpPr>
        <p:grpSpPr>
          <a:xfrm>
            <a:off x="531849" y="4694573"/>
            <a:ext cx="2040872" cy="734534"/>
            <a:chOff x="13925160" y="1360032"/>
            <a:chExt cx="2001037" cy="720197"/>
          </a:xfrm>
        </p:grpSpPr>
        <p:pic>
          <p:nvPicPr>
            <p:cNvPr id="110" name="Picture 109"/>
            <p:cNvPicPr>
              <a:picLocks noChangeAspect="1"/>
            </p:cNvPicPr>
            <p:nvPr/>
          </p:nvPicPr>
          <p:blipFill>
            <a:blip r:embed="rId6" cstate="print">
              <a:biLevel thresh="25000"/>
              <a:extLst>
                <a:ext uri="{28A0092B-C50C-407E-A947-70E740481C1C}">
                  <a14:useLocalDpi xmlns:a14="http://schemas.microsoft.com/office/drawing/2010/main" val="0"/>
                </a:ext>
              </a:extLst>
            </a:blip>
            <a:stretch>
              <a:fillRect/>
            </a:stretch>
          </p:blipFill>
          <p:spPr>
            <a:xfrm>
              <a:off x="13925160" y="1447339"/>
              <a:ext cx="476882" cy="476882"/>
            </a:xfrm>
            <a:prstGeom prst="rect">
              <a:avLst/>
            </a:prstGeom>
            <a:noFill/>
          </p:spPr>
        </p:pic>
        <p:sp>
          <p:nvSpPr>
            <p:cNvPr id="111" name="Rectangle 110"/>
            <p:cNvSpPr/>
            <p:nvPr/>
          </p:nvSpPr>
          <p:spPr>
            <a:xfrm>
              <a:off x="14404287" y="1360032"/>
              <a:ext cx="1521910" cy="720197"/>
            </a:xfrm>
            <a:prstGeom prst="rect">
              <a:avLst/>
            </a:prstGeom>
          </p:spPr>
          <p:txBody>
            <a:bodyPr wrap="square">
              <a:spAutoFit/>
            </a:bodyPr>
            <a:lstStyle/>
            <a:p>
              <a:pPr algn="ctr" defTabSz="951156">
                <a:defRPr/>
              </a:pPr>
              <a:r>
                <a:rPr lang="en-US" sz="2040" kern="0" dirty="0">
                  <a:solidFill>
                    <a:schemeClr val="bg1"/>
                  </a:solidFill>
                  <a:latin typeface="Segoe UI Light"/>
                </a:rPr>
                <a:t>Data sovereignty</a:t>
              </a:r>
              <a:endParaRPr lang="en-US" sz="2040" kern="0" dirty="0">
                <a:solidFill>
                  <a:schemeClr val="bg1"/>
                </a:solidFill>
              </a:endParaRPr>
            </a:p>
          </p:txBody>
        </p:sp>
      </p:grpSp>
      <p:sp>
        <p:nvSpPr>
          <p:cNvPr id="112" name="Rectangle 111"/>
          <p:cNvSpPr/>
          <p:nvPr/>
        </p:nvSpPr>
        <p:spPr>
          <a:xfrm>
            <a:off x="1054591" y="5590830"/>
            <a:ext cx="1164386" cy="670445"/>
          </a:xfrm>
          <a:prstGeom prst="rect">
            <a:avLst/>
          </a:prstGeom>
        </p:spPr>
        <p:txBody>
          <a:bodyPr wrap="none">
            <a:spAutoFit/>
          </a:bodyPr>
          <a:lstStyle/>
          <a:p>
            <a:pPr algn="ctr" defTabSz="932417">
              <a:lnSpc>
                <a:spcPct val="90000"/>
              </a:lnSpc>
              <a:defRPr/>
            </a:pPr>
            <a:r>
              <a:rPr lang="en-US" sz="2040" kern="0" dirty="0">
                <a:solidFill>
                  <a:schemeClr val="bg1"/>
                </a:solidFill>
                <a:latin typeface="Segoe UI Light"/>
              </a:rPr>
              <a:t>Adjacent</a:t>
            </a:r>
          </a:p>
          <a:p>
            <a:pPr algn="ctr" defTabSz="932417">
              <a:lnSpc>
                <a:spcPct val="90000"/>
              </a:lnSpc>
              <a:defRPr/>
            </a:pPr>
            <a:endParaRPr lang="en-US" sz="2040" kern="0" dirty="0">
              <a:solidFill>
                <a:srgbClr val="FFFFFF"/>
              </a:solidFill>
              <a:latin typeface="Segoe Pro Display" panose="020B0502040504020203" pitchFamily="34" charset="0"/>
            </a:endParaRPr>
          </a:p>
        </p:txBody>
      </p:sp>
      <p:pic>
        <p:nvPicPr>
          <p:cNvPr id="113" name="Picture 112"/>
          <p:cNvPicPr>
            <a:picLocks noChangeAspect="1"/>
          </p:cNvPicPr>
          <p:nvPr/>
        </p:nvPicPr>
        <p:blipFill>
          <a:blip r:embed="rId7" cstate="print">
            <a:biLevel thresh="25000"/>
            <a:extLst>
              <a:ext uri="{28A0092B-C50C-407E-A947-70E740481C1C}">
                <a14:useLocalDpi xmlns:a14="http://schemas.microsoft.com/office/drawing/2010/main" val="0"/>
              </a:ext>
            </a:extLst>
          </a:blip>
          <a:stretch>
            <a:fillRect/>
          </a:stretch>
        </p:blipFill>
        <p:spPr>
          <a:xfrm>
            <a:off x="493900" y="5494573"/>
            <a:ext cx="567230" cy="567230"/>
          </a:xfrm>
          <a:prstGeom prst="rect">
            <a:avLst/>
          </a:prstGeom>
          <a:noFill/>
        </p:spPr>
      </p:pic>
      <p:grpSp>
        <p:nvGrpSpPr>
          <p:cNvPr id="114" name="Group 113"/>
          <p:cNvGrpSpPr/>
          <p:nvPr/>
        </p:nvGrpSpPr>
        <p:grpSpPr>
          <a:xfrm>
            <a:off x="9767372" y="4001195"/>
            <a:ext cx="695386" cy="686715"/>
            <a:chOff x="888427" y="2331708"/>
            <a:chExt cx="2676306" cy="2642925"/>
          </a:xfrm>
        </p:grpSpPr>
        <p:grpSp>
          <p:nvGrpSpPr>
            <p:cNvPr id="115" name="Group 114"/>
            <p:cNvGrpSpPr/>
            <p:nvPr/>
          </p:nvGrpSpPr>
          <p:grpSpPr>
            <a:xfrm>
              <a:off x="888427" y="2331708"/>
              <a:ext cx="1551170" cy="2155679"/>
              <a:chOff x="-2165350" y="2309813"/>
              <a:chExt cx="1389063" cy="1930401"/>
            </a:xfrm>
          </p:grpSpPr>
          <p:sp>
            <p:nvSpPr>
              <p:cNvPr id="173" name="Freeform 68"/>
              <p:cNvSpPr>
                <a:spLocks/>
              </p:cNvSpPr>
              <p:nvPr/>
            </p:nvSpPr>
            <p:spPr bwMode="auto">
              <a:xfrm>
                <a:off x="-1514475" y="2568576"/>
                <a:ext cx="738188" cy="1671638"/>
              </a:xfrm>
              <a:custGeom>
                <a:avLst/>
                <a:gdLst>
                  <a:gd name="T0" fmla="*/ 189 w 241"/>
                  <a:gd name="T1" fmla="*/ 99 h 545"/>
                  <a:gd name="T2" fmla="*/ 189 w 241"/>
                  <a:gd name="T3" fmla="*/ 99 h 545"/>
                  <a:gd name="T4" fmla="*/ 189 w 241"/>
                  <a:gd name="T5" fmla="*/ 99 h 545"/>
                  <a:gd name="T6" fmla="*/ 137 w 241"/>
                  <a:gd name="T7" fmla="*/ 94 h 545"/>
                  <a:gd name="T8" fmla="*/ 137 w 241"/>
                  <a:gd name="T9" fmla="*/ 86 h 545"/>
                  <a:gd name="T10" fmla="*/ 148 w 241"/>
                  <a:gd name="T11" fmla="*/ 73 h 545"/>
                  <a:gd name="T12" fmla="*/ 148 w 241"/>
                  <a:gd name="T13" fmla="*/ 61 h 545"/>
                  <a:gd name="T14" fmla="*/ 153 w 241"/>
                  <a:gd name="T15" fmla="*/ 56 h 545"/>
                  <a:gd name="T16" fmla="*/ 153 w 241"/>
                  <a:gd name="T17" fmla="*/ 46 h 545"/>
                  <a:gd name="T18" fmla="*/ 150 w 241"/>
                  <a:gd name="T19" fmla="*/ 41 h 545"/>
                  <a:gd name="T20" fmla="*/ 156 w 241"/>
                  <a:gd name="T21" fmla="*/ 27 h 545"/>
                  <a:gd name="T22" fmla="*/ 136 w 241"/>
                  <a:gd name="T23" fmla="*/ 7 h 545"/>
                  <a:gd name="T24" fmla="*/ 136 w 241"/>
                  <a:gd name="T25" fmla="*/ 7 h 545"/>
                  <a:gd name="T26" fmla="*/ 114 w 241"/>
                  <a:gd name="T27" fmla="*/ 0 h 545"/>
                  <a:gd name="T28" fmla="*/ 84 w 241"/>
                  <a:gd name="T29" fmla="*/ 25 h 545"/>
                  <a:gd name="T30" fmla="*/ 90 w 241"/>
                  <a:gd name="T31" fmla="*/ 41 h 545"/>
                  <a:gd name="T32" fmla="*/ 86 w 241"/>
                  <a:gd name="T33" fmla="*/ 46 h 545"/>
                  <a:gd name="T34" fmla="*/ 86 w 241"/>
                  <a:gd name="T35" fmla="*/ 56 h 545"/>
                  <a:gd name="T36" fmla="*/ 91 w 241"/>
                  <a:gd name="T37" fmla="*/ 61 h 545"/>
                  <a:gd name="T38" fmla="*/ 91 w 241"/>
                  <a:gd name="T39" fmla="*/ 73 h 545"/>
                  <a:gd name="T40" fmla="*/ 103 w 241"/>
                  <a:gd name="T41" fmla="*/ 86 h 545"/>
                  <a:gd name="T42" fmla="*/ 103 w 241"/>
                  <a:gd name="T43" fmla="*/ 94 h 545"/>
                  <a:gd name="T44" fmla="*/ 51 w 241"/>
                  <a:gd name="T45" fmla="*/ 99 h 545"/>
                  <a:gd name="T46" fmla="*/ 51 w 241"/>
                  <a:gd name="T47" fmla="*/ 100 h 545"/>
                  <a:gd name="T48" fmla="*/ 0 w 241"/>
                  <a:gd name="T49" fmla="*/ 286 h 545"/>
                  <a:gd name="T50" fmla="*/ 4 w 241"/>
                  <a:gd name="T51" fmla="*/ 286 h 545"/>
                  <a:gd name="T52" fmla="*/ 4 w 241"/>
                  <a:gd name="T53" fmla="*/ 299 h 545"/>
                  <a:gd name="T54" fmla="*/ 15 w 241"/>
                  <a:gd name="T55" fmla="*/ 310 h 545"/>
                  <a:gd name="T56" fmla="*/ 26 w 241"/>
                  <a:gd name="T57" fmla="*/ 299 h 545"/>
                  <a:gd name="T58" fmla="*/ 26 w 241"/>
                  <a:gd name="T59" fmla="*/ 286 h 545"/>
                  <a:gd name="T60" fmla="*/ 29 w 241"/>
                  <a:gd name="T61" fmla="*/ 286 h 545"/>
                  <a:gd name="T62" fmla="*/ 51 w 241"/>
                  <a:gd name="T63" fmla="*/ 182 h 545"/>
                  <a:gd name="T64" fmla="*/ 51 w 241"/>
                  <a:gd name="T65" fmla="*/ 330 h 545"/>
                  <a:gd name="T66" fmla="*/ 69 w 241"/>
                  <a:gd name="T67" fmla="*/ 330 h 545"/>
                  <a:gd name="T68" fmla="*/ 76 w 241"/>
                  <a:gd name="T69" fmla="*/ 528 h 545"/>
                  <a:gd name="T70" fmla="*/ 82 w 241"/>
                  <a:gd name="T71" fmla="*/ 528 h 545"/>
                  <a:gd name="T72" fmla="*/ 73 w 241"/>
                  <a:gd name="T73" fmla="*/ 545 h 545"/>
                  <a:gd name="T74" fmla="*/ 115 w 241"/>
                  <a:gd name="T75" fmla="*/ 545 h 545"/>
                  <a:gd name="T76" fmla="*/ 106 w 241"/>
                  <a:gd name="T77" fmla="*/ 528 h 545"/>
                  <a:gd name="T78" fmla="*/ 112 w 241"/>
                  <a:gd name="T79" fmla="*/ 528 h 545"/>
                  <a:gd name="T80" fmla="*/ 119 w 241"/>
                  <a:gd name="T81" fmla="*/ 330 h 545"/>
                  <a:gd name="T82" fmla="*/ 121 w 241"/>
                  <a:gd name="T83" fmla="*/ 330 h 545"/>
                  <a:gd name="T84" fmla="*/ 128 w 241"/>
                  <a:gd name="T85" fmla="*/ 528 h 545"/>
                  <a:gd name="T86" fmla="*/ 134 w 241"/>
                  <a:gd name="T87" fmla="*/ 528 h 545"/>
                  <a:gd name="T88" fmla="*/ 125 w 241"/>
                  <a:gd name="T89" fmla="*/ 545 h 545"/>
                  <a:gd name="T90" fmla="*/ 167 w 241"/>
                  <a:gd name="T91" fmla="*/ 545 h 545"/>
                  <a:gd name="T92" fmla="*/ 158 w 241"/>
                  <a:gd name="T93" fmla="*/ 528 h 545"/>
                  <a:gd name="T94" fmla="*/ 164 w 241"/>
                  <a:gd name="T95" fmla="*/ 528 h 545"/>
                  <a:gd name="T96" fmla="*/ 171 w 241"/>
                  <a:gd name="T97" fmla="*/ 330 h 545"/>
                  <a:gd name="T98" fmla="*/ 189 w 241"/>
                  <a:gd name="T99" fmla="*/ 330 h 545"/>
                  <a:gd name="T100" fmla="*/ 189 w 241"/>
                  <a:gd name="T101" fmla="*/ 179 h 545"/>
                  <a:gd name="T102" fmla="*/ 212 w 241"/>
                  <a:gd name="T103" fmla="*/ 286 h 545"/>
                  <a:gd name="T104" fmla="*/ 215 w 241"/>
                  <a:gd name="T105" fmla="*/ 286 h 545"/>
                  <a:gd name="T106" fmla="*/ 215 w 241"/>
                  <a:gd name="T107" fmla="*/ 299 h 545"/>
                  <a:gd name="T108" fmla="*/ 226 w 241"/>
                  <a:gd name="T109" fmla="*/ 310 h 545"/>
                  <a:gd name="T110" fmla="*/ 237 w 241"/>
                  <a:gd name="T111" fmla="*/ 299 h 545"/>
                  <a:gd name="T112" fmla="*/ 237 w 241"/>
                  <a:gd name="T113" fmla="*/ 286 h 545"/>
                  <a:gd name="T114" fmla="*/ 241 w 241"/>
                  <a:gd name="T115" fmla="*/ 286 h 545"/>
                  <a:gd name="T116" fmla="*/ 189 w 241"/>
                  <a:gd name="T117" fmla="*/ 99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1" h="545">
                    <a:moveTo>
                      <a:pt x="189" y="99"/>
                    </a:moveTo>
                    <a:cubicBezTo>
                      <a:pt x="189" y="99"/>
                      <a:pt x="189" y="99"/>
                      <a:pt x="189" y="99"/>
                    </a:cubicBezTo>
                    <a:cubicBezTo>
                      <a:pt x="189" y="99"/>
                      <a:pt x="189" y="99"/>
                      <a:pt x="189" y="99"/>
                    </a:cubicBezTo>
                    <a:cubicBezTo>
                      <a:pt x="137" y="94"/>
                      <a:pt x="137" y="94"/>
                      <a:pt x="137" y="94"/>
                    </a:cubicBezTo>
                    <a:cubicBezTo>
                      <a:pt x="137" y="86"/>
                      <a:pt x="137" y="86"/>
                      <a:pt x="137" y="86"/>
                    </a:cubicBezTo>
                    <a:cubicBezTo>
                      <a:pt x="143" y="85"/>
                      <a:pt x="148" y="79"/>
                      <a:pt x="148" y="73"/>
                    </a:cubicBezTo>
                    <a:cubicBezTo>
                      <a:pt x="148" y="61"/>
                      <a:pt x="148" y="61"/>
                      <a:pt x="148" y="61"/>
                    </a:cubicBezTo>
                    <a:cubicBezTo>
                      <a:pt x="151" y="61"/>
                      <a:pt x="153" y="59"/>
                      <a:pt x="153" y="56"/>
                    </a:cubicBezTo>
                    <a:cubicBezTo>
                      <a:pt x="153" y="46"/>
                      <a:pt x="153" y="46"/>
                      <a:pt x="153" y="46"/>
                    </a:cubicBezTo>
                    <a:cubicBezTo>
                      <a:pt x="153" y="44"/>
                      <a:pt x="152" y="42"/>
                      <a:pt x="150" y="41"/>
                    </a:cubicBezTo>
                    <a:cubicBezTo>
                      <a:pt x="154" y="38"/>
                      <a:pt x="156" y="33"/>
                      <a:pt x="156" y="27"/>
                    </a:cubicBezTo>
                    <a:cubicBezTo>
                      <a:pt x="156" y="16"/>
                      <a:pt x="147" y="7"/>
                      <a:pt x="136" y="7"/>
                    </a:cubicBezTo>
                    <a:cubicBezTo>
                      <a:pt x="136" y="7"/>
                      <a:pt x="136" y="7"/>
                      <a:pt x="136" y="7"/>
                    </a:cubicBezTo>
                    <a:cubicBezTo>
                      <a:pt x="130" y="3"/>
                      <a:pt x="123" y="0"/>
                      <a:pt x="114" y="0"/>
                    </a:cubicBezTo>
                    <a:cubicBezTo>
                      <a:pt x="97" y="0"/>
                      <a:pt x="84" y="11"/>
                      <a:pt x="84" y="25"/>
                    </a:cubicBezTo>
                    <a:cubicBezTo>
                      <a:pt x="84" y="31"/>
                      <a:pt x="86" y="37"/>
                      <a:pt x="90" y="41"/>
                    </a:cubicBezTo>
                    <a:cubicBezTo>
                      <a:pt x="88" y="41"/>
                      <a:pt x="86" y="43"/>
                      <a:pt x="86" y="46"/>
                    </a:cubicBezTo>
                    <a:cubicBezTo>
                      <a:pt x="86" y="56"/>
                      <a:pt x="86" y="56"/>
                      <a:pt x="86" y="56"/>
                    </a:cubicBezTo>
                    <a:cubicBezTo>
                      <a:pt x="86" y="59"/>
                      <a:pt x="88" y="61"/>
                      <a:pt x="91" y="61"/>
                    </a:cubicBezTo>
                    <a:cubicBezTo>
                      <a:pt x="91" y="73"/>
                      <a:pt x="91" y="73"/>
                      <a:pt x="91" y="73"/>
                    </a:cubicBezTo>
                    <a:cubicBezTo>
                      <a:pt x="91" y="80"/>
                      <a:pt x="96" y="86"/>
                      <a:pt x="103" y="86"/>
                    </a:cubicBezTo>
                    <a:cubicBezTo>
                      <a:pt x="103" y="94"/>
                      <a:pt x="103" y="94"/>
                      <a:pt x="103" y="94"/>
                    </a:cubicBezTo>
                    <a:cubicBezTo>
                      <a:pt x="51" y="99"/>
                      <a:pt x="51" y="99"/>
                      <a:pt x="51" y="99"/>
                    </a:cubicBezTo>
                    <a:cubicBezTo>
                      <a:pt x="51" y="100"/>
                      <a:pt x="51" y="100"/>
                      <a:pt x="51" y="100"/>
                    </a:cubicBezTo>
                    <a:cubicBezTo>
                      <a:pt x="23" y="160"/>
                      <a:pt x="6" y="220"/>
                      <a:pt x="0" y="286"/>
                    </a:cubicBezTo>
                    <a:cubicBezTo>
                      <a:pt x="4" y="286"/>
                      <a:pt x="4" y="286"/>
                      <a:pt x="4" y="286"/>
                    </a:cubicBezTo>
                    <a:cubicBezTo>
                      <a:pt x="4" y="299"/>
                      <a:pt x="4" y="299"/>
                      <a:pt x="4" y="299"/>
                    </a:cubicBezTo>
                    <a:cubicBezTo>
                      <a:pt x="4" y="305"/>
                      <a:pt x="9" y="310"/>
                      <a:pt x="15" y="310"/>
                    </a:cubicBezTo>
                    <a:cubicBezTo>
                      <a:pt x="21" y="310"/>
                      <a:pt x="26" y="305"/>
                      <a:pt x="26" y="299"/>
                    </a:cubicBezTo>
                    <a:cubicBezTo>
                      <a:pt x="26" y="286"/>
                      <a:pt x="26" y="286"/>
                      <a:pt x="26" y="286"/>
                    </a:cubicBezTo>
                    <a:cubicBezTo>
                      <a:pt x="29" y="286"/>
                      <a:pt x="29" y="286"/>
                      <a:pt x="29" y="286"/>
                    </a:cubicBezTo>
                    <a:cubicBezTo>
                      <a:pt x="33" y="250"/>
                      <a:pt x="41" y="216"/>
                      <a:pt x="51" y="182"/>
                    </a:cubicBezTo>
                    <a:cubicBezTo>
                      <a:pt x="51" y="330"/>
                      <a:pt x="51" y="330"/>
                      <a:pt x="51" y="330"/>
                    </a:cubicBezTo>
                    <a:cubicBezTo>
                      <a:pt x="69" y="330"/>
                      <a:pt x="69" y="330"/>
                      <a:pt x="69" y="330"/>
                    </a:cubicBezTo>
                    <a:cubicBezTo>
                      <a:pt x="76" y="528"/>
                      <a:pt x="76" y="528"/>
                      <a:pt x="76" y="528"/>
                    </a:cubicBezTo>
                    <a:cubicBezTo>
                      <a:pt x="82" y="528"/>
                      <a:pt x="82" y="528"/>
                      <a:pt x="82" y="528"/>
                    </a:cubicBezTo>
                    <a:cubicBezTo>
                      <a:pt x="76" y="531"/>
                      <a:pt x="73" y="538"/>
                      <a:pt x="73" y="545"/>
                    </a:cubicBezTo>
                    <a:cubicBezTo>
                      <a:pt x="115" y="545"/>
                      <a:pt x="115" y="545"/>
                      <a:pt x="115" y="545"/>
                    </a:cubicBezTo>
                    <a:cubicBezTo>
                      <a:pt x="115" y="538"/>
                      <a:pt x="112" y="531"/>
                      <a:pt x="106" y="528"/>
                    </a:cubicBezTo>
                    <a:cubicBezTo>
                      <a:pt x="112" y="528"/>
                      <a:pt x="112" y="528"/>
                      <a:pt x="112" y="528"/>
                    </a:cubicBezTo>
                    <a:cubicBezTo>
                      <a:pt x="119" y="330"/>
                      <a:pt x="119" y="330"/>
                      <a:pt x="119" y="330"/>
                    </a:cubicBezTo>
                    <a:cubicBezTo>
                      <a:pt x="121" y="330"/>
                      <a:pt x="121" y="330"/>
                      <a:pt x="121" y="330"/>
                    </a:cubicBezTo>
                    <a:cubicBezTo>
                      <a:pt x="128" y="528"/>
                      <a:pt x="128" y="528"/>
                      <a:pt x="128" y="528"/>
                    </a:cubicBezTo>
                    <a:cubicBezTo>
                      <a:pt x="134" y="528"/>
                      <a:pt x="134" y="528"/>
                      <a:pt x="134" y="528"/>
                    </a:cubicBezTo>
                    <a:cubicBezTo>
                      <a:pt x="128" y="531"/>
                      <a:pt x="125" y="538"/>
                      <a:pt x="125" y="545"/>
                    </a:cubicBezTo>
                    <a:cubicBezTo>
                      <a:pt x="167" y="545"/>
                      <a:pt x="167" y="545"/>
                      <a:pt x="167" y="545"/>
                    </a:cubicBezTo>
                    <a:cubicBezTo>
                      <a:pt x="167" y="538"/>
                      <a:pt x="164" y="531"/>
                      <a:pt x="158" y="528"/>
                    </a:cubicBezTo>
                    <a:cubicBezTo>
                      <a:pt x="164" y="528"/>
                      <a:pt x="164" y="528"/>
                      <a:pt x="164" y="528"/>
                    </a:cubicBezTo>
                    <a:cubicBezTo>
                      <a:pt x="171" y="330"/>
                      <a:pt x="171" y="330"/>
                      <a:pt x="171" y="330"/>
                    </a:cubicBezTo>
                    <a:cubicBezTo>
                      <a:pt x="189" y="330"/>
                      <a:pt x="189" y="330"/>
                      <a:pt x="189" y="330"/>
                    </a:cubicBezTo>
                    <a:cubicBezTo>
                      <a:pt x="189" y="179"/>
                      <a:pt x="189" y="179"/>
                      <a:pt x="189" y="179"/>
                    </a:cubicBezTo>
                    <a:cubicBezTo>
                      <a:pt x="200" y="214"/>
                      <a:pt x="208" y="249"/>
                      <a:pt x="212" y="286"/>
                    </a:cubicBezTo>
                    <a:cubicBezTo>
                      <a:pt x="215" y="286"/>
                      <a:pt x="215" y="286"/>
                      <a:pt x="215" y="286"/>
                    </a:cubicBezTo>
                    <a:cubicBezTo>
                      <a:pt x="215" y="299"/>
                      <a:pt x="215" y="299"/>
                      <a:pt x="215" y="299"/>
                    </a:cubicBezTo>
                    <a:cubicBezTo>
                      <a:pt x="215" y="305"/>
                      <a:pt x="220" y="310"/>
                      <a:pt x="226" y="310"/>
                    </a:cubicBezTo>
                    <a:cubicBezTo>
                      <a:pt x="232" y="310"/>
                      <a:pt x="237" y="305"/>
                      <a:pt x="237" y="299"/>
                    </a:cubicBezTo>
                    <a:cubicBezTo>
                      <a:pt x="237" y="286"/>
                      <a:pt x="237" y="286"/>
                      <a:pt x="237" y="286"/>
                    </a:cubicBezTo>
                    <a:cubicBezTo>
                      <a:pt x="241" y="286"/>
                      <a:pt x="241" y="286"/>
                      <a:pt x="241" y="286"/>
                    </a:cubicBezTo>
                    <a:cubicBezTo>
                      <a:pt x="235" y="220"/>
                      <a:pt x="217" y="159"/>
                      <a:pt x="189" y="99"/>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74" name="Freeform 69"/>
              <p:cNvSpPr>
                <a:spLocks/>
              </p:cNvSpPr>
              <p:nvPr/>
            </p:nvSpPr>
            <p:spPr bwMode="auto">
              <a:xfrm>
                <a:off x="-1730375" y="2657476"/>
                <a:ext cx="528638" cy="1582738"/>
              </a:xfrm>
              <a:custGeom>
                <a:avLst/>
                <a:gdLst>
                  <a:gd name="T0" fmla="*/ 142 w 172"/>
                  <a:gd name="T1" fmla="*/ 104 h 516"/>
                  <a:gd name="T2" fmla="*/ 102 w 172"/>
                  <a:gd name="T3" fmla="*/ 100 h 516"/>
                  <a:gd name="T4" fmla="*/ 99 w 172"/>
                  <a:gd name="T5" fmla="*/ 96 h 516"/>
                  <a:gd name="T6" fmla="*/ 129 w 172"/>
                  <a:gd name="T7" fmla="*/ 82 h 516"/>
                  <a:gd name="T8" fmla="*/ 117 w 172"/>
                  <a:gd name="T9" fmla="*/ 76 h 516"/>
                  <a:gd name="T10" fmla="*/ 122 w 172"/>
                  <a:gd name="T11" fmla="*/ 60 h 516"/>
                  <a:gd name="T12" fmla="*/ 122 w 172"/>
                  <a:gd name="T13" fmla="*/ 59 h 516"/>
                  <a:gd name="T14" fmla="*/ 106 w 172"/>
                  <a:gd name="T15" fmla="*/ 15 h 516"/>
                  <a:gd name="T16" fmla="*/ 50 w 172"/>
                  <a:gd name="T17" fmla="*/ 39 h 516"/>
                  <a:gd name="T18" fmla="*/ 54 w 172"/>
                  <a:gd name="T19" fmla="*/ 59 h 516"/>
                  <a:gd name="T20" fmla="*/ 51 w 172"/>
                  <a:gd name="T21" fmla="*/ 76 h 516"/>
                  <a:gd name="T22" fmla="*/ 60 w 172"/>
                  <a:gd name="T23" fmla="*/ 95 h 516"/>
                  <a:gd name="T24" fmla="*/ 75 w 172"/>
                  <a:gd name="T25" fmla="*/ 100 h 516"/>
                  <a:gd name="T26" fmla="*/ 31 w 172"/>
                  <a:gd name="T27" fmla="*/ 104 h 516"/>
                  <a:gd name="T28" fmla="*/ 31 w 172"/>
                  <a:gd name="T29" fmla="*/ 104 h 516"/>
                  <a:gd name="T30" fmla="*/ 3 w 172"/>
                  <a:gd name="T31" fmla="*/ 237 h 516"/>
                  <a:gd name="T32" fmla="*/ 11 w 172"/>
                  <a:gd name="T33" fmla="*/ 254 h 516"/>
                  <a:gd name="T34" fmla="*/ 19 w 172"/>
                  <a:gd name="T35" fmla="*/ 237 h 516"/>
                  <a:gd name="T36" fmla="*/ 34 w 172"/>
                  <a:gd name="T37" fmla="*/ 160 h 516"/>
                  <a:gd name="T38" fmla="*/ 40 w 172"/>
                  <a:gd name="T39" fmla="*/ 390 h 516"/>
                  <a:gd name="T40" fmla="*/ 59 w 172"/>
                  <a:gd name="T41" fmla="*/ 508 h 516"/>
                  <a:gd name="T42" fmla="*/ 59 w 172"/>
                  <a:gd name="T43" fmla="*/ 516 h 516"/>
                  <a:gd name="T44" fmla="*/ 85 w 172"/>
                  <a:gd name="T45" fmla="*/ 516 h 516"/>
                  <a:gd name="T46" fmla="*/ 85 w 172"/>
                  <a:gd name="T47" fmla="*/ 390 h 516"/>
                  <a:gd name="T48" fmla="*/ 95 w 172"/>
                  <a:gd name="T49" fmla="*/ 508 h 516"/>
                  <a:gd name="T50" fmla="*/ 95 w 172"/>
                  <a:gd name="T51" fmla="*/ 516 h 516"/>
                  <a:gd name="T52" fmla="*/ 120 w 172"/>
                  <a:gd name="T53" fmla="*/ 516 h 516"/>
                  <a:gd name="T54" fmla="*/ 120 w 172"/>
                  <a:gd name="T55" fmla="*/ 390 h 516"/>
                  <a:gd name="T56" fmla="*/ 133 w 172"/>
                  <a:gd name="T57" fmla="*/ 271 h 516"/>
                  <a:gd name="T58" fmla="*/ 151 w 172"/>
                  <a:gd name="T59" fmla="*/ 237 h 516"/>
                  <a:gd name="T60" fmla="*/ 154 w 172"/>
                  <a:gd name="T61" fmla="*/ 247 h 516"/>
                  <a:gd name="T62" fmla="*/ 170 w 172"/>
                  <a:gd name="T63" fmla="*/ 247 h 516"/>
                  <a:gd name="T64" fmla="*/ 172 w 172"/>
                  <a:gd name="T65" fmla="*/ 237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 h="516">
                    <a:moveTo>
                      <a:pt x="142" y="104"/>
                    </a:moveTo>
                    <a:cubicBezTo>
                      <a:pt x="142" y="104"/>
                      <a:pt x="142" y="104"/>
                      <a:pt x="142" y="104"/>
                    </a:cubicBezTo>
                    <a:cubicBezTo>
                      <a:pt x="102" y="100"/>
                      <a:pt x="102" y="100"/>
                      <a:pt x="102" y="100"/>
                    </a:cubicBezTo>
                    <a:cubicBezTo>
                      <a:pt x="102" y="100"/>
                      <a:pt x="102" y="100"/>
                      <a:pt x="102" y="100"/>
                    </a:cubicBezTo>
                    <a:cubicBezTo>
                      <a:pt x="98" y="100"/>
                      <a:pt x="98" y="100"/>
                      <a:pt x="98" y="100"/>
                    </a:cubicBezTo>
                    <a:cubicBezTo>
                      <a:pt x="99" y="96"/>
                      <a:pt x="99" y="96"/>
                      <a:pt x="99" y="96"/>
                    </a:cubicBezTo>
                    <a:cubicBezTo>
                      <a:pt x="104" y="96"/>
                      <a:pt x="108" y="96"/>
                      <a:pt x="116" y="95"/>
                    </a:cubicBezTo>
                    <a:cubicBezTo>
                      <a:pt x="127" y="93"/>
                      <a:pt x="129" y="86"/>
                      <a:pt x="129" y="82"/>
                    </a:cubicBezTo>
                    <a:cubicBezTo>
                      <a:pt x="129" y="77"/>
                      <a:pt x="126" y="70"/>
                      <a:pt x="125" y="76"/>
                    </a:cubicBezTo>
                    <a:cubicBezTo>
                      <a:pt x="123" y="81"/>
                      <a:pt x="118" y="80"/>
                      <a:pt x="117" y="76"/>
                    </a:cubicBezTo>
                    <a:cubicBezTo>
                      <a:pt x="116" y="74"/>
                      <a:pt x="118" y="68"/>
                      <a:pt x="120" y="64"/>
                    </a:cubicBezTo>
                    <a:cubicBezTo>
                      <a:pt x="120" y="62"/>
                      <a:pt x="121" y="61"/>
                      <a:pt x="122" y="60"/>
                    </a:cubicBezTo>
                    <a:cubicBezTo>
                      <a:pt x="122" y="59"/>
                      <a:pt x="122" y="59"/>
                      <a:pt x="122" y="59"/>
                    </a:cubicBezTo>
                    <a:cubicBezTo>
                      <a:pt x="122" y="59"/>
                      <a:pt x="122" y="59"/>
                      <a:pt x="122" y="59"/>
                    </a:cubicBezTo>
                    <a:cubicBezTo>
                      <a:pt x="123" y="55"/>
                      <a:pt x="124" y="50"/>
                      <a:pt x="124" y="45"/>
                    </a:cubicBezTo>
                    <a:cubicBezTo>
                      <a:pt x="124" y="31"/>
                      <a:pt x="117" y="19"/>
                      <a:pt x="106" y="15"/>
                    </a:cubicBezTo>
                    <a:cubicBezTo>
                      <a:pt x="100" y="6"/>
                      <a:pt x="91" y="0"/>
                      <a:pt x="81" y="0"/>
                    </a:cubicBezTo>
                    <a:cubicBezTo>
                      <a:pt x="64" y="0"/>
                      <a:pt x="50" y="17"/>
                      <a:pt x="50" y="39"/>
                    </a:cubicBezTo>
                    <a:cubicBezTo>
                      <a:pt x="50" y="47"/>
                      <a:pt x="51" y="53"/>
                      <a:pt x="54" y="59"/>
                    </a:cubicBezTo>
                    <a:cubicBezTo>
                      <a:pt x="54" y="59"/>
                      <a:pt x="54" y="59"/>
                      <a:pt x="54" y="59"/>
                    </a:cubicBezTo>
                    <a:cubicBezTo>
                      <a:pt x="54" y="59"/>
                      <a:pt x="61" y="72"/>
                      <a:pt x="59" y="76"/>
                    </a:cubicBezTo>
                    <a:cubicBezTo>
                      <a:pt x="58" y="80"/>
                      <a:pt x="53" y="81"/>
                      <a:pt x="51" y="76"/>
                    </a:cubicBezTo>
                    <a:cubicBezTo>
                      <a:pt x="49" y="70"/>
                      <a:pt x="46" y="77"/>
                      <a:pt x="47" y="82"/>
                    </a:cubicBezTo>
                    <a:cubicBezTo>
                      <a:pt x="47" y="86"/>
                      <a:pt x="49" y="93"/>
                      <a:pt x="60" y="95"/>
                    </a:cubicBezTo>
                    <a:cubicBezTo>
                      <a:pt x="66" y="96"/>
                      <a:pt x="70" y="96"/>
                      <a:pt x="75" y="96"/>
                    </a:cubicBezTo>
                    <a:cubicBezTo>
                      <a:pt x="75" y="100"/>
                      <a:pt x="75" y="100"/>
                      <a:pt x="75" y="100"/>
                    </a:cubicBezTo>
                    <a:cubicBezTo>
                      <a:pt x="71" y="100"/>
                      <a:pt x="71" y="100"/>
                      <a:pt x="71" y="100"/>
                    </a:cubicBezTo>
                    <a:cubicBezTo>
                      <a:pt x="31" y="104"/>
                      <a:pt x="31" y="104"/>
                      <a:pt x="31" y="104"/>
                    </a:cubicBezTo>
                    <a:cubicBezTo>
                      <a:pt x="31" y="104"/>
                      <a:pt x="31" y="104"/>
                      <a:pt x="31" y="104"/>
                    </a:cubicBezTo>
                    <a:cubicBezTo>
                      <a:pt x="31" y="104"/>
                      <a:pt x="31" y="104"/>
                      <a:pt x="31" y="104"/>
                    </a:cubicBezTo>
                    <a:cubicBezTo>
                      <a:pt x="11" y="148"/>
                      <a:pt x="4" y="190"/>
                      <a:pt x="0" y="237"/>
                    </a:cubicBezTo>
                    <a:cubicBezTo>
                      <a:pt x="3" y="237"/>
                      <a:pt x="3" y="237"/>
                      <a:pt x="3" y="237"/>
                    </a:cubicBezTo>
                    <a:cubicBezTo>
                      <a:pt x="3" y="247"/>
                      <a:pt x="3" y="247"/>
                      <a:pt x="3" y="247"/>
                    </a:cubicBezTo>
                    <a:cubicBezTo>
                      <a:pt x="3" y="251"/>
                      <a:pt x="6" y="254"/>
                      <a:pt x="11" y="254"/>
                    </a:cubicBezTo>
                    <a:cubicBezTo>
                      <a:pt x="15" y="254"/>
                      <a:pt x="19" y="251"/>
                      <a:pt x="19" y="247"/>
                    </a:cubicBezTo>
                    <a:cubicBezTo>
                      <a:pt x="19" y="237"/>
                      <a:pt x="19" y="237"/>
                      <a:pt x="19" y="237"/>
                    </a:cubicBezTo>
                    <a:cubicBezTo>
                      <a:pt x="21" y="237"/>
                      <a:pt x="21" y="237"/>
                      <a:pt x="21" y="237"/>
                    </a:cubicBezTo>
                    <a:cubicBezTo>
                      <a:pt x="24" y="210"/>
                      <a:pt x="28" y="185"/>
                      <a:pt x="34" y="160"/>
                    </a:cubicBezTo>
                    <a:cubicBezTo>
                      <a:pt x="40" y="271"/>
                      <a:pt x="40" y="271"/>
                      <a:pt x="40" y="271"/>
                    </a:cubicBezTo>
                    <a:cubicBezTo>
                      <a:pt x="40" y="390"/>
                      <a:pt x="40" y="390"/>
                      <a:pt x="40" y="390"/>
                    </a:cubicBezTo>
                    <a:cubicBezTo>
                      <a:pt x="56" y="390"/>
                      <a:pt x="56" y="390"/>
                      <a:pt x="56" y="390"/>
                    </a:cubicBezTo>
                    <a:cubicBezTo>
                      <a:pt x="59" y="508"/>
                      <a:pt x="59" y="508"/>
                      <a:pt x="59" y="508"/>
                    </a:cubicBezTo>
                    <a:cubicBezTo>
                      <a:pt x="57" y="510"/>
                      <a:pt x="56" y="513"/>
                      <a:pt x="56" y="516"/>
                    </a:cubicBezTo>
                    <a:cubicBezTo>
                      <a:pt x="59" y="516"/>
                      <a:pt x="59" y="516"/>
                      <a:pt x="59" y="516"/>
                    </a:cubicBezTo>
                    <a:cubicBezTo>
                      <a:pt x="82" y="516"/>
                      <a:pt x="82" y="516"/>
                      <a:pt x="82" y="516"/>
                    </a:cubicBezTo>
                    <a:cubicBezTo>
                      <a:pt x="85" y="516"/>
                      <a:pt x="85" y="516"/>
                      <a:pt x="85" y="516"/>
                    </a:cubicBezTo>
                    <a:cubicBezTo>
                      <a:pt x="85" y="513"/>
                      <a:pt x="84" y="510"/>
                      <a:pt x="82" y="508"/>
                    </a:cubicBezTo>
                    <a:cubicBezTo>
                      <a:pt x="85" y="390"/>
                      <a:pt x="85" y="390"/>
                      <a:pt x="85" y="390"/>
                    </a:cubicBezTo>
                    <a:cubicBezTo>
                      <a:pt x="92" y="390"/>
                      <a:pt x="92" y="390"/>
                      <a:pt x="92" y="390"/>
                    </a:cubicBezTo>
                    <a:cubicBezTo>
                      <a:pt x="95" y="508"/>
                      <a:pt x="95" y="508"/>
                      <a:pt x="95" y="508"/>
                    </a:cubicBezTo>
                    <a:cubicBezTo>
                      <a:pt x="93" y="510"/>
                      <a:pt x="92" y="513"/>
                      <a:pt x="92" y="516"/>
                    </a:cubicBezTo>
                    <a:cubicBezTo>
                      <a:pt x="95" y="516"/>
                      <a:pt x="95" y="516"/>
                      <a:pt x="95" y="516"/>
                    </a:cubicBezTo>
                    <a:cubicBezTo>
                      <a:pt x="117" y="516"/>
                      <a:pt x="117" y="516"/>
                      <a:pt x="117" y="516"/>
                    </a:cubicBezTo>
                    <a:cubicBezTo>
                      <a:pt x="120" y="516"/>
                      <a:pt x="120" y="516"/>
                      <a:pt x="120" y="516"/>
                    </a:cubicBezTo>
                    <a:cubicBezTo>
                      <a:pt x="120" y="513"/>
                      <a:pt x="119" y="510"/>
                      <a:pt x="117" y="508"/>
                    </a:cubicBezTo>
                    <a:cubicBezTo>
                      <a:pt x="120" y="390"/>
                      <a:pt x="120" y="390"/>
                      <a:pt x="120" y="390"/>
                    </a:cubicBezTo>
                    <a:cubicBezTo>
                      <a:pt x="133" y="390"/>
                      <a:pt x="133" y="390"/>
                      <a:pt x="133" y="390"/>
                    </a:cubicBezTo>
                    <a:cubicBezTo>
                      <a:pt x="133" y="271"/>
                      <a:pt x="133" y="271"/>
                      <a:pt x="133" y="271"/>
                    </a:cubicBezTo>
                    <a:cubicBezTo>
                      <a:pt x="139" y="160"/>
                      <a:pt x="139" y="160"/>
                      <a:pt x="139" y="160"/>
                    </a:cubicBezTo>
                    <a:cubicBezTo>
                      <a:pt x="145" y="185"/>
                      <a:pt x="148" y="210"/>
                      <a:pt x="151" y="237"/>
                    </a:cubicBezTo>
                    <a:cubicBezTo>
                      <a:pt x="154" y="237"/>
                      <a:pt x="154" y="237"/>
                      <a:pt x="154" y="237"/>
                    </a:cubicBezTo>
                    <a:cubicBezTo>
                      <a:pt x="154" y="247"/>
                      <a:pt x="154" y="247"/>
                      <a:pt x="154" y="247"/>
                    </a:cubicBezTo>
                    <a:cubicBezTo>
                      <a:pt x="154" y="251"/>
                      <a:pt x="157" y="254"/>
                      <a:pt x="162" y="254"/>
                    </a:cubicBezTo>
                    <a:cubicBezTo>
                      <a:pt x="166" y="254"/>
                      <a:pt x="170" y="251"/>
                      <a:pt x="170" y="247"/>
                    </a:cubicBezTo>
                    <a:cubicBezTo>
                      <a:pt x="170" y="237"/>
                      <a:pt x="170" y="237"/>
                      <a:pt x="170" y="237"/>
                    </a:cubicBezTo>
                    <a:cubicBezTo>
                      <a:pt x="172" y="237"/>
                      <a:pt x="172" y="237"/>
                      <a:pt x="172" y="237"/>
                    </a:cubicBezTo>
                    <a:cubicBezTo>
                      <a:pt x="168" y="190"/>
                      <a:pt x="162" y="148"/>
                      <a:pt x="142" y="104"/>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75" name="Freeform 71"/>
              <p:cNvSpPr>
                <a:spLocks/>
              </p:cNvSpPr>
              <p:nvPr/>
            </p:nvSpPr>
            <p:spPr bwMode="auto">
              <a:xfrm>
                <a:off x="-1843088" y="2309813"/>
                <a:ext cx="244475" cy="206375"/>
              </a:xfrm>
              <a:custGeom>
                <a:avLst/>
                <a:gdLst>
                  <a:gd name="T0" fmla="*/ 8 w 80"/>
                  <a:gd name="T1" fmla="*/ 60 h 67"/>
                  <a:gd name="T2" fmla="*/ 8 w 80"/>
                  <a:gd name="T3" fmla="*/ 57 h 67"/>
                  <a:gd name="T4" fmla="*/ 8 w 80"/>
                  <a:gd name="T5" fmla="*/ 57 h 67"/>
                  <a:gd name="T6" fmla="*/ 8 w 80"/>
                  <a:gd name="T7" fmla="*/ 55 h 67"/>
                  <a:gd name="T8" fmla="*/ 8 w 80"/>
                  <a:gd name="T9" fmla="*/ 54 h 67"/>
                  <a:gd name="T10" fmla="*/ 8 w 80"/>
                  <a:gd name="T11" fmla="*/ 52 h 67"/>
                  <a:gd name="T12" fmla="*/ 8 w 80"/>
                  <a:gd name="T13" fmla="*/ 52 h 67"/>
                  <a:gd name="T14" fmla="*/ 9 w 80"/>
                  <a:gd name="T15" fmla="*/ 50 h 67"/>
                  <a:gd name="T16" fmla="*/ 9 w 80"/>
                  <a:gd name="T17" fmla="*/ 50 h 67"/>
                  <a:gd name="T18" fmla="*/ 10 w 80"/>
                  <a:gd name="T19" fmla="*/ 48 h 67"/>
                  <a:gd name="T20" fmla="*/ 10 w 80"/>
                  <a:gd name="T21" fmla="*/ 48 h 67"/>
                  <a:gd name="T22" fmla="*/ 12 w 80"/>
                  <a:gd name="T23" fmla="*/ 43 h 67"/>
                  <a:gd name="T24" fmla="*/ 33 w 80"/>
                  <a:gd name="T25" fmla="*/ 47 h 67"/>
                  <a:gd name="T26" fmla="*/ 52 w 80"/>
                  <a:gd name="T27" fmla="*/ 43 h 67"/>
                  <a:gd name="T28" fmla="*/ 63 w 80"/>
                  <a:gd name="T29" fmla="*/ 47 h 67"/>
                  <a:gd name="T30" fmla="*/ 68 w 80"/>
                  <a:gd name="T31" fmla="*/ 46 h 67"/>
                  <a:gd name="T32" fmla="*/ 68 w 80"/>
                  <a:gd name="T33" fmla="*/ 46 h 67"/>
                  <a:gd name="T34" fmla="*/ 68 w 80"/>
                  <a:gd name="T35" fmla="*/ 46 h 67"/>
                  <a:gd name="T36" fmla="*/ 69 w 80"/>
                  <a:gd name="T37" fmla="*/ 47 h 67"/>
                  <a:gd name="T38" fmla="*/ 69 w 80"/>
                  <a:gd name="T39" fmla="*/ 48 h 67"/>
                  <a:gd name="T40" fmla="*/ 70 w 80"/>
                  <a:gd name="T41" fmla="*/ 49 h 67"/>
                  <a:gd name="T42" fmla="*/ 70 w 80"/>
                  <a:gd name="T43" fmla="*/ 49 h 67"/>
                  <a:gd name="T44" fmla="*/ 70 w 80"/>
                  <a:gd name="T45" fmla="*/ 52 h 67"/>
                  <a:gd name="T46" fmla="*/ 71 w 80"/>
                  <a:gd name="T47" fmla="*/ 52 h 67"/>
                  <a:gd name="T48" fmla="*/ 71 w 80"/>
                  <a:gd name="T49" fmla="*/ 53 h 67"/>
                  <a:gd name="T50" fmla="*/ 71 w 80"/>
                  <a:gd name="T51" fmla="*/ 54 h 67"/>
                  <a:gd name="T52" fmla="*/ 71 w 80"/>
                  <a:gd name="T53" fmla="*/ 55 h 67"/>
                  <a:gd name="T54" fmla="*/ 71 w 80"/>
                  <a:gd name="T55" fmla="*/ 57 h 67"/>
                  <a:gd name="T56" fmla="*/ 71 w 80"/>
                  <a:gd name="T57" fmla="*/ 57 h 67"/>
                  <a:gd name="T58" fmla="*/ 71 w 80"/>
                  <a:gd name="T59" fmla="*/ 60 h 67"/>
                  <a:gd name="T60" fmla="*/ 71 w 80"/>
                  <a:gd name="T61" fmla="*/ 67 h 67"/>
                  <a:gd name="T62" fmla="*/ 73 w 80"/>
                  <a:gd name="T63" fmla="*/ 67 h 67"/>
                  <a:gd name="T64" fmla="*/ 80 w 80"/>
                  <a:gd name="T65" fmla="*/ 43 h 67"/>
                  <a:gd name="T66" fmla="*/ 58 w 80"/>
                  <a:gd name="T67" fmla="*/ 10 h 67"/>
                  <a:gd name="T68" fmla="*/ 58 w 80"/>
                  <a:gd name="T69" fmla="*/ 10 h 67"/>
                  <a:gd name="T70" fmla="*/ 34 w 80"/>
                  <a:gd name="T71" fmla="*/ 0 h 67"/>
                  <a:gd name="T72" fmla="*/ 0 w 80"/>
                  <a:gd name="T73" fmla="*/ 41 h 67"/>
                  <a:gd name="T74" fmla="*/ 7 w 80"/>
                  <a:gd name="T75" fmla="*/ 67 h 67"/>
                  <a:gd name="T76" fmla="*/ 8 w 80"/>
                  <a:gd name="T77" fmla="*/ 67 h 67"/>
                  <a:gd name="T78" fmla="*/ 8 w 80"/>
                  <a:gd name="T79" fmla="*/ 6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0" h="67">
                    <a:moveTo>
                      <a:pt x="8" y="60"/>
                    </a:moveTo>
                    <a:cubicBezTo>
                      <a:pt x="8" y="59"/>
                      <a:pt x="8" y="58"/>
                      <a:pt x="8" y="57"/>
                    </a:cubicBezTo>
                    <a:cubicBezTo>
                      <a:pt x="8" y="57"/>
                      <a:pt x="8" y="57"/>
                      <a:pt x="8" y="57"/>
                    </a:cubicBezTo>
                    <a:cubicBezTo>
                      <a:pt x="8" y="56"/>
                      <a:pt x="8" y="55"/>
                      <a:pt x="8" y="55"/>
                    </a:cubicBezTo>
                    <a:cubicBezTo>
                      <a:pt x="8" y="55"/>
                      <a:pt x="8" y="54"/>
                      <a:pt x="8" y="54"/>
                    </a:cubicBezTo>
                    <a:cubicBezTo>
                      <a:pt x="8" y="54"/>
                      <a:pt x="8" y="53"/>
                      <a:pt x="8" y="52"/>
                    </a:cubicBezTo>
                    <a:cubicBezTo>
                      <a:pt x="8" y="52"/>
                      <a:pt x="8" y="52"/>
                      <a:pt x="8" y="52"/>
                    </a:cubicBezTo>
                    <a:cubicBezTo>
                      <a:pt x="8" y="51"/>
                      <a:pt x="9" y="51"/>
                      <a:pt x="9" y="50"/>
                    </a:cubicBezTo>
                    <a:cubicBezTo>
                      <a:pt x="9" y="50"/>
                      <a:pt x="9" y="50"/>
                      <a:pt x="9" y="50"/>
                    </a:cubicBezTo>
                    <a:cubicBezTo>
                      <a:pt x="9" y="49"/>
                      <a:pt x="9" y="49"/>
                      <a:pt x="10" y="48"/>
                    </a:cubicBezTo>
                    <a:cubicBezTo>
                      <a:pt x="10" y="48"/>
                      <a:pt x="10" y="48"/>
                      <a:pt x="10" y="48"/>
                    </a:cubicBezTo>
                    <a:cubicBezTo>
                      <a:pt x="10" y="46"/>
                      <a:pt x="11" y="44"/>
                      <a:pt x="12" y="43"/>
                    </a:cubicBezTo>
                    <a:cubicBezTo>
                      <a:pt x="17" y="45"/>
                      <a:pt x="24" y="47"/>
                      <a:pt x="33" y="47"/>
                    </a:cubicBezTo>
                    <a:cubicBezTo>
                      <a:pt x="40" y="47"/>
                      <a:pt x="47" y="45"/>
                      <a:pt x="52" y="43"/>
                    </a:cubicBezTo>
                    <a:cubicBezTo>
                      <a:pt x="54" y="45"/>
                      <a:pt x="58" y="47"/>
                      <a:pt x="63" y="47"/>
                    </a:cubicBezTo>
                    <a:cubicBezTo>
                      <a:pt x="65" y="47"/>
                      <a:pt x="67" y="47"/>
                      <a:pt x="68" y="46"/>
                    </a:cubicBezTo>
                    <a:cubicBezTo>
                      <a:pt x="68" y="46"/>
                      <a:pt x="68" y="46"/>
                      <a:pt x="68" y="46"/>
                    </a:cubicBezTo>
                    <a:cubicBezTo>
                      <a:pt x="68" y="46"/>
                      <a:pt x="68" y="46"/>
                      <a:pt x="68" y="46"/>
                    </a:cubicBezTo>
                    <a:cubicBezTo>
                      <a:pt x="69" y="46"/>
                      <a:pt x="69" y="47"/>
                      <a:pt x="69" y="47"/>
                    </a:cubicBezTo>
                    <a:cubicBezTo>
                      <a:pt x="69" y="47"/>
                      <a:pt x="69" y="47"/>
                      <a:pt x="69" y="48"/>
                    </a:cubicBezTo>
                    <a:cubicBezTo>
                      <a:pt x="69" y="48"/>
                      <a:pt x="69" y="48"/>
                      <a:pt x="70" y="49"/>
                    </a:cubicBezTo>
                    <a:cubicBezTo>
                      <a:pt x="70" y="49"/>
                      <a:pt x="70" y="49"/>
                      <a:pt x="70" y="49"/>
                    </a:cubicBezTo>
                    <a:cubicBezTo>
                      <a:pt x="70" y="50"/>
                      <a:pt x="70" y="51"/>
                      <a:pt x="70" y="52"/>
                    </a:cubicBezTo>
                    <a:cubicBezTo>
                      <a:pt x="70" y="52"/>
                      <a:pt x="70" y="52"/>
                      <a:pt x="71" y="52"/>
                    </a:cubicBezTo>
                    <a:cubicBezTo>
                      <a:pt x="71" y="53"/>
                      <a:pt x="71" y="53"/>
                      <a:pt x="71" y="53"/>
                    </a:cubicBezTo>
                    <a:cubicBezTo>
                      <a:pt x="71" y="54"/>
                      <a:pt x="71" y="54"/>
                      <a:pt x="71" y="54"/>
                    </a:cubicBezTo>
                    <a:cubicBezTo>
                      <a:pt x="71" y="55"/>
                      <a:pt x="71" y="55"/>
                      <a:pt x="71" y="55"/>
                    </a:cubicBezTo>
                    <a:cubicBezTo>
                      <a:pt x="71" y="56"/>
                      <a:pt x="71" y="56"/>
                      <a:pt x="71" y="57"/>
                    </a:cubicBezTo>
                    <a:cubicBezTo>
                      <a:pt x="71" y="57"/>
                      <a:pt x="71" y="57"/>
                      <a:pt x="71" y="57"/>
                    </a:cubicBezTo>
                    <a:cubicBezTo>
                      <a:pt x="71" y="58"/>
                      <a:pt x="71" y="59"/>
                      <a:pt x="71" y="60"/>
                    </a:cubicBezTo>
                    <a:cubicBezTo>
                      <a:pt x="71" y="67"/>
                      <a:pt x="71" y="67"/>
                      <a:pt x="71" y="67"/>
                    </a:cubicBezTo>
                    <a:cubicBezTo>
                      <a:pt x="72" y="67"/>
                      <a:pt x="73" y="67"/>
                      <a:pt x="73" y="67"/>
                    </a:cubicBezTo>
                    <a:cubicBezTo>
                      <a:pt x="78" y="61"/>
                      <a:pt x="80" y="52"/>
                      <a:pt x="80" y="43"/>
                    </a:cubicBezTo>
                    <a:cubicBezTo>
                      <a:pt x="80" y="25"/>
                      <a:pt x="70" y="10"/>
                      <a:pt x="58" y="10"/>
                    </a:cubicBezTo>
                    <a:cubicBezTo>
                      <a:pt x="58" y="10"/>
                      <a:pt x="58" y="10"/>
                      <a:pt x="58" y="10"/>
                    </a:cubicBezTo>
                    <a:cubicBezTo>
                      <a:pt x="52" y="2"/>
                      <a:pt x="43" y="0"/>
                      <a:pt x="34" y="0"/>
                    </a:cubicBezTo>
                    <a:cubicBezTo>
                      <a:pt x="15" y="0"/>
                      <a:pt x="0" y="17"/>
                      <a:pt x="0" y="41"/>
                    </a:cubicBezTo>
                    <a:cubicBezTo>
                      <a:pt x="0" y="50"/>
                      <a:pt x="2" y="59"/>
                      <a:pt x="7" y="67"/>
                    </a:cubicBezTo>
                    <a:cubicBezTo>
                      <a:pt x="7" y="67"/>
                      <a:pt x="7" y="67"/>
                      <a:pt x="8" y="67"/>
                    </a:cubicBezTo>
                    <a:lnTo>
                      <a:pt x="8" y="6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76" name="Freeform 72"/>
              <p:cNvSpPr>
                <a:spLocks/>
              </p:cNvSpPr>
              <p:nvPr/>
            </p:nvSpPr>
            <p:spPr bwMode="auto">
              <a:xfrm>
                <a:off x="-1782763" y="2549526"/>
                <a:ext cx="123825" cy="134938"/>
              </a:xfrm>
              <a:custGeom>
                <a:avLst/>
                <a:gdLst>
                  <a:gd name="T0" fmla="*/ 78 w 78"/>
                  <a:gd name="T1" fmla="*/ 64 h 85"/>
                  <a:gd name="T2" fmla="*/ 39 w 78"/>
                  <a:gd name="T3" fmla="*/ 85 h 85"/>
                  <a:gd name="T4" fmla="*/ 0 w 78"/>
                  <a:gd name="T5" fmla="*/ 64 h 85"/>
                  <a:gd name="T6" fmla="*/ 0 w 78"/>
                  <a:gd name="T7" fmla="*/ 0 h 85"/>
                  <a:gd name="T8" fmla="*/ 78 w 78"/>
                  <a:gd name="T9" fmla="*/ 0 h 85"/>
                  <a:gd name="T10" fmla="*/ 78 w 78"/>
                  <a:gd name="T11" fmla="*/ 64 h 85"/>
                </a:gdLst>
                <a:ahLst/>
                <a:cxnLst>
                  <a:cxn ang="0">
                    <a:pos x="T0" y="T1"/>
                  </a:cxn>
                  <a:cxn ang="0">
                    <a:pos x="T2" y="T3"/>
                  </a:cxn>
                  <a:cxn ang="0">
                    <a:pos x="T4" y="T5"/>
                  </a:cxn>
                  <a:cxn ang="0">
                    <a:pos x="T6" y="T7"/>
                  </a:cxn>
                  <a:cxn ang="0">
                    <a:pos x="T8" y="T9"/>
                  </a:cxn>
                  <a:cxn ang="0">
                    <a:pos x="T10" y="T11"/>
                  </a:cxn>
                </a:cxnLst>
                <a:rect l="0" t="0" r="r" b="b"/>
                <a:pathLst>
                  <a:path w="78" h="85">
                    <a:moveTo>
                      <a:pt x="78" y="64"/>
                    </a:moveTo>
                    <a:lnTo>
                      <a:pt x="39" y="85"/>
                    </a:lnTo>
                    <a:lnTo>
                      <a:pt x="0" y="64"/>
                    </a:lnTo>
                    <a:lnTo>
                      <a:pt x="0" y="0"/>
                    </a:lnTo>
                    <a:lnTo>
                      <a:pt x="78" y="0"/>
                    </a:lnTo>
                    <a:lnTo>
                      <a:pt x="78" y="64"/>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77" name="Freeform 73"/>
              <p:cNvSpPr>
                <a:spLocks/>
              </p:cNvSpPr>
              <p:nvPr/>
            </p:nvSpPr>
            <p:spPr bwMode="auto">
              <a:xfrm>
                <a:off x="-1779588" y="2684463"/>
                <a:ext cx="117475" cy="582613"/>
              </a:xfrm>
              <a:custGeom>
                <a:avLst/>
                <a:gdLst>
                  <a:gd name="T0" fmla="*/ 45 w 74"/>
                  <a:gd name="T1" fmla="*/ 39 h 367"/>
                  <a:gd name="T2" fmla="*/ 66 w 74"/>
                  <a:gd name="T3" fmla="*/ 21 h 367"/>
                  <a:gd name="T4" fmla="*/ 37 w 74"/>
                  <a:gd name="T5" fmla="*/ 0 h 367"/>
                  <a:gd name="T6" fmla="*/ 6 w 74"/>
                  <a:gd name="T7" fmla="*/ 21 h 367"/>
                  <a:gd name="T8" fmla="*/ 29 w 74"/>
                  <a:gd name="T9" fmla="*/ 39 h 367"/>
                  <a:gd name="T10" fmla="*/ 0 w 74"/>
                  <a:gd name="T11" fmla="*/ 338 h 367"/>
                  <a:gd name="T12" fmla="*/ 37 w 74"/>
                  <a:gd name="T13" fmla="*/ 367 h 367"/>
                  <a:gd name="T14" fmla="*/ 74 w 74"/>
                  <a:gd name="T15" fmla="*/ 338 h 367"/>
                  <a:gd name="T16" fmla="*/ 45 w 74"/>
                  <a:gd name="T17" fmla="*/ 39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367">
                    <a:moveTo>
                      <a:pt x="45" y="39"/>
                    </a:moveTo>
                    <a:lnTo>
                      <a:pt x="66" y="21"/>
                    </a:lnTo>
                    <a:lnTo>
                      <a:pt x="37" y="0"/>
                    </a:lnTo>
                    <a:lnTo>
                      <a:pt x="6" y="21"/>
                    </a:lnTo>
                    <a:lnTo>
                      <a:pt x="29" y="39"/>
                    </a:lnTo>
                    <a:lnTo>
                      <a:pt x="0" y="338"/>
                    </a:lnTo>
                    <a:lnTo>
                      <a:pt x="37" y="367"/>
                    </a:lnTo>
                    <a:lnTo>
                      <a:pt x="74" y="338"/>
                    </a:lnTo>
                    <a:lnTo>
                      <a:pt x="45" y="39"/>
                    </a:ln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78" name="Freeform 74"/>
              <p:cNvSpPr>
                <a:spLocks/>
              </p:cNvSpPr>
              <p:nvPr/>
            </p:nvSpPr>
            <p:spPr bwMode="auto">
              <a:xfrm>
                <a:off x="-2165350" y="2667001"/>
                <a:ext cx="296863" cy="692150"/>
              </a:xfrm>
              <a:custGeom>
                <a:avLst/>
                <a:gdLst>
                  <a:gd name="T0" fmla="*/ 97 w 97"/>
                  <a:gd name="T1" fmla="*/ 9 h 226"/>
                  <a:gd name="T2" fmla="*/ 63 w 97"/>
                  <a:gd name="T3" fmla="*/ 0 h 226"/>
                  <a:gd name="T4" fmla="*/ 0 w 97"/>
                  <a:gd name="T5" fmla="*/ 226 h 226"/>
                  <a:gd name="T6" fmla="*/ 36 w 97"/>
                  <a:gd name="T7" fmla="*/ 226 h 226"/>
                  <a:gd name="T8" fmla="*/ 97 w 97"/>
                  <a:gd name="T9" fmla="*/ 9 h 226"/>
                </a:gdLst>
                <a:ahLst/>
                <a:cxnLst>
                  <a:cxn ang="0">
                    <a:pos x="T0" y="T1"/>
                  </a:cxn>
                  <a:cxn ang="0">
                    <a:pos x="T2" y="T3"/>
                  </a:cxn>
                  <a:cxn ang="0">
                    <a:pos x="T4" y="T5"/>
                  </a:cxn>
                  <a:cxn ang="0">
                    <a:pos x="T6" y="T7"/>
                  </a:cxn>
                  <a:cxn ang="0">
                    <a:pos x="T8" y="T9"/>
                  </a:cxn>
                </a:cxnLst>
                <a:rect l="0" t="0" r="r" b="b"/>
                <a:pathLst>
                  <a:path w="97" h="226">
                    <a:moveTo>
                      <a:pt x="97" y="9"/>
                    </a:moveTo>
                    <a:cubicBezTo>
                      <a:pt x="86" y="6"/>
                      <a:pt x="74" y="3"/>
                      <a:pt x="63" y="0"/>
                    </a:cubicBezTo>
                    <a:cubicBezTo>
                      <a:pt x="29" y="73"/>
                      <a:pt x="8" y="146"/>
                      <a:pt x="0" y="226"/>
                    </a:cubicBezTo>
                    <a:cubicBezTo>
                      <a:pt x="36" y="226"/>
                      <a:pt x="36" y="226"/>
                      <a:pt x="36" y="226"/>
                    </a:cubicBezTo>
                    <a:cubicBezTo>
                      <a:pt x="44" y="149"/>
                      <a:pt x="65" y="79"/>
                      <a:pt x="97" y="9"/>
                    </a:cubicBezTo>
                    <a:close/>
                  </a:path>
                </a:pathLst>
              </a:custGeom>
              <a:solidFill>
                <a:srgbClr val="008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79" name="Freeform 75"/>
              <p:cNvSpPr>
                <a:spLocks/>
              </p:cNvSpPr>
              <p:nvPr/>
            </p:nvSpPr>
            <p:spPr bwMode="auto">
              <a:xfrm>
                <a:off x="-1570038" y="2667001"/>
                <a:ext cx="296863" cy="692150"/>
              </a:xfrm>
              <a:custGeom>
                <a:avLst/>
                <a:gdLst>
                  <a:gd name="T0" fmla="*/ 0 w 97"/>
                  <a:gd name="T1" fmla="*/ 9 h 226"/>
                  <a:gd name="T2" fmla="*/ 34 w 97"/>
                  <a:gd name="T3" fmla="*/ 0 h 226"/>
                  <a:gd name="T4" fmla="*/ 97 w 97"/>
                  <a:gd name="T5" fmla="*/ 226 h 226"/>
                  <a:gd name="T6" fmla="*/ 61 w 97"/>
                  <a:gd name="T7" fmla="*/ 226 h 226"/>
                  <a:gd name="T8" fmla="*/ 0 w 97"/>
                  <a:gd name="T9" fmla="*/ 9 h 226"/>
                </a:gdLst>
                <a:ahLst/>
                <a:cxnLst>
                  <a:cxn ang="0">
                    <a:pos x="T0" y="T1"/>
                  </a:cxn>
                  <a:cxn ang="0">
                    <a:pos x="T2" y="T3"/>
                  </a:cxn>
                  <a:cxn ang="0">
                    <a:pos x="T4" y="T5"/>
                  </a:cxn>
                  <a:cxn ang="0">
                    <a:pos x="T6" y="T7"/>
                  </a:cxn>
                  <a:cxn ang="0">
                    <a:pos x="T8" y="T9"/>
                  </a:cxn>
                </a:cxnLst>
                <a:rect l="0" t="0" r="r" b="b"/>
                <a:pathLst>
                  <a:path w="97" h="226">
                    <a:moveTo>
                      <a:pt x="0" y="9"/>
                    </a:moveTo>
                    <a:cubicBezTo>
                      <a:pt x="11" y="6"/>
                      <a:pt x="23" y="3"/>
                      <a:pt x="34" y="0"/>
                    </a:cubicBezTo>
                    <a:cubicBezTo>
                      <a:pt x="68" y="73"/>
                      <a:pt x="89" y="146"/>
                      <a:pt x="97" y="226"/>
                    </a:cubicBezTo>
                    <a:cubicBezTo>
                      <a:pt x="61" y="226"/>
                      <a:pt x="61" y="226"/>
                      <a:pt x="61" y="226"/>
                    </a:cubicBezTo>
                    <a:cubicBezTo>
                      <a:pt x="53" y="149"/>
                      <a:pt x="32" y="79"/>
                      <a:pt x="0" y="9"/>
                    </a:cubicBezTo>
                    <a:close/>
                  </a:path>
                </a:pathLst>
              </a:custGeom>
              <a:solidFill>
                <a:srgbClr val="008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80" name="Freeform 76"/>
              <p:cNvSpPr>
                <a:spLocks/>
              </p:cNvSpPr>
              <p:nvPr/>
            </p:nvSpPr>
            <p:spPr bwMode="auto">
              <a:xfrm>
                <a:off x="-1908175" y="3522663"/>
                <a:ext cx="180975" cy="652463"/>
              </a:xfrm>
              <a:custGeom>
                <a:avLst/>
                <a:gdLst>
                  <a:gd name="T0" fmla="*/ 99 w 114"/>
                  <a:gd name="T1" fmla="*/ 411 h 411"/>
                  <a:gd name="T2" fmla="*/ 16 w 114"/>
                  <a:gd name="T3" fmla="*/ 411 h 411"/>
                  <a:gd name="T4" fmla="*/ 0 w 114"/>
                  <a:gd name="T5" fmla="*/ 0 h 411"/>
                  <a:gd name="T6" fmla="*/ 114 w 114"/>
                  <a:gd name="T7" fmla="*/ 0 h 411"/>
                  <a:gd name="T8" fmla="*/ 99 w 114"/>
                  <a:gd name="T9" fmla="*/ 411 h 411"/>
                </a:gdLst>
                <a:ahLst/>
                <a:cxnLst>
                  <a:cxn ang="0">
                    <a:pos x="T0" y="T1"/>
                  </a:cxn>
                  <a:cxn ang="0">
                    <a:pos x="T2" y="T3"/>
                  </a:cxn>
                  <a:cxn ang="0">
                    <a:pos x="T4" y="T5"/>
                  </a:cxn>
                  <a:cxn ang="0">
                    <a:pos x="T6" y="T7"/>
                  </a:cxn>
                  <a:cxn ang="0">
                    <a:pos x="T8" y="T9"/>
                  </a:cxn>
                </a:cxnLst>
                <a:rect l="0" t="0" r="r" b="b"/>
                <a:pathLst>
                  <a:path w="114" h="411">
                    <a:moveTo>
                      <a:pt x="99" y="411"/>
                    </a:moveTo>
                    <a:lnTo>
                      <a:pt x="16" y="411"/>
                    </a:lnTo>
                    <a:lnTo>
                      <a:pt x="0" y="0"/>
                    </a:lnTo>
                    <a:lnTo>
                      <a:pt x="114" y="0"/>
                    </a:lnTo>
                    <a:lnTo>
                      <a:pt x="99" y="411"/>
                    </a:lnTo>
                    <a:close/>
                  </a:path>
                </a:pathLst>
              </a:custGeom>
              <a:solidFill>
                <a:srgbClr val="00B2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81" name="Freeform 77"/>
              <p:cNvSpPr>
                <a:spLocks/>
              </p:cNvSpPr>
              <p:nvPr/>
            </p:nvSpPr>
            <p:spPr bwMode="auto">
              <a:xfrm>
                <a:off x="-1717675" y="3522663"/>
                <a:ext cx="184150" cy="652463"/>
              </a:xfrm>
              <a:custGeom>
                <a:avLst/>
                <a:gdLst>
                  <a:gd name="T0" fmla="*/ 101 w 116"/>
                  <a:gd name="T1" fmla="*/ 411 h 411"/>
                  <a:gd name="T2" fmla="*/ 16 w 116"/>
                  <a:gd name="T3" fmla="*/ 411 h 411"/>
                  <a:gd name="T4" fmla="*/ 0 w 116"/>
                  <a:gd name="T5" fmla="*/ 0 h 411"/>
                  <a:gd name="T6" fmla="*/ 116 w 116"/>
                  <a:gd name="T7" fmla="*/ 0 h 411"/>
                  <a:gd name="T8" fmla="*/ 101 w 116"/>
                  <a:gd name="T9" fmla="*/ 411 h 411"/>
                </a:gdLst>
                <a:ahLst/>
                <a:cxnLst>
                  <a:cxn ang="0">
                    <a:pos x="T0" y="T1"/>
                  </a:cxn>
                  <a:cxn ang="0">
                    <a:pos x="T2" y="T3"/>
                  </a:cxn>
                  <a:cxn ang="0">
                    <a:pos x="T4" y="T5"/>
                  </a:cxn>
                  <a:cxn ang="0">
                    <a:pos x="T6" y="T7"/>
                  </a:cxn>
                  <a:cxn ang="0">
                    <a:pos x="T8" y="T9"/>
                  </a:cxn>
                </a:cxnLst>
                <a:rect l="0" t="0" r="r" b="b"/>
                <a:pathLst>
                  <a:path w="116" h="411">
                    <a:moveTo>
                      <a:pt x="101" y="411"/>
                    </a:moveTo>
                    <a:lnTo>
                      <a:pt x="16" y="411"/>
                    </a:lnTo>
                    <a:lnTo>
                      <a:pt x="0" y="0"/>
                    </a:lnTo>
                    <a:lnTo>
                      <a:pt x="116" y="0"/>
                    </a:lnTo>
                    <a:lnTo>
                      <a:pt x="101" y="411"/>
                    </a:lnTo>
                    <a:close/>
                  </a:path>
                </a:pathLst>
              </a:custGeom>
              <a:solidFill>
                <a:srgbClr val="00B2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82" name="Freeform 78"/>
              <p:cNvSpPr>
                <a:spLocks/>
              </p:cNvSpPr>
              <p:nvPr/>
            </p:nvSpPr>
            <p:spPr bwMode="auto">
              <a:xfrm>
                <a:off x="-1895475" y="4160838"/>
                <a:ext cx="157163" cy="79375"/>
              </a:xfrm>
              <a:custGeom>
                <a:avLst/>
                <a:gdLst>
                  <a:gd name="T0" fmla="*/ 26 w 51"/>
                  <a:gd name="T1" fmla="*/ 0 h 26"/>
                  <a:gd name="T2" fmla="*/ 0 w 51"/>
                  <a:gd name="T3" fmla="*/ 26 h 26"/>
                  <a:gd name="T4" fmla="*/ 51 w 51"/>
                  <a:gd name="T5" fmla="*/ 26 h 26"/>
                  <a:gd name="T6" fmla="*/ 26 w 51"/>
                  <a:gd name="T7" fmla="*/ 0 h 26"/>
                </a:gdLst>
                <a:ahLst/>
                <a:cxnLst>
                  <a:cxn ang="0">
                    <a:pos x="T0" y="T1"/>
                  </a:cxn>
                  <a:cxn ang="0">
                    <a:pos x="T2" y="T3"/>
                  </a:cxn>
                  <a:cxn ang="0">
                    <a:pos x="T4" y="T5"/>
                  </a:cxn>
                  <a:cxn ang="0">
                    <a:pos x="T6" y="T7"/>
                  </a:cxn>
                </a:cxnLst>
                <a:rect l="0" t="0" r="r" b="b"/>
                <a:pathLst>
                  <a:path w="51" h="26">
                    <a:moveTo>
                      <a:pt x="26" y="0"/>
                    </a:moveTo>
                    <a:cubicBezTo>
                      <a:pt x="11" y="0"/>
                      <a:pt x="0" y="12"/>
                      <a:pt x="0" y="26"/>
                    </a:cubicBezTo>
                    <a:cubicBezTo>
                      <a:pt x="51" y="26"/>
                      <a:pt x="51" y="26"/>
                      <a:pt x="51" y="26"/>
                    </a:cubicBezTo>
                    <a:cubicBezTo>
                      <a:pt x="51" y="12"/>
                      <a:pt x="40" y="0"/>
                      <a:pt x="26"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83" name="Freeform 79"/>
              <p:cNvSpPr>
                <a:spLocks/>
              </p:cNvSpPr>
              <p:nvPr/>
            </p:nvSpPr>
            <p:spPr bwMode="auto">
              <a:xfrm>
                <a:off x="-1701800" y="4160838"/>
                <a:ext cx="155575" cy="79375"/>
              </a:xfrm>
              <a:custGeom>
                <a:avLst/>
                <a:gdLst>
                  <a:gd name="T0" fmla="*/ 25 w 51"/>
                  <a:gd name="T1" fmla="*/ 0 h 26"/>
                  <a:gd name="T2" fmla="*/ 0 w 51"/>
                  <a:gd name="T3" fmla="*/ 26 h 26"/>
                  <a:gd name="T4" fmla="*/ 51 w 51"/>
                  <a:gd name="T5" fmla="*/ 26 h 26"/>
                  <a:gd name="T6" fmla="*/ 25 w 51"/>
                  <a:gd name="T7" fmla="*/ 0 h 26"/>
                </a:gdLst>
                <a:ahLst/>
                <a:cxnLst>
                  <a:cxn ang="0">
                    <a:pos x="T0" y="T1"/>
                  </a:cxn>
                  <a:cxn ang="0">
                    <a:pos x="T2" y="T3"/>
                  </a:cxn>
                  <a:cxn ang="0">
                    <a:pos x="T4" y="T5"/>
                  </a:cxn>
                  <a:cxn ang="0">
                    <a:pos x="T6" y="T7"/>
                  </a:cxn>
                </a:cxnLst>
                <a:rect l="0" t="0" r="r" b="b"/>
                <a:pathLst>
                  <a:path w="51" h="26">
                    <a:moveTo>
                      <a:pt x="25" y="0"/>
                    </a:moveTo>
                    <a:cubicBezTo>
                      <a:pt x="11" y="0"/>
                      <a:pt x="0" y="12"/>
                      <a:pt x="0" y="26"/>
                    </a:cubicBezTo>
                    <a:cubicBezTo>
                      <a:pt x="51" y="26"/>
                      <a:pt x="51" y="26"/>
                      <a:pt x="51" y="26"/>
                    </a:cubicBezTo>
                    <a:cubicBezTo>
                      <a:pt x="51" y="12"/>
                      <a:pt x="39" y="0"/>
                      <a:pt x="25"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84" name="Freeform 80"/>
              <p:cNvSpPr>
                <a:spLocks/>
              </p:cNvSpPr>
              <p:nvPr/>
            </p:nvSpPr>
            <p:spPr bwMode="auto">
              <a:xfrm>
                <a:off x="-2149475" y="3359151"/>
                <a:ext cx="79375" cy="88900"/>
              </a:xfrm>
              <a:custGeom>
                <a:avLst/>
                <a:gdLst>
                  <a:gd name="T0" fmla="*/ 0 w 26"/>
                  <a:gd name="T1" fmla="*/ 0 h 29"/>
                  <a:gd name="T2" fmla="*/ 0 w 26"/>
                  <a:gd name="T3" fmla="*/ 16 h 29"/>
                  <a:gd name="T4" fmla="*/ 13 w 26"/>
                  <a:gd name="T5" fmla="*/ 29 h 29"/>
                  <a:gd name="T6" fmla="*/ 26 w 26"/>
                  <a:gd name="T7" fmla="*/ 16 h 29"/>
                  <a:gd name="T8" fmla="*/ 26 w 26"/>
                  <a:gd name="T9" fmla="*/ 0 h 29"/>
                  <a:gd name="T10" fmla="*/ 0 w 26"/>
                  <a:gd name="T11" fmla="*/ 0 h 29"/>
                </a:gdLst>
                <a:ahLst/>
                <a:cxnLst>
                  <a:cxn ang="0">
                    <a:pos x="T0" y="T1"/>
                  </a:cxn>
                  <a:cxn ang="0">
                    <a:pos x="T2" y="T3"/>
                  </a:cxn>
                  <a:cxn ang="0">
                    <a:pos x="T4" y="T5"/>
                  </a:cxn>
                  <a:cxn ang="0">
                    <a:pos x="T6" y="T7"/>
                  </a:cxn>
                  <a:cxn ang="0">
                    <a:pos x="T8" y="T9"/>
                  </a:cxn>
                  <a:cxn ang="0">
                    <a:pos x="T10" y="T11"/>
                  </a:cxn>
                </a:cxnLst>
                <a:rect l="0" t="0" r="r" b="b"/>
                <a:pathLst>
                  <a:path w="26" h="29">
                    <a:moveTo>
                      <a:pt x="0" y="0"/>
                    </a:moveTo>
                    <a:cubicBezTo>
                      <a:pt x="0" y="16"/>
                      <a:pt x="0" y="16"/>
                      <a:pt x="0" y="16"/>
                    </a:cubicBezTo>
                    <a:cubicBezTo>
                      <a:pt x="0" y="23"/>
                      <a:pt x="6" y="29"/>
                      <a:pt x="13" y="29"/>
                    </a:cubicBezTo>
                    <a:cubicBezTo>
                      <a:pt x="20" y="29"/>
                      <a:pt x="26" y="23"/>
                      <a:pt x="26" y="16"/>
                    </a:cubicBezTo>
                    <a:cubicBezTo>
                      <a:pt x="26" y="0"/>
                      <a:pt x="26" y="0"/>
                      <a:pt x="26" y="0"/>
                    </a:cubicBezTo>
                    <a:lnTo>
                      <a:pt x="0" y="0"/>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85" name="Freeform 81"/>
              <p:cNvSpPr>
                <a:spLocks/>
              </p:cNvSpPr>
              <p:nvPr/>
            </p:nvSpPr>
            <p:spPr bwMode="auto">
              <a:xfrm>
                <a:off x="-1368425" y="3359151"/>
                <a:ext cx="80963" cy="88900"/>
              </a:xfrm>
              <a:custGeom>
                <a:avLst/>
                <a:gdLst>
                  <a:gd name="T0" fmla="*/ 0 w 26"/>
                  <a:gd name="T1" fmla="*/ 0 h 29"/>
                  <a:gd name="T2" fmla="*/ 0 w 26"/>
                  <a:gd name="T3" fmla="*/ 16 h 29"/>
                  <a:gd name="T4" fmla="*/ 13 w 26"/>
                  <a:gd name="T5" fmla="*/ 29 h 29"/>
                  <a:gd name="T6" fmla="*/ 26 w 26"/>
                  <a:gd name="T7" fmla="*/ 16 h 29"/>
                  <a:gd name="T8" fmla="*/ 26 w 26"/>
                  <a:gd name="T9" fmla="*/ 0 h 29"/>
                  <a:gd name="T10" fmla="*/ 0 w 26"/>
                  <a:gd name="T11" fmla="*/ 0 h 29"/>
                </a:gdLst>
                <a:ahLst/>
                <a:cxnLst>
                  <a:cxn ang="0">
                    <a:pos x="T0" y="T1"/>
                  </a:cxn>
                  <a:cxn ang="0">
                    <a:pos x="T2" y="T3"/>
                  </a:cxn>
                  <a:cxn ang="0">
                    <a:pos x="T4" y="T5"/>
                  </a:cxn>
                  <a:cxn ang="0">
                    <a:pos x="T6" y="T7"/>
                  </a:cxn>
                  <a:cxn ang="0">
                    <a:pos x="T8" y="T9"/>
                  </a:cxn>
                  <a:cxn ang="0">
                    <a:pos x="T10" y="T11"/>
                  </a:cxn>
                </a:cxnLst>
                <a:rect l="0" t="0" r="r" b="b"/>
                <a:pathLst>
                  <a:path w="26" h="29">
                    <a:moveTo>
                      <a:pt x="0" y="0"/>
                    </a:moveTo>
                    <a:cubicBezTo>
                      <a:pt x="0" y="16"/>
                      <a:pt x="0" y="16"/>
                      <a:pt x="0" y="16"/>
                    </a:cubicBezTo>
                    <a:cubicBezTo>
                      <a:pt x="0" y="23"/>
                      <a:pt x="6" y="29"/>
                      <a:pt x="13" y="29"/>
                    </a:cubicBezTo>
                    <a:cubicBezTo>
                      <a:pt x="20" y="29"/>
                      <a:pt x="26" y="23"/>
                      <a:pt x="26" y="16"/>
                    </a:cubicBezTo>
                    <a:cubicBezTo>
                      <a:pt x="26" y="0"/>
                      <a:pt x="26" y="0"/>
                      <a:pt x="26" y="0"/>
                    </a:cubicBezTo>
                    <a:lnTo>
                      <a:pt x="0" y="0"/>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86" name="Freeform 82"/>
              <p:cNvSpPr>
                <a:spLocks/>
              </p:cNvSpPr>
              <p:nvPr/>
            </p:nvSpPr>
            <p:spPr bwMode="auto">
              <a:xfrm>
                <a:off x="-1974850" y="2651126"/>
                <a:ext cx="509588" cy="871538"/>
              </a:xfrm>
              <a:custGeom>
                <a:avLst/>
                <a:gdLst>
                  <a:gd name="T0" fmla="*/ 199 w 321"/>
                  <a:gd name="T1" fmla="*/ 0 h 549"/>
                  <a:gd name="T2" fmla="*/ 160 w 321"/>
                  <a:gd name="T3" fmla="*/ 313 h 549"/>
                  <a:gd name="T4" fmla="*/ 121 w 321"/>
                  <a:gd name="T5" fmla="*/ 0 h 549"/>
                  <a:gd name="T6" fmla="*/ 0 w 321"/>
                  <a:gd name="T7" fmla="*/ 10 h 549"/>
                  <a:gd name="T8" fmla="*/ 0 w 321"/>
                  <a:gd name="T9" fmla="*/ 549 h 549"/>
                  <a:gd name="T10" fmla="*/ 321 w 321"/>
                  <a:gd name="T11" fmla="*/ 549 h 549"/>
                  <a:gd name="T12" fmla="*/ 321 w 321"/>
                  <a:gd name="T13" fmla="*/ 10 h 549"/>
                  <a:gd name="T14" fmla="*/ 199 w 321"/>
                  <a:gd name="T15" fmla="*/ 0 h 5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1" h="549">
                    <a:moveTo>
                      <a:pt x="199" y="0"/>
                    </a:moveTo>
                    <a:lnTo>
                      <a:pt x="160" y="313"/>
                    </a:lnTo>
                    <a:lnTo>
                      <a:pt x="121" y="0"/>
                    </a:lnTo>
                    <a:lnTo>
                      <a:pt x="0" y="10"/>
                    </a:lnTo>
                    <a:lnTo>
                      <a:pt x="0" y="549"/>
                    </a:lnTo>
                    <a:lnTo>
                      <a:pt x="321" y="549"/>
                    </a:lnTo>
                    <a:lnTo>
                      <a:pt x="321" y="10"/>
                    </a:lnTo>
                    <a:lnTo>
                      <a:pt x="199" y="0"/>
                    </a:lnTo>
                    <a:close/>
                  </a:path>
                </a:pathLst>
              </a:custGeom>
              <a:solidFill>
                <a:srgbClr val="008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87" name="Freeform 83"/>
              <p:cNvSpPr>
                <a:spLocks/>
              </p:cNvSpPr>
              <p:nvPr/>
            </p:nvSpPr>
            <p:spPr bwMode="auto">
              <a:xfrm>
                <a:off x="-1619250" y="2424113"/>
                <a:ext cx="0" cy="317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1"/>
                      <a:pt x="0" y="1"/>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88" name="Freeform 84"/>
              <p:cNvSpPr>
                <a:spLocks/>
              </p:cNvSpPr>
              <p:nvPr/>
            </p:nvSpPr>
            <p:spPr bwMode="auto">
              <a:xfrm>
                <a:off x="-1619250" y="242093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89" name="Freeform 85"/>
              <p:cNvSpPr>
                <a:spLocks/>
              </p:cNvSpPr>
              <p:nvPr/>
            </p:nvSpPr>
            <p:spPr bwMode="auto">
              <a:xfrm>
                <a:off x="-1625600" y="241141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90" name="Freeform 86"/>
              <p:cNvSpPr>
                <a:spLocks/>
              </p:cNvSpPr>
              <p:nvPr/>
            </p:nvSpPr>
            <p:spPr bwMode="auto">
              <a:xfrm>
                <a:off x="-1622425" y="24145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91" name="Freeform 87"/>
              <p:cNvSpPr>
                <a:spLocks/>
              </p:cNvSpPr>
              <p:nvPr/>
            </p:nvSpPr>
            <p:spPr bwMode="auto">
              <a:xfrm>
                <a:off x="-1822450" y="241141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92" name="Freeform 88"/>
              <p:cNvSpPr>
                <a:spLocks/>
              </p:cNvSpPr>
              <p:nvPr/>
            </p:nvSpPr>
            <p:spPr bwMode="auto">
              <a:xfrm>
                <a:off x="-1616075" y="2427288"/>
                <a:ext cx="0" cy="317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93" name="Freeform 89"/>
              <p:cNvSpPr>
                <a:spLocks/>
              </p:cNvSpPr>
              <p:nvPr/>
            </p:nvSpPr>
            <p:spPr bwMode="auto">
              <a:xfrm>
                <a:off x="-1616075" y="2433638"/>
                <a:ext cx="0" cy="6350"/>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1"/>
                      <a:pt x="0" y="0"/>
                      <a:pt x="0" y="0"/>
                    </a:cubicBezTo>
                    <a:cubicBezTo>
                      <a:pt x="0" y="0"/>
                      <a:pt x="0" y="1"/>
                      <a:pt x="0" y="2"/>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94" name="Freeform 90"/>
              <p:cNvSpPr>
                <a:spLocks/>
              </p:cNvSpPr>
              <p:nvPr/>
            </p:nvSpPr>
            <p:spPr bwMode="auto">
              <a:xfrm>
                <a:off x="-1625600" y="240823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95" name="Freeform 91"/>
              <p:cNvSpPr>
                <a:spLocks/>
              </p:cNvSpPr>
              <p:nvPr/>
            </p:nvSpPr>
            <p:spPr bwMode="auto">
              <a:xfrm>
                <a:off x="-1827213" y="2430463"/>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96" name="Freeform 92"/>
              <p:cNvSpPr>
                <a:spLocks/>
              </p:cNvSpPr>
              <p:nvPr/>
            </p:nvSpPr>
            <p:spPr bwMode="auto">
              <a:xfrm>
                <a:off x="-1825625" y="242093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97" name="Freeform 93"/>
              <p:cNvSpPr>
                <a:spLocks/>
              </p:cNvSpPr>
              <p:nvPr/>
            </p:nvSpPr>
            <p:spPr bwMode="auto">
              <a:xfrm>
                <a:off x="-1825625" y="241776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98" name="Freeform 94"/>
              <p:cNvSpPr>
                <a:spLocks/>
              </p:cNvSpPr>
              <p:nvPr/>
            </p:nvSpPr>
            <p:spPr bwMode="auto">
              <a:xfrm>
                <a:off x="-1827213" y="24272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99" name="Freeform 95"/>
              <p:cNvSpPr>
                <a:spLocks/>
              </p:cNvSpPr>
              <p:nvPr/>
            </p:nvSpPr>
            <p:spPr bwMode="auto">
              <a:xfrm>
                <a:off x="-1846263" y="2398713"/>
                <a:ext cx="247650" cy="222250"/>
              </a:xfrm>
              <a:custGeom>
                <a:avLst/>
                <a:gdLst>
                  <a:gd name="T0" fmla="*/ 77 w 81"/>
                  <a:gd name="T1" fmla="*/ 18 h 72"/>
                  <a:gd name="T2" fmla="*/ 75 w 81"/>
                  <a:gd name="T3" fmla="*/ 17 h 72"/>
                  <a:gd name="T4" fmla="*/ 75 w 81"/>
                  <a:gd name="T5" fmla="*/ 13 h 72"/>
                  <a:gd name="T6" fmla="*/ 75 w 81"/>
                  <a:gd name="T7" fmla="*/ 11 h 72"/>
                  <a:gd name="T8" fmla="*/ 75 w 81"/>
                  <a:gd name="T9" fmla="*/ 10 h 72"/>
                  <a:gd name="T10" fmla="*/ 75 w 81"/>
                  <a:gd name="T11" fmla="*/ 9 h 72"/>
                  <a:gd name="T12" fmla="*/ 74 w 81"/>
                  <a:gd name="T13" fmla="*/ 9 h 72"/>
                  <a:gd name="T14" fmla="*/ 74 w 81"/>
                  <a:gd name="T15" fmla="*/ 8 h 72"/>
                  <a:gd name="T16" fmla="*/ 74 w 81"/>
                  <a:gd name="T17" fmla="*/ 7 h 72"/>
                  <a:gd name="T18" fmla="*/ 74 w 81"/>
                  <a:gd name="T19" fmla="*/ 7 h 72"/>
                  <a:gd name="T20" fmla="*/ 73 w 81"/>
                  <a:gd name="T21" fmla="*/ 5 h 72"/>
                  <a:gd name="T22" fmla="*/ 73 w 81"/>
                  <a:gd name="T23" fmla="*/ 5 h 72"/>
                  <a:gd name="T24" fmla="*/ 72 w 81"/>
                  <a:gd name="T25" fmla="*/ 4 h 72"/>
                  <a:gd name="T26" fmla="*/ 72 w 81"/>
                  <a:gd name="T27" fmla="*/ 4 h 72"/>
                  <a:gd name="T28" fmla="*/ 72 w 81"/>
                  <a:gd name="T29" fmla="*/ 3 h 72"/>
                  <a:gd name="T30" fmla="*/ 72 w 81"/>
                  <a:gd name="T31" fmla="*/ 3 h 72"/>
                  <a:gd name="T32" fmla="*/ 65 w 81"/>
                  <a:gd name="T33" fmla="*/ 4 h 72"/>
                  <a:gd name="T34" fmla="*/ 54 w 81"/>
                  <a:gd name="T35" fmla="*/ 1 h 72"/>
                  <a:gd name="T36" fmla="*/ 33 w 81"/>
                  <a:gd name="T37" fmla="*/ 4 h 72"/>
                  <a:gd name="T38" fmla="*/ 11 w 81"/>
                  <a:gd name="T39" fmla="*/ 0 h 72"/>
                  <a:gd name="T40" fmla="*/ 8 w 81"/>
                  <a:gd name="T41" fmla="*/ 4 h 72"/>
                  <a:gd name="T42" fmla="*/ 8 w 81"/>
                  <a:gd name="T43" fmla="*/ 4 h 72"/>
                  <a:gd name="T44" fmla="*/ 7 w 81"/>
                  <a:gd name="T45" fmla="*/ 6 h 72"/>
                  <a:gd name="T46" fmla="*/ 7 w 81"/>
                  <a:gd name="T47" fmla="*/ 6 h 72"/>
                  <a:gd name="T48" fmla="*/ 7 w 81"/>
                  <a:gd name="T49" fmla="*/ 7 h 72"/>
                  <a:gd name="T50" fmla="*/ 7 w 81"/>
                  <a:gd name="T51" fmla="*/ 7 h 72"/>
                  <a:gd name="T52" fmla="*/ 6 w 81"/>
                  <a:gd name="T53" fmla="*/ 9 h 72"/>
                  <a:gd name="T54" fmla="*/ 6 w 81"/>
                  <a:gd name="T55" fmla="*/ 9 h 72"/>
                  <a:gd name="T56" fmla="*/ 6 w 81"/>
                  <a:gd name="T57" fmla="*/ 10 h 72"/>
                  <a:gd name="T58" fmla="*/ 6 w 81"/>
                  <a:gd name="T59" fmla="*/ 11 h 72"/>
                  <a:gd name="T60" fmla="*/ 6 w 81"/>
                  <a:gd name="T61" fmla="*/ 13 h 72"/>
                  <a:gd name="T62" fmla="*/ 6 w 81"/>
                  <a:gd name="T63" fmla="*/ 17 h 72"/>
                  <a:gd name="T64" fmla="*/ 5 w 81"/>
                  <a:gd name="T65" fmla="*/ 18 h 72"/>
                  <a:gd name="T66" fmla="*/ 0 w 81"/>
                  <a:gd name="T67" fmla="*/ 23 h 72"/>
                  <a:gd name="T68" fmla="*/ 0 w 81"/>
                  <a:gd name="T69" fmla="*/ 36 h 72"/>
                  <a:gd name="T70" fmla="*/ 6 w 81"/>
                  <a:gd name="T71" fmla="*/ 42 h 72"/>
                  <a:gd name="T72" fmla="*/ 6 w 81"/>
                  <a:gd name="T73" fmla="*/ 56 h 72"/>
                  <a:gd name="T74" fmla="*/ 23 w 81"/>
                  <a:gd name="T75" fmla="*/ 72 h 72"/>
                  <a:gd name="T76" fmla="*/ 58 w 81"/>
                  <a:gd name="T77" fmla="*/ 72 h 72"/>
                  <a:gd name="T78" fmla="*/ 75 w 81"/>
                  <a:gd name="T79" fmla="*/ 56 h 72"/>
                  <a:gd name="T80" fmla="*/ 75 w 81"/>
                  <a:gd name="T81" fmla="*/ 42 h 72"/>
                  <a:gd name="T82" fmla="*/ 81 w 81"/>
                  <a:gd name="T83" fmla="*/ 36 h 72"/>
                  <a:gd name="T84" fmla="*/ 81 w 81"/>
                  <a:gd name="T85" fmla="*/ 23 h 72"/>
                  <a:gd name="T86" fmla="*/ 77 w 81"/>
                  <a:gd name="T87" fmla="*/ 1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 h="72">
                    <a:moveTo>
                      <a:pt x="77" y="18"/>
                    </a:moveTo>
                    <a:cubicBezTo>
                      <a:pt x="76" y="18"/>
                      <a:pt x="76" y="17"/>
                      <a:pt x="75" y="17"/>
                    </a:cubicBezTo>
                    <a:cubicBezTo>
                      <a:pt x="75" y="13"/>
                      <a:pt x="75" y="13"/>
                      <a:pt x="75" y="13"/>
                    </a:cubicBezTo>
                    <a:cubicBezTo>
                      <a:pt x="75" y="12"/>
                      <a:pt x="75" y="11"/>
                      <a:pt x="75" y="11"/>
                    </a:cubicBezTo>
                    <a:cubicBezTo>
                      <a:pt x="75" y="11"/>
                      <a:pt x="75" y="11"/>
                      <a:pt x="75" y="10"/>
                    </a:cubicBezTo>
                    <a:cubicBezTo>
                      <a:pt x="75" y="10"/>
                      <a:pt x="75" y="10"/>
                      <a:pt x="75" y="9"/>
                    </a:cubicBezTo>
                    <a:cubicBezTo>
                      <a:pt x="74" y="9"/>
                      <a:pt x="74" y="9"/>
                      <a:pt x="74" y="9"/>
                    </a:cubicBezTo>
                    <a:cubicBezTo>
                      <a:pt x="74" y="9"/>
                      <a:pt x="74" y="8"/>
                      <a:pt x="74" y="8"/>
                    </a:cubicBezTo>
                    <a:cubicBezTo>
                      <a:pt x="74" y="8"/>
                      <a:pt x="74" y="8"/>
                      <a:pt x="74" y="7"/>
                    </a:cubicBezTo>
                    <a:cubicBezTo>
                      <a:pt x="74" y="7"/>
                      <a:pt x="74" y="7"/>
                      <a:pt x="74" y="7"/>
                    </a:cubicBezTo>
                    <a:cubicBezTo>
                      <a:pt x="74" y="6"/>
                      <a:pt x="73" y="6"/>
                      <a:pt x="73" y="5"/>
                    </a:cubicBezTo>
                    <a:cubicBezTo>
                      <a:pt x="73" y="5"/>
                      <a:pt x="73" y="5"/>
                      <a:pt x="73" y="5"/>
                    </a:cubicBezTo>
                    <a:cubicBezTo>
                      <a:pt x="73" y="5"/>
                      <a:pt x="73" y="4"/>
                      <a:pt x="72" y="4"/>
                    </a:cubicBezTo>
                    <a:cubicBezTo>
                      <a:pt x="72" y="4"/>
                      <a:pt x="72" y="4"/>
                      <a:pt x="72" y="4"/>
                    </a:cubicBezTo>
                    <a:cubicBezTo>
                      <a:pt x="72" y="3"/>
                      <a:pt x="72" y="3"/>
                      <a:pt x="72" y="3"/>
                    </a:cubicBezTo>
                    <a:cubicBezTo>
                      <a:pt x="72" y="3"/>
                      <a:pt x="72" y="3"/>
                      <a:pt x="72" y="3"/>
                    </a:cubicBezTo>
                    <a:cubicBezTo>
                      <a:pt x="70" y="3"/>
                      <a:pt x="68" y="4"/>
                      <a:pt x="65" y="4"/>
                    </a:cubicBezTo>
                    <a:cubicBezTo>
                      <a:pt x="61" y="4"/>
                      <a:pt x="56" y="2"/>
                      <a:pt x="54" y="1"/>
                    </a:cubicBezTo>
                    <a:cubicBezTo>
                      <a:pt x="49" y="2"/>
                      <a:pt x="41" y="4"/>
                      <a:pt x="33" y="4"/>
                    </a:cubicBezTo>
                    <a:cubicBezTo>
                      <a:pt x="24" y="4"/>
                      <a:pt x="16" y="2"/>
                      <a:pt x="11" y="0"/>
                    </a:cubicBezTo>
                    <a:cubicBezTo>
                      <a:pt x="10" y="2"/>
                      <a:pt x="9" y="3"/>
                      <a:pt x="8" y="4"/>
                    </a:cubicBezTo>
                    <a:cubicBezTo>
                      <a:pt x="8" y="4"/>
                      <a:pt x="8" y="4"/>
                      <a:pt x="8" y="4"/>
                    </a:cubicBezTo>
                    <a:cubicBezTo>
                      <a:pt x="8" y="5"/>
                      <a:pt x="8" y="5"/>
                      <a:pt x="7" y="6"/>
                    </a:cubicBezTo>
                    <a:cubicBezTo>
                      <a:pt x="7" y="6"/>
                      <a:pt x="7" y="6"/>
                      <a:pt x="7" y="6"/>
                    </a:cubicBezTo>
                    <a:cubicBezTo>
                      <a:pt x="7" y="6"/>
                      <a:pt x="7" y="7"/>
                      <a:pt x="7" y="7"/>
                    </a:cubicBezTo>
                    <a:cubicBezTo>
                      <a:pt x="7" y="7"/>
                      <a:pt x="7" y="7"/>
                      <a:pt x="7" y="7"/>
                    </a:cubicBezTo>
                    <a:cubicBezTo>
                      <a:pt x="7" y="8"/>
                      <a:pt x="6" y="8"/>
                      <a:pt x="6" y="9"/>
                    </a:cubicBezTo>
                    <a:cubicBezTo>
                      <a:pt x="6" y="9"/>
                      <a:pt x="6" y="9"/>
                      <a:pt x="6" y="9"/>
                    </a:cubicBezTo>
                    <a:cubicBezTo>
                      <a:pt x="6" y="9"/>
                      <a:pt x="6" y="10"/>
                      <a:pt x="6" y="10"/>
                    </a:cubicBezTo>
                    <a:cubicBezTo>
                      <a:pt x="6" y="11"/>
                      <a:pt x="6" y="11"/>
                      <a:pt x="6" y="11"/>
                    </a:cubicBezTo>
                    <a:cubicBezTo>
                      <a:pt x="6" y="11"/>
                      <a:pt x="6" y="12"/>
                      <a:pt x="6" y="13"/>
                    </a:cubicBezTo>
                    <a:cubicBezTo>
                      <a:pt x="6" y="17"/>
                      <a:pt x="6" y="17"/>
                      <a:pt x="6" y="17"/>
                    </a:cubicBezTo>
                    <a:cubicBezTo>
                      <a:pt x="6" y="17"/>
                      <a:pt x="5" y="17"/>
                      <a:pt x="5" y="18"/>
                    </a:cubicBezTo>
                    <a:cubicBezTo>
                      <a:pt x="2" y="18"/>
                      <a:pt x="0" y="20"/>
                      <a:pt x="0" y="23"/>
                    </a:cubicBezTo>
                    <a:cubicBezTo>
                      <a:pt x="0" y="36"/>
                      <a:pt x="0" y="36"/>
                      <a:pt x="0" y="36"/>
                    </a:cubicBezTo>
                    <a:cubicBezTo>
                      <a:pt x="0" y="39"/>
                      <a:pt x="3" y="42"/>
                      <a:pt x="6" y="42"/>
                    </a:cubicBezTo>
                    <a:cubicBezTo>
                      <a:pt x="6" y="56"/>
                      <a:pt x="6" y="56"/>
                      <a:pt x="6" y="56"/>
                    </a:cubicBezTo>
                    <a:cubicBezTo>
                      <a:pt x="6" y="65"/>
                      <a:pt x="13" y="72"/>
                      <a:pt x="23" y="72"/>
                    </a:cubicBezTo>
                    <a:cubicBezTo>
                      <a:pt x="58" y="72"/>
                      <a:pt x="58" y="72"/>
                      <a:pt x="58" y="72"/>
                    </a:cubicBezTo>
                    <a:cubicBezTo>
                      <a:pt x="67" y="72"/>
                      <a:pt x="75" y="65"/>
                      <a:pt x="75" y="56"/>
                    </a:cubicBezTo>
                    <a:cubicBezTo>
                      <a:pt x="75" y="42"/>
                      <a:pt x="75" y="42"/>
                      <a:pt x="75" y="42"/>
                    </a:cubicBezTo>
                    <a:cubicBezTo>
                      <a:pt x="78" y="42"/>
                      <a:pt x="81" y="39"/>
                      <a:pt x="81" y="36"/>
                    </a:cubicBezTo>
                    <a:cubicBezTo>
                      <a:pt x="81" y="23"/>
                      <a:pt x="81" y="23"/>
                      <a:pt x="81" y="23"/>
                    </a:cubicBezTo>
                    <a:cubicBezTo>
                      <a:pt x="81" y="21"/>
                      <a:pt x="79" y="19"/>
                      <a:pt x="77" y="18"/>
                    </a:cubicBez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200" name="Freeform 107"/>
              <p:cNvSpPr>
                <a:spLocks/>
              </p:cNvSpPr>
              <p:nvPr/>
            </p:nvSpPr>
            <p:spPr bwMode="auto">
              <a:xfrm>
                <a:off x="-793750" y="2562226"/>
                <a:ext cx="0" cy="317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201" name="Freeform 108"/>
              <p:cNvSpPr>
                <a:spLocks/>
              </p:cNvSpPr>
              <p:nvPr/>
            </p:nvSpPr>
            <p:spPr bwMode="auto">
              <a:xfrm>
                <a:off x="-793750" y="255905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202" name="Freeform 109"/>
              <p:cNvSpPr>
                <a:spLocks/>
              </p:cNvSpPr>
              <p:nvPr/>
            </p:nvSpPr>
            <p:spPr bwMode="auto">
              <a:xfrm>
                <a:off x="-800100" y="254952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203" name="Freeform 110"/>
              <p:cNvSpPr>
                <a:spLocks/>
              </p:cNvSpPr>
              <p:nvPr/>
            </p:nvSpPr>
            <p:spPr bwMode="auto">
              <a:xfrm>
                <a:off x="-796925" y="255270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204" name="Freeform 111"/>
              <p:cNvSpPr>
                <a:spLocks/>
              </p:cNvSpPr>
              <p:nvPr/>
            </p:nvSpPr>
            <p:spPr bwMode="auto">
              <a:xfrm>
                <a:off x="-981075" y="254952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205" name="Freeform 112"/>
              <p:cNvSpPr>
                <a:spLocks/>
              </p:cNvSpPr>
              <p:nvPr/>
            </p:nvSpPr>
            <p:spPr bwMode="auto">
              <a:xfrm>
                <a:off x="-793750" y="2565401"/>
                <a:ext cx="0" cy="317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206" name="Freeform 113"/>
              <p:cNvSpPr>
                <a:spLocks/>
              </p:cNvSpPr>
              <p:nvPr/>
            </p:nvSpPr>
            <p:spPr bwMode="auto">
              <a:xfrm>
                <a:off x="-793750" y="2571751"/>
                <a:ext cx="0" cy="317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1"/>
                      <a:pt x="0" y="1"/>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207" name="Freeform 114"/>
              <p:cNvSpPr>
                <a:spLocks/>
              </p:cNvSpPr>
              <p:nvPr/>
            </p:nvSpPr>
            <p:spPr bwMode="auto">
              <a:xfrm>
                <a:off x="-800100" y="254635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208" name="Freeform 115"/>
              <p:cNvSpPr>
                <a:spLocks/>
              </p:cNvSpPr>
              <p:nvPr/>
            </p:nvSpPr>
            <p:spPr bwMode="auto">
              <a:xfrm>
                <a:off x="-987425" y="256857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209" name="Freeform 116"/>
              <p:cNvSpPr>
                <a:spLocks/>
              </p:cNvSpPr>
              <p:nvPr/>
            </p:nvSpPr>
            <p:spPr bwMode="auto">
              <a:xfrm>
                <a:off x="-984250" y="255905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210" name="Freeform 117"/>
              <p:cNvSpPr>
                <a:spLocks/>
              </p:cNvSpPr>
              <p:nvPr/>
            </p:nvSpPr>
            <p:spPr bwMode="auto">
              <a:xfrm>
                <a:off x="-984250" y="255587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211" name="Freeform 118"/>
              <p:cNvSpPr>
                <a:spLocks/>
              </p:cNvSpPr>
              <p:nvPr/>
            </p:nvSpPr>
            <p:spPr bwMode="auto">
              <a:xfrm>
                <a:off x="-987425" y="256540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grpSp>
        <p:sp>
          <p:nvSpPr>
            <p:cNvPr id="116" name="Freeform 5"/>
            <p:cNvSpPr>
              <a:spLocks/>
            </p:cNvSpPr>
            <p:nvPr/>
          </p:nvSpPr>
          <p:spPr bwMode="auto">
            <a:xfrm>
              <a:off x="2144816" y="3401213"/>
              <a:ext cx="469676" cy="204316"/>
            </a:xfrm>
            <a:custGeom>
              <a:avLst/>
              <a:gdLst>
                <a:gd name="T0" fmla="*/ 89 w 115"/>
                <a:gd name="T1" fmla="*/ 0 h 50"/>
                <a:gd name="T2" fmla="*/ 115 w 115"/>
                <a:gd name="T3" fmla="*/ 25 h 50"/>
                <a:gd name="T4" fmla="*/ 115 w 115"/>
                <a:gd name="T5" fmla="*/ 25 h 50"/>
                <a:gd name="T6" fmla="*/ 89 w 115"/>
                <a:gd name="T7" fmla="*/ 50 h 50"/>
                <a:gd name="T8" fmla="*/ 25 w 115"/>
                <a:gd name="T9" fmla="*/ 50 h 50"/>
                <a:gd name="T10" fmla="*/ 0 w 115"/>
                <a:gd name="T11" fmla="*/ 25 h 50"/>
                <a:gd name="T12" fmla="*/ 0 w 115"/>
                <a:gd name="T13" fmla="*/ 25 h 50"/>
                <a:gd name="T14" fmla="*/ 25 w 115"/>
                <a:gd name="T15" fmla="*/ 0 h 50"/>
                <a:gd name="T16" fmla="*/ 89 w 115"/>
                <a:gd name="T1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50">
                  <a:moveTo>
                    <a:pt x="89" y="0"/>
                  </a:moveTo>
                  <a:cubicBezTo>
                    <a:pt x="104" y="0"/>
                    <a:pt x="115" y="11"/>
                    <a:pt x="115" y="25"/>
                  </a:cubicBezTo>
                  <a:cubicBezTo>
                    <a:pt x="115" y="25"/>
                    <a:pt x="115" y="25"/>
                    <a:pt x="115" y="25"/>
                  </a:cubicBezTo>
                  <a:cubicBezTo>
                    <a:pt x="115" y="39"/>
                    <a:pt x="104" y="50"/>
                    <a:pt x="89" y="50"/>
                  </a:cubicBezTo>
                  <a:cubicBezTo>
                    <a:pt x="25" y="50"/>
                    <a:pt x="25" y="50"/>
                    <a:pt x="25" y="50"/>
                  </a:cubicBezTo>
                  <a:cubicBezTo>
                    <a:pt x="11" y="50"/>
                    <a:pt x="0" y="39"/>
                    <a:pt x="0" y="25"/>
                  </a:cubicBezTo>
                  <a:cubicBezTo>
                    <a:pt x="0" y="25"/>
                    <a:pt x="0" y="25"/>
                    <a:pt x="0" y="25"/>
                  </a:cubicBezTo>
                  <a:cubicBezTo>
                    <a:pt x="0" y="11"/>
                    <a:pt x="11" y="0"/>
                    <a:pt x="25" y="0"/>
                  </a:cubicBezTo>
                  <a:lnTo>
                    <a:pt x="89" y="0"/>
                  </a:lnTo>
                  <a:close/>
                </a:path>
              </a:pathLst>
            </a:custGeom>
            <a:solidFill>
              <a:srgbClr val="BC90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17" name="Freeform 6"/>
            <p:cNvSpPr>
              <a:spLocks/>
            </p:cNvSpPr>
            <p:nvPr/>
          </p:nvSpPr>
          <p:spPr bwMode="auto">
            <a:xfrm>
              <a:off x="2144816" y="3715156"/>
              <a:ext cx="469676" cy="208053"/>
            </a:xfrm>
            <a:custGeom>
              <a:avLst/>
              <a:gdLst>
                <a:gd name="T0" fmla="*/ 89 w 115"/>
                <a:gd name="T1" fmla="*/ 0 h 51"/>
                <a:gd name="T2" fmla="*/ 115 w 115"/>
                <a:gd name="T3" fmla="*/ 26 h 51"/>
                <a:gd name="T4" fmla="*/ 115 w 115"/>
                <a:gd name="T5" fmla="*/ 26 h 51"/>
                <a:gd name="T6" fmla="*/ 89 w 115"/>
                <a:gd name="T7" fmla="*/ 51 h 51"/>
                <a:gd name="T8" fmla="*/ 25 w 115"/>
                <a:gd name="T9" fmla="*/ 51 h 51"/>
                <a:gd name="T10" fmla="*/ 0 w 115"/>
                <a:gd name="T11" fmla="*/ 26 h 51"/>
                <a:gd name="T12" fmla="*/ 0 w 115"/>
                <a:gd name="T13" fmla="*/ 26 h 51"/>
                <a:gd name="T14" fmla="*/ 25 w 115"/>
                <a:gd name="T15" fmla="*/ 0 h 51"/>
                <a:gd name="T16" fmla="*/ 89 w 115"/>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51">
                  <a:moveTo>
                    <a:pt x="89" y="0"/>
                  </a:moveTo>
                  <a:cubicBezTo>
                    <a:pt x="104" y="0"/>
                    <a:pt x="115" y="12"/>
                    <a:pt x="115" y="26"/>
                  </a:cubicBezTo>
                  <a:cubicBezTo>
                    <a:pt x="115" y="26"/>
                    <a:pt x="115" y="26"/>
                    <a:pt x="115" y="26"/>
                  </a:cubicBezTo>
                  <a:cubicBezTo>
                    <a:pt x="115" y="40"/>
                    <a:pt x="104" y="51"/>
                    <a:pt x="89" y="51"/>
                  </a:cubicBezTo>
                  <a:cubicBezTo>
                    <a:pt x="25" y="51"/>
                    <a:pt x="25" y="51"/>
                    <a:pt x="25" y="51"/>
                  </a:cubicBezTo>
                  <a:cubicBezTo>
                    <a:pt x="11" y="51"/>
                    <a:pt x="0" y="40"/>
                    <a:pt x="0" y="26"/>
                  </a:cubicBezTo>
                  <a:cubicBezTo>
                    <a:pt x="0" y="26"/>
                    <a:pt x="0" y="26"/>
                    <a:pt x="0" y="26"/>
                  </a:cubicBezTo>
                  <a:cubicBezTo>
                    <a:pt x="0" y="12"/>
                    <a:pt x="11" y="0"/>
                    <a:pt x="25" y="0"/>
                  </a:cubicBezTo>
                  <a:lnTo>
                    <a:pt x="89" y="0"/>
                  </a:lnTo>
                  <a:close/>
                </a:path>
              </a:pathLst>
            </a:custGeom>
            <a:solidFill>
              <a:srgbClr val="BC90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18" name="Freeform 289"/>
            <p:cNvSpPr>
              <a:spLocks/>
            </p:cNvSpPr>
            <p:nvPr/>
          </p:nvSpPr>
          <p:spPr bwMode="auto">
            <a:xfrm>
              <a:off x="2540987" y="3332691"/>
              <a:ext cx="1023746" cy="1641942"/>
            </a:xfrm>
            <a:custGeom>
              <a:avLst/>
              <a:gdLst>
                <a:gd name="connsiteX0" fmla="*/ 534972 w 1023744"/>
                <a:gd name="connsiteY0" fmla="*/ 0 h 1641941"/>
                <a:gd name="connsiteX1" fmla="*/ 1000519 w 1023744"/>
                <a:gd name="connsiteY1" fmla="*/ 533077 h 1641941"/>
                <a:gd name="connsiteX2" fmla="*/ 1000519 w 1023744"/>
                <a:gd name="connsiteY2" fmla="*/ 817927 h 1641941"/>
                <a:gd name="connsiteX3" fmla="*/ 959682 w 1023744"/>
                <a:gd name="connsiteY3" fmla="*/ 1053945 h 1641941"/>
                <a:gd name="connsiteX4" fmla="*/ 1016374 w 1023744"/>
                <a:gd name="connsiteY4" fmla="*/ 1165479 h 1641941"/>
                <a:gd name="connsiteX5" fmla="*/ 1023744 w 1023744"/>
                <a:gd name="connsiteY5" fmla="*/ 1179979 h 1641941"/>
                <a:gd name="connsiteX6" fmla="*/ 934988 w 1023744"/>
                <a:gd name="connsiteY6" fmla="*/ 1277635 h 1641941"/>
                <a:gd name="connsiteX7" fmla="*/ 531161 w 1023744"/>
                <a:gd name="connsiteY7" fmla="*/ 1579389 h 1641941"/>
                <a:gd name="connsiteX8" fmla="*/ 401311 w 1023744"/>
                <a:gd name="connsiteY8" fmla="*/ 1641941 h 1641941"/>
                <a:gd name="connsiteX9" fmla="*/ 398676 w 1023744"/>
                <a:gd name="connsiteY9" fmla="*/ 1632801 h 1641941"/>
                <a:gd name="connsiteX10" fmla="*/ 302198 w 1023744"/>
                <a:gd name="connsiteY10" fmla="*/ 1298102 h 1641941"/>
                <a:gd name="connsiteX11" fmla="*/ 0 w 1023744"/>
                <a:gd name="connsiteY11" fmla="*/ 817927 h 1641941"/>
                <a:gd name="connsiteX12" fmla="*/ 0 w 1023744"/>
                <a:gd name="connsiteY12" fmla="*/ 533077 h 1641941"/>
                <a:gd name="connsiteX13" fmla="*/ 534972 w 1023744"/>
                <a:gd name="connsiteY13" fmla="*/ 0 h 164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23744" h="1641941">
                  <a:moveTo>
                    <a:pt x="534972" y="0"/>
                  </a:moveTo>
                  <a:cubicBezTo>
                    <a:pt x="833085" y="0"/>
                    <a:pt x="1000519" y="240088"/>
                    <a:pt x="1000519" y="533077"/>
                  </a:cubicBezTo>
                  <a:cubicBezTo>
                    <a:pt x="1000519" y="533077"/>
                    <a:pt x="1000519" y="533077"/>
                    <a:pt x="1000519" y="817927"/>
                  </a:cubicBezTo>
                  <a:cubicBezTo>
                    <a:pt x="1000519" y="903382"/>
                    <a:pt x="988268" y="984767"/>
                    <a:pt x="959682" y="1053945"/>
                  </a:cubicBezTo>
                  <a:cubicBezTo>
                    <a:pt x="959682" y="1053945"/>
                    <a:pt x="959682" y="1053945"/>
                    <a:pt x="1016374" y="1165479"/>
                  </a:cubicBezTo>
                  <a:lnTo>
                    <a:pt x="1023744" y="1179979"/>
                  </a:lnTo>
                  <a:lnTo>
                    <a:pt x="934988" y="1277635"/>
                  </a:lnTo>
                  <a:cubicBezTo>
                    <a:pt x="816070" y="1396553"/>
                    <a:pt x="680140" y="1498459"/>
                    <a:pt x="531161" y="1579389"/>
                  </a:cubicBezTo>
                  <a:lnTo>
                    <a:pt x="401311" y="1641941"/>
                  </a:lnTo>
                  <a:lnTo>
                    <a:pt x="398676" y="1632801"/>
                  </a:lnTo>
                  <a:cubicBezTo>
                    <a:pt x="384894" y="1584987"/>
                    <a:pt x="357328" y="1489359"/>
                    <a:pt x="302198" y="1298102"/>
                  </a:cubicBezTo>
                  <a:cubicBezTo>
                    <a:pt x="122513" y="1212647"/>
                    <a:pt x="0" y="1029530"/>
                    <a:pt x="0" y="817927"/>
                  </a:cubicBezTo>
                  <a:cubicBezTo>
                    <a:pt x="0" y="817927"/>
                    <a:pt x="0" y="817927"/>
                    <a:pt x="0" y="533077"/>
                  </a:cubicBezTo>
                  <a:cubicBezTo>
                    <a:pt x="0" y="240088"/>
                    <a:pt x="240941" y="0"/>
                    <a:pt x="534972" y="0"/>
                  </a:cubicBezTo>
                  <a:close/>
                </a:path>
              </a:pathLst>
            </a:custGeom>
            <a:solidFill>
              <a:srgbClr val="BC90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noAutofit/>
            </a:bodyPr>
            <a:lstStyle/>
            <a:p>
              <a:pPr defTabSz="895881">
                <a:defRPr/>
              </a:pPr>
              <a:endParaRPr lang="en-US" sz="1762" kern="0">
                <a:solidFill>
                  <a:sysClr val="windowText" lastClr="000000"/>
                </a:solidFill>
              </a:endParaRPr>
            </a:p>
          </p:txBody>
        </p:sp>
        <p:sp>
          <p:nvSpPr>
            <p:cNvPr id="119" name="Rectangle 11"/>
            <p:cNvSpPr>
              <a:spLocks noChangeArrowheads="1"/>
            </p:cNvSpPr>
            <p:nvPr/>
          </p:nvSpPr>
          <p:spPr bwMode="auto">
            <a:xfrm>
              <a:off x="2332934" y="2392093"/>
              <a:ext cx="1016592" cy="1892406"/>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20" name="Freeform 12"/>
            <p:cNvSpPr>
              <a:spLocks/>
            </p:cNvSpPr>
            <p:nvPr/>
          </p:nvSpPr>
          <p:spPr bwMode="auto">
            <a:xfrm>
              <a:off x="2385257" y="2417010"/>
              <a:ext cx="910699" cy="1831360"/>
            </a:xfrm>
            <a:custGeom>
              <a:avLst/>
              <a:gdLst>
                <a:gd name="T0" fmla="*/ 223 w 223"/>
                <a:gd name="T1" fmla="*/ 441 h 450"/>
                <a:gd name="T2" fmla="*/ 214 w 223"/>
                <a:gd name="T3" fmla="*/ 450 h 450"/>
                <a:gd name="T4" fmla="*/ 9 w 223"/>
                <a:gd name="T5" fmla="*/ 450 h 450"/>
                <a:gd name="T6" fmla="*/ 0 w 223"/>
                <a:gd name="T7" fmla="*/ 441 h 450"/>
                <a:gd name="T8" fmla="*/ 0 w 223"/>
                <a:gd name="T9" fmla="*/ 10 h 450"/>
                <a:gd name="T10" fmla="*/ 9 w 223"/>
                <a:gd name="T11" fmla="*/ 0 h 450"/>
                <a:gd name="T12" fmla="*/ 214 w 223"/>
                <a:gd name="T13" fmla="*/ 0 h 450"/>
                <a:gd name="T14" fmla="*/ 223 w 223"/>
                <a:gd name="T15" fmla="*/ 10 h 450"/>
                <a:gd name="T16" fmla="*/ 223 w 223"/>
                <a:gd name="T17" fmla="*/ 441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3" h="450">
                  <a:moveTo>
                    <a:pt x="223" y="441"/>
                  </a:moveTo>
                  <a:cubicBezTo>
                    <a:pt x="223" y="446"/>
                    <a:pt x="219" y="450"/>
                    <a:pt x="214" y="450"/>
                  </a:cubicBezTo>
                  <a:cubicBezTo>
                    <a:pt x="9" y="450"/>
                    <a:pt x="9" y="450"/>
                    <a:pt x="9" y="450"/>
                  </a:cubicBezTo>
                  <a:cubicBezTo>
                    <a:pt x="4" y="450"/>
                    <a:pt x="0" y="446"/>
                    <a:pt x="0" y="441"/>
                  </a:cubicBezTo>
                  <a:cubicBezTo>
                    <a:pt x="0" y="10"/>
                    <a:pt x="0" y="10"/>
                    <a:pt x="0" y="10"/>
                  </a:cubicBezTo>
                  <a:cubicBezTo>
                    <a:pt x="0" y="4"/>
                    <a:pt x="4" y="0"/>
                    <a:pt x="9" y="0"/>
                  </a:cubicBezTo>
                  <a:cubicBezTo>
                    <a:pt x="214" y="0"/>
                    <a:pt x="214" y="0"/>
                    <a:pt x="214" y="0"/>
                  </a:cubicBezTo>
                  <a:cubicBezTo>
                    <a:pt x="219" y="0"/>
                    <a:pt x="223" y="4"/>
                    <a:pt x="223" y="10"/>
                  </a:cubicBezTo>
                  <a:lnTo>
                    <a:pt x="223" y="4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21" name="Rectangle 13"/>
            <p:cNvSpPr>
              <a:spLocks noChangeArrowheads="1"/>
            </p:cNvSpPr>
            <p:nvPr/>
          </p:nvSpPr>
          <p:spPr bwMode="auto">
            <a:xfrm>
              <a:off x="2463747" y="2701057"/>
              <a:ext cx="754969" cy="1265757"/>
            </a:xfrm>
            <a:prstGeom prst="rect">
              <a:avLst/>
            </a:prstGeom>
            <a:solidFill>
              <a:schemeClr val="bg1">
                <a:lumMod val="50000"/>
              </a:schemeClr>
            </a:solidFill>
            <a:ln>
              <a:noFill/>
            </a:ln>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22" name="Freeform 14"/>
            <p:cNvSpPr>
              <a:spLocks/>
            </p:cNvSpPr>
            <p:nvPr/>
          </p:nvSpPr>
          <p:spPr bwMode="auto">
            <a:xfrm>
              <a:off x="2463747" y="4049038"/>
              <a:ext cx="48587" cy="44850"/>
            </a:xfrm>
            <a:custGeom>
              <a:avLst/>
              <a:gdLst>
                <a:gd name="T0" fmla="*/ 11 w 12"/>
                <a:gd name="T1" fmla="*/ 4 h 11"/>
                <a:gd name="T2" fmla="*/ 5 w 12"/>
                <a:gd name="T3" fmla="*/ 4 h 11"/>
                <a:gd name="T4" fmla="*/ 8 w 12"/>
                <a:gd name="T5" fmla="*/ 2 h 11"/>
                <a:gd name="T6" fmla="*/ 8 w 12"/>
                <a:gd name="T7" fmla="*/ 0 h 11"/>
                <a:gd name="T8" fmla="*/ 7 w 12"/>
                <a:gd name="T9" fmla="*/ 0 h 11"/>
                <a:gd name="T10" fmla="*/ 0 w 12"/>
                <a:gd name="T11" fmla="*/ 5 h 11"/>
                <a:gd name="T12" fmla="*/ 7 w 12"/>
                <a:gd name="T13" fmla="*/ 11 h 11"/>
                <a:gd name="T14" fmla="*/ 7 w 12"/>
                <a:gd name="T15" fmla="*/ 11 h 11"/>
                <a:gd name="T16" fmla="*/ 8 w 12"/>
                <a:gd name="T17" fmla="*/ 10 h 11"/>
                <a:gd name="T18" fmla="*/ 8 w 12"/>
                <a:gd name="T19" fmla="*/ 9 h 11"/>
                <a:gd name="T20" fmla="*/ 5 w 12"/>
                <a:gd name="T21" fmla="*/ 6 h 11"/>
                <a:gd name="T22" fmla="*/ 11 w 12"/>
                <a:gd name="T23" fmla="*/ 6 h 11"/>
                <a:gd name="T24" fmla="*/ 12 w 12"/>
                <a:gd name="T25" fmla="*/ 5 h 11"/>
                <a:gd name="T26" fmla="*/ 11 w 12"/>
                <a:gd name="T27"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11">
                  <a:moveTo>
                    <a:pt x="11" y="4"/>
                  </a:moveTo>
                  <a:cubicBezTo>
                    <a:pt x="5" y="4"/>
                    <a:pt x="5" y="4"/>
                    <a:pt x="5" y="4"/>
                  </a:cubicBezTo>
                  <a:cubicBezTo>
                    <a:pt x="8" y="2"/>
                    <a:pt x="8" y="2"/>
                    <a:pt x="8" y="2"/>
                  </a:cubicBezTo>
                  <a:cubicBezTo>
                    <a:pt x="8" y="1"/>
                    <a:pt x="9" y="1"/>
                    <a:pt x="8" y="0"/>
                  </a:cubicBezTo>
                  <a:cubicBezTo>
                    <a:pt x="8" y="0"/>
                    <a:pt x="7" y="0"/>
                    <a:pt x="7" y="0"/>
                  </a:cubicBezTo>
                  <a:cubicBezTo>
                    <a:pt x="0" y="5"/>
                    <a:pt x="0" y="5"/>
                    <a:pt x="0" y="5"/>
                  </a:cubicBezTo>
                  <a:cubicBezTo>
                    <a:pt x="7" y="11"/>
                    <a:pt x="7" y="11"/>
                    <a:pt x="7" y="11"/>
                  </a:cubicBezTo>
                  <a:cubicBezTo>
                    <a:pt x="7" y="11"/>
                    <a:pt x="7" y="11"/>
                    <a:pt x="7" y="11"/>
                  </a:cubicBezTo>
                  <a:cubicBezTo>
                    <a:pt x="8" y="11"/>
                    <a:pt x="8" y="11"/>
                    <a:pt x="8" y="10"/>
                  </a:cubicBezTo>
                  <a:cubicBezTo>
                    <a:pt x="9" y="10"/>
                    <a:pt x="8" y="9"/>
                    <a:pt x="8" y="9"/>
                  </a:cubicBezTo>
                  <a:cubicBezTo>
                    <a:pt x="5" y="6"/>
                    <a:pt x="5" y="6"/>
                    <a:pt x="5" y="6"/>
                  </a:cubicBezTo>
                  <a:cubicBezTo>
                    <a:pt x="11" y="6"/>
                    <a:pt x="11" y="6"/>
                    <a:pt x="11" y="6"/>
                  </a:cubicBezTo>
                  <a:cubicBezTo>
                    <a:pt x="12" y="6"/>
                    <a:pt x="12" y="6"/>
                    <a:pt x="12" y="5"/>
                  </a:cubicBezTo>
                  <a:cubicBezTo>
                    <a:pt x="12" y="5"/>
                    <a:pt x="12" y="4"/>
                    <a:pt x="11" y="4"/>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23" name="Freeform 16"/>
            <p:cNvSpPr>
              <a:spLocks/>
            </p:cNvSpPr>
            <p:nvPr/>
          </p:nvSpPr>
          <p:spPr bwMode="auto">
            <a:xfrm>
              <a:off x="2838737" y="4040315"/>
              <a:ext cx="28654" cy="24914"/>
            </a:xfrm>
            <a:custGeom>
              <a:avLst/>
              <a:gdLst>
                <a:gd name="T0" fmla="*/ 0 w 23"/>
                <a:gd name="T1" fmla="*/ 20 h 20"/>
                <a:gd name="T2" fmla="*/ 23 w 23"/>
                <a:gd name="T3" fmla="*/ 20 h 20"/>
                <a:gd name="T4" fmla="*/ 23 w 23"/>
                <a:gd name="T5" fmla="*/ 0 h 20"/>
                <a:gd name="T6" fmla="*/ 0 w 23"/>
                <a:gd name="T7" fmla="*/ 4 h 20"/>
                <a:gd name="T8" fmla="*/ 0 w 23"/>
                <a:gd name="T9" fmla="*/ 20 h 20"/>
              </a:gdLst>
              <a:ahLst/>
              <a:cxnLst>
                <a:cxn ang="0">
                  <a:pos x="T0" y="T1"/>
                </a:cxn>
                <a:cxn ang="0">
                  <a:pos x="T2" y="T3"/>
                </a:cxn>
                <a:cxn ang="0">
                  <a:pos x="T4" y="T5"/>
                </a:cxn>
                <a:cxn ang="0">
                  <a:pos x="T6" y="T7"/>
                </a:cxn>
                <a:cxn ang="0">
                  <a:pos x="T8" y="T9"/>
                </a:cxn>
              </a:cxnLst>
              <a:rect l="0" t="0" r="r" b="b"/>
              <a:pathLst>
                <a:path w="23" h="20">
                  <a:moveTo>
                    <a:pt x="0" y="20"/>
                  </a:moveTo>
                  <a:lnTo>
                    <a:pt x="23" y="20"/>
                  </a:lnTo>
                  <a:lnTo>
                    <a:pt x="23" y="0"/>
                  </a:lnTo>
                  <a:lnTo>
                    <a:pt x="0" y="4"/>
                  </a:lnTo>
                  <a:lnTo>
                    <a:pt x="0" y="20"/>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24" name="Freeform 17"/>
            <p:cNvSpPr>
              <a:spLocks/>
            </p:cNvSpPr>
            <p:nvPr/>
          </p:nvSpPr>
          <p:spPr bwMode="auto">
            <a:xfrm>
              <a:off x="2810086" y="4045299"/>
              <a:ext cx="24915" cy="19933"/>
            </a:xfrm>
            <a:custGeom>
              <a:avLst/>
              <a:gdLst>
                <a:gd name="T0" fmla="*/ 20 w 20"/>
                <a:gd name="T1" fmla="*/ 16 h 16"/>
                <a:gd name="T2" fmla="*/ 20 w 20"/>
                <a:gd name="T3" fmla="*/ 0 h 16"/>
                <a:gd name="T4" fmla="*/ 0 w 20"/>
                <a:gd name="T5" fmla="*/ 3 h 16"/>
                <a:gd name="T6" fmla="*/ 0 w 20"/>
                <a:gd name="T7" fmla="*/ 16 h 16"/>
                <a:gd name="T8" fmla="*/ 20 w 20"/>
                <a:gd name="T9" fmla="*/ 16 h 16"/>
              </a:gdLst>
              <a:ahLst/>
              <a:cxnLst>
                <a:cxn ang="0">
                  <a:pos x="T0" y="T1"/>
                </a:cxn>
                <a:cxn ang="0">
                  <a:pos x="T2" y="T3"/>
                </a:cxn>
                <a:cxn ang="0">
                  <a:pos x="T4" y="T5"/>
                </a:cxn>
                <a:cxn ang="0">
                  <a:pos x="T6" y="T7"/>
                </a:cxn>
                <a:cxn ang="0">
                  <a:pos x="T8" y="T9"/>
                </a:cxn>
              </a:cxnLst>
              <a:rect l="0" t="0" r="r" b="b"/>
              <a:pathLst>
                <a:path w="20" h="16">
                  <a:moveTo>
                    <a:pt x="20" y="16"/>
                  </a:moveTo>
                  <a:lnTo>
                    <a:pt x="20" y="0"/>
                  </a:lnTo>
                  <a:lnTo>
                    <a:pt x="0" y="3"/>
                  </a:lnTo>
                  <a:lnTo>
                    <a:pt x="0" y="16"/>
                  </a:lnTo>
                  <a:lnTo>
                    <a:pt x="20" y="16"/>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25" name="Freeform 18"/>
            <p:cNvSpPr>
              <a:spLocks/>
            </p:cNvSpPr>
            <p:nvPr/>
          </p:nvSpPr>
          <p:spPr bwMode="auto">
            <a:xfrm>
              <a:off x="2838737" y="4072710"/>
              <a:ext cx="28654" cy="24914"/>
            </a:xfrm>
            <a:custGeom>
              <a:avLst/>
              <a:gdLst>
                <a:gd name="T0" fmla="*/ 0 w 23"/>
                <a:gd name="T1" fmla="*/ 0 h 20"/>
                <a:gd name="T2" fmla="*/ 0 w 23"/>
                <a:gd name="T3" fmla="*/ 17 h 20"/>
                <a:gd name="T4" fmla="*/ 23 w 23"/>
                <a:gd name="T5" fmla="*/ 20 h 20"/>
                <a:gd name="T6" fmla="*/ 23 w 23"/>
                <a:gd name="T7" fmla="*/ 0 h 20"/>
                <a:gd name="T8" fmla="*/ 0 w 23"/>
                <a:gd name="T9" fmla="*/ 0 h 20"/>
              </a:gdLst>
              <a:ahLst/>
              <a:cxnLst>
                <a:cxn ang="0">
                  <a:pos x="T0" y="T1"/>
                </a:cxn>
                <a:cxn ang="0">
                  <a:pos x="T2" y="T3"/>
                </a:cxn>
                <a:cxn ang="0">
                  <a:pos x="T4" y="T5"/>
                </a:cxn>
                <a:cxn ang="0">
                  <a:pos x="T6" y="T7"/>
                </a:cxn>
                <a:cxn ang="0">
                  <a:pos x="T8" y="T9"/>
                </a:cxn>
              </a:cxnLst>
              <a:rect l="0" t="0" r="r" b="b"/>
              <a:pathLst>
                <a:path w="23" h="20">
                  <a:moveTo>
                    <a:pt x="0" y="0"/>
                  </a:moveTo>
                  <a:lnTo>
                    <a:pt x="0" y="17"/>
                  </a:lnTo>
                  <a:lnTo>
                    <a:pt x="23" y="20"/>
                  </a:lnTo>
                  <a:lnTo>
                    <a:pt x="23" y="0"/>
                  </a:lnTo>
                  <a:lnTo>
                    <a:pt x="0" y="0"/>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26" name="Freeform 19"/>
            <p:cNvSpPr>
              <a:spLocks/>
            </p:cNvSpPr>
            <p:nvPr/>
          </p:nvSpPr>
          <p:spPr bwMode="auto">
            <a:xfrm>
              <a:off x="2810086" y="4072710"/>
              <a:ext cx="24915" cy="21180"/>
            </a:xfrm>
            <a:custGeom>
              <a:avLst/>
              <a:gdLst>
                <a:gd name="T0" fmla="*/ 20 w 20"/>
                <a:gd name="T1" fmla="*/ 0 h 17"/>
                <a:gd name="T2" fmla="*/ 0 w 20"/>
                <a:gd name="T3" fmla="*/ 0 h 17"/>
                <a:gd name="T4" fmla="*/ 0 w 20"/>
                <a:gd name="T5" fmla="*/ 13 h 17"/>
                <a:gd name="T6" fmla="*/ 20 w 20"/>
                <a:gd name="T7" fmla="*/ 17 h 17"/>
                <a:gd name="T8" fmla="*/ 20 w 20"/>
                <a:gd name="T9" fmla="*/ 0 h 17"/>
              </a:gdLst>
              <a:ahLst/>
              <a:cxnLst>
                <a:cxn ang="0">
                  <a:pos x="T0" y="T1"/>
                </a:cxn>
                <a:cxn ang="0">
                  <a:pos x="T2" y="T3"/>
                </a:cxn>
                <a:cxn ang="0">
                  <a:pos x="T4" y="T5"/>
                </a:cxn>
                <a:cxn ang="0">
                  <a:pos x="T6" y="T7"/>
                </a:cxn>
                <a:cxn ang="0">
                  <a:pos x="T8" y="T9"/>
                </a:cxn>
              </a:cxnLst>
              <a:rect l="0" t="0" r="r" b="b"/>
              <a:pathLst>
                <a:path w="20" h="17">
                  <a:moveTo>
                    <a:pt x="20" y="0"/>
                  </a:moveTo>
                  <a:lnTo>
                    <a:pt x="0" y="0"/>
                  </a:lnTo>
                  <a:lnTo>
                    <a:pt x="0" y="13"/>
                  </a:lnTo>
                  <a:lnTo>
                    <a:pt x="20" y="17"/>
                  </a:lnTo>
                  <a:lnTo>
                    <a:pt x="20" y="0"/>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27" name="Oval 20"/>
            <p:cNvSpPr>
              <a:spLocks noChangeArrowheads="1"/>
            </p:cNvSpPr>
            <p:nvPr/>
          </p:nvSpPr>
          <p:spPr bwMode="auto">
            <a:xfrm>
              <a:off x="2471223" y="2465596"/>
              <a:ext cx="82224" cy="77240"/>
            </a:xfrm>
            <a:prstGeom prst="ellipse">
              <a:avLst/>
            </a:pr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28" name="Freeform 23"/>
            <p:cNvSpPr>
              <a:spLocks/>
            </p:cNvSpPr>
            <p:nvPr/>
          </p:nvSpPr>
          <p:spPr bwMode="auto">
            <a:xfrm>
              <a:off x="2193403" y="3995468"/>
              <a:ext cx="232970" cy="208053"/>
            </a:xfrm>
            <a:custGeom>
              <a:avLst/>
              <a:gdLst>
                <a:gd name="T0" fmla="*/ 32 w 57"/>
                <a:gd name="T1" fmla="*/ 0 h 51"/>
                <a:gd name="T2" fmla="*/ 57 w 57"/>
                <a:gd name="T3" fmla="*/ 26 h 51"/>
                <a:gd name="T4" fmla="*/ 57 w 57"/>
                <a:gd name="T5" fmla="*/ 26 h 51"/>
                <a:gd name="T6" fmla="*/ 32 w 57"/>
                <a:gd name="T7" fmla="*/ 51 h 51"/>
                <a:gd name="T8" fmla="*/ 25 w 57"/>
                <a:gd name="T9" fmla="*/ 51 h 51"/>
                <a:gd name="T10" fmla="*/ 0 w 57"/>
                <a:gd name="T11" fmla="*/ 26 h 51"/>
                <a:gd name="T12" fmla="*/ 0 w 57"/>
                <a:gd name="T13" fmla="*/ 26 h 51"/>
                <a:gd name="T14" fmla="*/ 25 w 57"/>
                <a:gd name="T15" fmla="*/ 0 h 51"/>
                <a:gd name="T16" fmla="*/ 32 w 57"/>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1">
                  <a:moveTo>
                    <a:pt x="32" y="0"/>
                  </a:moveTo>
                  <a:cubicBezTo>
                    <a:pt x="46" y="0"/>
                    <a:pt x="57" y="12"/>
                    <a:pt x="57" y="26"/>
                  </a:cubicBezTo>
                  <a:cubicBezTo>
                    <a:pt x="57" y="26"/>
                    <a:pt x="57" y="26"/>
                    <a:pt x="57" y="26"/>
                  </a:cubicBezTo>
                  <a:cubicBezTo>
                    <a:pt x="57" y="40"/>
                    <a:pt x="46" y="51"/>
                    <a:pt x="32" y="51"/>
                  </a:cubicBezTo>
                  <a:cubicBezTo>
                    <a:pt x="25" y="51"/>
                    <a:pt x="25" y="51"/>
                    <a:pt x="25" y="51"/>
                  </a:cubicBezTo>
                  <a:cubicBezTo>
                    <a:pt x="11" y="51"/>
                    <a:pt x="0" y="40"/>
                    <a:pt x="0" y="26"/>
                  </a:cubicBezTo>
                  <a:cubicBezTo>
                    <a:pt x="0" y="26"/>
                    <a:pt x="0" y="26"/>
                    <a:pt x="0" y="26"/>
                  </a:cubicBezTo>
                  <a:cubicBezTo>
                    <a:pt x="0" y="12"/>
                    <a:pt x="11" y="0"/>
                    <a:pt x="25" y="0"/>
                  </a:cubicBezTo>
                  <a:lnTo>
                    <a:pt x="32" y="0"/>
                  </a:lnTo>
                  <a:close/>
                </a:path>
              </a:pathLst>
            </a:custGeom>
            <a:solidFill>
              <a:srgbClr val="BC90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29" name="Freeform 26"/>
            <p:cNvSpPr>
              <a:spLocks/>
            </p:cNvSpPr>
            <p:nvPr/>
          </p:nvSpPr>
          <p:spPr bwMode="auto">
            <a:xfrm>
              <a:off x="2557183" y="4284497"/>
              <a:ext cx="371256" cy="236706"/>
            </a:xfrm>
            <a:custGeom>
              <a:avLst/>
              <a:gdLst>
                <a:gd name="T0" fmla="*/ 33 w 91"/>
                <a:gd name="T1" fmla="*/ 58 h 58"/>
                <a:gd name="T2" fmla="*/ 91 w 91"/>
                <a:gd name="T3" fmla="*/ 0 h 58"/>
                <a:gd name="T4" fmla="*/ 0 w 91"/>
                <a:gd name="T5" fmla="*/ 0 h 58"/>
                <a:gd name="T6" fmla="*/ 33 w 91"/>
                <a:gd name="T7" fmla="*/ 58 h 58"/>
              </a:gdLst>
              <a:ahLst/>
              <a:cxnLst>
                <a:cxn ang="0">
                  <a:pos x="T0" y="T1"/>
                </a:cxn>
                <a:cxn ang="0">
                  <a:pos x="T2" y="T3"/>
                </a:cxn>
                <a:cxn ang="0">
                  <a:pos x="T4" y="T5"/>
                </a:cxn>
                <a:cxn ang="0">
                  <a:pos x="T6" y="T7"/>
                </a:cxn>
              </a:cxnLst>
              <a:rect l="0" t="0" r="r" b="b"/>
              <a:pathLst>
                <a:path w="91" h="58">
                  <a:moveTo>
                    <a:pt x="33" y="58"/>
                  </a:moveTo>
                  <a:cubicBezTo>
                    <a:pt x="91" y="0"/>
                    <a:pt x="91" y="0"/>
                    <a:pt x="91" y="0"/>
                  </a:cubicBezTo>
                  <a:cubicBezTo>
                    <a:pt x="0" y="0"/>
                    <a:pt x="0" y="0"/>
                    <a:pt x="0" y="0"/>
                  </a:cubicBezTo>
                  <a:cubicBezTo>
                    <a:pt x="6" y="22"/>
                    <a:pt x="18" y="42"/>
                    <a:pt x="33" y="58"/>
                  </a:cubicBezTo>
                  <a:close/>
                </a:path>
              </a:pathLst>
            </a:custGeom>
            <a:solidFill>
              <a:srgbClr val="A06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30" name="Rectangle 30"/>
            <p:cNvSpPr>
              <a:spLocks noChangeArrowheads="1"/>
            </p:cNvSpPr>
            <p:nvPr/>
          </p:nvSpPr>
          <p:spPr bwMode="auto">
            <a:xfrm>
              <a:off x="2472469" y="2966417"/>
              <a:ext cx="497085" cy="498329"/>
            </a:xfrm>
            <a:prstGeom prst="rect">
              <a:avLst/>
            </a:prstGeom>
            <a:solidFill>
              <a:schemeClr val="bg2"/>
            </a:solidFill>
            <a:ln>
              <a:noFill/>
            </a:ln>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31" name="Rectangle 31"/>
            <p:cNvSpPr>
              <a:spLocks noChangeArrowheads="1"/>
            </p:cNvSpPr>
            <p:nvPr/>
          </p:nvSpPr>
          <p:spPr bwMode="auto">
            <a:xfrm>
              <a:off x="2472469" y="2701058"/>
              <a:ext cx="754969" cy="250410"/>
            </a:xfrm>
            <a:prstGeom prst="rect">
              <a:avLst/>
            </a:prstGeom>
            <a:solidFill>
              <a:schemeClr val="accent2">
                <a:lumMod val="75000"/>
              </a:schemeClr>
            </a:solidFill>
            <a:ln>
              <a:noFill/>
            </a:ln>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32" name="Freeform 32"/>
            <p:cNvSpPr>
              <a:spLocks noEditPoints="1"/>
            </p:cNvSpPr>
            <p:nvPr/>
          </p:nvSpPr>
          <p:spPr bwMode="auto">
            <a:xfrm>
              <a:off x="2512335" y="3241744"/>
              <a:ext cx="107141" cy="183136"/>
            </a:xfrm>
            <a:custGeom>
              <a:avLst/>
              <a:gdLst>
                <a:gd name="T0" fmla="*/ 69 w 86"/>
                <a:gd name="T1" fmla="*/ 12 h 147"/>
                <a:gd name="T2" fmla="*/ 69 w 86"/>
                <a:gd name="T3" fmla="*/ 0 h 147"/>
                <a:gd name="T4" fmla="*/ 60 w 86"/>
                <a:gd name="T5" fmla="*/ 0 h 147"/>
                <a:gd name="T6" fmla="*/ 60 w 86"/>
                <a:gd name="T7" fmla="*/ 12 h 147"/>
                <a:gd name="T8" fmla="*/ 56 w 86"/>
                <a:gd name="T9" fmla="*/ 12 h 147"/>
                <a:gd name="T10" fmla="*/ 56 w 86"/>
                <a:gd name="T11" fmla="*/ 0 h 147"/>
                <a:gd name="T12" fmla="*/ 47 w 86"/>
                <a:gd name="T13" fmla="*/ 0 h 147"/>
                <a:gd name="T14" fmla="*/ 47 w 86"/>
                <a:gd name="T15" fmla="*/ 12 h 147"/>
                <a:gd name="T16" fmla="*/ 0 w 86"/>
                <a:gd name="T17" fmla="*/ 12 h 147"/>
                <a:gd name="T18" fmla="*/ 0 w 86"/>
                <a:gd name="T19" fmla="*/ 15 h 147"/>
                <a:gd name="T20" fmla="*/ 4 w 86"/>
                <a:gd name="T21" fmla="*/ 15 h 147"/>
                <a:gd name="T22" fmla="*/ 4 w 86"/>
                <a:gd name="T23" fmla="*/ 147 h 147"/>
                <a:gd name="T24" fmla="*/ 29 w 86"/>
                <a:gd name="T25" fmla="*/ 147 h 147"/>
                <a:gd name="T26" fmla="*/ 29 w 86"/>
                <a:gd name="T27" fmla="*/ 128 h 147"/>
                <a:gd name="T28" fmla="*/ 39 w 86"/>
                <a:gd name="T29" fmla="*/ 128 h 147"/>
                <a:gd name="T30" fmla="*/ 39 w 86"/>
                <a:gd name="T31" fmla="*/ 147 h 147"/>
                <a:gd name="T32" fmla="*/ 47 w 86"/>
                <a:gd name="T33" fmla="*/ 147 h 147"/>
                <a:gd name="T34" fmla="*/ 47 w 86"/>
                <a:gd name="T35" fmla="*/ 128 h 147"/>
                <a:gd name="T36" fmla="*/ 57 w 86"/>
                <a:gd name="T37" fmla="*/ 128 h 147"/>
                <a:gd name="T38" fmla="*/ 57 w 86"/>
                <a:gd name="T39" fmla="*/ 147 h 147"/>
                <a:gd name="T40" fmla="*/ 82 w 86"/>
                <a:gd name="T41" fmla="*/ 147 h 147"/>
                <a:gd name="T42" fmla="*/ 82 w 86"/>
                <a:gd name="T43" fmla="*/ 15 h 147"/>
                <a:gd name="T44" fmla="*/ 86 w 86"/>
                <a:gd name="T45" fmla="*/ 15 h 147"/>
                <a:gd name="T46" fmla="*/ 86 w 86"/>
                <a:gd name="T47" fmla="*/ 12 h 147"/>
                <a:gd name="T48" fmla="*/ 69 w 86"/>
                <a:gd name="T49" fmla="*/ 12 h 147"/>
                <a:gd name="T50" fmla="*/ 75 w 86"/>
                <a:gd name="T51" fmla="*/ 121 h 147"/>
                <a:gd name="T52" fmla="*/ 11 w 86"/>
                <a:gd name="T53" fmla="*/ 121 h 147"/>
                <a:gd name="T54" fmla="*/ 11 w 86"/>
                <a:gd name="T55" fmla="*/ 111 h 147"/>
                <a:gd name="T56" fmla="*/ 75 w 86"/>
                <a:gd name="T57" fmla="*/ 111 h 147"/>
                <a:gd name="T58" fmla="*/ 75 w 86"/>
                <a:gd name="T59" fmla="*/ 121 h 147"/>
                <a:gd name="T60" fmla="*/ 75 w 86"/>
                <a:gd name="T61" fmla="*/ 104 h 147"/>
                <a:gd name="T62" fmla="*/ 11 w 86"/>
                <a:gd name="T63" fmla="*/ 104 h 147"/>
                <a:gd name="T64" fmla="*/ 11 w 86"/>
                <a:gd name="T65" fmla="*/ 94 h 147"/>
                <a:gd name="T66" fmla="*/ 75 w 86"/>
                <a:gd name="T67" fmla="*/ 94 h 147"/>
                <a:gd name="T68" fmla="*/ 75 w 86"/>
                <a:gd name="T69" fmla="*/ 104 h 147"/>
                <a:gd name="T70" fmla="*/ 75 w 86"/>
                <a:gd name="T71" fmla="*/ 87 h 147"/>
                <a:gd name="T72" fmla="*/ 11 w 86"/>
                <a:gd name="T73" fmla="*/ 87 h 147"/>
                <a:gd name="T74" fmla="*/ 11 w 86"/>
                <a:gd name="T75" fmla="*/ 76 h 147"/>
                <a:gd name="T76" fmla="*/ 75 w 86"/>
                <a:gd name="T77" fmla="*/ 76 h 147"/>
                <a:gd name="T78" fmla="*/ 75 w 86"/>
                <a:gd name="T79" fmla="*/ 87 h 147"/>
                <a:gd name="T80" fmla="*/ 75 w 86"/>
                <a:gd name="T81" fmla="*/ 69 h 147"/>
                <a:gd name="T82" fmla="*/ 11 w 86"/>
                <a:gd name="T83" fmla="*/ 69 h 147"/>
                <a:gd name="T84" fmla="*/ 11 w 86"/>
                <a:gd name="T85" fmla="*/ 58 h 147"/>
                <a:gd name="T86" fmla="*/ 75 w 86"/>
                <a:gd name="T87" fmla="*/ 58 h 147"/>
                <a:gd name="T88" fmla="*/ 75 w 86"/>
                <a:gd name="T89" fmla="*/ 69 h 147"/>
                <a:gd name="T90" fmla="*/ 75 w 86"/>
                <a:gd name="T91" fmla="*/ 51 h 147"/>
                <a:gd name="T92" fmla="*/ 11 w 86"/>
                <a:gd name="T93" fmla="*/ 51 h 147"/>
                <a:gd name="T94" fmla="*/ 11 w 86"/>
                <a:gd name="T95" fmla="*/ 41 h 147"/>
                <a:gd name="T96" fmla="*/ 75 w 86"/>
                <a:gd name="T97" fmla="*/ 41 h 147"/>
                <a:gd name="T98" fmla="*/ 75 w 86"/>
                <a:gd name="T99" fmla="*/ 51 h 147"/>
                <a:gd name="T100" fmla="*/ 75 w 86"/>
                <a:gd name="T101" fmla="*/ 33 h 147"/>
                <a:gd name="T102" fmla="*/ 11 w 86"/>
                <a:gd name="T103" fmla="*/ 33 h 147"/>
                <a:gd name="T104" fmla="*/ 11 w 86"/>
                <a:gd name="T105" fmla="*/ 24 h 147"/>
                <a:gd name="T106" fmla="*/ 75 w 86"/>
                <a:gd name="T107" fmla="*/ 24 h 147"/>
                <a:gd name="T108" fmla="*/ 75 w 86"/>
                <a:gd name="T109" fmla="*/ 33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 h="147">
                  <a:moveTo>
                    <a:pt x="69" y="12"/>
                  </a:moveTo>
                  <a:lnTo>
                    <a:pt x="69" y="0"/>
                  </a:lnTo>
                  <a:lnTo>
                    <a:pt x="60" y="0"/>
                  </a:lnTo>
                  <a:lnTo>
                    <a:pt x="60" y="12"/>
                  </a:lnTo>
                  <a:lnTo>
                    <a:pt x="56" y="12"/>
                  </a:lnTo>
                  <a:lnTo>
                    <a:pt x="56" y="0"/>
                  </a:lnTo>
                  <a:lnTo>
                    <a:pt x="47" y="0"/>
                  </a:lnTo>
                  <a:lnTo>
                    <a:pt x="47" y="12"/>
                  </a:lnTo>
                  <a:lnTo>
                    <a:pt x="0" y="12"/>
                  </a:lnTo>
                  <a:lnTo>
                    <a:pt x="0" y="15"/>
                  </a:lnTo>
                  <a:lnTo>
                    <a:pt x="4" y="15"/>
                  </a:lnTo>
                  <a:lnTo>
                    <a:pt x="4" y="147"/>
                  </a:lnTo>
                  <a:lnTo>
                    <a:pt x="29" y="147"/>
                  </a:lnTo>
                  <a:lnTo>
                    <a:pt x="29" y="128"/>
                  </a:lnTo>
                  <a:lnTo>
                    <a:pt x="39" y="128"/>
                  </a:lnTo>
                  <a:lnTo>
                    <a:pt x="39" y="147"/>
                  </a:lnTo>
                  <a:lnTo>
                    <a:pt x="47" y="147"/>
                  </a:lnTo>
                  <a:lnTo>
                    <a:pt x="47" y="128"/>
                  </a:lnTo>
                  <a:lnTo>
                    <a:pt x="57" y="128"/>
                  </a:lnTo>
                  <a:lnTo>
                    <a:pt x="57" y="147"/>
                  </a:lnTo>
                  <a:lnTo>
                    <a:pt x="82" y="147"/>
                  </a:lnTo>
                  <a:lnTo>
                    <a:pt x="82" y="15"/>
                  </a:lnTo>
                  <a:lnTo>
                    <a:pt x="86" y="15"/>
                  </a:lnTo>
                  <a:lnTo>
                    <a:pt x="86" y="12"/>
                  </a:lnTo>
                  <a:lnTo>
                    <a:pt x="69" y="12"/>
                  </a:lnTo>
                  <a:close/>
                  <a:moveTo>
                    <a:pt x="75" y="121"/>
                  </a:moveTo>
                  <a:lnTo>
                    <a:pt x="11" y="121"/>
                  </a:lnTo>
                  <a:lnTo>
                    <a:pt x="11" y="111"/>
                  </a:lnTo>
                  <a:lnTo>
                    <a:pt x="75" y="111"/>
                  </a:lnTo>
                  <a:lnTo>
                    <a:pt x="75" y="121"/>
                  </a:lnTo>
                  <a:close/>
                  <a:moveTo>
                    <a:pt x="75" y="104"/>
                  </a:moveTo>
                  <a:lnTo>
                    <a:pt x="11" y="104"/>
                  </a:lnTo>
                  <a:lnTo>
                    <a:pt x="11" y="94"/>
                  </a:lnTo>
                  <a:lnTo>
                    <a:pt x="75" y="94"/>
                  </a:lnTo>
                  <a:lnTo>
                    <a:pt x="75" y="104"/>
                  </a:lnTo>
                  <a:close/>
                  <a:moveTo>
                    <a:pt x="75" y="87"/>
                  </a:moveTo>
                  <a:lnTo>
                    <a:pt x="11" y="87"/>
                  </a:lnTo>
                  <a:lnTo>
                    <a:pt x="11" y="76"/>
                  </a:lnTo>
                  <a:lnTo>
                    <a:pt x="75" y="76"/>
                  </a:lnTo>
                  <a:lnTo>
                    <a:pt x="75" y="87"/>
                  </a:lnTo>
                  <a:close/>
                  <a:moveTo>
                    <a:pt x="75" y="69"/>
                  </a:moveTo>
                  <a:lnTo>
                    <a:pt x="11" y="69"/>
                  </a:lnTo>
                  <a:lnTo>
                    <a:pt x="11" y="58"/>
                  </a:lnTo>
                  <a:lnTo>
                    <a:pt x="75" y="58"/>
                  </a:lnTo>
                  <a:lnTo>
                    <a:pt x="75" y="69"/>
                  </a:lnTo>
                  <a:close/>
                  <a:moveTo>
                    <a:pt x="75" y="51"/>
                  </a:moveTo>
                  <a:lnTo>
                    <a:pt x="11" y="51"/>
                  </a:lnTo>
                  <a:lnTo>
                    <a:pt x="11" y="41"/>
                  </a:lnTo>
                  <a:lnTo>
                    <a:pt x="75" y="41"/>
                  </a:lnTo>
                  <a:lnTo>
                    <a:pt x="75" y="51"/>
                  </a:lnTo>
                  <a:close/>
                  <a:moveTo>
                    <a:pt x="75" y="33"/>
                  </a:moveTo>
                  <a:lnTo>
                    <a:pt x="11" y="33"/>
                  </a:lnTo>
                  <a:lnTo>
                    <a:pt x="11" y="24"/>
                  </a:lnTo>
                  <a:lnTo>
                    <a:pt x="75" y="24"/>
                  </a:lnTo>
                  <a:lnTo>
                    <a:pt x="75" y="33"/>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33" name="Freeform 33"/>
            <p:cNvSpPr>
              <a:spLocks noEditPoints="1"/>
            </p:cNvSpPr>
            <p:nvPr/>
          </p:nvSpPr>
          <p:spPr bwMode="auto">
            <a:xfrm>
              <a:off x="2517319" y="3008775"/>
              <a:ext cx="31148" cy="42358"/>
            </a:xfrm>
            <a:custGeom>
              <a:avLst/>
              <a:gdLst>
                <a:gd name="T0" fmla="*/ 0 w 21"/>
                <a:gd name="T1" fmla="*/ 28 h 28"/>
                <a:gd name="T2" fmla="*/ 0 w 21"/>
                <a:gd name="T3" fmla="*/ 0 h 28"/>
                <a:gd name="T4" fmla="*/ 10 w 21"/>
                <a:gd name="T5" fmla="*/ 0 h 28"/>
                <a:gd name="T6" fmla="*/ 17 w 21"/>
                <a:gd name="T7" fmla="*/ 2 h 28"/>
                <a:gd name="T8" fmla="*/ 20 w 21"/>
                <a:gd name="T9" fmla="*/ 7 h 28"/>
                <a:gd name="T10" fmla="*/ 18 w 21"/>
                <a:gd name="T11" fmla="*/ 11 h 28"/>
                <a:gd name="T12" fmla="*/ 14 w 21"/>
                <a:gd name="T13" fmla="*/ 13 h 28"/>
                <a:gd name="T14" fmla="*/ 14 w 21"/>
                <a:gd name="T15" fmla="*/ 13 h 28"/>
                <a:gd name="T16" fmla="*/ 19 w 21"/>
                <a:gd name="T17" fmla="*/ 15 h 28"/>
                <a:gd name="T18" fmla="*/ 21 w 21"/>
                <a:gd name="T19" fmla="*/ 20 h 28"/>
                <a:gd name="T20" fmla="*/ 18 w 21"/>
                <a:gd name="T21" fmla="*/ 26 h 28"/>
                <a:gd name="T22" fmla="*/ 11 w 21"/>
                <a:gd name="T23" fmla="*/ 28 h 28"/>
                <a:gd name="T24" fmla="*/ 0 w 21"/>
                <a:gd name="T25" fmla="*/ 28 h 28"/>
                <a:gd name="T26" fmla="*/ 6 w 21"/>
                <a:gd name="T27" fmla="*/ 5 h 28"/>
                <a:gd name="T28" fmla="*/ 6 w 21"/>
                <a:gd name="T29" fmla="*/ 12 h 28"/>
                <a:gd name="T30" fmla="*/ 9 w 21"/>
                <a:gd name="T31" fmla="*/ 12 h 28"/>
                <a:gd name="T32" fmla="*/ 12 w 21"/>
                <a:gd name="T33" fmla="*/ 11 h 28"/>
                <a:gd name="T34" fmla="*/ 13 w 21"/>
                <a:gd name="T35" fmla="*/ 8 h 28"/>
                <a:gd name="T36" fmla="*/ 9 w 21"/>
                <a:gd name="T37" fmla="*/ 5 h 28"/>
                <a:gd name="T38" fmla="*/ 6 w 21"/>
                <a:gd name="T39" fmla="*/ 5 h 28"/>
                <a:gd name="T40" fmla="*/ 6 w 21"/>
                <a:gd name="T41" fmla="*/ 16 h 28"/>
                <a:gd name="T42" fmla="*/ 6 w 21"/>
                <a:gd name="T43" fmla="*/ 24 h 28"/>
                <a:gd name="T44" fmla="*/ 10 w 21"/>
                <a:gd name="T45" fmla="*/ 24 h 28"/>
                <a:gd name="T46" fmla="*/ 13 w 21"/>
                <a:gd name="T47" fmla="*/ 23 h 28"/>
                <a:gd name="T48" fmla="*/ 14 w 21"/>
                <a:gd name="T49" fmla="*/ 20 h 28"/>
                <a:gd name="T50" fmla="*/ 13 w 21"/>
                <a:gd name="T51" fmla="*/ 17 h 28"/>
                <a:gd name="T52" fmla="*/ 10 w 21"/>
                <a:gd name="T53" fmla="*/ 16 h 28"/>
                <a:gd name="T54" fmla="*/ 6 w 21"/>
                <a:gd name="T55"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 h="28">
                  <a:moveTo>
                    <a:pt x="0" y="28"/>
                  </a:moveTo>
                  <a:cubicBezTo>
                    <a:pt x="0" y="0"/>
                    <a:pt x="0" y="0"/>
                    <a:pt x="0" y="0"/>
                  </a:cubicBezTo>
                  <a:cubicBezTo>
                    <a:pt x="10" y="0"/>
                    <a:pt x="10" y="0"/>
                    <a:pt x="10" y="0"/>
                  </a:cubicBezTo>
                  <a:cubicBezTo>
                    <a:pt x="13" y="0"/>
                    <a:pt x="16" y="1"/>
                    <a:pt x="17" y="2"/>
                  </a:cubicBezTo>
                  <a:cubicBezTo>
                    <a:pt x="19" y="3"/>
                    <a:pt x="20" y="5"/>
                    <a:pt x="20" y="7"/>
                  </a:cubicBezTo>
                  <a:cubicBezTo>
                    <a:pt x="20" y="8"/>
                    <a:pt x="19" y="10"/>
                    <a:pt x="18" y="11"/>
                  </a:cubicBezTo>
                  <a:cubicBezTo>
                    <a:pt x="17" y="12"/>
                    <a:pt x="16" y="13"/>
                    <a:pt x="14" y="13"/>
                  </a:cubicBezTo>
                  <a:cubicBezTo>
                    <a:pt x="14" y="13"/>
                    <a:pt x="14" y="13"/>
                    <a:pt x="14" y="13"/>
                  </a:cubicBezTo>
                  <a:cubicBezTo>
                    <a:pt x="16" y="13"/>
                    <a:pt x="18" y="14"/>
                    <a:pt x="19" y="15"/>
                  </a:cubicBezTo>
                  <a:cubicBezTo>
                    <a:pt x="20" y="17"/>
                    <a:pt x="21" y="18"/>
                    <a:pt x="21" y="20"/>
                  </a:cubicBezTo>
                  <a:cubicBezTo>
                    <a:pt x="21" y="23"/>
                    <a:pt x="20" y="25"/>
                    <a:pt x="18" y="26"/>
                  </a:cubicBezTo>
                  <a:cubicBezTo>
                    <a:pt x="16" y="28"/>
                    <a:pt x="14" y="28"/>
                    <a:pt x="11" y="28"/>
                  </a:cubicBezTo>
                  <a:lnTo>
                    <a:pt x="0" y="28"/>
                  </a:lnTo>
                  <a:close/>
                  <a:moveTo>
                    <a:pt x="6" y="5"/>
                  </a:moveTo>
                  <a:cubicBezTo>
                    <a:pt x="6" y="12"/>
                    <a:pt x="6" y="12"/>
                    <a:pt x="6" y="12"/>
                  </a:cubicBezTo>
                  <a:cubicBezTo>
                    <a:pt x="9" y="12"/>
                    <a:pt x="9" y="12"/>
                    <a:pt x="9" y="12"/>
                  </a:cubicBezTo>
                  <a:cubicBezTo>
                    <a:pt x="10" y="12"/>
                    <a:pt x="11" y="11"/>
                    <a:pt x="12" y="11"/>
                  </a:cubicBezTo>
                  <a:cubicBezTo>
                    <a:pt x="13" y="10"/>
                    <a:pt x="13" y="9"/>
                    <a:pt x="13" y="8"/>
                  </a:cubicBezTo>
                  <a:cubicBezTo>
                    <a:pt x="13" y="6"/>
                    <a:pt x="12" y="5"/>
                    <a:pt x="9" y="5"/>
                  </a:cubicBezTo>
                  <a:lnTo>
                    <a:pt x="6" y="5"/>
                  </a:lnTo>
                  <a:close/>
                  <a:moveTo>
                    <a:pt x="6" y="16"/>
                  </a:moveTo>
                  <a:cubicBezTo>
                    <a:pt x="6" y="24"/>
                    <a:pt x="6" y="24"/>
                    <a:pt x="6" y="24"/>
                  </a:cubicBezTo>
                  <a:cubicBezTo>
                    <a:pt x="10" y="24"/>
                    <a:pt x="10" y="24"/>
                    <a:pt x="10" y="24"/>
                  </a:cubicBezTo>
                  <a:cubicBezTo>
                    <a:pt x="11" y="24"/>
                    <a:pt x="12" y="23"/>
                    <a:pt x="13" y="23"/>
                  </a:cubicBezTo>
                  <a:cubicBezTo>
                    <a:pt x="14" y="22"/>
                    <a:pt x="14" y="21"/>
                    <a:pt x="14" y="20"/>
                  </a:cubicBezTo>
                  <a:cubicBezTo>
                    <a:pt x="14" y="19"/>
                    <a:pt x="14" y="18"/>
                    <a:pt x="13" y="17"/>
                  </a:cubicBezTo>
                  <a:cubicBezTo>
                    <a:pt x="12" y="17"/>
                    <a:pt x="11" y="16"/>
                    <a:pt x="10" y="16"/>
                  </a:cubicBezTo>
                  <a:lnTo>
                    <a:pt x="6" y="16"/>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34" name="Freeform 34"/>
            <p:cNvSpPr>
              <a:spLocks/>
            </p:cNvSpPr>
            <p:nvPr/>
          </p:nvSpPr>
          <p:spPr bwMode="auto">
            <a:xfrm>
              <a:off x="2554693" y="3008775"/>
              <a:ext cx="33637" cy="43605"/>
            </a:xfrm>
            <a:custGeom>
              <a:avLst/>
              <a:gdLst>
                <a:gd name="T0" fmla="*/ 23 w 23"/>
                <a:gd name="T1" fmla="*/ 16 h 29"/>
                <a:gd name="T2" fmla="*/ 12 w 23"/>
                <a:gd name="T3" fmla="*/ 29 h 29"/>
                <a:gd name="T4" fmla="*/ 0 w 23"/>
                <a:gd name="T5" fmla="*/ 16 h 29"/>
                <a:gd name="T6" fmla="*/ 0 w 23"/>
                <a:gd name="T7" fmla="*/ 0 h 29"/>
                <a:gd name="T8" fmla="*/ 7 w 23"/>
                <a:gd name="T9" fmla="*/ 0 h 29"/>
                <a:gd name="T10" fmla="*/ 7 w 23"/>
                <a:gd name="T11" fmla="*/ 17 h 29"/>
                <a:gd name="T12" fmla="*/ 12 w 23"/>
                <a:gd name="T13" fmla="*/ 23 h 29"/>
                <a:gd name="T14" fmla="*/ 17 w 23"/>
                <a:gd name="T15" fmla="*/ 17 h 29"/>
                <a:gd name="T16" fmla="*/ 17 w 23"/>
                <a:gd name="T17" fmla="*/ 0 h 29"/>
                <a:gd name="T18" fmla="*/ 23 w 23"/>
                <a:gd name="T19" fmla="*/ 0 h 29"/>
                <a:gd name="T20" fmla="*/ 23 w 23"/>
                <a:gd name="T21" fmla="*/ 1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9">
                  <a:moveTo>
                    <a:pt x="23" y="16"/>
                  </a:moveTo>
                  <a:cubicBezTo>
                    <a:pt x="23" y="25"/>
                    <a:pt x="19" y="29"/>
                    <a:pt x="12" y="29"/>
                  </a:cubicBezTo>
                  <a:cubicBezTo>
                    <a:pt x="4" y="29"/>
                    <a:pt x="0" y="25"/>
                    <a:pt x="0" y="16"/>
                  </a:cubicBezTo>
                  <a:cubicBezTo>
                    <a:pt x="0" y="0"/>
                    <a:pt x="0" y="0"/>
                    <a:pt x="0" y="0"/>
                  </a:cubicBezTo>
                  <a:cubicBezTo>
                    <a:pt x="7" y="0"/>
                    <a:pt x="7" y="0"/>
                    <a:pt x="7" y="0"/>
                  </a:cubicBezTo>
                  <a:cubicBezTo>
                    <a:pt x="7" y="17"/>
                    <a:pt x="7" y="17"/>
                    <a:pt x="7" y="17"/>
                  </a:cubicBezTo>
                  <a:cubicBezTo>
                    <a:pt x="7" y="21"/>
                    <a:pt x="8" y="23"/>
                    <a:pt x="12" y="23"/>
                  </a:cubicBezTo>
                  <a:cubicBezTo>
                    <a:pt x="15" y="23"/>
                    <a:pt x="17" y="21"/>
                    <a:pt x="17" y="17"/>
                  </a:cubicBezTo>
                  <a:cubicBezTo>
                    <a:pt x="17" y="0"/>
                    <a:pt x="17" y="0"/>
                    <a:pt x="17" y="0"/>
                  </a:cubicBezTo>
                  <a:cubicBezTo>
                    <a:pt x="23" y="0"/>
                    <a:pt x="23" y="0"/>
                    <a:pt x="23" y="0"/>
                  </a:cubicBezTo>
                  <a:lnTo>
                    <a:pt x="23" y="16"/>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35" name="Freeform 35"/>
            <p:cNvSpPr>
              <a:spLocks/>
            </p:cNvSpPr>
            <p:nvPr/>
          </p:nvSpPr>
          <p:spPr bwMode="auto">
            <a:xfrm>
              <a:off x="2595804" y="3008775"/>
              <a:ext cx="27409" cy="43605"/>
            </a:xfrm>
            <a:custGeom>
              <a:avLst/>
              <a:gdLst>
                <a:gd name="T0" fmla="*/ 0 w 19"/>
                <a:gd name="T1" fmla="*/ 27 h 29"/>
                <a:gd name="T2" fmla="*/ 0 w 19"/>
                <a:gd name="T3" fmla="*/ 21 h 29"/>
                <a:gd name="T4" fmla="*/ 4 w 19"/>
                <a:gd name="T5" fmla="*/ 23 h 29"/>
                <a:gd name="T6" fmla="*/ 8 w 19"/>
                <a:gd name="T7" fmla="*/ 24 h 29"/>
                <a:gd name="T8" fmla="*/ 10 w 19"/>
                <a:gd name="T9" fmla="*/ 24 h 29"/>
                <a:gd name="T10" fmla="*/ 12 w 19"/>
                <a:gd name="T11" fmla="*/ 23 h 29"/>
                <a:gd name="T12" fmla="*/ 12 w 19"/>
                <a:gd name="T13" fmla="*/ 22 h 29"/>
                <a:gd name="T14" fmla="*/ 13 w 19"/>
                <a:gd name="T15" fmla="*/ 21 h 29"/>
                <a:gd name="T16" fmla="*/ 12 w 19"/>
                <a:gd name="T17" fmla="*/ 20 h 29"/>
                <a:gd name="T18" fmla="*/ 11 w 19"/>
                <a:gd name="T19" fmla="*/ 18 h 29"/>
                <a:gd name="T20" fmla="*/ 9 w 19"/>
                <a:gd name="T21" fmla="*/ 17 h 29"/>
                <a:gd name="T22" fmla="*/ 7 w 19"/>
                <a:gd name="T23" fmla="*/ 16 h 29"/>
                <a:gd name="T24" fmla="*/ 2 w 19"/>
                <a:gd name="T25" fmla="*/ 13 h 29"/>
                <a:gd name="T26" fmla="*/ 0 w 19"/>
                <a:gd name="T27" fmla="*/ 8 h 29"/>
                <a:gd name="T28" fmla="*/ 1 w 19"/>
                <a:gd name="T29" fmla="*/ 4 h 29"/>
                <a:gd name="T30" fmla="*/ 3 w 19"/>
                <a:gd name="T31" fmla="*/ 2 h 29"/>
                <a:gd name="T32" fmla="*/ 7 w 19"/>
                <a:gd name="T33" fmla="*/ 0 h 29"/>
                <a:gd name="T34" fmla="*/ 11 w 19"/>
                <a:gd name="T35" fmla="*/ 0 h 29"/>
                <a:gd name="T36" fmla="*/ 15 w 19"/>
                <a:gd name="T37" fmla="*/ 0 h 29"/>
                <a:gd name="T38" fmla="*/ 18 w 19"/>
                <a:gd name="T39" fmla="*/ 1 h 29"/>
                <a:gd name="T40" fmla="*/ 18 w 19"/>
                <a:gd name="T41" fmla="*/ 7 h 29"/>
                <a:gd name="T42" fmla="*/ 17 w 19"/>
                <a:gd name="T43" fmla="*/ 6 h 29"/>
                <a:gd name="T44" fmla="*/ 15 w 19"/>
                <a:gd name="T45" fmla="*/ 5 h 29"/>
                <a:gd name="T46" fmla="*/ 13 w 19"/>
                <a:gd name="T47" fmla="*/ 5 h 29"/>
                <a:gd name="T48" fmla="*/ 11 w 19"/>
                <a:gd name="T49" fmla="*/ 5 h 29"/>
                <a:gd name="T50" fmla="*/ 10 w 19"/>
                <a:gd name="T51" fmla="*/ 5 h 29"/>
                <a:gd name="T52" fmla="*/ 8 w 19"/>
                <a:gd name="T53" fmla="*/ 6 h 29"/>
                <a:gd name="T54" fmla="*/ 7 w 19"/>
                <a:gd name="T55" fmla="*/ 6 h 29"/>
                <a:gd name="T56" fmla="*/ 7 w 19"/>
                <a:gd name="T57" fmla="*/ 8 h 29"/>
                <a:gd name="T58" fmla="*/ 7 w 19"/>
                <a:gd name="T59" fmla="*/ 9 h 29"/>
                <a:gd name="T60" fmla="*/ 8 w 19"/>
                <a:gd name="T61" fmla="*/ 10 h 29"/>
                <a:gd name="T62" fmla="*/ 10 w 19"/>
                <a:gd name="T63" fmla="*/ 11 h 29"/>
                <a:gd name="T64" fmla="*/ 12 w 19"/>
                <a:gd name="T65" fmla="*/ 12 h 29"/>
                <a:gd name="T66" fmla="*/ 15 w 19"/>
                <a:gd name="T67" fmla="*/ 13 h 29"/>
                <a:gd name="T68" fmla="*/ 17 w 19"/>
                <a:gd name="T69" fmla="*/ 15 h 29"/>
                <a:gd name="T70" fmla="*/ 19 w 19"/>
                <a:gd name="T71" fmla="*/ 17 h 29"/>
                <a:gd name="T72" fmla="*/ 19 w 19"/>
                <a:gd name="T73" fmla="*/ 20 h 29"/>
                <a:gd name="T74" fmla="*/ 18 w 19"/>
                <a:gd name="T75" fmla="*/ 24 h 29"/>
                <a:gd name="T76" fmla="*/ 16 w 19"/>
                <a:gd name="T77" fmla="*/ 27 h 29"/>
                <a:gd name="T78" fmla="*/ 13 w 19"/>
                <a:gd name="T79" fmla="*/ 28 h 29"/>
                <a:gd name="T80" fmla="*/ 8 w 19"/>
                <a:gd name="T81" fmla="*/ 29 h 29"/>
                <a:gd name="T82" fmla="*/ 4 w 19"/>
                <a:gd name="T83" fmla="*/ 28 h 29"/>
                <a:gd name="T84" fmla="*/ 0 w 19"/>
                <a:gd name="T85" fmla="*/ 2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 h="29">
                  <a:moveTo>
                    <a:pt x="0" y="27"/>
                  </a:moveTo>
                  <a:cubicBezTo>
                    <a:pt x="0" y="21"/>
                    <a:pt x="0" y="21"/>
                    <a:pt x="0" y="21"/>
                  </a:cubicBezTo>
                  <a:cubicBezTo>
                    <a:pt x="1" y="22"/>
                    <a:pt x="3" y="23"/>
                    <a:pt x="4" y="23"/>
                  </a:cubicBezTo>
                  <a:cubicBezTo>
                    <a:pt x="5" y="24"/>
                    <a:pt x="7" y="24"/>
                    <a:pt x="8" y="24"/>
                  </a:cubicBezTo>
                  <a:cubicBezTo>
                    <a:pt x="9" y="24"/>
                    <a:pt x="9" y="24"/>
                    <a:pt x="10" y="24"/>
                  </a:cubicBezTo>
                  <a:cubicBezTo>
                    <a:pt x="11" y="23"/>
                    <a:pt x="11" y="23"/>
                    <a:pt x="12" y="23"/>
                  </a:cubicBezTo>
                  <a:cubicBezTo>
                    <a:pt x="12" y="23"/>
                    <a:pt x="12" y="22"/>
                    <a:pt x="12" y="22"/>
                  </a:cubicBezTo>
                  <a:cubicBezTo>
                    <a:pt x="13" y="22"/>
                    <a:pt x="13" y="21"/>
                    <a:pt x="13" y="21"/>
                  </a:cubicBezTo>
                  <a:cubicBezTo>
                    <a:pt x="13" y="20"/>
                    <a:pt x="13" y="20"/>
                    <a:pt x="12" y="20"/>
                  </a:cubicBezTo>
                  <a:cubicBezTo>
                    <a:pt x="12" y="19"/>
                    <a:pt x="11" y="19"/>
                    <a:pt x="11" y="18"/>
                  </a:cubicBezTo>
                  <a:cubicBezTo>
                    <a:pt x="10" y="18"/>
                    <a:pt x="10" y="18"/>
                    <a:pt x="9" y="17"/>
                  </a:cubicBezTo>
                  <a:cubicBezTo>
                    <a:pt x="8" y="17"/>
                    <a:pt x="7" y="17"/>
                    <a:pt x="7" y="16"/>
                  </a:cubicBezTo>
                  <a:cubicBezTo>
                    <a:pt x="4" y="15"/>
                    <a:pt x="3" y="14"/>
                    <a:pt x="2" y="13"/>
                  </a:cubicBezTo>
                  <a:cubicBezTo>
                    <a:pt x="1" y="12"/>
                    <a:pt x="0" y="10"/>
                    <a:pt x="0" y="8"/>
                  </a:cubicBezTo>
                  <a:cubicBezTo>
                    <a:pt x="0" y="7"/>
                    <a:pt x="0" y="5"/>
                    <a:pt x="1" y="4"/>
                  </a:cubicBezTo>
                  <a:cubicBezTo>
                    <a:pt x="2" y="3"/>
                    <a:pt x="2" y="2"/>
                    <a:pt x="3" y="2"/>
                  </a:cubicBezTo>
                  <a:cubicBezTo>
                    <a:pt x="4" y="1"/>
                    <a:pt x="6" y="1"/>
                    <a:pt x="7" y="0"/>
                  </a:cubicBezTo>
                  <a:cubicBezTo>
                    <a:pt x="8" y="0"/>
                    <a:pt x="10" y="0"/>
                    <a:pt x="11" y="0"/>
                  </a:cubicBezTo>
                  <a:cubicBezTo>
                    <a:pt x="13" y="0"/>
                    <a:pt x="14" y="0"/>
                    <a:pt x="15" y="0"/>
                  </a:cubicBezTo>
                  <a:cubicBezTo>
                    <a:pt x="16" y="0"/>
                    <a:pt x="17" y="0"/>
                    <a:pt x="18" y="1"/>
                  </a:cubicBezTo>
                  <a:cubicBezTo>
                    <a:pt x="18" y="7"/>
                    <a:pt x="18" y="7"/>
                    <a:pt x="18" y="7"/>
                  </a:cubicBezTo>
                  <a:cubicBezTo>
                    <a:pt x="18" y="6"/>
                    <a:pt x="17" y="6"/>
                    <a:pt x="17" y="6"/>
                  </a:cubicBezTo>
                  <a:cubicBezTo>
                    <a:pt x="16" y="6"/>
                    <a:pt x="15" y="5"/>
                    <a:pt x="15" y="5"/>
                  </a:cubicBezTo>
                  <a:cubicBezTo>
                    <a:pt x="14" y="5"/>
                    <a:pt x="14" y="5"/>
                    <a:pt x="13" y="5"/>
                  </a:cubicBezTo>
                  <a:cubicBezTo>
                    <a:pt x="13" y="5"/>
                    <a:pt x="12" y="5"/>
                    <a:pt x="11" y="5"/>
                  </a:cubicBezTo>
                  <a:cubicBezTo>
                    <a:pt x="11" y="5"/>
                    <a:pt x="10" y="5"/>
                    <a:pt x="10" y="5"/>
                  </a:cubicBezTo>
                  <a:cubicBezTo>
                    <a:pt x="9" y="5"/>
                    <a:pt x="8" y="5"/>
                    <a:pt x="8" y="6"/>
                  </a:cubicBezTo>
                  <a:cubicBezTo>
                    <a:pt x="8" y="6"/>
                    <a:pt x="7" y="6"/>
                    <a:pt x="7" y="6"/>
                  </a:cubicBezTo>
                  <a:cubicBezTo>
                    <a:pt x="7" y="7"/>
                    <a:pt x="7" y="7"/>
                    <a:pt x="7" y="8"/>
                  </a:cubicBezTo>
                  <a:cubicBezTo>
                    <a:pt x="7" y="8"/>
                    <a:pt x="7" y="8"/>
                    <a:pt x="7" y="9"/>
                  </a:cubicBezTo>
                  <a:cubicBezTo>
                    <a:pt x="7" y="9"/>
                    <a:pt x="8" y="10"/>
                    <a:pt x="8" y="10"/>
                  </a:cubicBezTo>
                  <a:cubicBezTo>
                    <a:pt x="9" y="10"/>
                    <a:pt x="9" y="11"/>
                    <a:pt x="10" y="11"/>
                  </a:cubicBezTo>
                  <a:cubicBezTo>
                    <a:pt x="11" y="11"/>
                    <a:pt x="11" y="12"/>
                    <a:pt x="12" y="12"/>
                  </a:cubicBezTo>
                  <a:cubicBezTo>
                    <a:pt x="13" y="12"/>
                    <a:pt x="14" y="13"/>
                    <a:pt x="15" y="13"/>
                  </a:cubicBezTo>
                  <a:cubicBezTo>
                    <a:pt x="16" y="14"/>
                    <a:pt x="17" y="14"/>
                    <a:pt x="17" y="15"/>
                  </a:cubicBezTo>
                  <a:cubicBezTo>
                    <a:pt x="18" y="16"/>
                    <a:pt x="19" y="17"/>
                    <a:pt x="19" y="17"/>
                  </a:cubicBezTo>
                  <a:cubicBezTo>
                    <a:pt x="19" y="18"/>
                    <a:pt x="19" y="19"/>
                    <a:pt x="19" y="20"/>
                  </a:cubicBezTo>
                  <a:cubicBezTo>
                    <a:pt x="19" y="22"/>
                    <a:pt x="19" y="23"/>
                    <a:pt x="18" y="24"/>
                  </a:cubicBezTo>
                  <a:cubicBezTo>
                    <a:pt x="18" y="25"/>
                    <a:pt x="17" y="26"/>
                    <a:pt x="16" y="27"/>
                  </a:cubicBezTo>
                  <a:cubicBezTo>
                    <a:pt x="15" y="28"/>
                    <a:pt x="14" y="28"/>
                    <a:pt x="13" y="28"/>
                  </a:cubicBezTo>
                  <a:cubicBezTo>
                    <a:pt x="11" y="29"/>
                    <a:pt x="10" y="29"/>
                    <a:pt x="8" y="29"/>
                  </a:cubicBezTo>
                  <a:cubicBezTo>
                    <a:pt x="7" y="29"/>
                    <a:pt x="5" y="29"/>
                    <a:pt x="4" y="28"/>
                  </a:cubicBezTo>
                  <a:cubicBezTo>
                    <a:pt x="2" y="28"/>
                    <a:pt x="1" y="28"/>
                    <a:pt x="0" y="27"/>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36" name="Rectangle 36"/>
            <p:cNvSpPr>
              <a:spLocks noChangeArrowheads="1"/>
            </p:cNvSpPr>
            <p:nvPr/>
          </p:nvSpPr>
          <p:spPr bwMode="auto">
            <a:xfrm>
              <a:off x="2630689" y="3008775"/>
              <a:ext cx="8721" cy="42358"/>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37" name="Freeform 37"/>
            <p:cNvSpPr>
              <a:spLocks/>
            </p:cNvSpPr>
            <p:nvPr/>
          </p:nvSpPr>
          <p:spPr bwMode="auto">
            <a:xfrm>
              <a:off x="2650622" y="3008775"/>
              <a:ext cx="36129" cy="42358"/>
            </a:xfrm>
            <a:custGeom>
              <a:avLst/>
              <a:gdLst>
                <a:gd name="T0" fmla="*/ 25 w 25"/>
                <a:gd name="T1" fmla="*/ 28 h 28"/>
                <a:gd name="T2" fmla="*/ 19 w 25"/>
                <a:gd name="T3" fmla="*/ 28 h 28"/>
                <a:gd name="T4" fmla="*/ 7 w 25"/>
                <a:gd name="T5" fmla="*/ 11 h 28"/>
                <a:gd name="T6" fmla="*/ 6 w 25"/>
                <a:gd name="T7" fmla="*/ 8 h 28"/>
                <a:gd name="T8" fmla="*/ 6 w 25"/>
                <a:gd name="T9" fmla="*/ 8 h 28"/>
                <a:gd name="T10" fmla="*/ 6 w 25"/>
                <a:gd name="T11" fmla="*/ 13 h 28"/>
                <a:gd name="T12" fmla="*/ 6 w 25"/>
                <a:gd name="T13" fmla="*/ 28 h 28"/>
                <a:gd name="T14" fmla="*/ 0 w 25"/>
                <a:gd name="T15" fmla="*/ 28 h 28"/>
                <a:gd name="T16" fmla="*/ 0 w 25"/>
                <a:gd name="T17" fmla="*/ 0 h 28"/>
                <a:gd name="T18" fmla="*/ 7 w 25"/>
                <a:gd name="T19" fmla="*/ 0 h 28"/>
                <a:gd name="T20" fmla="*/ 18 w 25"/>
                <a:gd name="T21" fmla="*/ 17 h 28"/>
                <a:gd name="T22" fmla="*/ 19 w 25"/>
                <a:gd name="T23" fmla="*/ 20 h 28"/>
                <a:gd name="T24" fmla="*/ 19 w 25"/>
                <a:gd name="T25" fmla="*/ 20 h 28"/>
                <a:gd name="T26" fmla="*/ 19 w 25"/>
                <a:gd name="T27" fmla="*/ 16 h 28"/>
                <a:gd name="T28" fmla="*/ 19 w 25"/>
                <a:gd name="T29" fmla="*/ 0 h 28"/>
                <a:gd name="T30" fmla="*/ 25 w 25"/>
                <a:gd name="T31" fmla="*/ 0 h 28"/>
                <a:gd name="T32" fmla="*/ 25 w 25"/>
                <a:gd name="T3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28">
                  <a:moveTo>
                    <a:pt x="25" y="28"/>
                  </a:moveTo>
                  <a:cubicBezTo>
                    <a:pt x="19" y="28"/>
                    <a:pt x="19" y="28"/>
                    <a:pt x="19" y="28"/>
                  </a:cubicBezTo>
                  <a:cubicBezTo>
                    <a:pt x="7" y="11"/>
                    <a:pt x="7" y="11"/>
                    <a:pt x="7" y="11"/>
                  </a:cubicBezTo>
                  <a:cubicBezTo>
                    <a:pt x="6" y="10"/>
                    <a:pt x="6" y="9"/>
                    <a:pt x="6" y="8"/>
                  </a:cubicBezTo>
                  <a:cubicBezTo>
                    <a:pt x="6" y="8"/>
                    <a:pt x="6" y="8"/>
                    <a:pt x="6" y="8"/>
                  </a:cubicBezTo>
                  <a:cubicBezTo>
                    <a:pt x="6" y="9"/>
                    <a:pt x="6" y="11"/>
                    <a:pt x="6" y="13"/>
                  </a:cubicBezTo>
                  <a:cubicBezTo>
                    <a:pt x="6" y="28"/>
                    <a:pt x="6" y="28"/>
                    <a:pt x="6" y="28"/>
                  </a:cubicBezTo>
                  <a:cubicBezTo>
                    <a:pt x="0" y="28"/>
                    <a:pt x="0" y="28"/>
                    <a:pt x="0" y="28"/>
                  </a:cubicBezTo>
                  <a:cubicBezTo>
                    <a:pt x="0" y="0"/>
                    <a:pt x="0" y="0"/>
                    <a:pt x="0" y="0"/>
                  </a:cubicBezTo>
                  <a:cubicBezTo>
                    <a:pt x="7" y="0"/>
                    <a:pt x="7" y="0"/>
                    <a:pt x="7" y="0"/>
                  </a:cubicBezTo>
                  <a:cubicBezTo>
                    <a:pt x="18" y="17"/>
                    <a:pt x="18" y="17"/>
                    <a:pt x="18" y="17"/>
                  </a:cubicBezTo>
                  <a:cubicBezTo>
                    <a:pt x="18" y="18"/>
                    <a:pt x="19" y="19"/>
                    <a:pt x="19" y="20"/>
                  </a:cubicBezTo>
                  <a:cubicBezTo>
                    <a:pt x="19" y="20"/>
                    <a:pt x="19" y="20"/>
                    <a:pt x="19" y="20"/>
                  </a:cubicBezTo>
                  <a:cubicBezTo>
                    <a:pt x="19" y="19"/>
                    <a:pt x="19" y="18"/>
                    <a:pt x="19" y="16"/>
                  </a:cubicBezTo>
                  <a:cubicBezTo>
                    <a:pt x="19" y="0"/>
                    <a:pt x="19" y="0"/>
                    <a:pt x="19" y="0"/>
                  </a:cubicBezTo>
                  <a:cubicBezTo>
                    <a:pt x="25" y="0"/>
                    <a:pt x="25" y="0"/>
                    <a:pt x="25" y="0"/>
                  </a:cubicBezTo>
                  <a:lnTo>
                    <a:pt x="25" y="28"/>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38" name="Freeform 38"/>
            <p:cNvSpPr>
              <a:spLocks/>
            </p:cNvSpPr>
            <p:nvPr/>
          </p:nvSpPr>
          <p:spPr bwMode="auto">
            <a:xfrm>
              <a:off x="2696716" y="3008775"/>
              <a:ext cx="24915" cy="42358"/>
            </a:xfrm>
            <a:custGeom>
              <a:avLst/>
              <a:gdLst>
                <a:gd name="T0" fmla="*/ 20 w 20"/>
                <a:gd name="T1" fmla="*/ 34 h 34"/>
                <a:gd name="T2" fmla="*/ 0 w 20"/>
                <a:gd name="T3" fmla="*/ 34 h 34"/>
                <a:gd name="T4" fmla="*/ 0 w 20"/>
                <a:gd name="T5" fmla="*/ 0 h 34"/>
                <a:gd name="T6" fmla="*/ 20 w 20"/>
                <a:gd name="T7" fmla="*/ 0 h 34"/>
                <a:gd name="T8" fmla="*/ 20 w 20"/>
                <a:gd name="T9" fmla="*/ 6 h 34"/>
                <a:gd name="T10" fmla="*/ 8 w 20"/>
                <a:gd name="T11" fmla="*/ 6 h 34"/>
                <a:gd name="T12" fmla="*/ 8 w 20"/>
                <a:gd name="T13" fmla="*/ 15 h 34"/>
                <a:gd name="T14" fmla="*/ 19 w 20"/>
                <a:gd name="T15" fmla="*/ 15 h 34"/>
                <a:gd name="T16" fmla="*/ 19 w 20"/>
                <a:gd name="T17" fmla="*/ 21 h 34"/>
                <a:gd name="T18" fmla="*/ 8 w 20"/>
                <a:gd name="T19" fmla="*/ 21 h 34"/>
                <a:gd name="T20" fmla="*/ 8 w 20"/>
                <a:gd name="T21" fmla="*/ 28 h 34"/>
                <a:gd name="T22" fmla="*/ 20 w 20"/>
                <a:gd name="T23" fmla="*/ 28 h 34"/>
                <a:gd name="T24" fmla="*/ 20 w 20"/>
                <a:gd name="T25"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34">
                  <a:moveTo>
                    <a:pt x="20" y="34"/>
                  </a:moveTo>
                  <a:lnTo>
                    <a:pt x="0" y="34"/>
                  </a:lnTo>
                  <a:lnTo>
                    <a:pt x="0" y="0"/>
                  </a:lnTo>
                  <a:lnTo>
                    <a:pt x="20" y="0"/>
                  </a:lnTo>
                  <a:lnTo>
                    <a:pt x="20" y="6"/>
                  </a:lnTo>
                  <a:lnTo>
                    <a:pt x="8" y="6"/>
                  </a:lnTo>
                  <a:lnTo>
                    <a:pt x="8" y="15"/>
                  </a:lnTo>
                  <a:lnTo>
                    <a:pt x="19" y="15"/>
                  </a:lnTo>
                  <a:lnTo>
                    <a:pt x="19" y="21"/>
                  </a:lnTo>
                  <a:lnTo>
                    <a:pt x="8" y="21"/>
                  </a:lnTo>
                  <a:lnTo>
                    <a:pt x="8" y="28"/>
                  </a:lnTo>
                  <a:lnTo>
                    <a:pt x="20" y="28"/>
                  </a:lnTo>
                  <a:lnTo>
                    <a:pt x="20" y="34"/>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39" name="Freeform 39"/>
            <p:cNvSpPr>
              <a:spLocks/>
            </p:cNvSpPr>
            <p:nvPr/>
          </p:nvSpPr>
          <p:spPr bwMode="auto">
            <a:xfrm>
              <a:off x="2725372" y="3008775"/>
              <a:ext cx="29901" cy="43605"/>
            </a:xfrm>
            <a:custGeom>
              <a:avLst/>
              <a:gdLst>
                <a:gd name="T0" fmla="*/ 0 w 20"/>
                <a:gd name="T1" fmla="*/ 27 h 29"/>
                <a:gd name="T2" fmla="*/ 0 w 20"/>
                <a:gd name="T3" fmla="*/ 21 h 29"/>
                <a:gd name="T4" fmla="*/ 4 w 20"/>
                <a:gd name="T5" fmla="*/ 23 h 29"/>
                <a:gd name="T6" fmla="*/ 8 w 20"/>
                <a:gd name="T7" fmla="*/ 24 h 29"/>
                <a:gd name="T8" fmla="*/ 10 w 20"/>
                <a:gd name="T9" fmla="*/ 24 h 29"/>
                <a:gd name="T10" fmla="*/ 12 w 20"/>
                <a:gd name="T11" fmla="*/ 23 h 29"/>
                <a:gd name="T12" fmla="*/ 13 w 20"/>
                <a:gd name="T13" fmla="*/ 22 h 29"/>
                <a:gd name="T14" fmla="*/ 13 w 20"/>
                <a:gd name="T15" fmla="*/ 21 h 29"/>
                <a:gd name="T16" fmla="*/ 12 w 20"/>
                <a:gd name="T17" fmla="*/ 20 h 29"/>
                <a:gd name="T18" fmla="*/ 11 w 20"/>
                <a:gd name="T19" fmla="*/ 18 h 29"/>
                <a:gd name="T20" fmla="*/ 9 w 20"/>
                <a:gd name="T21" fmla="*/ 17 h 29"/>
                <a:gd name="T22" fmla="*/ 7 w 20"/>
                <a:gd name="T23" fmla="*/ 16 h 29"/>
                <a:gd name="T24" fmla="*/ 2 w 20"/>
                <a:gd name="T25" fmla="*/ 13 h 29"/>
                <a:gd name="T26" fmla="*/ 0 w 20"/>
                <a:gd name="T27" fmla="*/ 8 h 29"/>
                <a:gd name="T28" fmla="*/ 1 w 20"/>
                <a:gd name="T29" fmla="*/ 4 h 29"/>
                <a:gd name="T30" fmla="*/ 4 w 20"/>
                <a:gd name="T31" fmla="*/ 2 h 29"/>
                <a:gd name="T32" fmla="*/ 7 w 20"/>
                <a:gd name="T33" fmla="*/ 0 h 29"/>
                <a:gd name="T34" fmla="*/ 11 w 20"/>
                <a:gd name="T35" fmla="*/ 0 h 29"/>
                <a:gd name="T36" fmla="*/ 15 w 20"/>
                <a:gd name="T37" fmla="*/ 0 h 29"/>
                <a:gd name="T38" fmla="*/ 18 w 20"/>
                <a:gd name="T39" fmla="*/ 1 h 29"/>
                <a:gd name="T40" fmla="*/ 18 w 20"/>
                <a:gd name="T41" fmla="*/ 7 h 29"/>
                <a:gd name="T42" fmla="*/ 17 w 20"/>
                <a:gd name="T43" fmla="*/ 6 h 29"/>
                <a:gd name="T44" fmla="*/ 15 w 20"/>
                <a:gd name="T45" fmla="*/ 5 h 29"/>
                <a:gd name="T46" fmla="*/ 13 w 20"/>
                <a:gd name="T47" fmla="*/ 5 h 29"/>
                <a:gd name="T48" fmla="*/ 12 w 20"/>
                <a:gd name="T49" fmla="*/ 5 h 29"/>
                <a:gd name="T50" fmla="*/ 10 w 20"/>
                <a:gd name="T51" fmla="*/ 5 h 29"/>
                <a:gd name="T52" fmla="*/ 8 w 20"/>
                <a:gd name="T53" fmla="*/ 6 h 29"/>
                <a:gd name="T54" fmla="*/ 7 w 20"/>
                <a:gd name="T55" fmla="*/ 6 h 29"/>
                <a:gd name="T56" fmla="*/ 7 w 20"/>
                <a:gd name="T57" fmla="*/ 8 h 29"/>
                <a:gd name="T58" fmla="*/ 7 w 20"/>
                <a:gd name="T59" fmla="*/ 9 h 29"/>
                <a:gd name="T60" fmla="*/ 8 w 20"/>
                <a:gd name="T61" fmla="*/ 10 h 29"/>
                <a:gd name="T62" fmla="*/ 10 w 20"/>
                <a:gd name="T63" fmla="*/ 11 h 29"/>
                <a:gd name="T64" fmla="*/ 12 w 20"/>
                <a:gd name="T65" fmla="*/ 12 h 29"/>
                <a:gd name="T66" fmla="*/ 15 w 20"/>
                <a:gd name="T67" fmla="*/ 13 h 29"/>
                <a:gd name="T68" fmla="*/ 18 w 20"/>
                <a:gd name="T69" fmla="*/ 15 h 29"/>
                <a:gd name="T70" fmla="*/ 19 w 20"/>
                <a:gd name="T71" fmla="*/ 17 h 29"/>
                <a:gd name="T72" fmla="*/ 20 w 20"/>
                <a:gd name="T73" fmla="*/ 20 h 29"/>
                <a:gd name="T74" fmla="*/ 19 w 20"/>
                <a:gd name="T75" fmla="*/ 24 h 29"/>
                <a:gd name="T76" fmla="*/ 16 w 20"/>
                <a:gd name="T77" fmla="*/ 27 h 29"/>
                <a:gd name="T78" fmla="*/ 13 w 20"/>
                <a:gd name="T79" fmla="*/ 28 h 29"/>
                <a:gd name="T80" fmla="*/ 8 w 20"/>
                <a:gd name="T81" fmla="*/ 29 h 29"/>
                <a:gd name="T82" fmla="*/ 4 w 20"/>
                <a:gd name="T83" fmla="*/ 28 h 29"/>
                <a:gd name="T84" fmla="*/ 0 w 20"/>
                <a:gd name="T85" fmla="*/ 2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 h="29">
                  <a:moveTo>
                    <a:pt x="0" y="27"/>
                  </a:moveTo>
                  <a:cubicBezTo>
                    <a:pt x="0" y="21"/>
                    <a:pt x="0" y="21"/>
                    <a:pt x="0" y="21"/>
                  </a:cubicBezTo>
                  <a:cubicBezTo>
                    <a:pt x="2" y="22"/>
                    <a:pt x="3" y="23"/>
                    <a:pt x="4" y="23"/>
                  </a:cubicBezTo>
                  <a:cubicBezTo>
                    <a:pt x="5" y="24"/>
                    <a:pt x="7" y="24"/>
                    <a:pt x="8" y="24"/>
                  </a:cubicBezTo>
                  <a:cubicBezTo>
                    <a:pt x="9" y="24"/>
                    <a:pt x="10" y="24"/>
                    <a:pt x="10" y="24"/>
                  </a:cubicBezTo>
                  <a:cubicBezTo>
                    <a:pt x="11" y="23"/>
                    <a:pt x="11" y="23"/>
                    <a:pt x="12" y="23"/>
                  </a:cubicBezTo>
                  <a:cubicBezTo>
                    <a:pt x="12" y="23"/>
                    <a:pt x="12" y="22"/>
                    <a:pt x="13" y="22"/>
                  </a:cubicBezTo>
                  <a:cubicBezTo>
                    <a:pt x="13" y="22"/>
                    <a:pt x="13" y="21"/>
                    <a:pt x="13" y="21"/>
                  </a:cubicBezTo>
                  <a:cubicBezTo>
                    <a:pt x="13" y="20"/>
                    <a:pt x="13" y="20"/>
                    <a:pt x="12" y="20"/>
                  </a:cubicBezTo>
                  <a:cubicBezTo>
                    <a:pt x="12" y="19"/>
                    <a:pt x="12" y="19"/>
                    <a:pt x="11" y="18"/>
                  </a:cubicBezTo>
                  <a:cubicBezTo>
                    <a:pt x="11" y="18"/>
                    <a:pt x="10" y="18"/>
                    <a:pt x="9" y="17"/>
                  </a:cubicBezTo>
                  <a:cubicBezTo>
                    <a:pt x="8" y="17"/>
                    <a:pt x="8" y="17"/>
                    <a:pt x="7" y="16"/>
                  </a:cubicBezTo>
                  <a:cubicBezTo>
                    <a:pt x="5" y="15"/>
                    <a:pt x="3" y="14"/>
                    <a:pt x="2" y="13"/>
                  </a:cubicBezTo>
                  <a:cubicBezTo>
                    <a:pt x="1" y="12"/>
                    <a:pt x="0" y="10"/>
                    <a:pt x="0" y="8"/>
                  </a:cubicBezTo>
                  <a:cubicBezTo>
                    <a:pt x="0" y="7"/>
                    <a:pt x="1" y="5"/>
                    <a:pt x="1" y="4"/>
                  </a:cubicBezTo>
                  <a:cubicBezTo>
                    <a:pt x="2" y="3"/>
                    <a:pt x="3" y="2"/>
                    <a:pt x="4" y="2"/>
                  </a:cubicBezTo>
                  <a:cubicBezTo>
                    <a:pt x="5" y="1"/>
                    <a:pt x="6" y="1"/>
                    <a:pt x="7" y="0"/>
                  </a:cubicBezTo>
                  <a:cubicBezTo>
                    <a:pt x="8" y="0"/>
                    <a:pt x="10" y="0"/>
                    <a:pt x="11" y="0"/>
                  </a:cubicBezTo>
                  <a:cubicBezTo>
                    <a:pt x="13" y="0"/>
                    <a:pt x="14" y="0"/>
                    <a:pt x="15" y="0"/>
                  </a:cubicBezTo>
                  <a:cubicBezTo>
                    <a:pt x="16" y="0"/>
                    <a:pt x="17" y="0"/>
                    <a:pt x="18" y="1"/>
                  </a:cubicBezTo>
                  <a:cubicBezTo>
                    <a:pt x="18" y="7"/>
                    <a:pt x="18" y="7"/>
                    <a:pt x="18" y="7"/>
                  </a:cubicBezTo>
                  <a:cubicBezTo>
                    <a:pt x="18" y="6"/>
                    <a:pt x="17" y="6"/>
                    <a:pt x="17" y="6"/>
                  </a:cubicBezTo>
                  <a:cubicBezTo>
                    <a:pt x="16" y="6"/>
                    <a:pt x="16" y="5"/>
                    <a:pt x="15" y="5"/>
                  </a:cubicBezTo>
                  <a:cubicBezTo>
                    <a:pt x="14" y="5"/>
                    <a:pt x="14" y="5"/>
                    <a:pt x="13" y="5"/>
                  </a:cubicBezTo>
                  <a:cubicBezTo>
                    <a:pt x="13" y="5"/>
                    <a:pt x="12" y="5"/>
                    <a:pt x="12" y="5"/>
                  </a:cubicBezTo>
                  <a:cubicBezTo>
                    <a:pt x="11" y="5"/>
                    <a:pt x="10" y="5"/>
                    <a:pt x="10" y="5"/>
                  </a:cubicBezTo>
                  <a:cubicBezTo>
                    <a:pt x="9" y="5"/>
                    <a:pt x="9" y="5"/>
                    <a:pt x="8" y="6"/>
                  </a:cubicBezTo>
                  <a:cubicBezTo>
                    <a:pt x="8" y="6"/>
                    <a:pt x="8" y="6"/>
                    <a:pt x="7" y="6"/>
                  </a:cubicBezTo>
                  <a:cubicBezTo>
                    <a:pt x="7" y="7"/>
                    <a:pt x="7" y="7"/>
                    <a:pt x="7" y="8"/>
                  </a:cubicBezTo>
                  <a:cubicBezTo>
                    <a:pt x="7" y="8"/>
                    <a:pt x="7" y="8"/>
                    <a:pt x="7" y="9"/>
                  </a:cubicBezTo>
                  <a:cubicBezTo>
                    <a:pt x="8" y="9"/>
                    <a:pt x="8" y="10"/>
                    <a:pt x="8" y="10"/>
                  </a:cubicBezTo>
                  <a:cubicBezTo>
                    <a:pt x="9" y="10"/>
                    <a:pt x="9" y="11"/>
                    <a:pt x="10" y="11"/>
                  </a:cubicBezTo>
                  <a:cubicBezTo>
                    <a:pt x="11" y="11"/>
                    <a:pt x="11" y="12"/>
                    <a:pt x="12" y="12"/>
                  </a:cubicBezTo>
                  <a:cubicBezTo>
                    <a:pt x="13" y="12"/>
                    <a:pt x="14" y="13"/>
                    <a:pt x="15" y="13"/>
                  </a:cubicBezTo>
                  <a:cubicBezTo>
                    <a:pt x="16" y="14"/>
                    <a:pt x="17" y="14"/>
                    <a:pt x="18" y="15"/>
                  </a:cubicBezTo>
                  <a:cubicBezTo>
                    <a:pt x="18" y="16"/>
                    <a:pt x="19" y="17"/>
                    <a:pt x="19" y="17"/>
                  </a:cubicBezTo>
                  <a:cubicBezTo>
                    <a:pt x="19" y="18"/>
                    <a:pt x="20" y="19"/>
                    <a:pt x="20" y="20"/>
                  </a:cubicBezTo>
                  <a:cubicBezTo>
                    <a:pt x="20" y="22"/>
                    <a:pt x="19" y="23"/>
                    <a:pt x="19" y="24"/>
                  </a:cubicBezTo>
                  <a:cubicBezTo>
                    <a:pt x="18" y="25"/>
                    <a:pt x="17" y="26"/>
                    <a:pt x="16" y="27"/>
                  </a:cubicBezTo>
                  <a:cubicBezTo>
                    <a:pt x="15" y="28"/>
                    <a:pt x="14" y="28"/>
                    <a:pt x="13" y="28"/>
                  </a:cubicBezTo>
                  <a:cubicBezTo>
                    <a:pt x="11" y="29"/>
                    <a:pt x="10" y="29"/>
                    <a:pt x="8" y="29"/>
                  </a:cubicBezTo>
                  <a:cubicBezTo>
                    <a:pt x="7" y="29"/>
                    <a:pt x="5" y="29"/>
                    <a:pt x="4" y="28"/>
                  </a:cubicBezTo>
                  <a:cubicBezTo>
                    <a:pt x="3" y="28"/>
                    <a:pt x="1" y="28"/>
                    <a:pt x="0" y="27"/>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40" name="Freeform 40"/>
            <p:cNvSpPr>
              <a:spLocks/>
            </p:cNvSpPr>
            <p:nvPr/>
          </p:nvSpPr>
          <p:spPr bwMode="auto">
            <a:xfrm>
              <a:off x="2760254" y="3008775"/>
              <a:ext cx="27409" cy="43605"/>
            </a:xfrm>
            <a:custGeom>
              <a:avLst/>
              <a:gdLst>
                <a:gd name="T0" fmla="*/ 0 w 19"/>
                <a:gd name="T1" fmla="*/ 27 h 29"/>
                <a:gd name="T2" fmla="*/ 0 w 19"/>
                <a:gd name="T3" fmla="*/ 21 h 29"/>
                <a:gd name="T4" fmla="*/ 4 w 19"/>
                <a:gd name="T5" fmla="*/ 23 h 29"/>
                <a:gd name="T6" fmla="*/ 8 w 19"/>
                <a:gd name="T7" fmla="*/ 24 h 29"/>
                <a:gd name="T8" fmla="*/ 10 w 19"/>
                <a:gd name="T9" fmla="*/ 24 h 29"/>
                <a:gd name="T10" fmla="*/ 11 w 19"/>
                <a:gd name="T11" fmla="*/ 23 h 29"/>
                <a:gd name="T12" fmla="*/ 12 w 19"/>
                <a:gd name="T13" fmla="*/ 22 h 29"/>
                <a:gd name="T14" fmla="*/ 12 w 19"/>
                <a:gd name="T15" fmla="*/ 21 h 29"/>
                <a:gd name="T16" fmla="*/ 12 w 19"/>
                <a:gd name="T17" fmla="*/ 20 h 29"/>
                <a:gd name="T18" fmla="*/ 11 w 19"/>
                <a:gd name="T19" fmla="*/ 18 h 29"/>
                <a:gd name="T20" fmla="*/ 9 w 19"/>
                <a:gd name="T21" fmla="*/ 17 h 29"/>
                <a:gd name="T22" fmla="*/ 6 w 19"/>
                <a:gd name="T23" fmla="*/ 16 h 29"/>
                <a:gd name="T24" fmla="*/ 1 w 19"/>
                <a:gd name="T25" fmla="*/ 13 h 29"/>
                <a:gd name="T26" fmla="*/ 0 w 19"/>
                <a:gd name="T27" fmla="*/ 8 h 29"/>
                <a:gd name="T28" fmla="*/ 1 w 19"/>
                <a:gd name="T29" fmla="*/ 4 h 29"/>
                <a:gd name="T30" fmla="*/ 3 w 19"/>
                <a:gd name="T31" fmla="*/ 2 h 29"/>
                <a:gd name="T32" fmla="*/ 7 w 19"/>
                <a:gd name="T33" fmla="*/ 0 h 29"/>
                <a:gd name="T34" fmla="*/ 11 w 19"/>
                <a:gd name="T35" fmla="*/ 0 h 29"/>
                <a:gd name="T36" fmla="*/ 15 w 19"/>
                <a:gd name="T37" fmla="*/ 0 h 29"/>
                <a:gd name="T38" fmla="*/ 18 w 19"/>
                <a:gd name="T39" fmla="*/ 1 h 29"/>
                <a:gd name="T40" fmla="*/ 18 w 19"/>
                <a:gd name="T41" fmla="*/ 7 h 29"/>
                <a:gd name="T42" fmla="*/ 16 w 19"/>
                <a:gd name="T43" fmla="*/ 6 h 29"/>
                <a:gd name="T44" fmla="*/ 15 w 19"/>
                <a:gd name="T45" fmla="*/ 5 h 29"/>
                <a:gd name="T46" fmla="*/ 13 w 19"/>
                <a:gd name="T47" fmla="*/ 5 h 29"/>
                <a:gd name="T48" fmla="*/ 11 w 19"/>
                <a:gd name="T49" fmla="*/ 5 h 29"/>
                <a:gd name="T50" fmla="*/ 9 w 19"/>
                <a:gd name="T51" fmla="*/ 5 h 29"/>
                <a:gd name="T52" fmla="*/ 8 w 19"/>
                <a:gd name="T53" fmla="*/ 6 h 29"/>
                <a:gd name="T54" fmla="*/ 7 w 19"/>
                <a:gd name="T55" fmla="*/ 6 h 29"/>
                <a:gd name="T56" fmla="*/ 6 w 19"/>
                <a:gd name="T57" fmla="*/ 8 h 29"/>
                <a:gd name="T58" fmla="*/ 7 w 19"/>
                <a:gd name="T59" fmla="*/ 9 h 29"/>
                <a:gd name="T60" fmla="*/ 8 w 19"/>
                <a:gd name="T61" fmla="*/ 10 h 29"/>
                <a:gd name="T62" fmla="*/ 10 w 19"/>
                <a:gd name="T63" fmla="*/ 11 h 29"/>
                <a:gd name="T64" fmla="*/ 12 w 19"/>
                <a:gd name="T65" fmla="*/ 12 h 29"/>
                <a:gd name="T66" fmla="*/ 15 w 19"/>
                <a:gd name="T67" fmla="*/ 13 h 29"/>
                <a:gd name="T68" fmla="*/ 17 w 19"/>
                <a:gd name="T69" fmla="*/ 15 h 29"/>
                <a:gd name="T70" fmla="*/ 19 w 19"/>
                <a:gd name="T71" fmla="*/ 17 h 29"/>
                <a:gd name="T72" fmla="*/ 19 w 19"/>
                <a:gd name="T73" fmla="*/ 20 h 29"/>
                <a:gd name="T74" fmla="*/ 18 w 19"/>
                <a:gd name="T75" fmla="*/ 24 h 29"/>
                <a:gd name="T76" fmla="*/ 16 w 19"/>
                <a:gd name="T77" fmla="*/ 27 h 29"/>
                <a:gd name="T78" fmla="*/ 12 w 19"/>
                <a:gd name="T79" fmla="*/ 28 h 29"/>
                <a:gd name="T80" fmla="*/ 8 w 19"/>
                <a:gd name="T81" fmla="*/ 29 h 29"/>
                <a:gd name="T82" fmla="*/ 4 w 19"/>
                <a:gd name="T83" fmla="*/ 28 h 29"/>
                <a:gd name="T84" fmla="*/ 0 w 19"/>
                <a:gd name="T85" fmla="*/ 2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 h="29">
                  <a:moveTo>
                    <a:pt x="0" y="27"/>
                  </a:moveTo>
                  <a:cubicBezTo>
                    <a:pt x="0" y="21"/>
                    <a:pt x="0" y="21"/>
                    <a:pt x="0" y="21"/>
                  </a:cubicBezTo>
                  <a:cubicBezTo>
                    <a:pt x="1" y="22"/>
                    <a:pt x="2" y="23"/>
                    <a:pt x="4" y="23"/>
                  </a:cubicBezTo>
                  <a:cubicBezTo>
                    <a:pt x="5" y="24"/>
                    <a:pt x="6" y="24"/>
                    <a:pt x="8" y="24"/>
                  </a:cubicBezTo>
                  <a:cubicBezTo>
                    <a:pt x="8" y="24"/>
                    <a:pt x="9" y="24"/>
                    <a:pt x="10" y="24"/>
                  </a:cubicBezTo>
                  <a:cubicBezTo>
                    <a:pt x="10" y="23"/>
                    <a:pt x="11" y="23"/>
                    <a:pt x="11" y="23"/>
                  </a:cubicBezTo>
                  <a:cubicBezTo>
                    <a:pt x="12" y="23"/>
                    <a:pt x="12" y="22"/>
                    <a:pt x="12" y="22"/>
                  </a:cubicBezTo>
                  <a:cubicBezTo>
                    <a:pt x="12" y="22"/>
                    <a:pt x="12" y="21"/>
                    <a:pt x="12" y="21"/>
                  </a:cubicBezTo>
                  <a:cubicBezTo>
                    <a:pt x="12" y="20"/>
                    <a:pt x="12" y="20"/>
                    <a:pt x="12" y="20"/>
                  </a:cubicBezTo>
                  <a:cubicBezTo>
                    <a:pt x="12" y="19"/>
                    <a:pt x="11" y="19"/>
                    <a:pt x="11" y="18"/>
                  </a:cubicBezTo>
                  <a:cubicBezTo>
                    <a:pt x="10" y="18"/>
                    <a:pt x="9" y="18"/>
                    <a:pt x="9" y="17"/>
                  </a:cubicBezTo>
                  <a:cubicBezTo>
                    <a:pt x="8" y="17"/>
                    <a:pt x="7" y="17"/>
                    <a:pt x="6" y="16"/>
                  </a:cubicBezTo>
                  <a:cubicBezTo>
                    <a:pt x="4" y="15"/>
                    <a:pt x="2" y="14"/>
                    <a:pt x="1" y="13"/>
                  </a:cubicBezTo>
                  <a:cubicBezTo>
                    <a:pt x="0" y="12"/>
                    <a:pt x="0" y="10"/>
                    <a:pt x="0" y="8"/>
                  </a:cubicBezTo>
                  <a:cubicBezTo>
                    <a:pt x="0" y="7"/>
                    <a:pt x="0" y="5"/>
                    <a:pt x="1" y="4"/>
                  </a:cubicBezTo>
                  <a:cubicBezTo>
                    <a:pt x="1" y="3"/>
                    <a:pt x="2" y="2"/>
                    <a:pt x="3" y="2"/>
                  </a:cubicBezTo>
                  <a:cubicBezTo>
                    <a:pt x="4" y="1"/>
                    <a:pt x="5" y="1"/>
                    <a:pt x="7" y="0"/>
                  </a:cubicBezTo>
                  <a:cubicBezTo>
                    <a:pt x="8" y="0"/>
                    <a:pt x="9" y="0"/>
                    <a:pt x="11" y="0"/>
                  </a:cubicBezTo>
                  <a:cubicBezTo>
                    <a:pt x="12" y="0"/>
                    <a:pt x="14" y="0"/>
                    <a:pt x="15" y="0"/>
                  </a:cubicBezTo>
                  <a:cubicBezTo>
                    <a:pt x="16" y="0"/>
                    <a:pt x="17" y="0"/>
                    <a:pt x="18" y="1"/>
                  </a:cubicBezTo>
                  <a:cubicBezTo>
                    <a:pt x="18" y="7"/>
                    <a:pt x="18" y="7"/>
                    <a:pt x="18" y="7"/>
                  </a:cubicBezTo>
                  <a:cubicBezTo>
                    <a:pt x="17" y="6"/>
                    <a:pt x="17" y="6"/>
                    <a:pt x="16" y="6"/>
                  </a:cubicBezTo>
                  <a:cubicBezTo>
                    <a:pt x="16" y="6"/>
                    <a:pt x="15" y="5"/>
                    <a:pt x="15" y="5"/>
                  </a:cubicBezTo>
                  <a:cubicBezTo>
                    <a:pt x="14" y="5"/>
                    <a:pt x="13" y="5"/>
                    <a:pt x="13" y="5"/>
                  </a:cubicBezTo>
                  <a:cubicBezTo>
                    <a:pt x="12" y="5"/>
                    <a:pt x="12" y="5"/>
                    <a:pt x="11" y="5"/>
                  </a:cubicBezTo>
                  <a:cubicBezTo>
                    <a:pt x="10" y="5"/>
                    <a:pt x="10" y="5"/>
                    <a:pt x="9" y="5"/>
                  </a:cubicBezTo>
                  <a:cubicBezTo>
                    <a:pt x="9" y="5"/>
                    <a:pt x="8" y="5"/>
                    <a:pt x="8" y="6"/>
                  </a:cubicBezTo>
                  <a:cubicBezTo>
                    <a:pt x="7" y="6"/>
                    <a:pt x="7" y="6"/>
                    <a:pt x="7" y="6"/>
                  </a:cubicBezTo>
                  <a:cubicBezTo>
                    <a:pt x="7" y="7"/>
                    <a:pt x="6" y="7"/>
                    <a:pt x="6" y="8"/>
                  </a:cubicBezTo>
                  <a:cubicBezTo>
                    <a:pt x="6" y="8"/>
                    <a:pt x="7" y="8"/>
                    <a:pt x="7" y="9"/>
                  </a:cubicBezTo>
                  <a:cubicBezTo>
                    <a:pt x="7" y="9"/>
                    <a:pt x="7" y="10"/>
                    <a:pt x="8" y="10"/>
                  </a:cubicBezTo>
                  <a:cubicBezTo>
                    <a:pt x="8" y="10"/>
                    <a:pt x="9" y="11"/>
                    <a:pt x="10" y="11"/>
                  </a:cubicBezTo>
                  <a:cubicBezTo>
                    <a:pt x="10" y="11"/>
                    <a:pt x="11" y="12"/>
                    <a:pt x="12" y="12"/>
                  </a:cubicBezTo>
                  <a:cubicBezTo>
                    <a:pt x="13" y="12"/>
                    <a:pt x="14" y="13"/>
                    <a:pt x="15" y="13"/>
                  </a:cubicBezTo>
                  <a:cubicBezTo>
                    <a:pt x="16" y="14"/>
                    <a:pt x="16" y="14"/>
                    <a:pt x="17" y="15"/>
                  </a:cubicBezTo>
                  <a:cubicBezTo>
                    <a:pt x="18" y="16"/>
                    <a:pt x="18" y="17"/>
                    <a:pt x="19" y="17"/>
                  </a:cubicBezTo>
                  <a:cubicBezTo>
                    <a:pt x="19" y="18"/>
                    <a:pt x="19" y="19"/>
                    <a:pt x="19" y="20"/>
                  </a:cubicBezTo>
                  <a:cubicBezTo>
                    <a:pt x="19" y="22"/>
                    <a:pt x="19" y="23"/>
                    <a:pt x="18" y="24"/>
                  </a:cubicBezTo>
                  <a:cubicBezTo>
                    <a:pt x="18" y="25"/>
                    <a:pt x="17" y="26"/>
                    <a:pt x="16" y="27"/>
                  </a:cubicBezTo>
                  <a:cubicBezTo>
                    <a:pt x="15" y="28"/>
                    <a:pt x="14" y="28"/>
                    <a:pt x="12" y="28"/>
                  </a:cubicBezTo>
                  <a:cubicBezTo>
                    <a:pt x="11" y="29"/>
                    <a:pt x="9" y="29"/>
                    <a:pt x="8" y="29"/>
                  </a:cubicBezTo>
                  <a:cubicBezTo>
                    <a:pt x="6" y="29"/>
                    <a:pt x="5" y="29"/>
                    <a:pt x="4" y="28"/>
                  </a:cubicBezTo>
                  <a:cubicBezTo>
                    <a:pt x="2" y="28"/>
                    <a:pt x="1" y="28"/>
                    <a:pt x="0" y="27"/>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41" name="Freeform 41"/>
            <p:cNvSpPr>
              <a:spLocks noEditPoints="1"/>
            </p:cNvSpPr>
            <p:nvPr/>
          </p:nvSpPr>
          <p:spPr bwMode="auto">
            <a:xfrm>
              <a:off x="2512335" y="3079789"/>
              <a:ext cx="39866" cy="42358"/>
            </a:xfrm>
            <a:custGeom>
              <a:avLst/>
              <a:gdLst>
                <a:gd name="T0" fmla="*/ 27 w 27"/>
                <a:gd name="T1" fmla="*/ 28 h 28"/>
                <a:gd name="T2" fmla="*/ 21 w 27"/>
                <a:gd name="T3" fmla="*/ 28 h 28"/>
                <a:gd name="T4" fmla="*/ 19 w 27"/>
                <a:gd name="T5" fmla="*/ 22 h 28"/>
                <a:gd name="T6" fmla="*/ 9 w 27"/>
                <a:gd name="T7" fmla="*/ 22 h 28"/>
                <a:gd name="T8" fmla="*/ 7 w 27"/>
                <a:gd name="T9" fmla="*/ 28 h 28"/>
                <a:gd name="T10" fmla="*/ 0 w 27"/>
                <a:gd name="T11" fmla="*/ 28 h 28"/>
                <a:gd name="T12" fmla="*/ 10 w 27"/>
                <a:gd name="T13" fmla="*/ 0 h 28"/>
                <a:gd name="T14" fmla="*/ 18 w 27"/>
                <a:gd name="T15" fmla="*/ 0 h 28"/>
                <a:gd name="T16" fmla="*/ 27 w 27"/>
                <a:gd name="T17" fmla="*/ 28 h 28"/>
                <a:gd name="T18" fmla="*/ 17 w 27"/>
                <a:gd name="T19" fmla="*/ 17 h 28"/>
                <a:gd name="T20" fmla="*/ 14 w 27"/>
                <a:gd name="T21" fmla="*/ 8 h 28"/>
                <a:gd name="T22" fmla="*/ 14 w 27"/>
                <a:gd name="T23" fmla="*/ 5 h 28"/>
                <a:gd name="T24" fmla="*/ 14 w 27"/>
                <a:gd name="T25" fmla="*/ 5 h 28"/>
                <a:gd name="T26" fmla="*/ 13 w 27"/>
                <a:gd name="T27" fmla="*/ 8 h 28"/>
                <a:gd name="T28" fmla="*/ 10 w 27"/>
                <a:gd name="T29" fmla="*/ 17 h 28"/>
                <a:gd name="T30" fmla="*/ 17 w 27"/>
                <a:gd name="T31" fmla="*/ 1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28">
                  <a:moveTo>
                    <a:pt x="27" y="28"/>
                  </a:moveTo>
                  <a:cubicBezTo>
                    <a:pt x="21" y="28"/>
                    <a:pt x="21" y="28"/>
                    <a:pt x="21" y="28"/>
                  </a:cubicBezTo>
                  <a:cubicBezTo>
                    <a:pt x="19" y="22"/>
                    <a:pt x="19" y="22"/>
                    <a:pt x="19" y="22"/>
                  </a:cubicBezTo>
                  <a:cubicBezTo>
                    <a:pt x="9" y="22"/>
                    <a:pt x="9" y="22"/>
                    <a:pt x="9" y="22"/>
                  </a:cubicBezTo>
                  <a:cubicBezTo>
                    <a:pt x="7" y="28"/>
                    <a:pt x="7" y="28"/>
                    <a:pt x="7" y="28"/>
                  </a:cubicBezTo>
                  <a:cubicBezTo>
                    <a:pt x="0" y="28"/>
                    <a:pt x="0" y="28"/>
                    <a:pt x="0" y="28"/>
                  </a:cubicBezTo>
                  <a:cubicBezTo>
                    <a:pt x="10" y="0"/>
                    <a:pt x="10" y="0"/>
                    <a:pt x="10" y="0"/>
                  </a:cubicBezTo>
                  <a:cubicBezTo>
                    <a:pt x="18" y="0"/>
                    <a:pt x="18" y="0"/>
                    <a:pt x="18" y="0"/>
                  </a:cubicBezTo>
                  <a:lnTo>
                    <a:pt x="27" y="28"/>
                  </a:lnTo>
                  <a:close/>
                  <a:moveTo>
                    <a:pt x="17" y="17"/>
                  </a:moveTo>
                  <a:cubicBezTo>
                    <a:pt x="14" y="8"/>
                    <a:pt x="14" y="8"/>
                    <a:pt x="14" y="8"/>
                  </a:cubicBezTo>
                  <a:cubicBezTo>
                    <a:pt x="14" y="7"/>
                    <a:pt x="14" y="6"/>
                    <a:pt x="14" y="5"/>
                  </a:cubicBezTo>
                  <a:cubicBezTo>
                    <a:pt x="14" y="5"/>
                    <a:pt x="14" y="5"/>
                    <a:pt x="14" y="5"/>
                  </a:cubicBezTo>
                  <a:cubicBezTo>
                    <a:pt x="13" y="6"/>
                    <a:pt x="13" y="7"/>
                    <a:pt x="13" y="8"/>
                  </a:cubicBezTo>
                  <a:cubicBezTo>
                    <a:pt x="10" y="17"/>
                    <a:pt x="10" y="17"/>
                    <a:pt x="10" y="17"/>
                  </a:cubicBezTo>
                  <a:lnTo>
                    <a:pt x="17" y="17"/>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42" name="Freeform 42"/>
            <p:cNvSpPr>
              <a:spLocks noEditPoints="1"/>
            </p:cNvSpPr>
            <p:nvPr/>
          </p:nvSpPr>
          <p:spPr bwMode="auto">
            <a:xfrm>
              <a:off x="2558430" y="3079789"/>
              <a:ext cx="31148" cy="42358"/>
            </a:xfrm>
            <a:custGeom>
              <a:avLst/>
              <a:gdLst>
                <a:gd name="T0" fmla="*/ 6 w 21"/>
                <a:gd name="T1" fmla="*/ 19 h 28"/>
                <a:gd name="T2" fmla="*/ 6 w 21"/>
                <a:gd name="T3" fmla="*/ 28 h 28"/>
                <a:gd name="T4" fmla="*/ 0 w 21"/>
                <a:gd name="T5" fmla="*/ 28 h 28"/>
                <a:gd name="T6" fmla="*/ 0 w 21"/>
                <a:gd name="T7" fmla="*/ 0 h 28"/>
                <a:gd name="T8" fmla="*/ 10 w 21"/>
                <a:gd name="T9" fmla="*/ 0 h 28"/>
                <a:gd name="T10" fmla="*/ 21 w 21"/>
                <a:gd name="T11" fmla="*/ 9 h 28"/>
                <a:gd name="T12" fmla="*/ 17 w 21"/>
                <a:gd name="T13" fmla="*/ 16 h 28"/>
                <a:gd name="T14" fmla="*/ 9 w 21"/>
                <a:gd name="T15" fmla="*/ 19 h 28"/>
                <a:gd name="T16" fmla="*/ 6 w 21"/>
                <a:gd name="T17" fmla="*/ 19 h 28"/>
                <a:gd name="T18" fmla="*/ 6 w 21"/>
                <a:gd name="T19" fmla="*/ 5 h 28"/>
                <a:gd name="T20" fmla="*/ 6 w 21"/>
                <a:gd name="T21" fmla="*/ 14 h 28"/>
                <a:gd name="T22" fmla="*/ 9 w 21"/>
                <a:gd name="T23" fmla="*/ 14 h 28"/>
                <a:gd name="T24" fmla="*/ 14 w 21"/>
                <a:gd name="T25" fmla="*/ 10 h 28"/>
                <a:gd name="T26" fmla="*/ 9 w 21"/>
                <a:gd name="T27" fmla="*/ 5 h 28"/>
                <a:gd name="T28" fmla="*/ 6 w 21"/>
                <a:gd name="T29" fmla="*/ 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8">
                  <a:moveTo>
                    <a:pt x="6" y="19"/>
                  </a:moveTo>
                  <a:cubicBezTo>
                    <a:pt x="6" y="28"/>
                    <a:pt x="6" y="28"/>
                    <a:pt x="6" y="28"/>
                  </a:cubicBezTo>
                  <a:cubicBezTo>
                    <a:pt x="0" y="28"/>
                    <a:pt x="0" y="28"/>
                    <a:pt x="0" y="28"/>
                  </a:cubicBezTo>
                  <a:cubicBezTo>
                    <a:pt x="0" y="0"/>
                    <a:pt x="0" y="0"/>
                    <a:pt x="0" y="0"/>
                  </a:cubicBezTo>
                  <a:cubicBezTo>
                    <a:pt x="10" y="0"/>
                    <a:pt x="10" y="0"/>
                    <a:pt x="10" y="0"/>
                  </a:cubicBezTo>
                  <a:cubicBezTo>
                    <a:pt x="17" y="0"/>
                    <a:pt x="21" y="3"/>
                    <a:pt x="21" y="9"/>
                  </a:cubicBezTo>
                  <a:cubicBezTo>
                    <a:pt x="21" y="12"/>
                    <a:pt x="20" y="14"/>
                    <a:pt x="17" y="16"/>
                  </a:cubicBezTo>
                  <a:cubicBezTo>
                    <a:pt x="15" y="18"/>
                    <a:pt x="13" y="19"/>
                    <a:pt x="9" y="19"/>
                  </a:cubicBezTo>
                  <a:lnTo>
                    <a:pt x="6" y="19"/>
                  </a:lnTo>
                  <a:close/>
                  <a:moveTo>
                    <a:pt x="6" y="5"/>
                  </a:moveTo>
                  <a:cubicBezTo>
                    <a:pt x="6" y="14"/>
                    <a:pt x="6" y="14"/>
                    <a:pt x="6" y="14"/>
                  </a:cubicBezTo>
                  <a:cubicBezTo>
                    <a:pt x="9" y="14"/>
                    <a:pt x="9" y="14"/>
                    <a:pt x="9" y="14"/>
                  </a:cubicBezTo>
                  <a:cubicBezTo>
                    <a:pt x="12" y="14"/>
                    <a:pt x="14" y="12"/>
                    <a:pt x="14" y="10"/>
                  </a:cubicBezTo>
                  <a:cubicBezTo>
                    <a:pt x="14" y="7"/>
                    <a:pt x="12" y="5"/>
                    <a:pt x="9" y="5"/>
                  </a:cubicBezTo>
                  <a:lnTo>
                    <a:pt x="6" y="5"/>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43" name="Freeform 43"/>
            <p:cNvSpPr>
              <a:spLocks noEditPoints="1"/>
            </p:cNvSpPr>
            <p:nvPr/>
          </p:nvSpPr>
          <p:spPr bwMode="auto">
            <a:xfrm>
              <a:off x="2595804" y="3079789"/>
              <a:ext cx="29901" cy="42358"/>
            </a:xfrm>
            <a:custGeom>
              <a:avLst/>
              <a:gdLst>
                <a:gd name="T0" fmla="*/ 6 w 20"/>
                <a:gd name="T1" fmla="*/ 19 h 28"/>
                <a:gd name="T2" fmla="*/ 6 w 20"/>
                <a:gd name="T3" fmla="*/ 28 h 28"/>
                <a:gd name="T4" fmla="*/ 0 w 20"/>
                <a:gd name="T5" fmla="*/ 28 h 28"/>
                <a:gd name="T6" fmla="*/ 0 w 20"/>
                <a:gd name="T7" fmla="*/ 0 h 28"/>
                <a:gd name="T8" fmla="*/ 10 w 20"/>
                <a:gd name="T9" fmla="*/ 0 h 28"/>
                <a:gd name="T10" fmla="*/ 20 w 20"/>
                <a:gd name="T11" fmla="*/ 9 h 28"/>
                <a:gd name="T12" fmla="*/ 17 w 20"/>
                <a:gd name="T13" fmla="*/ 16 h 28"/>
                <a:gd name="T14" fmla="*/ 9 w 20"/>
                <a:gd name="T15" fmla="*/ 19 h 28"/>
                <a:gd name="T16" fmla="*/ 6 w 20"/>
                <a:gd name="T17" fmla="*/ 19 h 28"/>
                <a:gd name="T18" fmla="*/ 6 w 20"/>
                <a:gd name="T19" fmla="*/ 5 h 28"/>
                <a:gd name="T20" fmla="*/ 6 w 20"/>
                <a:gd name="T21" fmla="*/ 14 h 28"/>
                <a:gd name="T22" fmla="*/ 8 w 20"/>
                <a:gd name="T23" fmla="*/ 14 h 28"/>
                <a:gd name="T24" fmla="*/ 13 w 20"/>
                <a:gd name="T25" fmla="*/ 10 h 28"/>
                <a:gd name="T26" fmla="*/ 8 w 20"/>
                <a:gd name="T27" fmla="*/ 5 h 28"/>
                <a:gd name="T28" fmla="*/ 6 w 20"/>
                <a:gd name="T29" fmla="*/ 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8">
                  <a:moveTo>
                    <a:pt x="6" y="19"/>
                  </a:moveTo>
                  <a:cubicBezTo>
                    <a:pt x="6" y="28"/>
                    <a:pt x="6" y="28"/>
                    <a:pt x="6" y="28"/>
                  </a:cubicBezTo>
                  <a:cubicBezTo>
                    <a:pt x="0" y="28"/>
                    <a:pt x="0" y="28"/>
                    <a:pt x="0" y="28"/>
                  </a:cubicBezTo>
                  <a:cubicBezTo>
                    <a:pt x="0" y="0"/>
                    <a:pt x="0" y="0"/>
                    <a:pt x="0" y="0"/>
                  </a:cubicBezTo>
                  <a:cubicBezTo>
                    <a:pt x="10" y="0"/>
                    <a:pt x="10" y="0"/>
                    <a:pt x="10" y="0"/>
                  </a:cubicBezTo>
                  <a:cubicBezTo>
                    <a:pt x="17" y="0"/>
                    <a:pt x="20" y="3"/>
                    <a:pt x="20" y="9"/>
                  </a:cubicBezTo>
                  <a:cubicBezTo>
                    <a:pt x="20" y="12"/>
                    <a:pt x="19" y="14"/>
                    <a:pt x="17" y="16"/>
                  </a:cubicBezTo>
                  <a:cubicBezTo>
                    <a:pt x="15" y="18"/>
                    <a:pt x="12" y="19"/>
                    <a:pt x="9" y="19"/>
                  </a:cubicBezTo>
                  <a:lnTo>
                    <a:pt x="6" y="19"/>
                  </a:lnTo>
                  <a:close/>
                  <a:moveTo>
                    <a:pt x="6" y="5"/>
                  </a:moveTo>
                  <a:cubicBezTo>
                    <a:pt x="6" y="14"/>
                    <a:pt x="6" y="14"/>
                    <a:pt x="6" y="14"/>
                  </a:cubicBezTo>
                  <a:cubicBezTo>
                    <a:pt x="8" y="14"/>
                    <a:pt x="8" y="14"/>
                    <a:pt x="8" y="14"/>
                  </a:cubicBezTo>
                  <a:cubicBezTo>
                    <a:pt x="12" y="14"/>
                    <a:pt x="13" y="12"/>
                    <a:pt x="13" y="10"/>
                  </a:cubicBezTo>
                  <a:cubicBezTo>
                    <a:pt x="13" y="7"/>
                    <a:pt x="12" y="5"/>
                    <a:pt x="8" y="5"/>
                  </a:cubicBezTo>
                  <a:lnTo>
                    <a:pt x="6" y="5"/>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44" name="Rectangle 44"/>
            <p:cNvSpPr>
              <a:spLocks noChangeArrowheads="1"/>
            </p:cNvSpPr>
            <p:nvPr/>
          </p:nvSpPr>
          <p:spPr bwMode="auto">
            <a:xfrm>
              <a:off x="2472467" y="3482189"/>
              <a:ext cx="497085" cy="497082"/>
            </a:xfrm>
            <a:prstGeom prst="rect">
              <a:avLst/>
            </a:prstGeom>
            <a:solidFill>
              <a:schemeClr val="bg2">
                <a:lumMod val="50000"/>
              </a:schemeClr>
            </a:solidFill>
            <a:ln>
              <a:noFill/>
            </a:ln>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45" name="Freeform 45"/>
            <p:cNvSpPr>
              <a:spLocks noEditPoints="1"/>
            </p:cNvSpPr>
            <p:nvPr/>
          </p:nvSpPr>
          <p:spPr bwMode="auto">
            <a:xfrm>
              <a:off x="2512333" y="3756270"/>
              <a:ext cx="107141" cy="185628"/>
            </a:xfrm>
            <a:custGeom>
              <a:avLst/>
              <a:gdLst>
                <a:gd name="T0" fmla="*/ 69 w 86"/>
                <a:gd name="T1" fmla="*/ 13 h 149"/>
                <a:gd name="T2" fmla="*/ 69 w 86"/>
                <a:gd name="T3" fmla="*/ 0 h 149"/>
                <a:gd name="T4" fmla="*/ 60 w 86"/>
                <a:gd name="T5" fmla="*/ 0 h 149"/>
                <a:gd name="T6" fmla="*/ 60 w 86"/>
                <a:gd name="T7" fmla="*/ 13 h 149"/>
                <a:gd name="T8" fmla="*/ 56 w 86"/>
                <a:gd name="T9" fmla="*/ 13 h 149"/>
                <a:gd name="T10" fmla="*/ 56 w 86"/>
                <a:gd name="T11" fmla="*/ 0 h 149"/>
                <a:gd name="T12" fmla="*/ 47 w 86"/>
                <a:gd name="T13" fmla="*/ 0 h 149"/>
                <a:gd name="T14" fmla="*/ 47 w 86"/>
                <a:gd name="T15" fmla="*/ 13 h 149"/>
                <a:gd name="T16" fmla="*/ 0 w 86"/>
                <a:gd name="T17" fmla="*/ 13 h 149"/>
                <a:gd name="T18" fmla="*/ 0 w 86"/>
                <a:gd name="T19" fmla="*/ 16 h 149"/>
                <a:gd name="T20" fmla="*/ 4 w 86"/>
                <a:gd name="T21" fmla="*/ 16 h 149"/>
                <a:gd name="T22" fmla="*/ 4 w 86"/>
                <a:gd name="T23" fmla="*/ 149 h 149"/>
                <a:gd name="T24" fmla="*/ 29 w 86"/>
                <a:gd name="T25" fmla="*/ 149 h 149"/>
                <a:gd name="T26" fmla="*/ 29 w 86"/>
                <a:gd name="T27" fmla="*/ 128 h 149"/>
                <a:gd name="T28" fmla="*/ 39 w 86"/>
                <a:gd name="T29" fmla="*/ 128 h 149"/>
                <a:gd name="T30" fmla="*/ 39 w 86"/>
                <a:gd name="T31" fmla="*/ 149 h 149"/>
                <a:gd name="T32" fmla="*/ 47 w 86"/>
                <a:gd name="T33" fmla="*/ 149 h 149"/>
                <a:gd name="T34" fmla="*/ 47 w 86"/>
                <a:gd name="T35" fmla="*/ 128 h 149"/>
                <a:gd name="T36" fmla="*/ 57 w 86"/>
                <a:gd name="T37" fmla="*/ 128 h 149"/>
                <a:gd name="T38" fmla="*/ 57 w 86"/>
                <a:gd name="T39" fmla="*/ 149 h 149"/>
                <a:gd name="T40" fmla="*/ 82 w 86"/>
                <a:gd name="T41" fmla="*/ 149 h 149"/>
                <a:gd name="T42" fmla="*/ 82 w 86"/>
                <a:gd name="T43" fmla="*/ 16 h 149"/>
                <a:gd name="T44" fmla="*/ 86 w 86"/>
                <a:gd name="T45" fmla="*/ 16 h 149"/>
                <a:gd name="T46" fmla="*/ 86 w 86"/>
                <a:gd name="T47" fmla="*/ 13 h 149"/>
                <a:gd name="T48" fmla="*/ 69 w 86"/>
                <a:gd name="T49" fmla="*/ 13 h 149"/>
                <a:gd name="T50" fmla="*/ 75 w 86"/>
                <a:gd name="T51" fmla="*/ 122 h 149"/>
                <a:gd name="T52" fmla="*/ 11 w 86"/>
                <a:gd name="T53" fmla="*/ 122 h 149"/>
                <a:gd name="T54" fmla="*/ 11 w 86"/>
                <a:gd name="T55" fmla="*/ 112 h 149"/>
                <a:gd name="T56" fmla="*/ 75 w 86"/>
                <a:gd name="T57" fmla="*/ 112 h 149"/>
                <a:gd name="T58" fmla="*/ 75 w 86"/>
                <a:gd name="T59" fmla="*/ 122 h 149"/>
                <a:gd name="T60" fmla="*/ 75 w 86"/>
                <a:gd name="T61" fmla="*/ 105 h 149"/>
                <a:gd name="T62" fmla="*/ 11 w 86"/>
                <a:gd name="T63" fmla="*/ 105 h 149"/>
                <a:gd name="T64" fmla="*/ 11 w 86"/>
                <a:gd name="T65" fmla="*/ 94 h 149"/>
                <a:gd name="T66" fmla="*/ 75 w 86"/>
                <a:gd name="T67" fmla="*/ 94 h 149"/>
                <a:gd name="T68" fmla="*/ 75 w 86"/>
                <a:gd name="T69" fmla="*/ 105 h 149"/>
                <a:gd name="T70" fmla="*/ 75 w 86"/>
                <a:gd name="T71" fmla="*/ 87 h 149"/>
                <a:gd name="T72" fmla="*/ 11 w 86"/>
                <a:gd name="T73" fmla="*/ 87 h 149"/>
                <a:gd name="T74" fmla="*/ 11 w 86"/>
                <a:gd name="T75" fmla="*/ 77 h 149"/>
                <a:gd name="T76" fmla="*/ 75 w 86"/>
                <a:gd name="T77" fmla="*/ 77 h 149"/>
                <a:gd name="T78" fmla="*/ 75 w 86"/>
                <a:gd name="T79" fmla="*/ 87 h 149"/>
                <a:gd name="T80" fmla="*/ 75 w 86"/>
                <a:gd name="T81" fmla="*/ 69 h 149"/>
                <a:gd name="T82" fmla="*/ 11 w 86"/>
                <a:gd name="T83" fmla="*/ 69 h 149"/>
                <a:gd name="T84" fmla="*/ 11 w 86"/>
                <a:gd name="T85" fmla="*/ 59 h 149"/>
                <a:gd name="T86" fmla="*/ 75 w 86"/>
                <a:gd name="T87" fmla="*/ 59 h 149"/>
                <a:gd name="T88" fmla="*/ 75 w 86"/>
                <a:gd name="T89" fmla="*/ 69 h 149"/>
                <a:gd name="T90" fmla="*/ 75 w 86"/>
                <a:gd name="T91" fmla="*/ 52 h 149"/>
                <a:gd name="T92" fmla="*/ 11 w 86"/>
                <a:gd name="T93" fmla="*/ 52 h 149"/>
                <a:gd name="T94" fmla="*/ 11 w 86"/>
                <a:gd name="T95" fmla="*/ 42 h 149"/>
                <a:gd name="T96" fmla="*/ 75 w 86"/>
                <a:gd name="T97" fmla="*/ 42 h 149"/>
                <a:gd name="T98" fmla="*/ 75 w 86"/>
                <a:gd name="T99" fmla="*/ 52 h 149"/>
                <a:gd name="T100" fmla="*/ 75 w 86"/>
                <a:gd name="T101" fmla="*/ 35 h 149"/>
                <a:gd name="T102" fmla="*/ 11 w 86"/>
                <a:gd name="T103" fmla="*/ 35 h 149"/>
                <a:gd name="T104" fmla="*/ 11 w 86"/>
                <a:gd name="T105" fmla="*/ 24 h 149"/>
                <a:gd name="T106" fmla="*/ 75 w 86"/>
                <a:gd name="T107" fmla="*/ 24 h 149"/>
                <a:gd name="T108" fmla="*/ 75 w 86"/>
                <a:gd name="T109" fmla="*/ 3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 h="149">
                  <a:moveTo>
                    <a:pt x="69" y="13"/>
                  </a:moveTo>
                  <a:lnTo>
                    <a:pt x="69" y="0"/>
                  </a:lnTo>
                  <a:lnTo>
                    <a:pt x="60" y="0"/>
                  </a:lnTo>
                  <a:lnTo>
                    <a:pt x="60" y="13"/>
                  </a:lnTo>
                  <a:lnTo>
                    <a:pt x="56" y="13"/>
                  </a:lnTo>
                  <a:lnTo>
                    <a:pt x="56" y="0"/>
                  </a:lnTo>
                  <a:lnTo>
                    <a:pt x="47" y="0"/>
                  </a:lnTo>
                  <a:lnTo>
                    <a:pt x="47" y="13"/>
                  </a:lnTo>
                  <a:lnTo>
                    <a:pt x="0" y="13"/>
                  </a:lnTo>
                  <a:lnTo>
                    <a:pt x="0" y="16"/>
                  </a:lnTo>
                  <a:lnTo>
                    <a:pt x="4" y="16"/>
                  </a:lnTo>
                  <a:lnTo>
                    <a:pt x="4" y="149"/>
                  </a:lnTo>
                  <a:lnTo>
                    <a:pt x="29" y="149"/>
                  </a:lnTo>
                  <a:lnTo>
                    <a:pt x="29" y="128"/>
                  </a:lnTo>
                  <a:lnTo>
                    <a:pt x="39" y="128"/>
                  </a:lnTo>
                  <a:lnTo>
                    <a:pt x="39" y="149"/>
                  </a:lnTo>
                  <a:lnTo>
                    <a:pt x="47" y="149"/>
                  </a:lnTo>
                  <a:lnTo>
                    <a:pt x="47" y="128"/>
                  </a:lnTo>
                  <a:lnTo>
                    <a:pt x="57" y="128"/>
                  </a:lnTo>
                  <a:lnTo>
                    <a:pt x="57" y="149"/>
                  </a:lnTo>
                  <a:lnTo>
                    <a:pt x="82" y="149"/>
                  </a:lnTo>
                  <a:lnTo>
                    <a:pt x="82" y="16"/>
                  </a:lnTo>
                  <a:lnTo>
                    <a:pt x="86" y="16"/>
                  </a:lnTo>
                  <a:lnTo>
                    <a:pt x="86" y="13"/>
                  </a:lnTo>
                  <a:lnTo>
                    <a:pt x="69" y="13"/>
                  </a:lnTo>
                  <a:close/>
                  <a:moveTo>
                    <a:pt x="75" y="122"/>
                  </a:moveTo>
                  <a:lnTo>
                    <a:pt x="11" y="122"/>
                  </a:lnTo>
                  <a:lnTo>
                    <a:pt x="11" y="112"/>
                  </a:lnTo>
                  <a:lnTo>
                    <a:pt x="75" y="112"/>
                  </a:lnTo>
                  <a:lnTo>
                    <a:pt x="75" y="122"/>
                  </a:lnTo>
                  <a:close/>
                  <a:moveTo>
                    <a:pt x="75" y="105"/>
                  </a:moveTo>
                  <a:lnTo>
                    <a:pt x="11" y="105"/>
                  </a:lnTo>
                  <a:lnTo>
                    <a:pt x="11" y="94"/>
                  </a:lnTo>
                  <a:lnTo>
                    <a:pt x="75" y="94"/>
                  </a:lnTo>
                  <a:lnTo>
                    <a:pt x="75" y="105"/>
                  </a:lnTo>
                  <a:close/>
                  <a:moveTo>
                    <a:pt x="75" y="87"/>
                  </a:moveTo>
                  <a:lnTo>
                    <a:pt x="11" y="87"/>
                  </a:lnTo>
                  <a:lnTo>
                    <a:pt x="11" y="77"/>
                  </a:lnTo>
                  <a:lnTo>
                    <a:pt x="75" y="77"/>
                  </a:lnTo>
                  <a:lnTo>
                    <a:pt x="75" y="87"/>
                  </a:lnTo>
                  <a:close/>
                  <a:moveTo>
                    <a:pt x="75" y="69"/>
                  </a:moveTo>
                  <a:lnTo>
                    <a:pt x="11" y="69"/>
                  </a:lnTo>
                  <a:lnTo>
                    <a:pt x="11" y="59"/>
                  </a:lnTo>
                  <a:lnTo>
                    <a:pt x="75" y="59"/>
                  </a:lnTo>
                  <a:lnTo>
                    <a:pt x="75" y="69"/>
                  </a:lnTo>
                  <a:close/>
                  <a:moveTo>
                    <a:pt x="75" y="52"/>
                  </a:moveTo>
                  <a:lnTo>
                    <a:pt x="11" y="52"/>
                  </a:lnTo>
                  <a:lnTo>
                    <a:pt x="11" y="42"/>
                  </a:lnTo>
                  <a:lnTo>
                    <a:pt x="75" y="42"/>
                  </a:lnTo>
                  <a:lnTo>
                    <a:pt x="75" y="52"/>
                  </a:lnTo>
                  <a:close/>
                  <a:moveTo>
                    <a:pt x="75" y="35"/>
                  </a:moveTo>
                  <a:lnTo>
                    <a:pt x="11" y="35"/>
                  </a:lnTo>
                  <a:lnTo>
                    <a:pt x="11" y="24"/>
                  </a:lnTo>
                  <a:lnTo>
                    <a:pt x="75" y="24"/>
                  </a:lnTo>
                  <a:lnTo>
                    <a:pt x="75" y="35"/>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46" name="Freeform 46"/>
            <p:cNvSpPr>
              <a:spLocks noEditPoints="1"/>
            </p:cNvSpPr>
            <p:nvPr/>
          </p:nvSpPr>
          <p:spPr bwMode="auto">
            <a:xfrm>
              <a:off x="2517317" y="3527039"/>
              <a:ext cx="31148" cy="41113"/>
            </a:xfrm>
            <a:custGeom>
              <a:avLst/>
              <a:gdLst>
                <a:gd name="T0" fmla="*/ 0 w 21"/>
                <a:gd name="T1" fmla="*/ 28 h 28"/>
                <a:gd name="T2" fmla="*/ 0 w 21"/>
                <a:gd name="T3" fmla="*/ 0 h 28"/>
                <a:gd name="T4" fmla="*/ 10 w 21"/>
                <a:gd name="T5" fmla="*/ 0 h 28"/>
                <a:gd name="T6" fmla="*/ 17 w 21"/>
                <a:gd name="T7" fmla="*/ 1 h 28"/>
                <a:gd name="T8" fmla="*/ 20 w 21"/>
                <a:gd name="T9" fmla="*/ 6 h 28"/>
                <a:gd name="T10" fmla="*/ 18 w 21"/>
                <a:gd name="T11" fmla="*/ 10 h 28"/>
                <a:gd name="T12" fmla="*/ 14 w 21"/>
                <a:gd name="T13" fmla="*/ 13 h 28"/>
                <a:gd name="T14" fmla="*/ 14 w 21"/>
                <a:gd name="T15" fmla="*/ 13 h 28"/>
                <a:gd name="T16" fmla="*/ 19 w 21"/>
                <a:gd name="T17" fmla="*/ 15 h 28"/>
                <a:gd name="T18" fmla="*/ 21 w 21"/>
                <a:gd name="T19" fmla="*/ 19 h 28"/>
                <a:gd name="T20" fmla="*/ 18 w 21"/>
                <a:gd name="T21" fmla="*/ 26 h 28"/>
                <a:gd name="T22" fmla="*/ 11 w 21"/>
                <a:gd name="T23" fmla="*/ 28 h 28"/>
                <a:gd name="T24" fmla="*/ 0 w 21"/>
                <a:gd name="T25" fmla="*/ 28 h 28"/>
                <a:gd name="T26" fmla="*/ 6 w 21"/>
                <a:gd name="T27" fmla="*/ 4 h 28"/>
                <a:gd name="T28" fmla="*/ 6 w 21"/>
                <a:gd name="T29" fmla="*/ 11 h 28"/>
                <a:gd name="T30" fmla="*/ 9 w 21"/>
                <a:gd name="T31" fmla="*/ 11 h 28"/>
                <a:gd name="T32" fmla="*/ 12 w 21"/>
                <a:gd name="T33" fmla="*/ 10 h 28"/>
                <a:gd name="T34" fmla="*/ 13 w 21"/>
                <a:gd name="T35" fmla="*/ 7 h 28"/>
                <a:gd name="T36" fmla="*/ 9 w 21"/>
                <a:gd name="T37" fmla="*/ 4 h 28"/>
                <a:gd name="T38" fmla="*/ 6 w 21"/>
                <a:gd name="T39" fmla="*/ 4 h 28"/>
                <a:gd name="T40" fmla="*/ 6 w 21"/>
                <a:gd name="T41" fmla="*/ 16 h 28"/>
                <a:gd name="T42" fmla="*/ 6 w 21"/>
                <a:gd name="T43" fmla="*/ 23 h 28"/>
                <a:gd name="T44" fmla="*/ 10 w 21"/>
                <a:gd name="T45" fmla="*/ 23 h 28"/>
                <a:gd name="T46" fmla="*/ 13 w 21"/>
                <a:gd name="T47" fmla="*/ 22 h 28"/>
                <a:gd name="T48" fmla="*/ 14 w 21"/>
                <a:gd name="T49" fmla="*/ 19 h 28"/>
                <a:gd name="T50" fmla="*/ 13 w 21"/>
                <a:gd name="T51" fmla="*/ 17 h 28"/>
                <a:gd name="T52" fmla="*/ 10 w 21"/>
                <a:gd name="T53" fmla="*/ 16 h 28"/>
                <a:gd name="T54" fmla="*/ 6 w 21"/>
                <a:gd name="T55"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 h="28">
                  <a:moveTo>
                    <a:pt x="0" y="28"/>
                  </a:moveTo>
                  <a:cubicBezTo>
                    <a:pt x="0" y="0"/>
                    <a:pt x="0" y="0"/>
                    <a:pt x="0" y="0"/>
                  </a:cubicBezTo>
                  <a:cubicBezTo>
                    <a:pt x="10" y="0"/>
                    <a:pt x="10" y="0"/>
                    <a:pt x="10" y="0"/>
                  </a:cubicBezTo>
                  <a:cubicBezTo>
                    <a:pt x="13" y="0"/>
                    <a:pt x="16" y="0"/>
                    <a:pt x="17" y="1"/>
                  </a:cubicBezTo>
                  <a:cubicBezTo>
                    <a:pt x="19" y="3"/>
                    <a:pt x="20" y="4"/>
                    <a:pt x="20" y="6"/>
                  </a:cubicBezTo>
                  <a:cubicBezTo>
                    <a:pt x="20" y="8"/>
                    <a:pt x="19" y="9"/>
                    <a:pt x="18" y="10"/>
                  </a:cubicBezTo>
                  <a:cubicBezTo>
                    <a:pt x="17" y="11"/>
                    <a:pt x="16" y="12"/>
                    <a:pt x="14" y="13"/>
                  </a:cubicBezTo>
                  <a:cubicBezTo>
                    <a:pt x="14" y="13"/>
                    <a:pt x="14" y="13"/>
                    <a:pt x="14" y="13"/>
                  </a:cubicBezTo>
                  <a:cubicBezTo>
                    <a:pt x="16" y="13"/>
                    <a:pt x="18" y="14"/>
                    <a:pt x="19" y="15"/>
                  </a:cubicBezTo>
                  <a:cubicBezTo>
                    <a:pt x="20" y="16"/>
                    <a:pt x="21" y="18"/>
                    <a:pt x="21" y="19"/>
                  </a:cubicBezTo>
                  <a:cubicBezTo>
                    <a:pt x="21" y="22"/>
                    <a:pt x="20" y="24"/>
                    <a:pt x="18" y="26"/>
                  </a:cubicBezTo>
                  <a:cubicBezTo>
                    <a:pt x="16" y="27"/>
                    <a:pt x="14" y="28"/>
                    <a:pt x="11" y="28"/>
                  </a:cubicBezTo>
                  <a:lnTo>
                    <a:pt x="0" y="28"/>
                  </a:lnTo>
                  <a:close/>
                  <a:moveTo>
                    <a:pt x="6" y="4"/>
                  </a:moveTo>
                  <a:cubicBezTo>
                    <a:pt x="6" y="11"/>
                    <a:pt x="6" y="11"/>
                    <a:pt x="6" y="11"/>
                  </a:cubicBezTo>
                  <a:cubicBezTo>
                    <a:pt x="9" y="11"/>
                    <a:pt x="9" y="11"/>
                    <a:pt x="9" y="11"/>
                  </a:cubicBezTo>
                  <a:cubicBezTo>
                    <a:pt x="10" y="11"/>
                    <a:pt x="11" y="11"/>
                    <a:pt x="12" y="10"/>
                  </a:cubicBezTo>
                  <a:cubicBezTo>
                    <a:pt x="13" y="9"/>
                    <a:pt x="13" y="9"/>
                    <a:pt x="13" y="7"/>
                  </a:cubicBezTo>
                  <a:cubicBezTo>
                    <a:pt x="13" y="5"/>
                    <a:pt x="12" y="4"/>
                    <a:pt x="9" y="4"/>
                  </a:cubicBezTo>
                  <a:lnTo>
                    <a:pt x="6" y="4"/>
                  </a:lnTo>
                  <a:close/>
                  <a:moveTo>
                    <a:pt x="6" y="16"/>
                  </a:moveTo>
                  <a:cubicBezTo>
                    <a:pt x="6" y="23"/>
                    <a:pt x="6" y="23"/>
                    <a:pt x="6" y="23"/>
                  </a:cubicBezTo>
                  <a:cubicBezTo>
                    <a:pt x="10" y="23"/>
                    <a:pt x="10" y="23"/>
                    <a:pt x="10" y="23"/>
                  </a:cubicBezTo>
                  <a:cubicBezTo>
                    <a:pt x="11" y="23"/>
                    <a:pt x="12" y="23"/>
                    <a:pt x="13" y="22"/>
                  </a:cubicBezTo>
                  <a:cubicBezTo>
                    <a:pt x="14" y="21"/>
                    <a:pt x="14" y="21"/>
                    <a:pt x="14" y="19"/>
                  </a:cubicBezTo>
                  <a:cubicBezTo>
                    <a:pt x="14" y="18"/>
                    <a:pt x="14" y="17"/>
                    <a:pt x="13" y="17"/>
                  </a:cubicBezTo>
                  <a:cubicBezTo>
                    <a:pt x="12" y="16"/>
                    <a:pt x="11" y="16"/>
                    <a:pt x="10" y="16"/>
                  </a:cubicBezTo>
                  <a:lnTo>
                    <a:pt x="6" y="16"/>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47" name="Freeform 47"/>
            <p:cNvSpPr>
              <a:spLocks/>
            </p:cNvSpPr>
            <p:nvPr/>
          </p:nvSpPr>
          <p:spPr bwMode="auto">
            <a:xfrm>
              <a:off x="2554691" y="3527039"/>
              <a:ext cx="33637" cy="41113"/>
            </a:xfrm>
            <a:custGeom>
              <a:avLst/>
              <a:gdLst>
                <a:gd name="T0" fmla="*/ 23 w 23"/>
                <a:gd name="T1" fmla="*/ 16 h 28"/>
                <a:gd name="T2" fmla="*/ 12 w 23"/>
                <a:gd name="T3" fmla="*/ 28 h 28"/>
                <a:gd name="T4" fmla="*/ 0 w 23"/>
                <a:gd name="T5" fmla="*/ 16 h 28"/>
                <a:gd name="T6" fmla="*/ 0 w 23"/>
                <a:gd name="T7" fmla="*/ 0 h 28"/>
                <a:gd name="T8" fmla="*/ 7 w 23"/>
                <a:gd name="T9" fmla="*/ 0 h 28"/>
                <a:gd name="T10" fmla="*/ 7 w 23"/>
                <a:gd name="T11" fmla="*/ 16 h 28"/>
                <a:gd name="T12" fmla="*/ 12 w 23"/>
                <a:gd name="T13" fmla="*/ 23 h 28"/>
                <a:gd name="T14" fmla="*/ 17 w 23"/>
                <a:gd name="T15" fmla="*/ 16 h 28"/>
                <a:gd name="T16" fmla="*/ 17 w 23"/>
                <a:gd name="T17" fmla="*/ 0 h 28"/>
                <a:gd name="T18" fmla="*/ 23 w 23"/>
                <a:gd name="T19" fmla="*/ 0 h 28"/>
                <a:gd name="T20" fmla="*/ 23 w 23"/>
                <a:gd name="T21"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8">
                  <a:moveTo>
                    <a:pt x="23" y="16"/>
                  </a:moveTo>
                  <a:cubicBezTo>
                    <a:pt x="23" y="24"/>
                    <a:pt x="19" y="28"/>
                    <a:pt x="12" y="28"/>
                  </a:cubicBezTo>
                  <a:cubicBezTo>
                    <a:pt x="4" y="28"/>
                    <a:pt x="0" y="24"/>
                    <a:pt x="0" y="16"/>
                  </a:cubicBezTo>
                  <a:cubicBezTo>
                    <a:pt x="0" y="0"/>
                    <a:pt x="0" y="0"/>
                    <a:pt x="0" y="0"/>
                  </a:cubicBezTo>
                  <a:cubicBezTo>
                    <a:pt x="7" y="0"/>
                    <a:pt x="7" y="0"/>
                    <a:pt x="7" y="0"/>
                  </a:cubicBezTo>
                  <a:cubicBezTo>
                    <a:pt x="7" y="16"/>
                    <a:pt x="7" y="16"/>
                    <a:pt x="7" y="16"/>
                  </a:cubicBezTo>
                  <a:cubicBezTo>
                    <a:pt x="7" y="21"/>
                    <a:pt x="8" y="23"/>
                    <a:pt x="12" y="23"/>
                  </a:cubicBezTo>
                  <a:cubicBezTo>
                    <a:pt x="15" y="23"/>
                    <a:pt x="17" y="21"/>
                    <a:pt x="17" y="16"/>
                  </a:cubicBezTo>
                  <a:cubicBezTo>
                    <a:pt x="17" y="0"/>
                    <a:pt x="17" y="0"/>
                    <a:pt x="17" y="0"/>
                  </a:cubicBezTo>
                  <a:cubicBezTo>
                    <a:pt x="23" y="0"/>
                    <a:pt x="23" y="0"/>
                    <a:pt x="23" y="0"/>
                  </a:cubicBezTo>
                  <a:lnTo>
                    <a:pt x="23" y="16"/>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48" name="Freeform 48"/>
            <p:cNvSpPr>
              <a:spLocks/>
            </p:cNvSpPr>
            <p:nvPr/>
          </p:nvSpPr>
          <p:spPr bwMode="auto">
            <a:xfrm>
              <a:off x="2595804" y="3525790"/>
              <a:ext cx="27409" cy="42358"/>
            </a:xfrm>
            <a:custGeom>
              <a:avLst/>
              <a:gdLst>
                <a:gd name="T0" fmla="*/ 0 w 19"/>
                <a:gd name="T1" fmla="*/ 28 h 29"/>
                <a:gd name="T2" fmla="*/ 0 w 19"/>
                <a:gd name="T3" fmla="*/ 21 h 29"/>
                <a:gd name="T4" fmla="*/ 4 w 19"/>
                <a:gd name="T5" fmla="*/ 24 h 29"/>
                <a:gd name="T6" fmla="*/ 8 w 19"/>
                <a:gd name="T7" fmla="*/ 24 h 29"/>
                <a:gd name="T8" fmla="*/ 10 w 19"/>
                <a:gd name="T9" fmla="*/ 24 h 29"/>
                <a:gd name="T10" fmla="*/ 12 w 19"/>
                <a:gd name="T11" fmla="*/ 24 h 29"/>
                <a:gd name="T12" fmla="*/ 12 w 19"/>
                <a:gd name="T13" fmla="*/ 23 h 29"/>
                <a:gd name="T14" fmla="*/ 13 w 19"/>
                <a:gd name="T15" fmla="*/ 21 h 29"/>
                <a:gd name="T16" fmla="*/ 12 w 19"/>
                <a:gd name="T17" fmla="*/ 20 h 29"/>
                <a:gd name="T18" fmla="*/ 11 w 19"/>
                <a:gd name="T19" fmla="*/ 19 h 29"/>
                <a:gd name="T20" fmla="*/ 9 w 19"/>
                <a:gd name="T21" fmla="*/ 18 h 29"/>
                <a:gd name="T22" fmla="*/ 7 w 19"/>
                <a:gd name="T23" fmla="*/ 17 h 29"/>
                <a:gd name="T24" fmla="*/ 2 w 19"/>
                <a:gd name="T25" fmla="*/ 13 h 29"/>
                <a:gd name="T26" fmla="*/ 0 w 19"/>
                <a:gd name="T27" fmla="*/ 9 h 29"/>
                <a:gd name="T28" fmla="*/ 1 w 19"/>
                <a:gd name="T29" fmla="*/ 5 h 29"/>
                <a:gd name="T30" fmla="*/ 3 w 19"/>
                <a:gd name="T31" fmla="*/ 2 h 29"/>
                <a:gd name="T32" fmla="*/ 7 w 19"/>
                <a:gd name="T33" fmla="*/ 1 h 29"/>
                <a:gd name="T34" fmla="*/ 11 w 19"/>
                <a:gd name="T35" fmla="*/ 0 h 29"/>
                <a:gd name="T36" fmla="*/ 15 w 19"/>
                <a:gd name="T37" fmla="*/ 1 h 29"/>
                <a:gd name="T38" fmla="*/ 18 w 19"/>
                <a:gd name="T39" fmla="*/ 1 h 29"/>
                <a:gd name="T40" fmla="*/ 18 w 19"/>
                <a:gd name="T41" fmla="*/ 7 h 29"/>
                <a:gd name="T42" fmla="*/ 17 w 19"/>
                <a:gd name="T43" fmla="*/ 6 h 29"/>
                <a:gd name="T44" fmla="*/ 15 w 19"/>
                <a:gd name="T45" fmla="*/ 6 h 29"/>
                <a:gd name="T46" fmla="*/ 13 w 19"/>
                <a:gd name="T47" fmla="*/ 5 h 29"/>
                <a:gd name="T48" fmla="*/ 11 w 19"/>
                <a:gd name="T49" fmla="*/ 5 h 29"/>
                <a:gd name="T50" fmla="*/ 10 w 19"/>
                <a:gd name="T51" fmla="*/ 5 h 29"/>
                <a:gd name="T52" fmla="*/ 8 w 19"/>
                <a:gd name="T53" fmla="*/ 6 h 29"/>
                <a:gd name="T54" fmla="*/ 7 w 19"/>
                <a:gd name="T55" fmla="*/ 7 h 29"/>
                <a:gd name="T56" fmla="*/ 7 w 19"/>
                <a:gd name="T57" fmla="*/ 8 h 29"/>
                <a:gd name="T58" fmla="*/ 7 w 19"/>
                <a:gd name="T59" fmla="*/ 9 h 29"/>
                <a:gd name="T60" fmla="*/ 8 w 19"/>
                <a:gd name="T61" fmla="*/ 10 h 29"/>
                <a:gd name="T62" fmla="*/ 10 w 19"/>
                <a:gd name="T63" fmla="*/ 11 h 29"/>
                <a:gd name="T64" fmla="*/ 12 w 19"/>
                <a:gd name="T65" fmla="*/ 12 h 29"/>
                <a:gd name="T66" fmla="*/ 15 w 19"/>
                <a:gd name="T67" fmla="*/ 14 h 29"/>
                <a:gd name="T68" fmla="*/ 17 w 19"/>
                <a:gd name="T69" fmla="*/ 16 h 29"/>
                <a:gd name="T70" fmla="*/ 19 w 19"/>
                <a:gd name="T71" fmla="*/ 18 h 29"/>
                <a:gd name="T72" fmla="*/ 19 w 19"/>
                <a:gd name="T73" fmla="*/ 21 h 29"/>
                <a:gd name="T74" fmla="*/ 18 w 19"/>
                <a:gd name="T75" fmla="*/ 25 h 29"/>
                <a:gd name="T76" fmla="*/ 16 w 19"/>
                <a:gd name="T77" fmla="*/ 27 h 29"/>
                <a:gd name="T78" fmla="*/ 13 w 19"/>
                <a:gd name="T79" fmla="*/ 29 h 29"/>
                <a:gd name="T80" fmla="*/ 8 w 19"/>
                <a:gd name="T81" fmla="*/ 29 h 29"/>
                <a:gd name="T82" fmla="*/ 4 w 19"/>
                <a:gd name="T83" fmla="*/ 29 h 29"/>
                <a:gd name="T84" fmla="*/ 0 w 19"/>
                <a:gd name="T85" fmla="*/ 2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 h="29">
                  <a:moveTo>
                    <a:pt x="0" y="28"/>
                  </a:moveTo>
                  <a:cubicBezTo>
                    <a:pt x="0" y="21"/>
                    <a:pt x="0" y="21"/>
                    <a:pt x="0" y="21"/>
                  </a:cubicBezTo>
                  <a:cubicBezTo>
                    <a:pt x="1" y="22"/>
                    <a:pt x="3" y="23"/>
                    <a:pt x="4" y="24"/>
                  </a:cubicBezTo>
                  <a:cubicBezTo>
                    <a:pt x="5" y="24"/>
                    <a:pt x="7" y="24"/>
                    <a:pt x="8" y="24"/>
                  </a:cubicBezTo>
                  <a:cubicBezTo>
                    <a:pt x="9" y="24"/>
                    <a:pt x="9" y="24"/>
                    <a:pt x="10" y="24"/>
                  </a:cubicBezTo>
                  <a:cubicBezTo>
                    <a:pt x="11" y="24"/>
                    <a:pt x="11" y="24"/>
                    <a:pt x="12" y="24"/>
                  </a:cubicBezTo>
                  <a:cubicBezTo>
                    <a:pt x="12" y="23"/>
                    <a:pt x="12" y="23"/>
                    <a:pt x="12" y="23"/>
                  </a:cubicBezTo>
                  <a:cubicBezTo>
                    <a:pt x="13" y="22"/>
                    <a:pt x="13" y="22"/>
                    <a:pt x="13" y="21"/>
                  </a:cubicBezTo>
                  <a:cubicBezTo>
                    <a:pt x="13" y="21"/>
                    <a:pt x="13" y="20"/>
                    <a:pt x="12" y="20"/>
                  </a:cubicBezTo>
                  <a:cubicBezTo>
                    <a:pt x="12" y="20"/>
                    <a:pt x="11" y="19"/>
                    <a:pt x="11" y="19"/>
                  </a:cubicBezTo>
                  <a:cubicBezTo>
                    <a:pt x="10" y="18"/>
                    <a:pt x="10" y="18"/>
                    <a:pt x="9" y="18"/>
                  </a:cubicBezTo>
                  <a:cubicBezTo>
                    <a:pt x="8" y="17"/>
                    <a:pt x="7" y="17"/>
                    <a:pt x="7" y="17"/>
                  </a:cubicBezTo>
                  <a:cubicBezTo>
                    <a:pt x="4" y="16"/>
                    <a:pt x="3" y="15"/>
                    <a:pt x="2" y="13"/>
                  </a:cubicBezTo>
                  <a:cubicBezTo>
                    <a:pt x="1" y="12"/>
                    <a:pt x="0" y="10"/>
                    <a:pt x="0" y="9"/>
                  </a:cubicBezTo>
                  <a:cubicBezTo>
                    <a:pt x="0" y="7"/>
                    <a:pt x="0" y="6"/>
                    <a:pt x="1" y="5"/>
                  </a:cubicBezTo>
                  <a:cubicBezTo>
                    <a:pt x="2" y="4"/>
                    <a:pt x="2" y="3"/>
                    <a:pt x="3" y="2"/>
                  </a:cubicBezTo>
                  <a:cubicBezTo>
                    <a:pt x="4" y="2"/>
                    <a:pt x="6" y="1"/>
                    <a:pt x="7" y="1"/>
                  </a:cubicBezTo>
                  <a:cubicBezTo>
                    <a:pt x="8" y="0"/>
                    <a:pt x="10" y="0"/>
                    <a:pt x="11" y="0"/>
                  </a:cubicBezTo>
                  <a:cubicBezTo>
                    <a:pt x="13" y="0"/>
                    <a:pt x="14" y="0"/>
                    <a:pt x="15" y="1"/>
                  </a:cubicBezTo>
                  <a:cubicBezTo>
                    <a:pt x="16" y="1"/>
                    <a:pt x="17" y="1"/>
                    <a:pt x="18" y="1"/>
                  </a:cubicBezTo>
                  <a:cubicBezTo>
                    <a:pt x="18" y="7"/>
                    <a:pt x="18" y="7"/>
                    <a:pt x="18" y="7"/>
                  </a:cubicBezTo>
                  <a:cubicBezTo>
                    <a:pt x="18" y="7"/>
                    <a:pt x="17" y="7"/>
                    <a:pt x="17" y="6"/>
                  </a:cubicBezTo>
                  <a:cubicBezTo>
                    <a:pt x="16" y="6"/>
                    <a:pt x="15" y="6"/>
                    <a:pt x="15" y="6"/>
                  </a:cubicBezTo>
                  <a:cubicBezTo>
                    <a:pt x="14" y="6"/>
                    <a:pt x="14" y="5"/>
                    <a:pt x="13" y="5"/>
                  </a:cubicBezTo>
                  <a:cubicBezTo>
                    <a:pt x="13" y="5"/>
                    <a:pt x="12" y="5"/>
                    <a:pt x="11" y="5"/>
                  </a:cubicBezTo>
                  <a:cubicBezTo>
                    <a:pt x="11" y="5"/>
                    <a:pt x="10" y="5"/>
                    <a:pt x="10" y="5"/>
                  </a:cubicBezTo>
                  <a:cubicBezTo>
                    <a:pt x="9" y="6"/>
                    <a:pt x="8" y="6"/>
                    <a:pt x="8" y="6"/>
                  </a:cubicBezTo>
                  <a:cubicBezTo>
                    <a:pt x="8" y="6"/>
                    <a:pt x="7" y="7"/>
                    <a:pt x="7" y="7"/>
                  </a:cubicBezTo>
                  <a:cubicBezTo>
                    <a:pt x="7" y="7"/>
                    <a:pt x="7" y="8"/>
                    <a:pt x="7" y="8"/>
                  </a:cubicBezTo>
                  <a:cubicBezTo>
                    <a:pt x="7" y="9"/>
                    <a:pt x="7" y="9"/>
                    <a:pt x="7" y="9"/>
                  </a:cubicBezTo>
                  <a:cubicBezTo>
                    <a:pt x="7" y="10"/>
                    <a:pt x="8" y="10"/>
                    <a:pt x="8" y="10"/>
                  </a:cubicBezTo>
                  <a:cubicBezTo>
                    <a:pt x="9" y="11"/>
                    <a:pt x="9" y="11"/>
                    <a:pt x="10" y="11"/>
                  </a:cubicBezTo>
                  <a:cubicBezTo>
                    <a:pt x="11" y="12"/>
                    <a:pt x="11" y="12"/>
                    <a:pt x="12" y="12"/>
                  </a:cubicBezTo>
                  <a:cubicBezTo>
                    <a:pt x="13" y="13"/>
                    <a:pt x="14" y="13"/>
                    <a:pt x="15" y="14"/>
                  </a:cubicBezTo>
                  <a:cubicBezTo>
                    <a:pt x="16" y="14"/>
                    <a:pt x="17" y="15"/>
                    <a:pt x="17" y="16"/>
                  </a:cubicBezTo>
                  <a:cubicBezTo>
                    <a:pt x="18" y="16"/>
                    <a:pt x="19" y="17"/>
                    <a:pt x="19" y="18"/>
                  </a:cubicBezTo>
                  <a:cubicBezTo>
                    <a:pt x="19" y="19"/>
                    <a:pt x="19" y="20"/>
                    <a:pt x="19" y="21"/>
                  </a:cubicBezTo>
                  <a:cubicBezTo>
                    <a:pt x="19" y="22"/>
                    <a:pt x="19" y="24"/>
                    <a:pt x="18" y="25"/>
                  </a:cubicBezTo>
                  <a:cubicBezTo>
                    <a:pt x="18" y="26"/>
                    <a:pt x="17" y="27"/>
                    <a:pt x="16" y="27"/>
                  </a:cubicBezTo>
                  <a:cubicBezTo>
                    <a:pt x="15" y="28"/>
                    <a:pt x="14" y="29"/>
                    <a:pt x="13" y="29"/>
                  </a:cubicBezTo>
                  <a:cubicBezTo>
                    <a:pt x="11" y="29"/>
                    <a:pt x="10" y="29"/>
                    <a:pt x="8" y="29"/>
                  </a:cubicBezTo>
                  <a:cubicBezTo>
                    <a:pt x="7" y="29"/>
                    <a:pt x="5" y="29"/>
                    <a:pt x="4" y="29"/>
                  </a:cubicBezTo>
                  <a:cubicBezTo>
                    <a:pt x="2" y="29"/>
                    <a:pt x="1" y="28"/>
                    <a:pt x="0" y="28"/>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49" name="Rectangle 49"/>
            <p:cNvSpPr>
              <a:spLocks noChangeArrowheads="1"/>
            </p:cNvSpPr>
            <p:nvPr/>
          </p:nvSpPr>
          <p:spPr bwMode="auto">
            <a:xfrm>
              <a:off x="2630686" y="3527039"/>
              <a:ext cx="8721" cy="41113"/>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50" name="Freeform 50"/>
            <p:cNvSpPr>
              <a:spLocks/>
            </p:cNvSpPr>
            <p:nvPr/>
          </p:nvSpPr>
          <p:spPr bwMode="auto">
            <a:xfrm>
              <a:off x="2650622" y="3527039"/>
              <a:ext cx="36129" cy="41113"/>
            </a:xfrm>
            <a:custGeom>
              <a:avLst/>
              <a:gdLst>
                <a:gd name="T0" fmla="*/ 25 w 25"/>
                <a:gd name="T1" fmla="*/ 28 h 28"/>
                <a:gd name="T2" fmla="*/ 19 w 25"/>
                <a:gd name="T3" fmla="*/ 28 h 28"/>
                <a:gd name="T4" fmla="*/ 7 w 25"/>
                <a:gd name="T5" fmla="*/ 10 h 28"/>
                <a:gd name="T6" fmla="*/ 6 w 25"/>
                <a:gd name="T7" fmla="*/ 8 h 28"/>
                <a:gd name="T8" fmla="*/ 6 w 25"/>
                <a:gd name="T9" fmla="*/ 8 h 28"/>
                <a:gd name="T10" fmla="*/ 6 w 25"/>
                <a:gd name="T11" fmla="*/ 12 h 28"/>
                <a:gd name="T12" fmla="*/ 6 w 25"/>
                <a:gd name="T13" fmla="*/ 28 h 28"/>
                <a:gd name="T14" fmla="*/ 0 w 25"/>
                <a:gd name="T15" fmla="*/ 28 h 28"/>
                <a:gd name="T16" fmla="*/ 0 w 25"/>
                <a:gd name="T17" fmla="*/ 0 h 28"/>
                <a:gd name="T18" fmla="*/ 7 w 25"/>
                <a:gd name="T19" fmla="*/ 0 h 28"/>
                <a:gd name="T20" fmla="*/ 18 w 25"/>
                <a:gd name="T21" fmla="*/ 17 h 28"/>
                <a:gd name="T22" fmla="*/ 19 w 25"/>
                <a:gd name="T23" fmla="*/ 19 h 28"/>
                <a:gd name="T24" fmla="*/ 19 w 25"/>
                <a:gd name="T25" fmla="*/ 19 h 28"/>
                <a:gd name="T26" fmla="*/ 19 w 25"/>
                <a:gd name="T27" fmla="*/ 15 h 28"/>
                <a:gd name="T28" fmla="*/ 19 w 25"/>
                <a:gd name="T29" fmla="*/ 0 h 28"/>
                <a:gd name="T30" fmla="*/ 25 w 25"/>
                <a:gd name="T31" fmla="*/ 0 h 28"/>
                <a:gd name="T32" fmla="*/ 25 w 25"/>
                <a:gd name="T3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28">
                  <a:moveTo>
                    <a:pt x="25" y="28"/>
                  </a:moveTo>
                  <a:cubicBezTo>
                    <a:pt x="19" y="28"/>
                    <a:pt x="19" y="28"/>
                    <a:pt x="19" y="28"/>
                  </a:cubicBezTo>
                  <a:cubicBezTo>
                    <a:pt x="7" y="10"/>
                    <a:pt x="7" y="10"/>
                    <a:pt x="7" y="10"/>
                  </a:cubicBezTo>
                  <a:cubicBezTo>
                    <a:pt x="6" y="9"/>
                    <a:pt x="6" y="8"/>
                    <a:pt x="6" y="8"/>
                  </a:cubicBezTo>
                  <a:cubicBezTo>
                    <a:pt x="6" y="8"/>
                    <a:pt x="6" y="8"/>
                    <a:pt x="6" y="8"/>
                  </a:cubicBezTo>
                  <a:cubicBezTo>
                    <a:pt x="6" y="9"/>
                    <a:pt x="6" y="10"/>
                    <a:pt x="6" y="12"/>
                  </a:cubicBezTo>
                  <a:cubicBezTo>
                    <a:pt x="6" y="28"/>
                    <a:pt x="6" y="28"/>
                    <a:pt x="6" y="28"/>
                  </a:cubicBezTo>
                  <a:cubicBezTo>
                    <a:pt x="0" y="28"/>
                    <a:pt x="0" y="28"/>
                    <a:pt x="0" y="28"/>
                  </a:cubicBezTo>
                  <a:cubicBezTo>
                    <a:pt x="0" y="0"/>
                    <a:pt x="0" y="0"/>
                    <a:pt x="0" y="0"/>
                  </a:cubicBezTo>
                  <a:cubicBezTo>
                    <a:pt x="7" y="0"/>
                    <a:pt x="7" y="0"/>
                    <a:pt x="7" y="0"/>
                  </a:cubicBezTo>
                  <a:cubicBezTo>
                    <a:pt x="18" y="17"/>
                    <a:pt x="18" y="17"/>
                    <a:pt x="18" y="17"/>
                  </a:cubicBezTo>
                  <a:cubicBezTo>
                    <a:pt x="18" y="18"/>
                    <a:pt x="19" y="18"/>
                    <a:pt x="19" y="19"/>
                  </a:cubicBezTo>
                  <a:cubicBezTo>
                    <a:pt x="19" y="19"/>
                    <a:pt x="19" y="19"/>
                    <a:pt x="19" y="19"/>
                  </a:cubicBezTo>
                  <a:cubicBezTo>
                    <a:pt x="19" y="18"/>
                    <a:pt x="19" y="17"/>
                    <a:pt x="19" y="15"/>
                  </a:cubicBezTo>
                  <a:cubicBezTo>
                    <a:pt x="19" y="0"/>
                    <a:pt x="19" y="0"/>
                    <a:pt x="19" y="0"/>
                  </a:cubicBezTo>
                  <a:cubicBezTo>
                    <a:pt x="25" y="0"/>
                    <a:pt x="25" y="0"/>
                    <a:pt x="25" y="0"/>
                  </a:cubicBezTo>
                  <a:lnTo>
                    <a:pt x="25" y="28"/>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51" name="Freeform 51"/>
            <p:cNvSpPr>
              <a:spLocks/>
            </p:cNvSpPr>
            <p:nvPr/>
          </p:nvSpPr>
          <p:spPr bwMode="auto">
            <a:xfrm>
              <a:off x="2696716" y="3527039"/>
              <a:ext cx="24915" cy="41113"/>
            </a:xfrm>
            <a:custGeom>
              <a:avLst/>
              <a:gdLst>
                <a:gd name="T0" fmla="*/ 20 w 20"/>
                <a:gd name="T1" fmla="*/ 33 h 33"/>
                <a:gd name="T2" fmla="*/ 0 w 20"/>
                <a:gd name="T3" fmla="*/ 33 h 33"/>
                <a:gd name="T4" fmla="*/ 0 w 20"/>
                <a:gd name="T5" fmla="*/ 0 h 33"/>
                <a:gd name="T6" fmla="*/ 20 w 20"/>
                <a:gd name="T7" fmla="*/ 0 h 33"/>
                <a:gd name="T8" fmla="*/ 20 w 20"/>
                <a:gd name="T9" fmla="*/ 6 h 33"/>
                <a:gd name="T10" fmla="*/ 8 w 20"/>
                <a:gd name="T11" fmla="*/ 6 h 33"/>
                <a:gd name="T12" fmla="*/ 8 w 20"/>
                <a:gd name="T13" fmla="*/ 13 h 33"/>
                <a:gd name="T14" fmla="*/ 19 w 20"/>
                <a:gd name="T15" fmla="*/ 13 h 33"/>
                <a:gd name="T16" fmla="*/ 19 w 20"/>
                <a:gd name="T17" fmla="*/ 19 h 33"/>
                <a:gd name="T18" fmla="*/ 8 w 20"/>
                <a:gd name="T19" fmla="*/ 19 h 33"/>
                <a:gd name="T20" fmla="*/ 8 w 20"/>
                <a:gd name="T21" fmla="*/ 27 h 33"/>
                <a:gd name="T22" fmla="*/ 20 w 20"/>
                <a:gd name="T23" fmla="*/ 27 h 33"/>
                <a:gd name="T24" fmla="*/ 20 w 20"/>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33">
                  <a:moveTo>
                    <a:pt x="20" y="33"/>
                  </a:moveTo>
                  <a:lnTo>
                    <a:pt x="0" y="33"/>
                  </a:lnTo>
                  <a:lnTo>
                    <a:pt x="0" y="0"/>
                  </a:lnTo>
                  <a:lnTo>
                    <a:pt x="20" y="0"/>
                  </a:lnTo>
                  <a:lnTo>
                    <a:pt x="20" y="6"/>
                  </a:lnTo>
                  <a:lnTo>
                    <a:pt x="8" y="6"/>
                  </a:lnTo>
                  <a:lnTo>
                    <a:pt x="8" y="13"/>
                  </a:lnTo>
                  <a:lnTo>
                    <a:pt x="19" y="13"/>
                  </a:lnTo>
                  <a:lnTo>
                    <a:pt x="19" y="19"/>
                  </a:lnTo>
                  <a:lnTo>
                    <a:pt x="8" y="19"/>
                  </a:lnTo>
                  <a:lnTo>
                    <a:pt x="8" y="27"/>
                  </a:lnTo>
                  <a:lnTo>
                    <a:pt x="20" y="27"/>
                  </a:lnTo>
                  <a:lnTo>
                    <a:pt x="20" y="33"/>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52" name="Freeform 52"/>
            <p:cNvSpPr>
              <a:spLocks/>
            </p:cNvSpPr>
            <p:nvPr/>
          </p:nvSpPr>
          <p:spPr bwMode="auto">
            <a:xfrm>
              <a:off x="2725370" y="3525790"/>
              <a:ext cx="29901" cy="42358"/>
            </a:xfrm>
            <a:custGeom>
              <a:avLst/>
              <a:gdLst>
                <a:gd name="T0" fmla="*/ 0 w 20"/>
                <a:gd name="T1" fmla="*/ 28 h 29"/>
                <a:gd name="T2" fmla="*/ 0 w 20"/>
                <a:gd name="T3" fmla="*/ 21 h 29"/>
                <a:gd name="T4" fmla="*/ 4 w 20"/>
                <a:gd name="T5" fmla="*/ 24 h 29"/>
                <a:gd name="T6" fmla="*/ 8 w 20"/>
                <a:gd name="T7" fmla="*/ 24 h 29"/>
                <a:gd name="T8" fmla="*/ 10 w 20"/>
                <a:gd name="T9" fmla="*/ 24 h 29"/>
                <a:gd name="T10" fmla="*/ 12 w 20"/>
                <a:gd name="T11" fmla="*/ 24 h 29"/>
                <a:gd name="T12" fmla="*/ 13 w 20"/>
                <a:gd name="T13" fmla="*/ 23 h 29"/>
                <a:gd name="T14" fmla="*/ 13 w 20"/>
                <a:gd name="T15" fmla="*/ 21 h 29"/>
                <a:gd name="T16" fmla="*/ 12 w 20"/>
                <a:gd name="T17" fmla="*/ 20 h 29"/>
                <a:gd name="T18" fmla="*/ 11 w 20"/>
                <a:gd name="T19" fmla="*/ 19 h 29"/>
                <a:gd name="T20" fmla="*/ 9 w 20"/>
                <a:gd name="T21" fmla="*/ 18 h 29"/>
                <a:gd name="T22" fmla="*/ 7 w 20"/>
                <a:gd name="T23" fmla="*/ 17 h 29"/>
                <a:gd name="T24" fmla="*/ 2 w 20"/>
                <a:gd name="T25" fmla="*/ 13 h 29"/>
                <a:gd name="T26" fmla="*/ 0 w 20"/>
                <a:gd name="T27" fmla="*/ 9 h 29"/>
                <a:gd name="T28" fmla="*/ 1 w 20"/>
                <a:gd name="T29" fmla="*/ 5 h 29"/>
                <a:gd name="T30" fmla="*/ 4 w 20"/>
                <a:gd name="T31" fmla="*/ 2 h 29"/>
                <a:gd name="T32" fmla="*/ 7 w 20"/>
                <a:gd name="T33" fmla="*/ 1 h 29"/>
                <a:gd name="T34" fmla="*/ 11 w 20"/>
                <a:gd name="T35" fmla="*/ 0 h 29"/>
                <a:gd name="T36" fmla="*/ 15 w 20"/>
                <a:gd name="T37" fmla="*/ 1 h 29"/>
                <a:gd name="T38" fmla="*/ 18 w 20"/>
                <a:gd name="T39" fmla="*/ 1 h 29"/>
                <a:gd name="T40" fmla="*/ 18 w 20"/>
                <a:gd name="T41" fmla="*/ 7 h 29"/>
                <a:gd name="T42" fmla="*/ 17 w 20"/>
                <a:gd name="T43" fmla="*/ 6 h 29"/>
                <a:gd name="T44" fmla="*/ 15 w 20"/>
                <a:gd name="T45" fmla="*/ 6 h 29"/>
                <a:gd name="T46" fmla="*/ 13 w 20"/>
                <a:gd name="T47" fmla="*/ 5 h 29"/>
                <a:gd name="T48" fmla="*/ 12 w 20"/>
                <a:gd name="T49" fmla="*/ 5 h 29"/>
                <a:gd name="T50" fmla="*/ 10 w 20"/>
                <a:gd name="T51" fmla="*/ 5 h 29"/>
                <a:gd name="T52" fmla="*/ 8 w 20"/>
                <a:gd name="T53" fmla="*/ 6 h 29"/>
                <a:gd name="T54" fmla="*/ 7 w 20"/>
                <a:gd name="T55" fmla="*/ 7 h 29"/>
                <a:gd name="T56" fmla="*/ 7 w 20"/>
                <a:gd name="T57" fmla="*/ 8 h 29"/>
                <a:gd name="T58" fmla="*/ 7 w 20"/>
                <a:gd name="T59" fmla="*/ 9 h 29"/>
                <a:gd name="T60" fmla="*/ 8 w 20"/>
                <a:gd name="T61" fmla="*/ 10 h 29"/>
                <a:gd name="T62" fmla="*/ 10 w 20"/>
                <a:gd name="T63" fmla="*/ 11 h 29"/>
                <a:gd name="T64" fmla="*/ 12 w 20"/>
                <a:gd name="T65" fmla="*/ 12 h 29"/>
                <a:gd name="T66" fmla="*/ 15 w 20"/>
                <a:gd name="T67" fmla="*/ 14 h 29"/>
                <a:gd name="T68" fmla="*/ 18 w 20"/>
                <a:gd name="T69" fmla="*/ 16 h 29"/>
                <a:gd name="T70" fmla="*/ 19 w 20"/>
                <a:gd name="T71" fmla="*/ 18 h 29"/>
                <a:gd name="T72" fmla="*/ 20 w 20"/>
                <a:gd name="T73" fmla="*/ 21 h 29"/>
                <a:gd name="T74" fmla="*/ 19 w 20"/>
                <a:gd name="T75" fmla="*/ 25 h 29"/>
                <a:gd name="T76" fmla="*/ 16 w 20"/>
                <a:gd name="T77" fmla="*/ 27 h 29"/>
                <a:gd name="T78" fmla="*/ 13 w 20"/>
                <a:gd name="T79" fmla="*/ 29 h 29"/>
                <a:gd name="T80" fmla="*/ 8 w 20"/>
                <a:gd name="T81" fmla="*/ 29 h 29"/>
                <a:gd name="T82" fmla="*/ 4 w 20"/>
                <a:gd name="T83" fmla="*/ 29 h 29"/>
                <a:gd name="T84" fmla="*/ 0 w 20"/>
                <a:gd name="T85" fmla="*/ 2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 h="29">
                  <a:moveTo>
                    <a:pt x="0" y="28"/>
                  </a:moveTo>
                  <a:cubicBezTo>
                    <a:pt x="0" y="21"/>
                    <a:pt x="0" y="21"/>
                    <a:pt x="0" y="21"/>
                  </a:cubicBezTo>
                  <a:cubicBezTo>
                    <a:pt x="2" y="22"/>
                    <a:pt x="3" y="23"/>
                    <a:pt x="4" y="24"/>
                  </a:cubicBezTo>
                  <a:cubicBezTo>
                    <a:pt x="5" y="24"/>
                    <a:pt x="7" y="24"/>
                    <a:pt x="8" y="24"/>
                  </a:cubicBezTo>
                  <a:cubicBezTo>
                    <a:pt x="9" y="24"/>
                    <a:pt x="10" y="24"/>
                    <a:pt x="10" y="24"/>
                  </a:cubicBezTo>
                  <a:cubicBezTo>
                    <a:pt x="11" y="24"/>
                    <a:pt x="11" y="24"/>
                    <a:pt x="12" y="24"/>
                  </a:cubicBezTo>
                  <a:cubicBezTo>
                    <a:pt x="12" y="23"/>
                    <a:pt x="12" y="23"/>
                    <a:pt x="13" y="23"/>
                  </a:cubicBezTo>
                  <a:cubicBezTo>
                    <a:pt x="13" y="22"/>
                    <a:pt x="13" y="22"/>
                    <a:pt x="13" y="21"/>
                  </a:cubicBezTo>
                  <a:cubicBezTo>
                    <a:pt x="13" y="21"/>
                    <a:pt x="13" y="20"/>
                    <a:pt x="12" y="20"/>
                  </a:cubicBezTo>
                  <a:cubicBezTo>
                    <a:pt x="12" y="20"/>
                    <a:pt x="12" y="19"/>
                    <a:pt x="11" y="19"/>
                  </a:cubicBezTo>
                  <a:cubicBezTo>
                    <a:pt x="11" y="18"/>
                    <a:pt x="10" y="18"/>
                    <a:pt x="9" y="18"/>
                  </a:cubicBezTo>
                  <a:cubicBezTo>
                    <a:pt x="8" y="17"/>
                    <a:pt x="8" y="17"/>
                    <a:pt x="7" y="17"/>
                  </a:cubicBezTo>
                  <a:cubicBezTo>
                    <a:pt x="5" y="16"/>
                    <a:pt x="3" y="15"/>
                    <a:pt x="2" y="13"/>
                  </a:cubicBezTo>
                  <a:cubicBezTo>
                    <a:pt x="1" y="12"/>
                    <a:pt x="0" y="10"/>
                    <a:pt x="0" y="9"/>
                  </a:cubicBezTo>
                  <a:cubicBezTo>
                    <a:pt x="0" y="7"/>
                    <a:pt x="1" y="6"/>
                    <a:pt x="1" y="5"/>
                  </a:cubicBezTo>
                  <a:cubicBezTo>
                    <a:pt x="2" y="4"/>
                    <a:pt x="3" y="3"/>
                    <a:pt x="4" y="2"/>
                  </a:cubicBezTo>
                  <a:cubicBezTo>
                    <a:pt x="5" y="2"/>
                    <a:pt x="6" y="1"/>
                    <a:pt x="7" y="1"/>
                  </a:cubicBezTo>
                  <a:cubicBezTo>
                    <a:pt x="8" y="0"/>
                    <a:pt x="10" y="0"/>
                    <a:pt x="11" y="0"/>
                  </a:cubicBezTo>
                  <a:cubicBezTo>
                    <a:pt x="13" y="0"/>
                    <a:pt x="14" y="0"/>
                    <a:pt x="15" y="1"/>
                  </a:cubicBezTo>
                  <a:cubicBezTo>
                    <a:pt x="16" y="1"/>
                    <a:pt x="17" y="1"/>
                    <a:pt x="18" y="1"/>
                  </a:cubicBezTo>
                  <a:cubicBezTo>
                    <a:pt x="18" y="7"/>
                    <a:pt x="18" y="7"/>
                    <a:pt x="18" y="7"/>
                  </a:cubicBezTo>
                  <a:cubicBezTo>
                    <a:pt x="18" y="7"/>
                    <a:pt x="17" y="7"/>
                    <a:pt x="17" y="6"/>
                  </a:cubicBezTo>
                  <a:cubicBezTo>
                    <a:pt x="16" y="6"/>
                    <a:pt x="16" y="6"/>
                    <a:pt x="15" y="6"/>
                  </a:cubicBezTo>
                  <a:cubicBezTo>
                    <a:pt x="14" y="6"/>
                    <a:pt x="14" y="5"/>
                    <a:pt x="13" y="5"/>
                  </a:cubicBezTo>
                  <a:cubicBezTo>
                    <a:pt x="13" y="5"/>
                    <a:pt x="12" y="5"/>
                    <a:pt x="12" y="5"/>
                  </a:cubicBezTo>
                  <a:cubicBezTo>
                    <a:pt x="11" y="5"/>
                    <a:pt x="10" y="5"/>
                    <a:pt x="10" y="5"/>
                  </a:cubicBezTo>
                  <a:cubicBezTo>
                    <a:pt x="9" y="6"/>
                    <a:pt x="9" y="6"/>
                    <a:pt x="8" y="6"/>
                  </a:cubicBezTo>
                  <a:cubicBezTo>
                    <a:pt x="8" y="6"/>
                    <a:pt x="8" y="7"/>
                    <a:pt x="7" y="7"/>
                  </a:cubicBezTo>
                  <a:cubicBezTo>
                    <a:pt x="7" y="7"/>
                    <a:pt x="7" y="8"/>
                    <a:pt x="7" y="8"/>
                  </a:cubicBezTo>
                  <a:cubicBezTo>
                    <a:pt x="7" y="9"/>
                    <a:pt x="7" y="9"/>
                    <a:pt x="7" y="9"/>
                  </a:cubicBezTo>
                  <a:cubicBezTo>
                    <a:pt x="8" y="10"/>
                    <a:pt x="8" y="10"/>
                    <a:pt x="8" y="10"/>
                  </a:cubicBezTo>
                  <a:cubicBezTo>
                    <a:pt x="9" y="11"/>
                    <a:pt x="9" y="11"/>
                    <a:pt x="10" y="11"/>
                  </a:cubicBezTo>
                  <a:cubicBezTo>
                    <a:pt x="11" y="12"/>
                    <a:pt x="11" y="12"/>
                    <a:pt x="12" y="12"/>
                  </a:cubicBezTo>
                  <a:cubicBezTo>
                    <a:pt x="13" y="13"/>
                    <a:pt x="14" y="13"/>
                    <a:pt x="15" y="14"/>
                  </a:cubicBezTo>
                  <a:cubicBezTo>
                    <a:pt x="16" y="14"/>
                    <a:pt x="17" y="15"/>
                    <a:pt x="18" y="16"/>
                  </a:cubicBezTo>
                  <a:cubicBezTo>
                    <a:pt x="18" y="16"/>
                    <a:pt x="19" y="17"/>
                    <a:pt x="19" y="18"/>
                  </a:cubicBezTo>
                  <a:cubicBezTo>
                    <a:pt x="19" y="19"/>
                    <a:pt x="20" y="20"/>
                    <a:pt x="20" y="21"/>
                  </a:cubicBezTo>
                  <a:cubicBezTo>
                    <a:pt x="20" y="22"/>
                    <a:pt x="19" y="24"/>
                    <a:pt x="19" y="25"/>
                  </a:cubicBezTo>
                  <a:cubicBezTo>
                    <a:pt x="18" y="26"/>
                    <a:pt x="17" y="27"/>
                    <a:pt x="16" y="27"/>
                  </a:cubicBezTo>
                  <a:cubicBezTo>
                    <a:pt x="15" y="28"/>
                    <a:pt x="14" y="29"/>
                    <a:pt x="13" y="29"/>
                  </a:cubicBezTo>
                  <a:cubicBezTo>
                    <a:pt x="11" y="29"/>
                    <a:pt x="10" y="29"/>
                    <a:pt x="8" y="29"/>
                  </a:cubicBezTo>
                  <a:cubicBezTo>
                    <a:pt x="7" y="29"/>
                    <a:pt x="5" y="29"/>
                    <a:pt x="4" y="29"/>
                  </a:cubicBezTo>
                  <a:cubicBezTo>
                    <a:pt x="3" y="29"/>
                    <a:pt x="1" y="28"/>
                    <a:pt x="0" y="28"/>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53" name="Freeform 53"/>
            <p:cNvSpPr>
              <a:spLocks/>
            </p:cNvSpPr>
            <p:nvPr/>
          </p:nvSpPr>
          <p:spPr bwMode="auto">
            <a:xfrm>
              <a:off x="2760252" y="3525790"/>
              <a:ext cx="27409" cy="42358"/>
            </a:xfrm>
            <a:custGeom>
              <a:avLst/>
              <a:gdLst>
                <a:gd name="T0" fmla="*/ 0 w 19"/>
                <a:gd name="T1" fmla="*/ 28 h 29"/>
                <a:gd name="T2" fmla="*/ 0 w 19"/>
                <a:gd name="T3" fmla="*/ 21 h 29"/>
                <a:gd name="T4" fmla="*/ 4 w 19"/>
                <a:gd name="T5" fmla="*/ 24 h 29"/>
                <a:gd name="T6" fmla="*/ 8 w 19"/>
                <a:gd name="T7" fmla="*/ 24 h 29"/>
                <a:gd name="T8" fmla="*/ 10 w 19"/>
                <a:gd name="T9" fmla="*/ 24 h 29"/>
                <a:gd name="T10" fmla="*/ 11 w 19"/>
                <a:gd name="T11" fmla="*/ 24 h 29"/>
                <a:gd name="T12" fmla="*/ 12 w 19"/>
                <a:gd name="T13" fmla="*/ 23 h 29"/>
                <a:gd name="T14" fmla="*/ 12 w 19"/>
                <a:gd name="T15" fmla="*/ 21 h 29"/>
                <a:gd name="T16" fmla="*/ 12 w 19"/>
                <a:gd name="T17" fmla="*/ 20 h 29"/>
                <a:gd name="T18" fmla="*/ 11 w 19"/>
                <a:gd name="T19" fmla="*/ 19 h 29"/>
                <a:gd name="T20" fmla="*/ 9 w 19"/>
                <a:gd name="T21" fmla="*/ 18 h 29"/>
                <a:gd name="T22" fmla="*/ 6 w 19"/>
                <a:gd name="T23" fmla="*/ 17 h 29"/>
                <a:gd name="T24" fmla="*/ 1 w 19"/>
                <a:gd name="T25" fmla="*/ 13 h 29"/>
                <a:gd name="T26" fmla="*/ 0 w 19"/>
                <a:gd name="T27" fmla="*/ 9 h 29"/>
                <a:gd name="T28" fmla="*/ 1 w 19"/>
                <a:gd name="T29" fmla="*/ 5 h 29"/>
                <a:gd name="T30" fmla="*/ 3 w 19"/>
                <a:gd name="T31" fmla="*/ 2 h 29"/>
                <a:gd name="T32" fmla="*/ 7 w 19"/>
                <a:gd name="T33" fmla="*/ 1 h 29"/>
                <a:gd name="T34" fmla="*/ 11 w 19"/>
                <a:gd name="T35" fmla="*/ 0 h 29"/>
                <a:gd name="T36" fmla="*/ 15 w 19"/>
                <a:gd name="T37" fmla="*/ 1 h 29"/>
                <a:gd name="T38" fmla="*/ 18 w 19"/>
                <a:gd name="T39" fmla="*/ 1 h 29"/>
                <a:gd name="T40" fmla="*/ 18 w 19"/>
                <a:gd name="T41" fmla="*/ 7 h 29"/>
                <a:gd name="T42" fmla="*/ 16 w 19"/>
                <a:gd name="T43" fmla="*/ 6 h 29"/>
                <a:gd name="T44" fmla="*/ 15 w 19"/>
                <a:gd name="T45" fmla="*/ 6 h 29"/>
                <a:gd name="T46" fmla="*/ 13 w 19"/>
                <a:gd name="T47" fmla="*/ 5 h 29"/>
                <a:gd name="T48" fmla="*/ 11 w 19"/>
                <a:gd name="T49" fmla="*/ 5 h 29"/>
                <a:gd name="T50" fmla="*/ 9 w 19"/>
                <a:gd name="T51" fmla="*/ 5 h 29"/>
                <a:gd name="T52" fmla="*/ 8 w 19"/>
                <a:gd name="T53" fmla="*/ 6 h 29"/>
                <a:gd name="T54" fmla="*/ 7 w 19"/>
                <a:gd name="T55" fmla="*/ 7 h 29"/>
                <a:gd name="T56" fmla="*/ 6 w 19"/>
                <a:gd name="T57" fmla="*/ 8 h 29"/>
                <a:gd name="T58" fmla="*/ 7 w 19"/>
                <a:gd name="T59" fmla="*/ 9 h 29"/>
                <a:gd name="T60" fmla="*/ 8 w 19"/>
                <a:gd name="T61" fmla="*/ 10 h 29"/>
                <a:gd name="T62" fmla="*/ 10 w 19"/>
                <a:gd name="T63" fmla="*/ 11 h 29"/>
                <a:gd name="T64" fmla="*/ 12 w 19"/>
                <a:gd name="T65" fmla="*/ 12 h 29"/>
                <a:gd name="T66" fmla="*/ 15 w 19"/>
                <a:gd name="T67" fmla="*/ 14 h 29"/>
                <a:gd name="T68" fmla="*/ 17 w 19"/>
                <a:gd name="T69" fmla="*/ 16 h 29"/>
                <a:gd name="T70" fmla="*/ 19 w 19"/>
                <a:gd name="T71" fmla="*/ 18 h 29"/>
                <a:gd name="T72" fmla="*/ 19 w 19"/>
                <a:gd name="T73" fmla="*/ 21 h 29"/>
                <a:gd name="T74" fmla="*/ 18 w 19"/>
                <a:gd name="T75" fmla="*/ 25 h 29"/>
                <a:gd name="T76" fmla="*/ 16 w 19"/>
                <a:gd name="T77" fmla="*/ 27 h 29"/>
                <a:gd name="T78" fmla="*/ 12 w 19"/>
                <a:gd name="T79" fmla="*/ 29 h 29"/>
                <a:gd name="T80" fmla="*/ 8 w 19"/>
                <a:gd name="T81" fmla="*/ 29 h 29"/>
                <a:gd name="T82" fmla="*/ 4 w 19"/>
                <a:gd name="T83" fmla="*/ 29 h 29"/>
                <a:gd name="T84" fmla="*/ 0 w 19"/>
                <a:gd name="T85" fmla="*/ 2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 h="29">
                  <a:moveTo>
                    <a:pt x="0" y="28"/>
                  </a:moveTo>
                  <a:cubicBezTo>
                    <a:pt x="0" y="21"/>
                    <a:pt x="0" y="21"/>
                    <a:pt x="0" y="21"/>
                  </a:cubicBezTo>
                  <a:cubicBezTo>
                    <a:pt x="1" y="22"/>
                    <a:pt x="2" y="23"/>
                    <a:pt x="4" y="24"/>
                  </a:cubicBezTo>
                  <a:cubicBezTo>
                    <a:pt x="5" y="24"/>
                    <a:pt x="6" y="24"/>
                    <a:pt x="8" y="24"/>
                  </a:cubicBezTo>
                  <a:cubicBezTo>
                    <a:pt x="8" y="24"/>
                    <a:pt x="9" y="24"/>
                    <a:pt x="10" y="24"/>
                  </a:cubicBezTo>
                  <a:cubicBezTo>
                    <a:pt x="10" y="24"/>
                    <a:pt x="11" y="24"/>
                    <a:pt x="11" y="24"/>
                  </a:cubicBezTo>
                  <a:cubicBezTo>
                    <a:pt x="12" y="23"/>
                    <a:pt x="12" y="23"/>
                    <a:pt x="12" y="23"/>
                  </a:cubicBezTo>
                  <a:cubicBezTo>
                    <a:pt x="12" y="22"/>
                    <a:pt x="12" y="22"/>
                    <a:pt x="12" y="21"/>
                  </a:cubicBezTo>
                  <a:cubicBezTo>
                    <a:pt x="12" y="21"/>
                    <a:pt x="12" y="20"/>
                    <a:pt x="12" y="20"/>
                  </a:cubicBezTo>
                  <a:cubicBezTo>
                    <a:pt x="12" y="20"/>
                    <a:pt x="11" y="19"/>
                    <a:pt x="11" y="19"/>
                  </a:cubicBezTo>
                  <a:cubicBezTo>
                    <a:pt x="10" y="18"/>
                    <a:pt x="9" y="18"/>
                    <a:pt x="9" y="18"/>
                  </a:cubicBezTo>
                  <a:cubicBezTo>
                    <a:pt x="8" y="17"/>
                    <a:pt x="7" y="17"/>
                    <a:pt x="6" y="17"/>
                  </a:cubicBezTo>
                  <a:cubicBezTo>
                    <a:pt x="4" y="16"/>
                    <a:pt x="2" y="15"/>
                    <a:pt x="1" y="13"/>
                  </a:cubicBezTo>
                  <a:cubicBezTo>
                    <a:pt x="0" y="12"/>
                    <a:pt x="0" y="10"/>
                    <a:pt x="0" y="9"/>
                  </a:cubicBezTo>
                  <a:cubicBezTo>
                    <a:pt x="0" y="7"/>
                    <a:pt x="0" y="6"/>
                    <a:pt x="1" y="5"/>
                  </a:cubicBezTo>
                  <a:cubicBezTo>
                    <a:pt x="1" y="4"/>
                    <a:pt x="2" y="3"/>
                    <a:pt x="3" y="2"/>
                  </a:cubicBezTo>
                  <a:cubicBezTo>
                    <a:pt x="4" y="2"/>
                    <a:pt x="5" y="1"/>
                    <a:pt x="7" y="1"/>
                  </a:cubicBezTo>
                  <a:cubicBezTo>
                    <a:pt x="8" y="0"/>
                    <a:pt x="9" y="0"/>
                    <a:pt x="11" y="0"/>
                  </a:cubicBezTo>
                  <a:cubicBezTo>
                    <a:pt x="12" y="0"/>
                    <a:pt x="14" y="0"/>
                    <a:pt x="15" y="1"/>
                  </a:cubicBezTo>
                  <a:cubicBezTo>
                    <a:pt x="16" y="1"/>
                    <a:pt x="17" y="1"/>
                    <a:pt x="18" y="1"/>
                  </a:cubicBezTo>
                  <a:cubicBezTo>
                    <a:pt x="18" y="7"/>
                    <a:pt x="18" y="7"/>
                    <a:pt x="18" y="7"/>
                  </a:cubicBezTo>
                  <a:cubicBezTo>
                    <a:pt x="17" y="7"/>
                    <a:pt x="17" y="7"/>
                    <a:pt x="16" y="6"/>
                  </a:cubicBezTo>
                  <a:cubicBezTo>
                    <a:pt x="16" y="6"/>
                    <a:pt x="15" y="6"/>
                    <a:pt x="15" y="6"/>
                  </a:cubicBezTo>
                  <a:cubicBezTo>
                    <a:pt x="14" y="6"/>
                    <a:pt x="13" y="5"/>
                    <a:pt x="13" y="5"/>
                  </a:cubicBezTo>
                  <a:cubicBezTo>
                    <a:pt x="12" y="5"/>
                    <a:pt x="12" y="5"/>
                    <a:pt x="11" y="5"/>
                  </a:cubicBezTo>
                  <a:cubicBezTo>
                    <a:pt x="10" y="5"/>
                    <a:pt x="10" y="5"/>
                    <a:pt x="9" y="5"/>
                  </a:cubicBezTo>
                  <a:cubicBezTo>
                    <a:pt x="9" y="6"/>
                    <a:pt x="8" y="6"/>
                    <a:pt x="8" y="6"/>
                  </a:cubicBezTo>
                  <a:cubicBezTo>
                    <a:pt x="7" y="6"/>
                    <a:pt x="7" y="7"/>
                    <a:pt x="7" y="7"/>
                  </a:cubicBezTo>
                  <a:cubicBezTo>
                    <a:pt x="7" y="7"/>
                    <a:pt x="6" y="8"/>
                    <a:pt x="6" y="8"/>
                  </a:cubicBezTo>
                  <a:cubicBezTo>
                    <a:pt x="6" y="9"/>
                    <a:pt x="7" y="9"/>
                    <a:pt x="7" y="9"/>
                  </a:cubicBezTo>
                  <a:cubicBezTo>
                    <a:pt x="7" y="10"/>
                    <a:pt x="7" y="10"/>
                    <a:pt x="8" y="10"/>
                  </a:cubicBezTo>
                  <a:cubicBezTo>
                    <a:pt x="8" y="11"/>
                    <a:pt x="9" y="11"/>
                    <a:pt x="10" y="11"/>
                  </a:cubicBezTo>
                  <a:cubicBezTo>
                    <a:pt x="10" y="12"/>
                    <a:pt x="11" y="12"/>
                    <a:pt x="12" y="12"/>
                  </a:cubicBezTo>
                  <a:cubicBezTo>
                    <a:pt x="13" y="13"/>
                    <a:pt x="14" y="13"/>
                    <a:pt x="15" y="14"/>
                  </a:cubicBezTo>
                  <a:cubicBezTo>
                    <a:pt x="16" y="14"/>
                    <a:pt x="16" y="15"/>
                    <a:pt x="17" y="16"/>
                  </a:cubicBezTo>
                  <a:cubicBezTo>
                    <a:pt x="18" y="16"/>
                    <a:pt x="18" y="17"/>
                    <a:pt x="19" y="18"/>
                  </a:cubicBezTo>
                  <a:cubicBezTo>
                    <a:pt x="19" y="19"/>
                    <a:pt x="19" y="20"/>
                    <a:pt x="19" y="21"/>
                  </a:cubicBezTo>
                  <a:cubicBezTo>
                    <a:pt x="19" y="22"/>
                    <a:pt x="19" y="24"/>
                    <a:pt x="18" y="25"/>
                  </a:cubicBezTo>
                  <a:cubicBezTo>
                    <a:pt x="18" y="26"/>
                    <a:pt x="17" y="27"/>
                    <a:pt x="16" y="27"/>
                  </a:cubicBezTo>
                  <a:cubicBezTo>
                    <a:pt x="15" y="28"/>
                    <a:pt x="14" y="29"/>
                    <a:pt x="12" y="29"/>
                  </a:cubicBezTo>
                  <a:cubicBezTo>
                    <a:pt x="11" y="29"/>
                    <a:pt x="9" y="29"/>
                    <a:pt x="8" y="29"/>
                  </a:cubicBezTo>
                  <a:cubicBezTo>
                    <a:pt x="6" y="29"/>
                    <a:pt x="5" y="29"/>
                    <a:pt x="4" y="29"/>
                  </a:cubicBezTo>
                  <a:cubicBezTo>
                    <a:pt x="2" y="29"/>
                    <a:pt x="1" y="28"/>
                    <a:pt x="0" y="28"/>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54" name="Freeform 54"/>
            <p:cNvSpPr>
              <a:spLocks noEditPoints="1"/>
            </p:cNvSpPr>
            <p:nvPr/>
          </p:nvSpPr>
          <p:spPr bwMode="auto">
            <a:xfrm>
              <a:off x="2512333" y="3598051"/>
              <a:ext cx="39866" cy="41113"/>
            </a:xfrm>
            <a:custGeom>
              <a:avLst/>
              <a:gdLst>
                <a:gd name="T0" fmla="*/ 27 w 27"/>
                <a:gd name="T1" fmla="*/ 28 h 28"/>
                <a:gd name="T2" fmla="*/ 21 w 27"/>
                <a:gd name="T3" fmla="*/ 28 h 28"/>
                <a:gd name="T4" fmla="*/ 19 w 27"/>
                <a:gd name="T5" fmla="*/ 22 h 28"/>
                <a:gd name="T6" fmla="*/ 9 w 27"/>
                <a:gd name="T7" fmla="*/ 22 h 28"/>
                <a:gd name="T8" fmla="*/ 7 w 27"/>
                <a:gd name="T9" fmla="*/ 28 h 28"/>
                <a:gd name="T10" fmla="*/ 0 w 27"/>
                <a:gd name="T11" fmla="*/ 28 h 28"/>
                <a:gd name="T12" fmla="*/ 10 w 27"/>
                <a:gd name="T13" fmla="*/ 0 h 28"/>
                <a:gd name="T14" fmla="*/ 18 w 27"/>
                <a:gd name="T15" fmla="*/ 0 h 28"/>
                <a:gd name="T16" fmla="*/ 27 w 27"/>
                <a:gd name="T17" fmla="*/ 28 h 28"/>
                <a:gd name="T18" fmla="*/ 17 w 27"/>
                <a:gd name="T19" fmla="*/ 17 h 28"/>
                <a:gd name="T20" fmla="*/ 14 w 27"/>
                <a:gd name="T21" fmla="*/ 7 h 28"/>
                <a:gd name="T22" fmla="*/ 14 w 27"/>
                <a:gd name="T23" fmla="*/ 5 h 28"/>
                <a:gd name="T24" fmla="*/ 14 w 27"/>
                <a:gd name="T25" fmla="*/ 5 h 28"/>
                <a:gd name="T26" fmla="*/ 13 w 27"/>
                <a:gd name="T27" fmla="*/ 7 h 28"/>
                <a:gd name="T28" fmla="*/ 10 w 27"/>
                <a:gd name="T29" fmla="*/ 17 h 28"/>
                <a:gd name="T30" fmla="*/ 17 w 27"/>
                <a:gd name="T31" fmla="*/ 1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28">
                  <a:moveTo>
                    <a:pt x="27" y="28"/>
                  </a:moveTo>
                  <a:cubicBezTo>
                    <a:pt x="21" y="28"/>
                    <a:pt x="21" y="28"/>
                    <a:pt x="21" y="28"/>
                  </a:cubicBezTo>
                  <a:cubicBezTo>
                    <a:pt x="19" y="22"/>
                    <a:pt x="19" y="22"/>
                    <a:pt x="19" y="22"/>
                  </a:cubicBezTo>
                  <a:cubicBezTo>
                    <a:pt x="9" y="22"/>
                    <a:pt x="9" y="22"/>
                    <a:pt x="9" y="22"/>
                  </a:cubicBezTo>
                  <a:cubicBezTo>
                    <a:pt x="7" y="28"/>
                    <a:pt x="7" y="28"/>
                    <a:pt x="7" y="28"/>
                  </a:cubicBezTo>
                  <a:cubicBezTo>
                    <a:pt x="0" y="28"/>
                    <a:pt x="0" y="28"/>
                    <a:pt x="0" y="28"/>
                  </a:cubicBezTo>
                  <a:cubicBezTo>
                    <a:pt x="10" y="0"/>
                    <a:pt x="10" y="0"/>
                    <a:pt x="10" y="0"/>
                  </a:cubicBezTo>
                  <a:cubicBezTo>
                    <a:pt x="18" y="0"/>
                    <a:pt x="18" y="0"/>
                    <a:pt x="18" y="0"/>
                  </a:cubicBezTo>
                  <a:lnTo>
                    <a:pt x="27" y="28"/>
                  </a:lnTo>
                  <a:close/>
                  <a:moveTo>
                    <a:pt x="17" y="17"/>
                  </a:moveTo>
                  <a:cubicBezTo>
                    <a:pt x="14" y="7"/>
                    <a:pt x="14" y="7"/>
                    <a:pt x="14" y="7"/>
                  </a:cubicBezTo>
                  <a:cubicBezTo>
                    <a:pt x="14" y="7"/>
                    <a:pt x="14" y="6"/>
                    <a:pt x="14" y="5"/>
                  </a:cubicBezTo>
                  <a:cubicBezTo>
                    <a:pt x="14" y="5"/>
                    <a:pt x="14" y="5"/>
                    <a:pt x="14" y="5"/>
                  </a:cubicBezTo>
                  <a:cubicBezTo>
                    <a:pt x="13" y="6"/>
                    <a:pt x="13" y="7"/>
                    <a:pt x="13" y="7"/>
                  </a:cubicBezTo>
                  <a:cubicBezTo>
                    <a:pt x="10" y="17"/>
                    <a:pt x="10" y="17"/>
                    <a:pt x="10" y="17"/>
                  </a:cubicBezTo>
                  <a:lnTo>
                    <a:pt x="17" y="17"/>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55" name="Freeform 55"/>
            <p:cNvSpPr>
              <a:spLocks noEditPoints="1"/>
            </p:cNvSpPr>
            <p:nvPr/>
          </p:nvSpPr>
          <p:spPr bwMode="auto">
            <a:xfrm>
              <a:off x="2558432" y="3598051"/>
              <a:ext cx="31148" cy="41113"/>
            </a:xfrm>
            <a:custGeom>
              <a:avLst/>
              <a:gdLst>
                <a:gd name="T0" fmla="*/ 6 w 21"/>
                <a:gd name="T1" fmla="*/ 18 h 28"/>
                <a:gd name="T2" fmla="*/ 6 w 21"/>
                <a:gd name="T3" fmla="*/ 28 h 28"/>
                <a:gd name="T4" fmla="*/ 0 w 21"/>
                <a:gd name="T5" fmla="*/ 28 h 28"/>
                <a:gd name="T6" fmla="*/ 0 w 21"/>
                <a:gd name="T7" fmla="*/ 0 h 28"/>
                <a:gd name="T8" fmla="*/ 10 w 21"/>
                <a:gd name="T9" fmla="*/ 0 h 28"/>
                <a:gd name="T10" fmla="*/ 21 w 21"/>
                <a:gd name="T11" fmla="*/ 9 h 28"/>
                <a:gd name="T12" fmla="*/ 17 w 21"/>
                <a:gd name="T13" fmla="*/ 16 h 28"/>
                <a:gd name="T14" fmla="*/ 9 w 21"/>
                <a:gd name="T15" fmla="*/ 18 h 28"/>
                <a:gd name="T16" fmla="*/ 6 w 21"/>
                <a:gd name="T17" fmla="*/ 18 h 28"/>
                <a:gd name="T18" fmla="*/ 6 w 21"/>
                <a:gd name="T19" fmla="*/ 5 h 28"/>
                <a:gd name="T20" fmla="*/ 6 w 21"/>
                <a:gd name="T21" fmla="*/ 13 h 28"/>
                <a:gd name="T22" fmla="*/ 9 w 21"/>
                <a:gd name="T23" fmla="*/ 13 h 28"/>
                <a:gd name="T24" fmla="*/ 14 w 21"/>
                <a:gd name="T25" fmla="*/ 9 h 28"/>
                <a:gd name="T26" fmla="*/ 9 w 21"/>
                <a:gd name="T27" fmla="*/ 5 h 28"/>
                <a:gd name="T28" fmla="*/ 6 w 21"/>
                <a:gd name="T29" fmla="*/ 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8">
                  <a:moveTo>
                    <a:pt x="6" y="18"/>
                  </a:moveTo>
                  <a:cubicBezTo>
                    <a:pt x="6" y="28"/>
                    <a:pt x="6" y="28"/>
                    <a:pt x="6" y="28"/>
                  </a:cubicBezTo>
                  <a:cubicBezTo>
                    <a:pt x="0" y="28"/>
                    <a:pt x="0" y="28"/>
                    <a:pt x="0" y="28"/>
                  </a:cubicBezTo>
                  <a:cubicBezTo>
                    <a:pt x="0" y="0"/>
                    <a:pt x="0" y="0"/>
                    <a:pt x="0" y="0"/>
                  </a:cubicBezTo>
                  <a:cubicBezTo>
                    <a:pt x="10" y="0"/>
                    <a:pt x="10" y="0"/>
                    <a:pt x="10" y="0"/>
                  </a:cubicBezTo>
                  <a:cubicBezTo>
                    <a:pt x="17" y="0"/>
                    <a:pt x="21" y="3"/>
                    <a:pt x="21" y="9"/>
                  </a:cubicBezTo>
                  <a:cubicBezTo>
                    <a:pt x="21" y="12"/>
                    <a:pt x="20" y="14"/>
                    <a:pt x="17" y="16"/>
                  </a:cubicBezTo>
                  <a:cubicBezTo>
                    <a:pt x="15" y="17"/>
                    <a:pt x="13" y="18"/>
                    <a:pt x="9" y="18"/>
                  </a:cubicBezTo>
                  <a:lnTo>
                    <a:pt x="6" y="18"/>
                  </a:lnTo>
                  <a:close/>
                  <a:moveTo>
                    <a:pt x="6" y="5"/>
                  </a:moveTo>
                  <a:cubicBezTo>
                    <a:pt x="6" y="13"/>
                    <a:pt x="6" y="13"/>
                    <a:pt x="6" y="13"/>
                  </a:cubicBezTo>
                  <a:cubicBezTo>
                    <a:pt x="9" y="13"/>
                    <a:pt x="9" y="13"/>
                    <a:pt x="9" y="13"/>
                  </a:cubicBezTo>
                  <a:cubicBezTo>
                    <a:pt x="12" y="13"/>
                    <a:pt x="14" y="12"/>
                    <a:pt x="14" y="9"/>
                  </a:cubicBezTo>
                  <a:cubicBezTo>
                    <a:pt x="14" y="6"/>
                    <a:pt x="12" y="5"/>
                    <a:pt x="9" y="5"/>
                  </a:cubicBezTo>
                  <a:lnTo>
                    <a:pt x="6" y="5"/>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56" name="Freeform 56"/>
            <p:cNvSpPr>
              <a:spLocks noEditPoints="1"/>
            </p:cNvSpPr>
            <p:nvPr/>
          </p:nvSpPr>
          <p:spPr bwMode="auto">
            <a:xfrm>
              <a:off x="2595806" y="3598051"/>
              <a:ext cx="29901" cy="41113"/>
            </a:xfrm>
            <a:custGeom>
              <a:avLst/>
              <a:gdLst>
                <a:gd name="T0" fmla="*/ 6 w 20"/>
                <a:gd name="T1" fmla="*/ 18 h 28"/>
                <a:gd name="T2" fmla="*/ 6 w 20"/>
                <a:gd name="T3" fmla="*/ 28 h 28"/>
                <a:gd name="T4" fmla="*/ 0 w 20"/>
                <a:gd name="T5" fmla="*/ 28 h 28"/>
                <a:gd name="T6" fmla="*/ 0 w 20"/>
                <a:gd name="T7" fmla="*/ 0 h 28"/>
                <a:gd name="T8" fmla="*/ 10 w 20"/>
                <a:gd name="T9" fmla="*/ 0 h 28"/>
                <a:gd name="T10" fmla="*/ 20 w 20"/>
                <a:gd name="T11" fmla="*/ 9 h 28"/>
                <a:gd name="T12" fmla="*/ 17 w 20"/>
                <a:gd name="T13" fmla="*/ 16 h 28"/>
                <a:gd name="T14" fmla="*/ 9 w 20"/>
                <a:gd name="T15" fmla="*/ 18 h 28"/>
                <a:gd name="T16" fmla="*/ 6 w 20"/>
                <a:gd name="T17" fmla="*/ 18 h 28"/>
                <a:gd name="T18" fmla="*/ 6 w 20"/>
                <a:gd name="T19" fmla="*/ 5 h 28"/>
                <a:gd name="T20" fmla="*/ 6 w 20"/>
                <a:gd name="T21" fmla="*/ 13 h 28"/>
                <a:gd name="T22" fmla="*/ 8 w 20"/>
                <a:gd name="T23" fmla="*/ 13 h 28"/>
                <a:gd name="T24" fmla="*/ 13 w 20"/>
                <a:gd name="T25" fmla="*/ 9 h 28"/>
                <a:gd name="T26" fmla="*/ 8 w 20"/>
                <a:gd name="T27" fmla="*/ 5 h 28"/>
                <a:gd name="T28" fmla="*/ 6 w 20"/>
                <a:gd name="T29" fmla="*/ 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8">
                  <a:moveTo>
                    <a:pt x="6" y="18"/>
                  </a:moveTo>
                  <a:cubicBezTo>
                    <a:pt x="6" y="28"/>
                    <a:pt x="6" y="28"/>
                    <a:pt x="6" y="28"/>
                  </a:cubicBezTo>
                  <a:cubicBezTo>
                    <a:pt x="0" y="28"/>
                    <a:pt x="0" y="28"/>
                    <a:pt x="0" y="28"/>
                  </a:cubicBezTo>
                  <a:cubicBezTo>
                    <a:pt x="0" y="0"/>
                    <a:pt x="0" y="0"/>
                    <a:pt x="0" y="0"/>
                  </a:cubicBezTo>
                  <a:cubicBezTo>
                    <a:pt x="10" y="0"/>
                    <a:pt x="10" y="0"/>
                    <a:pt x="10" y="0"/>
                  </a:cubicBezTo>
                  <a:cubicBezTo>
                    <a:pt x="17" y="0"/>
                    <a:pt x="20" y="3"/>
                    <a:pt x="20" y="9"/>
                  </a:cubicBezTo>
                  <a:cubicBezTo>
                    <a:pt x="20" y="12"/>
                    <a:pt x="19" y="14"/>
                    <a:pt x="17" y="16"/>
                  </a:cubicBezTo>
                  <a:cubicBezTo>
                    <a:pt x="15" y="17"/>
                    <a:pt x="12" y="18"/>
                    <a:pt x="9" y="18"/>
                  </a:cubicBezTo>
                  <a:lnTo>
                    <a:pt x="6" y="18"/>
                  </a:lnTo>
                  <a:close/>
                  <a:moveTo>
                    <a:pt x="6" y="5"/>
                  </a:moveTo>
                  <a:cubicBezTo>
                    <a:pt x="6" y="13"/>
                    <a:pt x="6" y="13"/>
                    <a:pt x="6" y="13"/>
                  </a:cubicBezTo>
                  <a:cubicBezTo>
                    <a:pt x="8" y="13"/>
                    <a:pt x="8" y="13"/>
                    <a:pt x="8" y="13"/>
                  </a:cubicBezTo>
                  <a:cubicBezTo>
                    <a:pt x="12" y="13"/>
                    <a:pt x="13" y="12"/>
                    <a:pt x="13" y="9"/>
                  </a:cubicBezTo>
                  <a:cubicBezTo>
                    <a:pt x="13" y="6"/>
                    <a:pt x="12" y="5"/>
                    <a:pt x="8" y="5"/>
                  </a:cubicBezTo>
                  <a:lnTo>
                    <a:pt x="6" y="5"/>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57" name="Rectangle 57"/>
            <p:cNvSpPr>
              <a:spLocks noChangeArrowheads="1"/>
            </p:cNvSpPr>
            <p:nvPr/>
          </p:nvSpPr>
          <p:spPr bwMode="auto">
            <a:xfrm>
              <a:off x="2985748" y="2966417"/>
              <a:ext cx="241690" cy="241690"/>
            </a:xfrm>
            <a:prstGeom prst="rect">
              <a:avLst/>
            </a:prstGeom>
            <a:solidFill>
              <a:schemeClr val="bg2">
                <a:lumMod val="60000"/>
                <a:lumOff val="40000"/>
              </a:schemeClr>
            </a:solidFill>
            <a:ln>
              <a:noFill/>
            </a:ln>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58" name="Freeform 58"/>
            <p:cNvSpPr>
              <a:spLocks noEditPoints="1"/>
            </p:cNvSpPr>
            <p:nvPr/>
          </p:nvSpPr>
          <p:spPr bwMode="auto">
            <a:xfrm>
              <a:off x="3070464" y="3024971"/>
              <a:ext cx="72259" cy="123337"/>
            </a:xfrm>
            <a:custGeom>
              <a:avLst/>
              <a:gdLst>
                <a:gd name="T0" fmla="*/ 46 w 58"/>
                <a:gd name="T1" fmla="*/ 9 h 99"/>
                <a:gd name="T2" fmla="*/ 46 w 58"/>
                <a:gd name="T3" fmla="*/ 0 h 99"/>
                <a:gd name="T4" fmla="*/ 40 w 58"/>
                <a:gd name="T5" fmla="*/ 0 h 99"/>
                <a:gd name="T6" fmla="*/ 40 w 58"/>
                <a:gd name="T7" fmla="*/ 9 h 99"/>
                <a:gd name="T8" fmla="*/ 38 w 58"/>
                <a:gd name="T9" fmla="*/ 9 h 99"/>
                <a:gd name="T10" fmla="*/ 38 w 58"/>
                <a:gd name="T11" fmla="*/ 0 h 99"/>
                <a:gd name="T12" fmla="*/ 32 w 58"/>
                <a:gd name="T13" fmla="*/ 0 h 99"/>
                <a:gd name="T14" fmla="*/ 32 w 58"/>
                <a:gd name="T15" fmla="*/ 9 h 99"/>
                <a:gd name="T16" fmla="*/ 0 w 58"/>
                <a:gd name="T17" fmla="*/ 9 h 99"/>
                <a:gd name="T18" fmla="*/ 0 w 58"/>
                <a:gd name="T19" fmla="*/ 11 h 99"/>
                <a:gd name="T20" fmla="*/ 2 w 58"/>
                <a:gd name="T21" fmla="*/ 11 h 99"/>
                <a:gd name="T22" fmla="*/ 2 w 58"/>
                <a:gd name="T23" fmla="*/ 99 h 99"/>
                <a:gd name="T24" fmla="*/ 20 w 58"/>
                <a:gd name="T25" fmla="*/ 99 h 99"/>
                <a:gd name="T26" fmla="*/ 20 w 58"/>
                <a:gd name="T27" fmla="*/ 86 h 99"/>
                <a:gd name="T28" fmla="*/ 26 w 58"/>
                <a:gd name="T29" fmla="*/ 86 h 99"/>
                <a:gd name="T30" fmla="*/ 26 w 58"/>
                <a:gd name="T31" fmla="*/ 99 h 99"/>
                <a:gd name="T32" fmla="*/ 32 w 58"/>
                <a:gd name="T33" fmla="*/ 99 h 99"/>
                <a:gd name="T34" fmla="*/ 32 w 58"/>
                <a:gd name="T35" fmla="*/ 86 h 99"/>
                <a:gd name="T36" fmla="*/ 38 w 58"/>
                <a:gd name="T37" fmla="*/ 86 h 99"/>
                <a:gd name="T38" fmla="*/ 38 w 58"/>
                <a:gd name="T39" fmla="*/ 99 h 99"/>
                <a:gd name="T40" fmla="*/ 55 w 58"/>
                <a:gd name="T41" fmla="*/ 99 h 99"/>
                <a:gd name="T42" fmla="*/ 55 w 58"/>
                <a:gd name="T43" fmla="*/ 11 h 99"/>
                <a:gd name="T44" fmla="*/ 58 w 58"/>
                <a:gd name="T45" fmla="*/ 11 h 99"/>
                <a:gd name="T46" fmla="*/ 58 w 58"/>
                <a:gd name="T47" fmla="*/ 9 h 99"/>
                <a:gd name="T48" fmla="*/ 46 w 58"/>
                <a:gd name="T49" fmla="*/ 9 h 99"/>
                <a:gd name="T50" fmla="*/ 50 w 58"/>
                <a:gd name="T51" fmla="*/ 82 h 99"/>
                <a:gd name="T52" fmla="*/ 8 w 58"/>
                <a:gd name="T53" fmla="*/ 82 h 99"/>
                <a:gd name="T54" fmla="*/ 8 w 58"/>
                <a:gd name="T55" fmla="*/ 75 h 99"/>
                <a:gd name="T56" fmla="*/ 50 w 58"/>
                <a:gd name="T57" fmla="*/ 75 h 99"/>
                <a:gd name="T58" fmla="*/ 50 w 58"/>
                <a:gd name="T59" fmla="*/ 82 h 99"/>
                <a:gd name="T60" fmla="*/ 50 w 58"/>
                <a:gd name="T61" fmla="*/ 71 h 99"/>
                <a:gd name="T62" fmla="*/ 8 w 58"/>
                <a:gd name="T63" fmla="*/ 71 h 99"/>
                <a:gd name="T64" fmla="*/ 8 w 58"/>
                <a:gd name="T65" fmla="*/ 63 h 99"/>
                <a:gd name="T66" fmla="*/ 50 w 58"/>
                <a:gd name="T67" fmla="*/ 63 h 99"/>
                <a:gd name="T68" fmla="*/ 50 w 58"/>
                <a:gd name="T69" fmla="*/ 71 h 99"/>
                <a:gd name="T70" fmla="*/ 50 w 58"/>
                <a:gd name="T71" fmla="*/ 59 h 99"/>
                <a:gd name="T72" fmla="*/ 8 w 58"/>
                <a:gd name="T73" fmla="*/ 59 h 99"/>
                <a:gd name="T74" fmla="*/ 8 w 58"/>
                <a:gd name="T75" fmla="*/ 52 h 99"/>
                <a:gd name="T76" fmla="*/ 50 w 58"/>
                <a:gd name="T77" fmla="*/ 52 h 99"/>
                <a:gd name="T78" fmla="*/ 50 w 58"/>
                <a:gd name="T79" fmla="*/ 59 h 99"/>
                <a:gd name="T80" fmla="*/ 50 w 58"/>
                <a:gd name="T81" fmla="*/ 47 h 99"/>
                <a:gd name="T82" fmla="*/ 8 w 58"/>
                <a:gd name="T83" fmla="*/ 47 h 99"/>
                <a:gd name="T84" fmla="*/ 8 w 58"/>
                <a:gd name="T85" fmla="*/ 40 h 99"/>
                <a:gd name="T86" fmla="*/ 50 w 58"/>
                <a:gd name="T87" fmla="*/ 40 h 99"/>
                <a:gd name="T88" fmla="*/ 50 w 58"/>
                <a:gd name="T89" fmla="*/ 47 h 99"/>
                <a:gd name="T90" fmla="*/ 50 w 58"/>
                <a:gd name="T91" fmla="*/ 35 h 99"/>
                <a:gd name="T92" fmla="*/ 8 w 58"/>
                <a:gd name="T93" fmla="*/ 35 h 99"/>
                <a:gd name="T94" fmla="*/ 8 w 58"/>
                <a:gd name="T95" fmla="*/ 28 h 99"/>
                <a:gd name="T96" fmla="*/ 50 w 58"/>
                <a:gd name="T97" fmla="*/ 28 h 99"/>
                <a:gd name="T98" fmla="*/ 50 w 58"/>
                <a:gd name="T99" fmla="*/ 35 h 99"/>
                <a:gd name="T100" fmla="*/ 50 w 58"/>
                <a:gd name="T101" fmla="*/ 23 h 99"/>
                <a:gd name="T102" fmla="*/ 8 w 58"/>
                <a:gd name="T103" fmla="*/ 23 h 99"/>
                <a:gd name="T104" fmla="*/ 8 w 58"/>
                <a:gd name="T105" fmla="*/ 16 h 99"/>
                <a:gd name="T106" fmla="*/ 50 w 58"/>
                <a:gd name="T107" fmla="*/ 16 h 99"/>
                <a:gd name="T108" fmla="*/ 50 w 58"/>
                <a:gd name="T109" fmla="*/ 2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8" h="99">
                  <a:moveTo>
                    <a:pt x="46" y="9"/>
                  </a:moveTo>
                  <a:lnTo>
                    <a:pt x="46" y="0"/>
                  </a:lnTo>
                  <a:lnTo>
                    <a:pt x="40" y="0"/>
                  </a:lnTo>
                  <a:lnTo>
                    <a:pt x="40" y="9"/>
                  </a:lnTo>
                  <a:lnTo>
                    <a:pt x="38" y="9"/>
                  </a:lnTo>
                  <a:lnTo>
                    <a:pt x="38" y="0"/>
                  </a:lnTo>
                  <a:lnTo>
                    <a:pt x="32" y="0"/>
                  </a:lnTo>
                  <a:lnTo>
                    <a:pt x="32" y="9"/>
                  </a:lnTo>
                  <a:lnTo>
                    <a:pt x="0" y="9"/>
                  </a:lnTo>
                  <a:lnTo>
                    <a:pt x="0" y="11"/>
                  </a:lnTo>
                  <a:lnTo>
                    <a:pt x="2" y="11"/>
                  </a:lnTo>
                  <a:lnTo>
                    <a:pt x="2" y="99"/>
                  </a:lnTo>
                  <a:lnTo>
                    <a:pt x="20" y="99"/>
                  </a:lnTo>
                  <a:lnTo>
                    <a:pt x="20" y="86"/>
                  </a:lnTo>
                  <a:lnTo>
                    <a:pt x="26" y="86"/>
                  </a:lnTo>
                  <a:lnTo>
                    <a:pt x="26" y="99"/>
                  </a:lnTo>
                  <a:lnTo>
                    <a:pt x="32" y="99"/>
                  </a:lnTo>
                  <a:lnTo>
                    <a:pt x="32" y="86"/>
                  </a:lnTo>
                  <a:lnTo>
                    <a:pt x="38" y="86"/>
                  </a:lnTo>
                  <a:lnTo>
                    <a:pt x="38" y="99"/>
                  </a:lnTo>
                  <a:lnTo>
                    <a:pt x="55" y="99"/>
                  </a:lnTo>
                  <a:lnTo>
                    <a:pt x="55" y="11"/>
                  </a:lnTo>
                  <a:lnTo>
                    <a:pt x="58" y="11"/>
                  </a:lnTo>
                  <a:lnTo>
                    <a:pt x="58" y="9"/>
                  </a:lnTo>
                  <a:lnTo>
                    <a:pt x="46" y="9"/>
                  </a:lnTo>
                  <a:close/>
                  <a:moveTo>
                    <a:pt x="50" y="82"/>
                  </a:moveTo>
                  <a:lnTo>
                    <a:pt x="8" y="82"/>
                  </a:lnTo>
                  <a:lnTo>
                    <a:pt x="8" y="75"/>
                  </a:lnTo>
                  <a:lnTo>
                    <a:pt x="50" y="75"/>
                  </a:lnTo>
                  <a:lnTo>
                    <a:pt x="50" y="82"/>
                  </a:lnTo>
                  <a:close/>
                  <a:moveTo>
                    <a:pt x="50" y="71"/>
                  </a:moveTo>
                  <a:lnTo>
                    <a:pt x="8" y="71"/>
                  </a:lnTo>
                  <a:lnTo>
                    <a:pt x="8" y="63"/>
                  </a:lnTo>
                  <a:lnTo>
                    <a:pt x="50" y="63"/>
                  </a:lnTo>
                  <a:lnTo>
                    <a:pt x="50" y="71"/>
                  </a:lnTo>
                  <a:close/>
                  <a:moveTo>
                    <a:pt x="50" y="59"/>
                  </a:moveTo>
                  <a:lnTo>
                    <a:pt x="8" y="59"/>
                  </a:lnTo>
                  <a:lnTo>
                    <a:pt x="8" y="52"/>
                  </a:lnTo>
                  <a:lnTo>
                    <a:pt x="50" y="52"/>
                  </a:lnTo>
                  <a:lnTo>
                    <a:pt x="50" y="59"/>
                  </a:lnTo>
                  <a:close/>
                  <a:moveTo>
                    <a:pt x="50" y="47"/>
                  </a:moveTo>
                  <a:lnTo>
                    <a:pt x="8" y="47"/>
                  </a:lnTo>
                  <a:lnTo>
                    <a:pt x="8" y="40"/>
                  </a:lnTo>
                  <a:lnTo>
                    <a:pt x="50" y="40"/>
                  </a:lnTo>
                  <a:lnTo>
                    <a:pt x="50" y="47"/>
                  </a:lnTo>
                  <a:close/>
                  <a:moveTo>
                    <a:pt x="50" y="35"/>
                  </a:moveTo>
                  <a:lnTo>
                    <a:pt x="8" y="35"/>
                  </a:lnTo>
                  <a:lnTo>
                    <a:pt x="8" y="28"/>
                  </a:lnTo>
                  <a:lnTo>
                    <a:pt x="50" y="28"/>
                  </a:lnTo>
                  <a:lnTo>
                    <a:pt x="50" y="35"/>
                  </a:lnTo>
                  <a:close/>
                  <a:moveTo>
                    <a:pt x="50" y="23"/>
                  </a:moveTo>
                  <a:lnTo>
                    <a:pt x="8" y="23"/>
                  </a:lnTo>
                  <a:lnTo>
                    <a:pt x="8" y="16"/>
                  </a:lnTo>
                  <a:lnTo>
                    <a:pt x="50" y="16"/>
                  </a:lnTo>
                  <a:lnTo>
                    <a:pt x="50" y="23"/>
                  </a:lnTo>
                  <a:close/>
                </a:path>
              </a:pathLst>
            </a:custGeom>
            <a:solidFill>
              <a:schemeClr val="bg2">
                <a:lumMod val="75000"/>
              </a:schemeClr>
            </a:solidFill>
            <a:ln>
              <a:noFill/>
            </a:ln>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59" name="Rectangle 59"/>
            <p:cNvSpPr>
              <a:spLocks noChangeArrowheads="1"/>
            </p:cNvSpPr>
            <p:nvPr/>
          </p:nvSpPr>
          <p:spPr bwMode="auto">
            <a:xfrm>
              <a:off x="2985748" y="3225548"/>
              <a:ext cx="241690" cy="239198"/>
            </a:xfrm>
            <a:prstGeom prst="rect">
              <a:avLst/>
            </a:prstGeom>
            <a:solidFill>
              <a:schemeClr val="bg2">
                <a:lumMod val="60000"/>
                <a:lumOff val="40000"/>
              </a:schemeClr>
            </a:solidFill>
            <a:ln>
              <a:noFill/>
            </a:ln>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60" name="Freeform 60"/>
            <p:cNvSpPr>
              <a:spLocks noEditPoints="1"/>
            </p:cNvSpPr>
            <p:nvPr/>
          </p:nvSpPr>
          <p:spPr bwMode="auto">
            <a:xfrm>
              <a:off x="3070464" y="3282857"/>
              <a:ext cx="72259" cy="123337"/>
            </a:xfrm>
            <a:custGeom>
              <a:avLst/>
              <a:gdLst>
                <a:gd name="T0" fmla="*/ 46 w 58"/>
                <a:gd name="T1" fmla="*/ 8 h 99"/>
                <a:gd name="T2" fmla="*/ 46 w 58"/>
                <a:gd name="T3" fmla="*/ 0 h 99"/>
                <a:gd name="T4" fmla="*/ 40 w 58"/>
                <a:gd name="T5" fmla="*/ 0 h 99"/>
                <a:gd name="T6" fmla="*/ 40 w 58"/>
                <a:gd name="T7" fmla="*/ 8 h 99"/>
                <a:gd name="T8" fmla="*/ 38 w 58"/>
                <a:gd name="T9" fmla="*/ 8 h 99"/>
                <a:gd name="T10" fmla="*/ 38 w 58"/>
                <a:gd name="T11" fmla="*/ 0 h 99"/>
                <a:gd name="T12" fmla="*/ 32 w 58"/>
                <a:gd name="T13" fmla="*/ 0 h 99"/>
                <a:gd name="T14" fmla="*/ 32 w 58"/>
                <a:gd name="T15" fmla="*/ 8 h 99"/>
                <a:gd name="T16" fmla="*/ 0 w 58"/>
                <a:gd name="T17" fmla="*/ 8 h 99"/>
                <a:gd name="T18" fmla="*/ 0 w 58"/>
                <a:gd name="T19" fmla="*/ 11 h 99"/>
                <a:gd name="T20" fmla="*/ 2 w 58"/>
                <a:gd name="T21" fmla="*/ 11 h 99"/>
                <a:gd name="T22" fmla="*/ 2 w 58"/>
                <a:gd name="T23" fmla="*/ 99 h 99"/>
                <a:gd name="T24" fmla="*/ 20 w 58"/>
                <a:gd name="T25" fmla="*/ 99 h 99"/>
                <a:gd name="T26" fmla="*/ 20 w 58"/>
                <a:gd name="T27" fmla="*/ 86 h 99"/>
                <a:gd name="T28" fmla="*/ 26 w 58"/>
                <a:gd name="T29" fmla="*/ 86 h 99"/>
                <a:gd name="T30" fmla="*/ 26 w 58"/>
                <a:gd name="T31" fmla="*/ 99 h 99"/>
                <a:gd name="T32" fmla="*/ 32 w 58"/>
                <a:gd name="T33" fmla="*/ 99 h 99"/>
                <a:gd name="T34" fmla="*/ 32 w 58"/>
                <a:gd name="T35" fmla="*/ 86 h 99"/>
                <a:gd name="T36" fmla="*/ 38 w 58"/>
                <a:gd name="T37" fmla="*/ 86 h 99"/>
                <a:gd name="T38" fmla="*/ 38 w 58"/>
                <a:gd name="T39" fmla="*/ 99 h 99"/>
                <a:gd name="T40" fmla="*/ 55 w 58"/>
                <a:gd name="T41" fmla="*/ 99 h 99"/>
                <a:gd name="T42" fmla="*/ 55 w 58"/>
                <a:gd name="T43" fmla="*/ 11 h 99"/>
                <a:gd name="T44" fmla="*/ 58 w 58"/>
                <a:gd name="T45" fmla="*/ 11 h 99"/>
                <a:gd name="T46" fmla="*/ 58 w 58"/>
                <a:gd name="T47" fmla="*/ 8 h 99"/>
                <a:gd name="T48" fmla="*/ 46 w 58"/>
                <a:gd name="T49" fmla="*/ 8 h 99"/>
                <a:gd name="T50" fmla="*/ 50 w 58"/>
                <a:gd name="T51" fmla="*/ 82 h 99"/>
                <a:gd name="T52" fmla="*/ 8 w 58"/>
                <a:gd name="T53" fmla="*/ 82 h 99"/>
                <a:gd name="T54" fmla="*/ 8 w 58"/>
                <a:gd name="T55" fmla="*/ 75 h 99"/>
                <a:gd name="T56" fmla="*/ 50 w 58"/>
                <a:gd name="T57" fmla="*/ 75 h 99"/>
                <a:gd name="T58" fmla="*/ 50 w 58"/>
                <a:gd name="T59" fmla="*/ 82 h 99"/>
                <a:gd name="T60" fmla="*/ 50 w 58"/>
                <a:gd name="T61" fmla="*/ 70 h 99"/>
                <a:gd name="T62" fmla="*/ 8 w 58"/>
                <a:gd name="T63" fmla="*/ 70 h 99"/>
                <a:gd name="T64" fmla="*/ 8 w 58"/>
                <a:gd name="T65" fmla="*/ 63 h 99"/>
                <a:gd name="T66" fmla="*/ 50 w 58"/>
                <a:gd name="T67" fmla="*/ 63 h 99"/>
                <a:gd name="T68" fmla="*/ 50 w 58"/>
                <a:gd name="T69" fmla="*/ 70 h 99"/>
                <a:gd name="T70" fmla="*/ 50 w 58"/>
                <a:gd name="T71" fmla="*/ 58 h 99"/>
                <a:gd name="T72" fmla="*/ 8 w 58"/>
                <a:gd name="T73" fmla="*/ 58 h 99"/>
                <a:gd name="T74" fmla="*/ 8 w 58"/>
                <a:gd name="T75" fmla="*/ 51 h 99"/>
                <a:gd name="T76" fmla="*/ 50 w 58"/>
                <a:gd name="T77" fmla="*/ 51 h 99"/>
                <a:gd name="T78" fmla="*/ 50 w 58"/>
                <a:gd name="T79" fmla="*/ 58 h 99"/>
                <a:gd name="T80" fmla="*/ 50 w 58"/>
                <a:gd name="T81" fmla="*/ 46 h 99"/>
                <a:gd name="T82" fmla="*/ 8 w 58"/>
                <a:gd name="T83" fmla="*/ 46 h 99"/>
                <a:gd name="T84" fmla="*/ 8 w 58"/>
                <a:gd name="T85" fmla="*/ 39 h 99"/>
                <a:gd name="T86" fmla="*/ 50 w 58"/>
                <a:gd name="T87" fmla="*/ 39 h 99"/>
                <a:gd name="T88" fmla="*/ 50 w 58"/>
                <a:gd name="T89" fmla="*/ 46 h 99"/>
                <a:gd name="T90" fmla="*/ 50 w 58"/>
                <a:gd name="T91" fmla="*/ 35 h 99"/>
                <a:gd name="T92" fmla="*/ 8 w 58"/>
                <a:gd name="T93" fmla="*/ 35 h 99"/>
                <a:gd name="T94" fmla="*/ 8 w 58"/>
                <a:gd name="T95" fmla="*/ 29 h 99"/>
                <a:gd name="T96" fmla="*/ 50 w 58"/>
                <a:gd name="T97" fmla="*/ 29 h 99"/>
                <a:gd name="T98" fmla="*/ 50 w 58"/>
                <a:gd name="T99" fmla="*/ 35 h 99"/>
                <a:gd name="T100" fmla="*/ 50 w 58"/>
                <a:gd name="T101" fmla="*/ 23 h 99"/>
                <a:gd name="T102" fmla="*/ 8 w 58"/>
                <a:gd name="T103" fmla="*/ 23 h 99"/>
                <a:gd name="T104" fmla="*/ 8 w 58"/>
                <a:gd name="T105" fmla="*/ 17 h 99"/>
                <a:gd name="T106" fmla="*/ 50 w 58"/>
                <a:gd name="T107" fmla="*/ 17 h 99"/>
                <a:gd name="T108" fmla="*/ 50 w 58"/>
                <a:gd name="T109" fmla="*/ 2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8" h="99">
                  <a:moveTo>
                    <a:pt x="46" y="8"/>
                  </a:moveTo>
                  <a:lnTo>
                    <a:pt x="46" y="0"/>
                  </a:lnTo>
                  <a:lnTo>
                    <a:pt x="40" y="0"/>
                  </a:lnTo>
                  <a:lnTo>
                    <a:pt x="40" y="8"/>
                  </a:lnTo>
                  <a:lnTo>
                    <a:pt x="38" y="8"/>
                  </a:lnTo>
                  <a:lnTo>
                    <a:pt x="38" y="0"/>
                  </a:lnTo>
                  <a:lnTo>
                    <a:pt x="32" y="0"/>
                  </a:lnTo>
                  <a:lnTo>
                    <a:pt x="32" y="8"/>
                  </a:lnTo>
                  <a:lnTo>
                    <a:pt x="0" y="8"/>
                  </a:lnTo>
                  <a:lnTo>
                    <a:pt x="0" y="11"/>
                  </a:lnTo>
                  <a:lnTo>
                    <a:pt x="2" y="11"/>
                  </a:lnTo>
                  <a:lnTo>
                    <a:pt x="2" y="99"/>
                  </a:lnTo>
                  <a:lnTo>
                    <a:pt x="20" y="99"/>
                  </a:lnTo>
                  <a:lnTo>
                    <a:pt x="20" y="86"/>
                  </a:lnTo>
                  <a:lnTo>
                    <a:pt x="26" y="86"/>
                  </a:lnTo>
                  <a:lnTo>
                    <a:pt x="26" y="99"/>
                  </a:lnTo>
                  <a:lnTo>
                    <a:pt x="32" y="99"/>
                  </a:lnTo>
                  <a:lnTo>
                    <a:pt x="32" y="86"/>
                  </a:lnTo>
                  <a:lnTo>
                    <a:pt x="38" y="86"/>
                  </a:lnTo>
                  <a:lnTo>
                    <a:pt x="38" y="99"/>
                  </a:lnTo>
                  <a:lnTo>
                    <a:pt x="55" y="99"/>
                  </a:lnTo>
                  <a:lnTo>
                    <a:pt x="55" y="11"/>
                  </a:lnTo>
                  <a:lnTo>
                    <a:pt x="58" y="11"/>
                  </a:lnTo>
                  <a:lnTo>
                    <a:pt x="58" y="8"/>
                  </a:lnTo>
                  <a:lnTo>
                    <a:pt x="46" y="8"/>
                  </a:lnTo>
                  <a:close/>
                  <a:moveTo>
                    <a:pt x="50" y="82"/>
                  </a:moveTo>
                  <a:lnTo>
                    <a:pt x="8" y="82"/>
                  </a:lnTo>
                  <a:lnTo>
                    <a:pt x="8" y="75"/>
                  </a:lnTo>
                  <a:lnTo>
                    <a:pt x="50" y="75"/>
                  </a:lnTo>
                  <a:lnTo>
                    <a:pt x="50" y="82"/>
                  </a:lnTo>
                  <a:close/>
                  <a:moveTo>
                    <a:pt x="50" y="70"/>
                  </a:moveTo>
                  <a:lnTo>
                    <a:pt x="8" y="70"/>
                  </a:lnTo>
                  <a:lnTo>
                    <a:pt x="8" y="63"/>
                  </a:lnTo>
                  <a:lnTo>
                    <a:pt x="50" y="63"/>
                  </a:lnTo>
                  <a:lnTo>
                    <a:pt x="50" y="70"/>
                  </a:lnTo>
                  <a:close/>
                  <a:moveTo>
                    <a:pt x="50" y="58"/>
                  </a:moveTo>
                  <a:lnTo>
                    <a:pt x="8" y="58"/>
                  </a:lnTo>
                  <a:lnTo>
                    <a:pt x="8" y="51"/>
                  </a:lnTo>
                  <a:lnTo>
                    <a:pt x="50" y="51"/>
                  </a:lnTo>
                  <a:lnTo>
                    <a:pt x="50" y="58"/>
                  </a:lnTo>
                  <a:close/>
                  <a:moveTo>
                    <a:pt x="50" y="46"/>
                  </a:moveTo>
                  <a:lnTo>
                    <a:pt x="8" y="46"/>
                  </a:lnTo>
                  <a:lnTo>
                    <a:pt x="8" y="39"/>
                  </a:lnTo>
                  <a:lnTo>
                    <a:pt x="50" y="39"/>
                  </a:lnTo>
                  <a:lnTo>
                    <a:pt x="50" y="46"/>
                  </a:lnTo>
                  <a:close/>
                  <a:moveTo>
                    <a:pt x="50" y="35"/>
                  </a:moveTo>
                  <a:lnTo>
                    <a:pt x="8" y="35"/>
                  </a:lnTo>
                  <a:lnTo>
                    <a:pt x="8" y="29"/>
                  </a:lnTo>
                  <a:lnTo>
                    <a:pt x="50" y="29"/>
                  </a:lnTo>
                  <a:lnTo>
                    <a:pt x="50" y="35"/>
                  </a:lnTo>
                  <a:close/>
                  <a:moveTo>
                    <a:pt x="50" y="23"/>
                  </a:moveTo>
                  <a:lnTo>
                    <a:pt x="8" y="23"/>
                  </a:lnTo>
                  <a:lnTo>
                    <a:pt x="8" y="17"/>
                  </a:lnTo>
                  <a:lnTo>
                    <a:pt x="50" y="17"/>
                  </a:lnTo>
                  <a:lnTo>
                    <a:pt x="50" y="23"/>
                  </a:lnTo>
                  <a:close/>
                </a:path>
              </a:pathLst>
            </a:custGeom>
            <a:solidFill>
              <a:schemeClr val="bg2">
                <a:lumMod val="75000"/>
              </a:schemeClr>
            </a:solidFill>
            <a:ln>
              <a:noFill/>
            </a:ln>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61" name="Rectangle 61"/>
            <p:cNvSpPr>
              <a:spLocks noChangeArrowheads="1"/>
            </p:cNvSpPr>
            <p:nvPr/>
          </p:nvSpPr>
          <p:spPr bwMode="auto">
            <a:xfrm>
              <a:off x="2985748" y="3482189"/>
              <a:ext cx="241690" cy="240445"/>
            </a:xfrm>
            <a:prstGeom prst="rect">
              <a:avLst/>
            </a:prstGeom>
            <a:solidFill>
              <a:schemeClr val="bg2">
                <a:lumMod val="60000"/>
                <a:lumOff val="40000"/>
              </a:schemeClr>
            </a:solidFill>
            <a:ln>
              <a:noFill/>
            </a:ln>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62" name="Freeform 62"/>
            <p:cNvSpPr>
              <a:spLocks noEditPoints="1"/>
            </p:cNvSpPr>
            <p:nvPr/>
          </p:nvSpPr>
          <p:spPr bwMode="auto">
            <a:xfrm>
              <a:off x="3070464" y="3540744"/>
              <a:ext cx="72259" cy="123337"/>
            </a:xfrm>
            <a:custGeom>
              <a:avLst/>
              <a:gdLst>
                <a:gd name="T0" fmla="*/ 46 w 58"/>
                <a:gd name="T1" fmla="*/ 8 h 99"/>
                <a:gd name="T2" fmla="*/ 46 w 58"/>
                <a:gd name="T3" fmla="*/ 0 h 99"/>
                <a:gd name="T4" fmla="*/ 40 w 58"/>
                <a:gd name="T5" fmla="*/ 0 h 99"/>
                <a:gd name="T6" fmla="*/ 40 w 58"/>
                <a:gd name="T7" fmla="*/ 8 h 99"/>
                <a:gd name="T8" fmla="*/ 38 w 58"/>
                <a:gd name="T9" fmla="*/ 8 h 99"/>
                <a:gd name="T10" fmla="*/ 38 w 58"/>
                <a:gd name="T11" fmla="*/ 0 h 99"/>
                <a:gd name="T12" fmla="*/ 32 w 58"/>
                <a:gd name="T13" fmla="*/ 0 h 99"/>
                <a:gd name="T14" fmla="*/ 32 w 58"/>
                <a:gd name="T15" fmla="*/ 8 h 99"/>
                <a:gd name="T16" fmla="*/ 0 w 58"/>
                <a:gd name="T17" fmla="*/ 8 h 99"/>
                <a:gd name="T18" fmla="*/ 0 w 58"/>
                <a:gd name="T19" fmla="*/ 10 h 99"/>
                <a:gd name="T20" fmla="*/ 2 w 58"/>
                <a:gd name="T21" fmla="*/ 10 h 99"/>
                <a:gd name="T22" fmla="*/ 2 w 58"/>
                <a:gd name="T23" fmla="*/ 99 h 99"/>
                <a:gd name="T24" fmla="*/ 20 w 58"/>
                <a:gd name="T25" fmla="*/ 99 h 99"/>
                <a:gd name="T26" fmla="*/ 20 w 58"/>
                <a:gd name="T27" fmla="*/ 86 h 99"/>
                <a:gd name="T28" fmla="*/ 26 w 58"/>
                <a:gd name="T29" fmla="*/ 86 h 99"/>
                <a:gd name="T30" fmla="*/ 26 w 58"/>
                <a:gd name="T31" fmla="*/ 99 h 99"/>
                <a:gd name="T32" fmla="*/ 32 w 58"/>
                <a:gd name="T33" fmla="*/ 99 h 99"/>
                <a:gd name="T34" fmla="*/ 32 w 58"/>
                <a:gd name="T35" fmla="*/ 86 h 99"/>
                <a:gd name="T36" fmla="*/ 38 w 58"/>
                <a:gd name="T37" fmla="*/ 86 h 99"/>
                <a:gd name="T38" fmla="*/ 38 w 58"/>
                <a:gd name="T39" fmla="*/ 99 h 99"/>
                <a:gd name="T40" fmla="*/ 55 w 58"/>
                <a:gd name="T41" fmla="*/ 99 h 99"/>
                <a:gd name="T42" fmla="*/ 55 w 58"/>
                <a:gd name="T43" fmla="*/ 10 h 99"/>
                <a:gd name="T44" fmla="*/ 58 w 58"/>
                <a:gd name="T45" fmla="*/ 10 h 99"/>
                <a:gd name="T46" fmla="*/ 58 w 58"/>
                <a:gd name="T47" fmla="*/ 8 h 99"/>
                <a:gd name="T48" fmla="*/ 46 w 58"/>
                <a:gd name="T49" fmla="*/ 8 h 99"/>
                <a:gd name="T50" fmla="*/ 50 w 58"/>
                <a:gd name="T51" fmla="*/ 82 h 99"/>
                <a:gd name="T52" fmla="*/ 8 w 58"/>
                <a:gd name="T53" fmla="*/ 82 h 99"/>
                <a:gd name="T54" fmla="*/ 8 w 58"/>
                <a:gd name="T55" fmla="*/ 75 h 99"/>
                <a:gd name="T56" fmla="*/ 50 w 58"/>
                <a:gd name="T57" fmla="*/ 75 h 99"/>
                <a:gd name="T58" fmla="*/ 50 w 58"/>
                <a:gd name="T59" fmla="*/ 82 h 99"/>
                <a:gd name="T60" fmla="*/ 50 w 58"/>
                <a:gd name="T61" fmla="*/ 70 h 99"/>
                <a:gd name="T62" fmla="*/ 8 w 58"/>
                <a:gd name="T63" fmla="*/ 70 h 99"/>
                <a:gd name="T64" fmla="*/ 8 w 58"/>
                <a:gd name="T65" fmla="*/ 63 h 99"/>
                <a:gd name="T66" fmla="*/ 50 w 58"/>
                <a:gd name="T67" fmla="*/ 63 h 99"/>
                <a:gd name="T68" fmla="*/ 50 w 58"/>
                <a:gd name="T69" fmla="*/ 70 h 99"/>
                <a:gd name="T70" fmla="*/ 50 w 58"/>
                <a:gd name="T71" fmla="*/ 58 h 99"/>
                <a:gd name="T72" fmla="*/ 8 w 58"/>
                <a:gd name="T73" fmla="*/ 58 h 99"/>
                <a:gd name="T74" fmla="*/ 8 w 58"/>
                <a:gd name="T75" fmla="*/ 52 h 99"/>
                <a:gd name="T76" fmla="*/ 50 w 58"/>
                <a:gd name="T77" fmla="*/ 52 h 99"/>
                <a:gd name="T78" fmla="*/ 50 w 58"/>
                <a:gd name="T79" fmla="*/ 58 h 99"/>
                <a:gd name="T80" fmla="*/ 50 w 58"/>
                <a:gd name="T81" fmla="*/ 46 h 99"/>
                <a:gd name="T82" fmla="*/ 8 w 58"/>
                <a:gd name="T83" fmla="*/ 46 h 99"/>
                <a:gd name="T84" fmla="*/ 8 w 58"/>
                <a:gd name="T85" fmla="*/ 40 h 99"/>
                <a:gd name="T86" fmla="*/ 50 w 58"/>
                <a:gd name="T87" fmla="*/ 40 h 99"/>
                <a:gd name="T88" fmla="*/ 50 w 58"/>
                <a:gd name="T89" fmla="*/ 46 h 99"/>
                <a:gd name="T90" fmla="*/ 50 w 58"/>
                <a:gd name="T91" fmla="*/ 34 h 99"/>
                <a:gd name="T92" fmla="*/ 8 w 58"/>
                <a:gd name="T93" fmla="*/ 34 h 99"/>
                <a:gd name="T94" fmla="*/ 8 w 58"/>
                <a:gd name="T95" fmla="*/ 28 h 99"/>
                <a:gd name="T96" fmla="*/ 50 w 58"/>
                <a:gd name="T97" fmla="*/ 28 h 99"/>
                <a:gd name="T98" fmla="*/ 50 w 58"/>
                <a:gd name="T99" fmla="*/ 34 h 99"/>
                <a:gd name="T100" fmla="*/ 50 w 58"/>
                <a:gd name="T101" fmla="*/ 23 h 99"/>
                <a:gd name="T102" fmla="*/ 8 w 58"/>
                <a:gd name="T103" fmla="*/ 23 h 99"/>
                <a:gd name="T104" fmla="*/ 8 w 58"/>
                <a:gd name="T105" fmla="*/ 16 h 99"/>
                <a:gd name="T106" fmla="*/ 50 w 58"/>
                <a:gd name="T107" fmla="*/ 16 h 99"/>
                <a:gd name="T108" fmla="*/ 50 w 58"/>
                <a:gd name="T109" fmla="*/ 2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8" h="99">
                  <a:moveTo>
                    <a:pt x="46" y="8"/>
                  </a:moveTo>
                  <a:lnTo>
                    <a:pt x="46" y="0"/>
                  </a:lnTo>
                  <a:lnTo>
                    <a:pt x="40" y="0"/>
                  </a:lnTo>
                  <a:lnTo>
                    <a:pt x="40" y="8"/>
                  </a:lnTo>
                  <a:lnTo>
                    <a:pt x="38" y="8"/>
                  </a:lnTo>
                  <a:lnTo>
                    <a:pt x="38" y="0"/>
                  </a:lnTo>
                  <a:lnTo>
                    <a:pt x="32" y="0"/>
                  </a:lnTo>
                  <a:lnTo>
                    <a:pt x="32" y="8"/>
                  </a:lnTo>
                  <a:lnTo>
                    <a:pt x="0" y="8"/>
                  </a:lnTo>
                  <a:lnTo>
                    <a:pt x="0" y="10"/>
                  </a:lnTo>
                  <a:lnTo>
                    <a:pt x="2" y="10"/>
                  </a:lnTo>
                  <a:lnTo>
                    <a:pt x="2" y="99"/>
                  </a:lnTo>
                  <a:lnTo>
                    <a:pt x="20" y="99"/>
                  </a:lnTo>
                  <a:lnTo>
                    <a:pt x="20" y="86"/>
                  </a:lnTo>
                  <a:lnTo>
                    <a:pt x="26" y="86"/>
                  </a:lnTo>
                  <a:lnTo>
                    <a:pt x="26" y="99"/>
                  </a:lnTo>
                  <a:lnTo>
                    <a:pt x="32" y="99"/>
                  </a:lnTo>
                  <a:lnTo>
                    <a:pt x="32" y="86"/>
                  </a:lnTo>
                  <a:lnTo>
                    <a:pt x="38" y="86"/>
                  </a:lnTo>
                  <a:lnTo>
                    <a:pt x="38" y="99"/>
                  </a:lnTo>
                  <a:lnTo>
                    <a:pt x="55" y="99"/>
                  </a:lnTo>
                  <a:lnTo>
                    <a:pt x="55" y="10"/>
                  </a:lnTo>
                  <a:lnTo>
                    <a:pt x="58" y="10"/>
                  </a:lnTo>
                  <a:lnTo>
                    <a:pt x="58" y="8"/>
                  </a:lnTo>
                  <a:lnTo>
                    <a:pt x="46" y="8"/>
                  </a:lnTo>
                  <a:close/>
                  <a:moveTo>
                    <a:pt x="50" y="82"/>
                  </a:moveTo>
                  <a:lnTo>
                    <a:pt x="8" y="82"/>
                  </a:lnTo>
                  <a:lnTo>
                    <a:pt x="8" y="75"/>
                  </a:lnTo>
                  <a:lnTo>
                    <a:pt x="50" y="75"/>
                  </a:lnTo>
                  <a:lnTo>
                    <a:pt x="50" y="82"/>
                  </a:lnTo>
                  <a:close/>
                  <a:moveTo>
                    <a:pt x="50" y="70"/>
                  </a:moveTo>
                  <a:lnTo>
                    <a:pt x="8" y="70"/>
                  </a:lnTo>
                  <a:lnTo>
                    <a:pt x="8" y="63"/>
                  </a:lnTo>
                  <a:lnTo>
                    <a:pt x="50" y="63"/>
                  </a:lnTo>
                  <a:lnTo>
                    <a:pt x="50" y="70"/>
                  </a:lnTo>
                  <a:close/>
                  <a:moveTo>
                    <a:pt x="50" y="58"/>
                  </a:moveTo>
                  <a:lnTo>
                    <a:pt x="8" y="58"/>
                  </a:lnTo>
                  <a:lnTo>
                    <a:pt x="8" y="52"/>
                  </a:lnTo>
                  <a:lnTo>
                    <a:pt x="50" y="52"/>
                  </a:lnTo>
                  <a:lnTo>
                    <a:pt x="50" y="58"/>
                  </a:lnTo>
                  <a:close/>
                  <a:moveTo>
                    <a:pt x="50" y="46"/>
                  </a:moveTo>
                  <a:lnTo>
                    <a:pt x="8" y="46"/>
                  </a:lnTo>
                  <a:lnTo>
                    <a:pt x="8" y="40"/>
                  </a:lnTo>
                  <a:lnTo>
                    <a:pt x="50" y="40"/>
                  </a:lnTo>
                  <a:lnTo>
                    <a:pt x="50" y="46"/>
                  </a:lnTo>
                  <a:close/>
                  <a:moveTo>
                    <a:pt x="50" y="34"/>
                  </a:moveTo>
                  <a:lnTo>
                    <a:pt x="8" y="34"/>
                  </a:lnTo>
                  <a:lnTo>
                    <a:pt x="8" y="28"/>
                  </a:lnTo>
                  <a:lnTo>
                    <a:pt x="50" y="28"/>
                  </a:lnTo>
                  <a:lnTo>
                    <a:pt x="50" y="34"/>
                  </a:lnTo>
                  <a:close/>
                  <a:moveTo>
                    <a:pt x="50" y="23"/>
                  </a:moveTo>
                  <a:lnTo>
                    <a:pt x="8" y="23"/>
                  </a:lnTo>
                  <a:lnTo>
                    <a:pt x="8" y="16"/>
                  </a:lnTo>
                  <a:lnTo>
                    <a:pt x="50" y="16"/>
                  </a:lnTo>
                  <a:lnTo>
                    <a:pt x="50" y="23"/>
                  </a:lnTo>
                  <a:close/>
                </a:path>
              </a:pathLst>
            </a:custGeom>
            <a:solidFill>
              <a:schemeClr val="bg2">
                <a:lumMod val="75000"/>
              </a:schemeClr>
            </a:solidFill>
            <a:ln>
              <a:noFill/>
            </a:ln>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63" name="Rectangle 63"/>
            <p:cNvSpPr>
              <a:spLocks noChangeArrowheads="1"/>
            </p:cNvSpPr>
            <p:nvPr/>
          </p:nvSpPr>
          <p:spPr bwMode="auto">
            <a:xfrm>
              <a:off x="2985748" y="3740076"/>
              <a:ext cx="241690" cy="239198"/>
            </a:xfrm>
            <a:prstGeom prst="rect">
              <a:avLst/>
            </a:prstGeom>
            <a:solidFill>
              <a:schemeClr val="bg2">
                <a:lumMod val="60000"/>
                <a:lumOff val="40000"/>
              </a:schemeClr>
            </a:solidFill>
            <a:ln>
              <a:noFill/>
            </a:ln>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64" name="Freeform 64"/>
            <p:cNvSpPr>
              <a:spLocks noEditPoints="1"/>
            </p:cNvSpPr>
            <p:nvPr/>
          </p:nvSpPr>
          <p:spPr bwMode="auto">
            <a:xfrm>
              <a:off x="3070464" y="3799872"/>
              <a:ext cx="72259" cy="122092"/>
            </a:xfrm>
            <a:custGeom>
              <a:avLst/>
              <a:gdLst>
                <a:gd name="T0" fmla="*/ 46 w 58"/>
                <a:gd name="T1" fmla="*/ 8 h 98"/>
                <a:gd name="T2" fmla="*/ 46 w 58"/>
                <a:gd name="T3" fmla="*/ 0 h 98"/>
                <a:gd name="T4" fmla="*/ 40 w 58"/>
                <a:gd name="T5" fmla="*/ 0 h 98"/>
                <a:gd name="T6" fmla="*/ 40 w 58"/>
                <a:gd name="T7" fmla="*/ 8 h 98"/>
                <a:gd name="T8" fmla="*/ 38 w 58"/>
                <a:gd name="T9" fmla="*/ 8 h 98"/>
                <a:gd name="T10" fmla="*/ 38 w 58"/>
                <a:gd name="T11" fmla="*/ 0 h 98"/>
                <a:gd name="T12" fmla="*/ 32 w 58"/>
                <a:gd name="T13" fmla="*/ 0 h 98"/>
                <a:gd name="T14" fmla="*/ 32 w 58"/>
                <a:gd name="T15" fmla="*/ 8 h 98"/>
                <a:gd name="T16" fmla="*/ 0 w 58"/>
                <a:gd name="T17" fmla="*/ 8 h 98"/>
                <a:gd name="T18" fmla="*/ 0 w 58"/>
                <a:gd name="T19" fmla="*/ 9 h 98"/>
                <a:gd name="T20" fmla="*/ 2 w 58"/>
                <a:gd name="T21" fmla="*/ 9 h 98"/>
                <a:gd name="T22" fmla="*/ 2 w 58"/>
                <a:gd name="T23" fmla="*/ 98 h 98"/>
                <a:gd name="T24" fmla="*/ 20 w 58"/>
                <a:gd name="T25" fmla="*/ 98 h 98"/>
                <a:gd name="T26" fmla="*/ 20 w 58"/>
                <a:gd name="T27" fmla="*/ 85 h 98"/>
                <a:gd name="T28" fmla="*/ 26 w 58"/>
                <a:gd name="T29" fmla="*/ 85 h 98"/>
                <a:gd name="T30" fmla="*/ 26 w 58"/>
                <a:gd name="T31" fmla="*/ 98 h 98"/>
                <a:gd name="T32" fmla="*/ 32 w 58"/>
                <a:gd name="T33" fmla="*/ 98 h 98"/>
                <a:gd name="T34" fmla="*/ 32 w 58"/>
                <a:gd name="T35" fmla="*/ 85 h 98"/>
                <a:gd name="T36" fmla="*/ 38 w 58"/>
                <a:gd name="T37" fmla="*/ 85 h 98"/>
                <a:gd name="T38" fmla="*/ 38 w 58"/>
                <a:gd name="T39" fmla="*/ 98 h 98"/>
                <a:gd name="T40" fmla="*/ 55 w 58"/>
                <a:gd name="T41" fmla="*/ 98 h 98"/>
                <a:gd name="T42" fmla="*/ 55 w 58"/>
                <a:gd name="T43" fmla="*/ 9 h 98"/>
                <a:gd name="T44" fmla="*/ 58 w 58"/>
                <a:gd name="T45" fmla="*/ 9 h 98"/>
                <a:gd name="T46" fmla="*/ 58 w 58"/>
                <a:gd name="T47" fmla="*/ 8 h 98"/>
                <a:gd name="T48" fmla="*/ 46 w 58"/>
                <a:gd name="T49" fmla="*/ 8 h 98"/>
                <a:gd name="T50" fmla="*/ 50 w 58"/>
                <a:gd name="T51" fmla="*/ 80 h 98"/>
                <a:gd name="T52" fmla="*/ 8 w 58"/>
                <a:gd name="T53" fmla="*/ 80 h 98"/>
                <a:gd name="T54" fmla="*/ 8 w 58"/>
                <a:gd name="T55" fmla="*/ 74 h 98"/>
                <a:gd name="T56" fmla="*/ 50 w 58"/>
                <a:gd name="T57" fmla="*/ 74 h 98"/>
                <a:gd name="T58" fmla="*/ 50 w 58"/>
                <a:gd name="T59" fmla="*/ 80 h 98"/>
                <a:gd name="T60" fmla="*/ 50 w 58"/>
                <a:gd name="T61" fmla="*/ 68 h 98"/>
                <a:gd name="T62" fmla="*/ 8 w 58"/>
                <a:gd name="T63" fmla="*/ 68 h 98"/>
                <a:gd name="T64" fmla="*/ 8 w 58"/>
                <a:gd name="T65" fmla="*/ 62 h 98"/>
                <a:gd name="T66" fmla="*/ 50 w 58"/>
                <a:gd name="T67" fmla="*/ 62 h 98"/>
                <a:gd name="T68" fmla="*/ 50 w 58"/>
                <a:gd name="T69" fmla="*/ 68 h 98"/>
                <a:gd name="T70" fmla="*/ 50 w 58"/>
                <a:gd name="T71" fmla="*/ 57 h 98"/>
                <a:gd name="T72" fmla="*/ 8 w 58"/>
                <a:gd name="T73" fmla="*/ 57 h 98"/>
                <a:gd name="T74" fmla="*/ 8 w 58"/>
                <a:gd name="T75" fmla="*/ 51 h 98"/>
                <a:gd name="T76" fmla="*/ 50 w 58"/>
                <a:gd name="T77" fmla="*/ 51 h 98"/>
                <a:gd name="T78" fmla="*/ 50 w 58"/>
                <a:gd name="T79" fmla="*/ 57 h 98"/>
                <a:gd name="T80" fmla="*/ 50 w 58"/>
                <a:gd name="T81" fmla="*/ 46 h 98"/>
                <a:gd name="T82" fmla="*/ 8 w 58"/>
                <a:gd name="T83" fmla="*/ 46 h 98"/>
                <a:gd name="T84" fmla="*/ 8 w 58"/>
                <a:gd name="T85" fmla="*/ 39 h 98"/>
                <a:gd name="T86" fmla="*/ 50 w 58"/>
                <a:gd name="T87" fmla="*/ 39 h 98"/>
                <a:gd name="T88" fmla="*/ 50 w 58"/>
                <a:gd name="T89" fmla="*/ 46 h 98"/>
                <a:gd name="T90" fmla="*/ 50 w 58"/>
                <a:gd name="T91" fmla="*/ 34 h 98"/>
                <a:gd name="T92" fmla="*/ 8 w 58"/>
                <a:gd name="T93" fmla="*/ 34 h 98"/>
                <a:gd name="T94" fmla="*/ 8 w 58"/>
                <a:gd name="T95" fmla="*/ 27 h 98"/>
                <a:gd name="T96" fmla="*/ 50 w 58"/>
                <a:gd name="T97" fmla="*/ 27 h 98"/>
                <a:gd name="T98" fmla="*/ 50 w 58"/>
                <a:gd name="T99" fmla="*/ 34 h 98"/>
                <a:gd name="T100" fmla="*/ 50 w 58"/>
                <a:gd name="T101" fmla="*/ 22 h 98"/>
                <a:gd name="T102" fmla="*/ 8 w 58"/>
                <a:gd name="T103" fmla="*/ 22 h 98"/>
                <a:gd name="T104" fmla="*/ 8 w 58"/>
                <a:gd name="T105" fmla="*/ 15 h 98"/>
                <a:gd name="T106" fmla="*/ 50 w 58"/>
                <a:gd name="T107" fmla="*/ 15 h 98"/>
                <a:gd name="T108" fmla="*/ 50 w 58"/>
                <a:gd name="T109" fmla="*/ 2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8" h="98">
                  <a:moveTo>
                    <a:pt x="46" y="8"/>
                  </a:moveTo>
                  <a:lnTo>
                    <a:pt x="46" y="0"/>
                  </a:lnTo>
                  <a:lnTo>
                    <a:pt x="40" y="0"/>
                  </a:lnTo>
                  <a:lnTo>
                    <a:pt x="40" y="8"/>
                  </a:lnTo>
                  <a:lnTo>
                    <a:pt x="38" y="8"/>
                  </a:lnTo>
                  <a:lnTo>
                    <a:pt x="38" y="0"/>
                  </a:lnTo>
                  <a:lnTo>
                    <a:pt x="32" y="0"/>
                  </a:lnTo>
                  <a:lnTo>
                    <a:pt x="32" y="8"/>
                  </a:lnTo>
                  <a:lnTo>
                    <a:pt x="0" y="8"/>
                  </a:lnTo>
                  <a:lnTo>
                    <a:pt x="0" y="9"/>
                  </a:lnTo>
                  <a:lnTo>
                    <a:pt x="2" y="9"/>
                  </a:lnTo>
                  <a:lnTo>
                    <a:pt x="2" y="98"/>
                  </a:lnTo>
                  <a:lnTo>
                    <a:pt x="20" y="98"/>
                  </a:lnTo>
                  <a:lnTo>
                    <a:pt x="20" y="85"/>
                  </a:lnTo>
                  <a:lnTo>
                    <a:pt x="26" y="85"/>
                  </a:lnTo>
                  <a:lnTo>
                    <a:pt x="26" y="98"/>
                  </a:lnTo>
                  <a:lnTo>
                    <a:pt x="32" y="98"/>
                  </a:lnTo>
                  <a:lnTo>
                    <a:pt x="32" y="85"/>
                  </a:lnTo>
                  <a:lnTo>
                    <a:pt x="38" y="85"/>
                  </a:lnTo>
                  <a:lnTo>
                    <a:pt x="38" y="98"/>
                  </a:lnTo>
                  <a:lnTo>
                    <a:pt x="55" y="98"/>
                  </a:lnTo>
                  <a:lnTo>
                    <a:pt x="55" y="9"/>
                  </a:lnTo>
                  <a:lnTo>
                    <a:pt x="58" y="9"/>
                  </a:lnTo>
                  <a:lnTo>
                    <a:pt x="58" y="8"/>
                  </a:lnTo>
                  <a:lnTo>
                    <a:pt x="46" y="8"/>
                  </a:lnTo>
                  <a:close/>
                  <a:moveTo>
                    <a:pt x="50" y="80"/>
                  </a:moveTo>
                  <a:lnTo>
                    <a:pt x="8" y="80"/>
                  </a:lnTo>
                  <a:lnTo>
                    <a:pt x="8" y="74"/>
                  </a:lnTo>
                  <a:lnTo>
                    <a:pt x="50" y="74"/>
                  </a:lnTo>
                  <a:lnTo>
                    <a:pt x="50" y="80"/>
                  </a:lnTo>
                  <a:close/>
                  <a:moveTo>
                    <a:pt x="50" y="68"/>
                  </a:moveTo>
                  <a:lnTo>
                    <a:pt x="8" y="68"/>
                  </a:lnTo>
                  <a:lnTo>
                    <a:pt x="8" y="62"/>
                  </a:lnTo>
                  <a:lnTo>
                    <a:pt x="50" y="62"/>
                  </a:lnTo>
                  <a:lnTo>
                    <a:pt x="50" y="68"/>
                  </a:lnTo>
                  <a:close/>
                  <a:moveTo>
                    <a:pt x="50" y="57"/>
                  </a:moveTo>
                  <a:lnTo>
                    <a:pt x="8" y="57"/>
                  </a:lnTo>
                  <a:lnTo>
                    <a:pt x="8" y="51"/>
                  </a:lnTo>
                  <a:lnTo>
                    <a:pt x="50" y="51"/>
                  </a:lnTo>
                  <a:lnTo>
                    <a:pt x="50" y="57"/>
                  </a:lnTo>
                  <a:close/>
                  <a:moveTo>
                    <a:pt x="50" y="46"/>
                  </a:moveTo>
                  <a:lnTo>
                    <a:pt x="8" y="46"/>
                  </a:lnTo>
                  <a:lnTo>
                    <a:pt x="8" y="39"/>
                  </a:lnTo>
                  <a:lnTo>
                    <a:pt x="50" y="39"/>
                  </a:lnTo>
                  <a:lnTo>
                    <a:pt x="50" y="46"/>
                  </a:lnTo>
                  <a:close/>
                  <a:moveTo>
                    <a:pt x="50" y="34"/>
                  </a:moveTo>
                  <a:lnTo>
                    <a:pt x="8" y="34"/>
                  </a:lnTo>
                  <a:lnTo>
                    <a:pt x="8" y="27"/>
                  </a:lnTo>
                  <a:lnTo>
                    <a:pt x="50" y="27"/>
                  </a:lnTo>
                  <a:lnTo>
                    <a:pt x="50" y="34"/>
                  </a:lnTo>
                  <a:close/>
                  <a:moveTo>
                    <a:pt x="50" y="22"/>
                  </a:moveTo>
                  <a:lnTo>
                    <a:pt x="8" y="22"/>
                  </a:lnTo>
                  <a:lnTo>
                    <a:pt x="8" y="15"/>
                  </a:lnTo>
                  <a:lnTo>
                    <a:pt x="50" y="15"/>
                  </a:lnTo>
                  <a:lnTo>
                    <a:pt x="50" y="22"/>
                  </a:lnTo>
                  <a:close/>
                </a:path>
              </a:pathLst>
            </a:custGeom>
            <a:solidFill>
              <a:schemeClr val="bg2">
                <a:lumMod val="75000"/>
              </a:schemeClr>
            </a:solidFill>
            <a:ln>
              <a:noFill/>
            </a:ln>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65" name="Rectangle 10"/>
            <p:cNvSpPr>
              <a:spLocks noChangeArrowheads="1"/>
            </p:cNvSpPr>
            <p:nvPr/>
          </p:nvSpPr>
          <p:spPr bwMode="auto">
            <a:xfrm>
              <a:off x="3328351" y="2684859"/>
              <a:ext cx="41113" cy="2728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66" name="Rectangle 8"/>
            <p:cNvSpPr>
              <a:spLocks noChangeArrowheads="1"/>
            </p:cNvSpPr>
            <p:nvPr/>
          </p:nvSpPr>
          <p:spPr bwMode="auto">
            <a:xfrm>
              <a:off x="3328351" y="3792397"/>
              <a:ext cx="41113" cy="1420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67" name="Rectangle 9"/>
            <p:cNvSpPr>
              <a:spLocks noChangeArrowheads="1"/>
            </p:cNvSpPr>
            <p:nvPr/>
          </p:nvSpPr>
          <p:spPr bwMode="auto">
            <a:xfrm>
              <a:off x="3328351" y="3153290"/>
              <a:ext cx="41113" cy="13828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68" name="Freeform 15"/>
            <p:cNvSpPr>
              <a:spLocks noEditPoints="1"/>
            </p:cNvSpPr>
            <p:nvPr/>
          </p:nvSpPr>
          <p:spPr bwMode="auto">
            <a:xfrm>
              <a:off x="3165148" y="4045299"/>
              <a:ext cx="53570" cy="52325"/>
            </a:xfrm>
            <a:custGeom>
              <a:avLst/>
              <a:gdLst>
                <a:gd name="T0" fmla="*/ 8 w 13"/>
                <a:gd name="T1" fmla="*/ 0 h 13"/>
                <a:gd name="T2" fmla="*/ 3 w 13"/>
                <a:gd name="T3" fmla="*/ 5 h 13"/>
                <a:gd name="T4" fmla="*/ 3 w 13"/>
                <a:gd name="T5" fmla="*/ 8 h 13"/>
                <a:gd name="T6" fmla="*/ 1 w 13"/>
                <a:gd name="T7" fmla="*/ 11 h 13"/>
                <a:gd name="T8" fmla="*/ 1 w 13"/>
                <a:gd name="T9" fmla="*/ 12 h 13"/>
                <a:gd name="T10" fmla="*/ 1 w 13"/>
                <a:gd name="T11" fmla="*/ 13 h 13"/>
                <a:gd name="T12" fmla="*/ 2 w 13"/>
                <a:gd name="T13" fmla="*/ 12 h 13"/>
                <a:gd name="T14" fmla="*/ 5 w 13"/>
                <a:gd name="T15" fmla="*/ 9 h 13"/>
                <a:gd name="T16" fmla="*/ 8 w 13"/>
                <a:gd name="T17" fmla="*/ 10 h 13"/>
                <a:gd name="T18" fmla="*/ 13 w 13"/>
                <a:gd name="T19" fmla="*/ 5 h 13"/>
                <a:gd name="T20" fmla="*/ 8 w 13"/>
                <a:gd name="T21" fmla="*/ 0 h 13"/>
                <a:gd name="T22" fmla="*/ 8 w 13"/>
                <a:gd name="T23" fmla="*/ 8 h 13"/>
                <a:gd name="T24" fmla="*/ 6 w 13"/>
                <a:gd name="T25" fmla="*/ 7 h 13"/>
                <a:gd name="T26" fmla="*/ 6 w 13"/>
                <a:gd name="T27" fmla="*/ 7 h 13"/>
                <a:gd name="T28" fmla="*/ 6 w 13"/>
                <a:gd name="T29" fmla="*/ 7 h 13"/>
                <a:gd name="T30" fmla="*/ 5 w 13"/>
                <a:gd name="T31" fmla="*/ 5 h 13"/>
                <a:gd name="T32" fmla="*/ 8 w 13"/>
                <a:gd name="T33" fmla="*/ 2 h 13"/>
                <a:gd name="T34" fmla="*/ 10 w 13"/>
                <a:gd name="T35" fmla="*/ 5 h 13"/>
                <a:gd name="T36" fmla="*/ 8 w 13"/>
                <a:gd name="T37"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3">
                  <a:moveTo>
                    <a:pt x="8" y="0"/>
                  </a:moveTo>
                  <a:cubicBezTo>
                    <a:pt x="5" y="0"/>
                    <a:pt x="3" y="2"/>
                    <a:pt x="3" y="5"/>
                  </a:cubicBezTo>
                  <a:cubicBezTo>
                    <a:pt x="3" y="6"/>
                    <a:pt x="3" y="7"/>
                    <a:pt x="3" y="8"/>
                  </a:cubicBezTo>
                  <a:cubicBezTo>
                    <a:pt x="1" y="11"/>
                    <a:pt x="1" y="11"/>
                    <a:pt x="1" y="11"/>
                  </a:cubicBezTo>
                  <a:cubicBezTo>
                    <a:pt x="0" y="11"/>
                    <a:pt x="0" y="12"/>
                    <a:pt x="1" y="12"/>
                  </a:cubicBezTo>
                  <a:cubicBezTo>
                    <a:pt x="1" y="12"/>
                    <a:pt x="1" y="13"/>
                    <a:pt x="1" y="13"/>
                  </a:cubicBezTo>
                  <a:cubicBezTo>
                    <a:pt x="2" y="13"/>
                    <a:pt x="2" y="12"/>
                    <a:pt x="2" y="12"/>
                  </a:cubicBezTo>
                  <a:cubicBezTo>
                    <a:pt x="5" y="9"/>
                    <a:pt x="5" y="9"/>
                    <a:pt x="5" y="9"/>
                  </a:cubicBezTo>
                  <a:cubicBezTo>
                    <a:pt x="6" y="10"/>
                    <a:pt x="7" y="10"/>
                    <a:pt x="8" y="10"/>
                  </a:cubicBezTo>
                  <a:cubicBezTo>
                    <a:pt x="10" y="10"/>
                    <a:pt x="13" y="8"/>
                    <a:pt x="13" y="5"/>
                  </a:cubicBezTo>
                  <a:cubicBezTo>
                    <a:pt x="13" y="2"/>
                    <a:pt x="10" y="0"/>
                    <a:pt x="8" y="0"/>
                  </a:cubicBezTo>
                  <a:close/>
                  <a:moveTo>
                    <a:pt x="8" y="8"/>
                  </a:moveTo>
                  <a:cubicBezTo>
                    <a:pt x="7" y="8"/>
                    <a:pt x="6" y="7"/>
                    <a:pt x="6" y="7"/>
                  </a:cubicBezTo>
                  <a:cubicBezTo>
                    <a:pt x="6" y="7"/>
                    <a:pt x="6" y="7"/>
                    <a:pt x="6" y="7"/>
                  </a:cubicBezTo>
                  <a:cubicBezTo>
                    <a:pt x="6" y="7"/>
                    <a:pt x="6" y="7"/>
                    <a:pt x="6" y="7"/>
                  </a:cubicBezTo>
                  <a:cubicBezTo>
                    <a:pt x="5" y="6"/>
                    <a:pt x="5" y="6"/>
                    <a:pt x="5" y="5"/>
                  </a:cubicBezTo>
                  <a:cubicBezTo>
                    <a:pt x="5" y="4"/>
                    <a:pt x="6" y="2"/>
                    <a:pt x="8" y="2"/>
                  </a:cubicBezTo>
                  <a:cubicBezTo>
                    <a:pt x="9" y="2"/>
                    <a:pt x="10" y="4"/>
                    <a:pt x="10" y="5"/>
                  </a:cubicBezTo>
                  <a:cubicBezTo>
                    <a:pt x="10" y="7"/>
                    <a:pt x="9" y="8"/>
                    <a:pt x="8" y="8"/>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69" name="Freeform 21"/>
            <p:cNvSpPr>
              <a:spLocks/>
            </p:cNvSpPr>
            <p:nvPr/>
          </p:nvSpPr>
          <p:spPr bwMode="auto">
            <a:xfrm>
              <a:off x="3104104" y="3092244"/>
              <a:ext cx="437286" cy="468428"/>
            </a:xfrm>
            <a:custGeom>
              <a:avLst/>
              <a:gdLst>
                <a:gd name="T0" fmla="*/ 10 w 107"/>
                <a:gd name="T1" fmla="*/ 19 h 115"/>
                <a:gd name="T2" fmla="*/ 10 w 107"/>
                <a:gd name="T3" fmla="*/ 57 h 115"/>
                <a:gd name="T4" fmla="*/ 58 w 107"/>
                <a:gd name="T5" fmla="*/ 105 h 115"/>
                <a:gd name="T6" fmla="*/ 96 w 107"/>
                <a:gd name="T7" fmla="*/ 105 h 115"/>
                <a:gd name="T8" fmla="*/ 96 w 107"/>
                <a:gd name="T9" fmla="*/ 67 h 115"/>
                <a:gd name="T10" fmla="*/ 29 w 107"/>
                <a:gd name="T11" fmla="*/ 0 h 115"/>
                <a:gd name="T12" fmla="*/ 10 w 107"/>
                <a:gd name="T13" fmla="*/ 19 h 115"/>
              </a:gdLst>
              <a:ahLst/>
              <a:cxnLst>
                <a:cxn ang="0">
                  <a:pos x="T0" y="T1"/>
                </a:cxn>
                <a:cxn ang="0">
                  <a:pos x="T2" y="T3"/>
                </a:cxn>
                <a:cxn ang="0">
                  <a:pos x="T4" y="T5"/>
                </a:cxn>
                <a:cxn ang="0">
                  <a:pos x="T6" y="T7"/>
                </a:cxn>
                <a:cxn ang="0">
                  <a:pos x="T8" y="T9"/>
                </a:cxn>
                <a:cxn ang="0">
                  <a:pos x="T10" y="T11"/>
                </a:cxn>
                <a:cxn ang="0">
                  <a:pos x="T12" y="T13"/>
                </a:cxn>
              </a:cxnLst>
              <a:rect l="0" t="0" r="r" b="b"/>
              <a:pathLst>
                <a:path w="107" h="115">
                  <a:moveTo>
                    <a:pt x="10" y="19"/>
                  </a:moveTo>
                  <a:cubicBezTo>
                    <a:pt x="0" y="29"/>
                    <a:pt x="0" y="46"/>
                    <a:pt x="10" y="57"/>
                  </a:cubicBezTo>
                  <a:cubicBezTo>
                    <a:pt x="58" y="105"/>
                    <a:pt x="58" y="105"/>
                    <a:pt x="58" y="105"/>
                  </a:cubicBezTo>
                  <a:cubicBezTo>
                    <a:pt x="69" y="115"/>
                    <a:pt x="86" y="115"/>
                    <a:pt x="96" y="105"/>
                  </a:cubicBezTo>
                  <a:cubicBezTo>
                    <a:pt x="107" y="94"/>
                    <a:pt x="107" y="77"/>
                    <a:pt x="96" y="67"/>
                  </a:cubicBezTo>
                  <a:cubicBezTo>
                    <a:pt x="29" y="0"/>
                    <a:pt x="29" y="0"/>
                    <a:pt x="29" y="0"/>
                  </a:cubicBezTo>
                  <a:lnTo>
                    <a:pt x="10" y="19"/>
                  </a:lnTo>
                  <a:close/>
                </a:path>
              </a:pathLst>
            </a:custGeom>
            <a:solidFill>
              <a:srgbClr val="BC90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70" name="Freeform 22"/>
            <p:cNvSpPr>
              <a:spLocks/>
            </p:cNvSpPr>
            <p:nvPr/>
          </p:nvSpPr>
          <p:spPr bwMode="auto">
            <a:xfrm>
              <a:off x="3271041" y="3304036"/>
              <a:ext cx="270344" cy="671499"/>
            </a:xfrm>
            <a:custGeom>
              <a:avLst/>
              <a:gdLst>
                <a:gd name="T0" fmla="*/ 66 w 66"/>
                <a:gd name="T1" fmla="*/ 124 h 165"/>
                <a:gd name="T2" fmla="*/ 33 w 66"/>
                <a:gd name="T3" fmla="*/ 157 h 165"/>
                <a:gd name="T4" fmla="*/ 33 w 66"/>
                <a:gd name="T5" fmla="*/ 157 h 165"/>
                <a:gd name="T6" fmla="*/ 0 w 66"/>
                <a:gd name="T7" fmla="*/ 146 h 165"/>
                <a:gd name="T8" fmla="*/ 0 w 66"/>
                <a:gd name="T9" fmla="*/ 18 h 165"/>
                <a:gd name="T10" fmla="*/ 33 w 66"/>
                <a:gd name="T11" fmla="*/ 7 h 165"/>
                <a:gd name="T12" fmla="*/ 33 w 66"/>
                <a:gd name="T13" fmla="*/ 7 h 165"/>
                <a:gd name="T14" fmla="*/ 66 w 66"/>
                <a:gd name="T15" fmla="*/ 40 h 165"/>
                <a:gd name="T16" fmla="*/ 66 w 66"/>
                <a:gd name="T17" fmla="*/ 124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165">
                  <a:moveTo>
                    <a:pt x="66" y="124"/>
                  </a:moveTo>
                  <a:cubicBezTo>
                    <a:pt x="66" y="142"/>
                    <a:pt x="51" y="157"/>
                    <a:pt x="33" y="157"/>
                  </a:cubicBezTo>
                  <a:cubicBezTo>
                    <a:pt x="33" y="157"/>
                    <a:pt x="33" y="157"/>
                    <a:pt x="33" y="157"/>
                  </a:cubicBezTo>
                  <a:cubicBezTo>
                    <a:pt x="15" y="157"/>
                    <a:pt x="0" y="165"/>
                    <a:pt x="0" y="146"/>
                  </a:cubicBezTo>
                  <a:cubicBezTo>
                    <a:pt x="0" y="18"/>
                    <a:pt x="0" y="18"/>
                    <a:pt x="0" y="18"/>
                  </a:cubicBezTo>
                  <a:cubicBezTo>
                    <a:pt x="0" y="0"/>
                    <a:pt x="15" y="7"/>
                    <a:pt x="33" y="7"/>
                  </a:cubicBezTo>
                  <a:cubicBezTo>
                    <a:pt x="33" y="7"/>
                    <a:pt x="33" y="7"/>
                    <a:pt x="33" y="7"/>
                  </a:cubicBezTo>
                  <a:cubicBezTo>
                    <a:pt x="51" y="7"/>
                    <a:pt x="66" y="22"/>
                    <a:pt x="66" y="40"/>
                  </a:cubicBezTo>
                  <a:lnTo>
                    <a:pt x="66" y="124"/>
                  </a:lnTo>
                  <a:close/>
                </a:path>
              </a:pathLst>
            </a:custGeom>
            <a:solidFill>
              <a:srgbClr val="BC90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71" name="Freeform 24"/>
            <p:cNvSpPr>
              <a:spLocks/>
            </p:cNvSpPr>
            <p:nvPr/>
          </p:nvSpPr>
          <p:spPr bwMode="auto">
            <a:xfrm>
              <a:off x="3197538" y="3092244"/>
              <a:ext cx="127074" cy="102157"/>
            </a:xfrm>
            <a:custGeom>
              <a:avLst/>
              <a:gdLst>
                <a:gd name="T0" fmla="*/ 6 w 31"/>
                <a:gd name="T1" fmla="*/ 0 h 25"/>
                <a:gd name="T2" fmla="*/ 0 w 31"/>
                <a:gd name="T3" fmla="*/ 7 h 25"/>
                <a:gd name="T4" fmla="*/ 10 w 31"/>
                <a:gd name="T5" fmla="*/ 17 h 25"/>
                <a:gd name="T6" fmla="*/ 31 w 31"/>
                <a:gd name="T7" fmla="*/ 24 h 25"/>
                <a:gd name="T8" fmla="*/ 6 w 31"/>
                <a:gd name="T9" fmla="*/ 0 h 25"/>
              </a:gdLst>
              <a:ahLst/>
              <a:cxnLst>
                <a:cxn ang="0">
                  <a:pos x="T0" y="T1"/>
                </a:cxn>
                <a:cxn ang="0">
                  <a:pos x="T2" y="T3"/>
                </a:cxn>
                <a:cxn ang="0">
                  <a:pos x="T4" y="T5"/>
                </a:cxn>
                <a:cxn ang="0">
                  <a:pos x="T6" y="T7"/>
                </a:cxn>
                <a:cxn ang="0">
                  <a:pos x="T8" y="T9"/>
                </a:cxn>
              </a:cxnLst>
              <a:rect l="0" t="0" r="r" b="b"/>
              <a:pathLst>
                <a:path w="31" h="25">
                  <a:moveTo>
                    <a:pt x="6" y="0"/>
                  </a:moveTo>
                  <a:cubicBezTo>
                    <a:pt x="0" y="7"/>
                    <a:pt x="0" y="7"/>
                    <a:pt x="0" y="7"/>
                  </a:cubicBezTo>
                  <a:cubicBezTo>
                    <a:pt x="10" y="17"/>
                    <a:pt x="10" y="17"/>
                    <a:pt x="10" y="17"/>
                  </a:cubicBezTo>
                  <a:cubicBezTo>
                    <a:pt x="16" y="23"/>
                    <a:pt x="23" y="25"/>
                    <a:pt x="31" y="24"/>
                  </a:cubicBezTo>
                  <a:lnTo>
                    <a:pt x="6" y="0"/>
                  </a:lnTo>
                  <a:close/>
                </a:path>
              </a:pathLst>
            </a:custGeom>
            <a:solidFill>
              <a:srgbClr val="E5D0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72" name="Freeform 291"/>
            <p:cNvSpPr>
              <a:spLocks/>
            </p:cNvSpPr>
            <p:nvPr/>
          </p:nvSpPr>
          <p:spPr bwMode="auto">
            <a:xfrm>
              <a:off x="2928439" y="3760009"/>
              <a:ext cx="441020" cy="1075935"/>
            </a:xfrm>
            <a:custGeom>
              <a:avLst/>
              <a:gdLst>
                <a:gd name="connsiteX0" fmla="*/ 441021 w 441021"/>
                <a:gd name="connsiteY0" fmla="*/ 0 h 1075936"/>
                <a:gd name="connsiteX1" fmla="*/ 441021 w 441021"/>
                <a:gd name="connsiteY1" fmla="*/ 947125 h 1075936"/>
                <a:gd name="connsiteX2" fmla="*/ 423095 w 441021"/>
                <a:gd name="connsiteY2" fmla="*/ 963417 h 1075936"/>
                <a:gd name="connsiteX3" fmla="*/ 288193 w 441021"/>
                <a:gd name="connsiteY3" fmla="*/ 1064295 h 1075936"/>
                <a:gd name="connsiteX4" fmla="*/ 269032 w 441021"/>
                <a:gd name="connsiteY4" fmla="*/ 1075936 h 1075936"/>
                <a:gd name="connsiteX5" fmla="*/ 265302 w 441021"/>
                <a:gd name="connsiteY5" fmla="*/ 1073816 h 1075936"/>
                <a:gd name="connsiteX6" fmla="*/ 0 w 441021"/>
                <a:gd name="connsiteY6" fmla="*/ 578062 h 1075936"/>
                <a:gd name="connsiteX7" fmla="*/ 441021 w 441021"/>
                <a:gd name="connsiteY7" fmla="*/ 0 h 107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1021" h="1075936">
                  <a:moveTo>
                    <a:pt x="441021" y="0"/>
                  </a:moveTo>
                  <a:lnTo>
                    <a:pt x="441021" y="947125"/>
                  </a:lnTo>
                  <a:lnTo>
                    <a:pt x="423095" y="963417"/>
                  </a:lnTo>
                  <a:cubicBezTo>
                    <a:pt x="379822" y="999129"/>
                    <a:pt x="334806" y="1032804"/>
                    <a:pt x="288193" y="1064295"/>
                  </a:cubicBezTo>
                  <a:lnTo>
                    <a:pt x="269032" y="1075936"/>
                  </a:lnTo>
                  <a:lnTo>
                    <a:pt x="265302" y="1073816"/>
                  </a:lnTo>
                  <a:cubicBezTo>
                    <a:pt x="105661" y="965811"/>
                    <a:pt x="0" y="785675"/>
                    <a:pt x="0" y="578062"/>
                  </a:cubicBezTo>
                  <a:cubicBezTo>
                    <a:pt x="0" y="305314"/>
                    <a:pt x="187842" y="73276"/>
                    <a:pt x="441021" y="0"/>
                  </a:cubicBezTo>
                  <a:close/>
                </a:path>
              </a:pathLst>
            </a:custGeom>
            <a:solidFill>
              <a:srgbClr val="BC90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noAutofit/>
            </a:bodyPr>
            <a:lstStyle/>
            <a:p>
              <a:pPr defTabSz="895881">
                <a:defRPr/>
              </a:pPr>
              <a:endParaRPr lang="en-US" sz="1762" kern="0">
                <a:solidFill>
                  <a:sysClr val="windowText" lastClr="000000"/>
                </a:solidFill>
              </a:endParaRPr>
            </a:p>
          </p:txBody>
        </p:sp>
      </p:grpSp>
      <p:sp>
        <p:nvSpPr>
          <p:cNvPr id="213" name="Rectangle 212"/>
          <p:cNvSpPr/>
          <p:nvPr/>
        </p:nvSpPr>
        <p:spPr>
          <a:xfrm>
            <a:off x="6507428" y="4903506"/>
            <a:ext cx="1025418" cy="375965"/>
          </a:xfrm>
          <a:prstGeom prst="rect">
            <a:avLst/>
          </a:prstGeom>
          <a:ln>
            <a:solidFill>
              <a:schemeClr val="bg1"/>
            </a:solidFill>
          </a:ln>
        </p:spPr>
        <p:txBody>
          <a:bodyPr wrap="none">
            <a:spAutoFit/>
          </a:bodyPr>
          <a:lstStyle/>
          <a:p>
            <a:pPr defTabSz="932417">
              <a:lnSpc>
                <a:spcPct val="110000"/>
              </a:lnSpc>
              <a:defRPr/>
            </a:pPr>
            <a:r>
              <a:rPr lang="en-US" sz="1632" kern="0" dirty="0">
                <a:solidFill>
                  <a:srgbClr val="FFFFFF"/>
                </a:solidFill>
                <a:latin typeface="Arial Black" panose="020B0A04020102020204" pitchFamily="34" charset="0"/>
              </a:rPr>
              <a:t>ISO&lt;..&gt;</a:t>
            </a:r>
          </a:p>
        </p:txBody>
      </p:sp>
      <p:sp>
        <p:nvSpPr>
          <p:cNvPr id="214" name="Rectangle 213"/>
          <p:cNvSpPr/>
          <p:nvPr/>
        </p:nvSpPr>
        <p:spPr>
          <a:xfrm>
            <a:off x="4301834" y="4883876"/>
            <a:ext cx="1036863" cy="382308"/>
          </a:xfrm>
          <a:prstGeom prst="rect">
            <a:avLst/>
          </a:prstGeom>
        </p:spPr>
        <p:txBody>
          <a:bodyPr wrap="none">
            <a:spAutoFit/>
          </a:bodyPr>
          <a:lstStyle/>
          <a:p>
            <a:pPr algn="ctr" defTabSz="932417">
              <a:lnSpc>
                <a:spcPct val="90000"/>
              </a:lnSpc>
              <a:defRPr/>
            </a:pPr>
            <a:r>
              <a:rPr lang="en-US" sz="2040" kern="0" dirty="0">
                <a:solidFill>
                  <a:schemeClr val="bg1"/>
                </a:solidFill>
                <a:latin typeface="Segoe UI Light"/>
              </a:rPr>
              <a:t>Latency</a:t>
            </a:r>
            <a:endParaRPr lang="en-US" sz="2040" kern="0" dirty="0">
              <a:solidFill>
                <a:srgbClr val="FFFFFF"/>
              </a:solidFill>
              <a:latin typeface="Segoe Pro Display" panose="020B0502040504020203" pitchFamily="34" charset="0"/>
            </a:endParaRPr>
          </a:p>
        </p:txBody>
      </p:sp>
      <p:sp>
        <p:nvSpPr>
          <p:cNvPr id="216" name="Freeform 113"/>
          <p:cNvSpPr>
            <a:spLocks noChangeAspect="1" noEditPoints="1"/>
          </p:cNvSpPr>
          <p:nvPr/>
        </p:nvSpPr>
        <p:spPr bwMode="black">
          <a:xfrm>
            <a:off x="3675210" y="4835023"/>
            <a:ext cx="483841" cy="483841"/>
          </a:xfrm>
          <a:custGeom>
            <a:avLst/>
            <a:gdLst>
              <a:gd name="T0" fmla="*/ 47 w 66"/>
              <a:gd name="T1" fmla="*/ 37 h 66"/>
              <a:gd name="T2" fmla="*/ 51 w 66"/>
              <a:gd name="T3" fmla="*/ 33 h 66"/>
              <a:gd name="T4" fmla="*/ 47 w 66"/>
              <a:gd name="T5" fmla="*/ 29 h 66"/>
              <a:gd name="T6" fmla="*/ 37 w 66"/>
              <a:gd name="T7" fmla="*/ 29 h 66"/>
              <a:gd name="T8" fmla="*/ 37 w 66"/>
              <a:gd name="T9" fmla="*/ 16 h 66"/>
              <a:gd name="T10" fmla="*/ 33 w 66"/>
              <a:gd name="T11" fmla="*/ 13 h 66"/>
              <a:gd name="T12" fmla="*/ 29 w 66"/>
              <a:gd name="T13" fmla="*/ 16 h 66"/>
              <a:gd name="T14" fmla="*/ 29 w 66"/>
              <a:gd name="T15" fmla="*/ 33 h 66"/>
              <a:gd name="T16" fmla="*/ 33 w 66"/>
              <a:gd name="T17" fmla="*/ 37 h 66"/>
              <a:gd name="T18" fmla="*/ 47 w 66"/>
              <a:gd name="T19" fmla="*/ 37 h 66"/>
              <a:gd name="T20" fmla="*/ 33 w 66"/>
              <a:gd name="T21" fmla="*/ 8 h 66"/>
              <a:gd name="T22" fmla="*/ 58 w 66"/>
              <a:gd name="T23" fmla="*/ 33 h 66"/>
              <a:gd name="T24" fmla="*/ 33 w 66"/>
              <a:gd name="T25" fmla="*/ 58 h 66"/>
              <a:gd name="T26" fmla="*/ 8 w 66"/>
              <a:gd name="T27" fmla="*/ 33 h 66"/>
              <a:gd name="T28" fmla="*/ 33 w 66"/>
              <a:gd name="T29" fmla="*/ 8 h 66"/>
              <a:gd name="T30" fmla="*/ 33 w 66"/>
              <a:gd name="T31" fmla="*/ 66 h 66"/>
              <a:gd name="T32" fmla="*/ 66 w 66"/>
              <a:gd name="T33" fmla="*/ 33 h 66"/>
              <a:gd name="T34" fmla="*/ 33 w 66"/>
              <a:gd name="T35" fmla="*/ 0 h 66"/>
              <a:gd name="T36" fmla="*/ 0 w 66"/>
              <a:gd name="T37" fmla="*/ 33 h 66"/>
              <a:gd name="T38" fmla="*/ 33 w 66"/>
              <a:gd name="T3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 h="66">
                <a:moveTo>
                  <a:pt x="47" y="37"/>
                </a:moveTo>
                <a:cubicBezTo>
                  <a:pt x="49" y="37"/>
                  <a:pt x="51" y="35"/>
                  <a:pt x="51" y="33"/>
                </a:cubicBezTo>
                <a:cubicBezTo>
                  <a:pt x="51" y="31"/>
                  <a:pt x="49" y="29"/>
                  <a:pt x="47" y="29"/>
                </a:cubicBezTo>
                <a:cubicBezTo>
                  <a:pt x="37" y="29"/>
                  <a:pt x="37" y="29"/>
                  <a:pt x="37" y="29"/>
                </a:cubicBezTo>
                <a:cubicBezTo>
                  <a:pt x="37" y="16"/>
                  <a:pt x="37" y="16"/>
                  <a:pt x="37" y="16"/>
                </a:cubicBezTo>
                <a:cubicBezTo>
                  <a:pt x="37" y="14"/>
                  <a:pt x="35" y="13"/>
                  <a:pt x="33" y="13"/>
                </a:cubicBezTo>
                <a:cubicBezTo>
                  <a:pt x="31" y="13"/>
                  <a:pt x="29" y="14"/>
                  <a:pt x="29" y="16"/>
                </a:cubicBezTo>
                <a:cubicBezTo>
                  <a:pt x="29" y="33"/>
                  <a:pt x="29" y="33"/>
                  <a:pt x="29" y="33"/>
                </a:cubicBezTo>
                <a:cubicBezTo>
                  <a:pt x="29" y="35"/>
                  <a:pt x="31" y="37"/>
                  <a:pt x="33" y="37"/>
                </a:cubicBezTo>
                <a:lnTo>
                  <a:pt x="47" y="37"/>
                </a:lnTo>
                <a:close/>
                <a:moveTo>
                  <a:pt x="33" y="8"/>
                </a:moveTo>
                <a:cubicBezTo>
                  <a:pt x="47" y="8"/>
                  <a:pt x="58" y="19"/>
                  <a:pt x="58" y="33"/>
                </a:cubicBezTo>
                <a:cubicBezTo>
                  <a:pt x="58" y="47"/>
                  <a:pt x="47" y="58"/>
                  <a:pt x="33" y="58"/>
                </a:cubicBezTo>
                <a:cubicBezTo>
                  <a:pt x="19" y="58"/>
                  <a:pt x="8" y="47"/>
                  <a:pt x="8" y="33"/>
                </a:cubicBezTo>
                <a:cubicBezTo>
                  <a:pt x="8" y="19"/>
                  <a:pt x="19" y="8"/>
                  <a:pt x="33" y="8"/>
                </a:cubicBezTo>
                <a:moveTo>
                  <a:pt x="33" y="66"/>
                </a:moveTo>
                <a:cubicBezTo>
                  <a:pt x="51" y="66"/>
                  <a:pt x="66" y="51"/>
                  <a:pt x="66" y="33"/>
                </a:cubicBezTo>
                <a:cubicBezTo>
                  <a:pt x="66" y="15"/>
                  <a:pt x="51" y="0"/>
                  <a:pt x="33" y="0"/>
                </a:cubicBezTo>
                <a:cubicBezTo>
                  <a:pt x="15" y="0"/>
                  <a:pt x="0" y="15"/>
                  <a:pt x="0" y="33"/>
                </a:cubicBezTo>
                <a:cubicBezTo>
                  <a:pt x="0" y="51"/>
                  <a:pt x="15" y="66"/>
                  <a:pt x="33" y="66"/>
                </a:cubicBezTo>
              </a:path>
            </a:pathLst>
          </a:custGeom>
          <a:solidFill>
            <a:schemeClr val="bg1"/>
          </a:solidFill>
          <a:ln>
            <a:noFill/>
          </a:ln>
          <a:extLst/>
        </p:spPr>
        <p:txBody>
          <a:bodyPr vert="horz" wrap="square" lIns="95135" tIns="47567" rIns="95135" bIns="47567" numCol="1" anchor="t" anchorCtr="0" compatLnSpc="1">
            <a:prstTxWarp prst="textNoShape">
              <a:avLst/>
            </a:prstTxWarp>
          </a:bodyPr>
          <a:lstStyle/>
          <a:p>
            <a:pPr defTabSz="932597"/>
            <a:endParaRPr lang="en-US" sz="1836" kern="0" dirty="0">
              <a:solidFill>
                <a:srgbClr val="000000"/>
              </a:solidFill>
            </a:endParaRPr>
          </a:p>
        </p:txBody>
      </p:sp>
      <p:sp>
        <p:nvSpPr>
          <p:cNvPr id="217" name="Rectangle 216"/>
          <p:cNvSpPr/>
          <p:nvPr/>
        </p:nvSpPr>
        <p:spPr>
          <a:xfrm>
            <a:off x="10451661" y="4819713"/>
            <a:ext cx="1255942" cy="486093"/>
          </a:xfrm>
          <a:prstGeom prst="rect">
            <a:avLst/>
          </a:prstGeom>
        </p:spPr>
        <p:txBody>
          <a:bodyPr wrap="none">
            <a:spAutoFit/>
          </a:bodyPr>
          <a:lstStyle/>
          <a:p>
            <a:pPr defTabSz="951156">
              <a:defRPr/>
            </a:pPr>
            <a:r>
              <a:rPr lang="en-US" sz="2497" kern="0" dirty="0">
                <a:solidFill>
                  <a:schemeClr val="bg2"/>
                </a:solidFill>
                <a:latin typeface="Segoe UI Light"/>
              </a:rPr>
              <a:t>Security</a:t>
            </a:r>
          </a:p>
        </p:txBody>
      </p:sp>
      <p:pic>
        <p:nvPicPr>
          <p:cNvPr id="218" name="Picture 217" descr="AzureKeyVault_icon_white.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93389" y="4818530"/>
            <a:ext cx="464470" cy="516069"/>
          </a:xfrm>
          <a:prstGeom prst="rect">
            <a:avLst/>
          </a:prstGeom>
          <a:noFill/>
        </p:spPr>
      </p:pic>
      <p:sp>
        <p:nvSpPr>
          <p:cNvPr id="219" name="Rectangle 218"/>
          <p:cNvSpPr/>
          <p:nvPr/>
        </p:nvSpPr>
        <p:spPr>
          <a:xfrm>
            <a:off x="7526244" y="4894792"/>
            <a:ext cx="1476656" cy="382308"/>
          </a:xfrm>
          <a:prstGeom prst="rect">
            <a:avLst/>
          </a:prstGeom>
        </p:spPr>
        <p:txBody>
          <a:bodyPr wrap="none">
            <a:spAutoFit/>
          </a:bodyPr>
          <a:lstStyle/>
          <a:p>
            <a:pPr algn="ctr" defTabSz="932417">
              <a:lnSpc>
                <a:spcPct val="90000"/>
              </a:lnSpc>
              <a:defRPr/>
            </a:pPr>
            <a:r>
              <a:rPr lang="en-US" sz="2040" kern="0" dirty="0">
                <a:solidFill>
                  <a:schemeClr val="bg1"/>
                </a:solidFill>
                <a:latin typeface="Segoe UI Light"/>
              </a:rPr>
              <a:t>Regulations</a:t>
            </a:r>
            <a:endParaRPr lang="en-US" sz="2040" kern="0" dirty="0">
              <a:solidFill>
                <a:srgbClr val="FFFFFF"/>
              </a:solidFill>
              <a:latin typeface="Segoe Pro Display" panose="020B0502040504020203" pitchFamily="34" charset="0"/>
            </a:endParaRPr>
          </a:p>
        </p:txBody>
      </p:sp>
      <p:sp>
        <p:nvSpPr>
          <p:cNvPr id="220" name="Rectangle 219"/>
          <p:cNvSpPr/>
          <p:nvPr/>
        </p:nvSpPr>
        <p:spPr>
          <a:xfrm>
            <a:off x="4288406" y="5591238"/>
            <a:ext cx="1596004" cy="382308"/>
          </a:xfrm>
          <a:prstGeom prst="rect">
            <a:avLst/>
          </a:prstGeom>
        </p:spPr>
        <p:txBody>
          <a:bodyPr wrap="none">
            <a:spAutoFit/>
          </a:bodyPr>
          <a:lstStyle/>
          <a:p>
            <a:pPr algn="ctr" defTabSz="932417">
              <a:lnSpc>
                <a:spcPct val="90000"/>
              </a:lnSpc>
              <a:defRPr/>
            </a:pPr>
            <a:r>
              <a:rPr lang="en-US" sz="2040" kern="0" dirty="0">
                <a:solidFill>
                  <a:schemeClr val="bg1"/>
                </a:solidFill>
                <a:latin typeface="Segoe UI Light"/>
              </a:rPr>
              <a:t>Low-Latency</a:t>
            </a:r>
            <a:endParaRPr lang="en-US" sz="2040" kern="0" dirty="0">
              <a:solidFill>
                <a:srgbClr val="FFFFFF"/>
              </a:solidFill>
              <a:latin typeface="Segoe Pro Display" panose="020B0502040504020203" pitchFamily="34" charset="0"/>
            </a:endParaRPr>
          </a:p>
        </p:txBody>
      </p:sp>
      <p:sp>
        <p:nvSpPr>
          <p:cNvPr id="221" name="Freeform 19"/>
          <p:cNvSpPr>
            <a:spLocks noChangeAspect="1" noEditPoints="1"/>
          </p:cNvSpPr>
          <p:nvPr/>
        </p:nvSpPr>
        <p:spPr bwMode="black">
          <a:xfrm>
            <a:off x="3578235" y="5558258"/>
            <a:ext cx="656006" cy="442644"/>
          </a:xfrm>
          <a:custGeom>
            <a:avLst/>
            <a:gdLst>
              <a:gd name="T0" fmla="*/ 1097 w 1114"/>
              <a:gd name="T1" fmla="*/ 4 h 750"/>
              <a:gd name="T2" fmla="*/ 1066 w 1114"/>
              <a:gd name="T3" fmla="*/ 10 h 750"/>
              <a:gd name="T4" fmla="*/ 1066 w 1114"/>
              <a:gd name="T5" fmla="*/ 11 h 750"/>
              <a:gd name="T6" fmla="*/ 557 w 1114"/>
              <a:gd name="T7" fmla="*/ 171 h 750"/>
              <a:gd name="T8" fmla="*/ 48 w 1114"/>
              <a:gd name="T9" fmla="*/ 11 h 750"/>
              <a:gd name="T10" fmla="*/ 48 w 1114"/>
              <a:gd name="T11" fmla="*/ 10 h 750"/>
              <a:gd name="T12" fmla="*/ 18 w 1114"/>
              <a:gd name="T13" fmla="*/ 4 h 750"/>
              <a:gd name="T14" fmla="*/ 0 w 1114"/>
              <a:gd name="T15" fmla="*/ 30 h 750"/>
              <a:gd name="T16" fmla="*/ 0 w 1114"/>
              <a:gd name="T17" fmla="*/ 720 h 750"/>
              <a:gd name="T18" fmla="*/ 18 w 1114"/>
              <a:gd name="T19" fmla="*/ 746 h 750"/>
              <a:gd name="T20" fmla="*/ 48 w 1114"/>
              <a:gd name="T21" fmla="*/ 740 h 750"/>
              <a:gd name="T22" fmla="*/ 48 w 1114"/>
              <a:gd name="T23" fmla="*/ 740 h 750"/>
              <a:gd name="T24" fmla="*/ 557 w 1114"/>
              <a:gd name="T25" fmla="*/ 580 h 750"/>
              <a:gd name="T26" fmla="*/ 1066 w 1114"/>
              <a:gd name="T27" fmla="*/ 740 h 750"/>
              <a:gd name="T28" fmla="*/ 1066 w 1114"/>
              <a:gd name="T29" fmla="*/ 740 h 750"/>
              <a:gd name="T30" fmla="*/ 1086 w 1114"/>
              <a:gd name="T31" fmla="*/ 748 h 750"/>
              <a:gd name="T32" fmla="*/ 1097 w 1114"/>
              <a:gd name="T33" fmla="*/ 746 h 750"/>
              <a:gd name="T34" fmla="*/ 1114 w 1114"/>
              <a:gd name="T35" fmla="*/ 720 h 750"/>
              <a:gd name="T36" fmla="*/ 1114 w 1114"/>
              <a:gd name="T37" fmla="*/ 30 h 750"/>
              <a:gd name="T38" fmla="*/ 1097 w 1114"/>
              <a:gd name="T39" fmla="*/ 4 h 750"/>
              <a:gd name="T40" fmla="*/ 529 w 1114"/>
              <a:gd name="T41" fmla="*/ 524 h 750"/>
              <a:gd name="T42" fmla="*/ 301 w 1114"/>
              <a:gd name="T43" fmla="*/ 555 h 750"/>
              <a:gd name="T44" fmla="*/ 301 w 1114"/>
              <a:gd name="T45" fmla="*/ 196 h 750"/>
              <a:gd name="T46" fmla="*/ 529 w 1114"/>
              <a:gd name="T47" fmla="*/ 227 h 750"/>
              <a:gd name="T48" fmla="*/ 529 w 1114"/>
              <a:gd name="T49" fmla="*/ 524 h 750"/>
              <a:gd name="T50" fmla="*/ 585 w 1114"/>
              <a:gd name="T51" fmla="*/ 227 h 750"/>
              <a:gd name="T52" fmla="*/ 813 w 1114"/>
              <a:gd name="T53" fmla="*/ 196 h 750"/>
              <a:gd name="T54" fmla="*/ 813 w 1114"/>
              <a:gd name="T55" fmla="*/ 555 h 750"/>
              <a:gd name="T56" fmla="*/ 585 w 1114"/>
              <a:gd name="T57" fmla="*/ 524 h 750"/>
              <a:gd name="T58" fmla="*/ 585 w 1114"/>
              <a:gd name="T59" fmla="*/ 227 h 750"/>
              <a:gd name="T60" fmla="*/ 57 w 1114"/>
              <a:gd name="T61" fmla="*/ 88 h 750"/>
              <a:gd name="T62" fmla="*/ 245 w 1114"/>
              <a:gd name="T63" fmla="*/ 180 h 750"/>
              <a:gd name="T64" fmla="*/ 245 w 1114"/>
              <a:gd name="T65" fmla="*/ 571 h 750"/>
              <a:gd name="T66" fmla="*/ 57 w 1114"/>
              <a:gd name="T67" fmla="*/ 662 h 750"/>
              <a:gd name="T68" fmla="*/ 57 w 1114"/>
              <a:gd name="T69" fmla="*/ 88 h 750"/>
              <a:gd name="T70" fmla="*/ 1058 w 1114"/>
              <a:gd name="T71" fmla="*/ 662 h 750"/>
              <a:gd name="T72" fmla="*/ 869 w 1114"/>
              <a:gd name="T73" fmla="*/ 571 h 750"/>
              <a:gd name="T74" fmla="*/ 869 w 1114"/>
              <a:gd name="T75" fmla="*/ 180 h 750"/>
              <a:gd name="T76" fmla="*/ 1058 w 1114"/>
              <a:gd name="T77" fmla="*/ 88 h 750"/>
              <a:gd name="T78" fmla="*/ 1058 w 1114"/>
              <a:gd name="T79" fmla="*/ 662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14" h="750">
                <a:moveTo>
                  <a:pt x="1097" y="4"/>
                </a:moveTo>
                <a:cubicBezTo>
                  <a:pt x="1086" y="0"/>
                  <a:pt x="1074" y="2"/>
                  <a:pt x="1066" y="10"/>
                </a:cubicBezTo>
                <a:cubicBezTo>
                  <a:pt x="1066" y="11"/>
                  <a:pt x="1066" y="11"/>
                  <a:pt x="1066" y="11"/>
                </a:cubicBezTo>
                <a:cubicBezTo>
                  <a:pt x="952" y="111"/>
                  <a:pt x="762" y="171"/>
                  <a:pt x="557" y="171"/>
                </a:cubicBezTo>
                <a:cubicBezTo>
                  <a:pt x="352" y="171"/>
                  <a:pt x="162" y="111"/>
                  <a:pt x="48" y="11"/>
                </a:cubicBezTo>
                <a:cubicBezTo>
                  <a:pt x="48" y="10"/>
                  <a:pt x="48" y="10"/>
                  <a:pt x="48" y="10"/>
                </a:cubicBezTo>
                <a:cubicBezTo>
                  <a:pt x="40" y="2"/>
                  <a:pt x="28" y="0"/>
                  <a:pt x="18" y="4"/>
                </a:cubicBezTo>
                <a:cubicBezTo>
                  <a:pt x="7" y="9"/>
                  <a:pt x="0" y="19"/>
                  <a:pt x="0" y="30"/>
                </a:cubicBezTo>
                <a:cubicBezTo>
                  <a:pt x="0" y="720"/>
                  <a:pt x="0" y="720"/>
                  <a:pt x="0" y="720"/>
                </a:cubicBezTo>
                <a:cubicBezTo>
                  <a:pt x="0" y="731"/>
                  <a:pt x="7" y="742"/>
                  <a:pt x="18" y="746"/>
                </a:cubicBezTo>
                <a:cubicBezTo>
                  <a:pt x="28" y="750"/>
                  <a:pt x="40" y="748"/>
                  <a:pt x="48" y="740"/>
                </a:cubicBezTo>
                <a:cubicBezTo>
                  <a:pt x="48" y="740"/>
                  <a:pt x="48" y="740"/>
                  <a:pt x="48" y="740"/>
                </a:cubicBezTo>
                <a:cubicBezTo>
                  <a:pt x="162" y="639"/>
                  <a:pt x="352" y="580"/>
                  <a:pt x="557" y="580"/>
                </a:cubicBezTo>
                <a:cubicBezTo>
                  <a:pt x="762" y="580"/>
                  <a:pt x="952" y="639"/>
                  <a:pt x="1066" y="740"/>
                </a:cubicBezTo>
                <a:cubicBezTo>
                  <a:pt x="1066" y="740"/>
                  <a:pt x="1066" y="740"/>
                  <a:pt x="1066" y="740"/>
                </a:cubicBezTo>
                <a:cubicBezTo>
                  <a:pt x="1072" y="745"/>
                  <a:pt x="1079" y="748"/>
                  <a:pt x="1086" y="748"/>
                </a:cubicBezTo>
                <a:cubicBezTo>
                  <a:pt x="1090" y="748"/>
                  <a:pt x="1093" y="747"/>
                  <a:pt x="1097" y="746"/>
                </a:cubicBezTo>
                <a:cubicBezTo>
                  <a:pt x="1107" y="742"/>
                  <a:pt x="1114" y="731"/>
                  <a:pt x="1114" y="720"/>
                </a:cubicBezTo>
                <a:cubicBezTo>
                  <a:pt x="1114" y="30"/>
                  <a:pt x="1114" y="30"/>
                  <a:pt x="1114" y="30"/>
                </a:cubicBezTo>
                <a:cubicBezTo>
                  <a:pt x="1114" y="19"/>
                  <a:pt x="1107" y="9"/>
                  <a:pt x="1097" y="4"/>
                </a:cubicBezTo>
                <a:close/>
                <a:moveTo>
                  <a:pt x="529" y="524"/>
                </a:moveTo>
                <a:cubicBezTo>
                  <a:pt x="450" y="526"/>
                  <a:pt x="373" y="536"/>
                  <a:pt x="301" y="555"/>
                </a:cubicBezTo>
                <a:cubicBezTo>
                  <a:pt x="301" y="196"/>
                  <a:pt x="301" y="196"/>
                  <a:pt x="301" y="196"/>
                </a:cubicBezTo>
                <a:cubicBezTo>
                  <a:pt x="373" y="214"/>
                  <a:pt x="450" y="225"/>
                  <a:pt x="529" y="227"/>
                </a:cubicBezTo>
                <a:lnTo>
                  <a:pt x="529" y="524"/>
                </a:lnTo>
                <a:close/>
                <a:moveTo>
                  <a:pt x="585" y="227"/>
                </a:moveTo>
                <a:cubicBezTo>
                  <a:pt x="664" y="225"/>
                  <a:pt x="741" y="214"/>
                  <a:pt x="813" y="196"/>
                </a:cubicBezTo>
                <a:cubicBezTo>
                  <a:pt x="813" y="555"/>
                  <a:pt x="813" y="555"/>
                  <a:pt x="813" y="555"/>
                </a:cubicBezTo>
                <a:cubicBezTo>
                  <a:pt x="741" y="536"/>
                  <a:pt x="664" y="526"/>
                  <a:pt x="585" y="524"/>
                </a:cubicBezTo>
                <a:lnTo>
                  <a:pt x="585" y="227"/>
                </a:lnTo>
                <a:close/>
                <a:moveTo>
                  <a:pt x="57" y="88"/>
                </a:moveTo>
                <a:cubicBezTo>
                  <a:pt x="110" y="126"/>
                  <a:pt x="174" y="157"/>
                  <a:pt x="245" y="180"/>
                </a:cubicBezTo>
                <a:cubicBezTo>
                  <a:pt x="245" y="571"/>
                  <a:pt x="245" y="571"/>
                  <a:pt x="245" y="571"/>
                </a:cubicBezTo>
                <a:cubicBezTo>
                  <a:pt x="174" y="594"/>
                  <a:pt x="110" y="625"/>
                  <a:pt x="57" y="662"/>
                </a:cubicBezTo>
                <a:lnTo>
                  <a:pt x="57" y="88"/>
                </a:lnTo>
                <a:close/>
                <a:moveTo>
                  <a:pt x="1058" y="662"/>
                </a:moveTo>
                <a:cubicBezTo>
                  <a:pt x="1004" y="625"/>
                  <a:pt x="940" y="594"/>
                  <a:pt x="869" y="571"/>
                </a:cubicBezTo>
                <a:cubicBezTo>
                  <a:pt x="869" y="180"/>
                  <a:pt x="869" y="180"/>
                  <a:pt x="869" y="180"/>
                </a:cubicBezTo>
                <a:cubicBezTo>
                  <a:pt x="940" y="157"/>
                  <a:pt x="1004" y="126"/>
                  <a:pt x="1058" y="88"/>
                </a:cubicBezTo>
                <a:lnTo>
                  <a:pt x="1058" y="662"/>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kern="0" dirty="0">
              <a:gradFill>
                <a:gsLst>
                  <a:gs pos="0">
                    <a:srgbClr val="FFFFFF"/>
                  </a:gs>
                  <a:gs pos="100000">
                    <a:srgbClr val="FFFFFF"/>
                  </a:gs>
                </a:gsLst>
                <a:lin ang="5400000" scaled="0"/>
              </a:gradFill>
              <a:ea typeface="Segoe UI" pitchFamily="34" charset="0"/>
              <a:cs typeface="Segoe UI" pitchFamily="34" charset="0"/>
            </a:endParaRPr>
          </a:p>
        </p:txBody>
      </p:sp>
      <p:grpSp>
        <p:nvGrpSpPr>
          <p:cNvPr id="13" name="Group 12"/>
          <p:cNvGrpSpPr/>
          <p:nvPr/>
        </p:nvGrpSpPr>
        <p:grpSpPr>
          <a:xfrm>
            <a:off x="6816770" y="5452195"/>
            <a:ext cx="1846700" cy="499680"/>
            <a:chOff x="-2434213" y="2510100"/>
            <a:chExt cx="1810655" cy="489927"/>
          </a:xfrm>
        </p:grpSpPr>
        <p:sp>
          <p:nvSpPr>
            <p:cNvPr id="230" name="Rectangle 229"/>
            <p:cNvSpPr/>
            <p:nvPr/>
          </p:nvSpPr>
          <p:spPr>
            <a:xfrm>
              <a:off x="-2145468" y="2593762"/>
              <a:ext cx="1521910" cy="406265"/>
            </a:xfrm>
            <a:prstGeom prst="rect">
              <a:avLst/>
            </a:prstGeom>
          </p:spPr>
          <p:txBody>
            <a:bodyPr wrap="square">
              <a:spAutoFit/>
            </a:bodyPr>
            <a:lstStyle/>
            <a:p>
              <a:pPr algn="ctr" defTabSz="951156">
                <a:defRPr/>
              </a:pPr>
              <a:r>
                <a:rPr lang="en-US" sz="2040" kern="0" dirty="0">
                  <a:solidFill>
                    <a:schemeClr val="bg1"/>
                  </a:solidFill>
                  <a:latin typeface="Segoe UI Light"/>
                </a:rPr>
                <a:t>Compliant </a:t>
              </a:r>
              <a:endParaRPr lang="en-US" sz="2040" kern="0" dirty="0">
                <a:solidFill>
                  <a:schemeClr val="bg1"/>
                </a:solidFill>
              </a:endParaRPr>
            </a:p>
          </p:txBody>
        </p:sp>
        <p:sp>
          <p:nvSpPr>
            <p:cNvPr id="235" name="Freeform 76"/>
            <p:cNvSpPr>
              <a:spLocks noChangeAspect="1"/>
            </p:cNvSpPr>
            <p:nvPr/>
          </p:nvSpPr>
          <p:spPr bwMode="black">
            <a:xfrm>
              <a:off x="-2434213" y="2510100"/>
              <a:ext cx="396703" cy="414309"/>
            </a:xfrm>
            <a:custGeom>
              <a:avLst/>
              <a:gdLst>
                <a:gd name="connsiteX0" fmla="*/ 1948755 w 3955295"/>
                <a:gd name="connsiteY0" fmla="*/ 369 h 4130833"/>
                <a:gd name="connsiteX1" fmla="*/ 2105837 w 3955295"/>
                <a:gd name="connsiteY1" fmla="*/ 1511994 h 4130833"/>
                <a:gd name="connsiteX2" fmla="*/ 2916462 w 3955295"/>
                <a:gd name="connsiteY2" fmla="*/ 1468237 h 4130833"/>
                <a:gd name="connsiteX3" fmla="*/ 3838822 w 3955295"/>
                <a:gd name="connsiteY3" fmla="*/ 1719838 h 4130833"/>
                <a:gd name="connsiteX4" fmla="*/ 3575916 w 3955295"/>
                <a:gd name="connsiteY4" fmla="*/ 2146466 h 4130833"/>
                <a:gd name="connsiteX5" fmla="*/ 3954939 w 3955295"/>
                <a:gd name="connsiteY5" fmla="*/ 2489956 h 4130833"/>
                <a:gd name="connsiteX6" fmla="*/ 3545244 w 3955295"/>
                <a:gd name="connsiteY6" fmla="*/ 2835634 h 4130833"/>
                <a:gd name="connsiteX7" fmla="*/ 3832249 w 3955295"/>
                <a:gd name="connsiteY7" fmla="*/ 3170373 h 4130833"/>
                <a:gd name="connsiteX8" fmla="*/ 3400646 w 3955295"/>
                <a:gd name="connsiteY8" fmla="*/ 3472295 h 4130833"/>
                <a:gd name="connsiteX9" fmla="*/ 3643834 w 3955295"/>
                <a:gd name="connsiteY9" fmla="*/ 3706393 h 4130833"/>
                <a:gd name="connsiteX10" fmla="*/ 2776246 w 3955295"/>
                <a:gd name="connsiteY10" fmla="*/ 4111895 h 4130833"/>
                <a:gd name="connsiteX11" fmla="*/ 2636753 w 3955295"/>
                <a:gd name="connsiteY11" fmla="*/ 4120038 h 4130833"/>
                <a:gd name="connsiteX12" fmla="*/ 2636753 w 3955295"/>
                <a:gd name="connsiteY12" fmla="*/ 4130833 h 4130833"/>
                <a:gd name="connsiteX13" fmla="*/ 2272343 w 3955295"/>
                <a:gd name="connsiteY13" fmla="*/ 4130833 h 4130833"/>
                <a:gd name="connsiteX14" fmla="*/ 0 w 3955295"/>
                <a:gd name="connsiteY14" fmla="*/ 4130833 h 4130833"/>
                <a:gd name="connsiteX15" fmla="*/ 0 w 3955295"/>
                <a:gd name="connsiteY15" fmla="*/ 2043959 h 4130833"/>
                <a:gd name="connsiteX16" fmla="*/ 916730 w 3955295"/>
                <a:gd name="connsiteY16" fmla="*/ 2043959 h 4130833"/>
                <a:gd name="connsiteX17" fmla="*/ 918243 w 3955295"/>
                <a:gd name="connsiteY17" fmla="*/ 2019742 h 4130833"/>
                <a:gd name="connsiteX18" fmla="*/ 964388 w 3955295"/>
                <a:gd name="connsiteY18" fmla="*/ 1781097 h 4130833"/>
                <a:gd name="connsiteX19" fmla="*/ 962197 w 3955295"/>
                <a:gd name="connsiteY19" fmla="*/ 1772346 h 4130833"/>
                <a:gd name="connsiteX20" fmla="*/ 990679 w 3955295"/>
                <a:gd name="connsiteY20" fmla="*/ 1741716 h 4130833"/>
                <a:gd name="connsiteX21" fmla="*/ 992870 w 3955295"/>
                <a:gd name="connsiteY21" fmla="*/ 1741716 h 4130833"/>
                <a:gd name="connsiteX22" fmla="*/ 1498963 w 3955295"/>
                <a:gd name="connsiteY22" fmla="*/ 1032858 h 4130833"/>
                <a:gd name="connsiteX23" fmla="*/ 1899894 w 3955295"/>
                <a:gd name="connsiteY23" fmla="*/ 6763 h 4130833"/>
                <a:gd name="connsiteX24" fmla="*/ 1948755 w 3955295"/>
                <a:gd name="connsiteY24" fmla="*/ 369 h 413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55295" h="4130833">
                  <a:moveTo>
                    <a:pt x="1948755" y="369"/>
                  </a:moveTo>
                  <a:cubicBezTo>
                    <a:pt x="2434479" y="-24420"/>
                    <a:pt x="2330812" y="1206791"/>
                    <a:pt x="2105837" y="1511994"/>
                  </a:cubicBezTo>
                  <a:cubicBezTo>
                    <a:pt x="2456377" y="1490115"/>
                    <a:pt x="2782818" y="1472613"/>
                    <a:pt x="2916462" y="1468237"/>
                  </a:cubicBezTo>
                  <a:cubicBezTo>
                    <a:pt x="3245094" y="1455110"/>
                    <a:pt x="3777477" y="1487927"/>
                    <a:pt x="3838822" y="1719838"/>
                  </a:cubicBezTo>
                  <a:cubicBezTo>
                    <a:pt x="3900167" y="1962688"/>
                    <a:pt x="3830058" y="2102709"/>
                    <a:pt x="3575916" y="2146466"/>
                  </a:cubicBezTo>
                  <a:cubicBezTo>
                    <a:pt x="3799386" y="2183659"/>
                    <a:pt x="3961511" y="2343371"/>
                    <a:pt x="3954939" y="2489956"/>
                  </a:cubicBezTo>
                  <a:cubicBezTo>
                    <a:pt x="3963702" y="2689049"/>
                    <a:pt x="3810341" y="2840010"/>
                    <a:pt x="3545244" y="2835634"/>
                  </a:cubicBezTo>
                  <a:cubicBezTo>
                    <a:pt x="3746805" y="2890330"/>
                    <a:pt x="3841013" y="3006286"/>
                    <a:pt x="3832249" y="3170373"/>
                  </a:cubicBezTo>
                  <a:cubicBezTo>
                    <a:pt x="3825677" y="3325710"/>
                    <a:pt x="3676697" y="3465731"/>
                    <a:pt x="3400646" y="3472295"/>
                  </a:cubicBezTo>
                  <a:cubicBezTo>
                    <a:pt x="3558389" y="3516051"/>
                    <a:pt x="3637261" y="3564184"/>
                    <a:pt x="3643834" y="3706393"/>
                  </a:cubicBezTo>
                  <a:cubicBezTo>
                    <a:pt x="3655336" y="3959088"/>
                    <a:pt x="3261389" y="4071488"/>
                    <a:pt x="2776246" y="4111895"/>
                  </a:cubicBezTo>
                  <a:lnTo>
                    <a:pt x="2636753" y="4120038"/>
                  </a:lnTo>
                  <a:lnTo>
                    <a:pt x="2636753" y="4130833"/>
                  </a:lnTo>
                  <a:lnTo>
                    <a:pt x="2272343" y="4130833"/>
                  </a:lnTo>
                  <a:lnTo>
                    <a:pt x="0" y="4130833"/>
                  </a:lnTo>
                  <a:lnTo>
                    <a:pt x="0" y="2043959"/>
                  </a:lnTo>
                  <a:lnTo>
                    <a:pt x="916730" y="2043959"/>
                  </a:lnTo>
                  <a:lnTo>
                    <a:pt x="918243" y="2019742"/>
                  </a:lnTo>
                  <a:cubicBezTo>
                    <a:pt x="927828" y="1912504"/>
                    <a:pt x="942480" y="1825948"/>
                    <a:pt x="964388" y="1781097"/>
                  </a:cubicBezTo>
                  <a:cubicBezTo>
                    <a:pt x="964388" y="1776722"/>
                    <a:pt x="962197" y="1774534"/>
                    <a:pt x="962197" y="1772346"/>
                  </a:cubicBezTo>
                  <a:cubicBezTo>
                    <a:pt x="962197" y="1772346"/>
                    <a:pt x="962197" y="1772346"/>
                    <a:pt x="990679" y="1741716"/>
                  </a:cubicBezTo>
                  <a:cubicBezTo>
                    <a:pt x="990679" y="1741716"/>
                    <a:pt x="992870" y="1741716"/>
                    <a:pt x="992870" y="1741716"/>
                  </a:cubicBezTo>
                  <a:cubicBezTo>
                    <a:pt x="1148422" y="1485740"/>
                    <a:pt x="1389419" y="1319464"/>
                    <a:pt x="1498963" y="1032858"/>
                  </a:cubicBezTo>
                  <a:cubicBezTo>
                    <a:pt x="1711478" y="479335"/>
                    <a:pt x="1558117" y="76773"/>
                    <a:pt x="1899894" y="6763"/>
                  </a:cubicBezTo>
                  <a:cubicBezTo>
                    <a:pt x="1916805" y="3276"/>
                    <a:pt x="1933086" y="1169"/>
                    <a:pt x="1948755" y="369"/>
                  </a:cubicBez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237" name="Rectangle 236"/>
          <p:cNvSpPr/>
          <p:nvPr/>
        </p:nvSpPr>
        <p:spPr>
          <a:xfrm>
            <a:off x="10544305" y="5484154"/>
            <a:ext cx="1326243" cy="414353"/>
          </a:xfrm>
          <a:prstGeom prst="rect">
            <a:avLst/>
          </a:prstGeom>
        </p:spPr>
        <p:txBody>
          <a:bodyPr wrap="none">
            <a:spAutoFit/>
          </a:bodyPr>
          <a:lstStyle/>
          <a:p>
            <a:pPr defTabSz="951156">
              <a:defRPr/>
            </a:pPr>
            <a:r>
              <a:rPr lang="en-US" sz="2040" kern="0" dirty="0">
                <a:solidFill>
                  <a:schemeClr val="bg1"/>
                </a:solidFill>
                <a:latin typeface="Segoe UI Light"/>
              </a:rPr>
              <a:t>Central IT </a:t>
            </a:r>
          </a:p>
        </p:txBody>
      </p:sp>
      <p:sp>
        <p:nvSpPr>
          <p:cNvPr id="238" name="Freeform 17"/>
          <p:cNvSpPr>
            <a:spLocks noChangeAspect="1" noEditPoints="1"/>
          </p:cNvSpPr>
          <p:nvPr/>
        </p:nvSpPr>
        <p:spPr bwMode="black">
          <a:xfrm>
            <a:off x="9806080" y="5419344"/>
            <a:ext cx="635886" cy="636619"/>
          </a:xfrm>
          <a:custGeom>
            <a:avLst/>
            <a:gdLst>
              <a:gd name="T0" fmla="*/ 112 w 300"/>
              <a:gd name="T1" fmla="*/ 75 h 300"/>
              <a:gd name="T2" fmla="*/ 187 w 300"/>
              <a:gd name="T3" fmla="*/ 0 h 300"/>
              <a:gd name="T4" fmla="*/ 150 w 300"/>
              <a:gd name="T5" fmla="*/ 225 h 300"/>
              <a:gd name="T6" fmla="*/ 150 w 300"/>
              <a:gd name="T7" fmla="*/ 300 h 300"/>
              <a:gd name="T8" fmla="*/ 150 w 300"/>
              <a:gd name="T9" fmla="*/ 225 h 300"/>
              <a:gd name="T10" fmla="*/ 217 w 300"/>
              <a:gd name="T11" fmla="*/ 152 h 300"/>
              <a:gd name="T12" fmla="*/ 197 w 300"/>
              <a:gd name="T13" fmla="*/ 168 h 300"/>
              <a:gd name="T14" fmla="*/ 196 w 300"/>
              <a:gd name="T15" fmla="*/ 160 h 300"/>
              <a:gd name="T16" fmla="*/ 159 w 300"/>
              <a:gd name="T17" fmla="*/ 196 h 300"/>
              <a:gd name="T18" fmla="*/ 168 w 300"/>
              <a:gd name="T19" fmla="*/ 198 h 300"/>
              <a:gd name="T20" fmla="*/ 151 w 300"/>
              <a:gd name="T21" fmla="*/ 217 h 300"/>
              <a:gd name="T22" fmla="*/ 131 w 300"/>
              <a:gd name="T23" fmla="*/ 200 h 300"/>
              <a:gd name="T24" fmla="*/ 139 w 300"/>
              <a:gd name="T25" fmla="*/ 198 h 300"/>
              <a:gd name="T26" fmla="*/ 140 w 300"/>
              <a:gd name="T27" fmla="*/ 160 h 300"/>
              <a:gd name="T28" fmla="*/ 103 w 300"/>
              <a:gd name="T29" fmla="*/ 161 h 300"/>
              <a:gd name="T30" fmla="*/ 100 w 300"/>
              <a:gd name="T31" fmla="*/ 169 h 300"/>
              <a:gd name="T32" fmla="*/ 83 w 300"/>
              <a:gd name="T33" fmla="*/ 149 h 300"/>
              <a:gd name="T34" fmla="*/ 103 w 300"/>
              <a:gd name="T35" fmla="*/ 133 h 300"/>
              <a:gd name="T36" fmla="*/ 104 w 300"/>
              <a:gd name="T37" fmla="*/ 141 h 300"/>
              <a:gd name="T38" fmla="*/ 140 w 300"/>
              <a:gd name="T39" fmla="*/ 104 h 300"/>
              <a:gd name="T40" fmla="*/ 132 w 300"/>
              <a:gd name="T41" fmla="*/ 103 h 300"/>
              <a:gd name="T42" fmla="*/ 148 w 300"/>
              <a:gd name="T43" fmla="*/ 84 h 300"/>
              <a:gd name="T44" fmla="*/ 169 w 300"/>
              <a:gd name="T45" fmla="*/ 101 h 300"/>
              <a:gd name="T46" fmla="*/ 160 w 300"/>
              <a:gd name="T47" fmla="*/ 103 h 300"/>
              <a:gd name="T48" fmla="*/ 159 w 300"/>
              <a:gd name="T49" fmla="*/ 141 h 300"/>
              <a:gd name="T50" fmla="*/ 197 w 300"/>
              <a:gd name="T51" fmla="*/ 140 h 300"/>
              <a:gd name="T52" fmla="*/ 200 w 300"/>
              <a:gd name="T53" fmla="*/ 132 h 300"/>
              <a:gd name="T54" fmla="*/ 150 w 300"/>
              <a:gd name="T55" fmla="*/ 150 h 300"/>
              <a:gd name="T56" fmla="*/ 150 w 300"/>
              <a:gd name="T57" fmla="*/ 150 h 300"/>
              <a:gd name="T58" fmla="*/ 0 w 300"/>
              <a:gd name="T59" fmla="*/ 183 h 300"/>
              <a:gd name="T60" fmla="*/ 37 w 300"/>
              <a:gd name="T61" fmla="*/ 118 h 300"/>
              <a:gd name="T62" fmla="*/ 281 w 300"/>
              <a:gd name="T63" fmla="*/ 183 h 300"/>
              <a:gd name="T64" fmla="*/ 281 w 300"/>
              <a:gd name="T65" fmla="*/ 118 h 300"/>
              <a:gd name="T66" fmla="*/ 225 w 300"/>
              <a:gd name="T67" fmla="*/ 150 h 300"/>
              <a:gd name="T68" fmla="*/ 281 w 300"/>
              <a:gd name="T69" fmla="*/ 183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0" h="300">
                <a:moveTo>
                  <a:pt x="187" y="75"/>
                </a:moveTo>
                <a:cubicBezTo>
                  <a:pt x="112" y="75"/>
                  <a:pt x="112" y="75"/>
                  <a:pt x="112" y="75"/>
                </a:cubicBezTo>
                <a:cubicBezTo>
                  <a:pt x="112" y="0"/>
                  <a:pt x="112" y="0"/>
                  <a:pt x="112" y="0"/>
                </a:cubicBezTo>
                <a:cubicBezTo>
                  <a:pt x="187" y="0"/>
                  <a:pt x="187" y="0"/>
                  <a:pt x="187" y="0"/>
                </a:cubicBezTo>
                <a:lnTo>
                  <a:pt x="187" y="75"/>
                </a:lnTo>
                <a:close/>
                <a:moveTo>
                  <a:pt x="150" y="225"/>
                </a:moveTo>
                <a:cubicBezTo>
                  <a:pt x="129" y="225"/>
                  <a:pt x="112" y="242"/>
                  <a:pt x="112" y="263"/>
                </a:cubicBezTo>
                <a:cubicBezTo>
                  <a:pt x="112" y="284"/>
                  <a:pt x="129" y="300"/>
                  <a:pt x="150" y="300"/>
                </a:cubicBezTo>
                <a:cubicBezTo>
                  <a:pt x="171" y="300"/>
                  <a:pt x="187" y="284"/>
                  <a:pt x="187" y="263"/>
                </a:cubicBezTo>
                <a:cubicBezTo>
                  <a:pt x="187" y="242"/>
                  <a:pt x="171" y="225"/>
                  <a:pt x="150" y="225"/>
                </a:cubicBezTo>
                <a:close/>
                <a:moveTo>
                  <a:pt x="217" y="149"/>
                </a:moveTo>
                <a:cubicBezTo>
                  <a:pt x="218" y="150"/>
                  <a:pt x="218" y="151"/>
                  <a:pt x="217" y="152"/>
                </a:cubicBezTo>
                <a:cubicBezTo>
                  <a:pt x="200" y="169"/>
                  <a:pt x="200" y="169"/>
                  <a:pt x="200" y="169"/>
                </a:cubicBezTo>
                <a:cubicBezTo>
                  <a:pt x="198" y="171"/>
                  <a:pt x="197" y="170"/>
                  <a:pt x="197" y="168"/>
                </a:cubicBezTo>
                <a:cubicBezTo>
                  <a:pt x="197" y="161"/>
                  <a:pt x="197" y="161"/>
                  <a:pt x="197" y="161"/>
                </a:cubicBezTo>
                <a:cubicBezTo>
                  <a:pt x="197" y="160"/>
                  <a:pt x="197" y="160"/>
                  <a:pt x="196" y="160"/>
                </a:cubicBezTo>
                <a:cubicBezTo>
                  <a:pt x="159" y="160"/>
                  <a:pt x="159" y="160"/>
                  <a:pt x="159" y="160"/>
                </a:cubicBezTo>
                <a:cubicBezTo>
                  <a:pt x="159" y="196"/>
                  <a:pt x="159" y="196"/>
                  <a:pt x="159" y="196"/>
                </a:cubicBezTo>
                <a:cubicBezTo>
                  <a:pt x="159" y="197"/>
                  <a:pt x="160" y="198"/>
                  <a:pt x="160" y="198"/>
                </a:cubicBezTo>
                <a:cubicBezTo>
                  <a:pt x="168" y="198"/>
                  <a:pt x="168" y="198"/>
                  <a:pt x="168" y="198"/>
                </a:cubicBezTo>
                <a:cubicBezTo>
                  <a:pt x="169" y="198"/>
                  <a:pt x="170" y="199"/>
                  <a:pt x="169" y="200"/>
                </a:cubicBezTo>
                <a:cubicBezTo>
                  <a:pt x="151" y="217"/>
                  <a:pt x="151" y="217"/>
                  <a:pt x="151" y="217"/>
                </a:cubicBezTo>
                <a:cubicBezTo>
                  <a:pt x="151" y="218"/>
                  <a:pt x="149" y="218"/>
                  <a:pt x="148" y="217"/>
                </a:cubicBezTo>
                <a:cubicBezTo>
                  <a:pt x="131" y="200"/>
                  <a:pt x="131" y="200"/>
                  <a:pt x="131" y="200"/>
                </a:cubicBezTo>
                <a:cubicBezTo>
                  <a:pt x="130" y="199"/>
                  <a:pt x="130" y="198"/>
                  <a:pt x="132" y="198"/>
                </a:cubicBezTo>
                <a:cubicBezTo>
                  <a:pt x="139" y="198"/>
                  <a:pt x="139" y="198"/>
                  <a:pt x="139" y="198"/>
                </a:cubicBezTo>
                <a:cubicBezTo>
                  <a:pt x="140" y="198"/>
                  <a:pt x="140" y="197"/>
                  <a:pt x="140" y="196"/>
                </a:cubicBezTo>
                <a:cubicBezTo>
                  <a:pt x="140" y="160"/>
                  <a:pt x="140" y="160"/>
                  <a:pt x="140" y="160"/>
                </a:cubicBezTo>
                <a:cubicBezTo>
                  <a:pt x="104" y="160"/>
                  <a:pt x="104" y="160"/>
                  <a:pt x="104" y="160"/>
                </a:cubicBezTo>
                <a:cubicBezTo>
                  <a:pt x="103" y="160"/>
                  <a:pt x="103" y="160"/>
                  <a:pt x="103" y="161"/>
                </a:cubicBezTo>
                <a:cubicBezTo>
                  <a:pt x="103" y="168"/>
                  <a:pt x="103" y="168"/>
                  <a:pt x="103" y="168"/>
                </a:cubicBezTo>
                <a:cubicBezTo>
                  <a:pt x="103" y="170"/>
                  <a:pt x="101" y="171"/>
                  <a:pt x="100" y="169"/>
                </a:cubicBezTo>
                <a:cubicBezTo>
                  <a:pt x="83" y="152"/>
                  <a:pt x="83" y="152"/>
                  <a:pt x="83" y="152"/>
                </a:cubicBezTo>
                <a:cubicBezTo>
                  <a:pt x="82" y="151"/>
                  <a:pt x="82" y="150"/>
                  <a:pt x="83" y="149"/>
                </a:cubicBezTo>
                <a:cubicBezTo>
                  <a:pt x="100" y="132"/>
                  <a:pt x="100" y="132"/>
                  <a:pt x="100" y="132"/>
                </a:cubicBezTo>
                <a:cubicBezTo>
                  <a:pt x="101" y="130"/>
                  <a:pt x="103" y="131"/>
                  <a:pt x="103" y="133"/>
                </a:cubicBezTo>
                <a:cubicBezTo>
                  <a:pt x="103" y="140"/>
                  <a:pt x="103" y="140"/>
                  <a:pt x="103" y="140"/>
                </a:cubicBezTo>
                <a:cubicBezTo>
                  <a:pt x="103" y="140"/>
                  <a:pt x="103" y="141"/>
                  <a:pt x="104" y="141"/>
                </a:cubicBezTo>
                <a:cubicBezTo>
                  <a:pt x="140" y="141"/>
                  <a:pt x="140" y="141"/>
                  <a:pt x="140" y="141"/>
                </a:cubicBezTo>
                <a:cubicBezTo>
                  <a:pt x="140" y="104"/>
                  <a:pt x="140" y="104"/>
                  <a:pt x="140" y="104"/>
                </a:cubicBezTo>
                <a:cubicBezTo>
                  <a:pt x="140" y="104"/>
                  <a:pt x="140" y="103"/>
                  <a:pt x="139" y="103"/>
                </a:cubicBezTo>
                <a:cubicBezTo>
                  <a:pt x="132" y="103"/>
                  <a:pt x="132" y="103"/>
                  <a:pt x="132" y="103"/>
                </a:cubicBezTo>
                <a:cubicBezTo>
                  <a:pt x="130" y="103"/>
                  <a:pt x="130" y="102"/>
                  <a:pt x="131" y="101"/>
                </a:cubicBezTo>
                <a:cubicBezTo>
                  <a:pt x="148" y="84"/>
                  <a:pt x="148" y="84"/>
                  <a:pt x="148" y="84"/>
                </a:cubicBezTo>
                <a:cubicBezTo>
                  <a:pt x="149" y="83"/>
                  <a:pt x="151" y="83"/>
                  <a:pt x="151" y="84"/>
                </a:cubicBezTo>
                <a:cubicBezTo>
                  <a:pt x="169" y="101"/>
                  <a:pt x="169" y="101"/>
                  <a:pt x="169" y="101"/>
                </a:cubicBezTo>
                <a:cubicBezTo>
                  <a:pt x="170" y="102"/>
                  <a:pt x="169" y="103"/>
                  <a:pt x="168" y="103"/>
                </a:cubicBezTo>
                <a:cubicBezTo>
                  <a:pt x="160" y="103"/>
                  <a:pt x="160" y="103"/>
                  <a:pt x="160" y="103"/>
                </a:cubicBezTo>
                <a:cubicBezTo>
                  <a:pt x="160" y="103"/>
                  <a:pt x="159" y="104"/>
                  <a:pt x="159" y="104"/>
                </a:cubicBezTo>
                <a:cubicBezTo>
                  <a:pt x="159" y="141"/>
                  <a:pt x="159" y="141"/>
                  <a:pt x="159" y="141"/>
                </a:cubicBezTo>
                <a:cubicBezTo>
                  <a:pt x="196" y="141"/>
                  <a:pt x="196" y="141"/>
                  <a:pt x="196" y="141"/>
                </a:cubicBezTo>
                <a:cubicBezTo>
                  <a:pt x="197" y="141"/>
                  <a:pt x="197" y="140"/>
                  <a:pt x="197" y="140"/>
                </a:cubicBezTo>
                <a:cubicBezTo>
                  <a:pt x="197" y="133"/>
                  <a:pt x="197" y="133"/>
                  <a:pt x="197" y="133"/>
                </a:cubicBezTo>
                <a:cubicBezTo>
                  <a:pt x="197" y="131"/>
                  <a:pt x="198" y="130"/>
                  <a:pt x="200" y="132"/>
                </a:cubicBezTo>
                <a:lnTo>
                  <a:pt x="217" y="149"/>
                </a:lnTo>
                <a:close/>
                <a:moveTo>
                  <a:pt x="150" y="150"/>
                </a:moveTo>
                <a:cubicBezTo>
                  <a:pt x="150" y="150"/>
                  <a:pt x="150" y="150"/>
                  <a:pt x="150" y="150"/>
                </a:cubicBezTo>
                <a:cubicBezTo>
                  <a:pt x="150" y="150"/>
                  <a:pt x="150" y="150"/>
                  <a:pt x="150" y="150"/>
                </a:cubicBezTo>
                <a:cubicBezTo>
                  <a:pt x="150" y="150"/>
                  <a:pt x="150" y="150"/>
                  <a:pt x="150" y="150"/>
                </a:cubicBezTo>
                <a:close/>
                <a:moveTo>
                  <a:pt x="0" y="183"/>
                </a:moveTo>
                <a:cubicBezTo>
                  <a:pt x="75" y="183"/>
                  <a:pt x="75" y="183"/>
                  <a:pt x="75" y="183"/>
                </a:cubicBezTo>
                <a:cubicBezTo>
                  <a:pt x="37" y="118"/>
                  <a:pt x="37" y="118"/>
                  <a:pt x="37" y="118"/>
                </a:cubicBezTo>
                <a:lnTo>
                  <a:pt x="0" y="183"/>
                </a:lnTo>
                <a:close/>
                <a:moveTo>
                  <a:pt x="281" y="183"/>
                </a:moveTo>
                <a:cubicBezTo>
                  <a:pt x="300" y="150"/>
                  <a:pt x="300" y="150"/>
                  <a:pt x="300" y="150"/>
                </a:cubicBezTo>
                <a:cubicBezTo>
                  <a:pt x="281" y="118"/>
                  <a:pt x="281" y="118"/>
                  <a:pt x="281" y="118"/>
                </a:cubicBezTo>
                <a:cubicBezTo>
                  <a:pt x="244" y="118"/>
                  <a:pt x="244" y="118"/>
                  <a:pt x="244" y="118"/>
                </a:cubicBezTo>
                <a:cubicBezTo>
                  <a:pt x="225" y="150"/>
                  <a:pt x="225" y="150"/>
                  <a:pt x="225" y="150"/>
                </a:cubicBezTo>
                <a:cubicBezTo>
                  <a:pt x="244" y="183"/>
                  <a:pt x="244" y="183"/>
                  <a:pt x="244" y="183"/>
                </a:cubicBezTo>
                <a:lnTo>
                  <a:pt x="281" y="183"/>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kern="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12445330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bwMode="gray">
          <a:xfrm>
            <a:off x="1148233" y="553408"/>
            <a:ext cx="2115629" cy="2115629"/>
            <a:chOff x="2659018" y="0"/>
            <a:chExt cx="6669132" cy="6669132"/>
          </a:xfrm>
        </p:grpSpPr>
        <p:grpSp>
          <p:nvGrpSpPr>
            <p:cNvPr id="15" name="Group 14"/>
            <p:cNvGrpSpPr/>
            <p:nvPr/>
          </p:nvGrpSpPr>
          <p:grpSpPr bwMode="gray">
            <a:xfrm>
              <a:off x="2659018" y="0"/>
              <a:ext cx="6669132" cy="6669132"/>
              <a:chOff x="1353639" y="994954"/>
              <a:chExt cx="3657273" cy="3657273"/>
            </a:xfrm>
          </p:grpSpPr>
          <p:sp>
            <p:nvSpPr>
              <p:cNvPr id="17" name="Oval 16"/>
              <p:cNvSpPr/>
              <p:nvPr/>
            </p:nvSpPr>
            <p:spPr bwMode="gray">
              <a:xfrm>
                <a:off x="1353639" y="994954"/>
                <a:ext cx="3657273" cy="3657273"/>
              </a:xfrm>
              <a:prstGeom prst="ellipse">
                <a:avLst/>
              </a:prstGeom>
              <a:solidFill>
                <a:srgbClr val="375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1818">
                  <a:defRPr/>
                </a:pPr>
                <a:endParaRPr lang="en-US" sz="1770" kern="0" dirty="0">
                  <a:solidFill>
                    <a:srgbClr val="FFFFFF"/>
                  </a:solidFill>
                </a:endParaRPr>
              </a:p>
            </p:txBody>
          </p:sp>
          <p:sp>
            <p:nvSpPr>
              <p:cNvPr id="18" name="Oval 17"/>
              <p:cNvSpPr/>
              <p:nvPr/>
            </p:nvSpPr>
            <p:spPr bwMode="gray">
              <a:xfrm>
                <a:off x="1985971" y="1627286"/>
                <a:ext cx="2392609" cy="2392609"/>
              </a:xfrm>
              <a:prstGeom prst="ellipse">
                <a:avLst/>
              </a:prstGeom>
              <a:solidFill>
                <a:srgbClr val="3E6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1818">
                  <a:defRPr/>
                </a:pPr>
                <a:endParaRPr lang="en-US" sz="1770" kern="0" dirty="0">
                  <a:solidFill>
                    <a:srgbClr val="FFFFFF"/>
                  </a:solidFill>
                </a:endParaRPr>
              </a:p>
            </p:txBody>
          </p:sp>
        </p:grpSp>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gray">
            <a:xfrm>
              <a:off x="4265829" y="2127822"/>
              <a:ext cx="3421147" cy="2132019"/>
            </a:xfrm>
            <a:prstGeom prst="rect">
              <a:avLst/>
            </a:prstGeom>
          </p:spPr>
        </p:pic>
      </p:gr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gray">
          <a:xfrm>
            <a:off x="2321" y="2669038"/>
            <a:ext cx="4231818" cy="3221150"/>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bwMode="gray">
          <a:xfrm>
            <a:off x="74934" y="3109936"/>
            <a:ext cx="4159205" cy="1513451"/>
          </a:xfrm>
          <a:prstGeom prst="rect">
            <a:avLst/>
          </a:prstGeom>
        </p:spPr>
      </p:pic>
      <p:pic>
        <p:nvPicPr>
          <p:cNvPr id="5"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gray">
          <a:xfrm>
            <a:off x="136070" y="2746004"/>
            <a:ext cx="3636220" cy="1008812"/>
          </a:xfrm>
          <a:prstGeom prst="rect">
            <a:avLst/>
          </a:prstGeom>
        </p:spPr>
      </p:pic>
      <p:pic>
        <p:nvPicPr>
          <p:cNvPr id="6" name="Picture 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bwMode="gray">
          <a:xfrm>
            <a:off x="136069" y="1909992"/>
            <a:ext cx="4118929" cy="1779854"/>
          </a:xfrm>
          <a:prstGeom prst="rect">
            <a:avLst/>
          </a:prstGeom>
        </p:spPr>
      </p:pic>
      <p:sp>
        <p:nvSpPr>
          <p:cNvPr id="23" name="TextBox 22"/>
          <p:cNvSpPr txBox="1"/>
          <p:nvPr/>
        </p:nvSpPr>
        <p:spPr>
          <a:xfrm>
            <a:off x="4861491" y="756915"/>
            <a:ext cx="7299504" cy="2709676"/>
          </a:xfrm>
          <a:prstGeom prst="rect">
            <a:avLst/>
          </a:prstGeom>
          <a:noFill/>
        </p:spPr>
        <p:txBody>
          <a:bodyPr wrap="square" lIns="182854" tIns="146283" rIns="182854" bIns="182854" rtlCol="0" anchor="t">
            <a:noAutofit/>
          </a:bodyPr>
          <a:lstStyle/>
          <a:p>
            <a:pPr defTabSz="932597"/>
            <a:r>
              <a:rPr lang="en-US" sz="7343" kern="0" dirty="0"/>
              <a:t>Working Close to the Data</a:t>
            </a:r>
          </a:p>
          <a:p>
            <a:pPr defTabSz="577881">
              <a:defRPr/>
            </a:pPr>
            <a:endParaRPr lang="en-US" sz="7198" kern="0" dirty="0">
              <a:latin typeface="Segoe UI Light" panose="020B0502040204020203" pitchFamily="34" charset="0"/>
              <a:cs typeface="Segoe UI Light" panose="020B0502040204020203" pitchFamily="34" charset="0"/>
            </a:endParaRPr>
          </a:p>
        </p:txBody>
      </p:sp>
      <p:grpSp>
        <p:nvGrpSpPr>
          <p:cNvPr id="61" name="Group 60"/>
          <p:cNvGrpSpPr/>
          <p:nvPr/>
        </p:nvGrpSpPr>
        <p:grpSpPr>
          <a:xfrm>
            <a:off x="9105332" y="4000842"/>
            <a:ext cx="2443642" cy="822002"/>
            <a:chOff x="3976974" y="1975375"/>
            <a:chExt cx="2395945" cy="805957"/>
          </a:xfrm>
        </p:grpSpPr>
        <p:pic>
          <p:nvPicPr>
            <p:cNvPr id="62" name="Picture 6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76974" y="1975375"/>
              <a:ext cx="805957" cy="805957"/>
            </a:xfrm>
            <a:prstGeom prst="rect">
              <a:avLst/>
            </a:prstGeom>
          </p:spPr>
        </p:pic>
        <p:sp>
          <p:nvSpPr>
            <p:cNvPr id="63" name="Rectangle 62"/>
            <p:cNvSpPr/>
            <p:nvPr/>
          </p:nvSpPr>
          <p:spPr>
            <a:xfrm>
              <a:off x="4801785" y="2193687"/>
              <a:ext cx="1571134" cy="406265"/>
            </a:xfrm>
            <a:prstGeom prst="rect">
              <a:avLst/>
            </a:prstGeom>
          </p:spPr>
          <p:txBody>
            <a:bodyPr wrap="square">
              <a:spAutoFit/>
            </a:bodyPr>
            <a:lstStyle/>
            <a:p>
              <a:pPr algn="r" defTabSz="951304">
                <a:defRPr/>
              </a:pPr>
              <a:r>
                <a:rPr lang="en-US" sz="2040" kern="0" dirty="0">
                  <a:solidFill>
                    <a:srgbClr val="FFFFFF"/>
                  </a:solidFill>
                  <a:latin typeface="Segoe UI Light"/>
                </a:rPr>
                <a:t>E-commerce</a:t>
              </a:r>
            </a:p>
          </p:txBody>
        </p:sp>
      </p:grpSp>
      <p:grpSp>
        <p:nvGrpSpPr>
          <p:cNvPr id="64" name="Group 63"/>
          <p:cNvGrpSpPr/>
          <p:nvPr/>
        </p:nvGrpSpPr>
        <p:grpSpPr>
          <a:xfrm>
            <a:off x="9426795" y="5089679"/>
            <a:ext cx="1933951" cy="734534"/>
            <a:chOff x="13925160" y="1360032"/>
            <a:chExt cx="1896203" cy="720197"/>
          </a:xfrm>
        </p:grpSpPr>
        <p:pic>
          <p:nvPicPr>
            <p:cNvPr id="65" name="Picture 64"/>
            <p:cNvPicPr>
              <a:picLocks noChangeAspect="1"/>
            </p:cNvPicPr>
            <p:nvPr/>
          </p:nvPicPr>
          <p:blipFill>
            <a:blip r:embed="rId9" cstate="print">
              <a:biLevel thresh="25000"/>
              <a:extLst>
                <a:ext uri="{28A0092B-C50C-407E-A947-70E740481C1C}">
                  <a14:useLocalDpi xmlns:a14="http://schemas.microsoft.com/office/drawing/2010/main" val="0"/>
                </a:ext>
              </a:extLst>
            </a:blip>
            <a:stretch>
              <a:fillRect/>
            </a:stretch>
          </p:blipFill>
          <p:spPr>
            <a:xfrm>
              <a:off x="13925160" y="1447339"/>
              <a:ext cx="476882" cy="476882"/>
            </a:xfrm>
            <a:prstGeom prst="rect">
              <a:avLst/>
            </a:prstGeom>
            <a:noFill/>
          </p:spPr>
        </p:pic>
        <p:sp>
          <p:nvSpPr>
            <p:cNvPr id="66" name="Rectangle 65"/>
            <p:cNvSpPr/>
            <p:nvPr/>
          </p:nvSpPr>
          <p:spPr>
            <a:xfrm>
              <a:off x="14299453" y="1360032"/>
              <a:ext cx="1521910" cy="720197"/>
            </a:xfrm>
            <a:prstGeom prst="rect">
              <a:avLst/>
            </a:prstGeom>
          </p:spPr>
          <p:txBody>
            <a:bodyPr wrap="square">
              <a:spAutoFit/>
            </a:bodyPr>
            <a:lstStyle/>
            <a:p>
              <a:pPr algn="ctr" defTabSz="951156">
                <a:defRPr/>
              </a:pPr>
              <a:r>
                <a:rPr lang="en-US" sz="2040" kern="0" dirty="0">
                  <a:solidFill>
                    <a:srgbClr val="FFFFFF"/>
                  </a:solidFill>
                  <a:latin typeface="Segoe UI Light"/>
                </a:rPr>
                <a:t>Data sovereignty</a:t>
              </a:r>
              <a:endParaRPr lang="en-US" sz="2040" kern="0" dirty="0">
                <a:solidFill>
                  <a:srgbClr val="FFFFFF"/>
                </a:solidFill>
              </a:endParaRPr>
            </a:p>
          </p:txBody>
        </p:sp>
      </p:grpSp>
      <p:sp>
        <p:nvSpPr>
          <p:cNvPr id="67" name="Rectangle 66"/>
          <p:cNvSpPr/>
          <p:nvPr/>
        </p:nvSpPr>
        <p:spPr>
          <a:xfrm>
            <a:off x="10151679" y="6218752"/>
            <a:ext cx="1164386" cy="670445"/>
          </a:xfrm>
          <a:prstGeom prst="rect">
            <a:avLst/>
          </a:prstGeom>
        </p:spPr>
        <p:txBody>
          <a:bodyPr wrap="none">
            <a:spAutoFit/>
          </a:bodyPr>
          <a:lstStyle/>
          <a:p>
            <a:pPr algn="ctr" defTabSz="932417">
              <a:lnSpc>
                <a:spcPct val="90000"/>
              </a:lnSpc>
              <a:defRPr/>
            </a:pPr>
            <a:r>
              <a:rPr lang="en-US" sz="2040" kern="0" dirty="0">
                <a:solidFill>
                  <a:srgbClr val="FFFFFF"/>
                </a:solidFill>
                <a:latin typeface="Segoe UI Light"/>
              </a:rPr>
              <a:t>Adjacent</a:t>
            </a:r>
          </a:p>
          <a:p>
            <a:pPr algn="ctr" defTabSz="932417">
              <a:lnSpc>
                <a:spcPct val="90000"/>
              </a:lnSpc>
              <a:defRPr/>
            </a:pPr>
            <a:endParaRPr lang="en-US" sz="2040" kern="0" dirty="0">
              <a:solidFill>
                <a:srgbClr val="FFFFFF"/>
              </a:solidFill>
              <a:latin typeface="Segoe Pro Display" panose="020B0502040504020203" pitchFamily="34" charset="0"/>
            </a:endParaRPr>
          </a:p>
        </p:txBody>
      </p:sp>
      <p:pic>
        <p:nvPicPr>
          <p:cNvPr id="68" name="Picture 67"/>
          <p:cNvPicPr>
            <a:picLocks noChangeAspect="1"/>
          </p:cNvPicPr>
          <p:nvPr/>
        </p:nvPicPr>
        <p:blipFill>
          <a:blip r:embed="rId10" cstate="print">
            <a:biLevel thresh="25000"/>
            <a:extLst>
              <a:ext uri="{28A0092B-C50C-407E-A947-70E740481C1C}">
                <a14:useLocalDpi xmlns:a14="http://schemas.microsoft.com/office/drawing/2010/main" val="0"/>
              </a:ext>
            </a:extLst>
          </a:blip>
          <a:stretch>
            <a:fillRect/>
          </a:stretch>
        </p:blipFill>
        <p:spPr>
          <a:xfrm>
            <a:off x="9590988" y="6122495"/>
            <a:ext cx="567230" cy="567230"/>
          </a:xfrm>
          <a:prstGeom prst="rect">
            <a:avLst/>
          </a:prstGeom>
          <a:noFill/>
        </p:spPr>
      </p:pic>
      <p:sp>
        <p:nvSpPr>
          <p:cNvPr id="69" name="Oval 68"/>
          <p:cNvSpPr/>
          <p:nvPr/>
        </p:nvSpPr>
        <p:spPr bwMode="auto">
          <a:xfrm>
            <a:off x="11945392" y="6585911"/>
            <a:ext cx="298049" cy="298049"/>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kern="0" dirty="0">
              <a:gradFill>
                <a:gsLst>
                  <a:gs pos="5439">
                    <a:srgbClr val="F8F8F8"/>
                  </a:gs>
                  <a:gs pos="10000">
                    <a:srgbClr val="F8F8F8"/>
                  </a:gs>
                </a:gsLst>
                <a:lin ang="5400000" scaled="0"/>
              </a:gradFill>
            </a:endParaRPr>
          </a:p>
        </p:txBody>
      </p:sp>
    </p:spTree>
    <p:extLst>
      <p:ext uri="{BB962C8B-B14F-4D97-AF65-F5344CB8AC3E}">
        <p14:creationId xmlns:p14="http://schemas.microsoft.com/office/powerpoint/2010/main" val="221708914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ueprint"/>
          <p:cNvPicPr>
            <a:picLocks noChangeAspect="1"/>
          </p:cNvPicPr>
          <p:nvPr/>
        </p:nvPicPr>
        <p:blipFill>
          <a:blip r:embed="rId2">
            <a:extLst>
              <a:ext uri="{BEBA8EAE-BF5A-486C-A8C5-ECC9F3942E4B}">
                <a14:imgProps xmlns:a14="http://schemas.microsoft.com/office/drawing/2010/main">
                  <a14:imgLayer r:embed="rId3">
                    <a14:imgEffect>
                      <a14:artisticTexturizer/>
                    </a14:imgEffect>
                    <a14:imgEffect>
                      <a14:brightnessContrast bright="-66000"/>
                    </a14:imgEffect>
                  </a14:imgLayer>
                </a14:imgProps>
              </a:ext>
              <a:ext uri="{28A0092B-C50C-407E-A947-70E740481C1C}">
                <a14:useLocalDpi xmlns:a14="http://schemas.microsoft.com/office/drawing/2010/main" val="0"/>
              </a:ext>
            </a:extLst>
          </a:blip>
          <a:stretch>
            <a:fillRect/>
          </a:stretch>
        </p:blipFill>
        <p:spPr>
          <a:xfrm>
            <a:off x="881" y="-1"/>
            <a:ext cx="12551287" cy="6994525"/>
          </a:xfrm>
          <a:prstGeom prst="rect">
            <a:avLst/>
          </a:prstGeom>
        </p:spPr>
      </p:pic>
      <p:sp>
        <p:nvSpPr>
          <p:cNvPr id="149" name="Oval 148"/>
          <p:cNvSpPr/>
          <p:nvPr/>
        </p:nvSpPr>
        <p:spPr>
          <a:xfrm>
            <a:off x="1603793" y="1461310"/>
            <a:ext cx="1865207" cy="1865207"/>
          </a:xfrm>
          <a:prstGeom prst="ellipse">
            <a:avLst/>
          </a:prstGeom>
          <a:noFill/>
          <a:ln w="57150" cap="flat" cmpd="sng" algn="ctr">
            <a:solidFill>
              <a:schemeClr val="bg2"/>
            </a:solidFill>
            <a:prstDash val="solid"/>
            <a:miter lim="800000"/>
          </a:ln>
          <a:effectLst/>
        </p:spPr>
        <p:txBody>
          <a:bodyPr rtlCol="0" anchor="ctr"/>
          <a:lstStyle/>
          <a:p>
            <a:pPr algn="ctr" defTabSz="932597">
              <a:defRPr/>
            </a:pPr>
            <a:r>
              <a:rPr lang="en-US" sz="1428"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E-commerce</a:t>
            </a:r>
          </a:p>
          <a:p>
            <a:pPr algn="ctr" defTabSz="932597">
              <a:defRPr/>
            </a:pPr>
            <a:r>
              <a:rPr lang="en-US" sz="1428"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Platform in Azure</a:t>
            </a:r>
          </a:p>
        </p:txBody>
      </p:sp>
      <p:sp>
        <p:nvSpPr>
          <p:cNvPr id="150" name="Arrow: Right 149"/>
          <p:cNvSpPr/>
          <p:nvPr/>
        </p:nvSpPr>
        <p:spPr>
          <a:xfrm>
            <a:off x="3702151" y="2277339"/>
            <a:ext cx="1010320" cy="194292"/>
          </a:xfrm>
          <a:prstGeom prst="rightArrow">
            <a:avLst/>
          </a:prstGeom>
          <a:noFill/>
          <a:ln w="28575" cap="flat" cmpd="sng" algn="ctr">
            <a:solidFill>
              <a:schemeClr val="bg2"/>
            </a:solidFill>
            <a:prstDash val="solid"/>
            <a:miter lim="800000"/>
          </a:ln>
          <a:effectLst/>
        </p:spPr>
        <p:txBody>
          <a:bodyPr rtlCol="0" anchor="ctr"/>
          <a:lstStyle/>
          <a:p>
            <a:pPr algn="ctr" defTabSz="932597">
              <a:defRPr/>
            </a:pPr>
            <a:endParaRPr lang="en-US" sz="1632" kern="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151" name="Oval 150"/>
          <p:cNvSpPr/>
          <p:nvPr/>
        </p:nvSpPr>
        <p:spPr>
          <a:xfrm>
            <a:off x="4945622" y="1461310"/>
            <a:ext cx="1865207" cy="1865207"/>
          </a:xfrm>
          <a:prstGeom prst="ellipse">
            <a:avLst/>
          </a:prstGeom>
          <a:noFill/>
          <a:ln w="57150" cap="flat" cmpd="sng" algn="ctr">
            <a:solidFill>
              <a:schemeClr val="bg2"/>
            </a:solidFill>
            <a:prstDash val="solid"/>
            <a:miter lim="800000"/>
          </a:ln>
          <a:effectLst/>
        </p:spPr>
        <p:txBody>
          <a:bodyPr rtlCol="0" anchor="ctr"/>
          <a:lstStyle/>
          <a:p>
            <a:pPr algn="ctr" defTabSz="932597">
              <a:defRPr/>
            </a:pPr>
            <a:r>
              <a:rPr lang="en-US" sz="1632"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Azure Queue</a:t>
            </a:r>
          </a:p>
        </p:txBody>
      </p:sp>
      <p:sp>
        <p:nvSpPr>
          <p:cNvPr id="152" name="Arrow: Curved Up 151"/>
          <p:cNvSpPr/>
          <p:nvPr/>
        </p:nvSpPr>
        <p:spPr>
          <a:xfrm>
            <a:off x="5334207" y="4147062"/>
            <a:ext cx="1088037" cy="466302"/>
          </a:xfrm>
          <a:prstGeom prst="curvedUpArrow">
            <a:avLst/>
          </a:prstGeom>
          <a:noFill/>
          <a:ln w="28575" cap="flat" cmpd="sng" algn="ctr">
            <a:solidFill>
              <a:schemeClr val="bg2"/>
            </a:solidFill>
            <a:prstDash val="solid"/>
            <a:miter lim="800000"/>
          </a:ln>
          <a:effectLst/>
        </p:spPr>
        <p:txBody>
          <a:bodyPr rtlCol="0" anchor="ctr"/>
          <a:lstStyle/>
          <a:p>
            <a:pPr algn="ctr" defTabSz="932597">
              <a:defRPr/>
            </a:pPr>
            <a:endParaRPr lang="en-US" sz="1632" kern="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153" name="Arrow: Curved Up 152"/>
          <p:cNvSpPr/>
          <p:nvPr/>
        </p:nvSpPr>
        <p:spPr>
          <a:xfrm rot="10800000">
            <a:off x="5256490" y="3603044"/>
            <a:ext cx="1088037" cy="466302"/>
          </a:xfrm>
          <a:prstGeom prst="curvedUpArrow">
            <a:avLst/>
          </a:prstGeom>
          <a:noFill/>
          <a:ln w="28575" cap="flat" cmpd="sng" algn="ctr">
            <a:solidFill>
              <a:schemeClr val="bg2"/>
            </a:solidFill>
            <a:prstDash val="solid"/>
            <a:miter lim="800000"/>
          </a:ln>
          <a:effectLst/>
        </p:spPr>
        <p:txBody>
          <a:bodyPr rtlCol="0" anchor="ctr"/>
          <a:lstStyle/>
          <a:p>
            <a:pPr algn="ctr" defTabSz="932597">
              <a:defRPr/>
            </a:pPr>
            <a:endParaRPr lang="en-US" sz="1632" kern="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154" name="Oval 153"/>
          <p:cNvSpPr/>
          <p:nvPr/>
        </p:nvSpPr>
        <p:spPr>
          <a:xfrm>
            <a:off x="4945622" y="4880856"/>
            <a:ext cx="1865207" cy="1865207"/>
          </a:xfrm>
          <a:prstGeom prst="ellipse">
            <a:avLst/>
          </a:prstGeom>
          <a:noFill/>
          <a:ln w="57150" cap="flat" cmpd="sng" algn="ctr">
            <a:solidFill>
              <a:schemeClr val="bg2"/>
            </a:solidFill>
            <a:prstDash val="solid"/>
            <a:miter lim="800000"/>
          </a:ln>
          <a:effectLst/>
        </p:spPr>
        <p:txBody>
          <a:bodyPr rtlCol="0" anchor="ctr"/>
          <a:lstStyle/>
          <a:p>
            <a:pPr algn="ctr" defTabSz="932597">
              <a:defRPr/>
            </a:pPr>
            <a:r>
              <a:rPr lang="en-US" sz="1632"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Custom Service running on Azure Stack</a:t>
            </a:r>
          </a:p>
        </p:txBody>
      </p:sp>
      <p:sp>
        <p:nvSpPr>
          <p:cNvPr id="155" name="Arrow: Right 154"/>
          <p:cNvSpPr/>
          <p:nvPr/>
        </p:nvSpPr>
        <p:spPr>
          <a:xfrm>
            <a:off x="7189563" y="5716313"/>
            <a:ext cx="1010320" cy="194292"/>
          </a:xfrm>
          <a:prstGeom prst="rightArrow">
            <a:avLst/>
          </a:prstGeom>
          <a:noFill/>
          <a:ln w="28575" cap="flat" cmpd="sng" algn="ctr">
            <a:solidFill>
              <a:schemeClr val="bg2"/>
            </a:solidFill>
            <a:prstDash val="solid"/>
            <a:miter lim="800000"/>
          </a:ln>
          <a:effectLst/>
        </p:spPr>
        <p:txBody>
          <a:bodyPr rtlCol="0" anchor="ctr"/>
          <a:lstStyle/>
          <a:p>
            <a:pPr algn="ctr" defTabSz="932597">
              <a:defRPr/>
            </a:pPr>
            <a:endParaRPr lang="en-US" sz="1632" kern="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156" name="Flowchart: Magnetic Disk 155"/>
          <p:cNvSpPr/>
          <p:nvPr/>
        </p:nvSpPr>
        <p:spPr>
          <a:xfrm>
            <a:off x="8598319" y="5114007"/>
            <a:ext cx="2253791" cy="1554339"/>
          </a:xfrm>
          <a:prstGeom prst="flowChartMagneticDisk">
            <a:avLst/>
          </a:prstGeom>
          <a:noFill/>
          <a:ln w="57150" cap="flat" cmpd="sng" algn="ctr">
            <a:solidFill>
              <a:schemeClr val="bg2"/>
            </a:solidFill>
            <a:prstDash val="solid"/>
            <a:miter lim="800000"/>
          </a:ln>
          <a:effectLst/>
        </p:spPr>
        <p:txBody>
          <a:bodyPr rtlCol="0" anchor="ctr"/>
          <a:lstStyle/>
          <a:p>
            <a:pPr algn="ctr" defTabSz="932597">
              <a:defRPr/>
            </a:pPr>
            <a:endParaRPr lang="en-US" sz="1632" kern="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157" name="TextBox 156"/>
          <p:cNvSpPr txBox="1"/>
          <p:nvPr/>
        </p:nvSpPr>
        <p:spPr>
          <a:xfrm>
            <a:off x="8967269" y="5791771"/>
            <a:ext cx="1515893" cy="606488"/>
          </a:xfrm>
          <a:prstGeom prst="rect">
            <a:avLst/>
          </a:prstGeom>
          <a:noFill/>
          <a:ln w="57150">
            <a:noFill/>
          </a:ln>
        </p:spPr>
        <p:txBody>
          <a:bodyPr wrap="none" rtlCol="0">
            <a:spAutoFit/>
          </a:bodyPr>
          <a:lstStyle/>
          <a:p>
            <a:pPr algn="ctr" defTabSz="932597">
              <a:defRPr/>
            </a:pPr>
            <a:r>
              <a:rPr lang="en-US" sz="1632"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On-premises</a:t>
            </a:r>
          </a:p>
          <a:p>
            <a:pPr algn="ctr" defTabSz="932597">
              <a:defRPr/>
            </a:pPr>
            <a:r>
              <a:rPr lang="en-US" sz="1632"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Oracle</a:t>
            </a:r>
          </a:p>
        </p:txBody>
      </p:sp>
      <p:sp>
        <p:nvSpPr>
          <p:cNvPr id="158" name="Rectangle 157"/>
          <p:cNvSpPr/>
          <p:nvPr/>
        </p:nvSpPr>
        <p:spPr>
          <a:xfrm>
            <a:off x="3370890" y="1900654"/>
            <a:ext cx="1672845" cy="414353"/>
          </a:xfrm>
          <a:prstGeom prst="rect">
            <a:avLst/>
          </a:prstGeom>
          <a:ln>
            <a:noFill/>
          </a:ln>
        </p:spPr>
        <p:txBody>
          <a:bodyPr wrap="none">
            <a:spAutoFit/>
          </a:bodyPr>
          <a:lstStyle/>
          <a:p>
            <a:pPr algn="ctr" defTabSz="932597"/>
            <a:r>
              <a:rPr lang="en-US" sz="2040"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transaction</a:t>
            </a:r>
          </a:p>
        </p:txBody>
      </p:sp>
      <p:sp>
        <p:nvSpPr>
          <p:cNvPr id="159" name="Rectangle 158"/>
          <p:cNvSpPr/>
          <p:nvPr/>
        </p:nvSpPr>
        <p:spPr>
          <a:xfrm>
            <a:off x="6793721" y="5339629"/>
            <a:ext cx="1802003" cy="414353"/>
          </a:xfrm>
          <a:prstGeom prst="rect">
            <a:avLst/>
          </a:prstGeom>
          <a:ln>
            <a:noFill/>
          </a:ln>
        </p:spPr>
        <p:txBody>
          <a:bodyPr wrap="none">
            <a:spAutoFit/>
          </a:bodyPr>
          <a:lstStyle/>
          <a:p>
            <a:pPr algn="ctr" defTabSz="932597"/>
            <a:r>
              <a:rPr lang="en-US" sz="2040"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transactions</a:t>
            </a:r>
          </a:p>
        </p:txBody>
      </p:sp>
      <p:sp>
        <p:nvSpPr>
          <p:cNvPr id="160" name="Rectangle 159"/>
          <p:cNvSpPr/>
          <p:nvPr/>
        </p:nvSpPr>
        <p:spPr>
          <a:xfrm>
            <a:off x="6405896" y="3785291"/>
            <a:ext cx="2388938" cy="734534"/>
          </a:xfrm>
          <a:prstGeom prst="rect">
            <a:avLst/>
          </a:prstGeom>
          <a:ln>
            <a:noFill/>
          </a:ln>
        </p:spPr>
        <p:txBody>
          <a:bodyPr wrap="none">
            <a:spAutoFit/>
          </a:bodyPr>
          <a:lstStyle/>
          <a:p>
            <a:pPr algn="ctr" defTabSz="932597"/>
            <a:r>
              <a:rPr lang="en-US" sz="2040"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Transaction data</a:t>
            </a:r>
          </a:p>
          <a:p>
            <a:pPr defTabSz="932597"/>
            <a:r>
              <a:rPr lang="en-US" sz="2040"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polling</a:t>
            </a:r>
          </a:p>
        </p:txBody>
      </p:sp>
      <p:sp>
        <p:nvSpPr>
          <p:cNvPr id="15" name="Oval 14"/>
          <p:cNvSpPr/>
          <p:nvPr/>
        </p:nvSpPr>
        <p:spPr bwMode="auto">
          <a:xfrm>
            <a:off x="11945392" y="6585911"/>
            <a:ext cx="298049" cy="298049"/>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kern="0" dirty="0">
              <a:gradFill>
                <a:gsLst>
                  <a:gs pos="5439">
                    <a:srgbClr val="F8F8F8"/>
                  </a:gs>
                  <a:gs pos="10000">
                    <a:srgbClr val="F8F8F8"/>
                  </a:gs>
                </a:gsLst>
                <a:lin ang="5400000" scaled="0"/>
              </a:gradFill>
            </a:endParaRPr>
          </a:p>
        </p:txBody>
      </p:sp>
    </p:spTree>
    <p:extLst>
      <p:ext uri="{BB962C8B-B14F-4D97-AF65-F5344CB8AC3E}">
        <p14:creationId xmlns:p14="http://schemas.microsoft.com/office/powerpoint/2010/main" val="327006589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ueprint"/>
          <p:cNvPicPr>
            <a:picLocks noChangeAspect="1"/>
          </p:cNvPicPr>
          <p:nvPr/>
        </p:nvPicPr>
        <p:blipFill>
          <a:blip r:embed="rId4">
            <a:extLst>
              <a:ext uri="{BEBA8EAE-BF5A-486C-A8C5-ECC9F3942E4B}">
                <a14:imgProps xmlns:a14="http://schemas.microsoft.com/office/drawing/2010/main">
                  <a14:imgLayer r:embed="rId5">
                    <a14:imgEffect>
                      <a14:artisticTexturizer/>
                    </a14:imgEffect>
                    <a14:imgEffect>
                      <a14:brightnessContrast bright="-66000"/>
                    </a14:imgEffect>
                  </a14:imgLayer>
                </a14:imgProps>
              </a:ext>
              <a:ext uri="{28A0092B-C50C-407E-A947-70E740481C1C}">
                <a14:useLocalDpi xmlns:a14="http://schemas.microsoft.com/office/drawing/2010/main" val="0"/>
              </a:ext>
            </a:extLst>
          </a:blip>
          <a:stretch>
            <a:fillRect/>
          </a:stretch>
        </p:blipFill>
        <p:spPr>
          <a:xfrm>
            <a:off x="881" y="-1"/>
            <a:ext cx="12551287" cy="6994525"/>
          </a:xfrm>
          <a:prstGeom prst="rect">
            <a:avLst/>
          </a:prstGeom>
        </p:spPr>
      </p:pic>
      <p:pic>
        <p:nvPicPr>
          <p:cNvPr id="2" name="HybridAppMo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41114" y="292825"/>
            <a:ext cx="9965810" cy="6643874"/>
          </a:xfrm>
          <a:prstGeom prst="rect">
            <a:avLst/>
          </a:prstGeom>
        </p:spPr>
      </p:pic>
    </p:spTree>
    <p:extLst>
      <p:ext uri="{BB962C8B-B14F-4D97-AF65-F5344CB8AC3E}">
        <p14:creationId xmlns:p14="http://schemas.microsoft.com/office/powerpoint/2010/main" val="1574419589"/>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bwMode="gray">
          <a:xfrm>
            <a:off x="1148233" y="553408"/>
            <a:ext cx="2115629" cy="2115629"/>
            <a:chOff x="2659018" y="0"/>
            <a:chExt cx="6669132" cy="6669132"/>
          </a:xfrm>
        </p:grpSpPr>
        <p:grpSp>
          <p:nvGrpSpPr>
            <p:cNvPr id="15" name="Group 14"/>
            <p:cNvGrpSpPr/>
            <p:nvPr/>
          </p:nvGrpSpPr>
          <p:grpSpPr bwMode="gray">
            <a:xfrm>
              <a:off x="2659018" y="0"/>
              <a:ext cx="6669132" cy="6669132"/>
              <a:chOff x="1353639" y="994954"/>
              <a:chExt cx="3657273" cy="3657273"/>
            </a:xfrm>
          </p:grpSpPr>
          <p:sp>
            <p:nvSpPr>
              <p:cNvPr id="17" name="Oval 16"/>
              <p:cNvSpPr/>
              <p:nvPr/>
            </p:nvSpPr>
            <p:spPr bwMode="gray">
              <a:xfrm>
                <a:off x="1353639" y="994954"/>
                <a:ext cx="3657273" cy="3657273"/>
              </a:xfrm>
              <a:prstGeom prst="ellipse">
                <a:avLst/>
              </a:prstGeom>
              <a:solidFill>
                <a:srgbClr val="375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1818">
                  <a:defRPr/>
                </a:pPr>
                <a:endParaRPr lang="en-US" sz="1770" kern="0" dirty="0">
                  <a:solidFill>
                    <a:srgbClr val="FFFFFF"/>
                  </a:solidFill>
                </a:endParaRPr>
              </a:p>
            </p:txBody>
          </p:sp>
          <p:sp>
            <p:nvSpPr>
              <p:cNvPr id="18" name="Oval 17"/>
              <p:cNvSpPr/>
              <p:nvPr/>
            </p:nvSpPr>
            <p:spPr bwMode="gray">
              <a:xfrm>
                <a:off x="1985971" y="1627286"/>
                <a:ext cx="2392609" cy="2392609"/>
              </a:xfrm>
              <a:prstGeom prst="ellipse">
                <a:avLst/>
              </a:prstGeom>
              <a:solidFill>
                <a:srgbClr val="3E6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1818">
                  <a:defRPr/>
                </a:pPr>
                <a:endParaRPr lang="en-US" sz="1770" kern="0" dirty="0">
                  <a:solidFill>
                    <a:srgbClr val="FFFFFF"/>
                  </a:solidFill>
                </a:endParaRPr>
              </a:p>
            </p:txBody>
          </p:sp>
        </p:grpSp>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gray">
            <a:xfrm>
              <a:off x="4265829" y="2127822"/>
              <a:ext cx="3421147" cy="2132019"/>
            </a:xfrm>
            <a:prstGeom prst="rect">
              <a:avLst/>
            </a:prstGeom>
          </p:spPr>
        </p:pic>
      </p:gr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gray">
          <a:xfrm>
            <a:off x="2321" y="2669038"/>
            <a:ext cx="4231818" cy="3221150"/>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bwMode="gray">
          <a:xfrm>
            <a:off x="74934" y="3109936"/>
            <a:ext cx="4159205" cy="1513451"/>
          </a:xfrm>
          <a:prstGeom prst="rect">
            <a:avLst/>
          </a:prstGeom>
        </p:spPr>
      </p:pic>
      <p:pic>
        <p:nvPicPr>
          <p:cNvPr id="5"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gray">
          <a:xfrm>
            <a:off x="136070" y="2746004"/>
            <a:ext cx="3636220" cy="1008812"/>
          </a:xfrm>
          <a:prstGeom prst="rect">
            <a:avLst/>
          </a:prstGeom>
        </p:spPr>
      </p:pic>
      <p:pic>
        <p:nvPicPr>
          <p:cNvPr id="6" name="Picture 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bwMode="gray">
          <a:xfrm>
            <a:off x="136069" y="1909992"/>
            <a:ext cx="4118929" cy="1779854"/>
          </a:xfrm>
          <a:prstGeom prst="rect">
            <a:avLst/>
          </a:prstGeom>
        </p:spPr>
      </p:pic>
      <p:sp>
        <p:nvSpPr>
          <p:cNvPr id="23" name="TextBox 22"/>
          <p:cNvSpPr txBox="1"/>
          <p:nvPr/>
        </p:nvSpPr>
        <p:spPr>
          <a:xfrm>
            <a:off x="4929493" y="727191"/>
            <a:ext cx="7299504" cy="2709676"/>
          </a:xfrm>
          <a:prstGeom prst="rect">
            <a:avLst/>
          </a:prstGeom>
          <a:noFill/>
        </p:spPr>
        <p:txBody>
          <a:bodyPr wrap="square" lIns="182854" tIns="146283" rIns="182854" bIns="182854" rtlCol="0" anchor="t">
            <a:noAutofit/>
          </a:bodyPr>
          <a:lstStyle/>
          <a:p>
            <a:pPr defTabSz="932597"/>
            <a:r>
              <a:rPr lang="en-US" sz="7343" kern="0" dirty="0"/>
              <a:t>Cloud Native Tooling</a:t>
            </a:r>
          </a:p>
        </p:txBody>
      </p:sp>
      <p:grpSp>
        <p:nvGrpSpPr>
          <p:cNvPr id="45" name="Group 44"/>
          <p:cNvGrpSpPr/>
          <p:nvPr/>
        </p:nvGrpSpPr>
        <p:grpSpPr>
          <a:xfrm>
            <a:off x="9069259" y="4385901"/>
            <a:ext cx="2619660" cy="734534"/>
            <a:chOff x="798717" y="2642326"/>
            <a:chExt cx="2568527" cy="720197"/>
          </a:xfrm>
        </p:grpSpPr>
        <p:sp>
          <p:nvSpPr>
            <p:cNvPr id="46" name="Rectangle 45"/>
            <p:cNvSpPr/>
            <p:nvPr/>
          </p:nvSpPr>
          <p:spPr>
            <a:xfrm>
              <a:off x="1494452" y="2642326"/>
              <a:ext cx="1872792" cy="720197"/>
            </a:xfrm>
            <a:prstGeom prst="rect">
              <a:avLst/>
            </a:prstGeom>
          </p:spPr>
          <p:txBody>
            <a:bodyPr wrap="square">
              <a:spAutoFit/>
            </a:bodyPr>
            <a:lstStyle/>
            <a:p>
              <a:pPr defTabSz="932597"/>
              <a:r>
                <a:rPr lang="en-US" sz="2040" kern="0" dirty="0">
                  <a:solidFill>
                    <a:srgbClr val="FFFFFF"/>
                  </a:solidFill>
                  <a:latin typeface="Segoe UI Light"/>
                </a:rPr>
                <a:t>App </a:t>
              </a:r>
            </a:p>
            <a:p>
              <a:pPr defTabSz="932597"/>
              <a:r>
                <a:rPr lang="en-US" sz="2040" kern="0" dirty="0">
                  <a:solidFill>
                    <a:srgbClr val="FFFFFF"/>
                  </a:solidFill>
                  <a:latin typeface="Segoe UI Light"/>
                </a:rPr>
                <a:t>modernization</a:t>
              </a:r>
            </a:p>
          </p:txBody>
        </p:sp>
        <p:pic>
          <p:nvPicPr>
            <p:cNvPr id="47" name="Picture 46"/>
            <p:cNvPicPr>
              <a:picLocks noChangeAspect="1"/>
            </p:cNvPicPr>
            <p:nvPr/>
          </p:nvPicPr>
          <p:blipFill>
            <a:blip r:embed="rId8" cstate="print">
              <a:duotone>
                <a:prstClr val="black"/>
                <a:srgbClr val="7030A0">
                  <a:tint val="45000"/>
                  <a:satMod val="400000"/>
                </a:srgbClr>
              </a:duotone>
              <a:extLst>
                <a:ext uri="{28A0092B-C50C-407E-A947-70E740481C1C}">
                  <a14:useLocalDpi xmlns:a14="http://schemas.microsoft.com/office/drawing/2010/main" val="0"/>
                </a:ext>
              </a:extLst>
            </a:blip>
            <a:stretch>
              <a:fillRect/>
            </a:stretch>
          </p:blipFill>
          <p:spPr>
            <a:xfrm>
              <a:off x="798717" y="2689158"/>
              <a:ext cx="614373" cy="614373"/>
            </a:xfrm>
            <a:prstGeom prst="rect">
              <a:avLst/>
            </a:prstGeom>
          </p:spPr>
        </p:pic>
      </p:grpSp>
      <p:sp>
        <p:nvSpPr>
          <p:cNvPr id="48" name="Rectangle 47"/>
          <p:cNvSpPr/>
          <p:nvPr/>
        </p:nvSpPr>
        <p:spPr>
          <a:xfrm>
            <a:off x="9780878" y="5427895"/>
            <a:ext cx="1036863" cy="382308"/>
          </a:xfrm>
          <a:prstGeom prst="rect">
            <a:avLst/>
          </a:prstGeom>
        </p:spPr>
        <p:txBody>
          <a:bodyPr wrap="none">
            <a:spAutoFit/>
          </a:bodyPr>
          <a:lstStyle/>
          <a:p>
            <a:pPr algn="ctr" defTabSz="932417">
              <a:lnSpc>
                <a:spcPct val="90000"/>
              </a:lnSpc>
              <a:defRPr/>
            </a:pPr>
            <a:r>
              <a:rPr lang="en-US" sz="2040" kern="0" dirty="0">
                <a:solidFill>
                  <a:srgbClr val="FFFFFF"/>
                </a:solidFill>
                <a:latin typeface="Segoe UI Light"/>
              </a:rPr>
              <a:t>Latency</a:t>
            </a:r>
            <a:endParaRPr lang="en-US" sz="2040" kern="0" dirty="0">
              <a:solidFill>
                <a:srgbClr val="FFFFFF"/>
              </a:solidFill>
              <a:latin typeface="Segoe Pro Display" panose="020B0502040504020203" pitchFamily="34" charset="0"/>
            </a:endParaRPr>
          </a:p>
        </p:txBody>
      </p:sp>
      <p:sp>
        <p:nvSpPr>
          <p:cNvPr id="49" name="Freeform 113"/>
          <p:cNvSpPr>
            <a:spLocks noChangeAspect="1" noEditPoints="1"/>
          </p:cNvSpPr>
          <p:nvPr/>
        </p:nvSpPr>
        <p:spPr bwMode="black">
          <a:xfrm>
            <a:off x="9154254" y="5379042"/>
            <a:ext cx="483841" cy="483841"/>
          </a:xfrm>
          <a:custGeom>
            <a:avLst/>
            <a:gdLst>
              <a:gd name="T0" fmla="*/ 47 w 66"/>
              <a:gd name="T1" fmla="*/ 37 h 66"/>
              <a:gd name="T2" fmla="*/ 51 w 66"/>
              <a:gd name="T3" fmla="*/ 33 h 66"/>
              <a:gd name="T4" fmla="*/ 47 w 66"/>
              <a:gd name="T5" fmla="*/ 29 h 66"/>
              <a:gd name="T6" fmla="*/ 37 w 66"/>
              <a:gd name="T7" fmla="*/ 29 h 66"/>
              <a:gd name="T8" fmla="*/ 37 w 66"/>
              <a:gd name="T9" fmla="*/ 16 h 66"/>
              <a:gd name="T10" fmla="*/ 33 w 66"/>
              <a:gd name="T11" fmla="*/ 13 h 66"/>
              <a:gd name="T12" fmla="*/ 29 w 66"/>
              <a:gd name="T13" fmla="*/ 16 h 66"/>
              <a:gd name="T14" fmla="*/ 29 w 66"/>
              <a:gd name="T15" fmla="*/ 33 h 66"/>
              <a:gd name="T16" fmla="*/ 33 w 66"/>
              <a:gd name="T17" fmla="*/ 37 h 66"/>
              <a:gd name="T18" fmla="*/ 47 w 66"/>
              <a:gd name="T19" fmla="*/ 37 h 66"/>
              <a:gd name="T20" fmla="*/ 33 w 66"/>
              <a:gd name="T21" fmla="*/ 8 h 66"/>
              <a:gd name="T22" fmla="*/ 58 w 66"/>
              <a:gd name="T23" fmla="*/ 33 h 66"/>
              <a:gd name="T24" fmla="*/ 33 w 66"/>
              <a:gd name="T25" fmla="*/ 58 h 66"/>
              <a:gd name="T26" fmla="*/ 8 w 66"/>
              <a:gd name="T27" fmla="*/ 33 h 66"/>
              <a:gd name="T28" fmla="*/ 33 w 66"/>
              <a:gd name="T29" fmla="*/ 8 h 66"/>
              <a:gd name="T30" fmla="*/ 33 w 66"/>
              <a:gd name="T31" fmla="*/ 66 h 66"/>
              <a:gd name="T32" fmla="*/ 66 w 66"/>
              <a:gd name="T33" fmla="*/ 33 h 66"/>
              <a:gd name="T34" fmla="*/ 33 w 66"/>
              <a:gd name="T35" fmla="*/ 0 h 66"/>
              <a:gd name="T36" fmla="*/ 0 w 66"/>
              <a:gd name="T37" fmla="*/ 33 h 66"/>
              <a:gd name="T38" fmla="*/ 33 w 66"/>
              <a:gd name="T3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 h="66">
                <a:moveTo>
                  <a:pt x="47" y="37"/>
                </a:moveTo>
                <a:cubicBezTo>
                  <a:pt x="49" y="37"/>
                  <a:pt x="51" y="35"/>
                  <a:pt x="51" y="33"/>
                </a:cubicBezTo>
                <a:cubicBezTo>
                  <a:pt x="51" y="31"/>
                  <a:pt x="49" y="29"/>
                  <a:pt x="47" y="29"/>
                </a:cubicBezTo>
                <a:cubicBezTo>
                  <a:pt x="37" y="29"/>
                  <a:pt x="37" y="29"/>
                  <a:pt x="37" y="29"/>
                </a:cubicBezTo>
                <a:cubicBezTo>
                  <a:pt x="37" y="16"/>
                  <a:pt x="37" y="16"/>
                  <a:pt x="37" y="16"/>
                </a:cubicBezTo>
                <a:cubicBezTo>
                  <a:pt x="37" y="14"/>
                  <a:pt x="35" y="13"/>
                  <a:pt x="33" y="13"/>
                </a:cubicBezTo>
                <a:cubicBezTo>
                  <a:pt x="31" y="13"/>
                  <a:pt x="29" y="14"/>
                  <a:pt x="29" y="16"/>
                </a:cubicBezTo>
                <a:cubicBezTo>
                  <a:pt x="29" y="33"/>
                  <a:pt x="29" y="33"/>
                  <a:pt x="29" y="33"/>
                </a:cubicBezTo>
                <a:cubicBezTo>
                  <a:pt x="29" y="35"/>
                  <a:pt x="31" y="37"/>
                  <a:pt x="33" y="37"/>
                </a:cubicBezTo>
                <a:lnTo>
                  <a:pt x="47" y="37"/>
                </a:lnTo>
                <a:close/>
                <a:moveTo>
                  <a:pt x="33" y="8"/>
                </a:moveTo>
                <a:cubicBezTo>
                  <a:pt x="47" y="8"/>
                  <a:pt x="58" y="19"/>
                  <a:pt x="58" y="33"/>
                </a:cubicBezTo>
                <a:cubicBezTo>
                  <a:pt x="58" y="47"/>
                  <a:pt x="47" y="58"/>
                  <a:pt x="33" y="58"/>
                </a:cubicBezTo>
                <a:cubicBezTo>
                  <a:pt x="19" y="58"/>
                  <a:pt x="8" y="47"/>
                  <a:pt x="8" y="33"/>
                </a:cubicBezTo>
                <a:cubicBezTo>
                  <a:pt x="8" y="19"/>
                  <a:pt x="19" y="8"/>
                  <a:pt x="33" y="8"/>
                </a:cubicBezTo>
                <a:moveTo>
                  <a:pt x="33" y="66"/>
                </a:moveTo>
                <a:cubicBezTo>
                  <a:pt x="51" y="66"/>
                  <a:pt x="66" y="51"/>
                  <a:pt x="66" y="33"/>
                </a:cubicBezTo>
                <a:cubicBezTo>
                  <a:pt x="66" y="15"/>
                  <a:pt x="51" y="0"/>
                  <a:pt x="33" y="0"/>
                </a:cubicBezTo>
                <a:cubicBezTo>
                  <a:pt x="15" y="0"/>
                  <a:pt x="0" y="15"/>
                  <a:pt x="0" y="33"/>
                </a:cubicBezTo>
                <a:cubicBezTo>
                  <a:pt x="0" y="51"/>
                  <a:pt x="15" y="66"/>
                  <a:pt x="33" y="66"/>
                </a:cubicBezTo>
              </a:path>
            </a:pathLst>
          </a:custGeom>
          <a:solidFill>
            <a:srgbClr val="FFFFFF"/>
          </a:solidFill>
          <a:ln>
            <a:noFill/>
          </a:ln>
          <a:extLst/>
        </p:spPr>
        <p:txBody>
          <a:bodyPr vert="horz" wrap="square" lIns="95135" tIns="47567" rIns="95135" bIns="47567" numCol="1" anchor="t" anchorCtr="0" compatLnSpc="1">
            <a:prstTxWarp prst="textNoShape">
              <a:avLst/>
            </a:prstTxWarp>
          </a:bodyPr>
          <a:lstStyle/>
          <a:p>
            <a:pPr defTabSz="932597">
              <a:defRPr/>
            </a:pPr>
            <a:endParaRPr lang="en-US" sz="1836" kern="0" dirty="0">
              <a:solidFill>
                <a:srgbClr val="000000"/>
              </a:solidFill>
            </a:endParaRPr>
          </a:p>
        </p:txBody>
      </p:sp>
      <p:sp>
        <p:nvSpPr>
          <p:cNvPr id="50" name="Rectangle 49"/>
          <p:cNvSpPr/>
          <p:nvPr/>
        </p:nvSpPr>
        <p:spPr>
          <a:xfrm>
            <a:off x="9767451" y="6135257"/>
            <a:ext cx="1596004" cy="382308"/>
          </a:xfrm>
          <a:prstGeom prst="rect">
            <a:avLst/>
          </a:prstGeom>
        </p:spPr>
        <p:txBody>
          <a:bodyPr wrap="none">
            <a:spAutoFit/>
          </a:bodyPr>
          <a:lstStyle/>
          <a:p>
            <a:pPr algn="ctr" defTabSz="932417">
              <a:lnSpc>
                <a:spcPct val="90000"/>
              </a:lnSpc>
              <a:defRPr/>
            </a:pPr>
            <a:r>
              <a:rPr lang="en-US" sz="2040" kern="0" dirty="0">
                <a:solidFill>
                  <a:srgbClr val="FFFFFF"/>
                </a:solidFill>
                <a:latin typeface="Segoe UI Light"/>
              </a:rPr>
              <a:t>Low-Latency</a:t>
            </a:r>
            <a:endParaRPr lang="en-US" sz="2040" kern="0" dirty="0">
              <a:solidFill>
                <a:srgbClr val="FFFFFF"/>
              </a:solidFill>
              <a:latin typeface="Segoe Pro Display" panose="020B0502040504020203" pitchFamily="34" charset="0"/>
            </a:endParaRPr>
          </a:p>
        </p:txBody>
      </p:sp>
      <p:sp>
        <p:nvSpPr>
          <p:cNvPr id="51" name="Freeform 19"/>
          <p:cNvSpPr>
            <a:spLocks noChangeAspect="1" noEditPoints="1"/>
          </p:cNvSpPr>
          <p:nvPr/>
        </p:nvSpPr>
        <p:spPr bwMode="black">
          <a:xfrm>
            <a:off x="9057280" y="6102277"/>
            <a:ext cx="656006" cy="442644"/>
          </a:xfrm>
          <a:custGeom>
            <a:avLst/>
            <a:gdLst>
              <a:gd name="T0" fmla="*/ 1097 w 1114"/>
              <a:gd name="T1" fmla="*/ 4 h 750"/>
              <a:gd name="T2" fmla="*/ 1066 w 1114"/>
              <a:gd name="T3" fmla="*/ 10 h 750"/>
              <a:gd name="T4" fmla="*/ 1066 w 1114"/>
              <a:gd name="T5" fmla="*/ 11 h 750"/>
              <a:gd name="T6" fmla="*/ 557 w 1114"/>
              <a:gd name="T7" fmla="*/ 171 h 750"/>
              <a:gd name="T8" fmla="*/ 48 w 1114"/>
              <a:gd name="T9" fmla="*/ 11 h 750"/>
              <a:gd name="T10" fmla="*/ 48 w 1114"/>
              <a:gd name="T11" fmla="*/ 10 h 750"/>
              <a:gd name="T12" fmla="*/ 18 w 1114"/>
              <a:gd name="T13" fmla="*/ 4 h 750"/>
              <a:gd name="T14" fmla="*/ 0 w 1114"/>
              <a:gd name="T15" fmla="*/ 30 h 750"/>
              <a:gd name="T16" fmla="*/ 0 w 1114"/>
              <a:gd name="T17" fmla="*/ 720 h 750"/>
              <a:gd name="T18" fmla="*/ 18 w 1114"/>
              <a:gd name="T19" fmla="*/ 746 h 750"/>
              <a:gd name="T20" fmla="*/ 48 w 1114"/>
              <a:gd name="T21" fmla="*/ 740 h 750"/>
              <a:gd name="T22" fmla="*/ 48 w 1114"/>
              <a:gd name="T23" fmla="*/ 740 h 750"/>
              <a:gd name="T24" fmla="*/ 557 w 1114"/>
              <a:gd name="T25" fmla="*/ 580 h 750"/>
              <a:gd name="T26" fmla="*/ 1066 w 1114"/>
              <a:gd name="T27" fmla="*/ 740 h 750"/>
              <a:gd name="T28" fmla="*/ 1066 w 1114"/>
              <a:gd name="T29" fmla="*/ 740 h 750"/>
              <a:gd name="T30" fmla="*/ 1086 w 1114"/>
              <a:gd name="T31" fmla="*/ 748 h 750"/>
              <a:gd name="T32" fmla="*/ 1097 w 1114"/>
              <a:gd name="T33" fmla="*/ 746 h 750"/>
              <a:gd name="T34" fmla="*/ 1114 w 1114"/>
              <a:gd name="T35" fmla="*/ 720 h 750"/>
              <a:gd name="T36" fmla="*/ 1114 w 1114"/>
              <a:gd name="T37" fmla="*/ 30 h 750"/>
              <a:gd name="T38" fmla="*/ 1097 w 1114"/>
              <a:gd name="T39" fmla="*/ 4 h 750"/>
              <a:gd name="T40" fmla="*/ 529 w 1114"/>
              <a:gd name="T41" fmla="*/ 524 h 750"/>
              <a:gd name="T42" fmla="*/ 301 w 1114"/>
              <a:gd name="T43" fmla="*/ 555 h 750"/>
              <a:gd name="T44" fmla="*/ 301 w 1114"/>
              <a:gd name="T45" fmla="*/ 196 h 750"/>
              <a:gd name="T46" fmla="*/ 529 w 1114"/>
              <a:gd name="T47" fmla="*/ 227 h 750"/>
              <a:gd name="T48" fmla="*/ 529 w 1114"/>
              <a:gd name="T49" fmla="*/ 524 h 750"/>
              <a:gd name="T50" fmla="*/ 585 w 1114"/>
              <a:gd name="T51" fmla="*/ 227 h 750"/>
              <a:gd name="T52" fmla="*/ 813 w 1114"/>
              <a:gd name="T53" fmla="*/ 196 h 750"/>
              <a:gd name="T54" fmla="*/ 813 w 1114"/>
              <a:gd name="T55" fmla="*/ 555 h 750"/>
              <a:gd name="T56" fmla="*/ 585 w 1114"/>
              <a:gd name="T57" fmla="*/ 524 h 750"/>
              <a:gd name="T58" fmla="*/ 585 w 1114"/>
              <a:gd name="T59" fmla="*/ 227 h 750"/>
              <a:gd name="T60" fmla="*/ 57 w 1114"/>
              <a:gd name="T61" fmla="*/ 88 h 750"/>
              <a:gd name="T62" fmla="*/ 245 w 1114"/>
              <a:gd name="T63" fmla="*/ 180 h 750"/>
              <a:gd name="T64" fmla="*/ 245 w 1114"/>
              <a:gd name="T65" fmla="*/ 571 h 750"/>
              <a:gd name="T66" fmla="*/ 57 w 1114"/>
              <a:gd name="T67" fmla="*/ 662 h 750"/>
              <a:gd name="T68" fmla="*/ 57 w 1114"/>
              <a:gd name="T69" fmla="*/ 88 h 750"/>
              <a:gd name="T70" fmla="*/ 1058 w 1114"/>
              <a:gd name="T71" fmla="*/ 662 h 750"/>
              <a:gd name="T72" fmla="*/ 869 w 1114"/>
              <a:gd name="T73" fmla="*/ 571 h 750"/>
              <a:gd name="T74" fmla="*/ 869 w 1114"/>
              <a:gd name="T75" fmla="*/ 180 h 750"/>
              <a:gd name="T76" fmla="*/ 1058 w 1114"/>
              <a:gd name="T77" fmla="*/ 88 h 750"/>
              <a:gd name="T78" fmla="*/ 1058 w 1114"/>
              <a:gd name="T79" fmla="*/ 662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14" h="750">
                <a:moveTo>
                  <a:pt x="1097" y="4"/>
                </a:moveTo>
                <a:cubicBezTo>
                  <a:pt x="1086" y="0"/>
                  <a:pt x="1074" y="2"/>
                  <a:pt x="1066" y="10"/>
                </a:cubicBezTo>
                <a:cubicBezTo>
                  <a:pt x="1066" y="11"/>
                  <a:pt x="1066" y="11"/>
                  <a:pt x="1066" y="11"/>
                </a:cubicBezTo>
                <a:cubicBezTo>
                  <a:pt x="952" y="111"/>
                  <a:pt x="762" y="171"/>
                  <a:pt x="557" y="171"/>
                </a:cubicBezTo>
                <a:cubicBezTo>
                  <a:pt x="352" y="171"/>
                  <a:pt x="162" y="111"/>
                  <a:pt x="48" y="11"/>
                </a:cubicBezTo>
                <a:cubicBezTo>
                  <a:pt x="48" y="10"/>
                  <a:pt x="48" y="10"/>
                  <a:pt x="48" y="10"/>
                </a:cubicBezTo>
                <a:cubicBezTo>
                  <a:pt x="40" y="2"/>
                  <a:pt x="28" y="0"/>
                  <a:pt x="18" y="4"/>
                </a:cubicBezTo>
                <a:cubicBezTo>
                  <a:pt x="7" y="9"/>
                  <a:pt x="0" y="19"/>
                  <a:pt x="0" y="30"/>
                </a:cubicBezTo>
                <a:cubicBezTo>
                  <a:pt x="0" y="720"/>
                  <a:pt x="0" y="720"/>
                  <a:pt x="0" y="720"/>
                </a:cubicBezTo>
                <a:cubicBezTo>
                  <a:pt x="0" y="731"/>
                  <a:pt x="7" y="742"/>
                  <a:pt x="18" y="746"/>
                </a:cubicBezTo>
                <a:cubicBezTo>
                  <a:pt x="28" y="750"/>
                  <a:pt x="40" y="748"/>
                  <a:pt x="48" y="740"/>
                </a:cubicBezTo>
                <a:cubicBezTo>
                  <a:pt x="48" y="740"/>
                  <a:pt x="48" y="740"/>
                  <a:pt x="48" y="740"/>
                </a:cubicBezTo>
                <a:cubicBezTo>
                  <a:pt x="162" y="639"/>
                  <a:pt x="352" y="580"/>
                  <a:pt x="557" y="580"/>
                </a:cubicBezTo>
                <a:cubicBezTo>
                  <a:pt x="762" y="580"/>
                  <a:pt x="952" y="639"/>
                  <a:pt x="1066" y="740"/>
                </a:cubicBezTo>
                <a:cubicBezTo>
                  <a:pt x="1066" y="740"/>
                  <a:pt x="1066" y="740"/>
                  <a:pt x="1066" y="740"/>
                </a:cubicBezTo>
                <a:cubicBezTo>
                  <a:pt x="1072" y="745"/>
                  <a:pt x="1079" y="748"/>
                  <a:pt x="1086" y="748"/>
                </a:cubicBezTo>
                <a:cubicBezTo>
                  <a:pt x="1090" y="748"/>
                  <a:pt x="1093" y="747"/>
                  <a:pt x="1097" y="746"/>
                </a:cubicBezTo>
                <a:cubicBezTo>
                  <a:pt x="1107" y="742"/>
                  <a:pt x="1114" y="731"/>
                  <a:pt x="1114" y="720"/>
                </a:cubicBezTo>
                <a:cubicBezTo>
                  <a:pt x="1114" y="30"/>
                  <a:pt x="1114" y="30"/>
                  <a:pt x="1114" y="30"/>
                </a:cubicBezTo>
                <a:cubicBezTo>
                  <a:pt x="1114" y="19"/>
                  <a:pt x="1107" y="9"/>
                  <a:pt x="1097" y="4"/>
                </a:cubicBezTo>
                <a:close/>
                <a:moveTo>
                  <a:pt x="529" y="524"/>
                </a:moveTo>
                <a:cubicBezTo>
                  <a:pt x="450" y="526"/>
                  <a:pt x="373" y="536"/>
                  <a:pt x="301" y="555"/>
                </a:cubicBezTo>
                <a:cubicBezTo>
                  <a:pt x="301" y="196"/>
                  <a:pt x="301" y="196"/>
                  <a:pt x="301" y="196"/>
                </a:cubicBezTo>
                <a:cubicBezTo>
                  <a:pt x="373" y="214"/>
                  <a:pt x="450" y="225"/>
                  <a:pt x="529" y="227"/>
                </a:cubicBezTo>
                <a:lnTo>
                  <a:pt x="529" y="524"/>
                </a:lnTo>
                <a:close/>
                <a:moveTo>
                  <a:pt x="585" y="227"/>
                </a:moveTo>
                <a:cubicBezTo>
                  <a:pt x="664" y="225"/>
                  <a:pt x="741" y="214"/>
                  <a:pt x="813" y="196"/>
                </a:cubicBezTo>
                <a:cubicBezTo>
                  <a:pt x="813" y="555"/>
                  <a:pt x="813" y="555"/>
                  <a:pt x="813" y="555"/>
                </a:cubicBezTo>
                <a:cubicBezTo>
                  <a:pt x="741" y="536"/>
                  <a:pt x="664" y="526"/>
                  <a:pt x="585" y="524"/>
                </a:cubicBezTo>
                <a:lnTo>
                  <a:pt x="585" y="227"/>
                </a:lnTo>
                <a:close/>
                <a:moveTo>
                  <a:pt x="57" y="88"/>
                </a:moveTo>
                <a:cubicBezTo>
                  <a:pt x="110" y="126"/>
                  <a:pt x="174" y="157"/>
                  <a:pt x="245" y="180"/>
                </a:cubicBezTo>
                <a:cubicBezTo>
                  <a:pt x="245" y="571"/>
                  <a:pt x="245" y="571"/>
                  <a:pt x="245" y="571"/>
                </a:cubicBezTo>
                <a:cubicBezTo>
                  <a:pt x="174" y="594"/>
                  <a:pt x="110" y="625"/>
                  <a:pt x="57" y="662"/>
                </a:cubicBezTo>
                <a:lnTo>
                  <a:pt x="57" y="88"/>
                </a:lnTo>
                <a:close/>
                <a:moveTo>
                  <a:pt x="1058" y="662"/>
                </a:moveTo>
                <a:cubicBezTo>
                  <a:pt x="1004" y="625"/>
                  <a:pt x="940" y="594"/>
                  <a:pt x="869" y="571"/>
                </a:cubicBezTo>
                <a:cubicBezTo>
                  <a:pt x="869" y="180"/>
                  <a:pt x="869" y="180"/>
                  <a:pt x="869" y="180"/>
                </a:cubicBezTo>
                <a:cubicBezTo>
                  <a:pt x="940" y="157"/>
                  <a:pt x="1004" y="126"/>
                  <a:pt x="1058" y="88"/>
                </a:cubicBezTo>
                <a:lnTo>
                  <a:pt x="1058" y="662"/>
                </a:ln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Tree>
    <p:extLst>
      <p:ext uri="{BB962C8B-B14F-4D97-AF65-F5344CB8AC3E}">
        <p14:creationId xmlns:p14="http://schemas.microsoft.com/office/powerpoint/2010/main" val="1498745185"/>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ueprint"/>
          <p:cNvPicPr>
            <a:picLocks noChangeAspect="1"/>
          </p:cNvPicPr>
          <p:nvPr/>
        </p:nvPicPr>
        <p:blipFill>
          <a:blip r:embed="rId2">
            <a:duotone>
              <a:prstClr val="black"/>
              <a:srgbClr val="FFFF00">
                <a:tint val="45000"/>
                <a:satMod val="400000"/>
              </a:srgbClr>
            </a:duotone>
            <a:extLst>
              <a:ext uri="{BEBA8EAE-BF5A-486C-A8C5-ECC9F3942E4B}">
                <a14:imgProps xmlns:a14="http://schemas.microsoft.com/office/drawing/2010/main">
                  <a14:imgLayer r:embed="rId3">
                    <a14:imgEffect>
                      <a14:artisticTexturizer/>
                    </a14:imgEffect>
                    <a14:imgEffect>
                      <a14:brightnessContrast bright="-66000"/>
                    </a14:imgEffect>
                  </a14:imgLayer>
                </a14:imgProps>
              </a:ext>
              <a:ext uri="{28A0092B-C50C-407E-A947-70E740481C1C}">
                <a14:useLocalDpi xmlns:a14="http://schemas.microsoft.com/office/drawing/2010/main" val="0"/>
              </a:ext>
            </a:extLst>
          </a:blip>
          <a:stretch>
            <a:fillRect/>
          </a:stretch>
        </p:blipFill>
        <p:spPr>
          <a:xfrm>
            <a:off x="881" y="-1"/>
            <a:ext cx="12551287" cy="6994525"/>
          </a:xfrm>
          <a:prstGeom prst="rect">
            <a:avLst/>
          </a:prstGeom>
        </p:spPr>
      </p:pic>
      <p:sp>
        <p:nvSpPr>
          <p:cNvPr id="26" name="Flowchart: Multidocument 25"/>
          <p:cNvSpPr/>
          <p:nvPr/>
        </p:nvSpPr>
        <p:spPr>
          <a:xfrm>
            <a:off x="622617" y="2797809"/>
            <a:ext cx="1865207" cy="1709773"/>
          </a:xfrm>
          <a:prstGeom prst="flowChartMultidocumen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r>
              <a:rPr lang="en-US" sz="1632"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Visual Studio GitHub</a:t>
            </a:r>
          </a:p>
          <a:p>
            <a:pPr algn="ctr" defTabSz="932597"/>
            <a:r>
              <a:rPr lang="en-US" sz="1632" kern="0" dirty="0" err="1">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Quickstart</a:t>
            </a:r>
            <a:endParaRPr lang="en-US" sz="1632"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27" name="Arrow: Right 26"/>
          <p:cNvSpPr/>
          <p:nvPr/>
        </p:nvSpPr>
        <p:spPr>
          <a:xfrm>
            <a:off x="2720975" y="3400116"/>
            <a:ext cx="1010320" cy="194292"/>
          </a:xfrm>
          <a:prstGeom prst="rightArrow">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632" kern="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28" name="Flowchart: Document 27"/>
          <p:cNvSpPr/>
          <p:nvPr/>
        </p:nvSpPr>
        <p:spPr>
          <a:xfrm>
            <a:off x="3964446" y="2797810"/>
            <a:ext cx="1632056" cy="1398905"/>
          </a:xfrm>
          <a:prstGeom prst="flowChartDocumen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r>
              <a:rPr lang="en-US" sz="1632"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Visual Studio Solution</a:t>
            </a:r>
          </a:p>
        </p:txBody>
      </p:sp>
      <p:sp>
        <p:nvSpPr>
          <p:cNvPr id="29" name="Arrow: Right 28"/>
          <p:cNvSpPr/>
          <p:nvPr/>
        </p:nvSpPr>
        <p:spPr>
          <a:xfrm rot="1849826">
            <a:off x="5658529" y="4208729"/>
            <a:ext cx="1010320" cy="194292"/>
          </a:xfrm>
          <a:prstGeom prst="rightArrow">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632" kern="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30" name="Arrow: Right 29"/>
          <p:cNvSpPr/>
          <p:nvPr/>
        </p:nvSpPr>
        <p:spPr>
          <a:xfrm rot="19533640">
            <a:off x="5667729" y="2334859"/>
            <a:ext cx="1010320" cy="194292"/>
          </a:xfrm>
          <a:prstGeom prst="rightArrow">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632"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31" name="Flowchart: Data 30"/>
          <p:cNvSpPr/>
          <p:nvPr/>
        </p:nvSpPr>
        <p:spPr>
          <a:xfrm>
            <a:off x="6839973" y="1632056"/>
            <a:ext cx="1661584" cy="854886"/>
          </a:xfrm>
          <a:prstGeom prst="flowChartInputOutpu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r>
              <a:rPr lang="en-US" sz="1632"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Azure</a:t>
            </a:r>
          </a:p>
          <a:p>
            <a:pPr algn="ctr" defTabSz="932597"/>
            <a:r>
              <a:rPr lang="en-US" sz="1632" kern="0" dirty="0" err="1">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Par</a:t>
            </a:r>
            <a:r>
              <a:rPr lang="en-US" sz="1632" b="1" kern="0" dirty="0" err="1">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a</a:t>
            </a:r>
            <a:r>
              <a:rPr lang="en-US" sz="1632" kern="0" dirty="0" err="1">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ms</a:t>
            </a:r>
            <a:endParaRPr lang="en-US" sz="1632"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32" name="Flowchart: Data 31"/>
          <p:cNvSpPr/>
          <p:nvPr/>
        </p:nvSpPr>
        <p:spPr>
          <a:xfrm>
            <a:off x="6730877" y="4196715"/>
            <a:ext cx="1661584" cy="854886"/>
          </a:xfrm>
          <a:prstGeom prst="flowChartInputOutpu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r>
              <a:rPr lang="en-US" sz="1632"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Azure Stack</a:t>
            </a:r>
          </a:p>
          <a:p>
            <a:pPr algn="ctr" defTabSz="932597"/>
            <a:r>
              <a:rPr lang="en-US" sz="1632" kern="0" dirty="0" err="1">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Par</a:t>
            </a:r>
            <a:r>
              <a:rPr lang="en-US" sz="1632" b="1" kern="0" dirty="0" err="1">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a</a:t>
            </a:r>
            <a:r>
              <a:rPr lang="en-US" sz="1632" kern="0" dirty="0" err="1">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ms</a:t>
            </a:r>
            <a:endParaRPr lang="en-US" sz="1632"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33" name="Flowchart: Process 32"/>
          <p:cNvSpPr/>
          <p:nvPr/>
        </p:nvSpPr>
        <p:spPr>
          <a:xfrm>
            <a:off x="9739847" y="1632056"/>
            <a:ext cx="1865207" cy="932603"/>
          </a:xfrm>
          <a:prstGeom prst="flowChartProcess">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r>
              <a:rPr lang="en-US" sz="1632"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Azure</a:t>
            </a:r>
          </a:p>
          <a:p>
            <a:pPr algn="ctr" defTabSz="932597"/>
            <a:r>
              <a:rPr lang="en-US" sz="1632"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deployment</a:t>
            </a:r>
          </a:p>
        </p:txBody>
      </p:sp>
      <p:sp>
        <p:nvSpPr>
          <p:cNvPr id="34" name="Flowchart: Process 33"/>
          <p:cNvSpPr/>
          <p:nvPr/>
        </p:nvSpPr>
        <p:spPr>
          <a:xfrm>
            <a:off x="9805935" y="4181886"/>
            <a:ext cx="1865207" cy="932603"/>
          </a:xfrm>
          <a:prstGeom prst="flowChartProcess">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r>
              <a:rPr lang="en-US" sz="1632"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Azure Stack</a:t>
            </a:r>
          </a:p>
          <a:p>
            <a:pPr algn="ctr" defTabSz="932597"/>
            <a:r>
              <a:rPr lang="en-US" sz="1632"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deployment</a:t>
            </a:r>
          </a:p>
        </p:txBody>
      </p:sp>
      <p:sp>
        <p:nvSpPr>
          <p:cNvPr id="35" name="Arrow: Right 34"/>
          <p:cNvSpPr/>
          <p:nvPr/>
        </p:nvSpPr>
        <p:spPr>
          <a:xfrm>
            <a:off x="8501557" y="4527012"/>
            <a:ext cx="1010320" cy="194292"/>
          </a:xfrm>
          <a:prstGeom prst="rightArrow">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632" kern="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36" name="Arrow: Right 35"/>
          <p:cNvSpPr/>
          <p:nvPr/>
        </p:nvSpPr>
        <p:spPr>
          <a:xfrm>
            <a:off x="8512120" y="1962353"/>
            <a:ext cx="1010320" cy="194292"/>
          </a:xfrm>
          <a:prstGeom prst="rightArrow">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632" kern="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38554128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ueprint"/>
          <p:cNvPicPr>
            <a:picLocks noChangeAspect="1"/>
          </p:cNvPicPr>
          <p:nvPr/>
        </p:nvPicPr>
        <p:blipFill>
          <a:blip r:embed="rId4">
            <a:duotone>
              <a:prstClr val="black"/>
              <a:srgbClr val="FFFF00">
                <a:tint val="45000"/>
                <a:satMod val="400000"/>
              </a:srgbClr>
            </a:duotone>
            <a:extLst>
              <a:ext uri="{BEBA8EAE-BF5A-486C-A8C5-ECC9F3942E4B}">
                <a14:imgProps xmlns:a14="http://schemas.microsoft.com/office/drawing/2010/main">
                  <a14:imgLayer r:embed="rId5">
                    <a14:imgEffect>
                      <a14:artisticTexturizer/>
                    </a14:imgEffect>
                    <a14:imgEffect>
                      <a14:brightnessContrast bright="-66000"/>
                    </a14:imgEffect>
                  </a14:imgLayer>
                </a14:imgProps>
              </a:ext>
              <a:ext uri="{28A0092B-C50C-407E-A947-70E740481C1C}">
                <a14:useLocalDpi xmlns:a14="http://schemas.microsoft.com/office/drawing/2010/main" val="0"/>
              </a:ext>
            </a:extLst>
          </a:blip>
          <a:stretch>
            <a:fillRect/>
          </a:stretch>
        </p:blipFill>
        <p:spPr>
          <a:xfrm>
            <a:off x="881" y="-1"/>
            <a:ext cx="12551287" cy="6994525"/>
          </a:xfrm>
          <a:prstGeom prst="rect">
            <a:avLst/>
          </a:prstGeom>
        </p:spPr>
      </p:pic>
      <p:pic>
        <p:nvPicPr>
          <p:cNvPr id="2" name="VisualStudi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58759" y="0"/>
            <a:ext cx="10529070" cy="7019380"/>
          </a:xfrm>
          <a:prstGeom prst="rect">
            <a:avLst/>
          </a:prstGeom>
        </p:spPr>
      </p:pic>
    </p:spTree>
    <p:extLst>
      <p:ext uri="{BB962C8B-B14F-4D97-AF65-F5344CB8AC3E}">
        <p14:creationId xmlns:p14="http://schemas.microsoft.com/office/powerpoint/2010/main" val="1841678602"/>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bwMode="gray">
          <a:xfrm>
            <a:off x="1148233" y="553408"/>
            <a:ext cx="2115629" cy="2115629"/>
            <a:chOff x="2659018" y="0"/>
            <a:chExt cx="6669132" cy="6669132"/>
          </a:xfrm>
        </p:grpSpPr>
        <p:grpSp>
          <p:nvGrpSpPr>
            <p:cNvPr id="15" name="Group 14"/>
            <p:cNvGrpSpPr/>
            <p:nvPr/>
          </p:nvGrpSpPr>
          <p:grpSpPr bwMode="gray">
            <a:xfrm>
              <a:off x="2659018" y="0"/>
              <a:ext cx="6669132" cy="6669132"/>
              <a:chOff x="1353639" y="994954"/>
              <a:chExt cx="3657273" cy="3657273"/>
            </a:xfrm>
          </p:grpSpPr>
          <p:sp>
            <p:nvSpPr>
              <p:cNvPr id="17" name="Oval 16"/>
              <p:cNvSpPr/>
              <p:nvPr/>
            </p:nvSpPr>
            <p:spPr bwMode="gray">
              <a:xfrm>
                <a:off x="1353639" y="994954"/>
                <a:ext cx="3657273" cy="3657273"/>
              </a:xfrm>
              <a:prstGeom prst="ellipse">
                <a:avLst/>
              </a:prstGeom>
              <a:solidFill>
                <a:srgbClr val="375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1818">
                  <a:defRPr/>
                </a:pPr>
                <a:endParaRPr lang="en-US" sz="1770" kern="0" dirty="0">
                  <a:solidFill>
                    <a:srgbClr val="FFFFFF"/>
                  </a:solidFill>
                </a:endParaRPr>
              </a:p>
            </p:txBody>
          </p:sp>
          <p:sp>
            <p:nvSpPr>
              <p:cNvPr id="18" name="Oval 17"/>
              <p:cNvSpPr/>
              <p:nvPr/>
            </p:nvSpPr>
            <p:spPr bwMode="gray">
              <a:xfrm>
                <a:off x="1985971" y="1627286"/>
                <a:ext cx="2392609" cy="2392609"/>
              </a:xfrm>
              <a:prstGeom prst="ellipse">
                <a:avLst/>
              </a:prstGeom>
              <a:solidFill>
                <a:srgbClr val="3E6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1818">
                  <a:defRPr/>
                </a:pPr>
                <a:endParaRPr lang="en-US" sz="1770" kern="0" dirty="0">
                  <a:solidFill>
                    <a:srgbClr val="FFFFFF"/>
                  </a:solidFill>
                </a:endParaRPr>
              </a:p>
            </p:txBody>
          </p:sp>
        </p:grpSp>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gray">
            <a:xfrm>
              <a:off x="4265829" y="2127822"/>
              <a:ext cx="3421147" cy="2132019"/>
            </a:xfrm>
            <a:prstGeom prst="rect">
              <a:avLst/>
            </a:prstGeom>
          </p:spPr>
        </p:pic>
      </p:gr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gray">
          <a:xfrm>
            <a:off x="2321" y="2669038"/>
            <a:ext cx="4231818" cy="3221150"/>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bwMode="gray">
          <a:xfrm>
            <a:off x="74934" y="3109936"/>
            <a:ext cx="4159205" cy="1513451"/>
          </a:xfrm>
          <a:prstGeom prst="rect">
            <a:avLst/>
          </a:prstGeom>
        </p:spPr>
      </p:pic>
      <p:pic>
        <p:nvPicPr>
          <p:cNvPr id="5"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gray">
          <a:xfrm>
            <a:off x="136070" y="2746004"/>
            <a:ext cx="3636220" cy="1008812"/>
          </a:xfrm>
          <a:prstGeom prst="rect">
            <a:avLst/>
          </a:prstGeom>
        </p:spPr>
      </p:pic>
      <p:pic>
        <p:nvPicPr>
          <p:cNvPr id="6" name="Picture 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bwMode="gray">
          <a:xfrm>
            <a:off x="136069" y="1909992"/>
            <a:ext cx="4118929" cy="1779854"/>
          </a:xfrm>
          <a:prstGeom prst="rect">
            <a:avLst/>
          </a:prstGeom>
        </p:spPr>
      </p:pic>
      <p:sp>
        <p:nvSpPr>
          <p:cNvPr id="23" name="TextBox 22"/>
          <p:cNvSpPr txBox="1"/>
          <p:nvPr/>
        </p:nvSpPr>
        <p:spPr>
          <a:xfrm>
            <a:off x="4919779" y="746621"/>
            <a:ext cx="7299504" cy="2709676"/>
          </a:xfrm>
          <a:prstGeom prst="rect">
            <a:avLst/>
          </a:prstGeom>
          <a:noFill/>
        </p:spPr>
        <p:txBody>
          <a:bodyPr wrap="square" lIns="182854" tIns="146283" rIns="182854" bIns="182854" rtlCol="0" anchor="t">
            <a:noAutofit/>
          </a:bodyPr>
          <a:lstStyle/>
          <a:p>
            <a:pPr defTabSz="932597"/>
            <a:r>
              <a:rPr lang="en-US" sz="7343" kern="0" dirty="0"/>
              <a:t>Infrastructure as Code</a:t>
            </a:r>
          </a:p>
        </p:txBody>
      </p:sp>
      <p:grpSp>
        <p:nvGrpSpPr>
          <p:cNvPr id="67" name="Group 20"/>
          <p:cNvGrpSpPr/>
          <p:nvPr/>
        </p:nvGrpSpPr>
        <p:grpSpPr>
          <a:xfrm>
            <a:off x="9075228" y="4468653"/>
            <a:ext cx="2597240" cy="859265"/>
            <a:chOff x="1454870" y="3897927"/>
            <a:chExt cx="2546545" cy="842493"/>
          </a:xfrm>
        </p:grpSpPr>
        <p:sp>
          <p:nvSpPr>
            <p:cNvPr id="68" name="Rectangle 21"/>
            <p:cNvSpPr/>
            <p:nvPr/>
          </p:nvSpPr>
          <p:spPr>
            <a:xfrm>
              <a:off x="2343429" y="4020223"/>
              <a:ext cx="1657986" cy="720197"/>
            </a:xfrm>
            <a:prstGeom prst="rect">
              <a:avLst/>
            </a:prstGeom>
          </p:spPr>
          <p:txBody>
            <a:bodyPr wrap="square">
              <a:spAutoFit/>
            </a:bodyPr>
            <a:lstStyle/>
            <a:p>
              <a:pPr defTabSz="932597">
                <a:defRPr/>
              </a:pPr>
              <a:r>
                <a:rPr lang="en-US" sz="2040" kern="0" dirty="0">
                  <a:solidFill>
                    <a:srgbClr val="FFFFFF"/>
                  </a:solidFill>
                  <a:latin typeface="Segoe UI Light"/>
                </a:rPr>
                <a:t>Development </a:t>
              </a:r>
              <a:br>
                <a:rPr lang="en-US" sz="2040" kern="0" dirty="0">
                  <a:solidFill>
                    <a:srgbClr val="FFFFFF"/>
                  </a:solidFill>
                  <a:latin typeface="Segoe UI Light"/>
                </a:rPr>
              </a:br>
              <a:r>
                <a:rPr lang="en-US" sz="2040" kern="0" dirty="0">
                  <a:solidFill>
                    <a:srgbClr val="FFFFFF"/>
                  </a:solidFill>
                  <a:latin typeface="Segoe UI Light"/>
                </a:rPr>
                <a:t>and test</a:t>
              </a:r>
            </a:p>
          </p:txBody>
        </p:sp>
        <p:grpSp>
          <p:nvGrpSpPr>
            <p:cNvPr id="69" name="Group 23"/>
            <p:cNvGrpSpPr>
              <a:grpSpLocks noChangeAspect="1"/>
            </p:cNvGrpSpPr>
            <p:nvPr/>
          </p:nvGrpSpPr>
          <p:grpSpPr bwMode="auto">
            <a:xfrm>
              <a:off x="1454870" y="3897927"/>
              <a:ext cx="773367" cy="773367"/>
              <a:chOff x="427" y="1821"/>
              <a:chExt cx="497" cy="497"/>
            </a:xfrm>
          </p:grpSpPr>
          <p:sp>
            <p:nvSpPr>
              <p:cNvPr id="70" name="AutoShape 8"/>
              <p:cNvSpPr>
                <a:spLocks noChangeAspect="1" noChangeArrowheads="1" noTextEdit="1"/>
              </p:cNvSpPr>
              <p:nvPr/>
            </p:nvSpPr>
            <p:spPr bwMode="auto">
              <a:xfrm>
                <a:off x="427" y="1821"/>
                <a:ext cx="497" cy="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049">
                  <a:defRPr/>
                </a:pPr>
                <a:endParaRPr lang="en-US" kern="0">
                  <a:solidFill>
                    <a:srgbClr val="F8F8F8"/>
                  </a:solidFill>
                </a:endParaRPr>
              </a:p>
            </p:txBody>
          </p:sp>
          <p:sp>
            <p:nvSpPr>
              <p:cNvPr id="71" name="Freeform 10"/>
              <p:cNvSpPr>
                <a:spLocks/>
              </p:cNvSpPr>
              <p:nvPr/>
            </p:nvSpPr>
            <p:spPr bwMode="auto">
              <a:xfrm>
                <a:off x="427" y="1821"/>
                <a:ext cx="495" cy="311"/>
              </a:xfrm>
              <a:custGeom>
                <a:avLst/>
                <a:gdLst>
                  <a:gd name="T0" fmla="*/ 320 w 320"/>
                  <a:gd name="T1" fmla="*/ 164 h 201"/>
                  <a:gd name="T2" fmla="*/ 283 w 320"/>
                  <a:gd name="T3" fmla="*/ 127 h 201"/>
                  <a:gd name="T4" fmla="*/ 278 w 320"/>
                  <a:gd name="T5" fmla="*/ 127 h 201"/>
                  <a:gd name="T6" fmla="*/ 282 w 320"/>
                  <a:gd name="T7" fmla="*/ 101 h 201"/>
                  <a:gd name="T8" fmla="*/ 185 w 320"/>
                  <a:gd name="T9" fmla="*/ 1 h 201"/>
                  <a:gd name="T10" fmla="*/ 90 w 320"/>
                  <a:gd name="T11" fmla="*/ 69 h 201"/>
                  <a:gd name="T12" fmla="*/ 68 w 320"/>
                  <a:gd name="T13" fmla="*/ 65 h 201"/>
                  <a:gd name="T14" fmla="*/ 0 w 320"/>
                  <a:gd name="T15" fmla="*/ 133 h 201"/>
                  <a:gd name="T16" fmla="*/ 0 w 320"/>
                  <a:gd name="T17" fmla="*/ 133 h 201"/>
                  <a:gd name="T18" fmla="*/ 67 w 320"/>
                  <a:gd name="T19" fmla="*/ 201 h 201"/>
                  <a:gd name="T20" fmla="*/ 67 w 320"/>
                  <a:gd name="T21" fmla="*/ 201 h 201"/>
                  <a:gd name="T22" fmla="*/ 285 w 320"/>
                  <a:gd name="T23" fmla="*/ 201 h 201"/>
                  <a:gd name="T24" fmla="*/ 320 w 320"/>
                  <a:gd name="T25" fmla="*/ 164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0" h="201">
                    <a:moveTo>
                      <a:pt x="320" y="164"/>
                    </a:moveTo>
                    <a:cubicBezTo>
                      <a:pt x="320" y="144"/>
                      <a:pt x="303" y="127"/>
                      <a:pt x="283" y="127"/>
                    </a:cubicBezTo>
                    <a:cubicBezTo>
                      <a:pt x="278" y="127"/>
                      <a:pt x="278" y="127"/>
                      <a:pt x="278" y="127"/>
                    </a:cubicBezTo>
                    <a:cubicBezTo>
                      <a:pt x="281" y="119"/>
                      <a:pt x="282" y="110"/>
                      <a:pt x="282" y="101"/>
                    </a:cubicBezTo>
                    <a:cubicBezTo>
                      <a:pt x="282" y="46"/>
                      <a:pt x="239" y="2"/>
                      <a:pt x="185" y="1"/>
                    </a:cubicBezTo>
                    <a:cubicBezTo>
                      <a:pt x="141" y="0"/>
                      <a:pt x="103" y="28"/>
                      <a:pt x="90" y="69"/>
                    </a:cubicBezTo>
                    <a:cubicBezTo>
                      <a:pt x="83" y="66"/>
                      <a:pt x="75" y="65"/>
                      <a:pt x="68" y="65"/>
                    </a:cubicBezTo>
                    <a:cubicBezTo>
                      <a:pt x="30" y="65"/>
                      <a:pt x="0" y="96"/>
                      <a:pt x="0" y="133"/>
                    </a:cubicBezTo>
                    <a:cubicBezTo>
                      <a:pt x="0" y="133"/>
                      <a:pt x="0" y="133"/>
                      <a:pt x="0" y="133"/>
                    </a:cubicBezTo>
                    <a:cubicBezTo>
                      <a:pt x="0" y="171"/>
                      <a:pt x="30" y="201"/>
                      <a:pt x="67" y="201"/>
                    </a:cubicBezTo>
                    <a:cubicBezTo>
                      <a:pt x="67" y="201"/>
                      <a:pt x="67" y="201"/>
                      <a:pt x="67" y="201"/>
                    </a:cubicBezTo>
                    <a:cubicBezTo>
                      <a:pt x="285" y="201"/>
                      <a:pt x="285" y="201"/>
                      <a:pt x="285" y="201"/>
                    </a:cubicBezTo>
                    <a:cubicBezTo>
                      <a:pt x="305" y="200"/>
                      <a:pt x="320" y="184"/>
                      <a:pt x="320" y="164"/>
                    </a:cubicBezTo>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defRPr/>
                </a:pPr>
                <a:endParaRPr lang="en-US" kern="0">
                  <a:solidFill>
                    <a:srgbClr val="F8F8F8"/>
                  </a:solidFill>
                </a:endParaRPr>
              </a:p>
            </p:txBody>
          </p:sp>
          <p:sp>
            <p:nvSpPr>
              <p:cNvPr id="93" name="Freeform 11"/>
              <p:cNvSpPr>
                <a:spLocks noEditPoints="1"/>
              </p:cNvSpPr>
              <p:nvPr/>
            </p:nvSpPr>
            <p:spPr bwMode="auto">
              <a:xfrm>
                <a:off x="427" y="1823"/>
                <a:ext cx="330" cy="206"/>
              </a:xfrm>
              <a:custGeom>
                <a:avLst/>
                <a:gdLst>
                  <a:gd name="T0" fmla="*/ 0 w 213"/>
                  <a:gd name="T1" fmla="*/ 132 h 133"/>
                  <a:gd name="T2" fmla="*/ 0 w 213"/>
                  <a:gd name="T3" fmla="*/ 133 h 133"/>
                  <a:gd name="T4" fmla="*/ 0 w 213"/>
                  <a:gd name="T5" fmla="*/ 132 h 133"/>
                  <a:gd name="T6" fmla="*/ 0 w 213"/>
                  <a:gd name="T7" fmla="*/ 132 h 133"/>
                  <a:gd name="T8" fmla="*/ 206 w 213"/>
                  <a:gd name="T9" fmla="*/ 3 h 133"/>
                  <a:gd name="T10" fmla="*/ 213 w 213"/>
                  <a:gd name="T11" fmla="*/ 5 h 133"/>
                  <a:gd name="T12" fmla="*/ 213 w 213"/>
                  <a:gd name="T13" fmla="*/ 4 h 133"/>
                  <a:gd name="T14" fmla="*/ 206 w 213"/>
                  <a:gd name="T15" fmla="*/ 3 h 133"/>
                  <a:gd name="T16" fmla="*/ 183 w 213"/>
                  <a:gd name="T17" fmla="*/ 0 h 133"/>
                  <a:gd name="T18" fmla="*/ 90 w 213"/>
                  <a:gd name="T19" fmla="*/ 68 h 133"/>
                  <a:gd name="T20" fmla="*/ 68 w 213"/>
                  <a:gd name="T21" fmla="*/ 64 h 133"/>
                  <a:gd name="T22" fmla="*/ 68 w 213"/>
                  <a:gd name="T23" fmla="*/ 64 h 133"/>
                  <a:gd name="T24" fmla="*/ 0 w 213"/>
                  <a:gd name="T25" fmla="*/ 132 h 133"/>
                  <a:gd name="T26" fmla="*/ 68 w 213"/>
                  <a:gd name="T27" fmla="*/ 64 h 133"/>
                  <a:gd name="T28" fmla="*/ 68 w 213"/>
                  <a:gd name="T29" fmla="*/ 64 h 133"/>
                  <a:gd name="T30" fmla="*/ 90 w 213"/>
                  <a:gd name="T31" fmla="*/ 68 h 133"/>
                  <a:gd name="T32" fmla="*/ 183 w 213"/>
                  <a:gd name="T33" fmla="*/ 0 h 133"/>
                  <a:gd name="T34" fmla="*/ 184 w 213"/>
                  <a:gd name="T35" fmla="*/ 0 h 133"/>
                  <a:gd name="T36" fmla="*/ 183 w 213"/>
                  <a:gd name="T37" fmla="*/ 0 h 133"/>
                  <a:gd name="T38" fmla="*/ 183 w 213"/>
                  <a:gd name="T39"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 h="133">
                    <a:moveTo>
                      <a:pt x="0" y="132"/>
                    </a:moveTo>
                    <a:cubicBezTo>
                      <a:pt x="0" y="133"/>
                      <a:pt x="0" y="133"/>
                      <a:pt x="0" y="133"/>
                    </a:cubicBezTo>
                    <a:cubicBezTo>
                      <a:pt x="0" y="133"/>
                      <a:pt x="0" y="133"/>
                      <a:pt x="0" y="132"/>
                    </a:cubicBezTo>
                    <a:cubicBezTo>
                      <a:pt x="0" y="132"/>
                      <a:pt x="0" y="132"/>
                      <a:pt x="0" y="132"/>
                    </a:cubicBezTo>
                    <a:moveTo>
                      <a:pt x="206" y="3"/>
                    </a:moveTo>
                    <a:cubicBezTo>
                      <a:pt x="208" y="3"/>
                      <a:pt x="210" y="4"/>
                      <a:pt x="213" y="5"/>
                    </a:cubicBezTo>
                    <a:cubicBezTo>
                      <a:pt x="213" y="5"/>
                      <a:pt x="213" y="5"/>
                      <a:pt x="213" y="4"/>
                    </a:cubicBezTo>
                    <a:cubicBezTo>
                      <a:pt x="211" y="4"/>
                      <a:pt x="208" y="3"/>
                      <a:pt x="206" y="3"/>
                    </a:cubicBezTo>
                    <a:moveTo>
                      <a:pt x="183" y="0"/>
                    </a:moveTo>
                    <a:cubicBezTo>
                      <a:pt x="140" y="0"/>
                      <a:pt x="103" y="27"/>
                      <a:pt x="90" y="68"/>
                    </a:cubicBezTo>
                    <a:cubicBezTo>
                      <a:pt x="83" y="65"/>
                      <a:pt x="75" y="64"/>
                      <a:pt x="68" y="64"/>
                    </a:cubicBezTo>
                    <a:cubicBezTo>
                      <a:pt x="68" y="64"/>
                      <a:pt x="68" y="64"/>
                      <a:pt x="68" y="64"/>
                    </a:cubicBezTo>
                    <a:cubicBezTo>
                      <a:pt x="30" y="64"/>
                      <a:pt x="0" y="95"/>
                      <a:pt x="0" y="132"/>
                    </a:cubicBezTo>
                    <a:cubicBezTo>
                      <a:pt x="0" y="95"/>
                      <a:pt x="30" y="64"/>
                      <a:pt x="68" y="64"/>
                    </a:cubicBezTo>
                    <a:cubicBezTo>
                      <a:pt x="68" y="64"/>
                      <a:pt x="68" y="64"/>
                      <a:pt x="68" y="64"/>
                    </a:cubicBezTo>
                    <a:cubicBezTo>
                      <a:pt x="75" y="64"/>
                      <a:pt x="83" y="65"/>
                      <a:pt x="90" y="68"/>
                    </a:cubicBezTo>
                    <a:cubicBezTo>
                      <a:pt x="103" y="27"/>
                      <a:pt x="141" y="0"/>
                      <a:pt x="183" y="0"/>
                    </a:cubicBezTo>
                    <a:cubicBezTo>
                      <a:pt x="183" y="0"/>
                      <a:pt x="184" y="0"/>
                      <a:pt x="184" y="0"/>
                    </a:cubicBezTo>
                    <a:cubicBezTo>
                      <a:pt x="184" y="0"/>
                      <a:pt x="183" y="0"/>
                      <a:pt x="183" y="0"/>
                    </a:cubicBezTo>
                    <a:cubicBezTo>
                      <a:pt x="183" y="0"/>
                      <a:pt x="183" y="0"/>
                      <a:pt x="18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defRPr/>
                </a:pPr>
                <a:endParaRPr lang="en-US" kern="0">
                  <a:solidFill>
                    <a:srgbClr val="F8F8F8"/>
                  </a:solidFill>
                </a:endParaRPr>
              </a:p>
            </p:txBody>
          </p:sp>
          <p:sp>
            <p:nvSpPr>
              <p:cNvPr id="94" name="Freeform 12"/>
              <p:cNvSpPr>
                <a:spLocks noEditPoints="1"/>
              </p:cNvSpPr>
              <p:nvPr/>
            </p:nvSpPr>
            <p:spPr bwMode="auto">
              <a:xfrm>
                <a:off x="427" y="1823"/>
                <a:ext cx="330" cy="309"/>
              </a:xfrm>
              <a:custGeom>
                <a:avLst/>
                <a:gdLst>
                  <a:gd name="T0" fmla="*/ 104 w 213"/>
                  <a:gd name="T1" fmla="*/ 200 h 200"/>
                  <a:gd name="T2" fmla="*/ 104 w 213"/>
                  <a:gd name="T3" fmla="*/ 200 h 200"/>
                  <a:gd name="T4" fmla="*/ 104 w 213"/>
                  <a:gd name="T5" fmla="*/ 200 h 200"/>
                  <a:gd name="T6" fmla="*/ 104 w 213"/>
                  <a:gd name="T7" fmla="*/ 200 h 200"/>
                  <a:gd name="T8" fmla="*/ 183 w 213"/>
                  <a:gd name="T9" fmla="*/ 0 h 200"/>
                  <a:gd name="T10" fmla="*/ 90 w 213"/>
                  <a:gd name="T11" fmla="*/ 68 h 200"/>
                  <a:gd name="T12" fmla="*/ 68 w 213"/>
                  <a:gd name="T13" fmla="*/ 64 h 200"/>
                  <a:gd name="T14" fmla="*/ 68 w 213"/>
                  <a:gd name="T15" fmla="*/ 64 h 200"/>
                  <a:gd name="T16" fmla="*/ 0 w 213"/>
                  <a:gd name="T17" fmla="*/ 132 h 200"/>
                  <a:gd name="T18" fmla="*/ 0 w 213"/>
                  <a:gd name="T19" fmla="*/ 132 h 200"/>
                  <a:gd name="T20" fmla="*/ 0 w 213"/>
                  <a:gd name="T21" fmla="*/ 132 h 200"/>
                  <a:gd name="T22" fmla="*/ 0 w 213"/>
                  <a:gd name="T23" fmla="*/ 132 h 200"/>
                  <a:gd name="T24" fmla="*/ 0 w 213"/>
                  <a:gd name="T25" fmla="*/ 132 h 200"/>
                  <a:gd name="T26" fmla="*/ 0 w 213"/>
                  <a:gd name="T27" fmla="*/ 133 h 200"/>
                  <a:gd name="T28" fmla="*/ 67 w 213"/>
                  <a:gd name="T29" fmla="*/ 200 h 200"/>
                  <a:gd name="T30" fmla="*/ 67 w 213"/>
                  <a:gd name="T31" fmla="*/ 200 h 200"/>
                  <a:gd name="T32" fmla="*/ 104 w 213"/>
                  <a:gd name="T33" fmla="*/ 200 h 200"/>
                  <a:gd name="T34" fmla="*/ 85 w 213"/>
                  <a:gd name="T35" fmla="*/ 167 h 200"/>
                  <a:gd name="T36" fmla="*/ 135 w 213"/>
                  <a:gd name="T37" fmla="*/ 86 h 200"/>
                  <a:gd name="T38" fmla="*/ 151 w 213"/>
                  <a:gd name="T39" fmla="*/ 84 h 200"/>
                  <a:gd name="T40" fmla="*/ 158 w 213"/>
                  <a:gd name="T41" fmla="*/ 84 h 200"/>
                  <a:gd name="T42" fmla="*/ 213 w 213"/>
                  <a:gd name="T43" fmla="*/ 5 h 200"/>
                  <a:gd name="T44" fmla="*/ 206 w 213"/>
                  <a:gd name="T45" fmla="*/ 3 h 200"/>
                  <a:gd name="T46" fmla="*/ 184 w 213"/>
                  <a:gd name="T47" fmla="*/ 0 h 200"/>
                  <a:gd name="T48" fmla="*/ 183 w 213"/>
                  <a:gd name="T49"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3" h="200">
                    <a:moveTo>
                      <a:pt x="104" y="200"/>
                    </a:moveTo>
                    <a:cubicBezTo>
                      <a:pt x="104" y="200"/>
                      <a:pt x="104" y="200"/>
                      <a:pt x="104" y="200"/>
                    </a:cubicBezTo>
                    <a:cubicBezTo>
                      <a:pt x="104" y="200"/>
                      <a:pt x="104" y="200"/>
                      <a:pt x="104" y="200"/>
                    </a:cubicBezTo>
                    <a:cubicBezTo>
                      <a:pt x="104" y="200"/>
                      <a:pt x="104" y="200"/>
                      <a:pt x="104" y="200"/>
                    </a:cubicBezTo>
                    <a:moveTo>
                      <a:pt x="183" y="0"/>
                    </a:moveTo>
                    <a:cubicBezTo>
                      <a:pt x="141" y="0"/>
                      <a:pt x="103" y="27"/>
                      <a:pt x="90" y="68"/>
                    </a:cubicBezTo>
                    <a:cubicBezTo>
                      <a:pt x="83" y="65"/>
                      <a:pt x="75" y="64"/>
                      <a:pt x="68" y="64"/>
                    </a:cubicBezTo>
                    <a:cubicBezTo>
                      <a:pt x="68" y="64"/>
                      <a:pt x="68" y="64"/>
                      <a:pt x="68" y="64"/>
                    </a:cubicBezTo>
                    <a:cubicBezTo>
                      <a:pt x="30" y="64"/>
                      <a:pt x="0" y="95"/>
                      <a:pt x="0" y="132"/>
                    </a:cubicBezTo>
                    <a:cubicBezTo>
                      <a:pt x="0" y="132"/>
                      <a:pt x="0" y="132"/>
                      <a:pt x="0" y="132"/>
                    </a:cubicBezTo>
                    <a:cubicBezTo>
                      <a:pt x="0" y="132"/>
                      <a:pt x="0" y="132"/>
                      <a:pt x="0" y="132"/>
                    </a:cubicBezTo>
                    <a:cubicBezTo>
                      <a:pt x="0" y="132"/>
                      <a:pt x="0" y="132"/>
                      <a:pt x="0" y="132"/>
                    </a:cubicBezTo>
                    <a:cubicBezTo>
                      <a:pt x="0" y="132"/>
                      <a:pt x="0" y="132"/>
                      <a:pt x="0" y="132"/>
                    </a:cubicBezTo>
                    <a:cubicBezTo>
                      <a:pt x="0" y="133"/>
                      <a:pt x="0" y="133"/>
                      <a:pt x="0" y="133"/>
                    </a:cubicBezTo>
                    <a:cubicBezTo>
                      <a:pt x="0" y="170"/>
                      <a:pt x="30" y="200"/>
                      <a:pt x="67" y="200"/>
                    </a:cubicBezTo>
                    <a:cubicBezTo>
                      <a:pt x="67" y="200"/>
                      <a:pt x="67" y="200"/>
                      <a:pt x="67" y="200"/>
                    </a:cubicBezTo>
                    <a:cubicBezTo>
                      <a:pt x="104" y="200"/>
                      <a:pt x="104" y="200"/>
                      <a:pt x="104" y="200"/>
                    </a:cubicBezTo>
                    <a:cubicBezTo>
                      <a:pt x="95" y="191"/>
                      <a:pt x="88" y="180"/>
                      <a:pt x="85" y="167"/>
                    </a:cubicBezTo>
                    <a:cubicBezTo>
                      <a:pt x="77" y="131"/>
                      <a:pt x="99" y="95"/>
                      <a:pt x="135" y="86"/>
                    </a:cubicBezTo>
                    <a:cubicBezTo>
                      <a:pt x="140" y="85"/>
                      <a:pt x="145" y="84"/>
                      <a:pt x="151" y="84"/>
                    </a:cubicBezTo>
                    <a:cubicBezTo>
                      <a:pt x="153" y="84"/>
                      <a:pt x="156" y="84"/>
                      <a:pt x="158" y="84"/>
                    </a:cubicBezTo>
                    <a:cubicBezTo>
                      <a:pt x="161" y="50"/>
                      <a:pt x="182" y="20"/>
                      <a:pt x="213" y="5"/>
                    </a:cubicBezTo>
                    <a:cubicBezTo>
                      <a:pt x="210" y="4"/>
                      <a:pt x="208" y="3"/>
                      <a:pt x="206" y="3"/>
                    </a:cubicBezTo>
                    <a:cubicBezTo>
                      <a:pt x="198" y="1"/>
                      <a:pt x="191" y="0"/>
                      <a:pt x="184" y="0"/>
                    </a:cubicBezTo>
                    <a:cubicBezTo>
                      <a:pt x="184" y="0"/>
                      <a:pt x="183" y="0"/>
                      <a:pt x="183" y="0"/>
                    </a:cubicBezTo>
                  </a:path>
                </a:pathLst>
              </a:custGeom>
              <a:solidFill>
                <a:srgbClr val="83C7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defRPr/>
                </a:pPr>
                <a:endParaRPr lang="en-US" kern="0">
                  <a:solidFill>
                    <a:srgbClr val="F8F8F8"/>
                  </a:solidFill>
                </a:endParaRPr>
              </a:p>
            </p:txBody>
          </p:sp>
          <p:sp>
            <p:nvSpPr>
              <p:cNvPr id="95" name="Freeform 13"/>
              <p:cNvSpPr>
                <a:spLocks/>
              </p:cNvSpPr>
              <p:nvPr/>
            </p:nvSpPr>
            <p:spPr bwMode="auto">
              <a:xfrm>
                <a:off x="554" y="1981"/>
                <a:ext cx="344" cy="337"/>
              </a:xfrm>
              <a:custGeom>
                <a:avLst/>
                <a:gdLst>
                  <a:gd name="T0" fmla="*/ 214 w 222"/>
                  <a:gd name="T1" fmla="*/ 194 h 218"/>
                  <a:gd name="T2" fmla="*/ 147 w 222"/>
                  <a:gd name="T3" fmla="*/ 77 h 218"/>
                  <a:gd name="T4" fmla="*/ 147 w 222"/>
                  <a:gd name="T5" fmla="*/ 30 h 218"/>
                  <a:gd name="T6" fmla="*/ 148 w 222"/>
                  <a:gd name="T7" fmla="*/ 30 h 218"/>
                  <a:gd name="T8" fmla="*/ 163 w 222"/>
                  <a:gd name="T9" fmla="*/ 16 h 218"/>
                  <a:gd name="T10" fmla="*/ 163 w 222"/>
                  <a:gd name="T11" fmla="*/ 15 h 218"/>
                  <a:gd name="T12" fmla="*/ 148 w 222"/>
                  <a:gd name="T13" fmla="*/ 0 h 218"/>
                  <a:gd name="T14" fmla="*/ 74 w 222"/>
                  <a:gd name="T15" fmla="*/ 0 h 218"/>
                  <a:gd name="T16" fmla="*/ 59 w 222"/>
                  <a:gd name="T17" fmla="*/ 15 h 218"/>
                  <a:gd name="T18" fmla="*/ 74 w 222"/>
                  <a:gd name="T19" fmla="*/ 30 h 218"/>
                  <a:gd name="T20" fmla="*/ 74 w 222"/>
                  <a:gd name="T21" fmla="*/ 30 h 218"/>
                  <a:gd name="T22" fmla="*/ 75 w 222"/>
                  <a:gd name="T23" fmla="*/ 30 h 218"/>
                  <a:gd name="T24" fmla="*/ 75 w 222"/>
                  <a:gd name="T25" fmla="*/ 77 h 218"/>
                  <a:gd name="T26" fmla="*/ 8 w 222"/>
                  <a:gd name="T27" fmla="*/ 194 h 218"/>
                  <a:gd name="T28" fmla="*/ 21 w 222"/>
                  <a:gd name="T29" fmla="*/ 218 h 218"/>
                  <a:gd name="T30" fmla="*/ 201 w 222"/>
                  <a:gd name="T31" fmla="*/ 218 h 218"/>
                  <a:gd name="T32" fmla="*/ 214 w 222"/>
                  <a:gd name="T33" fmla="*/ 194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2" h="218">
                    <a:moveTo>
                      <a:pt x="214" y="194"/>
                    </a:moveTo>
                    <a:cubicBezTo>
                      <a:pt x="147" y="77"/>
                      <a:pt x="147" y="77"/>
                      <a:pt x="147" y="77"/>
                    </a:cubicBezTo>
                    <a:cubicBezTo>
                      <a:pt x="147" y="30"/>
                      <a:pt x="147" y="30"/>
                      <a:pt x="147" y="30"/>
                    </a:cubicBezTo>
                    <a:cubicBezTo>
                      <a:pt x="148" y="30"/>
                      <a:pt x="148" y="30"/>
                      <a:pt x="148" y="30"/>
                    </a:cubicBezTo>
                    <a:cubicBezTo>
                      <a:pt x="156" y="30"/>
                      <a:pt x="163" y="24"/>
                      <a:pt x="163" y="16"/>
                    </a:cubicBezTo>
                    <a:cubicBezTo>
                      <a:pt x="163" y="15"/>
                      <a:pt x="163" y="15"/>
                      <a:pt x="163" y="15"/>
                    </a:cubicBezTo>
                    <a:cubicBezTo>
                      <a:pt x="163" y="7"/>
                      <a:pt x="156" y="0"/>
                      <a:pt x="148" y="0"/>
                    </a:cubicBezTo>
                    <a:cubicBezTo>
                      <a:pt x="74" y="0"/>
                      <a:pt x="74" y="0"/>
                      <a:pt x="74" y="0"/>
                    </a:cubicBezTo>
                    <a:cubicBezTo>
                      <a:pt x="66" y="0"/>
                      <a:pt x="59" y="7"/>
                      <a:pt x="59" y="15"/>
                    </a:cubicBezTo>
                    <a:cubicBezTo>
                      <a:pt x="59" y="23"/>
                      <a:pt x="66" y="30"/>
                      <a:pt x="74" y="30"/>
                    </a:cubicBezTo>
                    <a:cubicBezTo>
                      <a:pt x="74" y="30"/>
                      <a:pt x="74" y="30"/>
                      <a:pt x="74" y="30"/>
                    </a:cubicBezTo>
                    <a:cubicBezTo>
                      <a:pt x="75" y="30"/>
                      <a:pt x="75" y="30"/>
                      <a:pt x="75" y="30"/>
                    </a:cubicBezTo>
                    <a:cubicBezTo>
                      <a:pt x="75" y="77"/>
                      <a:pt x="75" y="77"/>
                      <a:pt x="75" y="77"/>
                    </a:cubicBezTo>
                    <a:cubicBezTo>
                      <a:pt x="8" y="194"/>
                      <a:pt x="8" y="194"/>
                      <a:pt x="8" y="194"/>
                    </a:cubicBezTo>
                    <a:cubicBezTo>
                      <a:pt x="0" y="207"/>
                      <a:pt x="6" y="218"/>
                      <a:pt x="21" y="218"/>
                    </a:cubicBezTo>
                    <a:cubicBezTo>
                      <a:pt x="201" y="218"/>
                      <a:pt x="201" y="218"/>
                      <a:pt x="201" y="218"/>
                    </a:cubicBezTo>
                    <a:cubicBezTo>
                      <a:pt x="216" y="218"/>
                      <a:pt x="222" y="208"/>
                      <a:pt x="214" y="194"/>
                    </a:cubicBezTo>
                  </a:path>
                </a:pathLst>
              </a:custGeom>
              <a:solidFill>
                <a:srgbClr val="59B4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defRPr/>
                </a:pPr>
                <a:endParaRPr lang="en-US" kern="0">
                  <a:solidFill>
                    <a:srgbClr val="F8F8F8"/>
                  </a:solidFill>
                </a:endParaRPr>
              </a:p>
            </p:txBody>
          </p:sp>
          <p:sp>
            <p:nvSpPr>
              <p:cNvPr id="96" name="Freeform 14"/>
              <p:cNvSpPr>
                <a:spLocks/>
              </p:cNvSpPr>
              <p:nvPr/>
            </p:nvSpPr>
            <p:spPr bwMode="auto">
              <a:xfrm>
                <a:off x="610" y="2203"/>
                <a:ext cx="233" cy="75"/>
              </a:xfrm>
              <a:custGeom>
                <a:avLst/>
                <a:gdLst>
                  <a:gd name="T0" fmla="*/ 123 w 151"/>
                  <a:gd name="T1" fmla="*/ 0 h 48"/>
                  <a:gd name="T2" fmla="*/ 91 w 151"/>
                  <a:gd name="T3" fmla="*/ 0 h 48"/>
                  <a:gd name="T4" fmla="*/ 92 w 151"/>
                  <a:gd name="T5" fmla="*/ 6 h 48"/>
                  <a:gd name="T6" fmla="*/ 78 w 151"/>
                  <a:gd name="T7" fmla="*/ 20 h 48"/>
                  <a:gd name="T8" fmla="*/ 65 w 151"/>
                  <a:gd name="T9" fmla="*/ 6 h 48"/>
                  <a:gd name="T10" fmla="*/ 66 w 151"/>
                  <a:gd name="T11" fmla="*/ 0 h 48"/>
                  <a:gd name="T12" fmla="*/ 27 w 151"/>
                  <a:gd name="T13" fmla="*/ 0 h 48"/>
                  <a:gd name="T14" fmla="*/ 0 w 151"/>
                  <a:gd name="T15" fmla="*/ 48 h 48"/>
                  <a:gd name="T16" fmla="*/ 151 w 151"/>
                  <a:gd name="T17" fmla="*/ 48 h 48"/>
                  <a:gd name="T18" fmla="*/ 123 w 151"/>
                  <a:gd name="T1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1" h="48">
                    <a:moveTo>
                      <a:pt x="123" y="0"/>
                    </a:moveTo>
                    <a:cubicBezTo>
                      <a:pt x="91" y="0"/>
                      <a:pt x="91" y="0"/>
                      <a:pt x="91" y="0"/>
                    </a:cubicBezTo>
                    <a:cubicBezTo>
                      <a:pt x="91" y="2"/>
                      <a:pt x="92" y="4"/>
                      <a:pt x="92" y="6"/>
                    </a:cubicBezTo>
                    <a:cubicBezTo>
                      <a:pt x="92" y="14"/>
                      <a:pt x="86" y="20"/>
                      <a:pt x="78" y="20"/>
                    </a:cubicBezTo>
                    <a:cubicBezTo>
                      <a:pt x="71" y="19"/>
                      <a:pt x="65" y="13"/>
                      <a:pt x="65" y="6"/>
                    </a:cubicBezTo>
                    <a:cubicBezTo>
                      <a:pt x="65" y="4"/>
                      <a:pt x="66" y="2"/>
                      <a:pt x="66" y="0"/>
                    </a:cubicBezTo>
                    <a:cubicBezTo>
                      <a:pt x="27" y="0"/>
                      <a:pt x="27" y="0"/>
                      <a:pt x="27" y="0"/>
                    </a:cubicBezTo>
                    <a:cubicBezTo>
                      <a:pt x="0" y="48"/>
                      <a:pt x="0" y="48"/>
                      <a:pt x="0" y="48"/>
                    </a:cubicBezTo>
                    <a:cubicBezTo>
                      <a:pt x="151" y="48"/>
                      <a:pt x="151" y="48"/>
                      <a:pt x="151" y="48"/>
                    </a:cubicBezTo>
                    <a:cubicBezTo>
                      <a:pt x="123" y="0"/>
                      <a:pt x="123" y="0"/>
                      <a:pt x="123" y="0"/>
                    </a:cubicBezTo>
                  </a:path>
                </a:pathLst>
              </a:custGeom>
              <a:solidFill>
                <a:srgbClr val="8049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defRPr/>
                </a:pPr>
                <a:endParaRPr lang="en-US" kern="0">
                  <a:solidFill>
                    <a:srgbClr val="F8F8F8"/>
                  </a:solidFill>
                </a:endParaRPr>
              </a:p>
            </p:txBody>
          </p:sp>
          <p:sp>
            <p:nvSpPr>
              <p:cNvPr id="97" name="Freeform 15"/>
              <p:cNvSpPr>
                <a:spLocks/>
              </p:cNvSpPr>
              <p:nvPr/>
            </p:nvSpPr>
            <p:spPr bwMode="auto">
              <a:xfrm>
                <a:off x="710" y="2203"/>
                <a:ext cx="42" cy="31"/>
              </a:xfrm>
              <a:custGeom>
                <a:avLst/>
                <a:gdLst>
                  <a:gd name="T0" fmla="*/ 13 w 27"/>
                  <a:gd name="T1" fmla="*/ 20 h 20"/>
                  <a:gd name="T2" fmla="*/ 27 w 27"/>
                  <a:gd name="T3" fmla="*/ 6 h 20"/>
                  <a:gd name="T4" fmla="*/ 26 w 27"/>
                  <a:gd name="T5" fmla="*/ 0 h 20"/>
                  <a:gd name="T6" fmla="*/ 1 w 27"/>
                  <a:gd name="T7" fmla="*/ 0 h 20"/>
                  <a:gd name="T8" fmla="*/ 0 w 27"/>
                  <a:gd name="T9" fmla="*/ 6 h 20"/>
                  <a:gd name="T10" fmla="*/ 13 w 27"/>
                  <a:gd name="T11" fmla="*/ 20 h 20"/>
                </a:gdLst>
                <a:ahLst/>
                <a:cxnLst>
                  <a:cxn ang="0">
                    <a:pos x="T0" y="T1"/>
                  </a:cxn>
                  <a:cxn ang="0">
                    <a:pos x="T2" y="T3"/>
                  </a:cxn>
                  <a:cxn ang="0">
                    <a:pos x="T4" y="T5"/>
                  </a:cxn>
                  <a:cxn ang="0">
                    <a:pos x="T6" y="T7"/>
                  </a:cxn>
                  <a:cxn ang="0">
                    <a:pos x="T8" y="T9"/>
                  </a:cxn>
                  <a:cxn ang="0">
                    <a:pos x="T10" y="T11"/>
                  </a:cxn>
                </a:cxnLst>
                <a:rect l="0" t="0" r="r" b="b"/>
                <a:pathLst>
                  <a:path w="27" h="20">
                    <a:moveTo>
                      <a:pt x="13" y="20"/>
                    </a:moveTo>
                    <a:cubicBezTo>
                      <a:pt x="21" y="20"/>
                      <a:pt x="27" y="14"/>
                      <a:pt x="27" y="6"/>
                    </a:cubicBezTo>
                    <a:cubicBezTo>
                      <a:pt x="27" y="4"/>
                      <a:pt x="26" y="2"/>
                      <a:pt x="26" y="0"/>
                    </a:cubicBezTo>
                    <a:cubicBezTo>
                      <a:pt x="1" y="0"/>
                      <a:pt x="1" y="0"/>
                      <a:pt x="1" y="0"/>
                    </a:cubicBezTo>
                    <a:cubicBezTo>
                      <a:pt x="1" y="2"/>
                      <a:pt x="0" y="4"/>
                      <a:pt x="0" y="6"/>
                    </a:cubicBezTo>
                    <a:cubicBezTo>
                      <a:pt x="0" y="14"/>
                      <a:pt x="6" y="20"/>
                      <a:pt x="13" y="20"/>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defRPr/>
                </a:pPr>
                <a:endParaRPr lang="en-US" kern="0">
                  <a:solidFill>
                    <a:srgbClr val="F8F8F8"/>
                  </a:solidFill>
                </a:endParaRPr>
              </a:p>
            </p:txBody>
          </p:sp>
          <p:sp>
            <p:nvSpPr>
              <p:cNvPr id="98" name="Oval 16"/>
              <p:cNvSpPr>
                <a:spLocks noChangeArrowheads="1"/>
              </p:cNvSpPr>
              <p:nvPr/>
            </p:nvSpPr>
            <p:spPr bwMode="auto">
              <a:xfrm>
                <a:off x="747" y="2241"/>
                <a:ext cx="21" cy="20"/>
              </a:xfrm>
              <a:prstGeom prst="ellipse">
                <a:avLst/>
              </a:pr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defRPr/>
                </a:pPr>
                <a:endParaRPr lang="en-US" kern="0">
                  <a:solidFill>
                    <a:srgbClr val="F8F8F8"/>
                  </a:solidFill>
                </a:endParaRPr>
              </a:p>
            </p:txBody>
          </p:sp>
          <p:sp>
            <p:nvSpPr>
              <p:cNvPr id="99" name="Freeform 17"/>
              <p:cNvSpPr>
                <a:spLocks noEditPoints="1"/>
              </p:cNvSpPr>
              <p:nvPr/>
            </p:nvSpPr>
            <p:spPr bwMode="auto">
              <a:xfrm>
                <a:off x="645" y="1981"/>
                <a:ext cx="24" cy="46"/>
              </a:xfrm>
              <a:custGeom>
                <a:avLst/>
                <a:gdLst>
                  <a:gd name="T0" fmla="*/ 15 w 15"/>
                  <a:gd name="T1" fmla="*/ 30 h 30"/>
                  <a:gd name="T2" fmla="*/ 15 w 15"/>
                  <a:gd name="T3" fmla="*/ 30 h 30"/>
                  <a:gd name="T4" fmla="*/ 15 w 15"/>
                  <a:gd name="T5" fmla="*/ 30 h 30"/>
                  <a:gd name="T6" fmla="*/ 15 w 15"/>
                  <a:gd name="T7" fmla="*/ 30 h 30"/>
                  <a:gd name="T8" fmla="*/ 15 w 15"/>
                  <a:gd name="T9" fmla="*/ 30 h 30"/>
                  <a:gd name="T10" fmla="*/ 15 w 15"/>
                  <a:gd name="T11" fmla="*/ 30 h 30"/>
                  <a:gd name="T12" fmla="*/ 15 w 15"/>
                  <a:gd name="T13" fmla="*/ 30 h 30"/>
                  <a:gd name="T14" fmla="*/ 15 w 15"/>
                  <a:gd name="T15" fmla="*/ 30 h 30"/>
                  <a:gd name="T16" fmla="*/ 15 w 15"/>
                  <a:gd name="T17" fmla="*/ 30 h 30"/>
                  <a:gd name="T18" fmla="*/ 15 w 15"/>
                  <a:gd name="T19" fmla="*/ 30 h 30"/>
                  <a:gd name="T20" fmla="*/ 0 w 15"/>
                  <a:gd name="T21" fmla="*/ 15 h 30"/>
                  <a:gd name="T22" fmla="*/ 0 w 15"/>
                  <a:gd name="T23" fmla="*/ 15 h 30"/>
                  <a:gd name="T24" fmla="*/ 0 w 15"/>
                  <a:gd name="T25" fmla="*/ 15 h 30"/>
                  <a:gd name="T26" fmla="*/ 15 w 15"/>
                  <a:gd name="T27" fmla="*/ 0 h 30"/>
                  <a:gd name="T28" fmla="*/ 0 w 15"/>
                  <a:gd name="T29" fmla="*/ 15 h 30"/>
                  <a:gd name="T30" fmla="*/ 0 w 15"/>
                  <a:gd name="T31" fmla="*/ 15 h 30"/>
                  <a:gd name="T32" fmla="*/ 15 w 15"/>
                  <a:gd name="T33" fmla="*/ 0 h 30"/>
                  <a:gd name="T34" fmla="*/ 15 w 15"/>
                  <a:gd name="T35" fmla="*/ 0 h 30"/>
                  <a:gd name="T36" fmla="*/ 15 w 15"/>
                  <a:gd name="T37" fmla="*/ 0 h 30"/>
                  <a:gd name="T38" fmla="*/ 15 w 15"/>
                  <a:gd name="T39" fmla="*/ 0 h 30"/>
                  <a:gd name="T40" fmla="*/ 15 w 15"/>
                  <a:gd name="T4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30">
                    <a:moveTo>
                      <a:pt x="15" y="30"/>
                    </a:moveTo>
                    <a:cubicBezTo>
                      <a:pt x="15" y="30"/>
                      <a:pt x="15" y="30"/>
                      <a:pt x="15" y="30"/>
                    </a:cubicBezTo>
                    <a:cubicBezTo>
                      <a:pt x="15" y="30"/>
                      <a:pt x="15" y="30"/>
                      <a:pt x="15" y="30"/>
                    </a:cubicBezTo>
                    <a:cubicBezTo>
                      <a:pt x="15" y="30"/>
                      <a:pt x="15" y="30"/>
                      <a:pt x="15" y="30"/>
                    </a:cubicBezTo>
                    <a:moveTo>
                      <a:pt x="15" y="30"/>
                    </a:moveTo>
                    <a:cubicBezTo>
                      <a:pt x="15" y="30"/>
                      <a:pt x="15" y="30"/>
                      <a:pt x="15" y="30"/>
                    </a:cubicBezTo>
                    <a:cubicBezTo>
                      <a:pt x="15" y="30"/>
                      <a:pt x="15" y="30"/>
                      <a:pt x="15" y="30"/>
                    </a:cubicBezTo>
                    <a:moveTo>
                      <a:pt x="15" y="30"/>
                    </a:moveTo>
                    <a:cubicBezTo>
                      <a:pt x="15" y="30"/>
                      <a:pt x="15" y="30"/>
                      <a:pt x="15" y="30"/>
                    </a:cubicBezTo>
                    <a:cubicBezTo>
                      <a:pt x="15" y="30"/>
                      <a:pt x="15" y="30"/>
                      <a:pt x="15" y="30"/>
                    </a:cubicBezTo>
                    <a:moveTo>
                      <a:pt x="0" y="15"/>
                    </a:moveTo>
                    <a:cubicBezTo>
                      <a:pt x="0" y="15"/>
                      <a:pt x="0" y="15"/>
                      <a:pt x="0" y="15"/>
                    </a:cubicBezTo>
                    <a:cubicBezTo>
                      <a:pt x="0" y="15"/>
                      <a:pt x="0" y="15"/>
                      <a:pt x="0" y="15"/>
                    </a:cubicBezTo>
                    <a:moveTo>
                      <a:pt x="15" y="0"/>
                    </a:moveTo>
                    <a:cubicBezTo>
                      <a:pt x="7" y="0"/>
                      <a:pt x="0" y="7"/>
                      <a:pt x="0" y="15"/>
                    </a:cubicBezTo>
                    <a:cubicBezTo>
                      <a:pt x="0" y="15"/>
                      <a:pt x="0" y="15"/>
                      <a:pt x="0" y="15"/>
                    </a:cubicBezTo>
                    <a:cubicBezTo>
                      <a:pt x="0" y="7"/>
                      <a:pt x="7" y="0"/>
                      <a:pt x="15" y="0"/>
                    </a:cubicBezTo>
                    <a:moveTo>
                      <a:pt x="15" y="0"/>
                    </a:moveTo>
                    <a:cubicBezTo>
                      <a:pt x="15" y="0"/>
                      <a:pt x="15" y="0"/>
                      <a:pt x="15" y="0"/>
                    </a:cubicBezTo>
                    <a:cubicBezTo>
                      <a:pt x="15" y="0"/>
                      <a:pt x="15" y="0"/>
                      <a:pt x="15" y="0"/>
                    </a:cubicBezTo>
                    <a:cubicBezTo>
                      <a:pt x="15" y="0"/>
                      <a:pt x="15" y="0"/>
                      <a:pt x="15" y="0"/>
                    </a:cubicBezTo>
                  </a:path>
                </a:pathLst>
              </a:custGeom>
              <a:solidFill>
                <a:srgbClr val="409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defRPr/>
                </a:pPr>
                <a:endParaRPr lang="en-US" kern="0">
                  <a:solidFill>
                    <a:srgbClr val="F8F8F8"/>
                  </a:solidFill>
                </a:endParaRPr>
              </a:p>
            </p:txBody>
          </p:sp>
          <p:sp>
            <p:nvSpPr>
              <p:cNvPr id="100" name="Freeform 18"/>
              <p:cNvSpPr>
                <a:spLocks/>
              </p:cNvSpPr>
              <p:nvPr/>
            </p:nvSpPr>
            <p:spPr bwMode="auto">
              <a:xfrm>
                <a:off x="566" y="2132"/>
                <a:ext cx="85" cy="149"/>
              </a:xfrm>
              <a:custGeom>
                <a:avLst/>
                <a:gdLst>
                  <a:gd name="T0" fmla="*/ 55 w 55"/>
                  <a:gd name="T1" fmla="*/ 0 h 96"/>
                  <a:gd name="T2" fmla="*/ 55 w 55"/>
                  <a:gd name="T3" fmla="*/ 0 h 96"/>
                  <a:gd name="T4" fmla="*/ 0 w 55"/>
                  <a:gd name="T5" fmla="*/ 96 h 96"/>
                  <a:gd name="T6" fmla="*/ 0 w 55"/>
                  <a:gd name="T7" fmla="*/ 96 h 96"/>
                  <a:gd name="T8" fmla="*/ 0 w 55"/>
                  <a:gd name="T9" fmla="*/ 96 h 96"/>
                  <a:gd name="T10" fmla="*/ 55 w 55"/>
                  <a:gd name="T11" fmla="*/ 0 h 96"/>
                </a:gdLst>
                <a:ahLst/>
                <a:cxnLst>
                  <a:cxn ang="0">
                    <a:pos x="T0" y="T1"/>
                  </a:cxn>
                  <a:cxn ang="0">
                    <a:pos x="T2" y="T3"/>
                  </a:cxn>
                  <a:cxn ang="0">
                    <a:pos x="T4" y="T5"/>
                  </a:cxn>
                  <a:cxn ang="0">
                    <a:pos x="T6" y="T7"/>
                  </a:cxn>
                  <a:cxn ang="0">
                    <a:pos x="T8" y="T9"/>
                  </a:cxn>
                  <a:cxn ang="0">
                    <a:pos x="T10" y="T11"/>
                  </a:cxn>
                </a:cxnLst>
                <a:rect l="0" t="0" r="r" b="b"/>
                <a:pathLst>
                  <a:path w="55" h="96">
                    <a:moveTo>
                      <a:pt x="55" y="0"/>
                    </a:moveTo>
                    <a:cubicBezTo>
                      <a:pt x="55" y="0"/>
                      <a:pt x="55" y="0"/>
                      <a:pt x="55" y="0"/>
                    </a:cubicBezTo>
                    <a:cubicBezTo>
                      <a:pt x="0" y="96"/>
                      <a:pt x="0" y="96"/>
                      <a:pt x="0" y="96"/>
                    </a:cubicBezTo>
                    <a:cubicBezTo>
                      <a:pt x="0" y="96"/>
                      <a:pt x="0" y="96"/>
                      <a:pt x="0" y="96"/>
                    </a:cubicBezTo>
                    <a:cubicBezTo>
                      <a:pt x="0" y="96"/>
                      <a:pt x="0" y="96"/>
                      <a:pt x="0" y="96"/>
                    </a:cubicBezTo>
                    <a:cubicBezTo>
                      <a:pt x="55" y="0"/>
                      <a:pt x="55" y="0"/>
                      <a:pt x="5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defRPr/>
                </a:pPr>
                <a:endParaRPr lang="en-US" kern="0">
                  <a:solidFill>
                    <a:srgbClr val="F8F8F8"/>
                  </a:solidFill>
                </a:endParaRPr>
              </a:p>
            </p:txBody>
          </p:sp>
          <p:sp>
            <p:nvSpPr>
              <p:cNvPr id="101" name="Freeform 19"/>
              <p:cNvSpPr>
                <a:spLocks/>
              </p:cNvSpPr>
              <p:nvPr/>
            </p:nvSpPr>
            <p:spPr bwMode="auto">
              <a:xfrm>
                <a:off x="651" y="2100"/>
                <a:ext cx="19" cy="32"/>
              </a:xfrm>
              <a:custGeom>
                <a:avLst/>
                <a:gdLst>
                  <a:gd name="T0" fmla="*/ 19 w 19"/>
                  <a:gd name="T1" fmla="*/ 0 h 32"/>
                  <a:gd name="T2" fmla="*/ 0 w 19"/>
                  <a:gd name="T3" fmla="*/ 32 h 32"/>
                  <a:gd name="T4" fmla="*/ 0 w 19"/>
                  <a:gd name="T5" fmla="*/ 32 h 32"/>
                  <a:gd name="T6" fmla="*/ 19 w 19"/>
                  <a:gd name="T7" fmla="*/ 0 h 32"/>
                  <a:gd name="T8" fmla="*/ 19 w 19"/>
                  <a:gd name="T9" fmla="*/ 0 h 32"/>
                </a:gdLst>
                <a:ahLst/>
                <a:cxnLst>
                  <a:cxn ang="0">
                    <a:pos x="T0" y="T1"/>
                  </a:cxn>
                  <a:cxn ang="0">
                    <a:pos x="T2" y="T3"/>
                  </a:cxn>
                  <a:cxn ang="0">
                    <a:pos x="T4" y="T5"/>
                  </a:cxn>
                  <a:cxn ang="0">
                    <a:pos x="T6" y="T7"/>
                  </a:cxn>
                  <a:cxn ang="0">
                    <a:pos x="T8" y="T9"/>
                  </a:cxn>
                </a:cxnLst>
                <a:rect l="0" t="0" r="r" b="b"/>
                <a:pathLst>
                  <a:path w="19" h="32">
                    <a:moveTo>
                      <a:pt x="19" y="0"/>
                    </a:moveTo>
                    <a:lnTo>
                      <a:pt x="0" y="32"/>
                    </a:lnTo>
                    <a:lnTo>
                      <a:pt x="0" y="32"/>
                    </a:lnTo>
                    <a:lnTo>
                      <a:pt x="19" y="0"/>
                    </a:lnTo>
                    <a:lnTo>
                      <a:pt x="19" y="0"/>
                    </a:lnTo>
                    <a:close/>
                  </a:path>
                </a:pathLst>
              </a:custGeom>
              <a:solidFill>
                <a:srgbClr val="409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defRPr/>
                </a:pPr>
                <a:endParaRPr lang="en-US" kern="0">
                  <a:solidFill>
                    <a:srgbClr val="F8F8F8"/>
                  </a:solidFill>
                </a:endParaRPr>
              </a:p>
            </p:txBody>
          </p:sp>
          <p:sp>
            <p:nvSpPr>
              <p:cNvPr id="102" name="Freeform 20"/>
              <p:cNvSpPr>
                <a:spLocks/>
              </p:cNvSpPr>
              <p:nvPr/>
            </p:nvSpPr>
            <p:spPr bwMode="auto">
              <a:xfrm>
                <a:off x="651" y="2100"/>
                <a:ext cx="19" cy="32"/>
              </a:xfrm>
              <a:custGeom>
                <a:avLst/>
                <a:gdLst>
                  <a:gd name="T0" fmla="*/ 19 w 19"/>
                  <a:gd name="T1" fmla="*/ 0 h 32"/>
                  <a:gd name="T2" fmla="*/ 0 w 19"/>
                  <a:gd name="T3" fmla="*/ 32 h 32"/>
                  <a:gd name="T4" fmla="*/ 0 w 19"/>
                  <a:gd name="T5" fmla="*/ 32 h 32"/>
                  <a:gd name="T6" fmla="*/ 19 w 19"/>
                  <a:gd name="T7" fmla="*/ 0 h 32"/>
                  <a:gd name="T8" fmla="*/ 19 w 19"/>
                  <a:gd name="T9" fmla="*/ 0 h 32"/>
                </a:gdLst>
                <a:ahLst/>
                <a:cxnLst>
                  <a:cxn ang="0">
                    <a:pos x="T0" y="T1"/>
                  </a:cxn>
                  <a:cxn ang="0">
                    <a:pos x="T2" y="T3"/>
                  </a:cxn>
                  <a:cxn ang="0">
                    <a:pos x="T4" y="T5"/>
                  </a:cxn>
                  <a:cxn ang="0">
                    <a:pos x="T6" y="T7"/>
                  </a:cxn>
                  <a:cxn ang="0">
                    <a:pos x="T8" y="T9"/>
                  </a:cxn>
                </a:cxnLst>
                <a:rect l="0" t="0" r="r" b="b"/>
                <a:pathLst>
                  <a:path w="19" h="32">
                    <a:moveTo>
                      <a:pt x="19" y="0"/>
                    </a:moveTo>
                    <a:lnTo>
                      <a:pt x="0" y="32"/>
                    </a:lnTo>
                    <a:lnTo>
                      <a:pt x="0" y="32"/>
                    </a:lnTo>
                    <a:lnTo>
                      <a:pt x="19" y="0"/>
                    </a:lnTo>
                    <a:lnTo>
                      <a:pt x="1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defRPr/>
                </a:pPr>
                <a:endParaRPr lang="en-US" kern="0">
                  <a:solidFill>
                    <a:srgbClr val="F8F8F8"/>
                  </a:solidFill>
                </a:endParaRPr>
              </a:p>
            </p:txBody>
          </p:sp>
          <p:sp>
            <p:nvSpPr>
              <p:cNvPr id="103" name="Freeform 21"/>
              <p:cNvSpPr>
                <a:spLocks/>
              </p:cNvSpPr>
              <p:nvPr/>
            </p:nvSpPr>
            <p:spPr bwMode="auto">
              <a:xfrm>
                <a:off x="566" y="2312"/>
                <a:ext cx="16" cy="6"/>
              </a:xfrm>
              <a:custGeom>
                <a:avLst/>
                <a:gdLst>
                  <a:gd name="T0" fmla="*/ 0 w 10"/>
                  <a:gd name="T1" fmla="*/ 0 h 4"/>
                  <a:gd name="T2" fmla="*/ 10 w 10"/>
                  <a:gd name="T3" fmla="*/ 4 h 4"/>
                  <a:gd name="T4" fmla="*/ 0 w 10"/>
                  <a:gd name="T5" fmla="*/ 0 h 4"/>
                </a:gdLst>
                <a:ahLst/>
                <a:cxnLst>
                  <a:cxn ang="0">
                    <a:pos x="T0" y="T1"/>
                  </a:cxn>
                  <a:cxn ang="0">
                    <a:pos x="T2" y="T3"/>
                  </a:cxn>
                  <a:cxn ang="0">
                    <a:pos x="T4" y="T5"/>
                  </a:cxn>
                </a:cxnLst>
                <a:rect l="0" t="0" r="r" b="b"/>
                <a:pathLst>
                  <a:path w="10" h="4">
                    <a:moveTo>
                      <a:pt x="0" y="0"/>
                    </a:moveTo>
                    <a:cubicBezTo>
                      <a:pt x="2" y="2"/>
                      <a:pt x="6" y="3"/>
                      <a:pt x="10" y="4"/>
                    </a:cubicBezTo>
                    <a:cubicBezTo>
                      <a:pt x="6" y="3"/>
                      <a:pt x="2"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defRPr/>
                </a:pPr>
                <a:endParaRPr lang="en-US" kern="0">
                  <a:solidFill>
                    <a:srgbClr val="F8F8F8"/>
                  </a:solidFill>
                </a:endParaRPr>
              </a:p>
            </p:txBody>
          </p:sp>
          <p:sp>
            <p:nvSpPr>
              <p:cNvPr id="104" name="Freeform 22"/>
              <p:cNvSpPr>
                <a:spLocks/>
              </p:cNvSpPr>
              <p:nvPr/>
            </p:nvSpPr>
            <p:spPr bwMode="auto">
              <a:xfrm>
                <a:off x="559" y="1981"/>
                <a:ext cx="159" cy="337"/>
              </a:xfrm>
              <a:custGeom>
                <a:avLst/>
                <a:gdLst>
                  <a:gd name="T0" fmla="*/ 103 w 103"/>
                  <a:gd name="T1" fmla="*/ 0 h 218"/>
                  <a:gd name="T2" fmla="*/ 71 w 103"/>
                  <a:gd name="T3" fmla="*/ 0 h 218"/>
                  <a:gd name="T4" fmla="*/ 71 w 103"/>
                  <a:gd name="T5" fmla="*/ 0 h 218"/>
                  <a:gd name="T6" fmla="*/ 71 w 103"/>
                  <a:gd name="T7" fmla="*/ 0 h 218"/>
                  <a:gd name="T8" fmla="*/ 71 w 103"/>
                  <a:gd name="T9" fmla="*/ 0 h 218"/>
                  <a:gd name="T10" fmla="*/ 71 w 103"/>
                  <a:gd name="T11" fmla="*/ 0 h 218"/>
                  <a:gd name="T12" fmla="*/ 56 w 103"/>
                  <a:gd name="T13" fmla="*/ 15 h 218"/>
                  <a:gd name="T14" fmla="*/ 56 w 103"/>
                  <a:gd name="T15" fmla="*/ 15 h 218"/>
                  <a:gd name="T16" fmla="*/ 56 w 103"/>
                  <a:gd name="T17" fmla="*/ 15 h 218"/>
                  <a:gd name="T18" fmla="*/ 56 w 103"/>
                  <a:gd name="T19" fmla="*/ 15 h 218"/>
                  <a:gd name="T20" fmla="*/ 56 w 103"/>
                  <a:gd name="T21" fmla="*/ 15 h 218"/>
                  <a:gd name="T22" fmla="*/ 71 w 103"/>
                  <a:gd name="T23" fmla="*/ 30 h 218"/>
                  <a:gd name="T24" fmla="*/ 71 w 103"/>
                  <a:gd name="T25" fmla="*/ 30 h 218"/>
                  <a:gd name="T26" fmla="*/ 71 w 103"/>
                  <a:gd name="T27" fmla="*/ 30 h 218"/>
                  <a:gd name="T28" fmla="*/ 71 w 103"/>
                  <a:gd name="T29" fmla="*/ 30 h 218"/>
                  <a:gd name="T30" fmla="*/ 71 w 103"/>
                  <a:gd name="T31" fmla="*/ 30 h 218"/>
                  <a:gd name="T32" fmla="*/ 71 w 103"/>
                  <a:gd name="T33" fmla="*/ 30 h 218"/>
                  <a:gd name="T34" fmla="*/ 71 w 103"/>
                  <a:gd name="T35" fmla="*/ 30 h 218"/>
                  <a:gd name="T36" fmla="*/ 72 w 103"/>
                  <a:gd name="T37" fmla="*/ 30 h 218"/>
                  <a:gd name="T38" fmla="*/ 72 w 103"/>
                  <a:gd name="T39" fmla="*/ 77 h 218"/>
                  <a:gd name="T40" fmla="*/ 72 w 103"/>
                  <a:gd name="T41" fmla="*/ 77 h 218"/>
                  <a:gd name="T42" fmla="*/ 60 w 103"/>
                  <a:gd name="T43" fmla="*/ 98 h 218"/>
                  <a:gd name="T44" fmla="*/ 5 w 103"/>
                  <a:gd name="T45" fmla="*/ 194 h 218"/>
                  <a:gd name="T46" fmla="*/ 5 w 103"/>
                  <a:gd name="T47" fmla="*/ 194 h 218"/>
                  <a:gd name="T48" fmla="*/ 5 w 103"/>
                  <a:gd name="T49" fmla="*/ 214 h 218"/>
                  <a:gd name="T50" fmla="*/ 15 w 103"/>
                  <a:gd name="T51" fmla="*/ 218 h 218"/>
                  <a:gd name="T52" fmla="*/ 18 w 103"/>
                  <a:gd name="T53" fmla="*/ 218 h 218"/>
                  <a:gd name="T54" fmla="*/ 18 w 103"/>
                  <a:gd name="T55" fmla="*/ 218 h 218"/>
                  <a:gd name="T56" fmla="*/ 67 w 103"/>
                  <a:gd name="T57" fmla="*/ 218 h 218"/>
                  <a:gd name="T58" fmla="*/ 74 w 103"/>
                  <a:gd name="T59" fmla="*/ 192 h 218"/>
                  <a:gd name="T60" fmla="*/ 33 w 103"/>
                  <a:gd name="T61" fmla="*/ 192 h 218"/>
                  <a:gd name="T62" fmla="*/ 60 w 103"/>
                  <a:gd name="T63" fmla="*/ 144 h 218"/>
                  <a:gd name="T64" fmla="*/ 86 w 103"/>
                  <a:gd name="T65" fmla="*/ 144 h 218"/>
                  <a:gd name="T66" fmla="*/ 103 w 103"/>
                  <a:gd name="T67" fmla="*/ 77 h 218"/>
                  <a:gd name="T68" fmla="*/ 103 w 103"/>
                  <a:gd name="T69"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3" h="218">
                    <a:moveTo>
                      <a:pt x="103" y="0"/>
                    </a:moveTo>
                    <a:cubicBezTo>
                      <a:pt x="71" y="0"/>
                      <a:pt x="71" y="0"/>
                      <a:pt x="71" y="0"/>
                    </a:cubicBezTo>
                    <a:cubicBezTo>
                      <a:pt x="71" y="0"/>
                      <a:pt x="71" y="0"/>
                      <a:pt x="71" y="0"/>
                    </a:cubicBezTo>
                    <a:cubicBezTo>
                      <a:pt x="71" y="0"/>
                      <a:pt x="71" y="0"/>
                      <a:pt x="71" y="0"/>
                    </a:cubicBezTo>
                    <a:cubicBezTo>
                      <a:pt x="71" y="0"/>
                      <a:pt x="71" y="0"/>
                      <a:pt x="71" y="0"/>
                    </a:cubicBezTo>
                    <a:cubicBezTo>
                      <a:pt x="71" y="0"/>
                      <a:pt x="71" y="0"/>
                      <a:pt x="71" y="0"/>
                    </a:cubicBezTo>
                    <a:cubicBezTo>
                      <a:pt x="63" y="0"/>
                      <a:pt x="56" y="7"/>
                      <a:pt x="56" y="15"/>
                    </a:cubicBezTo>
                    <a:cubicBezTo>
                      <a:pt x="56" y="15"/>
                      <a:pt x="56" y="15"/>
                      <a:pt x="56" y="15"/>
                    </a:cubicBezTo>
                    <a:cubicBezTo>
                      <a:pt x="56" y="15"/>
                      <a:pt x="56" y="15"/>
                      <a:pt x="56" y="15"/>
                    </a:cubicBezTo>
                    <a:cubicBezTo>
                      <a:pt x="56" y="15"/>
                      <a:pt x="56" y="15"/>
                      <a:pt x="56" y="15"/>
                    </a:cubicBezTo>
                    <a:cubicBezTo>
                      <a:pt x="56" y="15"/>
                      <a:pt x="56" y="15"/>
                      <a:pt x="56" y="15"/>
                    </a:cubicBezTo>
                    <a:cubicBezTo>
                      <a:pt x="56" y="23"/>
                      <a:pt x="63" y="30"/>
                      <a:pt x="71" y="30"/>
                    </a:cubicBezTo>
                    <a:cubicBezTo>
                      <a:pt x="71" y="30"/>
                      <a:pt x="71" y="30"/>
                      <a:pt x="71" y="30"/>
                    </a:cubicBezTo>
                    <a:cubicBezTo>
                      <a:pt x="71" y="30"/>
                      <a:pt x="71" y="30"/>
                      <a:pt x="71" y="30"/>
                    </a:cubicBezTo>
                    <a:cubicBezTo>
                      <a:pt x="71" y="30"/>
                      <a:pt x="71" y="30"/>
                      <a:pt x="71" y="30"/>
                    </a:cubicBezTo>
                    <a:cubicBezTo>
                      <a:pt x="71" y="30"/>
                      <a:pt x="71" y="30"/>
                      <a:pt x="71" y="30"/>
                    </a:cubicBezTo>
                    <a:cubicBezTo>
                      <a:pt x="71" y="30"/>
                      <a:pt x="71" y="30"/>
                      <a:pt x="71" y="30"/>
                    </a:cubicBezTo>
                    <a:cubicBezTo>
                      <a:pt x="71" y="30"/>
                      <a:pt x="71" y="30"/>
                      <a:pt x="71" y="30"/>
                    </a:cubicBezTo>
                    <a:cubicBezTo>
                      <a:pt x="72" y="30"/>
                      <a:pt x="72" y="30"/>
                      <a:pt x="72" y="30"/>
                    </a:cubicBezTo>
                    <a:cubicBezTo>
                      <a:pt x="72" y="77"/>
                      <a:pt x="72" y="77"/>
                      <a:pt x="72" y="77"/>
                    </a:cubicBezTo>
                    <a:cubicBezTo>
                      <a:pt x="72" y="77"/>
                      <a:pt x="72" y="77"/>
                      <a:pt x="72" y="77"/>
                    </a:cubicBezTo>
                    <a:cubicBezTo>
                      <a:pt x="60" y="98"/>
                      <a:pt x="60" y="98"/>
                      <a:pt x="60" y="98"/>
                    </a:cubicBezTo>
                    <a:cubicBezTo>
                      <a:pt x="5" y="194"/>
                      <a:pt x="5" y="194"/>
                      <a:pt x="5" y="194"/>
                    </a:cubicBezTo>
                    <a:cubicBezTo>
                      <a:pt x="5" y="194"/>
                      <a:pt x="5" y="194"/>
                      <a:pt x="5" y="194"/>
                    </a:cubicBezTo>
                    <a:cubicBezTo>
                      <a:pt x="0" y="202"/>
                      <a:pt x="1" y="209"/>
                      <a:pt x="5" y="214"/>
                    </a:cubicBezTo>
                    <a:cubicBezTo>
                      <a:pt x="7" y="216"/>
                      <a:pt x="11" y="217"/>
                      <a:pt x="15" y="218"/>
                    </a:cubicBezTo>
                    <a:cubicBezTo>
                      <a:pt x="16" y="218"/>
                      <a:pt x="17" y="218"/>
                      <a:pt x="18" y="218"/>
                    </a:cubicBezTo>
                    <a:cubicBezTo>
                      <a:pt x="18" y="218"/>
                      <a:pt x="18" y="218"/>
                      <a:pt x="18" y="218"/>
                    </a:cubicBezTo>
                    <a:cubicBezTo>
                      <a:pt x="67" y="218"/>
                      <a:pt x="67" y="218"/>
                      <a:pt x="67" y="218"/>
                    </a:cubicBezTo>
                    <a:cubicBezTo>
                      <a:pt x="74" y="192"/>
                      <a:pt x="74" y="192"/>
                      <a:pt x="74" y="192"/>
                    </a:cubicBezTo>
                    <a:cubicBezTo>
                      <a:pt x="33" y="192"/>
                      <a:pt x="33" y="192"/>
                      <a:pt x="33" y="192"/>
                    </a:cubicBezTo>
                    <a:cubicBezTo>
                      <a:pt x="60" y="144"/>
                      <a:pt x="60" y="144"/>
                      <a:pt x="60" y="144"/>
                    </a:cubicBezTo>
                    <a:cubicBezTo>
                      <a:pt x="86" y="144"/>
                      <a:pt x="86" y="144"/>
                      <a:pt x="86" y="144"/>
                    </a:cubicBezTo>
                    <a:cubicBezTo>
                      <a:pt x="103" y="77"/>
                      <a:pt x="103" y="77"/>
                      <a:pt x="103" y="77"/>
                    </a:cubicBezTo>
                    <a:cubicBezTo>
                      <a:pt x="103" y="0"/>
                      <a:pt x="103" y="0"/>
                      <a:pt x="103" y="0"/>
                    </a:cubicBezTo>
                  </a:path>
                </a:pathLst>
              </a:custGeom>
              <a:solidFill>
                <a:srgbClr val="83C7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defRPr/>
                </a:pPr>
                <a:endParaRPr lang="en-US" kern="0">
                  <a:solidFill>
                    <a:srgbClr val="F8F8F8"/>
                  </a:solidFill>
                </a:endParaRPr>
              </a:p>
            </p:txBody>
          </p:sp>
          <p:sp>
            <p:nvSpPr>
              <p:cNvPr id="105" name="Freeform 23"/>
              <p:cNvSpPr>
                <a:spLocks/>
              </p:cNvSpPr>
              <p:nvPr/>
            </p:nvSpPr>
            <p:spPr bwMode="auto">
              <a:xfrm>
                <a:off x="610" y="2203"/>
                <a:ext cx="82" cy="75"/>
              </a:xfrm>
              <a:custGeom>
                <a:avLst/>
                <a:gdLst>
                  <a:gd name="T0" fmla="*/ 82 w 82"/>
                  <a:gd name="T1" fmla="*/ 0 h 75"/>
                  <a:gd name="T2" fmla="*/ 41 w 82"/>
                  <a:gd name="T3" fmla="*/ 0 h 75"/>
                  <a:gd name="T4" fmla="*/ 0 w 82"/>
                  <a:gd name="T5" fmla="*/ 75 h 75"/>
                  <a:gd name="T6" fmla="*/ 63 w 82"/>
                  <a:gd name="T7" fmla="*/ 75 h 75"/>
                  <a:gd name="T8" fmla="*/ 82 w 82"/>
                  <a:gd name="T9" fmla="*/ 0 h 75"/>
                </a:gdLst>
                <a:ahLst/>
                <a:cxnLst>
                  <a:cxn ang="0">
                    <a:pos x="T0" y="T1"/>
                  </a:cxn>
                  <a:cxn ang="0">
                    <a:pos x="T2" y="T3"/>
                  </a:cxn>
                  <a:cxn ang="0">
                    <a:pos x="T4" y="T5"/>
                  </a:cxn>
                  <a:cxn ang="0">
                    <a:pos x="T6" y="T7"/>
                  </a:cxn>
                  <a:cxn ang="0">
                    <a:pos x="T8" y="T9"/>
                  </a:cxn>
                </a:cxnLst>
                <a:rect l="0" t="0" r="r" b="b"/>
                <a:pathLst>
                  <a:path w="82" h="75">
                    <a:moveTo>
                      <a:pt x="82" y="0"/>
                    </a:moveTo>
                    <a:lnTo>
                      <a:pt x="41" y="0"/>
                    </a:lnTo>
                    <a:lnTo>
                      <a:pt x="0" y="75"/>
                    </a:lnTo>
                    <a:lnTo>
                      <a:pt x="63" y="75"/>
                    </a:lnTo>
                    <a:lnTo>
                      <a:pt x="82" y="0"/>
                    </a:lnTo>
                    <a:close/>
                  </a:path>
                </a:pathLst>
              </a:custGeom>
              <a:solidFill>
                <a:srgbClr val="A077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defRPr/>
                </a:pPr>
                <a:endParaRPr lang="en-US" kern="0">
                  <a:solidFill>
                    <a:srgbClr val="F8F8F8"/>
                  </a:solidFill>
                </a:endParaRPr>
              </a:p>
            </p:txBody>
          </p:sp>
          <p:sp>
            <p:nvSpPr>
              <p:cNvPr id="106" name="Freeform 24"/>
              <p:cNvSpPr>
                <a:spLocks/>
              </p:cNvSpPr>
              <p:nvPr/>
            </p:nvSpPr>
            <p:spPr bwMode="auto">
              <a:xfrm>
                <a:off x="610" y="2203"/>
                <a:ext cx="82" cy="75"/>
              </a:xfrm>
              <a:custGeom>
                <a:avLst/>
                <a:gdLst>
                  <a:gd name="T0" fmla="*/ 82 w 82"/>
                  <a:gd name="T1" fmla="*/ 0 h 75"/>
                  <a:gd name="T2" fmla="*/ 41 w 82"/>
                  <a:gd name="T3" fmla="*/ 0 h 75"/>
                  <a:gd name="T4" fmla="*/ 0 w 82"/>
                  <a:gd name="T5" fmla="*/ 75 h 75"/>
                  <a:gd name="T6" fmla="*/ 63 w 82"/>
                  <a:gd name="T7" fmla="*/ 75 h 75"/>
                  <a:gd name="T8" fmla="*/ 82 w 82"/>
                  <a:gd name="T9" fmla="*/ 0 h 75"/>
                </a:gdLst>
                <a:ahLst/>
                <a:cxnLst>
                  <a:cxn ang="0">
                    <a:pos x="T0" y="T1"/>
                  </a:cxn>
                  <a:cxn ang="0">
                    <a:pos x="T2" y="T3"/>
                  </a:cxn>
                  <a:cxn ang="0">
                    <a:pos x="T4" y="T5"/>
                  </a:cxn>
                  <a:cxn ang="0">
                    <a:pos x="T6" y="T7"/>
                  </a:cxn>
                  <a:cxn ang="0">
                    <a:pos x="T8" y="T9"/>
                  </a:cxn>
                </a:cxnLst>
                <a:rect l="0" t="0" r="r" b="b"/>
                <a:pathLst>
                  <a:path w="82" h="75">
                    <a:moveTo>
                      <a:pt x="82" y="0"/>
                    </a:moveTo>
                    <a:lnTo>
                      <a:pt x="41" y="0"/>
                    </a:lnTo>
                    <a:lnTo>
                      <a:pt x="0" y="75"/>
                    </a:lnTo>
                    <a:lnTo>
                      <a:pt x="63" y="75"/>
                    </a:lnTo>
                    <a:lnTo>
                      <a:pt x="8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defRPr/>
                </a:pPr>
                <a:endParaRPr lang="en-US" kern="0">
                  <a:solidFill>
                    <a:srgbClr val="F8F8F8"/>
                  </a:solidFill>
                </a:endParaRPr>
              </a:p>
            </p:txBody>
          </p:sp>
        </p:grpSp>
      </p:grpSp>
      <p:sp>
        <p:nvSpPr>
          <p:cNvPr id="107" name="Rectangle 106"/>
          <p:cNvSpPr/>
          <p:nvPr/>
        </p:nvSpPr>
        <p:spPr>
          <a:xfrm>
            <a:off x="9130375" y="5573815"/>
            <a:ext cx="1025418" cy="375965"/>
          </a:xfrm>
          <a:prstGeom prst="rect">
            <a:avLst/>
          </a:prstGeom>
          <a:ln>
            <a:solidFill>
              <a:srgbClr val="FFFFFF"/>
            </a:solidFill>
          </a:ln>
        </p:spPr>
        <p:txBody>
          <a:bodyPr wrap="none">
            <a:spAutoFit/>
          </a:bodyPr>
          <a:lstStyle/>
          <a:p>
            <a:pPr defTabSz="932417">
              <a:lnSpc>
                <a:spcPct val="110000"/>
              </a:lnSpc>
              <a:defRPr/>
            </a:pPr>
            <a:r>
              <a:rPr lang="en-US" sz="1632" kern="0" dirty="0">
                <a:solidFill>
                  <a:srgbClr val="FFFFFF"/>
                </a:solidFill>
                <a:latin typeface="Arial Black" panose="020B0A04020102020204" pitchFamily="34" charset="0"/>
              </a:rPr>
              <a:t>ISO&lt;..&gt;</a:t>
            </a:r>
          </a:p>
        </p:txBody>
      </p:sp>
      <p:sp>
        <p:nvSpPr>
          <p:cNvPr id="108" name="Rectangle 107"/>
          <p:cNvSpPr/>
          <p:nvPr/>
        </p:nvSpPr>
        <p:spPr>
          <a:xfrm>
            <a:off x="10149191" y="5565101"/>
            <a:ext cx="1476656" cy="382308"/>
          </a:xfrm>
          <a:prstGeom prst="rect">
            <a:avLst/>
          </a:prstGeom>
        </p:spPr>
        <p:txBody>
          <a:bodyPr wrap="none">
            <a:spAutoFit/>
          </a:bodyPr>
          <a:lstStyle/>
          <a:p>
            <a:pPr algn="ctr" defTabSz="932417">
              <a:lnSpc>
                <a:spcPct val="90000"/>
              </a:lnSpc>
              <a:defRPr/>
            </a:pPr>
            <a:r>
              <a:rPr lang="en-US" sz="2040" kern="0" dirty="0">
                <a:solidFill>
                  <a:srgbClr val="FFFFFF"/>
                </a:solidFill>
                <a:latin typeface="Segoe UI Light"/>
              </a:rPr>
              <a:t>Regulations</a:t>
            </a:r>
            <a:endParaRPr lang="en-US" sz="2040" kern="0" dirty="0">
              <a:solidFill>
                <a:srgbClr val="FFFFFF"/>
              </a:solidFill>
              <a:latin typeface="Segoe Pro Display" panose="020B0502040504020203" pitchFamily="34" charset="0"/>
            </a:endParaRPr>
          </a:p>
        </p:txBody>
      </p:sp>
      <p:grpSp>
        <p:nvGrpSpPr>
          <p:cNvPr id="109" name="Group 108"/>
          <p:cNvGrpSpPr/>
          <p:nvPr/>
        </p:nvGrpSpPr>
        <p:grpSpPr>
          <a:xfrm>
            <a:off x="9439717" y="6122503"/>
            <a:ext cx="1846700" cy="499680"/>
            <a:chOff x="-2434213" y="2510100"/>
            <a:chExt cx="1810655" cy="489927"/>
          </a:xfrm>
        </p:grpSpPr>
        <p:sp>
          <p:nvSpPr>
            <p:cNvPr id="110" name="Rectangle 109"/>
            <p:cNvSpPr/>
            <p:nvPr/>
          </p:nvSpPr>
          <p:spPr>
            <a:xfrm>
              <a:off x="-2145468" y="2593762"/>
              <a:ext cx="1521910" cy="406265"/>
            </a:xfrm>
            <a:prstGeom prst="rect">
              <a:avLst/>
            </a:prstGeom>
          </p:spPr>
          <p:txBody>
            <a:bodyPr wrap="square">
              <a:spAutoFit/>
            </a:bodyPr>
            <a:lstStyle/>
            <a:p>
              <a:pPr algn="ctr" defTabSz="951156">
                <a:defRPr/>
              </a:pPr>
              <a:r>
                <a:rPr lang="en-US" sz="2040" kern="0" dirty="0">
                  <a:solidFill>
                    <a:srgbClr val="FFFFFF"/>
                  </a:solidFill>
                  <a:latin typeface="Segoe UI Light"/>
                </a:rPr>
                <a:t>Compliant </a:t>
              </a:r>
              <a:endParaRPr lang="en-US" sz="2040" kern="0" dirty="0">
                <a:solidFill>
                  <a:srgbClr val="FFFFFF"/>
                </a:solidFill>
              </a:endParaRPr>
            </a:p>
          </p:txBody>
        </p:sp>
        <p:sp>
          <p:nvSpPr>
            <p:cNvPr id="111" name="Freeform 76"/>
            <p:cNvSpPr>
              <a:spLocks noChangeAspect="1"/>
            </p:cNvSpPr>
            <p:nvPr/>
          </p:nvSpPr>
          <p:spPr bwMode="black">
            <a:xfrm>
              <a:off x="-2434213" y="2510100"/>
              <a:ext cx="396703" cy="414309"/>
            </a:xfrm>
            <a:custGeom>
              <a:avLst/>
              <a:gdLst>
                <a:gd name="connsiteX0" fmla="*/ 1948755 w 3955295"/>
                <a:gd name="connsiteY0" fmla="*/ 369 h 4130833"/>
                <a:gd name="connsiteX1" fmla="*/ 2105837 w 3955295"/>
                <a:gd name="connsiteY1" fmla="*/ 1511994 h 4130833"/>
                <a:gd name="connsiteX2" fmla="*/ 2916462 w 3955295"/>
                <a:gd name="connsiteY2" fmla="*/ 1468237 h 4130833"/>
                <a:gd name="connsiteX3" fmla="*/ 3838822 w 3955295"/>
                <a:gd name="connsiteY3" fmla="*/ 1719838 h 4130833"/>
                <a:gd name="connsiteX4" fmla="*/ 3575916 w 3955295"/>
                <a:gd name="connsiteY4" fmla="*/ 2146466 h 4130833"/>
                <a:gd name="connsiteX5" fmla="*/ 3954939 w 3955295"/>
                <a:gd name="connsiteY5" fmla="*/ 2489956 h 4130833"/>
                <a:gd name="connsiteX6" fmla="*/ 3545244 w 3955295"/>
                <a:gd name="connsiteY6" fmla="*/ 2835634 h 4130833"/>
                <a:gd name="connsiteX7" fmla="*/ 3832249 w 3955295"/>
                <a:gd name="connsiteY7" fmla="*/ 3170373 h 4130833"/>
                <a:gd name="connsiteX8" fmla="*/ 3400646 w 3955295"/>
                <a:gd name="connsiteY8" fmla="*/ 3472295 h 4130833"/>
                <a:gd name="connsiteX9" fmla="*/ 3643834 w 3955295"/>
                <a:gd name="connsiteY9" fmla="*/ 3706393 h 4130833"/>
                <a:gd name="connsiteX10" fmla="*/ 2776246 w 3955295"/>
                <a:gd name="connsiteY10" fmla="*/ 4111895 h 4130833"/>
                <a:gd name="connsiteX11" fmla="*/ 2636753 w 3955295"/>
                <a:gd name="connsiteY11" fmla="*/ 4120038 h 4130833"/>
                <a:gd name="connsiteX12" fmla="*/ 2636753 w 3955295"/>
                <a:gd name="connsiteY12" fmla="*/ 4130833 h 4130833"/>
                <a:gd name="connsiteX13" fmla="*/ 2272343 w 3955295"/>
                <a:gd name="connsiteY13" fmla="*/ 4130833 h 4130833"/>
                <a:gd name="connsiteX14" fmla="*/ 0 w 3955295"/>
                <a:gd name="connsiteY14" fmla="*/ 4130833 h 4130833"/>
                <a:gd name="connsiteX15" fmla="*/ 0 w 3955295"/>
                <a:gd name="connsiteY15" fmla="*/ 2043959 h 4130833"/>
                <a:gd name="connsiteX16" fmla="*/ 916730 w 3955295"/>
                <a:gd name="connsiteY16" fmla="*/ 2043959 h 4130833"/>
                <a:gd name="connsiteX17" fmla="*/ 918243 w 3955295"/>
                <a:gd name="connsiteY17" fmla="*/ 2019742 h 4130833"/>
                <a:gd name="connsiteX18" fmla="*/ 964388 w 3955295"/>
                <a:gd name="connsiteY18" fmla="*/ 1781097 h 4130833"/>
                <a:gd name="connsiteX19" fmla="*/ 962197 w 3955295"/>
                <a:gd name="connsiteY19" fmla="*/ 1772346 h 4130833"/>
                <a:gd name="connsiteX20" fmla="*/ 990679 w 3955295"/>
                <a:gd name="connsiteY20" fmla="*/ 1741716 h 4130833"/>
                <a:gd name="connsiteX21" fmla="*/ 992870 w 3955295"/>
                <a:gd name="connsiteY21" fmla="*/ 1741716 h 4130833"/>
                <a:gd name="connsiteX22" fmla="*/ 1498963 w 3955295"/>
                <a:gd name="connsiteY22" fmla="*/ 1032858 h 4130833"/>
                <a:gd name="connsiteX23" fmla="*/ 1899894 w 3955295"/>
                <a:gd name="connsiteY23" fmla="*/ 6763 h 4130833"/>
                <a:gd name="connsiteX24" fmla="*/ 1948755 w 3955295"/>
                <a:gd name="connsiteY24" fmla="*/ 369 h 413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55295" h="4130833">
                  <a:moveTo>
                    <a:pt x="1948755" y="369"/>
                  </a:moveTo>
                  <a:cubicBezTo>
                    <a:pt x="2434479" y="-24420"/>
                    <a:pt x="2330812" y="1206791"/>
                    <a:pt x="2105837" y="1511994"/>
                  </a:cubicBezTo>
                  <a:cubicBezTo>
                    <a:pt x="2456377" y="1490115"/>
                    <a:pt x="2782818" y="1472613"/>
                    <a:pt x="2916462" y="1468237"/>
                  </a:cubicBezTo>
                  <a:cubicBezTo>
                    <a:pt x="3245094" y="1455110"/>
                    <a:pt x="3777477" y="1487927"/>
                    <a:pt x="3838822" y="1719838"/>
                  </a:cubicBezTo>
                  <a:cubicBezTo>
                    <a:pt x="3900167" y="1962688"/>
                    <a:pt x="3830058" y="2102709"/>
                    <a:pt x="3575916" y="2146466"/>
                  </a:cubicBezTo>
                  <a:cubicBezTo>
                    <a:pt x="3799386" y="2183659"/>
                    <a:pt x="3961511" y="2343371"/>
                    <a:pt x="3954939" y="2489956"/>
                  </a:cubicBezTo>
                  <a:cubicBezTo>
                    <a:pt x="3963702" y="2689049"/>
                    <a:pt x="3810341" y="2840010"/>
                    <a:pt x="3545244" y="2835634"/>
                  </a:cubicBezTo>
                  <a:cubicBezTo>
                    <a:pt x="3746805" y="2890330"/>
                    <a:pt x="3841013" y="3006286"/>
                    <a:pt x="3832249" y="3170373"/>
                  </a:cubicBezTo>
                  <a:cubicBezTo>
                    <a:pt x="3825677" y="3325710"/>
                    <a:pt x="3676697" y="3465731"/>
                    <a:pt x="3400646" y="3472295"/>
                  </a:cubicBezTo>
                  <a:cubicBezTo>
                    <a:pt x="3558389" y="3516051"/>
                    <a:pt x="3637261" y="3564184"/>
                    <a:pt x="3643834" y="3706393"/>
                  </a:cubicBezTo>
                  <a:cubicBezTo>
                    <a:pt x="3655336" y="3959088"/>
                    <a:pt x="3261389" y="4071488"/>
                    <a:pt x="2776246" y="4111895"/>
                  </a:cubicBezTo>
                  <a:lnTo>
                    <a:pt x="2636753" y="4120038"/>
                  </a:lnTo>
                  <a:lnTo>
                    <a:pt x="2636753" y="4130833"/>
                  </a:lnTo>
                  <a:lnTo>
                    <a:pt x="2272343" y="4130833"/>
                  </a:lnTo>
                  <a:lnTo>
                    <a:pt x="0" y="4130833"/>
                  </a:lnTo>
                  <a:lnTo>
                    <a:pt x="0" y="2043959"/>
                  </a:lnTo>
                  <a:lnTo>
                    <a:pt x="916730" y="2043959"/>
                  </a:lnTo>
                  <a:lnTo>
                    <a:pt x="918243" y="2019742"/>
                  </a:lnTo>
                  <a:cubicBezTo>
                    <a:pt x="927828" y="1912504"/>
                    <a:pt x="942480" y="1825948"/>
                    <a:pt x="964388" y="1781097"/>
                  </a:cubicBezTo>
                  <a:cubicBezTo>
                    <a:pt x="964388" y="1776722"/>
                    <a:pt x="962197" y="1774534"/>
                    <a:pt x="962197" y="1772346"/>
                  </a:cubicBezTo>
                  <a:cubicBezTo>
                    <a:pt x="962197" y="1772346"/>
                    <a:pt x="962197" y="1772346"/>
                    <a:pt x="990679" y="1741716"/>
                  </a:cubicBezTo>
                  <a:cubicBezTo>
                    <a:pt x="990679" y="1741716"/>
                    <a:pt x="992870" y="1741716"/>
                    <a:pt x="992870" y="1741716"/>
                  </a:cubicBezTo>
                  <a:cubicBezTo>
                    <a:pt x="1148422" y="1485740"/>
                    <a:pt x="1389419" y="1319464"/>
                    <a:pt x="1498963" y="1032858"/>
                  </a:cubicBezTo>
                  <a:cubicBezTo>
                    <a:pt x="1711478" y="479335"/>
                    <a:pt x="1558117" y="76773"/>
                    <a:pt x="1899894" y="6763"/>
                  </a:cubicBezTo>
                  <a:cubicBezTo>
                    <a:pt x="1916805" y="3276"/>
                    <a:pt x="1933086" y="1169"/>
                    <a:pt x="1948755" y="369"/>
                  </a:cubicBez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726510639"/>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ueprint"/>
          <p:cNvPicPr>
            <a:picLocks noChangeAspect="1"/>
          </p:cNvPicPr>
          <p:nvPr/>
        </p:nvPicPr>
        <p:blipFill>
          <a:blip r:embed="rId2">
            <a:duotone>
              <a:prstClr val="black"/>
              <a:srgbClr val="0078D7">
                <a:tint val="45000"/>
                <a:satMod val="400000"/>
              </a:srgbClr>
            </a:duotone>
            <a:extLst>
              <a:ext uri="{BEBA8EAE-BF5A-486C-A8C5-ECC9F3942E4B}">
                <a14:imgProps xmlns:a14="http://schemas.microsoft.com/office/drawing/2010/main">
                  <a14:imgLayer r:embed="rId3">
                    <a14:imgEffect>
                      <a14:artisticTexturizer/>
                    </a14:imgEffect>
                    <a14:imgEffect>
                      <a14:brightnessContrast bright="-66000"/>
                    </a14:imgEffect>
                  </a14:imgLayer>
                </a14:imgProps>
              </a:ext>
              <a:ext uri="{28A0092B-C50C-407E-A947-70E740481C1C}">
                <a14:useLocalDpi xmlns:a14="http://schemas.microsoft.com/office/drawing/2010/main" val="0"/>
              </a:ext>
            </a:extLst>
          </a:blip>
          <a:stretch>
            <a:fillRect/>
          </a:stretch>
        </p:blipFill>
        <p:spPr>
          <a:xfrm>
            <a:off x="881" y="-1"/>
            <a:ext cx="12551287" cy="6994525"/>
          </a:xfrm>
          <a:prstGeom prst="rect">
            <a:avLst/>
          </a:prstGeom>
        </p:spPr>
      </p:pic>
      <p:sp>
        <p:nvSpPr>
          <p:cNvPr id="10" name="Flowchart: Process 9"/>
          <p:cNvSpPr/>
          <p:nvPr/>
        </p:nvSpPr>
        <p:spPr>
          <a:xfrm>
            <a:off x="1866088" y="2564659"/>
            <a:ext cx="1942924" cy="1243471"/>
          </a:xfrm>
          <a:prstGeom prst="flowChartProcess">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r>
              <a:rPr lang="en-US" sz="1428"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App Code</a:t>
            </a:r>
          </a:p>
          <a:p>
            <a:pPr algn="ctr" defTabSz="932597">
              <a:defRPr/>
            </a:pPr>
            <a:endParaRPr lang="en-US" sz="1428"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a:p>
            <a:pPr algn="ctr" defTabSz="932597">
              <a:defRPr/>
            </a:pPr>
            <a:r>
              <a:rPr lang="en-US" sz="1428"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ARM Templates</a:t>
            </a:r>
          </a:p>
        </p:txBody>
      </p:sp>
      <p:sp>
        <p:nvSpPr>
          <p:cNvPr id="11" name="Flowchart: Process 10"/>
          <p:cNvSpPr/>
          <p:nvPr/>
        </p:nvSpPr>
        <p:spPr>
          <a:xfrm>
            <a:off x="1866088" y="2020640"/>
            <a:ext cx="1942924" cy="544019"/>
          </a:xfrm>
          <a:prstGeom prst="flowChartProcess">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r>
              <a:rPr lang="en-US" sz="1428" kern="0" dirty="0" err="1">
                <a:solidFill>
                  <a:schemeClr val="bg1"/>
                </a:solidFill>
                <a:latin typeface="Arial Black" panose="020B0A04020102020204" pitchFamily="34" charset="0"/>
              </a:rPr>
              <a:t>GitLab</a:t>
            </a:r>
            <a:endParaRPr lang="en-US" sz="1428" kern="0" dirty="0">
              <a:solidFill>
                <a:schemeClr val="bg1"/>
              </a:solidFill>
              <a:latin typeface="Arial Black" panose="020B0A04020102020204" pitchFamily="34" charset="0"/>
            </a:endParaRPr>
          </a:p>
        </p:txBody>
      </p:sp>
      <p:sp>
        <p:nvSpPr>
          <p:cNvPr id="12" name="Arrow: Right 11"/>
          <p:cNvSpPr/>
          <p:nvPr/>
        </p:nvSpPr>
        <p:spPr>
          <a:xfrm>
            <a:off x="4042163" y="2992102"/>
            <a:ext cx="1010320" cy="194292"/>
          </a:xfrm>
          <a:prstGeom prst="rightArrow">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428"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13" name="TextBox 12"/>
          <p:cNvSpPr txBox="1"/>
          <p:nvPr/>
        </p:nvSpPr>
        <p:spPr>
          <a:xfrm rot="19537247">
            <a:off x="3971168" y="2416722"/>
            <a:ext cx="1287005" cy="542399"/>
          </a:xfrm>
          <a:prstGeom prst="rect">
            <a:avLst/>
          </a:prstGeom>
          <a:noFill/>
          <a:ln>
            <a:noFill/>
          </a:ln>
        </p:spPr>
        <p:txBody>
          <a:bodyPr wrap="none" rtlCol="0">
            <a:spAutoFit/>
          </a:bodyPr>
          <a:lstStyle/>
          <a:p>
            <a:pPr defTabSz="932597">
              <a:defRPr/>
            </a:pPr>
            <a:r>
              <a:rPr lang="en-US" sz="1428"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Commit</a:t>
            </a:r>
          </a:p>
          <a:p>
            <a:pPr defTabSz="932597">
              <a:defRPr/>
            </a:pPr>
            <a:r>
              <a:rPr lang="en-US" sz="1428"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        Change</a:t>
            </a:r>
          </a:p>
        </p:txBody>
      </p:sp>
      <p:sp>
        <p:nvSpPr>
          <p:cNvPr id="14" name="Rectangle: Single Corner Snipped 13"/>
          <p:cNvSpPr/>
          <p:nvPr/>
        </p:nvSpPr>
        <p:spPr>
          <a:xfrm>
            <a:off x="5441067" y="2419834"/>
            <a:ext cx="1632056" cy="1165754"/>
          </a:xfrm>
          <a:prstGeom prst="snip1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r>
              <a:rPr lang="en-US" sz="1428"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Jenkins</a:t>
            </a:r>
          </a:p>
        </p:txBody>
      </p:sp>
      <p:sp>
        <p:nvSpPr>
          <p:cNvPr id="15" name="Flowchart: Process 14"/>
          <p:cNvSpPr/>
          <p:nvPr/>
        </p:nvSpPr>
        <p:spPr>
          <a:xfrm>
            <a:off x="8401857" y="2561641"/>
            <a:ext cx="1865207" cy="932603"/>
          </a:xfrm>
          <a:prstGeom prst="flowChartProcess">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r>
              <a:rPr lang="en-US" sz="1428"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Azure </a:t>
            </a:r>
            <a:r>
              <a:rPr lang="en-US" sz="1428" kern="0" dirty="0" err="1">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DevTest</a:t>
            </a:r>
            <a:endParaRPr lang="en-US" sz="1428"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a:p>
            <a:pPr algn="ctr" defTabSz="932597">
              <a:defRPr/>
            </a:pPr>
            <a:r>
              <a:rPr lang="en-US" sz="1428"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Deployment</a:t>
            </a:r>
          </a:p>
        </p:txBody>
      </p:sp>
      <p:sp>
        <p:nvSpPr>
          <p:cNvPr id="16" name="Flowchart: Process 15"/>
          <p:cNvSpPr/>
          <p:nvPr/>
        </p:nvSpPr>
        <p:spPr>
          <a:xfrm>
            <a:off x="8401857" y="4740733"/>
            <a:ext cx="1865207" cy="932603"/>
          </a:xfrm>
          <a:prstGeom prst="flowChartProcess">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r>
              <a:rPr lang="en-US" sz="1428"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Azure Stack Prod Deployment</a:t>
            </a:r>
          </a:p>
        </p:txBody>
      </p:sp>
      <p:sp>
        <p:nvSpPr>
          <p:cNvPr id="17" name="Arrow: Right 16"/>
          <p:cNvSpPr/>
          <p:nvPr/>
        </p:nvSpPr>
        <p:spPr>
          <a:xfrm>
            <a:off x="7232330" y="2905565"/>
            <a:ext cx="1010320" cy="194292"/>
          </a:xfrm>
          <a:prstGeom prst="rightArrow">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428"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18" name="Arrow: Right 17"/>
          <p:cNvSpPr/>
          <p:nvPr/>
        </p:nvSpPr>
        <p:spPr>
          <a:xfrm rot="5400000">
            <a:off x="8829300" y="4020342"/>
            <a:ext cx="1010320" cy="194292"/>
          </a:xfrm>
          <a:prstGeom prst="rightArrow">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428"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19" name="TextBox 18"/>
          <p:cNvSpPr txBox="1"/>
          <p:nvPr/>
        </p:nvSpPr>
        <p:spPr>
          <a:xfrm>
            <a:off x="9467264" y="3869247"/>
            <a:ext cx="912610" cy="318286"/>
          </a:xfrm>
          <a:prstGeom prst="rect">
            <a:avLst/>
          </a:prstGeom>
          <a:noFill/>
          <a:ln>
            <a:noFill/>
          </a:ln>
        </p:spPr>
        <p:txBody>
          <a:bodyPr wrap="none" rtlCol="0">
            <a:spAutoFit/>
          </a:bodyPr>
          <a:lstStyle/>
          <a:p>
            <a:pPr defTabSz="932597">
              <a:defRPr/>
            </a:pPr>
            <a:r>
              <a:rPr lang="en-US" sz="1428"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IFF pass</a:t>
            </a:r>
          </a:p>
        </p:txBody>
      </p:sp>
    </p:spTree>
    <p:extLst>
      <p:ext uri="{BB962C8B-B14F-4D97-AF65-F5344CB8AC3E}">
        <p14:creationId xmlns:p14="http://schemas.microsoft.com/office/powerpoint/2010/main" val="103120987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39881" t="14455" b="10954"/>
          <a:stretch/>
        </p:blipFill>
        <p:spPr>
          <a:xfrm>
            <a:off x="882" y="-1"/>
            <a:ext cx="12434711" cy="6994526"/>
          </a:xfrm>
          <a:prstGeom prst="rect">
            <a:avLst/>
          </a:prstGeom>
        </p:spPr>
      </p:pic>
      <p:sp>
        <p:nvSpPr>
          <p:cNvPr id="5" name="Parallelogram 4"/>
          <p:cNvSpPr/>
          <p:nvPr/>
        </p:nvSpPr>
        <p:spPr bwMode="auto">
          <a:xfrm>
            <a:off x="8090048" y="4172442"/>
            <a:ext cx="3481332" cy="810030"/>
          </a:xfrm>
          <a:prstGeom prst="parallelogram">
            <a:avLst>
              <a:gd name="adj" fmla="val 17857"/>
            </a:avLst>
          </a:prstGeom>
          <a:solidFill>
            <a:srgbClr val="0072C6"/>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6" name="Parallelogram 5"/>
          <p:cNvSpPr/>
          <p:nvPr/>
        </p:nvSpPr>
        <p:spPr bwMode="auto">
          <a:xfrm>
            <a:off x="4498684" y="4172442"/>
            <a:ext cx="3771021" cy="810030"/>
          </a:xfrm>
          <a:prstGeom prst="parallelogram">
            <a:avLst>
              <a:gd name="adj" fmla="val 17857"/>
            </a:avLst>
          </a:prstGeom>
          <a:solidFill>
            <a:srgbClr val="0072C6"/>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0" name="Parallelogram 9"/>
          <p:cNvSpPr/>
          <p:nvPr/>
        </p:nvSpPr>
        <p:spPr bwMode="auto">
          <a:xfrm>
            <a:off x="907320" y="4172442"/>
            <a:ext cx="3751518" cy="810030"/>
          </a:xfrm>
          <a:prstGeom prst="parallelogram">
            <a:avLst>
              <a:gd name="adj" fmla="val 17857"/>
            </a:avLst>
          </a:prstGeom>
          <a:solidFill>
            <a:srgbClr val="0072C6"/>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1" name="TextBox 10"/>
          <p:cNvSpPr txBox="1"/>
          <p:nvPr/>
        </p:nvSpPr>
        <p:spPr>
          <a:xfrm>
            <a:off x="1218195" y="4298479"/>
            <a:ext cx="2802668" cy="583862"/>
          </a:xfrm>
          <a:prstGeom prst="rect">
            <a:avLst/>
          </a:prstGeom>
          <a:noFill/>
        </p:spPr>
        <p:txBody>
          <a:bodyPr wrap="square" lIns="186521" tIns="149217" rIns="186521" bIns="149217" rtlCol="0">
            <a:spAutoFit/>
          </a:bodyPr>
          <a:lstStyle/>
          <a:p>
            <a:pPr defTabSz="951304">
              <a:lnSpc>
                <a:spcPct val="90000"/>
              </a:lnSpc>
            </a:pPr>
            <a:r>
              <a:rPr lang="en-US" sz="2040" kern="0" dirty="0">
                <a:solidFill>
                  <a:srgbClr val="FFFFFF"/>
                </a:solidFill>
                <a:latin typeface="Segoe UI Light"/>
              </a:rPr>
              <a:t>Business requirements</a:t>
            </a:r>
          </a:p>
        </p:txBody>
      </p:sp>
      <p:sp>
        <p:nvSpPr>
          <p:cNvPr id="12" name="TextBox 11"/>
          <p:cNvSpPr txBox="1"/>
          <p:nvPr/>
        </p:nvSpPr>
        <p:spPr>
          <a:xfrm>
            <a:off x="4658838" y="4298479"/>
            <a:ext cx="3286843" cy="583860"/>
          </a:xfrm>
          <a:prstGeom prst="rect">
            <a:avLst/>
          </a:prstGeom>
          <a:noFill/>
        </p:spPr>
        <p:txBody>
          <a:bodyPr wrap="square" lIns="186521" tIns="149217" rIns="186521" bIns="149217" rtlCol="0">
            <a:spAutoFit/>
          </a:bodyPr>
          <a:lstStyle/>
          <a:p>
            <a:pPr defTabSz="951304">
              <a:lnSpc>
                <a:spcPct val="90000"/>
              </a:lnSpc>
            </a:pPr>
            <a:r>
              <a:rPr lang="en-US" sz="2040" kern="0" dirty="0">
                <a:solidFill>
                  <a:srgbClr val="FFFFFF"/>
                </a:solidFill>
                <a:latin typeface="Segoe UI Light"/>
              </a:rPr>
              <a:t>Application flexibility </a:t>
            </a:r>
          </a:p>
        </p:txBody>
      </p:sp>
      <p:sp>
        <p:nvSpPr>
          <p:cNvPr id="13" name="TextBox 12"/>
          <p:cNvSpPr txBox="1"/>
          <p:nvPr/>
        </p:nvSpPr>
        <p:spPr>
          <a:xfrm>
            <a:off x="8208173" y="4298479"/>
            <a:ext cx="3100712" cy="583860"/>
          </a:xfrm>
          <a:prstGeom prst="rect">
            <a:avLst/>
          </a:prstGeom>
          <a:noFill/>
        </p:spPr>
        <p:txBody>
          <a:bodyPr wrap="square" lIns="186521" tIns="149217" rIns="186521" bIns="149217" rtlCol="0">
            <a:spAutoFit/>
          </a:bodyPr>
          <a:lstStyle/>
          <a:p>
            <a:pPr defTabSz="951304">
              <a:lnSpc>
                <a:spcPct val="90000"/>
              </a:lnSpc>
            </a:pPr>
            <a:r>
              <a:rPr lang="en-US" sz="2040" kern="0" dirty="0">
                <a:solidFill>
                  <a:srgbClr val="FFFFFF"/>
                </a:solidFill>
                <a:latin typeface="Segoe UI Light"/>
              </a:rPr>
              <a:t> Inadequate alternatives</a:t>
            </a:r>
          </a:p>
        </p:txBody>
      </p:sp>
      <p:cxnSp>
        <p:nvCxnSpPr>
          <p:cNvPr id="14" name="Straight Connector 13"/>
          <p:cNvCxnSpPr/>
          <p:nvPr/>
        </p:nvCxnSpPr>
        <p:spPr>
          <a:xfrm flipH="1">
            <a:off x="4443541" y="3877751"/>
            <a:ext cx="238235" cy="1308221"/>
          </a:xfrm>
          <a:prstGeom prst="line">
            <a:avLst/>
          </a:prstGeom>
          <a:noFill/>
          <a:ln w="25400" cap="sq" cmpd="sng" algn="ctr">
            <a:solidFill>
              <a:srgbClr val="FFFFFF"/>
            </a:solidFill>
            <a:prstDash val="solid"/>
            <a:miter lim="800000"/>
            <a:headEnd type="none"/>
            <a:tailEnd type="none"/>
          </a:ln>
          <a:effectLst/>
        </p:spPr>
      </p:cxnSp>
      <p:cxnSp>
        <p:nvCxnSpPr>
          <p:cNvPr id="15" name="Straight Connector 14"/>
          <p:cNvCxnSpPr/>
          <p:nvPr/>
        </p:nvCxnSpPr>
        <p:spPr>
          <a:xfrm flipH="1">
            <a:off x="8018774" y="3877751"/>
            <a:ext cx="250932" cy="1377948"/>
          </a:xfrm>
          <a:prstGeom prst="line">
            <a:avLst/>
          </a:prstGeom>
          <a:noFill/>
          <a:ln w="25400" cap="sq" cmpd="sng" algn="ctr">
            <a:solidFill>
              <a:srgbClr val="FFFFFF"/>
            </a:solidFill>
            <a:prstDash val="solid"/>
            <a:miter lim="800000"/>
            <a:headEnd type="none"/>
            <a:tailEnd type="none"/>
          </a:ln>
          <a:effectLst/>
        </p:spPr>
      </p:cxnSp>
      <p:pic>
        <p:nvPicPr>
          <p:cNvPr id="16" name="Picture 15"/>
          <p:cNvPicPr>
            <a:picLocks noChangeAspect="1"/>
          </p:cNvPicPr>
          <p:nvPr/>
        </p:nvPicPr>
        <p:blipFill>
          <a:blip r:embed="rId3"/>
          <a:stretch>
            <a:fillRect/>
          </a:stretch>
        </p:blipFill>
        <p:spPr>
          <a:xfrm>
            <a:off x="5879115" y="1777051"/>
            <a:ext cx="1551650" cy="1997425"/>
          </a:xfrm>
          <a:prstGeom prst="rect">
            <a:avLst/>
          </a:prstGeom>
        </p:spPr>
      </p:pic>
      <p:pic>
        <p:nvPicPr>
          <p:cNvPr id="17" name="Picture 16"/>
          <p:cNvPicPr>
            <a:picLocks noChangeAspect="1"/>
          </p:cNvPicPr>
          <p:nvPr/>
        </p:nvPicPr>
        <p:blipFill>
          <a:blip r:embed="rId4"/>
          <a:stretch>
            <a:fillRect/>
          </a:stretch>
        </p:blipFill>
        <p:spPr>
          <a:xfrm>
            <a:off x="9296151" y="1961112"/>
            <a:ext cx="1721094" cy="1629302"/>
          </a:xfrm>
          <a:prstGeom prst="rect">
            <a:avLst/>
          </a:prstGeom>
        </p:spPr>
      </p:pic>
      <p:grpSp>
        <p:nvGrpSpPr>
          <p:cNvPr id="18" name="Group 17"/>
          <p:cNvGrpSpPr/>
          <p:nvPr/>
        </p:nvGrpSpPr>
        <p:grpSpPr>
          <a:xfrm>
            <a:off x="2046466" y="2137216"/>
            <a:ext cx="1610685" cy="1378013"/>
            <a:chOff x="1447006" y="2015092"/>
            <a:chExt cx="1886744" cy="1614196"/>
          </a:xfrm>
        </p:grpSpPr>
        <p:sp>
          <p:nvSpPr>
            <p:cNvPr id="19" name="Freeform 5"/>
            <p:cNvSpPr>
              <a:spLocks/>
            </p:cNvSpPr>
            <p:nvPr/>
          </p:nvSpPr>
          <p:spPr bwMode="auto">
            <a:xfrm>
              <a:off x="1447006" y="2015092"/>
              <a:ext cx="773113" cy="695728"/>
            </a:xfrm>
            <a:custGeom>
              <a:avLst/>
              <a:gdLst>
                <a:gd name="T0" fmla="*/ 949 w 1049"/>
                <a:gd name="T1" fmla="*/ 0 h 944"/>
                <a:gd name="T2" fmla="*/ 799 w 1049"/>
                <a:gd name="T3" fmla="*/ 149 h 944"/>
                <a:gd name="T4" fmla="*/ 799 w 1049"/>
                <a:gd name="T5" fmla="*/ 145 h 944"/>
                <a:gd name="T6" fmla="*/ 0 w 1049"/>
                <a:gd name="T7" fmla="*/ 145 h 944"/>
                <a:gd name="T8" fmla="*/ 0 w 1049"/>
                <a:gd name="T9" fmla="*/ 944 h 944"/>
                <a:gd name="T10" fmla="*/ 799 w 1049"/>
                <a:gd name="T11" fmla="*/ 944 h 944"/>
                <a:gd name="T12" fmla="*/ 799 w 1049"/>
                <a:gd name="T13" fmla="*/ 535 h 944"/>
                <a:gd name="T14" fmla="*/ 678 w 1049"/>
                <a:gd name="T15" fmla="*/ 620 h 944"/>
                <a:gd name="T16" fmla="*/ 678 w 1049"/>
                <a:gd name="T17" fmla="*/ 823 h 944"/>
                <a:gd name="T18" fmla="*/ 121 w 1049"/>
                <a:gd name="T19" fmla="*/ 823 h 944"/>
                <a:gd name="T20" fmla="*/ 121 w 1049"/>
                <a:gd name="T21" fmla="*/ 649 h 944"/>
                <a:gd name="T22" fmla="*/ 29 w 1049"/>
                <a:gd name="T23" fmla="*/ 449 h 944"/>
                <a:gd name="T24" fmla="*/ 121 w 1049"/>
                <a:gd name="T25" fmla="*/ 359 h 944"/>
                <a:gd name="T26" fmla="*/ 121 w 1049"/>
                <a:gd name="T27" fmla="*/ 266 h 944"/>
                <a:gd name="T28" fmla="*/ 678 w 1049"/>
                <a:gd name="T29" fmla="*/ 266 h 944"/>
                <a:gd name="T30" fmla="*/ 678 w 1049"/>
                <a:gd name="T31" fmla="*/ 271 h 944"/>
                <a:gd name="T32" fmla="*/ 478 w 1049"/>
                <a:gd name="T33" fmla="*/ 471 h 944"/>
                <a:gd name="T34" fmla="*/ 397 w 1049"/>
                <a:gd name="T35" fmla="*/ 551 h 944"/>
                <a:gd name="T36" fmla="*/ 195 w 1049"/>
                <a:gd name="T37" fmla="*/ 349 h 944"/>
                <a:gd name="T38" fmla="*/ 121 w 1049"/>
                <a:gd name="T39" fmla="*/ 423 h 944"/>
                <a:gd name="T40" fmla="*/ 98 w 1049"/>
                <a:gd name="T41" fmla="*/ 447 h 944"/>
                <a:gd name="T42" fmla="*/ 121 w 1049"/>
                <a:gd name="T43" fmla="*/ 471 h 944"/>
                <a:gd name="T44" fmla="*/ 397 w 1049"/>
                <a:gd name="T45" fmla="*/ 749 h 944"/>
                <a:gd name="T46" fmla="*/ 678 w 1049"/>
                <a:gd name="T47" fmla="*/ 466 h 944"/>
                <a:gd name="T48" fmla="*/ 799 w 1049"/>
                <a:gd name="T49" fmla="*/ 344 h 944"/>
                <a:gd name="T50" fmla="*/ 982 w 1049"/>
                <a:gd name="T51" fmla="*/ 164 h 944"/>
                <a:gd name="T52" fmla="*/ 1049 w 1049"/>
                <a:gd name="T53" fmla="*/ 97 h 944"/>
                <a:gd name="T54" fmla="*/ 949 w 1049"/>
                <a:gd name="T55"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9" h="944">
                  <a:moveTo>
                    <a:pt x="949" y="0"/>
                  </a:moveTo>
                  <a:lnTo>
                    <a:pt x="799" y="149"/>
                  </a:lnTo>
                  <a:lnTo>
                    <a:pt x="799" y="145"/>
                  </a:lnTo>
                  <a:lnTo>
                    <a:pt x="0" y="145"/>
                  </a:lnTo>
                  <a:lnTo>
                    <a:pt x="0" y="944"/>
                  </a:lnTo>
                  <a:lnTo>
                    <a:pt x="799" y="944"/>
                  </a:lnTo>
                  <a:lnTo>
                    <a:pt x="799" y="535"/>
                  </a:lnTo>
                  <a:lnTo>
                    <a:pt x="678" y="620"/>
                  </a:lnTo>
                  <a:lnTo>
                    <a:pt x="678" y="823"/>
                  </a:lnTo>
                  <a:lnTo>
                    <a:pt x="121" y="823"/>
                  </a:lnTo>
                  <a:lnTo>
                    <a:pt x="121" y="649"/>
                  </a:lnTo>
                  <a:lnTo>
                    <a:pt x="29" y="449"/>
                  </a:lnTo>
                  <a:lnTo>
                    <a:pt x="121" y="359"/>
                  </a:lnTo>
                  <a:lnTo>
                    <a:pt x="121" y="266"/>
                  </a:lnTo>
                  <a:lnTo>
                    <a:pt x="678" y="266"/>
                  </a:lnTo>
                  <a:lnTo>
                    <a:pt x="678" y="271"/>
                  </a:lnTo>
                  <a:lnTo>
                    <a:pt x="478" y="471"/>
                  </a:lnTo>
                  <a:lnTo>
                    <a:pt x="397" y="551"/>
                  </a:lnTo>
                  <a:lnTo>
                    <a:pt x="195" y="349"/>
                  </a:lnTo>
                  <a:lnTo>
                    <a:pt x="121" y="423"/>
                  </a:lnTo>
                  <a:lnTo>
                    <a:pt x="98" y="447"/>
                  </a:lnTo>
                  <a:lnTo>
                    <a:pt x="121" y="471"/>
                  </a:lnTo>
                  <a:lnTo>
                    <a:pt x="397" y="749"/>
                  </a:lnTo>
                  <a:lnTo>
                    <a:pt x="678" y="466"/>
                  </a:lnTo>
                  <a:lnTo>
                    <a:pt x="799" y="344"/>
                  </a:lnTo>
                  <a:lnTo>
                    <a:pt x="982" y="164"/>
                  </a:lnTo>
                  <a:lnTo>
                    <a:pt x="1049" y="97"/>
                  </a:lnTo>
                  <a:lnTo>
                    <a:pt x="94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51304">
                <a:defRPr/>
              </a:pPr>
              <a:endParaRPr lang="en-US" sz="1836" kern="0">
                <a:solidFill>
                  <a:srgbClr val="505050"/>
                </a:solidFill>
              </a:endParaRPr>
            </a:p>
          </p:txBody>
        </p:sp>
        <p:sp>
          <p:nvSpPr>
            <p:cNvPr id="20" name="Freeform 5"/>
            <p:cNvSpPr>
              <a:spLocks/>
            </p:cNvSpPr>
            <p:nvPr/>
          </p:nvSpPr>
          <p:spPr bwMode="auto">
            <a:xfrm>
              <a:off x="2560637" y="2015092"/>
              <a:ext cx="773113" cy="695728"/>
            </a:xfrm>
            <a:custGeom>
              <a:avLst/>
              <a:gdLst>
                <a:gd name="T0" fmla="*/ 949 w 1049"/>
                <a:gd name="T1" fmla="*/ 0 h 944"/>
                <a:gd name="T2" fmla="*/ 799 w 1049"/>
                <a:gd name="T3" fmla="*/ 149 h 944"/>
                <a:gd name="T4" fmla="*/ 799 w 1049"/>
                <a:gd name="T5" fmla="*/ 145 h 944"/>
                <a:gd name="T6" fmla="*/ 0 w 1049"/>
                <a:gd name="T7" fmla="*/ 145 h 944"/>
                <a:gd name="T8" fmla="*/ 0 w 1049"/>
                <a:gd name="T9" fmla="*/ 944 h 944"/>
                <a:gd name="T10" fmla="*/ 799 w 1049"/>
                <a:gd name="T11" fmla="*/ 944 h 944"/>
                <a:gd name="T12" fmla="*/ 799 w 1049"/>
                <a:gd name="T13" fmla="*/ 535 h 944"/>
                <a:gd name="T14" fmla="*/ 678 w 1049"/>
                <a:gd name="T15" fmla="*/ 620 h 944"/>
                <a:gd name="T16" fmla="*/ 678 w 1049"/>
                <a:gd name="T17" fmla="*/ 823 h 944"/>
                <a:gd name="T18" fmla="*/ 121 w 1049"/>
                <a:gd name="T19" fmla="*/ 823 h 944"/>
                <a:gd name="T20" fmla="*/ 121 w 1049"/>
                <a:gd name="T21" fmla="*/ 649 h 944"/>
                <a:gd name="T22" fmla="*/ 29 w 1049"/>
                <a:gd name="T23" fmla="*/ 449 h 944"/>
                <a:gd name="T24" fmla="*/ 121 w 1049"/>
                <a:gd name="T25" fmla="*/ 359 h 944"/>
                <a:gd name="T26" fmla="*/ 121 w 1049"/>
                <a:gd name="T27" fmla="*/ 266 h 944"/>
                <a:gd name="T28" fmla="*/ 678 w 1049"/>
                <a:gd name="T29" fmla="*/ 266 h 944"/>
                <a:gd name="T30" fmla="*/ 678 w 1049"/>
                <a:gd name="T31" fmla="*/ 271 h 944"/>
                <a:gd name="T32" fmla="*/ 478 w 1049"/>
                <a:gd name="T33" fmla="*/ 471 h 944"/>
                <a:gd name="T34" fmla="*/ 397 w 1049"/>
                <a:gd name="T35" fmla="*/ 551 h 944"/>
                <a:gd name="T36" fmla="*/ 195 w 1049"/>
                <a:gd name="T37" fmla="*/ 349 h 944"/>
                <a:gd name="T38" fmla="*/ 121 w 1049"/>
                <a:gd name="T39" fmla="*/ 423 h 944"/>
                <a:gd name="T40" fmla="*/ 98 w 1049"/>
                <a:gd name="T41" fmla="*/ 447 h 944"/>
                <a:gd name="T42" fmla="*/ 121 w 1049"/>
                <a:gd name="T43" fmla="*/ 471 h 944"/>
                <a:gd name="T44" fmla="*/ 397 w 1049"/>
                <a:gd name="T45" fmla="*/ 749 h 944"/>
                <a:gd name="T46" fmla="*/ 678 w 1049"/>
                <a:gd name="T47" fmla="*/ 466 h 944"/>
                <a:gd name="T48" fmla="*/ 799 w 1049"/>
                <a:gd name="T49" fmla="*/ 344 h 944"/>
                <a:gd name="T50" fmla="*/ 982 w 1049"/>
                <a:gd name="T51" fmla="*/ 164 h 944"/>
                <a:gd name="T52" fmla="*/ 1049 w 1049"/>
                <a:gd name="T53" fmla="*/ 97 h 944"/>
                <a:gd name="T54" fmla="*/ 949 w 1049"/>
                <a:gd name="T55"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9" h="944">
                  <a:moveTo>
                    <a:pt x="949" y="0"/>
                  </a:moveTo>
                  <a:lnTo>
                    <a:pt x="799" y="149"/>
                  </a:lnTo>
                  <a:lnTo>
                    <a:pt x="799" y="145"/>
                  </a:lnTo>
                  <a:lnTo>
                    <a:pt x="0" y="145"/>
                  </a:lnTo>
                  <a:lnTo>
                    <a:pt x="0" y="944"/>
                  </a:lnTo>
                  <a:lnTo>
                    <a:pt x="799" y="944"/>
                  </a:lnTo>
                  <a:lnTo>
                    <a:pt x="799" y="535"/>
                  </a:lnTo>
                  <a:lnTo>
                    <a:pt x="678" y="620"/>
                  </a:lnTo>
                  <a:lnTo>
                    <a:pt x="678" y="823"/>
                  </a:lnTo>
                  <a:lnTo>
                    <a:pt x="121" y="823"/>
                  </a:lnTo>
                  <a:lnTo>
                    <a:pt x="121" y="649"/>
                  </a:lnTo>
                  <a:lnTo>
                    <a:pt x="29" y="449"/>
                  </a:lnTo>
                  <a:lnTo>
                    <a:pt x="121" y="359"/>
                  </a:lnTo>
                  <a:lnTo>
                    <a:pt x="121" y="266"/>
                  </a:lnTo>
                  <a:lnTo>
                    <a:pt x="678" y="266"/>
                  </a:lnTo>
                  <a:lnTo>
                    <a:pt x="678" y="271"/>
                  </a:lnTo>
                  <a:lnTo>
                    <a:pt x="478" y="471"/>
                  </a:lnTo>
                  <a:lnTo>
                    <a:pt x="397" y="551"/>
                  </a:lnTo>
                  <a:lnTo>
                    <a:pt x="195" y="349"/>
                  </a:lnTo>
                  <a:lnTo>
                    <a:pt x="121" y="423"/>
                  </a:lnTo>
                  <a:lnTo>
                    <a:pt x="98" y="447"/>
                  </a:lnTo>
                  <a:lnTo>
                    <a:pt x="121" y="471"/>
                  </a:lnTo>
                  <a:lnTo>
                    <a:pt x="397" y="749"/>
                  </a:lnTo>
                  <a:lnTo>
                    <a:pt x="678" y="466"/>
                  </a:lnTo>
                  <a:lnTo>
                    <a:pt x="799" y="344"/>
                  </a:lnTo>
                  <a:lnTo>
                    <a:pt x="982" y="164"/>
                  </a:lnTo>
                  <a:lnTo>
                    <a:pt x="1049" y="97"/>
                  </a:lnTo>
                  <a:lnTo>
                    <a:pt x="94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51304">
                <a:defRPr/>
              </a:pPr>
              <a:endParaRPr lang="en-US" sz="1836" kern="0">
                <a:solidFill>
                  <a:srgbClr val="505050"/>
                </a:solidFill>
              </a:endParaRPr>
            </a:p>
          </p:txBody>
        </p:sp>
        <p:sp>
          <p:nvSpPr>
            <p:cNvPr id="21" name="Freeform 5"/>
            <p:cNvSpPr>
              <a:spLocks/>
            </p:cNvSpPr>
            <p:nvPr/>
          </p:nvSpPr>
          <p:spPr bwMode="auto">
            <a:xfrm>
              <a:off x="1447006" y="2933560"/>
              <a:ext cx="773113" cy="695728"/>
            </a:xfrm>
            <a:custGeom>
              <a:avLst/>
              <a:gdLst>
                <a:gd name="T0" fmla="*/ 949 w 1049"/>
                <a:gd name="T1" fmla="*/ 0 h 944"/>
                <a:gd name="T2" fmla="*/ 799 w 1049"/>
                <a:gd name="T3" fmla="*/ 149 h 944"/>
                <a:gd name="T4" fmla="*/ 799 w 1049"/>
                <a:gd name="T5" fmla="*/ 145 h 944"/>
                <a:gd name="T6" fmla="*/ 0 w 1049"/>
                <a:gd name="T7" fmla="*/ 145 h 944"/>
                <a:gd name="T8" fmla="*/ 0 w 1049"/>
                <a:gd name="T9" fmla="*/ 944 h 944"/>
                <a:gd name="T10" fmla="*/ 799 w 1049"/>
                <a:gd name="T11" fmla="*/ 944 h 944"/>
                <a:gd name="T12" fmla="*/ 799 w 1049"/>
                <a:gd name="T13" fmla="*/ 535 h 944"/>
                <a:gd name="T14" fmla="*/ 678 w 1049"/>
                <a:gd name="T15" fmla="*/ 620 h 944"/>
                <a:gd name="T16" fmla="*/ 678 w 1049"/>
                <a:gd name="T17" fmla="*/ 823 h 944"/>
                <a:gd name="T18" fmla="*/ 121 w 1049"/>
                <a:gd name="T19" fmla="*/ 823 h 944"/>
                <a:gd name="T20" fmla="*/ 121 w 1049"/>
                <a:gd name="T21" fmla="*/ 649 h 944"/>
                <a:gd name="T22" fmla="*/ 29 w 1049"/>
                <a:gd name="T23" fmla="*/ 449 h 944"/>
                <a:gd name="T24" fmla="*/ 121 w 1049"/>
                <a:gd name="T25" fmla="*/ 359 h 944"/>
                <a:gd name="T26" fmla="*/ 121 w 1049"/>
                <a:gd name="T27" fmla="*/ 266 h 944"/>
                <a:gd name="T28" fmla="*/ 678 w 1049"/>
                <a:gd name="T29" fmla="*/ 266 h 944"/>
                <a:gd name="T30" fmla="*/ 678 w 1049"/>
                <a:gd name="T31" fmla="*/ 271 h 944"/>
                <a:gd name="T32" fmla="*/ 478 w 1049"/>
                <a:gd name="T33" fmla="*/ 471 h 944"/>
                <a:gd name="T34" fmla="*/ 397 w 1049"/>
                <a:gd name="T35" fmla="*/ 551 h 944"/>
                <a:gd name="T36" fmla="*/ 195 w 1049"/>
                <a:gd name="T37" fmla="*/ 349 h 944"/>
                <a:gd name="T38" fmla="*/ 121 w 1049"/>
                <a:gd name="T39" fmla="*/ 423 h 944"/>
                <a:gd name="T40" fmla="*/ 98 w 1049"/>
                <a:gd name="T41" fmla="*/ 447 h 944"/>
                <a:gd name="T42" fmla="*/ 121 w 1049"/>
                <a:gd name="T43" fmla="*/ 471 h 944"/>
                <a:gd name="T44" fmla="*/ 397 w 1049"/>
                <a:gd name="T45" fmla="*/ 749 h 944"/>
                <a:gd name="T46" fmla="*/ 678 w 1049"/>
                <a:gd name="T47" fmla="*/ 466 h 944"/>
                <a:gd name="T48" fmla="*/ 799 w 1049"/>
                <a:gd name="T49" fmla="*/ 344 h 944"/>
                <a:gd name="T50" fmla="*/ 982 w 1049"/>
                <a:gd name="T51" fmla="*/ 164 h 944"/>
                <a:gd name="T52" fmla="*/ 1049 w 1049"/>
                <a:gd name="T53" fmla="*/ 97 h 944"/>
                <a:gd name="T54" fmla="*/ 949 w 1049"/>
                <a:gd name="T55"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9" h="944">
                  <a:moveTo>
                    <a:pt x="949" y="0"/>
                  </a:moveTo>
                  <a:lnTo>
                    <a:pt x="799" y="149"/>
                  </a:lnTo>
                  <a:lnTo>
                    <a:pt x="799" y="145"/>
                  </a:lnTo>
                  <a:lnTo>
                    <a:pt x="0" y="145"/>
                  </a:lnTo>
                  <a:lnTo>
                    <a:pt x="0" y="944"/>
                  </a:lnTo>
                  <a:lnTo>
                    <a:pt x="799" y="944"/>
                  </a:lnTo>
                  <a:lnTo>
                    <a:pt x="799" y="535"/>
                  </a:lnTo>
                  <a:lnTo>
                    <a:pt x="678" y="620"/>
                  </a:lnTo>
                  <a:lnTo>
                    <a:pt x="678" y="823"/>
                  </a:lnTo>
                  <a:lnTo>
                    <a:pt x="121" y="823"/>
                  </a:lnTo>
                  <a:lnTo>
                    <a:pt x="121" y="649"/>
                  </a:lnTo>
                  <a:lnTo>
                    <a:pt x="29" y="449"/>
                  </a:lnTo>
                  <a:lnTo>
                    <a:pt x="121" y="359"/>
                  </a:lnTo>
                  <a:lnTo>
                    <a:pt x="121" y="266"/>
                  </a:lnTo>
                  <a:lnTo>
                    <a:pt x="678" y="266"/>
                  </a:lnTo>
                  <a:lnTo>
                    <a:pt x="678" y="271"/>
                  </a:lnTo>
                  <a:lnTo>
                    <a:pt x="478" y="471"/>
                  </a:lnTo>
                  <a:lnTo>
                    <a:pt x="397" y="551"/>
                  </a:lnTo>
                  <a:lnTo>
                    <a:pt x="195" y="349"/>
                  </a:lnTo>
                  <a:lnTo>
                    <a:pt x="121" y="423"/>
                  </a:lnTo>
                  <a:lnTo>
                    <a:pt x="98" y="447"/>
                  </a:lnTo>
                  <a:lnTo>
                    <a:pt x="121" y="471"/>
                  </a:lnTo>
                  <a:lnTo>
                    <a:pt x="397" y="749"/>
                  </a:lnTo>
                  <a:lnTo>
                    <a:pt x="678" y="466"/>
                  </a:lnTo>
                  <a:lnTo>
                    <a:pt x="799" y="344"/>
                  </a:lnTo>
                  <a:lnTo>
                    <a:pt x="982" y="164"/>
                  </a:lnTo>
                  <a:lnTo>
                    <a:pt x="1049" y="97"/>
                  </a:lnTo>
                  <a:lnTo>
                    <a:pt x="94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51304">
                <a:defRPr/>
              </a:pPr>
              <a:endParaRPr lang="en-US" sz="1836" kern="0">
                <a:solidFill>
                  <a:srgbClr val="505050"/>
                </a:solidFill>
              </a:endParaRPr>
            </a:p>
          </p:txBody>
        </p:sp>
        <p:sp>
          <p:nvSpPr>
            <p:cNvPr id="22" name="Freeform 5"/>
            <p:cNvSpPr>
              <a:spLocks/>
            </p:cNvSpPr>
            <p:nvPr/>
          </p:nvSpPr>
          <p:spPr bwMode="auto">
            <a:xfrm>
              <a:off x="2560636" y="2933560"/>
              <a:ext cx="773113" cy="695728"/>
            </a:xfrm>
            <a:custGeom>
              <a:avLst/>
              <a:gdLst>
                <a:gd name="T0" fmla="*/ 949 w 1049"/>
                <a:gd name="T1" fmla="*/ 0 h 944"/>
                <a:gd name="T2" fmla="*/ 799 w 1049"/>
                <a:gd name="T3" fmla="*/ 149 h 944"/>
                <a:gd name="T4" fmla="*/ 799 w 1049"/>
                <a:gd name="T5" fmla="*/ 145 h 944"/>
                <a:gd name="T6" fmla="*/ 0 w 1049"/>
                <a:gd name="T7" fmla="*/ 145 h 944"/>
                <a:gd name="T8" fmla="*/ 0 w 1049"/>
                <a:gd name="T9" fmla="*/ 944 h 944"/>
                <a:gd name="T10" fmla="*/ 799 w 1049"/>
                <a:gd name="T11" fmla="*/ 944 h 944"/>
                <a:gd name="T12" fmla="*/ 799 w 1049"/>
                <a:gd name="T13" fmla="*/ 535 h 944"/>
                <a:gd name="T14" fmla="*/ 678 w 1049"/>
                <a:gd name="T15" fmla="*/ 620 h 944"/>
                <a:gd name="T16" fmla="*/ 678 w 1049"/>
                <a:gd name="T17" fmla="*/ 823 h 944"/>
                <a:gd name="T18" fmla="*/ 121 w 1049"/>
                <a:gd name="T19" fmla="*/ 823 h 944"/>
                <a:gd name="T20" fmla="*/ 121 w 1049"/>
                <a:gd name="T21" fmla="*/ 649 h 944"/>
                <a:gd name="T22" fmla="*/ 29 w 1049"/>
                <a:gd name="T23" fmla="*/ 449 h 944"/>
                <a:gd name="T24" fmla="*/ 121 w 1049"/>
                <a:gd name="T25" fmla="*/ 359 h 944"/>
                <a:gd name="T26" fmla="*/ 121 w 1049"/>
                <a:gd name="T27" fmla="*/ 266 h 944"/>
                <a:gd name="T28" fmla="*/ 678 w 1049"/>
                <a:gd name="T29" fmla="*/ 266 h 944"/>
                <a:gd name="T30" fmla="*/ 678 w 1049"/>
                <a:gd name="T31" fmla="*/ 271 h 944"/>
                <a:gd name="T32" fmla="*/ 478 w 1049"/>
                <a:gd name="T33" fmla="*/ 471 h 944"/>
                <a:gd name="T34" fmla="*/ 397 w 1049"/>
                <a:gd name="T35" fmla="*/ 551 h 944"/>
                <a:gd name="T36" fmla="*/ 195 w 1049"/>
                <a:gd name="T37" fmla="*/ 349 h 944"/>
                <a:gd name="T38" fmla="*/ 121 w 1049"/>
                <a:gd name="T39" fmla="*/ 423 h 944"/>
                <a:gd name="T40" fmla="*/ 98 w 1049"/>
                <a:gd name="T41" fmla="*/ 447 h 944"/>
                <a:gd name="T42" fmla="*/ 121 w 1049"/>
                <a:gd name="T43" fmla="*/ 471 h 944"/>
                <a:gd name="T44" fmla="*/ 397 w 1049"/>
                <a:gd name="T45" fmla="*/ 749 h 944"/>
                <a:gd name="T46" fmla="*/ 678 w 1049"/>
                <a:gd name="T47" fmla="*/ 466 h 944"/>
                <a:gd name="T48" fmla="*/ 799 w 1049"/>
                <a:gd name="T49" fmla="*/ 344 h 944"/>
                <a:gd name="T50" fmla="*/ 982 w 1049"/>
                <a:gd name="T51" fmla="*/ 164 h 944"/>
                <a:gd name="T52" fmla="*/ 1049 w 1049"/>
                <a:gd name="T53" fmla="*/ 97 h 944"/>
                <a:gd name="T54" fmla="*/ 949 w 1049"/>
                <a:gd name="T55"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9" h="944">
                  <a:moveTo>
                    <a:pt x="949" y="0"/>
                  </a:moveTo>
                  <a:lnTo>
                    <a:pt x="799" y="149"/>
                  </a:lnTo>
                  <a:lnTo>
                    <a:pt x="799" y="145"/>
                  </a:lnTo>
                  <a:lnTo>
                    <a:pt x="0" y="145"/>
                  </a:lnTo>
                  <a:lnTo>
                    <a:pt x="0" y="944"/>
                  </a:lnTo>
                  <a:lnTo>
                    <a:pt x="799" y="944"/>
                  </a:lnTo>
                  <a:lnTo>
                    <a:pt x="799" y="535"/>
                  </a:lnTo>
                  <a:lnTo>
                    <a:pt x="678" y="620"/>
                  </a:lnTo>
                  <a:lnTo>
                    <a:pt x="678" y="823"/>
                  </a:lnTo>
                  <a:lnTo>
                    <a:pt x="121" y="823"/>
                  </a:lnTo>
                  <a:lnTo>
                    <a:pt x="121" y="649"/>
                  </a:lnTo>
                  <a:lnTo>
                    <a:pt x="29" y="449"/>
                  </a:lnTo>
                  <a:lnTo>
                    <a:pt x="121" y="359"/>
                  </a:lnTo>
                  <a:lnTo>
                    <a:pt x="121" y="266"/>
                  </a:lnTo>
                  <a:lnTo>
                    <a:pt x="678" y="266"/>
                  </a:lnTo>
                  <a:lnTo>
                    <a:pt x="678" y="271"/>
                  </a:lnTo>
                  <a:lnTo>
                    <a:pt x="478" y="471"/>
                  </a:lnTo>
                  <a:lnTo>
                    <a:pt x="397" y="551"/>
                  </a:lnTo>
                  <a:lnTo>
                    <a:pt x="195" y="349"/>
                  </a:lnTo>
                  <a:lnTo>
                    <a:pt x="121" y="423"/>
                  </a:lnTo>
                  <a:lnTo>
                    <a:pt x="98" y="447"/>
                  </a:lnTo>
                  <a:lnTo>
                    <a:pt x="121" y="471"/>
                  </a:lnTo>
                  <a:lnTo>
                    <a:pt x="397" y="749"/>
                  </a:lnTo>
                  <a:lnTo>
                    <a:pt x="678" y="466"/>
                  </a:lnTo>
                  <a:lnTo>
                    <a:pt x="799" y="344"/>
                  </a:lnTo>
                  <a:lnTo>
                    <a:pt x="982" y="164"/>
                  </a:lnTo>
                  <a:lnTo>
                    <a:pt x="1049" y="97"/>
                  </a:lnTo>
                  <a:lnTo>
                    <a:pt x="94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51304">
                <a:defRPr/>
              </a:pPr>
              <a:endParaRPr lang="en-US" sz="1836" kern="0">
                <a:solidFill>
                  <a:srgbClr val="505050"/>
                </a:solidFill>
              </a:endParaRPr>
            </a:p>
          </p:txBody>
        </p:sp>
      </p:grpSp>
      <p:sp>
        <p:nvSpPr>
          <p:cNvPr id="23" name="Title 22"/>
          <p:cNvSpPr>
            <a:spLocks noGrp="1"/>
          </p:cNvSpPr>
          <p:nvPr>
            <p:ph type="title"/>
          </p:nvPr>
        </p:nvSpPr>
        <p:spPr/>
        <p:txBody>
          <a:bodyPr/>
          <a:lstStyle/>
          <a:p>
            <a:r>
              <a:rPr lang="en-US" dirty="0">
                <a:solidFill>
                  <a:schemeClr val="bg1"/>
                </a:solidFill>
              </a:rPr>
              <a:t>Last mile of public cloud adoption</a:t>
            </a:r>
          </a:p>
        </p:txBody>
      </p:sp>
    </p:spTree>
    <p:extLst>
      <p:ext uri="{BB962C8B-B14F-4D97-AF65-F5344CB8AC3E}">
        <p14:creationId xmlns:p14="http://schemas.microsoft.com/office/powerpoint/2010/main" val="1980240769"/>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ueprint"/>
          <p:cNvPicPr>
            <a:picLocks noChangeAspect="1"/>
          </p:cNvPicPr>
          <p:nvPr/>
        </p:nvPicPr>
        <p:blipFill>
          <a:blip r:embed="rId4">
            <a:duotone>
              <a:prstClr val="black"/>
              <a:srgbClr val="0078D7">
                <a:tint val="45000"/>
                <a:satMod val="400000"/>
              </a:srgbClr>
            </a:duotone>
            <a:extLst>
              <a:ext uri="{BEBA8EAE-BF5A-486C-A8C5-ECC9F3942E4B}">
                <a14:imgProps xmlns:a14="http://schemas.microsoft.com/office/drawing/2010/main">
                  <a14:imgLayer r:embed="rId5">
                    <a14:imgEffect>
                      <a14:artisticTexturizer/>
                    </a14:imgEffect>
                    <a14:imgEffect>
                      <a14:brightnessContrast bright="-66000"/>
                    </a14:imgEffect>
                  </a14:imgLayer>
                </a14:imgProps>
              </a:ext>
              <a:ext uri="{28A0092B-C50C-407E-A947-70E740481C1C}">
                <a14:useLocalDpi xmlns:a14="http://schemas.microsoft.com/office/drawing/2010/main" val="0"/>
              </a:ext>
            </a:extLst>
          </a:blip>
          <a:stretch>
            <a:fillRect/>
          </a:stretch>
        </p:blipFill>
        <p:spPr>
          <a:xfrm>
            <a:off x="881" y="-1"/>
            <a:ext cx="12551287" cy="6994525"/>
          </a:xfrm>
          <a:prstGeom prst="rect">
            <a:avLst/>
          </a:prstGeom>
        </p:spPr>
      </p:pic>
      <p:pic>
        <p:nvPicPr>
          <p:cNvPr id="2" name="InfraAsCod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32734" y="210130"/>
            <a:ext cx="11687582" cy="6574265"/>
          </a:xfrm>
          <a:prstGeom prst="rect">
            <a:avLst/>
          </a:prstGeom>
        </p:spPr>
      </p:pic>
    </p:spTree>
    <p:extLst>
      <p:ext uri="{BB962C8B-B14F-4D97-AF65-F5344CB8AC3E}">
        <p14:creationId xmlns:p14="http://schemas.microsoft.com/office/powerpoint/2010/main" val="4235091802"/>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bwMode="gray">
          <a:xfrm>
            <a:off x="1148233" y="553408"/>
            <a:ext cx="2115629" cy="2115629"/>
            <a:chOff x="2659018" y="0"/>
            <a:chExt cx="6669132" cy="6669132"/>
          </a:xfrm>
        </p:grpSpPr>
        <p:grpSp>
          <p:nvGrpSpPr>
            <p:cNvPr id="15" name="Group 14"/>
            <p:cNvGrpSpPr/>
            <p:nvPr/>
          </p:nvGrpSpPr>
          <p:grpSpPr bwMode="gray">
            <a:xfrm>
              <a:off x="2659018" y="0"/>
              <a:ext cx="6669132" cy="6669132"/>
              <a:chOff x="1353639" y="994954"/>
              <a:chExt cx="3657273" cy="3657273"/>
            </a:xfrm>
          </p:grpSpPr>
          <p:sp>
            <p:nvSpPr>
              <p:cNvPr id="17" name="Oval 16"/>
              <p:cNvSpPr/>
              <p:nvPr/>
            </p:nvSpPr>
            <p:spPr bwMode="gray">
              <a:xfrm>
                <a:off x="1353639" y="994954"/>
                <a:ext cx="3657273" cy="3657273"/>
              </a:xfrm>
              <a:prstGeom prst="ellipse">
                <a:avLst/>
              </a:prstGeom>
              <a:solidFill>
                <a:srgbClr val="375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1818">
                  <a:defRPr/>
                </a:pPr>
                <a:endParaRPr lang="en-US" sz="1770" kern="0" dirty="0">
                  <a:solidFill>
                    <a:srgbClr val="FFFFFF"/>
                  </a:solidFill>
                </a:endParaRPr>
              </a:p>
            </p:txBody>
          </p:sp>
          <p:sp>
            <p:nvSpPr>
              <p:cNvPr id="18" name="Oval 17"/>
              <p:cNvSpPr/>
              <p:nvPr/>
            </p:nvSpPr>
            <p:spPr bwMode="gray">
              <a:xfrm>
                <a:off x="1985971" y="1627286"/>
                <a:ext cx="2392609" cy="2392609"/>
              </a:xfrm>
              <a:prstGeom prst="ellipse">
                <a:avLst/>
              </a:prstGeom>
              <a:solidFill>
                <a:srgbClr val="3E6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1818">
                  <a:defRPr/>
                </a:pPr>
                <a:endParaRPr lang="en-US" sz="1770" kern="0" dirty="0">
                  <a:solidFill>
                    <a:srgbClr val="FFFFFF"/>
                  </a:solidFill>
                </a:endParaRPr>
              </a:p>
            </p:txBody>
          </p:sp>
        </p:grpSp>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gray">
            <a:xfrm>
              <a:off x="4265829" y="2127822"/>
              <a:ext cx="3421147" cy="2132019"/>
            </a:xfrm>
            <a:prstGeom prst="rect">
              <a:avLst/>
            </a:prstGeom>
          </p:spPr>
        </p:pic>
      </p:gr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gray">
          <a:xfrm>
            <a:off x="2321" y="2669038"/>
            <a:ext cx="4231818" cy="3221150"/>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bwMode="gray">
          <a:xfrm>
            <a:off x="74934" y="3109936"/>
            <a:ext cx="4159205" cy="1513451"/>
          </a:xfrm>
          <a:prstGeom prst="rect">
            <a:avLst/>
          </a:prstGeom>
        </p:spPr>
      </p:pic>
      <p:pic>
        <p:nvPicPr>
          <p:cNvPr id="5"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gray">
          <a:xfrm>
            <a:off x="136070" y="2746004"/>
            <a:ext cx="3636220" cy="1008812"/>
          </a:xfrm>
          <a:prstGeom prst="rect">
            <a:avLst/>
          </a:prstGeom>
        </p:spPr>
      </p:pic>
      <p:pic>
        <p:nvPicPr>
          <p:cNvPr id="6" name="Picture 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bwMode="gray">
          <a:xfrm>
            <a:off x="136069" y="1909992"/>
            <a:ext cx="4118929" cy="1779854"/>
          </a:xfrm>
          <a:prstGeom prst="rect">
            <a:avLst/>
          </a:prstGeom>
        </p:spPr>
      </p:pic>
      <p:sp>
        <p:nvSpPr>
          <p:cNvPr id="23" name="TextBox 22"/>
          <p:cNvSpPr txBox="1"/>
          <p:nvPr/>
        </p:nvSpPr>
        <p:spPr>
          <a:xfrm>
            <a:off x="4620784" y="760978"/>
            <a:ext cx="7719821" cy="2709676"/>
          </a:xfrm>
          <a:prstGeom prst="rect">
            <a:avLst/>
          </a:prstGeom>
          <a:noFill/>
        </p:spPr>
        <p:txBody>
          <a:bodyPr wrap="square" lIns="182854" tIns="146283" rIns="182854" bIns="182854" rtlCol="0" anchor="t">
            <a:noAutofit/>
          </a:bodyPr>
          <a:lstStyle/>
          <a:p>
            <a:pPr defTabSz="577881">
              <a:defRPr/>
            </a:pPr>
            <a:r>
              <a:rPr lang="en-US" sz="7198" kern="0" dirty="0">
                <a:gradFill>
                  <a:gsLst>
                    <a:gs pos="0">
                      <a:schemeClr val="tx1"/>
                    </a:gs>
                    <a:gs pos="100000">
                      <a:schemeClr val="tx1"/>
                    </a:gs>
                  </a:gsLst>
                  <a:lin ang="5400000" scaled="0"/>
                </a:gradFill>
                <a:latin typeface="Segoe UI Light" panose="020B0502040204020203" pitchFamily="34" charset="0"/>
                <a:cs typeface="Segoe UI Light" panose="020B0502040204020203" pitchFamily="34" charset="0"/>
              </a:rPr>
              <a:t>Trusted Hybrid Cloud Transactions</a:t>
            </a:r>
          </a:p>
        </p:txBody>
      </p:sp>
      <p:sp>
        <p:nvSpPr>
          <p:cNvPr id="136" name="Rectangle 135"/>
          <p:cNvSpPr/>
          <p:nvPr/>
        </p:nvSpPr>
        <p:spPr>
          <a:xfrm>
            <a:off x="10387803" y="4550519"/>
            <a:ext cx="1177015" cy="414353"/>
          </a:xfrm>
          <a:prstGeom prst="rect">
            <a:avLst/>
          </a:prstGeom>
        </p:spPr>
        <p:txBody>
          <a:bodyPr wrap="square">
            <a:spAutoFit/>
          </a:bodyPr>
          <a:lstStyle/>
          <a:p>
            <a:pPr defTabSz="932597"/>
            <a:r>
              <a:rPr lang="en-US" sz="2040" kern="0" dirty="0">
                <a:solidFill>
                  <a:srgbClr val="FFFFFF"/>
                </a:solidFill>
                <a:latin typeface="Segoe UI Light"/>
              </a:rPr>
              <a:t>Mobile</a:t>
            </a:r>
          </a:p>
        </p:txBody>
      </p:sp>
      <p:grpSp>
        <p:nvGrpSpPr>
          <p:cNvPr id="137" name="Group 136"/>
          <p:cNvGrpSpPr/>
          <p:nvPr/>
        </p:nvGrpSpPr>
        <p:grpSpPr>
          <a:xfrm>
            <a:off x="9631367" y="4477211"/>
            <a:ext cx="695386" cy="686715"/>
            <a:chOff x="888427" y="2331708"/>
            <a:chExt cx="2676306" cy="2642925"/>
          </a:xfrm>
        </p:grpSpPr>
        <p:grpSp>
          <p:nvGrpSpPr>
            <p:cNvPr id="138" name="Group 137"/>
            <p:cNvGrpSpPr/>
            <p:nvPr/>
          </p:nvGrpSpPr>
          <p:grpSpPr>
            <a:xfrm>
              <a:off x="888427" y="2331708"/>
              <a:ext cx="1551170" cy="2155679"/>
              <a:chOff x="-2165350" y="2309813"/>
              <a:chExt cx="1389063" cy="1930401"/>
            </a:xfrm>
          </p:grpSpPr>
          <p:sp>
            <p:nvSpPr>
              <p:cNvPr id="196" name="Freeform 68"/>
              <p:cNvSpPr>
                <a:spLocks/>
              </p:cNvSpPr>
              <p:nvPr/>
            </p:nvSpPr>
            <p:spPr bwMode="auto">
              <a:xfrm>
                <a:off x="-1514475" y="2568576"/>
                <a:ext cx="738188" cy="1671638"/>
              </a:xfrm>
              <a:custGeom>
                <a:avLst/>
                <a:gdLst>
                  <a:gd name="T0" fmla="*/ 189 w 241"/>
                  <a:gd name="T1" fmla="*/ 99 h 545"/>
                  <a:gd name="T2" fmla="*/ 189 w 241"/>
                  <a:gd name="T3" fmla="*/ 99 h 545"/>
                  <a:gd name="T4" fmla="*/ 189 w 241"/>
                  <a:gd name="T5" fmla="*/ 99 h 545"/>
                  <a:gd name="T6" fmla="*/ 137 w 241"/>
                  <a:gd name="T7" fmla="*/ 94 h 545"/>
                  <a:gd name="T8" fmla="*/ 137 w 241"/>
                  <a:gd name="T9" fmla="*/ 86 h 545"/>
                  <a:gd name="T10" fmla="*/ 148 w 241"/>
                  <a:gd name="T11" fmla="*/ 73 h 545"/>
                  <a:gd name="T12" fmla="*/ 148 w 241"/>
                  <a:gd name="T13" fmla="*/ 61 h 545"/>
                  <a:gd name="T14" fmla="*/ 153 w 241"/>
                  <a:gd name="T15" fmla="*/ 56 h 545"/>
                  <a:gd name="T16" fmla="*/ 153 w 241"/>
                  <a:gd name="T17" fmla="*/ 46 h 545"/>
                  <a:gd name="T18" fmla="*/ 150 w 241"/>
                  <a:gd name="T19" fmla="*/ 41 h 545"/>
                  <a:gd name="T20" fmla="*/ 156 w 241"/>
                  <a:gd name="T21" fmla="*/ 27 h 545"/>
                  <a:gd name="T22" fmla="*/ 136 w 241"/>
                  <a:gd name="T23" fmla="*/ 7 h 545"/>
                  <a:gd name="T24" fmla="*/ 136 w 241"/>
                  <a:gd name="T25" fmla="*/ 7 h 545"/>
                  <a:gd name="T26" fmla="*/ 114 w 241"/>
                  <a:gd name="T27" fmla="*/ 0 h 545"/>
                  <a:gd name="T28" fmla="*/ 84 w 241"/>
                  <a:gd name="T29" fmla="*/ 25 h 545"/>
                  <a:gd name="T30" fmla="*/ 90 w 241"/>
                  <a:gd name="T31" fmla="*/ 41 h 545"/>
                  <a:gd name="T32" fmla="*/ 86 w 241"/>
                  <a:gd name="T33" fmla="*/ 46 h 545"/>
                  <a:gd name="T34" fmla="*/ 86 w 241"/>
                  <a:gd name="T35" fmla="*/ 56 h 545"/>
                  <a:gd name="T36" fmla="*/ 91 w 241"/>
                  <a:gd name="T37" fmla="*/ 61 h 545"/>
                  <a:gd name="T38" fmla="*/ 91 w 241"/>
                  <a:gd name="T39" fmla="*/ 73 h 545"/>
                  <a:gd name="T40" fmla="*/ 103 w 241"/>
                  <a:gd name="T41" fmla="*/ 86 h 545"/>
                  <a:gd name="T42" fmla="*/ 103 w 241"/>
                  <a:gd name="T43" fmla="*/ 94 h 545"/>
                  <a:gd name="T44" fmla="*/ 51 w 241"/>
                  <a:gd name="T45" fmla="*/ 99 h 545"/>
                  <a:gd name="T46" fmla="*/ 51 w 241"/>
                  <a:gd name="T47" fmla="*/ 100 h 545"/>
                  <a:gd name="T48" fmla="*/ 0 w 241"/>
                  <a:gd name="T49" fmla="*/ 286 h 545"/>
                  <a:gd name="T50" fmla="*/ 4 w 241"/>
                  <a:gd name="T51" fmla="*/ 286 h 545"/>
                  <a:gd name="T52" fmla="*/ 4 w 241"/>
                  <a:gd name="T53" fmla="*/ 299 h 545"/>
                  <a:gd name="T54" fmla="*/ 15 w 241"/>
                  <a:gd name="T55" fmla="*/ 310 h 545"/>
                  <a:gd name="T56" fmla="*/ 26 w 241"/>
                  <a:gd name="T57" fmla="*/ 299 h 545"/>
                  <a:gd name="T58" fmla="*/ 26 w 241"/>
                  <a:gd name="T59" fmla="*/ 286 h 545"/>
                  <a:gd name="T60" fmla="*/ 29 w 241"/>
                  <a:gd name="T61" fmla="*/ 286 h 545"/>
                  <a:gd name="T62" fmla="*/ 51 w 241"/>
                  <a:gd name="T63" fmla="*/ 182 h 545"/>
                  <a:gd name="T64" fmla="*/ 51 w 241"/>
                  <a:gd name="T65" fmla="*/ 330 h 545"/>
                  <a:gd name="T66" fmla="*/ 69 w 241"/>
                  <a:gd name="T67" fmla="*/ 330 h 545"/>
                  <a:gd name="T68" fmla="*/ 76 w 241"/>
                  <a:gd name="T69" fmla="*/ 528 h 545"/>
                  <a:gd name="T70" fmla="*/ 82 w 241"/>
                  <a:gd name="T71" fmla="*/ 528 h 545"/>
                  <a:gd name="T72" fmla="*/ 73 w 241"/>
                  <a:gd name="T73" fmla="*/ 545 h 545"/>
                  <a:gd name="T74" fmla="*/ 115 w 241"/>
                  <a:gd name="T75" fmla="*/ 545 h 545"/>
                  <a:gd name="T76" fmla="*/ 106 w 241"/>
                  <a:gd name="T77" fmla="*/ 528 h 545"/>
                  <a:gd name="T78" fmla="*/ 112 w 241"/>
                  <a:gd name="T79" fmla="*/ 528 h 545"/>
                  <a:gd name="T80" fmla="*/ 119 w 241"/>
                  <a:gd name="T81" fmla="*/ 330 h 545"/>
                  <a:gd name="T82" fmla="*/ 121 w 241"/>
                  <a:gd name="T83" fmla="*/ 330 h 545"/>
                  <a:gd name="T84" fmla="*/ 128 w 241"/>
                  <a:gd name="T85" fmla="*/ 528 h 545"/>
                  <a:gd name="T86" fmla="*/ 134 w 241"/>
                  <a:gd name="T87" fmla="*/ 528 h 545"/>
                  <a:gd name="T88" fmla="*/ 125 w 241"/>
                  <a:gd name="T89" fmla="*/ 545 h 545"/>
                  <a:gd name="T90" fmla="*/ 167 w 241"/>
                  <a:gd name="T91" fmla="*/ 545 h 545"/>
                  <a:gd name="T92" fmla="*/ 158 w 241"/>
                  <a:gd name="T93" fmla="*/ 528 h 545"/>
                  <a:gd name="T94" fmla="*/ 164 w 241"/>
                  <a:gd name="T95" fmla="*/ 528 h 545"/>
                  <a:gd name="T96" fmla="*/ 171 w 241"/>
                  <a:gd name="T97" fmla="*/ 330 h 545"/>
                  <a:gd name="T98" fmla="*/ 189 w 241"/>
                  <a:gd name="T99" fmla="*/ 330 h 545"/>
                  <a:gd name="T100" fmla="*/ 189 w 241"/>
                  <a:gd name="T101" fmla="*/ 179 h 545"/>
                  <a:gd name="T102" fmla="*/ 212 w 241"/>
                  <a:gd name="T103" fmla="*/ 286 h 545"/>
                  <a:gd name="T104" fmla="*/ 215 w 241"/>
                  <a:gd name="T105" fmla="*/ 286 h 545"/>
                  <a:gd name="T106" fmla="*/ 215 w 241"/>
                  <a:gd name="T107" fmla="*/ 299 h 545"/>
                  <a:gd name="T108" fmla="*/ 226 w 241"/>
                  <a:gd name="T109" fmla="*/ 310 h 545"/>
                  <a:gd name="T110" fmla="*/ 237 w 241"/>
                  <a:gd name="T111" fmla="*/ 299 h 545"/>
                  <a:gd name="T112" fmla="*/ 237 w 241"/>
                  <a:gd name="T113" fmla="*/ 286 h 545"/>
                  <a:gd name="T114" fmla="*/ 241 w 241"/>
                  <a:gd name="T115" fmla="*/ 286 h 545"/>
                  <a:gd name="T116" fmla="*/ 189 w 241"/>
                  <a:gd name="T117" fmla="*/ 99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1" h="545">
                    <a:moveTo>
                      <a:pt x="189" y="99"/>
                    </a:moveTo>
                    <a:cubicBezTo>
                      <a:pt x="189" y="99"/>
                      <a:pt x="189" y="99"/>
                      <a:pt x="189" y="99"/>
                    </a:cubicBezTo>
                    <a:cubicBezTo>
                      <a:pt x="189" y="99"/>
                      <a:pt x="189" y="99"/>
                      <a:pt x="189" y="99"/>
                    </a:cubicBezTo>
                    <a:cubicBezTo>
                      <a:pt x="137" y="94"/>
                      <a:pt x="137" y="94"/>
                      <a:pt x="137" y="94"/>
                    </a:cubicBezTo>
                    <a:cubicBezTo>
                      <a:pt x="137" y="86"/>
                      <a:pt x="137" y="86"/>
                      <a:pt x="137" y="86"/>
                    </a:cubicBezTo>
                    <a:cubicBezTo>
                      <a:pt x="143" y="85"/>
                      <a:pt x="148" y="79"/>
                      <a:pt x="148" y="73"/>
                    </a:cubicBezTo>
                    <a:cubicBezTo>
                      <a:pt x="148" y="61"/>
                      <a:pt x="148" y="61"/>
                      <a:pt x="148" y="61"/>
                    </a:cubicBezTo>
                    <a:cubicBezTo>
                      <a:pt x="151" y="61"/>
                      <a:pt x="153" y="59"/>
                      <a:pt x="153" y="56"/>
                    </a:cubicBezTo>
                    <a:cubicBezTo>
                      <a:pt x="153" y="46"/>
                      <a:pt x="153" y="46"/>
                      <a:pt x="153" y="46"/>
                    </a:cubicBezTo>
                    <a:cubicBezTo>
                      <a:pt x="153" y="44"/>
                      <a:pt x="152" y="42"/>
                      <a:pt x="150" y="41"/>
                    </a:cubicBezTo>
                    <a:cubicBezTo>
                      <a:pt x="154" y="38"/>
                      <a:pt x="156" y="33"/>
                      <a:pt x="156" y="27"/>
                    </a:cubicBezTo>
                    <a:cubicBezTo>
                      <a:pt x="156" y="16"/>
                      <a:pt x="147" y="7"/>
                      <a:pt x="136" y="7"/>
                    </a:cubicBezTo>
                    <a:cubicBezTo>
                      <a:pt x="136" y="7"/>
                      <a:pt x="136" y="7"/>
                      <a:pt x="136" y="7"/>
                    </a:cubicBezTo>
                    <a:cubicBezTo>
                      <a:pt x="130" y="3"/>
                      <a:pt x="123" y="0"/>
                      <a:pt x="114" y="0"/>
                    </a:cubicBezTo>
                    <a:cubicBezTo>
                      <a:pt x="97" y="0"/>
                      <a:pt x="84" y="11"/>
                      <a:pt x="84" y="25"/>
                    </a:cubicBezTo>
                    <a:cubicBezTo>
                      <a:pt x="84" y="31"/>
                      <a:pt x="86" y="37"/>
                      <a:pt x="90" y="41"/>
                    </a:cubicBezTo>
                    <a:cubicBezTo>
                      <a:pt x="88" y="41"/>
                      <a:pt x="86" y="43"/>
                      <a:pt x="86" y="46"/>
                    </a:cubicBezTo>
                    <a:cubicBezTo>
                      <a:pt x="86" y="56"/>
                      <a:pt x="86" y="56"/>
                      <a:pt x="86" y="56"/>
                    </a:cubicBezTo>
                    <a:cubicBezTo>
                      <a:pt x="86" y="59"/>
                      <a:pt x="88" y="61"/>
                      <a:pt x="91" y="61"/>
                    </a:cubicBezTo>
                    <a:cubicBezTo>
                      <a:pt x="91" y="73"/>
                      <a:pt x="91" y="73"/>
                      <a:pt x="91" y="73"/>
                    </a:cubicBezTo>
                    <a:cubicBezTo>
                      <a:pt x="91" y="80"/>
                      <a:pt x="96" y="86"/>
                      <a:pt x="103" y="86"/>
                    </a:cubicBezTo>
                    <a:cubicBezTo>
                      <a:pt x="103" y="94"/>
                      <a:pt x="103" y="94"/>
                      <a:pt x="103" y="94"/>
                    </a:cubicBezTo>
                    <a:cubicBezTo>
                      <a:pt x="51" y="99"/>
                      <a:pt x="51" y="99"/>
                      <a:pt x="51" y="99"/>
                    </a:cubicBezTo>
                    <a:cubicBezTo>
                      <a:pt x="51" y="100"/>
                      <a:pt x="51" y="100"/>
                      <a:pt x="51" y="100"/>
                    </a:cubicBezTo>
                    <a:cubicBezTo>
                      <a:pt x="23" y="160"/>
                      <a:pt x="6" y="220"/>
                      <a:pt x="0" y="286"/>
                    </a:cubicBezTo>
                    <a:cubicBezTo>
                      <a:pt x="4" y="286"/>
                      <a:pt x="4" y="286"/>
                      <a:pt x="4" y="286"/>
                    </a:cubicBezTo>
                    <a:cubicBezTo>
                      <a:pt x="4" y="299"/>
                      <a:pt x="4" y="299"/>
                      <a:pt x="4" y="299"/>
                    </a:cubicBezTo>
                    <a:cubicBezTo>
                      <a:pt x="4" y="305"/>
                      <a:pt x="9" y="310"/>
                      <a:pt x="15" y="310"/>
                    </a:cubicBezTo>
                    <a:cubicBezTo>
                      <a:pt x="21" y="310"/>
                      <a:pt x="26" y="305"/>
                      <a:pt x="26" y="299"/>
                    </a:cubicBezTo>
                    <a:cubicBezTo>
                      <a:pt x="26" y="286"/>
                      <a:pt x="26" y="286"/>
                      <a:pt x="26" y="286"/>
                    </a:cubicBezTo>
                    <a:cubicBezTo>
                      <a:pt x="29" y="286"/>
                      <a:pt x="29" y="286"/>
                      <a:pt x="29" y="286"/>
                    </a:cubicBezTo>
                    <a:cubicBezTo>
                      <a:pt x="33" y="250"/>
                      <a:pt x="41" y="216"/>
                      <a:pt x="51" y="182"/>
                    </a:cubicBezTo>
                    <a:cubicBezTo>
                      <a:pt x="51" y="330"/>
                      <a:pt x="51" y="330"/>
                      <a:pt x="51" y="330"/>
                    </a:cubicBezTo>
                    <a:cubicBezTo>
                      <a:pt x="69" y="330"/>
                      <a:pt x="69" y="330"/>
                      <a:pt x="69" y="330"/>
                    </a:cubicBezTo>
                    <a:cubicBezTo>
                      <a:pt x="76" y="528"/>
                      <a:pt x="76" y="528"/>
                      <a:pt x="76" y="528"/>
                    </a:cubicBezTo>
                    <a:cubicBezTo>
                      <a:pt x="82" y="528"/>
                      <a:pt x="82" y="528"/>
                      <a:pt x="82" y="528"/>
                    </a:cubicBezTo>
                    <a:cubicBezTo>
                      <a:pt x="76" y="531"/>
                      <a:pt x="73" y="538"/>
                      <a:pt x="73" y="545"/>
                    </a:cubicBezTo>
                    <a:cubicBezTo>
                      <a:pt x="115" y="545"/>
                      <a:pt x="115" y="545"/>
                      <a:pt x="115" y="545"/>
                    </a:cubicBezTo>
                    <a:cubicBezTo>
                      <a:pt x="115" y="538"/>
                      <a:pt x="112" y="531"/>
                      <a:pt x="106" y="528"/>
                    </a:cubicBezTo>
                    <a:cubicBezTo>
                      <a:pt x="112" y="528"/>
                      <a:pt x="112" y="528"/>
                      <a:pt x="112" y="528"/>
                    </a:cubicBezTo>
                    <a:cubicBezTo>
                      <a:pt x="119" y="330"/>
                      <a:pt x="119" y="330"/>
                      <a:pt x="119" y="330"/>
                    </a:cubicBezTo>
                    <a:cubicBezTo>
                      <a:pt x="121" y="330"/>
                      <a:pt x="121" y="330"/>
                      <a:pt x="121" y="330"/>
                    </a:cubicBezTo>
                    <a:cubicBezTo>
                      <a:pt x="128" y="528"/>
                      <a:pt x="128" y="528"/>
                      <a:pt x="128" y="528"/>
                    </a:cubicBezTo>
                    <a:cubicBezTo>
                      <a:pt x="134" y="528"/>
                      <a:pt x="134" y="528"/>
                      <a:pt x="134" y="528"/>
                    </a:cubicBezTo>
                    <a:cubicBezTo>
                      <a:pt x="128" y="531"/>
                      <a:pt x="125" y="538"/>
                      <a:pt x="125" y="545"/>
                    </a:cubicBezTo>
                    <a:cubicBezTo>
                      <a:pt x="167" y="545"/>
                      <a:pt x="167" y="545"/>
                      <a:pt x="167" y="545"/>
                    </a:cubicBezTo>
                    <a:cubicBezTo>
                      <a:pt x="167" y="538"/>
                      <a:pt x="164" y="531"/>
                      <a:pt x="158" y="528"/>
                    </a:cubicBezTo>
                    <a:cubicBezTo>
                      <a:pt x="164" y="528"/>
                      <a:pt x="164" y="528"/>
                      <a:pt x="164" y="528"/>
                    </a:cubicBezTo>
                    <a:cubicBezTo>
                      <a:pt x="171" y="330"/>
                      <a:pt x="171" y="330"/>
                      <a:pt x="171" y="330"/>
                    </a:cubicBezTo>
                    <a:cubicBezTo>
                      <a:pt x="189" y="330"/>
                      <a:pt x="189" y="330"/>
                      <a:pt x="189" y="330"/>
                    </a:cubicBezTo>
                    <a:cubicBezTo>
                      <a:pt x="189" y="179"/>
                      <a:pt x="189" y="179"/>
                      <a:pt x="189" y="179"/>
                    </a:cubicBezTo>
                    <a:cubicBezTo>
                      <a:pt x="200" y="214"/>
                      <a:pt x="208" y="249"/>
                      <a:pt x="212" y="286"/>
                    </a:cubicBezTo>
                    <a:cubicBezTo>
                      <a:pt x="215" y="286"/>
                      <a:pt x="215" y="286"/>
                      <a:pt x="215" y="286"/>
                    </a:cubicBezTo>
                    <a:cubicBezTo>
                      <a:pt x="215" y="299"/>
                      <a:pt x="215" y="299"/>
                      <a:pt x="215" y="299"/>
                    </a:cubicBezTo>
                    <a:cubicBezTo>
                      <a:pt x="215" y="305"/>
                      <a:pt x="220" y="310"/>
                      <a:pt x="226" y="310"/>
                    </a:cubicBezTo>
                    <a:cubicBezTo>
                      <a:pt x="232" y="310"/>
                      <a:pt x="237" y="305"/>
                      <a:pt x="237" y="299"/>
                    </a:cubicBezTo>
                    <a:cubicBezTo>
                      <a:pt x="237" y="286"/>
                      <a:pt x="237" y="286"/>
                      <a:pt x="237" y="286"/>
                    </a:cubicBezTo>
                    <a:cubicBezTo>
                      <a:pt x="241" y="286"/>
                      <a:pt x="241" y="286"/>
                      <a:pt x="241" y="286"/>
                    </a:cubicBezTo>
                    <a:cubicBezTo>
                      <a:pt x="235" y="220"/>
                      <a:pt x="217" y="159"/>
                      <a:pt x="189" y="99"/>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97" name="Freeform 69"/>
              <p:cNvSpPr>
                <a:spLocks/>
              </p:cNvSpPr>
              <p:nvPr/>
            </p:nvSpPr>
            <p:spPr bwMode="auto">
              <a:xfrm>
                <a:off x="-1730375" y="2657476"/>
                <a:ext cx="528638" cy="1582738"/>
              </a:xfrm>
              <a:custGeom>
                <a:avLst/>
                <a:gdLst>
                  <a:gd name="T0" fmla="*/ 142 w 172"/>
                  <a:gd name="T1" fmla="*/ 104 h 516"/>
                  <a:gd name="T2" fmla="*/ 102 w 172"/>
                  <a:gd name="T3" fmla="*/ 100 h 516"/>
                  <a:gd name="T4" fmla="*/ 99 w 172"/>
                  <a:gd name="T5" fmla="*/ 96 h 516"/>
                  <a:gd name="T6" fmla="*/ 129 w 172"/>
                  <a:gd name="T7" fmla="*/ 82 h 516"/>
                  <a:gd name="T8" fmla="*/ 117 w 172"/>
                  <a:gd name="T9" fmla="*/ 76 h 516"/>
                  <a:gd name="T10" fmla="*/ 122 w 172"/>
                  <a:gd name="T11" fmla="*/ 60 h 516"/>
                  <a:gd name="T12" fmla="*/ 122 w 172"/>
                  <a:gd name="T13" fmla="*/ 59 h 516"/>
                  <a:gd name="T14" fmla="*/ 106 w 172"/>
                  <a:gd name="T15" fmla="*/ 15 h 516"/>
                  <a:gd name="T16" fmla="*/ 50 w 172"/>
                  <a:gd name="T17" fmla="*/ 39 h 516"/>
                  <a:gd name="T18" fmla="*/ 54 w 172"/>
                  <a:gd name="T19" fmla="*/ 59 h 516"/>
                  <a:gd name="T20" fmla="*/ 51 w 172"/>
                  <a:gd name="T21" fmla="*/ 76 h 516"/>
                  <a:gd name="T22" fmla="*/ 60 w 172"/>
                  <a:gd name="T23" fmla="*/ 95 h 516"/>
                  <a:gd name="T24" fmla="*/ 75 w 172"/>
                  <a:gd name="T25" fmla="*/ 100 h 516"/>
                  <a:gd name="T26" fmla="*/ 31 w 172"/>
                  <a:gd name="T27" fmla="*/ 104 h 516"/>
                  <a:gd name="T28" fmla="*/ 31 w 172"/>
                  <a:gd name="T29" fmla="*/ 104 h 516"/>
                  <a:gd name="T30" fmla="*/ 3 w 172"/>
                  <a:gd name="T31" fmla="*/ 237 h 516"/>
                  <a:gd name="T32" fmla="*/ 11 w 172"/>
                  <a:gd name="T33" fmla="*/ 254 h 516"/>
                  <a:gd name="T34" fmla="*/ 19 w 172"/>
                  <a:gd name="T35" fmla="*/ 237 h 516"/>
                  <a:gd name="T36" fmla="*/ 34 w 172"/>
                  <a:gd name="T37" fmla="*/ 160 h 516"/>
                  <a:gd name="T38" fmla="*/ 40 w 172"/>
                  <a:gd name="T39" fmla="*/ 390 h 516"/>
                  <a:gd name="T40" fmla="*/ 59 w 172"/>
                  <a:gd name="T41" fmla="*/ 508 h 516"/>
                  <a:gd name="T42" fmla="*/ 59 w 172"/>
                  <a:gd name="T43" fmla="*/ 516 h 516"/>
                  <a:gd name="T44" fmla="*/ 85 w 172"/>
                  <a:gd name="T45" fmla="*/ 516 h 516"/>
                  <a:gd name="T46" fmla="*/ 85 w 172"/>
                  <a:gd name="T47" fmla="*/ 390 h 516"/>
                  <a:gd name="T48" fmla="*/ 95 w 172"/>
                  <a:gd name="T49" fmla="*/ 508 h 516"/>
                  <a:gd name="T50" fmla="*/ 95 w 172"/>
                  <a:gd name="T51" fmla="*/ 516 h 516"/>
                  <a:gd name="T52" fmla="*/ 120 w 172"/>
                  <a:gd name="T53" fmla="*/ 516 h 516"/>
                  <a:gd name="T54" fmla="*/ 120 w 172"/>
                  <a:gd name="T55" fmla="*/ 390 h 516"/>
                  <a:gd name="T56" fmla="*/ 133 w 172"/>
                  <a:gd name="T57" fmla="*/ 271 h 516"/>
                  <a:gd name="T58" fmla="*/ 151 w 172"/>
                  <a:gd name="T59" fmla="*/ 237 h 516"/>
                  <a:gd name="T60" fmla="*/ 154 w 172"/>
                  <a:gd name="T61" fmla="*/ 247 h 516"/>
                  <a:gd name="T62" fmla="*/ 170 w 172"/>
                  <a:gd name="T63" fmla="*/ 247 h 516"/>
                  <a:gd name="T64" fmla="*/ 172 w 172"/>
                  <a:gd name="T65" fmla="*/ 237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 h="516">
                    <a:moveTo>
                      <a:pt x="142" y="104"/>
                    </a:moveTo>
                    <a:cubicBezTo>
                      <a:pt x="142" y="104"/>
                      <a:pt x="142" y="104"/>
                      <a:pt x="142" y="104"/>
                    </a:cubicBezTo>
                    <a:cubicBezTo>
                      <a:pt x="102" y="100"/>
                      <a:pt x="102" y="100"/>
                      <a:pt x="102" y="100"/>
                    </a:cubicBezTo>
                    <a:cubicBezTo>
                      <a:pt x="102" y="100"/>
                      <a:pt x="102" y="100"/>
                      <a:pt x="102" y="100"/>
                    </a:cubicBezTo>
                    <a:cubicBezTo>
                      <a:pt x="98" y="100"/>
                      <a:pt x="98" y="100"/>
                      <a:pt x="98" y="100"/>
                    </a:cubicBezTo>
                    <a:cubicBezTo>
                      <a:pt x="99" y="96"/>
                      <a:pt x="99" y="96"/>
                      <a:pt x="99" y="96"/>
                    </a:cubicBezTo>
                    <a:cubicBezTo>
                      <a:pt x="104" y="96"/>
                      <a:pt x="108" y="96"/>
                      <a:pt x="116" y="95"/>
                    </a:cubicBezTo>
                    <a:cubicBezTo>
                      <a:pt x="127" y="93"/>
                      <a:pt x="129" y="86"/>
                      <a:pt x="129" y="82"/>
                    </a:cubicBezTo>
                    <a:cubicBezTo>
                      <a:pt x="129" y="77"/>
                      <a:pt x="126" y="70"/>
                      <a:pt x="125" y="76"/>
                    </a:cubicBezTo>
                    <a:cubicBezTo>
                      <a:pt x="123" y="81"/>
                      <a:pt x="118" y="80"/>
                      <a:pt x="117" y="76"/>
                    </a:cubicBezTo>
                    <a:cubicBezTo>
                      <a:pt x="116" y="74"/>
                      <a:pt x="118" y="68"/>
                      <a:pt x="120" y="64"/>
                    </a:cubicBezTo>
                    <a:cubicBezTo>
                      <a:pt x="120" y="62"/>
                      <a:pt x="121" y="61"/>
                      <a:pt x="122" y="60"/>
                    </a:cubicBezTo>
                    <a:cubicBezTo>
                      <a:pt x="122" y="59"/>
                      <a:pt x="122" y="59"/>
                      <a:pt x="122" y="59"/>
                    </a:cubicBezTo>
                    <a:cubicBezTo>
                      <a:pt x="122" y="59"/>
                      <a:pt x="122" y="59"/>
                      <a:pt x="122" y="59"/>
                    </a:cubicBezTo>
                    <a:cubicBezTo>
                      <a:pt x="123" y="55"/>
                      <a:pt x="124" y="50"/>
                      <a:pt x="124" y="45"/>
                    </a:cubicBezTo>
                    <a:cubicBezTo>
                      <a:pt x="124" y="31"/>
                      <a:pt x="117" y="19"/>
                      <a:pt x="106" y="15"/>
                    </a:cubicBezTo>
                    <a:cubicBezTo>
                      <a:pt x="100" y="6"/>
                      <a:pt x="91" y="0"/>
                      <a:pt x="81" y="0"/>
                    </a:cubicBezTo>
                    <a:cubicBezTo>
                      <a:pt x="64" y="0"/>
                      <a:pt x="50" y="17"/>
                      <a:pt x="50" y="39"/>
                    </a:cubicBezTo>
                    <a:cubicBezTo>
                      <a:pt x="50" y="47"/>
                      <a:pt x="51" y="53"/>
                      <a:pt x="54" y="59"/>
                    </a:cubicBezTo>
                    <a:cubicBezTo>
                      <a:pt x="54" y="59"/>
                      <a:pt x="54" y="59"/>
                      <a:pt x="54" y="59"/>
                    </a:cubicBezTo>
                    <a:cubicBezTo>
                      <a:pt x="54" y="59"/>
                      <a:pt x="61" y="72"/>
                      <a:pt x="59" y="76"/>
                    </a:cubicBezTo>
                    <a:cubicBezTo>
                      <a:pt x="58" y="80"/>
                      <a:pt x="53" y="81"/>
                      <a:pt x="51" y="76"/>
                    </a:cubicBezTo>
                    <a:cubicBezTo>
                      <a:pt x="49" y="70"/>
                      <a:pt x="46" y="77"/>
                      <a:pt x="47" y="82"/>
                    </a:cubicBezTo>
                    <a:cubicBezTo>
                      <a:pt x="47" y="86"/>
                      <a:pt x="49" y="93"/>
                      <a:pt x="60" y="95"/>
                    </a:cubicBezTo>
                    <a:cubicBezTo>
                      <a:pt x="66" y="96"/>
                      <a:pt x="70" y="96"/>
                      <a:pt x="75" y="96"/>
                    </a:cubicBezTo>
                    <a:cubicBezTo>
                      <a:pt x="75" y="100"/>
                      <a:pt x="75" y="100"/>
                      <a:pt x="75" y="100"/>
                    </a:cubicBezTo>
                    <a:cubicBezTo>
                      <a:pt x="71" y="100"/>
                      <a:pt x="71" y="100"/>
                      <a:pt x="71" y="100"/>
                    </a:cubicBezTo>
                    <a:cubicBezTo>
                      <a:pt x="31" y="104"/>
                      <a:pt x="31" y="104"/>
                      <a:pt x="31" y="104"/>
                    </a:cubicBezTo>
                    <a:cubicBezTo>
                      <a:pt x="31" y="104"/>
                      <a:pt x="31" y="104"/>
                      <a:pt x="31" y="104"/>
                    </a:cubicBezTo>
                    <a:cubicBezTo>
                      <a:pt x="31" y="104"/>
                      <a:pt x="31" y="104"/>
                      <a:pt x="31" y="104"/>
                    </a:cubicBezTo>
                    <a:cubicBezTo>
                      <a:pt x="11" y="148"/>
                      <a:pt x="4" y="190"/>
                      <a:pt x="0" y="237"/>
                    </a:cubicBezTo>
                    <a:cubicBezTo>
                      <a:pt x="3" y="237"/>
                      <a:pt x="3" y="237"/>
                      <a:pt x="3" y="237"/>
                    </a:cubicBezTo>
                    <a:cubicBezTo>
                      <a:pt x="3" y="247"/>
                      <a:pt x="3" y="247"/>
                      <a:pt x="3" y="247"/>
                    </a:cubicBezTo>
                    <a:cubicBezTo>
                      <a:pt x="3" y="251"/>
                      <a:pt x="6" y="254"/>
                      <a:pt x="11" y="254"/>
                    </a:cubicBezTo>
                    <a:cubicBezTo>
                      <a:pt x="15" y="254"/>
                      <a:pt x="19" y="251"/>
                      <a:pt x="19" y="247"/>
                    </a:cubicBezTo>
                    <a:cubicBezTo>
                      <a:pt x="19" y="237"/>
                      <a:pt x="19" y="237"/>
                      <a:pt x="19" y="237"/>
                    </a:cubicBezTo>
                    <a:cubicBezTo>
                      <a:pt x="21" y="237"/>
                      <a:pt x="21" y="237"/>
                      <a:pt x="21" y="237"/>
                    </a:cubicBezTo>
                    <a:cubicBezTo>
                      <a:pt x="24" y="210"/>
                      <a:pt x="28" y="185"/>
                      <a:pt x="34" y="160"/>
                    </a:cubicBezTo>
                    <a:cubicBezTo>
                      <a:pt x="40" y="271"/>
                      <a:pt x="40" y="271"/>
                      <a:pt x="40" y="271"/>
                    </a:cubicBezTo>
                    <a:cubicBezTo>
                      <a:pt x="40" y="390"/>
                      <a:pt x="40" y="390"/>
                      <a:pt x="40" y="390"/>
                    </a:cubicBezTo>
                    <a:cubicBezTo>
                      <a:pt x="56" y="390"/>
                      <a:pt x="56" y="390"/>
                      <a:pt x="56" y="390"/>
                    </a:cubicBezTo>
                    <a:cubicBezTo>
                      <a:pt x="59" y="508"/>
                      <a:pt x="59" y="508"/>
                      <a:pt x="59" y="508"/>
                    </a:cubicBezTo>
                    <a:cubicBezTo>
                      <a:pt x="57" y="510"/>
                      <a:pt x="56" y="513"/>
                      <a:pt x="56" y="516"/>
                    </a:cubicBezTo>
                    <a:cubicBezTo>
                      <a:pt x="59" y="516"/>
                      <a:pt x="59" y="516"/>
                      <a:pt x="59" y="516"/>
                    </a:cubicBezTo>
                    <a:cubicBezTo>
                      <a:pt x="82" y="516"/>
                      <a:pt x="82" y="516"/>
                      <a:pt x="82" y="516"/>
                    </a:cubicBezTo>
                    <a:cubicBezTo>
                      <a:pt x="85" y="516"/>
                      <a:pt x="85" y="516"/>
                      <a:pt x="85" y="516"/>
                    </a:cubicBezTo>
                    <a:cubicBezTo>
                      <a:pt x="85" y="513"/>
                      <a:pt x="84" y="510"/>
                      <a:pt x="82" y="508"/>
                    </a:cubicBezTo>
                    <a:cubicBezTo>
                      <a:pt x="85" y="390"/>
                      <a:pt x="85" y="390"/>
                      <a:pt x="85" y="390"/>
                    </a:cubicBezTo>
                    <a:cubicBezTo>
                      <a:pt x="92" y="390"/>
                      <a:pt x="92" y="390"/>
                      <a:pt x="92" y="390"/>
                    </a:cubicBezTo>
                    <a:cubicBezTo>
                      <a:pt x="95" y="508"/>
                      <a:pt x="95" y="508"/>
                      <a:pt x="95" y="508"/>
                    </a:cubicBezTo>
                    <a:cubicBezTo>
                      <a:pt x="93" y="510"/>
                      <a:pt x="92" y="513"/>
                      <a:pt x="92" y="516"/>
                    </a:cubicBezTo>
                    <a:cubicBezTo>
                      <a:pt x="95" y="516"/>
                      <a:pt x="95" y="516"/>
                      <a:pt x="95" y="516"/>
                    </a:cubicBezTo>
                    <a:cubicBezTo>
                      <a:pt x="117" y="516"/>
                      <a:pt x="117" y="516"/>
                      <a:pt x="117" y="516"/>
                    </a:cubicBezTo>
                    <a:cubicBezTo>
                      <a:pt x="120" y="516"/>
                      <a:pt x="120" y="516"/>
                      <a:pt x="120" y="516"/>
                    </a:cubicBezTo>
                    <a:cubicBezTo>
                      <a:pt x="120" y="513"/>
                      <a:pt x="119" y="510"/>
                      <a:pt x="117" y="508"/>
                    </a:cubicBezTo>
                    <a:cubicBezTo>
                      <a:pt x="120" y="390"/>
                      <a:pt x="120" y="390"/>
                      <a:pt x="120" y="390"/>
                    </a:cubicBezTo>
                    <a:cubicBezTo>
                      <a:pt x="133" y="390"/>
                      <a:pt x="133" y="390"/>
                      <a:pt x="133" y="390"/>
                    </a:cubicBezTo>
                    <a:cubicBezTo>
                      <a:pt x="133" y="271"/>
                      <a:pt x="133" y="271"/>
                      <a:pt x="133" y="271"/>
                    </a:cubicBezTo>
                    <a:cubicBezTo>
                      <a:pt x="139" y="160"/>
                      <a:pt x="139" y="160"/>
                      <a:pt x="139" y="160"/>
                    </a:cubicBezTo>
                    <a:cubicBezTo>
                      <a:pt x="145" y="185"/>
                      <a:pt x="148" y="210"/>
                      <a:pt x="151" y="237"/>
                    </a:cubicBezTo>
                    <a:cubicBezTo>
                      <a:pt x="154" y="237"/>
                      <a:pt x="154" y="237"/>
                      <a:pt x="154" y="237"/>
                    </a:cubicBezTo>
                    <a:cubicBezTo>
                      <a:pt x="154" y="247"/>
                      <a:pt x="154" y="247"/>
                      <a:pt x="154" y="247"/>
                    </a:cubicBezTo>
                    <a:cubicBezTo>
                      <a:pt x="154" y="251"/>
                      <a:pt x="157" y="254"/>
                      <a:pt x="162" y="254"/>
                    </a:cubicBezTo>
                    <a:cubicBezTo>
                      <a:pt x="166" y="254"/>
                      <a:pt x="170" y="251"/>
                      <a:pt x="170" y="247"/>
                    </a:cubicBezTo>
                    <a:cubicBezTo>
                      <a:pt x="170" y="237"/>
                      <a:pt x="170" y="237"/>
                      <a:pt x="170" y="237"/>
                    </a:cubicBezTo>
                    <a:cubicBezTo>
                      <a:pt x="172" y="237"/>
                      <a:pt x="172" y="237"/>
                      <a:pt x="172" y="237"/>
                    </a:cubicBezTo>
                    <a:cubicBezTo>
                      <a:pt x="168" y="190"/>
                      <a:pt x="162" y="148"/>
                      <a:pt x="142" y="104"/>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98" name="Freeform 71"/>
              <p:cNvSpPr>
                <a:spLocks/>
              </p:cNvSpPr>
              <p:nvPr/>
            </p:nvSpPr>
            <p:spPr bwMode="auto">
              <a:xfrm>
                <a:off x="-1843088" y="2309813"/>
                <a:ext cx="244475" cy="206375"/>
              </a:xfrm>
              <a:custGeom>
                <a:avLst/>
                <a:gdLst>
                  <a:gd name="T0" fmla="*/ 8 w 80"/>
                  <a:gd name="T1" fmla="*/ 60 h 67"/>
                  <a:gd name="T2" fmla="*/ 8 w 80"/>
                  <a:gd name="T3" fmla="*/ 57 h 67"/>
                  <a:gd name="T4" fmla="*/ 8 w 80"/>
                  <a:gd name="T5" fmla="*/ 57 h 67"/>
                  <a:gd name="T6" fmla="*/ 8 w 80"/>
                  <a:gd name="T7" fmla="*/ 55 h 67"/>
                  <a:gd name="T8" fmla="*/ 8 w 80"/>
                  <a:gd name="T9" fmla="*/ 54 h 67"/>
                  <a:gd name="T10" fmla="*/ 8 w 80"/>
                  <a:gd name="T11" fmla="*/ 52 h 67"/>
                  <a:gd name="T12" fmla="*/ 8 w 80"/>
                  <a:gd name="T13" fmla="*/ 52 h 67"/>
                  <a:gd name="T14" fmla="*/ 9 w 80"/>
                  <a:gd name="T15" fmla="*/ 50 h 67"/>
                  <a:gd name="T16" fmla="*/ 9 w 80"/>
                  <a:gd name="T17" fmla="*/ 50 h 67"/>
                  <a:gd name="T18" fmla="*/ 10 w 80"/>
                  <a:gd name="T19" fmla="*/ 48 h 67"/>
                  <a:gd name="T20" fmla="*/ 10 w 80"/>
                  <a:gd name="T21" fmla="*/ 48 h 67"/>
                  <a:gd name="T22" fmla="*/ 12 w 80"/>
                  <a:gd name="T23" fmla="*/ 43 h 67"/>
                  <a:gd name="T24" fmla="*/ 33 w 80"/>
                  <a:gd name="T25" fmla="*/ 47 h 67"/>
                  <a:gd name="T26" fmla="*/ 52 w 80"/>
                  <a:gd name="T27" fmla="*/ 43 h 67"/>
                  <a:gd name="T28" fmla="*/ 63 w 80"/>
                  <a:gd name="T29" fmla="*/ 47 h 67"/>
                  <a:gd name="T30" fmla="*/ 68 w 80"/>
                  <a:gd name="T31" fmla="*/ 46 h 67"/>
                  <a:gd name="T32" fmla="*/ 68 w 80"/>
                  <a:gd name="T33" fmla="*/ 46 h 67"/>
                  <a:gd name="T34" fmla="*/ 68 w 80"/>
                  <a:gd name="T35" fmla="*/ 46 h 67"/>
                  <a:gd name="T36" fmla="*/ 69 w 80"/>
                  <a:gd name="T37" fmla="*/ 47 h 67"/>
                  <a:gd name="T38" fmla="*/ 69 w 80"/>
                  <a:gd name="T39" fmla="*/ 48 h 67"/>
                  <a:gd name="T40" fmla="*/ 70 w 80"/>
                  <a:gd name="T41" fmla="*/ 49 h 67"/>
                  <a:gd name="T42" fmla="*/ 70 w 80"/>
                  <a:gd name="T43" fmla="*/ 49 h 67"/>
                  <a:gd name="T44" fmla="*/ 70 w 80"/>
                  <a:gd name="T45" fmla="*/ 52 h 67"/>
                  <a:gd name="T46" fmla="*/ 71 w 80"/>
                  <a:gd name="T47" fmla="*/ 52 h 67"/>
                  <a:gd name="T48" fmla="*/ 71 w 80"/>
                  <a:gd name="T49" fmla="*/ 53 h 67"/>
                  <a:gd name="T50" fmla="*/ 71 w 80"/>
                  <a:gd name="T51" fmla="*/ 54 h 67"/>
                  <a:gd name="T52" fmla="*/ 71 w 80"/>
                  <a:gd name="T53" fmla="*/ 55 h 67"/>
                  <a:gd name="T54" fmla="*/ 71 w 80"/>
                  <a:gd name="T55" fmla="*/ 57 h 67"/>
                  <a:gd name="T56" fmla="*/ 71 w 80"/>
                  <a:gd name="T57" fmla="*/ 57 h 67"/>
                  <a:gd name="T58" fmla="*/ 71 w 80"/>
                  <a:gd name="T59" fmla="*/ 60 h 67"/>
                  <a:gd name="T60" fmla="*/ 71 w 80"/>
                  <a:gd name="T61" fmla="*/ 67 h 67"/>
                  <a:gd name="T62" fmla="*/ 73 w 80"/>
                  <a:gd name="T63" fmla="*/ 67 h 67"/>
                  <a:gd name="T64" fmla="*/ 80 w 80"/>
                  <a:gd name="T65" fmla="*/ 43 h 67"/>
                  <a:gd name="T66" fmla="*/ 58 w 80"/>
                  <a:gd name="T67" fmla="*/ 10 h 67"/>
                  <a:gd name="T68" fmla="*/ 58 w 80"/>
                  <a:gd name="T69" fmla="*/ 10 h 67"/>
                  <a:gd name="T70" fmla="*/ 34 w 80"/>
                  <a:gd name="T71" fmla="*/ 0 h 67"/>
                  <a:gd name="T72" fmla="*/ 0 w 80"/>
                  <a:gd name="T73" fmla="*/ 41 h 67"/>
                  <a:gd name="T74" fmla="*/ 7 w 80"/>
                  <a:gd name="T75" fmla="*/ 67 h 67"/>
                  <a:gd name="T76" fmla="*/ 8 w 80"/>
                  <a:gd name="T77" fmla="*/ 67 h 67"/>
                  <a:gd name="T78" fmla="*/ 8 w 80"/>
                  <a:gd name="T79" fmla="*/ 6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0" h="67">
                    <a:moveTo>
                      <a:pt x="8" y="60"/>
                    </a:moveTo>
                    <a:cubicBezTo>
                      <a:pt x="8" y="59"/>
                      <a:pt x="8" y="58"/>
                      <a:pt x="8" y="57"/>
                    </a:cubicBezTo>
                    <a:cubicBezTo>
                      <a:pt x="8" y="57"/>
                      <a:pt x="8" y="57"/>
                      <a:pt x="8" y="57"/>
                    </a:cubicBezTo>
                    <a:cubicBezTo>
                      <a:pt x="8" y="56"/>
                      <a:pt x="8" y="55"/>
                      <a:pt x="8" y="55"/>
                    </a:cubicBezTo>
                    <a:cubicBezTo>
                      <a:pt x="8" y="55"/>
                      <a:pt x="8" y="54"/>
                      <a:pt x="8" y="54"/>
                    </a:cubicBezTo>
                    <a:cubicBezTo>
                      <a:pt x="8" y="54"/>
                      <a:pt x="8" y="53"/>
                      <a:pt x="8" y="52"/>
                    </a:cubicBezTo>
                    <a:cubicBezTo>
                      <a:pt x="8" y="52"/>
                      <a:pt x="8" y="52"/>
                      <a:pt x="8" y="52"/>
                    </a:cubicBezTo>
                    <a:cubicBezTo>
                      <a:pt x="8" y="51"/>
                      <a:pt x="9" y="51"/>
                      <a:pt x="9" y="50"/>
                    </a:cubicBezTo>
                    <a:cubicBezTo>
                      <a:pt x="9" y="50"/>
                      <a:pt x="9" y="50"/>
                      <a:pt x="9" y="50"/>
                    </a:cubicBezTo>
                    <a:cubicBezTo>
                      <a:pt x="9" y="49"/>
                      <a:pt x="9" y="49"/>
                      <a:pt x="10" y="48"/>
                    </a:cubicBezTo>
                    <a:cubicBezTo>
                      <a:pt x="10" y="48"/>
                      <a:pt x="10" y="48"/>
                      <a:pt x="10" y="48"/>
                    </a:cubicBezTo>
                    <a:cubicBezTo>
                      <a:pt x="10" y="46"/>
                      <a:pt x="11" y="44"/>
                      <a:pt x="12" y="43"/>
                    </a:cubicBezTo>
                    <a:cubicBezTo>
                      <a:pt x="17" y="45"/>
                      <a:pt x="24" y="47"/>
                      <a:pt x="33" y="47"/>
                    </a:cubicBezTo>
                    <a:cubicBezTo>
                      <a:pt x="40" y="47"/>
                      <a:pt x="47" y="45"/>
                      <a:pt x="52" y="43"/>
                    </a:cubicBezTo>
                    <a:cubicBezTo>
                      <a:pt x="54" y="45"/>
                      <a:pt x="58" y="47"/>
                      <a:pt x="63" y="47"/>
                    </a:cubicBezTo>
                    <a:cubicBezTo>
                      <a:pt x="65" y="47"/>
                      <a:pt x="67" y="47"/>
                      <a:pt x="68" y="46"/>
                    </a:cubicBezTo>
                    <a:cubicBezTo>
                      <a:pt x="68" y="46"/>
                      <a:pt x="68" y="46"/>
                      <a:pt x="68" y="46"/>
                    </a:cubicBezTo>
                    <a:cubicBezTo>
                      <a:pt x="68" y="46"/>
                      <a:pt x="68" y="46"/>
                      <a:pt x="68" y="46"/>
                    </a:cubicBezTo>
                    <a:cubicBezTo>
                      <a:pt x="69" y="46"/>
                      <a:pt x="69" y="47"/>
                      <a:pt x="69" y="47"/>
                    </a:cubicBezTo>
                    <a:cubicBezTo>
                      <a:pt x="69" y="47"/>
                      <a:pt x="69" y="47"/>
                      <a:pt x="69" y="48"/>
                    </a:cubicBezTo>
                    <a:cubicBezTo>
                      <a:pt x="69" y="48"/>
                      <a:pt x="69" y="48"/>
                      <a:pt x="70" y="49"/>
                    </a:cubicBezTo>
                    <a:cubicBezTo>
                      <a:pt x="70" y="49"/>
                      <a:pt x="70" y="49"/>
                      <a:pt x="70" y="49"/>
                    </a:cubicBezTo>
                    <a:cubicBezTo>
                      <a:pt x="70" y="50"/>
                      <a:pt x="70" y="51"/>
                      <a:pt x="70" y="52"/>
                    </a:cubicBezTo>
                    <a:cubicBezTo>
                      <a:pt x="70" y="52"/>
                      <a:pt x="70" y="52"/>
                      <a:pt x="71" y="52"/>
                    </a:cubicBezTo>
                    <a:cubicBezTo>
                      <a:pt x="71" y="53"/>
                      <a:pt x="71" y="53"/>
                      <a:pt x="71" y="53"/>
                    </a:cubicBezTo>
                    <a:cubicBezTo>
                      <a:pt x="71" y="54"/>
                      <a:pt x="71" y="54"/>
                      <a:pt x="71" y="54"/>
                    </a:cubicBezTo>
                    <a:cubicBezTo>
                      <a:pt x="71" y="55"/>
                      <a:pt x="71" y="55"/>
                      <a:pt x="71" y="55"/>
                    </a:cubicBezTo>
                    <a:cubicBezTo>
                      <a:pt x="71" y="56"/>
                      <a:pt x="71" y="56"/>
                      <a:pt x="71" y="57"/>
                    </a:cubicBezTo>
                    <a:cubicBezTo>
                      <a:pt x="71" y="57"/>
                      <a:pt x="71" y="57"/>
                      <a:pt x="71" y="57"/>
                    </a:cubicBezTo>
                    <a:cubicBezTo>
                      <a:pt x="71" y="58"/>
                      <a:pt x="71" y="59"/>
                      <a:pt x="71" y="60"/>
                    </a:cubicBezTo>
                    <a:cubicBezTo>
                      <a:pt x="71" y="67"/>
                      <a:pt x="71" y="67"/>
                      <a:pt x="71" y="67"/>
                    </a:cubicBezTo>
                    <a:cubicBezTo>
                      <a:pt x="72" y="67"/>
                      <a:pt x="73" y="67"/>
                      <a:pt x="73" y="67"/>
                    </a:cubicBezTo>
                    <a:cubicBezTo>
                      <a:pt x="78" y="61"/>
                      <a:pt x="80" y="52"/>
                      <a:pt x="80" y="43"/>
                    </a:cubicBezTo>
                    <a:cubicBezTo>
                      <a:pt x="80" y="25"/>
                      <a:pt x="70" y="10"/>
                      <a:pt x="58" y="10"/>
                    </a:cubicBezTo>
                    <a:cubicBezTo>
                      <a:pt x="58" y="10"/>
                      <a:pt x="58" y="10"/>
                      <a:pt x="58" y="10"/>
                    </a:cubicBezTo>
                    <a:cubicBezTo>
                      <a:pt x="52" y="2"/>
                      <a:pt x="43" y="0"/>
                      <a:pt x="34" y="0"/>
                    </a:cubicBezTo>
                    <a:cubicBezTo>
                      <a:pt x="15" y="0"/>
                      <a:pt x="0" y="17"/>
                      <a:pt x="0" y="41"/>
                    </a:cubicBezTo>
                    <a:cubicBezTo>
                      <a:pt x="0" y="50"/>
                      <a:pt x="2" y="59"/>
                      <a:pt x="7" y="67"/>
                    </a:cubicBezTo>
                    <a:cubicBezTo>
                      <a:pt x="7" y="67"/>
                      <a:pt x="7" y="67"/>
                      <a:pt x="8" y="67"/>
                    </a:cubicBezTo>
                    <a:lnTo>
                      <a:pt x="8" y="6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99" name="Freeform 72"/>
              <p:cNvSpPr>
                <a:spLocks/>
              </p:cNvSpPr>
              <p:nvPr/>
            </p:nvSpPr>
            <p:spPr bwMode="auto">
              <a:xfrm>
                <a:off x="-1782763" y="2549526"/>
                <a:ext cx="123825" cy="134938"/>
              </a:xfrm>
              <a:custGeom>
                <a:avLst/>
                <a:gdLst>
                  <a:gd name="T0" fmla="*/ 78 w 78"/>
                  <a:gd name="T1" fmla="*/ 64 h 85"/>
                  <a:gd name="T2" fmla="*/ 39 w 78"/>
                  <a:gd name="T3" fmla="*/ 85 h 85"/>
                  <a:gd name="T4" fmla="*/ 0 w 78"/>
                  <a:gd name="T5" fmla="*/ 64 h 85"/>
                  <a:gd name="T6" fmla="*/ 0 w 78"/>
                  <a:gd name="T7" fmla="*/ 0 h 85"/>
                  <a:gd name="T8" fmla="*/ 78 w 78"/>
                  <a:gd name="T9" fmla="*/ 0 h 85"/>
                  <a:gd name="T10" fmla="*/ 78 w 78"/>
                  <a:gd name="T11" fmla="*/ 64 h 85"/>
                </a:gdLst>
                <a:ahLst/>
                <a:cxnLst>
                  <a:cxn ang="0">
                    <a:pos x="T0" y="T1"/>
                  </a:cxn>
                  <a:cxn ang="0">
                    <a:pos x="T2" y="T3"/>
                  </a:cxn>
                  <a:cxn ang="0">
                    <a:pos x="T4" y="T5"/>
                  </a:cxn>
                  <a:cxn ang="0">
                    <a:pos x="T6" y="T7"/>
                  </a:cxn>
                  <a:cxn ang="0">
                    <a:pos x="T8" y="T9"/>
                  </a:cxn>
                  <a:cxn ang="0">
                    <a:pos x="T10" y="T11"/>
                  </a:cxn>
                </a:cxnLst>
                <a:rect l="0" t="0" r="r" b="b"/>
                <a:pathLst>
                  <a:path w="78" h="85">
                    <a:moveTo>
                      <a:pt x="78" y="64"/>
                    </a:moveTo>
                    <a:lnTo>
                      <a:pt x="39" y="85"/>
                    </a:lnTo>
                    <a:lnTo>
                      <a:pt x="0" y="64"/>
                    </a:lnTo>
                    <a:lnTo>
                      <a:pt x="0" y="0"/>
                    </a:lnTo>
                    <a:lnTo>
                      <a:pt x="78" y="0"/>
                    </a:lnTo>
                    <a:lnTo>
                      <a:pt x="78" y="64"/>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200" name="Freeform 73"/>
              <p:cNvSpPr>
                <a:spLocks/>
              </p:cNvSpPr>
              <p:nvPr/>
            </p:nvSpPr>
            <p:spPr bwMode="auto">
              <a:xfrm>
                <a:off x="-1779588" y="2684463"/>
                <a:ext cx="117475" cy="582613"/>
              </a:xfrm>
              <a:custGeom>
                <a:avLst/>
                <a:gdLst>
                  <a:gd name="T0" fmla="*/ 45 w 74"/>
                  <a:gd name="T1" fmla="*/ 39 h 367"/>
                  <a:gd name="T2" fmla="*/ 66 w 74"/>
                  <a:gd name="T3" fmla="*/ 21 h 367"/>
                  <a:gd name="T4" fmla="*/ 37 w 74"/>
                  <a:gd name="T5" fmla="*/ 0 h 367"/>
                  <a:gd name="T6" fmla="*/ 6 w 74"/>
                  <a:gd name="T7" fmla="*/ 21 h 367"/>
                  <a:gd name="T8" fmla="*/ 29 w 74"/>
                  <a:gd name="T9" fmla="*/ 39 h 367"/>
                  <a:gd name="T10" fmla="*/ 0 w 74"/>
                  <a:gd name="T11" fmla="*/ 338 h 367"/>
                  <a:gd name="T12" fmla="*/ 37 w 74"/>
                  <a:gd name="T13" fmla="*/ 367 h 367"/>
                  <a:gd name="T14" fmla="*/ 74 w 74"/>
                  <a:gd name="T15" fmla="*/ 338 h 367"/>
                  <a:gd name="T16" fmla="*/ 45 w 74"/>
                  <a:gd name="T17" fmla="*/ 39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367">
                    <a:moveTo>
                      <a:pt x="45" y="39"/>
                    </a:moveTo>
                    <a:lnTo>
                      <a:pt x="66" y="21"/>
                    </a:lnTo>
                    <a:lnTo>
                      <a:pt x="37" y="0"/>
                    </a:lnTo>
                    <a:lnTo>
                      <a:pt x="6" y="21"/>
                    </a:lnTo>
                    <a:lnTo>
                      <a:pt x="29" y="39"/>
                    </a:lnTo>
                    <a:lnTo>
                      <a:pt x="0" y="338"/>
                    </a:lnTo>
                    <a:lnTo>
                      <a:pt x="37" y="367"/>
                    </a:lnTo>
                    <a:lnTo>
                      <a:pt x="74" y="338"/>
                    </a:lnTo>
                    <a:lnTo>
                      <a:pt x="45" y="39"/>
                    </a:ln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201" name="Freeform 74"/>
              <p:cNvSpPr>
                <a:spLocks/>
              </p:cNvSpPr>
              <p:nvPr/>
            </p:nvSpPr>
            <p:spPr bwMode="auto">
              <a:xfrm>
                <a:off x="-2165350" y="2667001"/>
                <a:ext cx="296863" cy="692150"/>
              </a:xfrm>
              <a:custGeom>
                <a:avLst/>
                <a:gdLst>
                  <a:gd name="T0" fmla="*/ 97 w 97"/>
                  <a:gd name="T1" fmla="*/ 9 h 226"/>
                  <a:gd name="T2" fmla="*/ 63 w 97"/>
                  <a:gd name="T3" fmla="*/ 0 h 226"/>
                  <a:gd name="T4" fmla="*/ 0 w 97"/>
                  <a:gd name="T5" fmla="*/ 226 h 226"/>
                  <a:gd name="T6" fmla="*/ 36 w 97"/>
                  <a:gd name="T7" fmla="*/ 226 h 226"/>
                  <a:gd name="T8" fmla="*/ 97 w 97"/>
                  <a:gd name="T9" fmla="*/ 9 h 226"/>
                </a:gdLst>
                <a:ahLst/>
                <a:cxnLst>
                  <a:cxn ang="0">
                    <a:pos x="T0" y="T1"/>
                  </a:cxn>
                  <a:cxn ang="0">
                    <a:pos x="T2" y="T3"/>
                  </a:cxn>
                  <a:cxn ang="0">
                    <a:pos x="T4" y="T5"/>
                  </a:cxn>
                  <a:cxn ang="0">
                    <a:pos x="T6" y="T7"/>
                  </a:cxn>
                  <a:cxn ang="0">
                    <a:pos x="T8" y="T9"/>
                  </a:cxn>
                </a:cxnLst>
                <a:rect l="0" t="0" r="r" b="b"/>
                <a:pathLst>
                  <a:path w="97" h="226">
                    <a:moveTo>
                      <a:pt x="97" y="9"/>
                    </a:moveTo>
                    <a:cubicBezTo>
                      <a:pt x="86" y="6"/>
                      <a:pt x="74" y="3"/>
                      <a:pt x="63" y="0"/>
                    </a:cubicBezTo>
                    <a:cubicBezTo>
                      <a:pt x="29" y="73"/>
                      <a:pt x="8" y="146"/>
                      <a:pt x="0" y="226"/>
                    </a:cubicBezTo>
                    <a:cubicBezTo>
                      <a:pt x="36" y="226"/>
                      <a:pt x="36" y="226"/>
                      <a:pt x="36" y="226"/>
                    </a:cubicBezTo>
                    <a:cubicBezTo>
                      <a:pt x="44" y="149"/>
                      <a:pt x="65" y="79"/>
                      <a:pt x="97" y="9"/>
                    </a:cubicBezTo>
                    <a:close/>
                  </a:path>
                </a:pathLst>
              </a:custGeom>
              <a:solidFill>
                <a:srgbClr val="008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202" name="Freeform 75"/>
              <p:cNvSpPr>
                <a:spLocks/>
              </p:cNvSpPr>
              <p:nvPr/>
            </p:nvSpPr>
            <p:spPr bwMode="auto">
              <a:xfrm>
                <a:off x="-1570038" y="2667001"/>
                <a:ext cx="296863" cy="692150"/>
              </a:xfrm>
              <a:custGeom>
                <a:avLst/>
                <a:gdLst>
                  <a:gd name="T0" fmla="*/ 0 w 97"/>
                  <a:gd name="T1" fmla="*/ 9 h 226"/>
                  <a:gd name="T2" fmla="*/ 34 w 97"/>
                  <a:gd name="T3" fmla="*/ 0 h 226"/>
                  <a:gd name="T4" fmla="*/ 97 w 97"/>
                  <a:gd name="T5" fmla="*/ 226 h 226"/>
                  <a:gd name="T6" fmla="*/ 61 w 97"/>
                  <a:gd name="T7" fmla="*/ 226 h 226"/>
                  <a:gd name="T8" fmla="*/ 0 w 97"/>
                  <a:gd name="T9" fmla="*/ 9 h 226"/>
                </a:gdLst>
                <a:ahLst/>
                <a:cxnLst>
                  <a:cxn ang="0">
                    <a:pos x="T0" y="T1"/>
                  </a:cxn>
                  <a:cxn ang="0">
                    <a:pos x="T2" y="T3"/>
                  </a:cxn>
                  <a:cxn ang="0">
                    <a:pos x="T4" y="T5"/>
                  </a:cxn>
                  <a:cxn ang="0">
                    <a:pos x="T6" y="T7"/>
                  </a:cxn>
                  <a:cxn ang="0">
                    <a:pos x="T8" y="T9"/>
                  </a:cxn>
                </a:cxnLst>
                <a:rect l="0" t="0" r="r" b="b"/>
                <a:pathLst>
                  <a:path w="97" h="226">
                    <a:moveTo>
                      <a:pt x="0" y="9"/>
                    </a:moveTo>
                    <a:cubicBezTo>
                      <a:pt x="11" y="6"/>
                      <a:pt x="23" y="3"/>
                      <a:pt x="34" y="0"/>
                    </a:cubicBezTo>
                    <a:cubicBezTo>
                      <a:pt x="68" y="73"/>
                      <a:pt x="89" y="146"/>
                      <a:pt x="97" y="226"/>
                    </a:cubicBezTo>
                    <a:cubicBezTo>
                      <a:pt x="61" y="226"/>
                      <a:pt x="61" y="226"/>
                      <a:pt x="61" y="226"/>
                    </a:cubicBezTo>
                    <a:cubicBezTo>
                      <a:pt x="53" y="149"/>
                      <a:pt x="32" y="79"/>
                      <a:pt x="0" y="9"/>
                    </a:cubicBezTo>
                    <a:close/>
                  </a:path>
                </a:pathLst>
              </a:custGeom>
              <a:solidFill>
                <a:srgbClr val="008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203" name="Freeform 76"/>
              <p:cNvSpPr>
                <a:spLocks/>
              </p:cNvSpPr>
              <p:nvPr/>
            </p:nvSpPr>
            <p:spPr bwMode="auto">
              <a:xfrm>
                <a:off x="-1908175" y="3522663"/>
                <a:ext cx="180975" cy="652463"/>
              </a:xfrm>
              <a:custGeom>
                <a:avLst/>
                <a:gdLst>
                  <a:gd name="T0" fmla="*/ 99 w 114"/>
                  <a:gd name="T1" fmla="*/ 411 h 411"/>
                  <a:gd name="T2" fmla="*/ 16 w 114"/>
                  <a:gd name="T3" fmla="*/ 411 h 411"/>
                  <a:gd name="T4" fmla="*/ 0 w 114"/>
                  <a:gd name="T5" fmla="*/ 0 h 411"/>
                  <a:gd name="T6" fmla="*/ 114 w 114"/>
                  <a:gd name="T7" fmla="*/ 0 h 411"/>
                  <a:gd name="T8" fmla="*/ 99 w 114"/>
                  <a:gd name="T9" fmla="*/ 411 h 411"/>
                </a:gdLst>
                <a:ahLst/>
                <a:cxnLst>
                  <a:cxn ang="0">
                    <a:pos x="T0" y="T1"/>
                  </a:cxn>
                  <a:cxn ang="0">
                    <a:pos x="T2" y="T3"/>
                  </a:cxn>
                  <a:cxn ang="0">
                    <a:pos x="T4" y="T5"/>
                  </a:cxn>
                  <a:cxn ang="0">
                    <a:pos x="T6" y="T7"/>
                  </a:cxn>
                  <a:cxn ang="0">
                    <a:pos x="T8" y="T9"/>
                  </a:cxn>
                </a:cxnLst>
                <a:rect l="0" t="0" r="r" b="b"/>
                <a:pathLst>
                  <a:path w="114" h="411">
                    <a:moveTo>
                      <a:pt x="99" y="411"/>
                    </a:moveTo>
                    <a:lnTo>
                      <a:pt x="16" y="411"/>
                    </a:lnTo>
                    <a:lnTo>
                      <a:pt x="0" y="0"/>
                    </a:lnTo>
                    <a:lnTo>
                      <a:pt x="114" y="0"/>
                    </a:lnTo>
                    <a:lnTo>
                      <a:pt x="99" y="411"/>
                    </a:lnTo>
                    <a:close/>
                  </a:path>
                </a:pathLst>
              </a:custGeom>
              <a:solidFill>
                <a:srgbClr val="00B2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204" name="Freeform 77"/>
              <p:cNvSpPr>
                <a:spLocks/>
              </p:cNvSpPr>
              <p:nvPr/>
            </p:nvSpPr>
            <p:spPr bwMode="auto">
              <a:xfrm>
                <a:off x="-1717675" y="3522663"/>
                <a:ext cx="184150" cy="652463"/>
              </a:xfrm>
              <a:custGeom>
                <a:avLst/>
                <a:gdLst>
                  <a:gd name="T0" fmla="*/ 101 w 116"/>
                  <a:gd name="T1" fmla="*/ 411 h 411"/>
                  <a:gd name="T2" fmla="*/ 16 w 116"/>
                  <a:gd name="T3" fmla="*/ 411 h 411"/>
                  <a:gd name="T4" fmla="*/ 0 w 116"/>
                  <a:gd name="T5" fmla="*/ 0 h 411"/>
                  <a:gd name="T6" fmla="*/ 116 w 116"/>
                  <a:gd name="T7" fmla="*/ 0 h 411"/>
                  <a:gd name="T8" fmla="*/ 101 w 116"/>
                  <a:gd name="T9" fmla="*/ 411 h 411"/>
                </a:gdLst>
                <a:ahLst/>
                <a:cxnLst>
                  <a:cxn ang="0">
                    <a:pos x="T0" y="T1"/>
                  </a:cxn>
                  <a:cxn ang="0">
                    <a:pos x="T2" y="T3"/>
                  </a:cxn>
                  <a:cxn ang="0">
                    <a:pos x="T4" y="T5"/>
                  </a:cxn>
                  <a:cxn ang="0">
                    <a:pos x="T6" y="T7"/>
                  </a:cxn>
                  <a:cxn ang="0">
                    <a:pos x="T8" y="T9"/>
                  </a:cxn>
                </a:cxnLst>
                <a:rect l="0" t="0" r="r" b="b"/>
                <a:pathLst>
                  <a:path w="116" h="411">
                    <a:moveTo>
                      <a:pt x="101" y="411"/>
                    </a:moveTo>
                    <a:lnTo>
                      <a:pt x="16" y="411"/>
                    </a:lnTo>
                    <a:lnTo>
                      <a:pt x="0" y="0"/>
                    </a:lnTo>
                    <a:lnTo>
                      <a:pt x="116" y="0"/>
                    </a:lnTo>
                    <a:lnTo>
                      <a:pt x="101" y="411"/>
                    </a:lnTo>
                    <a:close/>
                  </a:path>
                </a:pathLst>
              </a:custGeom>
              <a:solidFill>
                <a:srgbClr val="00B2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205" name="Freeform 78"/>
              <p:cNvSpPr>
                <a:spLocks/>
              </p:cNvSpPr>
              <p:nvPr/>
            </p:nvSpPr>
            <p:spPr bwMode="auto">
              <a:xfrm>
                <a:off x="-1895475" y="4160838"/>
                <a:ext cx="157163" cy="79375"/>
              </a:xfrm>
              <a:custGeom>
                <a:avLst/>
                <a:gdLst>
                  <a:gd name="T0" fmla="*/ 26 w 51"/>
                  <a:gd name="T1" fmla="*/ 0 h 26"/>
                  <a:gd name="T2" fmla="*/ 0 w 51"/>
                  <a:gd name="T3" fmla="*/ 26 h 26"/>
                  <a:gd name="T4" fmla="*/ 51 w 51"/>
                  <a:gd name="T5" fmla="*/ 26 h 26"/>
                  <a:gd name="T6" fmla="*/ 26 w 51"/>
                  <a:gd name="T7" fmla="*/ 0 h 26"/>
                </a:gdLst>
                <a:ahLst/>
                <a:cxnLst>
                  <a:cxn ang="0">
                    <a:pos x="T0" y="T1"/>
                  </a:cxn>
                  <a:cxn ang="0">
                    <a:pos x="T2" y="T3"/>
                  </a:cxn>
                  <a:cxn ang="0">
                    <a:pos x="T4" y="T5"/>
                  </a:cxn>
                  <a:cxn ang="0">
                    <a:pos x="T6" y="T7"/>
                  </a:cxn>
                </a:cxnLst>
                <a:rect l="0" t="0" r="r" b="b"/>
                <a:pathLst>
                  <a:path w="51" h="26">
                    <a:moveTo>
                      <a:pt x="26" y="0"/>
                    </a:moveTo>
                    <a:cubicBezTo>
                      <a:pt x="11" y="0"/>
                      <a:pt x="0" y="12"/>
                      <a:pt x="0" y="26"/>
                    </a:cubicBezTo>
                    <a:cubicBezTo>
                      <a:pt x="51" y="26"/>
                      <a:pt x="51" y="26"/>
                      <a:pt x="51" y="26"/>
                    </a:cubicBezTo>
                    <a:cubicBezTo>
                      <a:pt x="51" y="12"/>
                      <a:pt x="40" y="0"/>
                      <a:pt x="26"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206" name="Freeform 79"/>
              <p:cNvSpPr>
                <a:spLocks/>
              </p:cNvSpPr>
              <p:nvPr/>
            </p:nvSpPr>
            <p:spPr bwMode="auto">
              <a:xfrm>
                <a:off x="-1701800" y="4160838"/>
                <a:ext cx="155575" cy="79375"/>
              </a:xfrm>
              <a:custGeom>
                <a:avLst/>
                <a:gdLst>
                  <a:gd name="T0" fmla="*/ 25 w 51"/>
                  <a:gd name="T1" fmla="*/ 0 h 26"/>
                  <a:gd name="T2" fmla="*/ 0 w 51"/>
                  <a:gd name="T3" fmla="*/ 26 h 26"/>
                  <a:gd name="T4" fmla="*/ 51 w 51"/>
                  <a:gd name="T5" fmla="*/ 26 h 26"/>
                  <a:gd name="T6" fmla="*/ 25 w 51"/>
                  <a:gd name="T7" fmla="*/ 0 h 26"/>
                </a:gdLst>
                <a:ahLst/>
                <a:cxnLst>
                  <a:cxn ang="0">
                    <a:pos x="T0" y="T1"/>
                  </a:cxn>
                  <a:cxn ang="0">
                    <a:pos x="T2" y="T3"/>
                  </a:cxn>
                  <a:cxn ang="0">
                    <a:pos x="T4" y="T5"/>
                  </a:cxn>
                  <a:cxn ang="0">
                    <a:pos x="T6" y="T7"/>
                  </a:cxn>
                </a:cxnLst>
                <a:rect l="0" t="0" r="r" b="b"/>
                <a:pathLst>
                  <a:path w="51" h="26">
                    <a:moveTo>
                      <a:pt x="25" y="0"/>
                    </a:moveTo>
                    <a:cubicBezTo>
                      <a:pt x="11" y="0"/>
                      <a:pt x="0" y="12"/>
                      <a:pt x="0" y="26"/>
                    </a:cubicBezTo>
                    <a:cubicBezTo>
                      <a:pt x="51" y="26"/>
                      <a:pt x="51" y="26"/>
                      <a:pt x="51" y="26"/>
                    </a:cubicBezTo>
                    <a:cubicBezTo>
                      <a:pt x="51" y="12"/>
                      <a:pt x="39" y="0"/>
                      <a:pt x="25"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207" name="Freeform 80"/>
              <p:cNvSpPr>
                <a:spLocks/>
              </p:cNvSpPr>
              <p:nvPr/>
            </p:nvSpPr>
            <p:spPr bwMode="auto">
              <a:xfrm>
                <a:off x="-2149475" y="3359151"/>
                <a:ext cx="79375" cy="88900"/>
              </a:xfrm>
              <a:custGeom>
                <a:avLst/>
                <a:gdLst>
                  <a:gd name="T0" fmla="*/ 0 w 26"/>
                  <a:gd name="T1" fmla="*/ 0 h 29"/>
                  <a:gd name="T2" fmla="*/ 0 w 26"/>
                  <a:gd name="T3" fmla="*/ 16 h 29"/>
                  <a:gd name="T4" fmla="*/ 13 w 26"/>
                  <a:gd name="T5" fmla="*/ 29 h 29"/>
                  <a:gd name="T6" fmla="*/ 26 w 26"/>
                  <a:gd name="T7" fmla="*/ 16 h 29"/>
                  <a:gd name="T8" fmla="*/ 26 w 26"/>
                  <a:gd name="T9" fmla="*/ 0 h 29"/>
                  <a:gd name="T10" fmla="*/ 0 w 26"/>
                  <a:gd name="T11" fmla="*/ 0 h 29"/>
                </a:gdLst>
                <a:ahLst/>
                <a:cxnLst>
                  <a:cxn ang="0">
                    <a:pos x="T0" y="T1"/>
                  </a:cxn>
                  <a:cxn ang="0">
                    <a:pos x="T2" y="T3"/>
                  </a:cxn>
                  <a:cxn ang="0">
                    <a:pos x="T4" y="T5"/>
                  </a:cxn>
                  <a:cxn ang="0">
                    <a:pos x="T6" y="T7"/>
                  </a:cxn>
                  <a:cxn ang="0">
                    <a:pos x="T8" y="T9"/>
                  </a:cxn>
                  <a:cxn ang="0">
                    <a:pos x="T10" y="T11"/>
                  </a:cxn>
                </a:cxnLst>
                <a:rect l="0" t="0" r="r" b="b"/>
                <a:pathLst>
                  <a:path w="26" h="29">
                    <a:moveTo>
                      <a:pt x="0" y="0"/>
                    </a:moveTo>
                    <a:cubicBezTo>
                      <a:pt x="0" y="16"/>
                      <a:pt x="0" y="16"/>
                      <a:pt x="0" y="16"/>
                    </a:cubicBezTo>
                    <a:cubicBezTo>
                      <a:pt x="0" y="23"/>
                      <a:pt x="6" y="29"/>
                      <a:pt x="13" y="29"/>
                    </a:cubicBezTo>
                    <a:cubicBezTo>
                      <a:pt x="20" y="29"/>
                      <a:pt x="26" y="23"/>
                      <a:pt x="26" y="16"/>
                    </a:cubicBezTo>
                    <a:cubicBezTo>
                      <a:pt x="26" y="0"/>
                      <a:pt x="26" y="0"/>
                      <a:pt x="26" y="0"/>
                    </a:cubicBezTo>
                    <a:lnTo>
                      <a:pt x="0" y="0"/>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208" name="Freeform 81"/>
              <p:cNvSpPr>
                <a:spLocks/>
              </p:cNvSpPr>
              <p:nvPr/>
            </p:nvSpPr>
            <p:spPr bwMode="auto">
              <a:xfrm>
                <a:off x="-1368425" y="3359151"/>
                <a:ext cx="80963" cy="88900"/>
              </a:xfrm>
              <a:custGeom>
                <a:avLst/>
                <a:gdLst>
                  <a:gd name="T0" fmla="*/ 0 w 26"/>
                  <a:gd name="T1" fmla="*/ 0 h 29"/>
                  <a:gd name="T2" fmla="*/ 0 w 26"/>
                  <a:gd name="T3" fmla="*/ 16 h 29"/>
                  <a:gd name="T4" fmla="*/ 13 w 26"/>
                  <a:gd name="T5" fmla="*/ 29 h 29"/>
                  <a:gd name="T6" fmla="*/ 26 w 26"/>
                  <a:gd name="T7" fmla="*/ 16 h 29"/>
                  <a:gd name="T8" fmla="*/ 26 w 26"/>
                  <a:gd name="T9" fmla="*/ 0 h 29"/>
                  <a:gd name="T10" fmla="*/ 0 w 26"/>
                  <a:gd name="T11" fmla="*/ 0 h 29"/>
                </a:gdLst>
                <a:ahLst/>
                <a:cxnLst>
                  <a:cxn ang="0">
                    <a:pos x="T0" y="T1"/>
                  </a:cxn>
                  <a:cxn ang="0">
                    <a:pos x="T2" y="T3"/>
                  </a:cxn>
                  <a:cxn ang="0">
                    <a:pos x="T4" y="T5"/>
                  </a:cxn>
                  <a:cxn ang="0">
                    <a:pos x="T6" y="T7"/>
                  </a:cxn>
                  <a:cxn ang="0">
                    <a:pos x="T8" y="T9"/>
                  </a:cxn>
                  <a:cxn ang="0">
                    <a:pos x="T10" y="T11"/>
                  </a:cxn>
                </a:cxnLst>
                <a:rect l="0" t="0" r="r" b="b"/>
                <a:pathLst>
                  <a:path w="26" h="29">
                    <a:moveTo>
                      <a:pt x="0" y="0"/>
                    </a:moveTo>
                    <a:cubicBezTo>
                      <a:pt x="0" y="16"/>
                      <a:pt x="0" y="16"/>
                      <a:pt x="0" y="16"/>
                    </a:cubicBezTo>
                    <a:cubicBezTo>
                      <a:pt x="0" y="23"/>
                      <a:pt x="6" y="29"/>
                      <a:pt x="13" y="29"/>
                    </a:cubicBezTo>
                    <a:cubicBezTo>
                      <a:pt x="20" y="29"/>
                      <a:pt x="26" y="23"/>
                      <a:pt x="26" y="16"/>
                    </a:cubicBezTo>
                    <a:cubicBezTo>
                      <a:pt x="26" y="0"/>
                      <a:pt x="26" y="0"/>
                      <a:pt x="26" y="0"/>
                    </a:cubicBezTo>
                    <a:lnTo>
                      <a:pt x="0" y="0"/>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209" name="Freeform 82"/>
              <p:cNvSpPr>
                <a:spLocks/>
              </p:cNvSpPr>
              <p:nvPr/>
            </p:nvSpPr>
            <p:spPr bwMode="auto">
              <a:xfrm>
                <a:off x="-1974850" y="2651126"/>
                <a:ext cx="509588" cy="871538"/>
              </a:xfrm>
              <a:custGeom>
                <a:avLst/>
                <a:gdLst>
                  <a:gd name="T0" fmla="*/ 199 w 321"/>
                  <a:gd name="T1" fmla="*/ 0 h 549"/>
                  <a:gd name="T2" fmla="*/ 160 w 321"/>
                  <a:gd name="T3" fmla="*/ 313 h 549"/>
                  <a:gd name="T4" fmla="*/ 121 w 321"/>
                  <a:gd name="T5" fmla="*/ 0 h 549"/>
                  <a:gd name="T6" fmla="*/ 0 w 321"/>
                  <a:gd name="T7" fmla="*/ 10 h 549"/>
                  <a:gd name="T8" fmla="*/ 0 w 321"/>
                  <a:gd name="T9" fmla="*/ 549 h 549"/>
                  <a:gd name="T10" fmla="*/ 321 w 321"/>
                  <a:gd name="T11" fmla="*/ 549 h 549"/>
                  <a:gd name="T12" fmla="*/ 321 w 321"/>
                  <a:gd name="T13" fmla="*/ 10 h 549"/>
                  <a:gd name="T14" fmla="*/ 199 w 321"/>
                  <a:gd name="T15" fmla="*/ 0 h 5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1" h="549">
                    <a:moveTo>
                      <a:pt x="199" y="0"/>
                    </a:moveTo>
                    <a:lnTo>
                      <a:pt x="160" y="313"/>
                    </a:lnTo>
                    <a:lnTo>
                      <a:pt x="121" y="0"/>
                    </a:lnTo>
                    <a:lnTo>
                      <a:pt x="0" y="10"/>
                    </a:lnTo>
                    <a:lnTo>
                      <a:pt x="0" y="549"/>
                    </a:lnTo>
                    <a:lnTo>
                      <a:pt x="321" y="549"/>
                    </a:lnTo>
                    <a:lnTo>
                      <a:pt x="321" y="10"/>
                    </a:lnTo>
                    <a:lnTo>
                      <a:pt x="199" y="0"/>
                    </a:lnTo>
                    <a:close/>
                  </a:path>
                </a:pathLst>
              </a:custGeom>
              <a:solidFill>
                <a:srgbClr val="008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210" name="Freeform 83"/>
              <p:cNvSpPr>
                <a:spLocks/>
              </p:cNvSpPr>
              <p:nvPr/>
            </p:nvSpPr>
            <p:spPr bwMode="auto">
              <a:xfrm>
                <a:off x="-1619250" y="2424113"/>
                <a:ext cx="0" cy="317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1"/>
                      <a:pt x="0" y="1"/>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211" name="Freeform 84"/>
              <p:cNvSpPr>
                <a:spLocks/>
              </p:cNvSpPr>
              <p:nvPr/>
            </p:nvSpPr>
            <p:spPr bwMode="auto">
              <a:xfrm>
                <a:off x="-1619250" y="242093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212" name="Freeform 85"/>
              <p:cNvSpPr>
                <a:spLocks/>
              </p:cNvSpPr>
              <p:nvPr/>
            </p:nvSpPr>
            <p:spPr bwMode="auto">
              <a:xfrm>
                <a:off x="-1625600" y="241141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213" name="Freeform 86"/>
              <p:cNvSpPr>
                <a:spLocks/>
              </p:cNvSpPr>
              <p:nvPr/>
            </p:nvSpPr>
            <p:spPr bwMode="auto">
              <a:xfrm>
                <a:off x="-1622425" y="24145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214" name="Freeform 87"/>
              <p:cNvSpPr>
                <a:spLocks/>
              </p:cNvSpPr>
              <p:nvPr/>
            </p:nvSpPr>
            <p:spPr bwMode="auto">
              <a:xfrm>
                <a:off x="-1822450" y="241141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215" name="Freeform 88"/>
              <p:cNvSpPr>
                <a:spLocks/>
              </p:cNvSpPr>
              <p:nvPr/>
            </p:nvSpPr>
            <p:spPr bwMode="auto">
              <a:xfrm>
                <a:off x="-1616075" y="2427288"/>
                <a:ext cx="0" cy="317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216" name="Freeform 89"/>
              <p:cNvSpPr>
                <a:spLocks/>
              </p:cNvSpPr>
              <p:nvPr/>
            </p:nvSpPr>
            <p:spPr bwMode="auto">
              <a:xfrm>
                <a:off x="-1616075" y="2433638"/>
                <a:ext cx="0" cy="6350"/>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1"/>
                      <a:pt x="0" y="0"/>
                      <a:pt x="0" y="0"/>
                    </a:cubicBezTo>
                    <a:cubicBezTo>
                      <a:pt x="0" y="0"/>
                      <a:pt x="0" y="1"/>
                      <a:pt x="0" y="2"/>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217" name="Freeform 90"/>
              <p:cNvSpPr>
                <a:spLocks/>
              </p:cNvSpPr>
              <p:nvPr/>
            </p:nvSpPr>
            <p:spPr bwMode="auto">
              <a:xfrm>
                <a:off x="-1625600" y="240823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218" name="Freeform 91"/>
              <p:cNvSpPr>
                <a:spLocks/>
              </p:cNvSpPr>
              <p:nvPr/>
            </p:nvSpPr>
            <p:spPr bwMode="auto">
              <a:xfrm>
                <a:off x="-1827213" y="2430463"/>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219" name="Freeform 92"/>
              <p:cNvSpPr>
                <a:spLocks/>
              </p:cNvSpPr>
              <p:nvPr/>
            </p:nvSpPr>
            <p:spPr bwMode="auto">
              <a:xfrm>
                <a:off x="-1825625" y="242093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220" name="Freeform 93"/>
              <p:cNvSpPr>
                <a:spLocks/>
              </p:cNvSpPr>
              <p:nvPr/>
            </p:nvSpPr>
            <p:spPr bwMode="auto">
              <a:xfrm>
                <a:off x="-1825625" y="241776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221" name="Freeform 94"/>
              <p:cNvSpPr>
                <a:spLocks/>
              </p:cNvSpPr>
              <p:nvPr/>
            </p:nvSpPr>
            <p:spPr bwMode="auto">
              <a:xfrm>
                <a:off x="-1827213" y="24272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222" name="Freeform 95"/>
              <p:cNvSpPr>
                <a:spLocks/>
              </p:cNvSpPr>
              <p:nvPr/>
            </p:nvSpPr>
            <p:spPr bwMode="auto">
              <a:xfrm>
                <a:off x="-1846263" y="2398713"/>
                <a:ext cx="247650" cy="222250"/>
              </a:xfrm>
              <a:custGeom>
                <a:avLst/>
                <a:gdLst>
                  <a:gd name="T0" fmla="*/ 77 w 81"/>
                  <a:gd name="T1" fmla="*/ 18 h 72"/>
                  <a:gd name="T2" fmla="*/ 75 w 81"/>
                  <a:gd name="T3" fmla="*/ 17 h 72"/>
                  <a:gd name="T4" fmla="*/ 75 w 81"/>
                  <a:gd name="T5" fmla="*/ 13 h 72"/>
                  <a:gd name="T6" fmla="*/ 75 w 81"/>
                  <a:gd name="T7" fmla="*/ 11 h 72"/>
                  <a:gd name="T8" fmla="*/ 75 w 81"/>
                  <a:gd name="T9" fmla="*/ 10 h 72"/>
                  <a:gd name="T10" fmla="*/ 75 w 81"/>
                  <a:gd name="T11" fmla="*/ 9 h 72"/>
                  <a:gd name="T12" fmla="*/ 74 w 81"/>
                  <a:gd name="T13" fmla="*/ 9 h 72"/>
                  <a:gd name="T14" fmla="*/ 74 w 81"/>
                  <a:gd name="T15" fmla="*/ 8 h 72"/>
                  <a:gd name="T16" fmla="*/ 74 w 81"/>
                  <a:gd name="T17" fmla="*/ 7 h 72"/>
                  <a:gd name="T18" fmla="*/ 74 w 81"/>
                  <a:gd name="T19" fmla="*/ 7 h 72"/>
                  <a:gd name="T20" fmla="*/ 73 w 81"/>
                  <a:gd name="T21" fmla="*/ 5 h 72"/>
                  <a:gd name="T22" fmla="*/ 73 w 81"/>
                  <a:gd name="T23" fmla="*/ 5 h 72"/>
                  <a:gd name="T24" fmla="*/ 72 w 81"/>
                  <a:gd name="T25" fmla="*/ 4 h 72"/>
                  <a:gd name="T26" fmla="*/ 72 w 81"/>
                  <a:gd name="T27" fmla="*/ 4 h 72"/>
                  <a:gd name="T28" fmla="*/ 72 w 81"/>
                  <a:gd name="T29" fmla="*/ 3 h 72"/>
                  <a:gd name="T30" fmla="*/ 72 w 81"/>
                  <a:gd name="T31" fmla="*/ 3 h 72"/>
                  <a:gd name="T32" fmla="*/ 65 w 81"/>
                  <a:gd name="T33" fmla="*/ 4 h 72"/>
                  <a:gd name="T34" fmla="*/ 54 w 81"/>
                  <a:gd name="T35" fmla="*/ 1 h 72"/>
                  <a:gd name="T36" fmla="*/ 33 w 81"/>
                  <a:gd name="T37" fmla="*/ 4 h 72"/>
                  <a:gd name="T38" fmla="*/ 11 w 81"/>
                  <a:gd name="T39" fmla="*/ 0 h 72"/>
                  <a:gd name="T40" fmla="*/ 8 w 81"/>
                  <a:gd name="T41" fmla="*/ 4 h 72"/>
                  <a:gd name="T42" fmla="*/ 8 w 81"/>
                  <a:gd name="T43" fmla="*/ 4 h 72"/>
                  <a:gd name="T44" fmla="*/ 7 w 81"/>
                  <a:gd name="T45" fmla="*/ 6 h 72"/>
                  <a:gd name="T46" fmla="*/ 7 w 81"/>
                  <a:gd name="T47" fmla="*/ 6 h 72"/>
                  <a:gd name="T48" fmla="*/ 7 w 81"/>
                  <a:gd name="T49" fmla="*/ 7 h 72"/>
                  <a:gd name="T50" fmla="*/ 7 w 81"/>
                  <a:gd name="T51" fmla="*/ 7 h 72"/>
                  <a:gd name="T52" fmla="*/ 6 w 81"/>
                  <a:gd name="T53" fmla="*/ 9 h 72"/>
                  <a:gd name="T54" fmla="*/ 6 w 81"/>
                  <a:gd name="T55" fmla="*/ 9 h 72"/>
                  <a:gd name="T56" fmla="*/ 6 w 81"/>
                  <a:gd name="T57" fmla="*/ 10 h 72"/>
                  <a:gd name="T58" fmla="*/ 6 w 81"/>
                  <a:gd name="T59" fmla="*/ 11 h 72"/>
                  <a:gd name="T60" fmla="*/ 6 w 81"/>
                  <a:gd name="T61" fmla="*/ 13 h 72"/>
                  <a:gd name="T62" fmla="*/ 6 w 81"/>
                  <a:gd name="T63" fmla="*/ 17 h 72"/>
                  <a:gd name="T64" fmla="*/ 5 w 81"/>
                  <a:gd name="T65" fmla="*/ 18 h 72"/>
                  <a:gd name="T66" fmla="*/ 0 w 81"/>
                  <a:gd name="T67" fmla="*/ 23 h 72"/>
                  <a:gd name="T68" fmla="*/ 0 w 81"/>
                  <a:gd name="T69" fmla="*/ 36 h 72"/>
                  <a:gd name="T70" fmla="*/ 6 w 81"/>
                  <a:gd name="T71" fmla="*/ 42 h 72"/>
                  <a:gd name="T72" fmla="*/ 6 w 81"/>
                  <a:gd name="T73" fmla="*/ 56 h 72"/>
                  <a:gd name="T74" fmla="*/ 23 w 81"/>
                  <a:gd name="T75" fmla="*/ 72 h 72"/>
                  <a:gd name="T76" fmla="*/ 58 w 81"/>
                  <a:gd name="T77" fmla="*/ 72 h 72"/>
                  <a:gd name="T78" fmla="*/ 75 w 81"/>
                  <a:gd name="T79" fmla="*/ 56 h 72"/>
                  <a:gd name="T80" fmla="*/ 75 w 81"/>
                  <a:gd name="T81" fmla="*/ 42 h 72"/>
                  <a:gd name="T82" fmla="*/ 81 w 81"/>
                  <a:gd name="T83" fmla="*/ 36 h 72"/>
                  <a:gd name="T84" fmla="*/ 81 w 81"/>
                  <a:gd name="T85" fmla="*/ 23 h 72"/>
                  <a:gd name="T86" fmla="*/ 77 w 81"/>
                  <a:gd name="T87" fmla="*/ 1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 h="72">
                    <a:moveTo>
                      <a:pt x="77" y="18"/>
                    </a:moveTo>
                    <a:cubicBezTo>
                      <a:pt x="76" y="18"/>
                      <a:pt x="76" y="17"/>
                      <a:pt x="75" y="17"/>
                    </a:cubicBezTo>
                    <a:cubicBezTo>
                      <a:pt x="75" y="13"/>
                      <a:pt x="75" y="13"/>
                      <a:pt x="75" y="13"/>
                    </a:cubicBezTo>
                    <a:cubicBezTo>
                      <a:pt x="75" y="12"/>
                      <a:pt x="75" y="11"/>
                      <a:pt x="75" y="11"/>
                    </a:cubicBezTo>
                    <a:cubicBezTo>
                      <a:pt x="75" y="11"/>
                      <a:pt x="75" y="11"/>
                      <a:pt x="75" y="10"/>
                    </a:cubicBezTo>
                    <a:cubicBezTo>
                      <a:pt x="75" y="10"/>
                      <a:pt x="75" y="10"/>
                      <a:pt x="75" y="9"/>
                    </a:cubicBezTo>
                    <a:cubicBezTo>
                      <a:pt x="74" y="9"/>
                      <a:pt x="74" y="9"/>
                      <a:pt x="74" y="9"/>
                    </a:cubicBezTo>
                    <a:cubicBezTo>
                      <a:pt x="74" y="9"/>
                      <a:pt x="74" y="8"/>
                      <a:pt x="74" y="8"/>
                    </a:cubicBezTo>
                    <a:cubicBezTo>
                      <a:pt x="74" y="8"/>
                      <a:pt x="74" y="8"/>
                      <a:pt x="74" y="7"/>
                    </a:cubicBezTo>
                    <a:cubicBezTo>
                      <a:pt x="74" y="7"/>
                      <a:pt x="74" y="7"/>
                      <a:pt x="74" y="7"/>
                    </a:cubicBezTo>
                    <a:cubicBezTo>
                      <a:pt x="74" y="6"/>
                      <a:pt x="73" y="6"/>
                      <a:pt x="73" y="5"/>
                    </a:cubicBezTo>
                    <a:cubicBezTo>
                      <a:pt x="73" y="5"/>
                      <a:pt x="73" y="5"/>
                      <a:pt x="73" y="5"/>
                    </a:cubicBezTo>
                    <a:cubicBezTo>
                      <a:pt x="73" y="5"/>
                      <a:pt x="73" y="4"/>
                      <a:pt x="72" y="4"/>
                    </a:cubicBezTo>
                    <a:cubicBezTo>
                      <a:pt x="72" y="4"/>
                      <a:pt x="72" y="4"/>
                      <a:pt x="72" y="4"/>
                    </a:cubicBezTo>
                    <a:cubicBezTo>
                      <a:pt x="72" y="3"/>
                      <a:pt x="72" y="3"/>
                      <a:pt x="72" y="3"/>
                    </a:cubicBezTo>
                    <a:cubicBezTo>
                      <a:pt x="72" y="3"/>
                      <a:pt x="72" y="3"/>
                      <a:pt x="72" y="3"/>
                    </a:cubicBezTo>
                    <a:cubicBezTo>
                      <a:pt x="70" y="3"/>
                      <a:pt x="68" y="4"/>
                      <a:pt x="65" y="4"/>
                    </a:cubicBezTo>
                    <a:cubicBezTo>
                      <a:pt x="61" y="4"/>
                      <a:pt x="56" y="2"/>
                      <a:pt x="54" y="1"/>
                    </a:cubicBezTo>
                    <a:cubicBezTo>
                      <a:pt x="49" y="2"/>
                      <a:pt x="41" y="4"/>
                      <a:pt x="33" y="4"/>
                    </a:cubicBezTo>
                    <a:cubicBezTo>
                      <a:pt x="24" y="4"/>
                      <a:pt x="16" y="2"/>
                      <a:pt x="11" y="0"/>
                    </a:cubicBezTo>
                    <a:cubicBezTo>
                      <a:pt x="10" y="2"/>
                      <a:pt x="9" y="3"/>
                      <a:pt x="8" y="4"/>
                    </a:cubicBezTo>
                    <a:cubicBezTo>
                      <a:pt x="8" y="4"/>
                      <a:pt x="8" y="4"/>
                      <a:pt x="8" y="4"/>
                    </a:cubicBezTo>
                    <a:cubicBezTo>
                      <a:pt x="8" y="5"/>
                      <a:pt x="8" y="5"/>
                      <a:pt x="7" y="6"/>
                    </a:cubicBezTo>
                    <a:cubicBezTo>
                      <a:pt x="7" y="6"/>
                      <a:pt x="7" y="6"/>
                      <a:pt x="7" y="6"/>
                    </a:cubicBezTo>
                    <a:cubicBezTo>
                      <a:pt x="7" y="6"/>
                      <a:pt x="7" y="7"/>
                      <a:pt x="7" y="7"/>
                    </a:cubicBezTo>
                    <a:cubicBezTo>
                      <a:pt x="7" y="7"/>
                      <a:pt x="7" y="7"/>
                      <a:pt x="7" y="7"/>
                    </a:cubicBezTo>
                    <a:cubicBezTo>
                      <a:pt x="7" y="8"/>
                      <a:pt x="6" y="8"/>
                      <a:pt x="6" y="9"/>
                    </a:cubicBezTo>
                    <a:cubicBezTo>
                      <a:pt x="6" y="9"/>
                      <a:pt x="6" y="9"/>
                      <a:pt x="6" y="9"/>
                    </a:cubicBezTo>
                    <a:cubicBezTo>
                      <a:pt x="6" y="9"/>
                      <a:pt x="6" y="10"/>
                      <a:pt x="6" y="10"/>
                    </a:cubicBezTo>
                    <a:cubicBezTo>
                      <a:pt x="6" y="11"/>
                      <a:pt x="6" y="11"/>
                      <a:pt x="6" y="11"/>
                    </a:cubicBezTo>
                    <a:cubicBezTo>
                      <a:pt x="6" y="11"/>
                      <a:pt x="6" y="12"/>
                      <a:pt x="6" y="13"/>
                    </a:cubicBezTo>
                    <a:cubicBezTo>
                      <a:pt x="6" y="17"/>
                      <a:pt x="6" y="17"/>
                      <a:pt x="6" y="17"/>
                    </a:cubicBezTo>
                    <a:cubicBezTo>
                      <a:pt x="6" y="17"/>
                      <a:pt x="5" y="17"/>
                      <a:pt x="5" y="18"/>
                    </a:cubicBezTo>
                    <a:cubicBezTo>
                      <a:pt x="2" y="18"/>
                      <a:pt x="0" y="20"/>
                      <a:pt x="0" y="23"/>
                    </a:cubicBezTo>
                    <a:cubicBezTo>
                      <a:pt x="0" y="36"/>
                      <a:pt x="0" y="36"/>
                      <a:pt x="0" y="36"/>
                    </a:cubicBezTo>
                    <a:cubicBezTo>
                      <a:pt x="0" y="39"/>
                      <a:pt x="3" y="42"/>
                      <a:pt x="6" y="42"/>
                    </a:cubicBezTo>
                    <a:cubicBezTo>
                      <a:pt x="6" y="56"/>
                      <a:pt x="6" y="56"/>
                      <a:pt x="6" y="56"/>
                    </a:cubicBezTo>
                    <a:cubicBezTo>
                      <a:pt x="6" y="65"/>
                      <a:pt x="13" y="72"/>
                      <a:pt x="23" y="72"/>
                    </a:cubicBezTo>
                    <a:cubicBezTo>
                      <a:pt x="58" y="72"/>
                      <a:pt x="58" y="72"/>
                      <a:pt x="58" y="72"/>
                    </a:cubicBezTo>
                    <a:cubicBezTo>
                      <a:pt x="67" y="72"/>
                      <a:pt x="75" y="65"/>
                      <a:pt x="75" y="56"/>
                    </a:cubicBezTo>
                    <a:cubicBezTo>
                      <a:pt x="75" y="42"/>
                      <a:pt x="75" y="42"/>
                      <a:pt x="75" y="42"/>
                    </a:cubicBezTo>
                    <a:cubicBezTo>
                      <a:pt x="78" y="42"/>
                      <a:pt x="81" y="39"/>
                      <a:pt x="81" y="36"/>
                    </a:cubicBezTo>
                    <a:cubicBezTo>
                      <a:pt x="81" y="23"/>
                      <a:pt x="81" y="23"/>
                      <a:pt x="81" y="23"/>
                    </a:cubicBezTo>
                    <a:cubicBezTo>
                      <a:pt x="81" y="21"/>
                      <a:pt x="79" y="19"/>
                      <a:pt x="77" y="18"/>
                    </a:cubicBez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223" name="Freeform 107"/>
              <p:cNvSpPr>
                <a:spLocks/>
              </p:cNvSpPr>
              <p:nvPr/>
            </p:nvSpPr>
            <p:spPr bwMode="auto">
              <a:xfrm>
                <a:off x="-793750" y="2562226"/>
                <a:ext cx="0" cy="317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224" name="Freeform 108"/>
              <p:cNvSpPr>
                <a:spLocks/>
              </p:cNvSpPr>
              <p:nvPr/>
            </p:nvSpPr>
            <p:spPr bwMode="auto">
              <a:xfrm>
                <a:off x="-793750" y="255905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225" name="Freeform 109"/>
              <p:cNvSpPr>
                <a:spLocks/>
              </p:cNvSpPr>
              <p:nvPr/>
            </p:nvSpPr>
            <p:spPr bwMode="auto">
              <a:xfrm>
                <a:off x="-800100" y="254952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226" name="Freeform 110"/>
              <p:cNvSpPr>
                <a:spLocks/>
              </p:cNvSpPr>
              <p:nvPr/>
            </p:nvSpPr>
            <p:spPr bwMode="auto">
              <a:xfrm>
                <a:off x="-796925" y="255270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227" name="Freeform 111"/>
              <p:cNvSpPr>
                <a:spLocks/>
              </p:cNvSpPr>
              <p:nvPr/>
            </p:nvSpPr>
            <p:spPr bwMode="auto">
              <a:xfrm>
                <a:off x="-981075" y="254952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228" name="Freeform 112"/>
              <p:cNvSpPr>
                <a:spLocks/>
              </p:cNvSpPr>
              <p:nvPr/>
            </p:nvSpPr>
            <p:spPr bwMode="auto">
              <a:xfrm>
                <a:off x="-793750" y="2565401"/>
                <a:ext cx="0" cy="317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229" name="Freeform 113"/>
              <p:cNvSpPr>
                <a:spLocks/>
              </p:cNvSpPr>
              <p:nvPr/>
            </p:nvSpPr>
            <p:spPr bwMode="auto">
              <a:xfrm>
                <a:off x="-793750" y="2571751"/>
                <a:ext cx="0" cy="317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1"/>
                      <a:pt x="0" y="1"/>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230" name="Freeform 114"/>
              <p:cNvSpPr>
                <a:spLocks/>
              </p:cNvSpPr>
              <p:nvPr/>
            </p:nvSpPr>
            <p:spPr bwMode="auto">
              <a:xfrm>
                <a:off x="-800100" y="254635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231" name="Freeform 115"/>
              <p:cNvSpPr>
                <a:spLocks/>
              </p:cNvSpPr>
              <p:nvPr/>
            </p:nvSpPr>
            <p:spPr bwMode="auto">
              <a:xfrm>
                <a:off x="-987425" y="256857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232" name="Freeform 116"/>
              <p:cNvSpPr>
                <a:spLocks/>
              </p:cNvSpPr>
              <p:nvPr/>
            </p:nvSpPr>
            <p:spPr bwMode="auto">
              <a:xfrm>
                <a:off x="-984250" y="255905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233" name="Freeform 117"/>
              <p:cNvSpPr>
                <a:spLocks/>
              </p:cNvSpPr>
              <p:nvPr/>
            </p:nvSpPr>
            <p:spPr bwMode="auto">
              <a:xfrm>
                <a:off x="-984250" y="255587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234" name="Freeform 118"/>
              <p:cNvSpPr>
                <a:spLocks/>
              </p:cNvSpPr>
              <p:nvPr/>
            </p:nvSpPr>
            <p:spPr bwMode="auto">
              <a:xfrm>
                <a:off x="-987425" y="256540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grpSp>
        <p:sp>
          <p:nvSpPr>
            <p:cNvPr id="139" name="Freeform 5"/>
            <p:cNvSpPr>
              <a:spLocks/>
            </p:cNvSpPr>
            <p:nvPr/>
          </p:nvSpPr>
          <p:spPr bwMode="auto">
            <a:xfrm>
              <a:off x="2144816" y="3401213"/>
              <a:ext cx="469676" cy="204316"/>
            </a:xfrm>
            <a:custGeom>
              <a:avLst/>
              <a:gdLst>
                <a:gd name="T0" fmla="*/ 89 w 115"/>
                <a:gd name="T1" fmla="*/ 0 h 50"/>
                <a:gd name="T2" fmla="*/ 115 w 115"/>
                <a:gd name="T3" fmla="*/ 25 h 50"/>
                <a:gd name="T4" fmla="*/ 115 w 115"/>
                <a:gd name="T5" fmla="*/ 25 h 50"/>
                <a:gd name="T6" fmla="*/ 89 w 115"/>
                <a:gd name="T7" fmla="*/ 50 h 50"/>
                <a:gd name="T8" fmla="*/ 25 w 115"/>
                <a:gd name="T9" fmla="*/ 50 h 50"/>
                <a:gd name="T10" fmla="*/ 0 w 115"/>
                <a:gd name="T11" fmla="*/ 25 h 50"/>
                <a:gd name="T12" fmla="*/ 0 w 115"/>
                <a:gd name="T13" fmla="*/ 25 h 50"/>
                <a:gd name="T14" fmla="*/ 25 w 115"/>
                <a:gd name="T15" fmla="*/ 0 h 50"/>
                <a:gd name="T16" fmla="*/ 89 w 115"/>
                <a:gd name="T1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50">
                  <a:moveTo>
                    <a:pt x="89" y="0"/>
                  </a:moveTo>
                  <a:cubicBezTo>
                    <a:pt x="104" y="0"/>
                    <a:pt x="115" y="11"/>
                    <a:pt x="115" y="25"/>
                  </a:cubicBezTo>
                  <a:cubicBezTo>
                    <a:pt x="115" y="25"/>
                    <a:pt x="115" y="25"/>
                    <a:pt x="115" y="25"/>
                  </a:cubicBezTo>
                  <a:cubicBezTo>
                    <a:pt x="115" y="39"/>
                    <a:pt x="104" y="50"/>
                    <a:pt x="89" y="50"/>
                  </a:cubicBezTo>
                  <a:cubicBezTo>
                    <a:pt x="25" y="50"/>
                    <a:pt x="25" y="50"/>
                    <a:pt x="25" y="50"/>
                  </a:cubicBezTo>
                  <a:cubicBezTo>
                    <a:pt x="11" y="50"/>
                    <a:pt x="0" y="39"/>
                    <a:pt x="0" y="25"/>
                  </a:cubicBezTo>
                  <a:cubicBezTo>
                    <a:pt x="0" y="25"/>
                    <a:pt x="0" y="25"/>
                    <a:pt x="0" y="25"/>
                  </a:cubicBezTo>
                  <a:cubicBezTo>
                    <a:pt x="0" y="11"/>
                    <a:pt x="11" y="0"/>
                    <a:pt x="25" y="0"/>
                  </a:cubicBezTo>
                  <a:lnTo>
                    <a:pt x="89" y="0"/>
                  </a:lnTo>
                  <a:close/>
                </a:path>
              </a:pathLst>
            </a:custGeom>
            <a:solidFill>
              <a:srgbClr val="BC90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40" name="Freeform 6"/>
            <p:cNvSpPr>
              <a:spLocks/>
            </p:cNvSpPr>
            <p:nvPr/>
          </p:nvSpPr>
          <p:spPr bwMode="auto">
            <a:xfrm>
              <a:off x="2144816" y="3715156"/>
              <a:ext cx="469676" cy="208053"/>
            </a:xfrm>
            <a:custGeom>
              <a:avLst/>
              <a:gdLst>
                <a:gd name="T0" fmla="*/ 89 w 115"/>
                <a:gd name="T1" fmla="*/ 0 h 51"/>
                <a:gd name="T2" fmla="*/ 115 w 115"/>
                <a:gd name="T3" fmla="*/ 26 h 51"/>
                <a:gd name="T4" fmla="*/ 115 w 115"/>
                <a:gd name="T5" fmla="*/ 26 h 51"/>
                <a:gd name="T6" fmla="*/ 89 w 115"/>
                <a:gd name="T7" fmla="*/ 51 h 51"/>
                <a:gd name="T8" fmla="*/ 25 w 115"/>
                <a:gd name="T9" fmla="*/ 51 h 51"/>
                <a:gd name="T10" fmla="*/ 0 w 115"/>
                <a:gd name="T11" fmla="*/ 26 h 51"/>
                <a:gd name="T12" fmla="*/ 0 w 115"/>
                <a:gd name="T13" fmla="*/ 26 h 51"/>
                <a:gd name="T14" fmla="*/ 25 w 115"/>
                <a:gd name="T15" fmla="*/ 0 h 51"/>
                <a:gd name="T16" fmla="*/ 89 w 115"/>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51">
                  <a:moveTo>
                    <a:pt x="89" y="0"/>
                  </a:moveTo>
                  <a:cubicBezTo>
                    <a:pt x="104" y="0"/>
                    <a:pt x="115" y="12"/>
                    <a:pt x="115" y="26"/>
                  </a:cubicBezTo>
                  <a:cubicBezTo>
                    <a:pt x="115" y="26"/>
                    <a:pt x="115" y="26"/>
                    <a:pt x="115" y="26"/>
                  </a:cubicBezTo>
                  <a:cubicBezTo>
                    <a:pt x="115" y="40"/>
                    <a:pt x="104" y="51"/>
                    <a:pt x="89" y="51"/>
                  </a:cubicBezTo>
                  <a:cubicBezTo>
                    <a:pt x="25" y="51"/>
                    <a:pt x="25" y="51"/>
                    <a:pt x="25" y="51"/>
                  </a:cubicBezTo>
                  <a:cubicBezTo>
                    <a:pt x="11" y="51"/>
                    <a:pt x="0" y="40"/>
                    <a:pt x="0" y="26"/>
                  </a:cubicBezTo>
                  <a:cubicBezTo>
                    <a:pt x="0" y="26"/>
                    <a:pt x="0" y="26"/>
                    <a:pt x="0" y="26"/>
                  </a:cubicBezTo>
                  <a:cubicBezTo>
                    <a:pt x="0" y="12"/>
                    <a:pt x="11" y="0"/>
                    <a:pt x="25" y="0"/>
                  </a:cubicBezTo>
                  <a:lnTo>
                    <a:pt x="89" y="0"/>
                  </a:lnTo>
                  <a:close/>
                </a:path>
              </a:pathLst>
            </a:custGeom>
            <a:solidFill>
              <a:srgbClr val="BC90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41" name="Freeform 289"/>
            <p:cNvSpPr>
              <a:spLocks/>
            </p:cNvSpPr>
            <p:nvPr/>
          </p:nvSpPr>
          <p:spPr bwMode="auto">
            <a:xfrm>
              <a:off x="2540987" y="3332691"/>
              <a:ext cx="1023746" cy="1641942"/>
            </a:xfrm>
            <a:custGeom>
              <a:avLst/>
              <a:gdLst>
                <a:gd name="connsiteX0" fmla="*/ 534972 w 1023744"/>
                <a:gd name="connsiteY0" fmla="*/ 0 h 1641941"/>
                <a:gd name="connsiteX1" fmla="*/ 1000519 w 1023744"/>
                <a:gd name="connsiteY1" fmla="*/ 533077 h 1641941"/>
                <a:gd name="connsiteX2" fmla="*/ 1000519 w 1023744"/>
                <a:gd name="connsiteY2" fmla="*/ 817927 h 1641941"/>
                <a:gd name="connsiteX3" fmla="*/ 959682 w 1023744"/>
                <a:gd name="connsiteY3" fmla="*/ 1053945 h 1641941"/>
                <a:gd name="connsiteX4" fmla="*/ 1016374 w 1023744"/>
                <a:gd name="connsiteY4" fmla="*/ 1165479 h 1641941"/>
                <a:gd name="connsiteX5" fmla="*/ 1023744 w 1023744"/>
                <a:gd name="connsiteY5" fmla="*/ 1179979 h 1641941"/>
                <a:gd name="connsiteX6" fmla="*/ 934988 w 1023744"/>
                <a:gd name="connsiteY6" fmla="*/ 1277635 h 1641941"/>
                <a:gd name="connsiteX7" fmla="*/ 531161 w 1023744"/>
                <a:gd name="connsiteY7" fmla="*/ 1579389 h 1641941"/>
                <a:gd name="connsiteX8" fmla="*/ 401311 w 1023744"/>
                <a:gd name="connsiteY8" fmla="*/ 1641941 h 1641941"/>
                <a:gd name="connsiteX9" fmla="*/ 398676 w 1023744"/>
                <a:gd name="connsiteY9" fmla="*/ 1632801 h 1641941"/>
                <a:gd name="connsiteX10" fmla="*/ 302198 w 1023744"/>
                <a:gd name="connsiteY10" fmla="*/ 1298102 h 1641941"/>
                <a:gd name="connsiteX11" fmla="*/ 0 w 1023744"/>
                <a:gd name="connsiteY11" fmla="*/ 817927 h 1641941"/>
                <a:gd name="connsiteX12" fmla="*/ 0 w 1023744"/>
                <a:gd name="connsiteY12" fmla="*/ 533077 h 1641941"/>
                <a:gd name="connsiteX13" fmla="*/ 534972 w 1023744"/>
                <a:gd name="connsiteY13" fmla="*/ 0 h 164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23744" h="1641941">
                  <a:moveTo>
                    <a:pt x="534972" y="0"/>
                  </a:moveTo>
                  <a:cubicBezTo>
                    <a:pt x="833085" y="0"/>
                    <a:pt x="1000519" y="240088"/>
                    <a:pt x="1000519" y="533077"/>
                  </a:cubicBezTo>
                  <a:cubicBezTo>
                    <a:pt x="1000519" y="533077"/>
                    <a:pt x="1000519" y="533077"/>
                    <a:pt x="1000519" y="817927"/>
                  </a:cubicBezTo>
                  <a:cubicBezTo>
                    <a:pt x="1000519" y="903382"/>
                    <a:pt x="988268" y="984767"/>
                    <a:pt x="959682" y="1053945"/>
                  </a:cubicBezTo>
                  <a:cubicBezTo>
                    <a:pt x="959682" y="1053945"/>
                    <a:pt x="959682" y="1053945"/>
                    <a:pt x="1016374" y="1165479"/>
                  </a:cubicBezTo>
                  <a:lnTo>
                    <a:pt x="1023744" y="1179979"/>
                  </a:lnTo>
                  <a:lnTo>
                    <a:pt x="934988" y="1277635"/>
                  </a:lnTo>
                  <a:cubicBezTo>
                    <a:pt x="816070" y="1396553"/>
                    <a:pt x="680140" y="1498459"/>
                    <a:pt x="531161" y="1579389"/>
                  </a:cubicBezTo>
                  <a:lnTo>
                    <a:pt x="401311" y="1641941"/>
                  </a:lnTo>
                  <a:lnTo>
                    <a:pt x="398676" y="1632801"/>
                  </a:lnTo>
                  <a:cubicBezTo>
                    <a:pt x="384894" y="1584987"/>
                    <a:pt x="357328" y="1489359"/>
                    <a:pt x="302198" y="1298102"/>
                  </a:cubicBezTo>
                  <a:cubicBezTo>
                    <a:pt x="122513" y="1212647"/>
                    <a:pt x="0" y="1029530"/>
                    <a:pt x="0" y="817927"/>
                  </a:cubicBezTo>
                  <a:cubicBezTo>
                    <a:pt x="0" y="817927"/>
                    <a:pt x="0" y="817927"/>
                    <a:pt x="0" y="533077"/>
                  </a:cubicBezTo>
                  <a:cubicBezTo>
                    <a:pt x="0" y="240088"/>
                    <a:pt x="240941" y="0"/>
                    <a:pt x="534972" y="0"/>
                  </a:cubicBezTo>
                  <a:close/>
                </a:path>
              </a:pathLst>
            </a:custGeom>
            <a:solidFill>
              <a:srgbClr val="BC90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noAutofit/>
            </a:bodyPr>
            <a:lstStyle/>
            <a:p>
              <a:pPr defTabSz="895881">
                <a:defRPr/>
              </a:pPr>
              <a:endParaRPr lang="en-US" sz="1762" kern="0">
                <a:solidFill>
                  <a:sysClr val="windowText" lastClr="000000"/>
                </a:solidFill>
              </a:endParaRPr>
            </a:p>
          </p:txBody>
        </p:sp>
        <p:sp>
          <p:nvSpPr>
            <p:cNvPr id="142" name="Rectangle 11"/>
            <p:cNvSpPr>
              <a:spLocks noChangeArrowheads="1"/>
            </p:cNvSpPr>
            <p:nvPr/>
          </p:nvSpPr>
          <p:spPr bwMode="auto">
            <a:xfrm>
              <a:off x="2332934" y="2392093"/>
              <a:ext cx="1016592" cy="1892406"/>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43" name="Freeform 12"/>
            <p:cNvSpPr>
              <a:spLocks/>
            </p:cNvSpPr>
            <p:nvPr/>
          </p:nvSpPr>
          <p:spPr bwMode="auto">
            <a:xfrm>
              <a:off x="2385257" y="2417010"/>
              <a:ext cx="910699" cy="1831360"/>
            </a:xfrm>
            <a:custGeom>
              <a:avLst/>
              <a:gdLst>
                <a:gd name="T0" fmla="*/ 223 w 223"/>
                <a:gd name="T1" fmla="*/ 441 h 450"/>
                <a:gd name="T2" fmla="*/ 214 w 223"/>
                <a:gd name="T3" fmla="*/ 450 h 450"/>
                <a:gd name="T4" fmla="*/ 9 w 223"/>
                <a:gd name="T5" fmla="*/ 450 h 450"/>
                <a:gd name="T6" fmla="*/ 0 w 223"/>
                <a:gd name="T7" fmla="*/ 441 h 450"/>
                <a:gd name="T8" fmla="*/ 0 w 223"/>
                <a:gd name="T9" fmla="*/ 10 h 450"/>
                <a:gd name="T10" fmla="*/ 9 w 223"/>
                <a:gd name="T11" fmla="*/ 0 h 450"/>
                <a:gd name="T12" fmla="*/ 214 w 223"/>
                <a:gd name="T13" fmla="*/ 0 h 450"/>
                <a:gd name="T14" fmla="*/ 223 w 223"/>
                <a:gd name="T15" fmla="*/ 10 h 450"/>
                <a:gd name="T16" fmla="*/ 223 w 223"/>
                <a:gd name="T17" fmla="*/ 441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3" h="450">
                  <a:moveTo>
                    <a:pt x="223" y="441"/>
                  </a:moveTo>
                  <a:cubicBezTo>
                    <a:pt x="223" y="446"/>
                    <a:pt x="219" y="450"/>
                    <a:pt x="214" y="450"/>
                  </a:cubicBezTo>
                  <a:cubicBezTo>
                    <a:pt x="9" y="450"/>
                    <a:pt x="9" y="450"/>
                    <a:pt x="9" y="450"/>
                  </a:cubicBezTo>
                  <a:cubicBezTo>
                    <a:pt x="4" y="450"/>
                    <a:pt x="0" y="446"/>
                    <a:pt x="0" y="441"/>
                  </a:cubicBezTo>
                  <a:cubicBezTo>
                    <a:pt x="0" y="10"/>
                    <a:pt x="0" y="10"/>
                    <a:pt x="0" y="10"/>
                  </a:cubicBezTo>
                  <a:cubicBezTo>
                    <a:pt x="0" y="4"/>
                    <a:pt x="4" y="0"/>
                    <a:pt x="9" y="0"/>
                  </a:cubicBezTo>
                  <a:cubicBezTo>
                    <a:pt x="214" y="0"/>
                    <a:pt x="214" y="0"/>
                    <a:pt x="214" y="0"/>
                  </a:cubicBezTo>
                  <a:cubicBezTo>
                    <a:pt x="219" y="0"/>
                    <a:pt x="223" y="4"/>
                    <a:pt x="223" y="10"/>
                  </a:cubicBezTo>
                  <a:lnTo>
                    <a:pt x="223" y="4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44" name="Rectangle 13"/>
            <p:cNvSpPr>
              <a:spLocks noChangeArrowheads="1"/>
            </p:cNvSpPr>
            <p:nvPr/>
          </p:nvSpPr>
          <p:spPr bwMode="auto">
            <a:xfrm>
              <a:off x="2463747" y="2701057"/>
              <a:ext cx="754969" cy="1265757"/>
            </a:xfrm>
            <a:prstGeom prst="rect">
              <a:avLst/>
            </a:prstGeom>
            <a:solidFill>
              <a:srgbClr val="FFFFFF">
                <a:lumMod val="50000"/>
              </a:srgbClr>
            </a:solidFill>
            <a:ln>
              <a:noFill/>
            </a:ln>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45" name="Freeform 14"/>
            <p:cNvSpPr>
              <a:spLocks/>
            </p:cNvSpPr>
            <p:nvPr/>
          </p:nvSpPr>
          <p:spPr bwMode="auto">
            <a:xfrm>
              <a:off x="2463747" y="4049038"/>
              <a:ext cx="48587" cy="44850"/>
            </a:xfrm>
            <a:custGeom>
              <a:avLst/>
              <a:gdLst>
                <a:gd name="T0" fmla="*/ 11 w 12"/>
                <a:gd name="T1" fmla="*/ 4 h 11"/>
                <a:gd name="T2" fmla="*/ 5 w 12"/>
                <a:gd name="T3" fmla="*/ 4 h 11"/>
                <a:gd name="T4" fmla="*/ 8 w 12"/>
                <a:gd name="T5" fmla="*/ 2 h 11"/>
                <a:gd name="T6" fmla="*/ 8 w 12"/>
                <a:gd name="T7" fmla="*/ 0 h 11"/>
                <a:gd name="T8" fmla="*/ 7 w 12"/>
                <a:gd name="T9" fmla="*/ 0 h 11"/>
                <a:gd name="T10" fmla="*/ 0 w 12"/>
                <a:gd name="T11" fmla="*/ 5 h 11"/>
                <a:gd name="T12" fmla="*/ 7 w 12"/>
                <a:gd name="T13" fmla="*/ 11 h 11"/>
                <a:gd name="T14" fmla="*/ 7 w 12"/>
                <a:gd name="T15" fmla="*/ 11 h 11"/>
                <a:gd name="T16" fmla="*/ 8 w 12"/>
                <a:gd name="T17" fmla="*/ 10 h 11"/>
                <a:gd name="T18" fmla="*/ 8 w 12"/>
                <a:gd name="T19" fmla="*/ 9 h 11"/>
                <a:gd name="T20" fmla="*/ 5 w 12"/>
                <a:gd name="T21" fmla="*/ 6 h 11"/>
                <a:gd name="T22" fmla="*/ 11 w 12"/>
                <a:gd name="T23" fmla="*/ 6 h 11"/>
                <a:gd name="T24" fmla="*/ 12 w 12"/>
                <a:gd name="T25" fmla="*/ 5 h 11"/>
                <a:gd name="T26" fmla="*/ 11 w 12"/>
                <a:gd name="T27"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11">
                  <a:moveTo>
                    <a:pt x="11" y="4"/>
                  </a:moveTo>
                  <a:cubicBezTo>
                    <a:pt x="5" y="4"/>
                    <a:pt x="5" y="4"/>
                    <a:pt x="5" y="4"/>
                  </a:cubicBezTo>
                  <a:cubicBezTo>
                    <a:pt x="8" y="2"/>
                    <a:pt x="8" y="2"/>
                    <a:pt x="8" y="2"/>
                  </a:cubicBezTo>
                  <a:cubicBezTo>
                    <a:pt x="8" y="1"/>
                    <a:pt x="9" y="1"/>
                    <a:pt x="8" y="0"/>
                  </a:cubicBezTo>
                  <a:cubicBezTo>
                    <a:pt x="8" y="0"/>
                    <a:pt x="7" y="0"/>
                    <a:pt x="7" y="0"/>
                  </a:cubicBezTo>
                  <a:cubicBezTo>
                    <a:pt x="0" y="5"/>
                    <a:pt x="0" y="5"/>
                    <a:pt x="0" y="5"/>
                  </a:cubicBezTo>
                  <a:cubicBezTo>
                    <a:pt x="7" y="11"/>
                    <a:pt x="7" y="11"/>
                    <a:pt x="7" y="11"/>
                  </a:cubicBezTo>
                  <a:cubicBezTo>
                    <a:pt x="7" y="11"/>
                    <a:pt x="7" y="11"/>
                    <a:pt x="7" y="11"/>
                  </a:cubicBezTo>
                  <a:cubicBezTo>
                    <a:pt x="8" y="11"/>
                    <a:pt x="8" y="11"/>
                    <a:pt x="8" y="10"/>
                  </a:cubicBezTo>
                  <a:cubicBezTo>
                    <a:pt x="9" y="10"/>
                    <a:pt x="8" y="9"/>
                    <a:pt x="8" y="9"/>
                  </a:cubicBezTo>
                  <a:cubicBezTo>
                    <a:pt x="5" y="6"/>
                    <a:pt x="5" y="6"/>
                    <a:pt x="5" y="6"/>
                  </a:cubicBezTo>
                  <a:cubicBezTo>
                    <a:pt x="11" y="6"/>
                    <a:pt x="11" y="6"/>
                    <a:pt x="11" y="6"/>
                  </a:cubicBezTo>
                  <a:cubicBezTo>
                    <a:pt x="12" y="6"/>
                    <a:pt x="12" y="6"/>
                    <a:pt x="12" y="5"/>
                  </a:cubicBezTo>
                  <a:cubicBezTo>
                    <a:pt x="12" y="5"/>
                    <a:pt x="12" y="4"/>
                    <a:pt x="11" y="4"/>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46" name="Freeform 16"/>
            <p:cNvSpPr>
              <a:spLocks/>
            </p:cNvSpPr>
            <p:nvPr/>
          </p:nvSpPr>
          <p:spPr bwMode="auto">
            <a:xfrm>
              <a:off x="2838737" y="4040315"/>
              <a:ext cx="28654" cy="24914"/>
            </a:xfrm>
            <a:custGeom>
              <a:avLst/>
              <a:gdLst>
                <a:gd name="T0" fmla="*/ 0 w 23"/>
                <a:gd name="T1" fmla="*/ 20 h 20"/>
                <a:gd name="T2" fmla="*/ 23 w 23"/>
                <a:gd name="T3" fmla="*/ 20 h 20"/>
                <a:gd name="T4" fmla="*/ 23 w 23"/>
                <a:gd name="T5" fmla="*/ 0 h 20"/>
                <a:gd name="T6" fmla="*/ 0 w 23"/>
                <a:gd name="T7" fmla="*/ 4 h 20"/>
                <a:gd name="T8" fmla="*/ 0 w 23"/>
                <a:gd name="T9" fmla="*/ 20 h 20"/>
              </a:gdLst>
              <a:ahLst/>
              <a:cxnLst>
                <a:cxn ang="0">
                  <a:pos x="T0" y="T1"/>
                </a:cxn>
                <a:cxn ang="0">
                  <a:pos x="T2" y="T3"/>
                </a:cxn>
                <a:cxn ang="0">
                  <a:pos x="T4" y="T5"/>
                </a:cxn>
                <a:cxn ang="0">
                  <a:pos x="T6" y="T7"/>
                </a:cxn>
                <a:cxn ang="0">
                  <a:pos x="T8" y="T9"/>
                </a:cxn>
              </a:cxnLst>
              <a:rect l="0" t="0" r="r" b="b"/>
              <a:pathLst>
                <a:path w="23" h="20">
                  <a:moveTo>
                    <a:pt x="0" y="20"/>
                  </a:moveTo>
                  <a:lnTo>
                    <a:pt x="23" y="20"/>
                  </a:lnTo>
                  <a:lnTo>
                    <a:pt x="23" y="0"/>
                  </a:lnTo>
                  <a:lnTo>
                    <a:pt x="0" y="4"/>
                  </a:lnTo>
                  <a:lnTo>
                    <a:pt x="0" y="20"/>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47" name="Freeform 17"/>
            <p:cNvSpPr>
              <a:spLocks/>
            </p:cNvSpPr>
            <p:nvPr/>
          </p:nvSpPr>
          <p:spPr bwMode="auto">
            <a:xfrm>
              <a:off x="2810086" y="4045299"/>
              <a:ext cx="24915" cy="19933"/>
            </a:xfrm>
            <a:custGeom>
              <a:avLst/>
              <a:gdLst>
                <a:gd name="T0" fmla="*/ 20 w 20"/>
                <a:gd name="T1" fmla="*/ 16 h 16"/>
                <a:gd name="T2" fmla="*/ 20 w 20"/>
                <a:gd name="T3" fmla="*/ 0 h 16"/>
                <a:gd name="T4" fmla="*/ 0 w 20"/>
                <a:gd name="T5" fmla="*/ 3 h 16"/>
                <a:gd name="T6" fmla="*/ 0 w 20"/>
                <a:gd name="T7" fmla="*/ 16 h 16"/>
                <a:gd name="T8" fmla="*/ 20 w 20"/>
                <a:gd name="T9" fmla="*/ 16 h 16"/>
              </a:gdLst>
              <a:ahLst/>
              <a:cxnLst>
                <a:cxn ang="0">
                  <a:pos x="T0" y="T1"/>
                </a:cxn>
                <a:cxn ang="0">
                  <a:pos x="T2" y="T3"/>
                </a:cxn>
                <a:cxn ang="0">
                  <a:pos x="T4" y="T5"/>
                </a:cxn>
                <a:cxn ang="0">
                  <a:pos x="T6" y="T7"/>
                </a:cxn>
                <a:cxn ang="0">
                  <a:pos x="T8" y="T9"/>
                </a:cxn>
              </a:cxnLst>
              <a:rect l="0" t="0" r="r" b="b"/>
              <a:pathLst>
                <a:path w="20" h="16">
                  <a:moveTo>
                    <a:pt x="20" y="16"/>
                  </a:moveTo>
                  <a:lnTo>
                    <a:pt x="20" y="0"/>
                  </a:lnTo>
                  <a:lnTo>
                    <a:pt x="0" y="3"/>
                  </a:lnTo>
                  <a:lnTo>
                    <a:pt x="0" y="16"/>
                  </a:lnTo>
                  <a:lnTo>
                    <a:pt x="20" y="16"/>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48" name="Freeform 18"/>
            <p:cNvSpPr>
              <a:spLocks/>
            </p:cNvSpPr>
            <p:nvPr/>
          </p:nvSpPr>
          <p:spPr bwMode="auto">
            <a:xfrm>
              <a:off x="2838737" y="4072710"/>
              <a:ext cx="28654" cy="24914"/>
            </a:xfrm>
            <a:custGeom>
              <a:avLst/>
              <a:gdLst>
                <a:gd name="T0" fmla="*/ 0 w 23"/>
                <a:gd name="T1" fmla="*/ 0 h 20"/>
                <a:gd name="T2" fmla="*/ 0 w 23"/>
                <a:gd name="T3" fmla="*/ 17 h 20"/>
                <a:gd name="T4" fmla="*/ 23 w 23"/>
                <a:gd name="T5" fmla="*/ 20 h 20"/>
                <a:gd name="T6" fmla="*/ 23 w 23"/>
                <a:gd name="T7" fmla="*/ 0 h 20"/>
                <a:gd name="T8" fmla="*/ 0 w 23"/>
                <a:gd name="T9" fmla="*/ 0 h 20"/>
              </a:gdLst>
              <a:ahLst/>
              <a:cxnLst>
                <a:cxn ang="0">
                  <a:pos x="T0" y="T1"/>
                </a:cxn>
                <a:cxn ang="0">
                  <a:pos x="T2" y="T3"/>
                </a:cxn>
                <a:cxn ang="0">
                  <a:pos x="T4" y="T5"/>
                </a:cxn>
                <a:cxn ang="0">
                  <a:pos x="T6" y="T7"/>
                </a:cxn>
                <a:cxn ang="0">
                  <a:pos x="T8" y="T9"/>
                </a:cxn>
              </a:cxnLst>
              <a:rect l="0" t="0" r="r" b="b"/>
              <a:pathLst>
                <a:path w="23" h="20">
                  <a:moveTo>
                    <a:pt x="0" y="0"/>
                  </a:moveTo>
                  <a:lnTo>
                    <a:pt x="0" y="17"/>
                  </a:lnTo>
                  <a:lnTo>
                    <a:pt x="23" y="20"/>
                  </a:lnTo>
                  <a:lnTo>
                    <a:pt x="23" y="0"/>
                  </a:lnTo>
                  <a:lnTo>
                    <a:pt x="0" y="0"/>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49" name="Freeform 19"/>
            <p:cNvSpPr>
              <a:spLocks/>
            </p:cNvSpPr>
            <p:nvPr/>
          </p:nvSpPr>
          <p:spPr bwMode="auto">
            <a:xfrm>
              <a:off x="2810086" y="4072710"/>
              <a:ext cx="24915" cy="21180"/>
            </a:xfrm>
            <a:custGeom>
              <a:avLst/>
              <a:gdLst>
                <a:gd name="T0" fmla="*/ 20 w 20"/>
                <a:gd name="T1" fmla="*/ 0 h 17"/>
                <a:gd name="T2" fmla="*/ 0 w 20"/>
                <a:gd name="T3" fmla="*/ 0 h 17"/>
                <a:gd name="T4" fmla="*/ 0 w 20"/>
                <a:gd name="T5" fmla="*/ 13 h 17"/>
                <a:gd name="T6" fmla="*/ 20 w 20"/>
                <a:gd name="T7" fmla="*/ 17 h 17"/>
                <a:gd name="T8" fmla="*/ 20 w 20"/>
                <a:gd name="T9" fmla="*/ 0 h 17"/>
              </a:gdLst>
              <a:ahLst/>
              <a:cxnLst>
                <a:cxn ang="0">
                  <a:pos x="T0" y="T1"/>
                </a:cxn>
                <a:cxn ang="0">
                  <a:pos x="T2" y="T3"/>
                </a:cxn>
                <a:cxn ang="0">
                  <a:pos x="T4" y="T5"/>
                </a:cxn>
                <a:cxn ang="0">
                  <a:pos x="T6" y="T7"/>
                </a:cxn>
                <a:cxn ang="0">
                  <a:pos x="T8" y="T9"/>
                </a:cxn>
              </a:cxnLst>
              <a:rect l="0" t="0" r="r" b="b"/>
              <a:pathLst>
                <a:path w="20" h="17">
                  <a:moveTo>
                    <a:pt x="20" y="0"/>
                  </a:moveTo>
                  <a:lnTo>
                    <a:pt x="0" y="0"/>
                  </a:lnTo>
                  <a:lnTo>
                    <a:pt x="0" y="13"/>
                  </a:lnTo>
                  <a:lnTo>
                    <a:pt x="20" y="17"/>
                  </a:lnTo>
                  <a:lnTo>
                    <a:pt x="20" y="0"/>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50" name="Oval 20"/>
            <p:cNvSpPr>
              <a:spLocks noChangeArrowheads="1"/>
            </p:cNvSpPr>
            <p:nvPr/>
          </p:nvSpPr>
          <p:spPr bwMode="auto">
            <a:xfrm>
              <a:off x="2471223" y="2465596"/>
              <a:ext cx="82224" cy="77240"/>
            </a:xfrm>
            <a:prstGeom prst="ellipse">
              <a:avLst/>
            </a:pr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51" name="Freeform 23"/>
            <p:cNvSpPr>
              <a:spLocks/>
            </p:cNvSpPr>
            <p:nvPr/>
          </p:nvSpPr>
          <p:spPr bwMode="auto">
            <a:xfrm>
              <a:off x="2193403" y="3995468"/>
              <a:ext cx="232970" cy="208053"/>
            </a:xfrm>
            <a:custGeom>
              <a:avLst/>
              <a:gdLst>
                <a:gd name="T0" fmla="*/ 32 w 57"/>
                <a:gd name="T1" fmla="*/ 0 h 51"/>
                <a:gd name="T2" fmla="*/ 57 w 57"/>
                <a:gd name="T3" fmla="*/ 26 h 51"/>
                <a:gd name="T4" fmla="*/ 57 w 57"/>
                <a:gd name="T5" fmla="*/ 26 h 51"/>
                <a:gd name="T6" fmla="*/ 32 w 57"/>
                <a:gd name="T7" fmla="*/ 51 h 51"/>
                <a:gd name="T8" fmla="*/ 25 w 57"/>
                <a:gd name="T9" fmla="*/ 51 h 51"/>
                <a:gd name="T10" fmla="*/ 0 w 57"/>
                <a:gd name="T11" fmla="*/ 26 h 51"/>
                <a:gd name="T12" fmla="*/ 0 w 57"/>
                <a:gd name="T13" fmla="*/ 26 h 51"/>
                <a:gd name="T14" fmla="*/ 25 w 57"/>
                <a:gd name="T15" fmla="*/ 0 h 51"/>
                <a:gd name="T16" fmla="*/ 32 w 57"/>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1">
                  <a:moveTo>
                    <a:pt x="32" y="0"/>
                  </a:moveTo>
                  <a:cubicBezTo>
                    <a:pt x="46" y="0"/>
                    <a:pt x="57" y="12"/>
                    <a:pt x="57" y="26"/>
                  </a:cubicBezTo>
                  <a:cubicBezTo>
                    <a:pt x="57" y="26"/>
                    <a:pt x="57" y="26"/>
                    <a:pt x="57" y="26"/>
                  </a:cubicBezTo>
                  <a:cubicBezTo>
                    <a:pt x="57" y="40"/>
                    <a:pt x="46" y="51"/>
                    <a:pt x="32" y="51"/>
                  </a:cubicBezTo>
                  <a:cubicBezTo>
                    <a:pt x="25" y="51"/>
                    <a:pt x="25" y="51"/>
                    <a:pt x="25" y="51"/>
                  </a:cubicBezTo>
                  <a:cubicBezTo>
                    <a:pt x="11" y="51"/>
                    <a:pt x="0" y="40"/>
                    <a:pt x="0" y="26"/>
                  </a:cubicBezTo>
                  <a:cubicBezTo>
                    <a:pt x="0" y="26"/>
                    <a:pt x="0" y="26"/>
                    <a:pt x="0" y="26"/>
                  </a:cubicBezTo>
                  <a:cubicBezTo>
                    <a:pt x="0" y="12"/>
                    <a:pt x="11" y="0"/>
                    <a:pt x="25" y="0"/>
                  </a:cubicBezTo>
                  <a:lnTo>
                    <a:pt x="32" y="0"/>
                  </a:lnTo>
                  <a:close/>
                </a:path>
              </a:pathLst>
            </a:custGeom>
            <a:solidFill>
              <a:srgbClr val="BC90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52" name="Freeform 26"/>
            <p:cNvSpPr>
              <a:spLocks/>
            </p:cNvSpPr>
            <p:nvPr/>
          </p:nvSpPr>
          <p:spPr bwMode="auto">
            <a:xfrm>
              <a:off x="2557183" y="4284497"/>
              <a:ext cx="371256" cy="236706"/>
            </a:xfrm>
            <a:custGeom>
              <a:avLst/>
              <a:gdLst>
                <a:gd name="T0" fmla="*/ 33 w 91"/>
                <a:gd name="T1" fmla="*/ 58 h 58"/>
                <a:gd name="T2" fmla="*/ 91 w 91"/>
                <a:gd name="T3" fmla="*/ 0 h 58"/>
                <a:gd name="T4" fmla="*/ 0 w 91"/>
                <a:gd name="T5" fmla="*/ 0 h 58"/>
                <a:gd name="T6" fmla="*/ 33 w 91"/>
                <a:gd name="T7" fmla="*/ 58 h 58"/>
              </a:gdLst>
              <a:ahLst/>
              <a:cxnLst>
                <a:cxn ang="0">
                  <a:pos x="T0" y="T1"/>
                </a:cxn>
                <a:cxn ang="0">
                  <a:pos x="T2" y="T3"/>
                </a:cxn>
                <a:cxn ang="0">
                  <a:pos x="T4" y="T5"/>
                </a:cxn>
                <a:cxn ang="0">
                  <a:pos x="T6" y="T7"/>
                </a:cxn>
              </a:cxnLst>
              <a:rect l="0" t="0" r="r" b="b"/>
              <a:pathLst>
                <a:path w="91" h="58">
                  <a:moveTo>
                    <a:pt x="33" y="58"/>
                  </a:moveTo>
                  <a:cubicBezTo>
                    <a:pt x="91" y="0"/>
                    <a:pt x="91" y="0"/>
                    <a:pt x="91" y="0"/>
                  </a:cubicBezTo>
                  <a:cubicBezTo>
                    <a:pt x="0" y="0"/>
                    <a:pt x="0" y="0"/>
                    <a:pt x="0" y="0"/>
                  </a:cubicBezTo>
                  <a:cubicBezTo>
                    <a:pt x="6" y="22"/>
                    <a:pt x="18" y="42"/>
                    <a:pt x="33" y="58"/>
                  </a:cubicBezTo>
                  <a:close/>
                </a:path>
              </a:pathLst>
            </a:custGeom>
            <a:solidFill>
              <a:srgbClr val="A06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53" name="Rectangle 30"/>
            <p:cNvSpPr>
              <a:spLocks noChangeArrowheads="1"/>
            </p:cNvSpPr>
            <p:nvPr/>
          </p:nvSpPr>
          <p:spPr bwMode="auto">
            <a:xfrm>
              <a:off x="2472469" y="2966417"/>
              <a:ext cx="497085" cy="498329"/>
            </a:xfrm>
            <a:prstGeom prst="rect">
              <a:avLst/>
            </a:prstGeom>
            <a:solidFill>
              <a:srgbClr val="F8F8F8"/>
            </a:solidFill>
            <a:ln>
              <a:noFill/>
            </a:ln>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54" name="Rectangle 31"/>
            <p:cNvSpPr>
              <a:spLocks noChangeArrowheads="1"/>
            </p:cNvSpPr>
            <p:nvPr/>
          </p:nvSpPr>
          <p:spPr bwMode="auto">
            <a:xfrm>
              <a:off x="2472469" y="2701058"/>
              <a:ext cx="754969" cy="250410"/>
            </a:xfrm>
            <a:prstGeom prst="rect">
              <a:avLst/>
            </a:prstGeom>
            <a:solidFill>
              <a:srgbClr val="0078D7">
                <a:lumMod val="75000"/>
              </a:srgbClr>
            </a:solidFill>
            <a:ln>
              <a:noFill/>
            </a:ln>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55" name="Freeform 32"/>
            <p:cNvSpPr>
              <a:spLocks noEditPoints="1"/>
            </p:cNvSpPr>
            <p:nvPr/>
          </p:nvSpPr>
          <p:spPr bwMode="auto">
            <a:xfrm>
              <a:off x="2512335" y="3241744"/>
              <a:ext cx="107141" cy="183136"/>
            </a:xfrm>
            <a:custGeom>
              <a:avLst/>
              <a:gdLst>
                <a:gd name="T0" fmla="*/ 69 w 86"/>
                <a:gd name="T1" fmla="*/ 12 h 147"/>
                <a:gd name="T2" fmla="*/ 69 w 86"/>
                <a:gd name="T3" fmla="*/ 0 h 147"/>
                <a:gd name="T4" fmla="*/ 60 w 86"/>
                <a:gd name="T5" fmla="*/ 0 h 147"/>
                <a:gd name="T6" fmla="*/ 60 w 86"/>
                <a:gd name="T7" fmla="*/ 12 h 147"/>
                <a:gd name="T8" fmla="*/ 56 w 86"/>
                <a:gd name="T9" fmla="*/ 12 h 147"/>
                <a:gd name="T10" fmla="*/ 56 w 86"/>
                <a:gd name="T11" fmla="*/ 0 h 147"/>
                <a:gd name="T12" fmla="*/ 47 w 86"/>
                <a:gd name="T13" fmla="*/ 0 h 147"/>
                <a:gd name="T14" fmla="*/ 47 w 86"/>
                <a:gd name="T15" fmla="*/ 12 h 147"/>
                <a:gd name="T16" fmla="*/ 0 w 86"/>
                <a:gd name="T17" fmla="*/ 12 h 147"/>
                <a:gd name="T18" fmla="*/ 0 w 86"/>
                <a:gd name="T19" fmla="*/ 15 h 147"/>
                <a:gd name="T20" fmla="*/ 4 w 86"/>
                <a:gd name="T21" fmla="*/ 15 h 147"/>
                <a:gd name="T22" fmla="*/ 4 w 86"/>
                <a:gd name="T23" fmla="*/ 147 h 147"/>
                <a:gd name="T24" fmla="*/ 29 w 86"/>
                <a:gd name="T25" fmla="*/ 147 h 147"/>
                <a:gd name="T26" fmla="*/ 29 w 86"/>
                <a:gd name="T27" fmla="*/ 128 h 147"/>
                <a:gd name="T28" fmla="*/ 39 w 86"/>
                <a:gd name="T29" fmla="*/ 128 h 147"/>
                <a:gd name="T30" fmla="*/ 39 w 86"/>
                <a:gd name="T31" fmla="*/ 147 h 147"/>
                <a:gd name="T32" fmla="*/ 47 w 86"/>
                <a:gd name="T33" fmla="*/ 147 h 147"/>
                <a:gd name="T34" fmla="*/ 47 w 86"/>
                <a:gd name="T35" fmla="*/ 128 h 147"/>
                <a:gd name="T36" fmla="*/ 57 w 86"/>
                <a:gd name="T37" fmla="*/ 128 h 147"/>
                <a:gd name="T38" fmla="*/ 57 w 86"/>
                <a:gd name="T39" fmla="*/ 147 h 147"/>
                <a:gd name="T40" fmla="*/ 82 w 86"/>
                <a:gd name="T41" fmla="*/ 147 h 147"/>
                <a:gd name="T42" fmla="*/ 82 w 86"/>
                <a:gd name="T43" fmla="*/ 15 h 147"/>
                <a:gd name="T44" fmla="*/ 86 w 86"/>
                <a:gd name="T45" fmla="*/ 15 h 147"/>
                <a:gd name="T46" fmla="*/ 86 w 86"/>
                <a:gd name="T47" fmla="*/ 12 h 147"/>
                <a:gd name="T48" fmla="*/ 69 w 86"/>
                <a:gd name="T49" fmla="*/ 12 h 147"/>
                <a:gd name="T50" fmla="*/ 75 w 86"/>
                <a:gd name="T51" fmla="*/ 121 h 147"/>
                <a:gd name="T52" fmla="*/ 11 w 86"/>
                <a:gd name="T53" fmla="*/ 121 h 147"/>
                <a:gd name="T54" fmla="*/ 11 w 86"/>
                <a:gd name="T55" fmla="*/ 111 h 147"/>
                <a:gd name="T56" fmla="*/ 75 w 86"/>
                <a:gd name="T57" fmla="*/ 111 h 147"/>
                <a:gd name="T58" fmla="*/ 75 w 86"/>
                <a:gd name="T59" fmla="*/ 121 h 147"/>
                <a:gd name="T60" fmla="*/ 75 w 86"/>
                <a:gd name="T61" fmla="*/ 104 h 147"/>
                <a:gd name="T62" fmla="*/ 11 w 86"/>
                <a:gd name="T63" fmla="*/ 104 h 147"/>
                <a:gd name="T64" fmla="*/ 11 w 86"/>
                <a:gd name="T65" fmla="*/ 94 h 147"/>
                <a:gd name="T66" fmla="*/ 75 w 86"/>
                <a:gd name="T67" fmla="*/ 94 h 147"/>
                <a:gd name="T68" fmla="*/ 75 w 86"/>
                <a:gd name="T69" fmla="*/ 104 h 147"/>
                <a:gd name="T70" fmla="*/ 75 w 86"/>
                <a:gd name="T71" fmla="*/ 87 h 147"/>
                <a:gd name="T72" fmla="*/ 11 w 86"/>
                <a:gd name="T73" fmla="*/ 87 h 147"/>
                <a:gd name="T74" fmla="*/ 11 w 86"/>
                <a:gd name="T75" fmla="*/ 76 h 147"/>
                <a:gd name="T76" fmla="*/ 75 w 86"/>
                <a:gd name="T77" fmla="*/ 76 h 147"/>
                <a:gd name="T78" fmla="*/ 75 w 86"/>
                <a:gd name="T79" fmla="*/ 87 h 147"/>
                <a:gd name="T80" fmla="*/ 75 w 86"/>
                <a:gd name="T81" fmla="*/ 69 h 147"/>
                <a:gd name="T82" fmla="*/ 11 w 86"/>
                <a:gd name="T83" fmla="*/ 69 h 147"/>
                <a:gd name="T84" fmla="*/ 11 w 86"/>
                <a:gd name="T85" fmla="*/ 58 h 147"/>
                <a:gd name="T86" fmla="*/ 75 w 86"/>
                <a:gd name="T87" fmla="*/ 58 h 147"/>
                <a:gd name="T88" fmla="*/ 75 w 86"/>
                <a:gd name="T89" fmla="*/ 69 h 147"/>
                <a:gd name="T90" fmla="*/ 75 w 86"/>
                <a:gd name="T91" fmla="*/ 51 h 147"/>
                <a:gd name="T92" fmla="*/ 11 w 86"/>
                <a:gd name="T93" fmla="*/ 51 h 147"/>
                <a:gd name="T94" fmla="*/ 11 w 86"/>
                <a:gd name="T95" fmla="*/ 41 h 147"/>
                <a:gd name="T96" fmla="*/ 75 w 86"/>
                <a:gd name="T97" fmla="*/ 41 h 147"/>
                <a:gd name="T98" fmla="*/ 75 w 86"/>
                <a:gd name="T99" fmla="*/ 51 h 147"/>
                <a:gd name="T100" fmla="*/ 75 w 86"/>
                <a:gd name="T101" fmla="*/ 33 h 147"/>
                <a:gd name="T102" fmla="*/ 11 w 86"/>
                <a:gd name="T103" fmla="*/ 33 h 147"/>
                <a:gd name="T104" fmla="*/ 11 w 86"/>
                <a:gd name="T105" fmla="*/ 24 h 147"/>
                <a:gd name="T106" fmla="*/ 75 w 86"/>
                <a:gd name="T107" fmla="*/ 24 h 147"/>
                <a:gd name="T108" fmla="*/ 75 w 86"/>
                <a:gd name="T109" fmla="*/ 33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 h="147">
                  <a:moveTo>
                    <a:pt x="69" y="12"/>
                  </a:moveTo>
                  <a:lnTo>
                    <a:pt x="69" y="0"/>
                  </a:lnTo>
                  <a:lnTo>
                    <a:pt x="60" y="0"/>
                  </a:lnTo>
                  <a:lnTo>
                    <a:pt x="60" y="12"/>
                  </a:lnTo>
                  <a:lnTo>
                    <a:pt x="56" y="12"/>
                  </a:lnTo>
                  <a:lnTo>
                    <a:pt x="56" y="0"/>
                  </a:lnTo>
                  <a:lnTo>
                    <a:pt x="47" y="0"/>
                  </a:lnTo>
                  <a:lnTo>
                    <a:pt x="47" y="12"/>
                  </a:lnTo>
                  <a:lnTo>
                    <a:pt x="0" y="12"/>
                  </a:lnTo>
                  <a:lnTo>
                    <a:pt x="0" y="15"/>
                  </a:lnTo>
                  <a:lnTo>
                    <a:pt x="4" y="15"/>
                  </a:lnTo>
                  <a:lnTo>
                    <a:pt x="4" y="147"/>
                  </a:lnTo>
                  <a:lnTo>
                    <a:pt x="29" y="147"/>
                  </a:lnTo>
                  <a:lnTo>
                    <a:pt x="29" y="128"/>
                  </a:lnTo>
                  <a:lnTo>
                    <a:pt x="39" y="128"/>
                  </a:lnTo>
                  <a:lnTo>
                    <a:pt x="39" y="147"/>
                  </a:lnTo>
                  <a:lnTo>
                    <a:pt x="47" y="147"/>
                  </a:lnTo>
                  <a:lnTo>
                    <a:pt x="47" y="128"/>
                  </a:lnTo>
                  <a:lnTo>
                    <a:pt x="57" y="128"/>
                  </a:lnTo>
                  <a:lnTo>
                    <a:pt x="57" y="147"/>
                  </a:lnTo>
                  <a:lnTo>
                    <a:pt x="82" y="147"/>
                  </a:lnTo>
                  <a:lnTo>
                    <a:pt x="82" y="15"/>
                  </a:lnTo>
                  <a:lnTo>
                    <a:pt x="86" y="15"/>
                  </a:lnTo>
                  <a:lnTo>
                    <a:pt x="86" y="12"/>
                  </a:lnTo>
                  <a:lnTo>
                    <a:pt x="69" y="12"/>
                  </a:lnTo>
                  <a:close/>
                  <a:moveTo>
                    <a:pt x="75" y="121"/>
                  </a:moveTo>
                  <a:lnTo>
                    <a:pt x="11" y="121"/>
                  </a:lnTo>
                  <a:lnTo>
                    <a:pt x="11" y="111"/>
                  </a:lnTo>
                  <a:lnTo>
                    <a:pt x="75" y="111"/>
                  </a:lnTo>
                  <a:lnTo>
                    <a:pt x="75" y="121"/>
                  </a:lnTo>
                  <a:close/>
                  <a:moveTo>
                    <a:pt x="75" y="104"/>
                  </a:moveTo>
                  <a:lnTo>
                    <a:pt x="11" y="104"/>
                  </a:lnTo>
                  <a:lnTo>
                    <a:pt x="11" y="94"/>
                  </a:lnTo>
                  <a:lnTo>
                    <a:pt x="75" y="94"/>
                  </a:lnTo>
                  <a:lnTo>
                    <a:pt x="75" y="104"/>
                  </a:lnTo>
                  <a:close/>
                  <a:moveTo>
                    <a:pt x="75" y="87"/>
                  </a:moveTo>
                  <a:lnTo>
                    <a:pt x="11" y="87"/>
                  </a:lnTo>
                  <a:lnTo>
                    <a:pt x="11" y="76"/>
                  </a:lnTo>
                  <a:lnTo>
                    <a:pt x="75" y="76"/>
                  </a:lnTo>
                  <a:lnTo>
                    <a:pt x="75" y="87"/>
                  </a:lnTo>
                  <a:close/>
                  <a:moveTo>
                    <a:pt x="75" y="69"/>
                  </a:moveTo>
                  <a:lnTo>
                    <a:pt x="11" y="69"/>
                  </a:lnTo>
                  <a:lnTo>
                    <a:pt x="11" y="58"/>
                  </a:lnTo>
                  <a:lnTo>
                    <a:pt x="75" y="58"/>
                  </a:lnTo>
                  <a:lnTo>
                    <a:pt x="75" y="69"/>
                  </a:lnTo>
                  <a:close/>
                  <a:moveTo>
                    <a:pt x="75" y="51"/>
                  </a:moveTo>
                  <a:lnTo>
                    <a:pt x="11" y="51"/>
                  </a:lnTo>
                  <a:lnTo>
                    <a:pt x="11" y="41"/>
                  </a:lnTo>
                  <a:lnTo>
                    <a:pt x="75" y="41"/>
                  </a:lnTo>
                  <a:lnTo>
                    <a:pt x="75" y="51"/>
                  </a:lnTo>
                  <a:close/>
                  <a:moveTo>
                    <a:pt x="75" y="33"/>
                  </a:moveTo>
                  <a:lnTo>
                    <a:pt x="11" y="33"/>
                  </a:lnTo>
                  <a:lnTo>
                    <a:pt x="11" y="24"/>
                  </a:lnTo>
                  <a:lnTo>
                    <a:pt x="75" y="24"/>
                  </a:lnTo>
                  <a:lnTo>
                    <a:pt x="75" y="33"/>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56" name="Freeform 33"/>
            <p:cNvSpPr>
              <a:spLocks noEditPoints="1"/>
            </p:cNvSpPr>
            <p:nvPr/>
          </p:nvSpPr>
          <p:spPr bwMode="auto">
            <a:xfrm>
              <a:off x="2517319" y="3008775"/>
              <a:ext cx="31148" cy="42358"/>
            </a:xfrm>
            <a:custGeom>
              <a:avLst/>
              <a:gdLst>
                <a:gd name="T0" fmla="*/ 0 w 21"/>
                <a:gd name="T1" fmla="*/ 28 h 28"/>
                <a:gd name="T2" fmla="*/ 0 w 21"/>
                <a:gd name="T3" fmla="*/ 0 h 28"/>
                <a:gd name="T4" fmla="*/ 10 w 21"/>
                <a:gd name="T5" fmla="*/ 0 h 28"/>
                <a:gd name="T6" fmla="*/ 17 w 21"/>
                <a:gd name="T7" fmla="*/ 2 h 28"/>
                <a:gd name="T8" fmla="*/ 20 w 21"/>
                <a:gd name="T9" fmla="*/ 7 h 28"/>
                <a:gd name="T10" fmla="*/ 18 w 21"/>
                <a:gd name="T11" fmla="*/ 11 h 28"/>
                <a:gd name="T12" fmla="*/ 14 w 21"/>
                <a:gd name="T13" fmla="*/ 13 h 28"/>
                <a:gd name="T14" fmla="*/ 14 w 21"/>
                <a:gd name="T15" fmla="*/ 13 h 28"/>
                <a:gd name="T16" fmla="*/ 19 w 21"/>
                <a:gd name="T17" fmla="*/ 15 h 28"/>
                <a:gd name="T18" fmla="*/ 21 w 21"/>
                <a:gd name="T19" fmla="*/ 20 h 28"/>
                <a:gd name="T20" fmla="*/ 18 w 21"/>
                <a:gd name="T21" fmla="*/ 26 h 28"/>
                <a:gd name="T22" fmla="*/ 11 w 21"/>
                <a:gd name="T23" fmla="*/ 28 h 28"/>
                <a:gd name="T24" fmla="*/ 0 w 21"/>
                <a:gd name="T25" fmla="*/ 28 h 28"/>
                <a:gd name="T26" fmla="*/ 6 w 21"/>
                <a:gd name="T27" fmla="*/ 5 h 28"/>
                <a:gd name="T28" fmla="*/ 6 w 21"/>
                <a:gd name="T29" fmla="*/ 12 h 28"/>
                <a:gd name="T30" fmla="*/ 9 w 21"/>
                <a:gd name="T31" fmla="*/ 12 h 28"/>
                <a:gd name="T32" fmla="*/ 12 w 21"/>
                <a:gd name="T33" fmla="*/ 11 h 28"/>
                <a:gd name="T34" fmla="*/ 13 w 21"/>
                <a:gd name="T35" fmla="*/ 8 h 28"/>
                <a:gd name="T36" fmla="*/ 9 w 21"/>
                <a:gd name="T37" fmla="*/ 5 h 28"/>
                <a:gd name="T38" fmla="*/ 6 w 21"/>
                <a:gd name="T39" fmla="*/ 5 h 28"/>
                <a:gd name="T40" fmla="*/ 6 w 21"/>
                <a:gd name="T41" fmla="*/ 16 h 28"/>
                <a:gd name="T42" fmla="*/ 6 w 21"/>
                <a:gd name="T43" fmla="*/ 24 h 28"/>
                <a:gd name="T44" fmla="*/ 10 w 21"/>
                <a:gd name="T45" fmla="*/ 24 h 28"/>
                <a:gd name="T46" fmla="*/ 13 w 21"/>
                <a:gd name="T47" fmla="*/ 23 h 28"/>
                <a:gd name="T48" fmla="*/ 14 w 21"/>
                <a:gd name="T49" fmla="*/ 20 h 28"/>
                <a:gd name="T50" fmla="*/ 13 w 21"/>
                <a:gd name="T51" fmla="*/ 17 h 28"/>
                <a:gd name="T52" fmla="*/ 10 w 21"/>
                <a:gd name="T53" fmla="*/ 16 h 28"/>
                <a:gd name="T54" fmla="*/ 6 w 21"/>
                <a:gd name="T55"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 h="28">
                  <a:moveTo>
                    <a:pt x="0" y="28"/>
                  </a:moveTo>
                  <a:cubicBezTo>
                    <a:pt x="0" y="0"/>
                    <a:pt x="0" y="0"/>
                    <a:pt x="0" y="0"/>
                  </a:cubicBezTo>
                  <a:cubicBezTo>
                    <a:pt x="10" y="0"/>
                    <a:pt x="10" y="0"/>
                    <a:pt x="10" y="0"/>
                  </a:cubicBezTo>
                  <a:cubicBezTo>
                    <a:pt x="13" y="0"/>
                    <a:pt x="16" y="1"/>
                    <a:pt x="17" y="2"/>
                  </a:cubicBezTo>
                  <a:cubicBezTo>
                    <a:pt x="19" y="3"/>
                    <a:pt x="20" y="5"/>
                    <a:pt x="20" y="7"/>
                  </a:cubicBezTo>
                  <a:cubicBezTo>
                    <a:pt x="20" y="8"/>
                    <a:pt x="19" y="10"/>
                    <a:pt x="18" y="11"/>
                  </a:cubicBezTo>
                  <a:cubicBezTo>
                    <a:pt x="17" y="12"/>
                    <a:pt x="16" y="13"/>
                    <a:pt x="14" y="13"/>
                  </a:cubicBezTo>
                  <a:cubicBezTo>
                    <a:pt x="14" y="13"/>
                    <a:pt x="14" y="13"/>
                    <a:pt x="14" y="13"/>
                  </a:cubicBezTo>
                  <a:cubicBezTo>
                    <a:pt x="16" y="13"/>
                    <a:pt x="18" y="14"/>
                    <a:pt x="19" y="15"/>
                  </a:cubicBezTo>
                  <a:cubicBezTo>
                    <a:pt x="20" y="17"/>
                    <a:pt x="21" y="18"/>
                    <a:pt x="21" y="20"/>
                  </a:cubicBezTo>
                  <a:cubicBezTo>
                    <a:pt x="21" y="23"/>
                    <a:pt x="20" y="25"/>
                    <a:pt x="18" y="26"/>
                  </a:cubicBezTo>
                  <a:cubicBezTo>
                    <a:pt x="16" y="28"/>
                    <a:pt x="14" y="28"/>
                    <a:pt x="11" y="28"/>
                  </a:cubicBezTo>
                  <a:lnTo>
                    <a:pt x="0" y="28"/>
                  </a:lnTo>
                  <a:close/>
                  <a:moveTo>
                    <a:pt x="6" y="5"/>
                  </a:moveTo>
                  <a:cubicBezTo>
                    <a:pt x="6" y="12"/>
                    <a:pt x="6" y="12"/>
                    <a:pt x="6" y="12"/>
                  </a:cubicBezTo>
                  <a:cubicBezTo>
                    <a:pt x="9" y="12"/>
                    <a:pt x="9" y="12"/>
                    <a:pt x="9" y="12"/>
                  </a:cubicBezTo>
                  <a:cubicBezTo>
                    <a:pt x="10" y="12"/>
                    <a:pt x="11" y="11"/>
                    <a:pt x="12" y="11"/>
                  </a:cubicBezTo>
                  <a:cubicBezTo>
                    <a:pt x="13" y="10"/>
                    <a:pt x="13" y="9"/>
                    <a:pt x="13" y="8"/>
                  </a:cubicBezTo>
                  <a:cubicBezTo>
                    <a:pt x="13" y="6"/>
                    <a:pt x="12" y="5"/>
                    <a:pt x="9" y="5"/>
                  </a:cubicBezTo>
                  <a:lnTo>
                    <a:pt x="6" y="5"/>
                  </a:lnTo>
                  <a:close/>
                  <a:moveTo>
                    <a:pt x="6" y="16"/>
                  </a:moveTo>
                  <a:cubicBezTo>
                    <a:pt x="6" y="24"/>
                    <a:pt x="6" y="24"/>
                    <a:pt x="6" y="24"/>
                  </a:cubicBezTo>
                  <a:cubicBezTo>
                    <a:pt x="10" y="24"/>
                    <a:pt x="10" y="24"/>
                    <a:pt x="10" y="24"/>
                  </a:cubicBezTo>
                  <a:cubicBezTo>
                    <a:pt x="11" y="24"/>
                    <a:pt x="12" y="23"/>
                    <a:pt x="13" y="23"/>
                  </a:cubicBezTo>
                  <a:cubicBezTo>
                    <a:pt x="14" y="22"/>
                    <a:pt x="14" y="21"/>
                    <a:pt x="14" y="20"/>
                  </a:cubicBezTo>
                  <a:cubicBezTo>
                    <a:pt x="14" y="19"/>
                    <a:pt x="14" y="18"/>
                    <a:pt x="13" y="17"/>
                  </a:cubicBezTo>
                  <a:cubicBezTo>
                    <a:pt x="12" y="17"/>
                    <a:pt x="11" y="16"/>
                    <a:pt x="10" y="16"/>
                  </a:cubicBezTo>
                  <a:lnTo>
                    <a:pt x="6" y="16"/>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57" name="Freeform 34"/>
            <p:cNvSpPr>
              <a:spLocks/>
            </p:cNvSpPr>
            <p:nvPr/>
          </p:nvSpPr>
          <p:spPr bwMode="auto">
            <a:xfrm>
              <a:off x="2554693" y="3008775"/>
              <a:ext cx="33637" cy="43605"/>
            </a:xfrm>
            <a:custGeom>
              <a:avLst/>
              <a:gdLst>
                <a:gd name="T0" fmla="*/ 23 w 23"/>
                <a:gd name="T1" fmla="*/ 16 h 29"/>
                <a:gd name="T2" fmla="*/ 12 w 23"/>
                <a:gd name="T3" fmla="*/ 29 h 29"/>
                <a:gd name="T4" fmla="*/ 0 w 23"/>
                <a:gd name="T5" fmla="*/ 16 h 29"/>
                <a:gd name="T6" fmla="*/ 0 w 23"/>
                <a:gd name="T7" fmla="*/ 0 h 29"/>
                <a:gd name="T8" fmla="*/ 7 w 23"/>
                <a:gd name="T9" fmla="*/ 0 h 29"/>
                <a:gd name="T10" fmla="*/ 7 w 23"/>
                <a:gd name="T11" fmla="*/ 17 h 29"/>
                <a:gd name="T12" fmla="*/ 12 w 23"/>
                <a:gd name="T13" fmla="*/ 23 h 29"/>
                <a:gd name="T14" fmla="*/ 17 w 23"/>
                <a:gd name="T15" fmla="*/ 17 h 29"/>
                <a:gd name="T16" fmla="*/ 17 w 23"/>
                <a:gd name="T17" fmla="*/ 0 h 29"/>
                <a:gd name="T18" fmla="*/ 23 w 23"/>
                <a:gd name="T19" fmla="*/ 0 h 29"/>
                <a:gd name="T20" fmla="*/ 23 w 23"/>
                <a:gd name="T21" fmla="*/ 1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9">
                  <a:moveTo>
                    <a:pt x="23" y="16"/>
                  </a:moveTo>
                  <a:cubicBezTo>
                    <a:pt x="23" y="25"/>
                    <a:pt x="19" y="29"/>
                    <a:pt x="12" y="29"/>
                  </a:cubicBezTo>
                  <a:cubicBezTo>
                    <a:pt x="4" y="29"/>
                    <a:pt x="0" y="25"/>
                    <a:pt x="0" y="16"/>
                  </a:cubicBezTo>
                  <a:cubicBezTo>
                    <a:pt x="0" y="0"/>
                    <a:pt x="0" y="0"/>
                    <a:pt x="0" y="0"/>
                  </a:cubicBezTo>
                  <a:cubicBezTo>
                    <a:pt x="7" y="0"/>
                    <a:pt x="7" y="0"/>
                    <a:pt x="7" y="0"/>
                  </a:cubicBezTo>
                  <a:cubicBezTo>
                    <a:pt x="7" y="17"/>
                    <a:pt x="7" y="17"/>
                    <a:pt x="7" y="17"/>
                  </a:cubicBezTo>
                  <a:cubicBezTo>
                    <a:pt x="7" y="21"/>
                    <a:pt x="8" y="23"/>
                    <a:pt x="12" y="23"/>
                  </a:cubicBezTo>
                  <a:cubicBezTo>
                    <a:pt x="15" y="23"/>
                    <a:pt x="17" y="21"/>
                    <a:pt x="17" y="17"/>
                  </a:cubicBezTo>
                  <a:cubicBezTo>
                    <a:pt x="17" y="0"/>
                    <a:pt x="17" y="0"/>
                    <a:pt x="17" y="0"/>
                  </a:cubicBezTo>
                  <a:cubicBezTo>
                    <a:pt x="23" y="0"/>
                    <a:pt x="23" y="0"/>
                    <a:pt x="23" y="0"/>
                  </a:cubicBezTo>
                  <a:lnTo>
                    <a:pt x="23" y="16"/>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58" name="Freeform 35"/>
            <p:cNvSpPr>
              <a:spLocks/>
            </p:cNvSpPr>
            <p:nvPr/>
          </p:nvSpPr>
          <p:spPr bwMode="auto">
            <a:xfrm>
              <a:off x="2595804" y="3008775"/>
              <a:ext cx="27409" cy="43605"/>
            </a:xfrm>
            <a:custGeom>
              <a:avLst/>
              <a:gdLst>
                <a:gd name="T0" fmla="*/ 0 w 19"/>
                <a:gd name="T1" fmla="*/ 27 h 29"/>
                <a:gd name="T2" fmla="*/ 0 w 19"/>
                <a:gd name="T3" fmla="*/ 21 h 29"/>
                <a:gd name="T4" fmla="*/ 4 w 19"/>
                <a:gd name="T5" fmla="*/ 23 h 29"/>
                <a:gd name="T6" fmla="*/ 8 w 19"/>
                <a:gd name="T7" fmla="*/ 24 h 29"/>
                <a:gd name="T8" fmla="*/ 10 w 19"/>
                <a:gd name="T9" fmla="*/ 24 h 29"/>
                <a:gd name="T10" fmla="*/ 12 w 19"/>
                <a:gd name="T11" fmla="*/ 23 h 29"/>
                <a:gd name="T12" fmla="*/ 12 w 19"/>
                <a:gd name="T13" fmla="*/ 22 h 29"/>
                <a:gd name="T14" fmla="*/ 13 w 19"/>
                <a:gd name="T15" fmla="*/ 21 h 29"/>
                <a:gd name="T16" fmla="*/ 12 w 19"/>
                <a:gd name="T17" fmla="*/ 20 h 29"/>
                <a:gd name="T18" fmla="*/ 11 w 19"/>
                <a:gd name="T19" fmla="*/ 18 h 29"/>
                <a:gd name="T20" fmla="*/ 9 w 19"/>
                <a:gd name="T21" fmla="*/ 17 h 29"/>
                <a:gd name="T22" fmla="*/ 7 w 19"/>
                <a:gd name="T23" fmla="*/ 16 h 29"/>
                <a:gd name="T24" fmla="*/ 2 w 19"/>
                <a:gd name="T25" fmla="*/ 13 h 29"/>
                <a:gd name="T26" fmla="*/ 0 w 19"/>
                <a:gd name="T27" fmla="*/ 8 h 29"/>
                <a:gd name="T28" fmla="*/ 1 w 19"/>
                <a:gd name="T29" fmla="*/ 4 h 29"/>
                <a:gd name="T30" fmla="*/ 3 w 19"/>
                <a:gd name="T31" fmla="*/ 2 h 29"/>
                <a:gd name="T32" fmla="*/ 7 w 19"/>
                <a:gd name="T33" fmla="*/ 0 h 29"/>
                <a:gd name="T34" fmla="*/ 11 w 19"/>
                <a:gd name="T35" fmla="*/ 0 h 29"/>
                <a:gd name="T36" fmla="*/ 15 w 19"/>
                <a:gd name="T37" fmla="*/ 0 h 29"/>
                <a:gd name="T38" fmla="*/ 18 w 19"/>
                <a:gd name="T39" fmla="*/ 1 h 29"/>
                <a:gd name="T40" fmla="*/ 18 w 19"/>
                <a:gd name="T41" fmla="*/ 7 h 29"/>
                <a:gd name="T42" fmla="*/ 17 w 19"/>
                <a:gd name="T43" fmla="*/ 6 h 29"/>
                <a:gd name="T44" fmla="*/ 15 w 19"/>
                <a:gd name="T45" fmla="*/ 5 h 29"/>
                <a:gd name="T46" fmla="*/ 13 w 19"/>
                <a:gd name="T47" fmla="*/ 5 h 29"/>
                <a:gd name="T48" fmla="*/ 11 w 19"/>
                <a:gd name="T49" fmla="*/ 5 h 29"/>
                <a:gd name="T50" fmla="*/ 10 w 19"/>
                <a:gd name="T51" fmla="*/ 5 h 29"/>
                <a:gd name="T52" fmla="*/ 8 w 19"/>
                <a:gd name="T53" fmla="*/ 6 h 29"/>
                <a:gd name="T54" fmla="*/ 7 w 19"/>
                <a:gd name="T55" fmla="*/ 6 h 29"/>
                <a:gd name="T56" fmla="*/ 7 w 19"/>
                <a:gd name="T57" fmla="*/ 8 h 29"/>
                <a:gd name="T58" fmla="*/ 7 w 19"/>
                <a:gd name="T59" fmla="*/ 9 h 29"/>
                <a:gd name="T60" fmla="*/ 8 w 19"/>
                <a:gd name="T61" fmla="*/ 10 h 29"/>
                <a:gd name="T62" fmla="*/ 10 w 19"/>
                <a:gd name="T63" fmla="*/ 11 h 29"/>
                <a:gd name="T64" fmla="*/ 12 w 19"/>
                <a:gd name="T65" fmla="*/ 12 h 29"/>
                <a:gd name="T66" fmla="*/ 15 w 19"/>
                <a:gd name="T67" fmla="*/ 13 h 29"/>
                <a:gd name="T68" fmla="*/ 17 w 19"/>
                <a:gd name="T69" fmla="*/ 15 h 29"/>
                <a:gd name="T70" fmla="*/ 19 w 19"/>
                <a:gd name="T71" fmla="*/ 17 h 29"/>
                <a:gd name="T72" fmla="*/ 19 w 19"/>
                <a:gd name="T73" fmla="*/ 20 h 29"/>
                <a:gd name="T74" fmla="*/ 18 w 19"/>
                <a:gd name="T75" fmla="*/ 24 h 29"/>
                <a:gd name="T76" fmla="*/ 16 w 19"/>
                <a:gd name="T77" fmla="*/ 27 h 29"/>
                <a:gd name="T78" fmla="*/ 13 w 19"/>
                <a:gd name="T79" fmla="*/ 28 h 29"/>
                <a:gd name="T80" fmla="*/ 8 w 19"/>
                <a:gd name="T81" fmla="*/ 29 h 29"/>
                <a:gd name="T82" fmla="*/ 4 w 19"/>
                <a:gd name="T83" fmla="*/ 28 h 29"/>
                <a:gd name="T84" fmla="*/ 0 w 19"/>
                <a:gd name="T85" fmla="*/ 2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 h="29">
                  <a:moveTo>
                    <a:pt x="0" y="27"/>
                  </a:moveTo>
                  <a:cubicBezTo>
                    <a:pt x="0" y="21"/>
                    <a:pt x="0" y="21"/>
                    <a:pt x="0" y="21"/>
                  </a:cubicBezTo>
                  <a:cubicBezTo>
                    <a:pt x="1" y="22"/>
                    <a:pt x="3" y="23"/>
                    <a:pt x="4" y="23"/>
                  </a:cubicBezTo>
                  <a:cubicBezTo>
                    <a:pt x="5" y="24"/>
                    <a:pt x="7" y="24"/>
                    <a:pt x="8" y="24"/>
                  </a:cubicBezTo>
                  <a:cubicBezTo>
                    <a:pt x="9" y="24"/>
                    <a:pt x="9" y="24"/>
                    <a:pt x="10" y="24"/>
                  </a:cubicBezTo>
                  <a:cubicBezTo>
                    <a:pt x="11" y="23"/>
                    <a:pt x="11" y="23"/>
                    <a:pt x="12" y="23"/>
                  </a:cubicBezTo>
                  <a:cubicBezTo>
                    <a:pt x="12" y="23"/>
                    <a:pt x="12" y="22"/>
                    <a:pt x="12" y="22"/>
                  </a:cubicBezTo>
                  <a:cubicBezTo>
                    <a:pt x="13" y="22"/>
                    <a:pt x="13" y="21"/>
                    <a:pt x="13" y="21"/>
                  </a:cubicBezTo>
                  <a:cubicBezTo>
                    <a:pt x="13" y="20"/>
                    <a:pt x="13" y="20"/>
                    <a:pt x="12" y="20"/>
                  </a:cubicBezTo>
                  <a:cubicBezTo>
                    <a:pt x="12" y="19"/>
                    <a:pt x="11" y="19"/>
                    <a:pt x="11" y="18"/>
                  </a:cubicBezTo>
                  <a:cubicBezTo>
                    <a:pt x="10" y="18"/>
                    <a:pt x="10" y="18"/>
                    <a:pt x="9" y="17"/>
                  </a:cubicBezTo>
                  <a:cubicBezTo>
                    <a:pt x="8" y="17"/>
                    <a:pt x="7" y="17"/>
                    <a:pt x="7" y="16"/>
                  </a:cubicBezTo>
                  <a:cubicBezTo>
                    <a:pt x="4" y="15"/>
                    <a:pt x="3" y="14"/>
                    <a:pt x="2" y="13"/>
                  </a:cubicBezTo>
                  <a:cubicBezTo>
                    <a:pt x="1" y="12"/>
                    <a:pt x="0" y="10"/>
                    <a:pt x="0" y="8"/>
                  </a:cubicBezTo>
                  <a:cubicBezTo>
                    <a:pt x="0" y="7"/>
                    <a:pt x="0" y="5"/>
                    <a:pt x="1" y="4"/>
                  </a:cubicBezTo>
                  <a:cubicBezTo>
                    <a:pt x="2" y="3"/>
                    <a:pt x="2" y="2"/>
                    <a:pt x="3" y="2"/>
                  </a:cubicBezTo>
                  <a:cubicBezTo>
                    <a:pt x="4" y="1"/>
                    <a:pt x="6" y="1"/>
                    <a:pt x="7" y="0"/>
                  </a:cubicBezTo>
                  <a:cubicBezTo>
                    <a:pt x="8" y="0"/>
                    <a:pt x="10" y="0"/>
                    <a:pt x="11" y="0"/>
                  </a:cubicBezTo>
                  <a:cubicBezTo>
                    <a:pt x="13" y="0"/>
                    <a:pt x="14" y="0"/>
                    <a:pt x="15" y="0"/>
                  </a:cubicBezTo>
                  <a:cubicBezTo>
                    <a:pt x="16" y="0"/>
                    <a:pt x="17" y="0"/>
                    <a:pt x="18" y="1"/>
                  </a:cubicBezTo>
                  <a:cubicBezTo>
                    <a:pt x="18" y="7"/>
                    <a:pt x="18" y="7"/>
                    <a:pt x="18" y="7"/>
                  </a:cubicBezTo>
                  <a:cubicBezTo>
                    <a:pt x="18" y="6"/>
                    <a:pt x="17" y="6"/>
                    <a:pt x="17" y="6"/>
                  </a:cubicBezTo>
                  <a:cubicBezTo>
                    <a:pt x="16" y="6"/>
                    <a:pt x="15" y="5"/>
                    <a:pt x="15" y="5"/>
                  </a:cubicBezTo>
                  <a:cubicBezTo>
                    <a:pt x="14" y="5"/>
                    <a:pt x="14" y="5"/>
                    <a:pt x="13" y="5"/>
                  </a:cubicBezTo>
                  <a:cubicBezTo>
                    <a:pt x="13" y="5"/>
                    <a:pt x="12" y="5"/>
                    <a:pt x="11" y="5"/>
                  </a:cubicBezTo>
                  <a:cubicBezTo>
                    <a:pt x="11" y="5"/>
                    <a:pt x="10" y="5"/>
                    <a:pt x="10" y="5"/>
                  </a:cubicBezTo>
                  <a:cubicBezTo>
                    <a:pt x="9" y="5"/>
                    <a:pt x="8" y="5"/>
                    <a:pt x="8" y="6"/>
                  </a:cubicBezTo>
                  <a:cubicBezTo>
                    <a:pt x="8" y="6"/>
                    <a:pt x="7" y="6"/>
                    <a:pt x="7" y="6"/>
                  </a:cubicBezTo>
                  <a:cubicBezTo>
                    <a:pt x="7" y="7"/>
                    <a:pt x="7" y="7"/>
                    <a:pt x="7" y="8"/>
                  </a:cubicBezTo>
                  <a:cubicBezTo>
                    <a:pt x="7" y="8"/>
                    <a:pt x="7" y="8"/>
                    <a:pt x="7" y="9"/>
                  </a:cubicBezTo>
                  <a:cubicBezTo>
                    <a:pt x="7" y="9"/>
                    <a:pt x="8" y="10"/>
                    <a:pt x="8" y="10"/>
                  </a:cubicBezTo>
                  <a:cubicBezTo>
                    <a:pt x="9" y="10"/>
                    <a:pt x="9" y="11"/>
                    <a:pt x="10" y="11"/>
                  </a:cubicBezTo>
                  <a:cubicBezTo>
                    <a:pt x="11" y="11"/>
                    <a:pt x="11" y="12"/>
                    <a:pt x="12" y="12"/>
                  </a:cubicBezTo>
                  <a:cubicBezTo>
                    <a:pt x="13" y="12"/>
                    <a:pt x="14" y="13"/>
                    <a:pt x="15" y="13"/>
                  </a:cubicBezTo>
                  <a:cubicBezTo>
                    <a:pt x="16" y="14"/>
                    <a:pt x="17" y="14"/>
                    <a:pt x="17" y="15"/>
                  </a:cubicBezTo>
                  <a:cubicBezTo>
                    <a:pt x="18" y="16"/>
                    <a:pt x="19" y="17"/>
                    <a:pt x="19" y="17"/>
                  </a:cubicBezTo>
                  <a:cubicBezTo>
                    <a:pt x="19" y="18"/>
                    <a:pt x="19" y="19"/>
                    <a:pt x="19" y="20"/>
                  </a:cubicBezTo>
                  <a:cubicBezTo>
                    <a:pt x="19" y="22"/>
                    <a:pt x="19" y="23"/>
                    <a:pt x="18" y="24"/>
                  </a:cubicBezTo>
                  <a:cubicBezTo>
                    <a:pt x="18" y="25"/>
                    <a:pt x="17" y="26"/>
                    <a:pt x="16" y="27"/>
                  </a:cubicBezTo>
                  <a:cubicBezTo>
                    <a:pt x="15" y="28"/>
                    <a:pt x="14" y="28"/>
                    <a:pt x="13" y="28"/>
                  </a:cubicBezTo>
                  <a:cubicBezTo>
                    <a:pt x="11" y="29"/>
                    <a:pt x="10" y="29"/>
                    <a:pt x="8" y="29"/>
                  </a:cubicBezTo>
                  <a:cubicBezTo>
                    <a:pt x="7" y="29"/>
                    <a:pt x="5" y="29"/>
                    <a:pt x="4" y="28"/>
                  </a:cubicBezTo>
                  <a:cubicBezTo>
                    <a:pt x="2" y="28"/>
                    <a:pt x="1" y="28"/>
                    <a:pt x="0" y="27"/>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59" name="Rectangle 36"/>
            <p:cNvSpPr>
              <a:spLocks noChangeArrowheads="1"/>
            </p:cNvSpPr>
            <p:nvPr/>
          </p:nvSpPr>
          <p:spPr bwMode="auto">
            <a:xfrm>
              <a:off x="2630689" y="3008775"/>
              <a:ext cx="8721" cy="42358"/>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60" name="Freeform 37"/>
            <p:cNvSpPr>
              <a:spLocks/>
            </p:cNvSpPr>
            <p:nvPr/>
          </p:nvSpPr>
          <p:spPr bwMode="auto">
            <a:xfrm>
              <a:off x="2650622" y="3008775"/>
              <a:ext cx="36129" cy="42358"/>
            </a:xfrm>
            <a:custGeom>
              <a:avLst/>
              <a:gdLst>
                <a:gd name="T0" fmla="*/ 25 w 25"/>
                <a:gd name="T1" fmla="*/ 28 h 28"/>
                <a:gd name="T2" fmla="*/ 19 w 25"/>
                <a:gd name="T3" fmla="*/ 28 h 28"/>
                <a:gd name="T4" fmla="*/ 7 w 25"/>
                <a:gd name="T5" fmla="*/ 11 h 28"/>
                <a:gd name="T6" fmla="*/ 6 w 25"/>
                <a:gd name="T7" fmla="*/ 8 h 28"/>
                <a:gd name="T8" fmla="*/ 6 w 25"/>
                <a:gd name="T9" fmla="*/ 8 h 28"/>
                <a:gd name="T10" fmla="*/ 6 w 25"/>
                <a:gd name="T11" fmla="*/ 13 h 28"/>
                <a:gd name="T12" fmla="*/ 6 w 25"/>
                <a:gd name="T13" fmla="*/ 28 h 28"/>
                <a:gd name="T14" fmla="*/ 0 w 25"/>
                <a:gd name="T15" fmla="*/ 28 h 28"/>
                <a:gd name="T16" fmla="*/ 0 w 25"/>
                <a:gd name="T17" fmla="*/ 0 h 28"/>
                <a:gd name="T18" fmla="*/ 7 w 25"/>
                <a:gd name="T19" fmla="*/ 0 h 28"/>
                <a:gd name="T20" fmla="*/ 18 w 25"/>
                <a:gd name="T21" fmla="*/ 17 h 28"/>
                <a:gd name="T22" fmla="*/ 19 w 25"/>
                <a:gd name="T23" fmla="*/ 20 h 28"/>
                <a:gd name="T24" fmla="*/ 19 w 25"/>
                <a:gd name="T25" fmla="*/ 20 h 28"/>
                <a:gd name="T26" fmla="*/ 19 w 25"/>
                <a:gd name="T27" fmla="*/ 16 h 28"/>
                <a:gd name="T28" fmla="*/ 19 w 25"/>
                <a:gd name="T29" fmla="*/ 0 h 28"/>
                <a:gd name="T30" fmla="*/ 25 w 25"/>
                <a:gd name="T31" fmla="*/ 0 h 28"/>
                <a:gd name="T32" fmla="*/ 25 w 25"/>
                <a:gd name="T3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28">
                  <a:moveTo>
                    <a:pt x="25" y="28"/>
                  </a:moveTo>
                  <a:cubicBezTo>
                    <a:pt x="19" y="28"/>
                    <a:pt x="19" y="28"/>
                    <a:pt x="19" y="28"/>
                  </a:cubicBezTo>
                  <a:cubicBezTo>
                    <a:pt x="7" y="11"/>
                    <a:pt x="7" y="11"/>
                    <a:pt x="7" y="11"/>
                  </a:cubicBezTo>
                  <a:cubicBezTo>
                    <a:pt x="6" y="10"/>
                    <a:pt x="6" y="9"/>
                    <a:pt x="6" y="8"/>
                  </a:cubicBezTo>
                  <a:cubicBezTo>
                    <a:pt x="6" y="8"/>
                    <a:pt x="6" y="8"/>
                    <a:pt x="6" y="8"/>
                  </a:cubicBezTo>
                  <a:cubicBezTo>
                    <a:pt x="6" y="9"/>
                    <a:pt x="6" y="11"/>
                    <a:pt x="6" y="13"/>
                  </a:cubicBezTo>
                  <a:cubicBezTo>
                    <a:pt x="6" y="28"/>
                    <a:pt x="6" y="28"/>
                    <a:pt x="6" y="28"/>
                  </a:cubicBezTo>
                  <a:cubicBezTo>
                    <a:pt x="0" y="28"/>
                    <a:pt x="0" y="28"/>
                    <a:pt x="0" y="28"/>
                  </a:cubicBezTo>
                  <a:cubicBezTo>
                    <a:pt x="0" y="0"/>
                    <a:pt x="0" y="0"/>
                    <a:pt x="0" y="0"/>
                  </a:cubicBezTo>
                  <a:cubicBezTo>
                    <a:pt x="7" y="0"/>
                    <a:pt x="7" y="0"/>
                    <a:pt x="7" y="0"/>
                  </a:cubicBezTo>
                  <a:cubicBezTo>
                    <a:pt x="18" y="17"/>
                    <a:pt x="18" y="17"/>
                    <a:pt x="18" y="17"/>
                  </a:cubicBezTo>
                  <a:cubicBezTo>
                    <a:pt x="18" y="18"/>
                    <a:pt x="19" y="19"/>
                    <a:pt x="19" y="20"/>
                  </a:cubicBezTo>
                  <a:cubicBezTo>
                    <a:pt x="19" y="20"/>
                    <a:pt x="19" y="20"/>
                    <a:pt x="19" y="20"/>
                  </a:cubicBezTo>
                  <a:cubicBezTo>
                    <a:pt x="19" y="19"/>
                    <a:pt x="19" y="18"/>
                    <a:pt x="19" y="16"/>
                  </a:cubicBezTo>
                  <a:cubicBezTo>
                    <a:pt x="19" y="0"/>
                    <a:pt x="19" y="0"/>
                    <a:pt x="19" y="0"/>
                  </a:cubicBezTo>
                  <a:cubicBezTo>
                    <a:pt x="25" y="0"/>
                    <a:pt x="25" y="0"/>
                    <a:pt x="25" y="0"/>
                  </a:cubicBezTo>
                  <a:lnTo>
                    <a:pt x="25" y="28"/>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61" name="Freeform 38"/>
            <p:cNvSpPr>
              <a:spLocks/>
            </p:cNvSpPr>
            <p:nvPr/>
          </p:nvSpPr>
          <p:spPr bwMode="auto">
            <a:xfrm>
              <a:off x="2696716" y="3008775"/>
              <a:ext cx="24915" cy="42358"/>
            </a:xfrm>
            <a:custGeom>
              <a:avLst/>
              <a:gdLst>
                <a:gd name="T0" fmla="*/ 20 w 20"/>
                <a:gd name="T1" fmla="*/ 34 h 34"/>
                <a:gd name="T2" fmla="*/ 0 w 20"/>
                <a:gd name="T3" fmla="*/ 34 h 34"/>
                <a:gd name="T4" fmla="*/ 0 w 20"/>
                <a:gd name="T5" fmla="*/ 0 h 34"/>
                <a:gd name="T6" fmla="*/ 20 w 20"/>
                <a:gd name="T7" fmla="*/ 0 h 34"/>
                <a:gd name="T8" fmla="*/ 20 w 20"/>
                <a:gd name="T9" fmla="*/ 6 h 34"/>
                <a:gd name="T10" fmla="*/ 8 w 20"/>
                <a:gd name="T11" fmla="*/ 6 h 34"/>
                <a:gd name="T12" fmla="*/ 8 w 20"/>
                <a:gd name="T13" fmla="*/ 15 h 34"/>
                <a:gd name="T14" fmla="*/ 19 w 20"/>
                <a:gd name="T15" fmla="*/ 15 h 34"/>
                <a:gd name="T16" fmla="*/ 19 w 20"/>
                <a:gd name="T17" fmla="*/ 21 h 34"/>
                <a:gd name="T18" fmla="*/ 8 w 20"/>
                <a:gd name="T19" fmla="*/ 21 h 34"/>
                <a:gd name="T20" fmla="*/ 8 w 20"/>
                <a:gd name="T21" fmla="*/ 28 h 34"/>
                <a:gd name="T22" fmla="*/ 20 w 20"/>
                <a:gd name="T23" fmla="*/ 28 h 34"/>
                <a:gd name="T24" fmla="*/ 20 w 20"/>
                <a:gd name="T25"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34">
                  <a:moveTo>
                    <a:pt x="20" y="34"/>
                  </a:moveTo>
                  <a:lnTo>
                    <a:pt x="0" y="34"/>
                  </a:lnTo>
                  <a:lnTo>
                    <a:pt x="0" y="0"/>
                  </a:lnTo>
                  <a:lnTo>
                    <a:pt x="20" y="0"/>
                  </a:lnTo>
                  <a:lnTo>
                    <a:pt x="20" y="6"/>
                  </a:lnTo>
                  <a:lnTo>
                    <a:pt x="8" y="6"/>
                  </a:lnTo>
                  <a:lnTo>
                    <a:pt x="8" y="15"/>
                  </a:lnTo>
                  <a:lnTo>
                    <a:pt x="19" y="15"/>
                  </a:lnTo>
                  <a:lnTo>
                    <a:pt x="19" y="21"/>
                  </a:lnTo>
                  <a:lnTo>
                    <a:pt x="8" y="21"/>
                  </a:lnTo>
                  <a:lnTo>
                    <a:pt x="8" y="28"/>
                  </a:lnTo>
                  <a:lnTo>
                    <a:pt x="20" y="28"/>
                  </a:lnTo>
                  <a:lnTo>
                    <a:pt x="20" y="34"/>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62" name="Freeform 39"/>
            <p:cNvSpPr>
              <a:spLocks/>
            </p:cNvSpPr>
            <p:nvPr/>
          </p:nvSpPr>
          <p:spPr bwMode="auto">
            <a:xfrm>
              <a:off x="2725372" y="3008775"/>
              <a:ext cx="29901" cy="43605"/>
            </a:xfrm>
            <a:custGeom>
              <a:avLst/>
              <a:gdLst>
                <a:gd name="T0" fmla="*/ 0 w 20"/>
                <a:gd name="T1" fmla="*/ 27 h 29"/>
                <a:gd name="T2" fmla="*/ 0 w 20"/>
                <a:gd name="T3" fmla="*/ 21 h 29"/>
                <a:gd name="T4" fmla="*/ 4 w 20"/>
                <a:gd name="T5" fmla="*/ 23 h 29"/>
                <a:gd name="T6" fmla="*/ 8 w 20"/>
                <a:gd name="T7" fmla="*/ 24 h 29"/>
                <a:gd name="T8" fmla="*/ 10 w 20"/>
                <a:gd name="T9" fmla="*/ 24 h 29"/>
                <a:gd name="T10" fmla="*/ 12 w 20"/>
                <a:gd name="T11" fmla="*/ 23 h 29"/>
                <a:gd name="T12" fmla="*/ 13 w 20"/>
                <a:gd name="T13" fmla="*/ 22 h 29"/>
                <a:gd name="T14" fmla="*/ 13 w 20"/>
                <a:gd name="T15" fmla="*/ 21 h 29"/>
                <a:gd name="T16" fmla="*/ 12 w 20"/>
                <a:gd name="T17" fmla="*/ 20 h 29"/>
                <a:gd name="T18" fmla="*/ 11 w 20"/>
                <a:gd name="T19" fmla="*/ 18 h 29"/>
                <a:gd name="T20" fmla="*/ 9 w 20"/>
                <a:gd name="T21" fmla="*/ 17 h 29"/>
                <a:gd name="T22" fmla="*/ 7 w 20"/>
                <a:gd name="T23" fmla="*/ 16 h 29"/>
                <a:gd name="T24" fmla="*/ 2 w 20"/>
                <a:gd name="T25" fmla="*/ 13 h 29"/>
                <a:gd name="T26" fmla="*/ 0 w 20"/>
                <a:gd name="T27" fmla="*/ 8 h 29"/>
                <a:gd name="T28" fmla="*/ 1 w 20"/>
                <a:gd name="T29" fmla="*/ 4 h 29"/>
                <a:gd name="T30" fmla="*/ 4 w 20"/>
                <a:gd name="T31" fmla="*/ 2 h 29"/>
                <a:gd name="T32" fmla="*/ 7 w 20"/>
                <a:gd name="T33" fmla="*/ 0 h 29"/>
                <a:gd name="T34" fmla="*/ 11 w 20"/>
                <a:gd name="T35" fmla="*/ 0 h 29"/>
                <a:gd name="T36" fmla="*/ 15 w 20"/>
                <a:gd name="T37" fmla="*/ 0 h 29"/>
                <a:gd name="T38" fmla="*/ 18 w 20"/>
                <a:gd name="T39" fmla="*/ 1 h 29"/>
                <a:gd name="T40" fmla="*/ 18 w 20"/>
                <a:gd name="T41" fmla="*/ 7 h 29"/>
                <a:gd name="T42" fmla="*/ 17 w 20"/>
                <a:gd name="T43" fmla="*/ 6 h 29"/>
                <a:gd name="T44" fmla="*/ 15 w 20"/>
                <a:gd name="T45" fmla="*/ 5 h 29"/>
                <a:gd name="T46" fmla="*/ 13 w 20"/>
                <a:gd name="T47" fmla="*/ 5 h 29"/>
                <a:gd name="T48" fmla="*/ 12 w 20"/>
                <a:gd name="T49" fmla="*/ 5 h 29"/>
                <a:gd name="T50" fmla="*/ 10 w 20"/>
                <a:gd name="T51" fmla="*/ 5 h 29"/>
                <a:gd name="T52" fmla="*/ 8 w 20"/>
                <a:gd name="T53" fmla="*/ 6 h 29"/>
                <a:gd name="T54" fmla="*/ 7 w 20"/>
                <a:gd name="T55" fmla="*/ 6 h 29"/>
                <a:gd name="T56" fmla="*/ 7 w 20"/>
                <a:gd name="T57" fmla="*/ 8 h 29"/>
                <a:gd name="T58" fmla="*/ 7 w 20"/>
                <a:gd name="T59" fmla="*/ 9 h 29"/>
                <a:gd name="T60" fmla="*/ 8 w 20"/>
                <a:gd name="T61" fmla="*/ 10 h 29"/>
                <a:gd name="T62" fmla="*/ 10 w 20"/>
                <a:gd name="T63" fmla="*/ 11 h 29"/>
                <a:gd name="T64" fmla="*/ 12 w 20"/>
                <a:gd name="T65" fmla="*/ 12 h 29"/>
                <a:gd name="T66" fmla="*/ 15 w 20"/>
                <a:gd name="T67" fmla="*/ 13 h 29"/>
                <a:gd name="T68" fmla="*/ 18 w 20"/>
                <a:gd name="T69" fmla="*/ 15 h 29"/>
                <a:gd name="T70" fmla="*/ 19 w 20"/>
                <a:gd name="T71" fmla="*/ 17 h 29"/>
                <a:gd name="T72" fmla="*/ 20 w 20"/>
                <a:gd name="T73" fmla="*/ 20 h 29"/>
                <a:gd name="T74" fmla="*/ 19 w 20"/>
                <a:gd name="T75" fmla="*/ 24 h 29"/>
                <a:gd name="T76" fmla="*/ 16 w 20"/>
                <a:gd name="T77" fmla="*/ 27 h 29"/>
                <a:gd name="T78" fmla="*/ 13 w 20"/>
                <a:gd name="T79" fmla="*/ 28 h 29"/>
                <a:gd name="T80" fmla="*/ 8 w 20"/>
                <a:gd name="T81" fmla="*/ 29 h 29"/>
                <a:gd name="T82" fmla="*/ 4 w 20"/>
                <a:gd name="T83" fmla="*/ 28 h 29"/>
                <a:gd name="T84" fmla="*/ 0 w 20"/>
                <a:gd name="T85" fmla="*/ 2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 h="29">
                  <a:moveTo>
                    <a:pt x="0" y="27"/>
                  </a:moveTo>
                  <a:cubicBezTo>
                    <a:pt x="0" y="21"/>
                    <a:pt x="0" y="21"/>
                    <a:pt x="0" y="21"/>
                  </a:cubicBezTo>
                  <a:cubicBezTo>
                    <a:pt x="2" y="22"/>
                    <a:pt x="3" y="23"/>
                    <a:pt x="4" y="23"/>
                  </a:cubicBezTo>
                  <a:cubicBezTo>
                    <a:pt x="5" y="24"/>
                    <a:pt x="7" y="24"/>
                    <a:pt x="8" y="24"/>
                  </a:cubicBezTo>
                  <a:cubicBezTo>
                    <a:pt x="9" y="24"/>
                    <a:pt x="10" y="24"/>
                    <a:pt x="10" y="24"/>
                  </a:cubicBezTo>
                  <a:cubicBezTo>
                    <a:pt x="11" y="23"/>
                    <a:pt x="11" y="23"/>
                    <a:pt x="12" y="23"/>
                  </a:cubicBezTo>
                  <a:cubicBezTo>
                    <a:pt x="12" y="23"/>
                    <a:pt x="12" y="22"/>
                    <a:pt x="13" y="22"/>
                  </a:cubicBezTo>
                  <a:cubicBezTo>
                    <a:pt x="13" y="22"/>
                    <a:pt x="13" y="21"/>
                    <a:pt x="13" y="21"/>
                  </a:cubicBezTo>
                  <a:cubicBezTo>
                    <a:pt x="13" y="20"/>
                    <a:pt x="13" y="20"/>
                    <a:pt x="12" y="20"/>
                  </a:cubicBezTo>
                  <a:cubicBezTo>
                    <a:pt x="12" y="19"/>
                    <a:pt x="12" y="19"/>
                    <a:pt x="11" y="18"/>
                  </a:cubicBezTo>
                  <a:cubicBezTo>
                    <a:pt x="11" y="18"/>
                    <a:pt x="10" y="18"/>
                    <a:pt x="9" y="17"/>
                  </a:cubicBezTo>
                  <a:cubicBezTo>
                    <a:pt x="8" y="17"/>
                    <a:pt x="8" y="17"/>
                    <a:pt x="7" y="16"/>
                  </a:cubicBezTo>
                  <a:cubicBezTo>
                    <a:pt x="5" y="15"/>
                    <a:pt x="3" y="14"/>
                    <a:pt x="2" y="13"/>
                  </a:cubicBezTo>
                  <a:cubicBezTo>
                    <a:pt x="1" y="12"/>
                    <a:pt x="0" y="10"/>
                    <a:pt x="0" y="8"/>
                  </a:cubicBezTo>
                  <a:cubicBezTo>
                    <a:pt x="0" y="7"/>
                    <a:pt x="1" y="5"/>
                    <a:pt x="1" y="4"/>
                  </a:cubicBezTo>
                  <a:cubicBezTo>
                    <a:pt x="2" y="3"/>
                    <a:pt x="3" y="2"/>
                    <a:pt x="4" y="2"/>
                  </a:cubicBezTo>
                  <a:cubicBezTo>
                    <a:pt x="5" y="1"/>
                    <a:pt x="6" y="1"/>
                    <a:pt x="7" y="0"/>
                  </a:cubicBezTo>
                  <a:cubicBezTo>
                    <a:pt x="8" y="0"/>
                    <a:pt x="10" y="0"/>
                    <a:pt x="11" y="0"/>
                  </a:cubicBezTo>
                  <a:cubicBezTo>
                    <a:pt x="13" y="0"/>
                    <a:pt x="14" y="0"/>
                    <a:pt x="15" y="0"/>
                  </a:cubicBezTo>
                  <a:cubicBezTo>
                    <a:pt x="16" y="0"/>
                    <a:pt x="17" y="0"/>
                    <a:pt x="18" y="1"/>
                  </a:cubicBezTo>
                  <a:cubicBezTo>
                    <a:pt x="18" y="7"/>
                    <a:pt x="18" y="7"/>
                    <a:pt x="18" y="7"/>
                  </a:cubicBezTo>
                  <a:cubicBezTo>
                    <a:pt x="18" y="6"/>
                    <a:pt x="17" y="6"/>
                    <a:pt x="17" y="6"/>
                  </a:cubicBezTo>
                  <a:cubicBezTo>
                    <a:pt x="16" y="6"/>
                    <a:pt x="16" y="5"/>
                    <a:pt x="15" y="5"/>
                  </a:cubicBezTo>
                  <a:cubicBezTo>
                    <a:pt x="14" y="5"/>
                    <a:pt x="14" y="5"/>
                    <a:pt x="13" y="5"/>
                  </a:cubicBezTo>
                  <a:cubicBezTo>
                    <a:pt x="13" y="5"/>
                    <a:pt x="12" y="5"/>
                    <a:pt x="12" y="5"/>
                  </a:cubicBezTo>
                  <a:cubicBezTo>
                    <a:pt x="11" y="5"/>
                    <a:pt x="10" y="5"/>
                    <a:pt x="10" y="5"/>
                  </a:cubicBezTo>
                  <a:cubicBezTo>
                    <a:pt x="9" y="5"/>
                    <a:pt x="9" y="5"/>
                    <a:pt x="8" y="6"/>
                  </a:cubicBezTo>
                  <a:cubicBezTo>
                    <a:pt x="8" y="6"/>
                    <a:pt x="8" y="6"/>
                    <a:pt x="7" y="6"/>
                  </a:cubicBezTo>
                  <a:cubicBezTo>
                    <a:pt x="7" y="7"/>
                    <a:pt x="7" y="7"/>
                    <a:pt x="7" y="8"/>
                  </a:cubicBezTo>
                  <a:cubicBezTo>
                    <a:pt x="7" y="8"/>
                    <a:pt x="7" y="8"/>
                    <a:pt x="7" y="9"/>
                  </a:cubicBezTo>
                  <a:cubicBezTo>
                    <a:pt x="8" y="9"/>
                    <a:pt x="8" y="10"/>
                    <a:pt x="8" y="10"/>
                  </a:cubicBezTo>
                  <a:cubicBezTo>
                    <a:pt x="9" y="10"/>
                    <a:pt x="9" y="11"/>
                    <a:pt x="10" y="11"/>
                  </a:cubicBezTo>
                  <a:cubicBezTo>
                    <a:pt x="11" y="11"/>
                    <a:pt x="11" y="12"/>
                    <a:pt x="12" y="12"/>
                  </a:cubicBezTo>
                  <a:cubicBezTo>
                    <a:pt x="13" y="12"/>
                    <a:pt x="14" y="13"/>
                    <a:pt x="15" y="13"/>
                  </a:cubicBezTo>
                  <a:cubicBezTo>
                    <a:pt x="16" y="14"/>
                    <a:pt x="17" y="14"/>
                    <a:pt x="18" y="15"/>
                  </a:cubicBezTo>
                  <a:cubicBezTo>
                    <a:pt x="18" y="16"/>
                    <a:pt x="19" y="17"/>
                    <a:pt x="19" y="17"/>
                  </a:cubicBezTo>
                  <a:cubicBezTo>
                    <a:pt x="19" y="18"/>
                    <a:pt x="20" y="19"/>
                    <a:pt x="20" y="20"/>
                  </a:cubicBezTo>
                  <a:cubicBezTo>
                    <a:pt x="20" y="22"/>
                    <a:pt x="19" y="23"/>
                    <a:pt x="19" y="24"/>
                  </a:cubicBezTo>
                  <a:cubicBezTo>
                    <a:pt x="18" y="25"/>
                    <a:pt x="17" y="26"/>
                    <a:pt x="16" y="27"/>
                  </a:cubicBezTo>
                  <a:cubicBezTo>
                    <a:pt x="15" y="28"/>
                    <a:pt x="14" y="28"/>
                    <a:pt x="13" y="28"/>
                  </a:cubicBezTo>
                  <a:cubicBezTo>
                    <a:pt x="11" y="29"/>
                    <a:pt x="10" y="29"/>
                    <a:pt x="8" y="29"/>
                  </a:cubicBezTo>
                  <a:cubicBezTo>
                    <a:pt x="7" y="29"/>
                    <a:pt x="5" y="29"/>
                    <a:pt x="4" y="28"/>
                  </a:cubicBezTo>
                  <a:cubicBezTo>
                    <a:pt x="3" y="28"/>
                    <a:pt x="1" y="28"/>
                    <a:pt x="0" y="27"/>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63" name="Freeform 40"/>
            <p:cNvSpPr>
              <a:spLocks/>
            </p:cNvSpPr>
            <p:nvPr/>
          </p:nvSpPr>
          <p:spPr bwMode="auto">
            <a:xfrm>
              <a:off x="2760254" y="3008775"/>
              <a:ext cx="27409" cy="43605"/>
            </a:xfrm>
            <a:custGeom>
              <a:avLst/>
              <a:gdLst>
                <a:gd name="T0" fmla="*/ 0 w 19"/>
                <a:gd name="T1" fmla="*/ 27 h 29"/>
                <a:gd name="T2" fmla="*/ 0 w 19"/>
                <a:gd name="T3" fmla="*/ 21 h 29"/>
                <a:gd name="T4" fmla="*/ 4 w 19"/>
                <a:gd name="T5" fmla="*/ 23 h 29"/>
                <a:gd name="T6" fmla="*/ 8 w 19"/>
                <a:gd name="T7" fmla="*/ 24 h 29"/>
                <a:gd name="T8" fmla="*/ 10 w 19"/>
                <a:gd name="T9" fmla="*/ 24 h 29"/>
                <a:gd name="T10" fmla="*/ 11 w 19"/>
                <a:gd name="T11" fmla="*/ 23 h 29"/>
                <a:gd name="T12" fmla="*/ 12 w 19"/>
                <a:gd name="T13" fmla="*/ 22 h 29"/>
                <a:gd name="T14" fmla="*/ 12 w 19"/>
                <a:gd name="T15" fmla="*/ 21 h 29"/>
                <a:gd name="T16" fmla="*/ 12 w 19"/>
                <a:gd name="T17" fmla="*/ 20 h 29"/>
                <a:gd name="T18" fmla="*/ 11 w 19"/>
                <a:gd name="T19" fmla="*/ 18 h 29"/>
                <a:gd name="T20" fmla="*/ 9 w 19"/>
                <a:gd name="T21" fmla="*/ 17 h 29"/>
                <a:gd name="T22" fmla="*/ 6 w 19"/>
                <a:gd name="T23" fmla="*/ 16 h 29"/>
                <a:gd name="T24" fmla="*/ 1 w 19"/>
                <a:gd name="T25" fmla="*/ 13 h 29"/>
                <a:gd name="T26" fmla="*/ 0 w 19"/>
                <a:gd name="T27" fmla="*/ 8 h 29"/>
                <a:gd name="T28" fmla="*/ 1 w 19"/>
                <a:gd name="T29" fmla="*/ 4 h 29"/>
                <a:gd name="T30" fmla="*/ 3 w 19"/>
                <a:gd name="T31" fmla="*/ 2 h 29"/>
                <a:gd name="T32" fmla="*/ 7 w 19"/>
                <a:gd name="T33" fmla="*/ 0 h 29"/>
                <a:gd name="T34" fmla="*/ 11 w 19"/>
                <a:gd name="T35" fmla="*/ 0 h 29"/>
                <a:gd name="T36" fmla="*/ 15 w 19"/>
                <a:gd name="T37" fmla="*/ 0 h 29"/>
                <a:gd name="T38" fmla="*/ 18 w 19"/>
                <a:gd name="T39" fmla="*/ 1 h 29"/>
                <a:gd name="T40" fmla="*/ 18 w 19"/>
                <a:gd name="T41" fmla="*/ 7 h 29"/>
                <a:gd name="T42" fmla="*/ 16 w 19"/>
                <a:gd name="T43" fmla="*/ 6 h 29"/>
                <a:gd name="T44" fmla="*/ 15 w 19"/>
                <a:gd name="T45" fmla="*/ 5 h 29"/>
                <a:gd name="T46" fmla="*/ 13 w 19"/>
                <a:gd name="T47" fmla="*/ 5 h 29"/>
                <a:gd name="T48" fmla="*/ 11 w 19"/>
                <a:gd name="T49" fmla="*/ 5 h 29"/>
                <a:gd name="T50" fmla="*/ 9 w 19"/>
                <a:gd name="T51" fmla="*/ 5 h 29"/>
                <a:gd name="T52" fmla="*/ 8 w 19"/>
                <a:gd name="T53" fmla="*/ 6 h 29"/>
                <a:gd name="T54" fmla="*/ 7 w 19"/>
                <a:gd name="T55" fmla="*/ 6 h 29"/>
                <a:gd name="T56" fmla="*/ 6 w 19"/>
                <a:gd name="T57" fmla="*/ 8 h 29"/>
                <a:gd name="T58" fmla="*/ 7 w 19"/>
                <a:gd name="T59" fmla="*/ 9 h 29"/>
                <a:gd name="T60" fmla="*/ 8 w 19"/>
                <a:gd name="T61" fmla="*/ 10 h 29"/>
                <a:gd name="T62" fmla="*/ 10 w 19"/>
                <a:gd name="T63" fmla="*/ 11 h 29"/>
                <a:gd name="T64" fmla="*/ 12 w 19"/>
                <a:gd name="T65" fmla="*/ 12 h 29"/>
                <a:gd name="T66" fmla="*/ 15 w 19"/>
                <a:gd name="T67" fmla="*/ 13 h 29"/>
                <a:gd name="T68" fmla="*/ 17 w 19"/>
                <a:gd name="T69" fmla="*/ 15 h 29"/>
                <a:gd name="T70" fmla="*/ 19 w 19"/>
                <a:gd name="T71" fmla="*/ 17 h 29"/>
                <a:gd name="T72" fmla="*/ 19 w 19"/>
                <a:gd name="T73" fmla="*/ 20 h 29"/>
                <a:gd name="T74" fmla="*/ 18 w 19"/>
                <a:gd name="T75" fmla="*/ 24 h 29"/>
                <a:gd name="T76" fmla="*/ 16 w 19"/>
                <a:gd name="T77" fmla="*/ 27 h 29"/>
                <a:gd name="T78" fmla="*/ 12 w 19"/>
                <a:gd name="T79" fmla="*/ 28 h 29"/>
                <a:gd name="T80" fmla="*/ 8 w 19"/>
                <a:gd name="T81" fmla="*/ 29 h 29"/>
                <a:gd name="T82" fmla="*/ 4 w 19"/>
                <a:gd name="T83" fmla="*/ 28 h 29"/>
                <a:gd name="T84" fmla="*/ 0 w 19"/>
                <a:gd name="T85" fmla="*/ 2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 h="29">
                  <a:moveTo>
                    <a:pt x="0" y="27"/>
                  </a:moveTo>
                  <a:cubicBezTo>
                    <a:pt x="0" y="21"/>
                    <a:pt x="0" y="21"/>
                    <a:pt x="0" y="21"/>
                  </a:cubicBezTo>
                  <a:cubicBezTo>
                    <a:pt x="1" y="22"/>
                    <a:pt x="2" y="23"/>
                    <a:pt x="4" y="23"/>
                  </a:cubicBezTo>
                  <a:cubicBezTo>
                    <a:pt x="5" y="24"/>
                    <a:pt x="6" y="24"/>
                    <a:pt x="8" y="24"/>
                  </a:cubicBezTo>
                  <a:cubicBezTo>
                    <a:pt x="8" y="24"/>
                    <a:pt x="9" y="24"/>
                    <a:pt x="10" y="24"/>
                  </a:cubicBezTo>
                  <a:cubicBezTo>
                    <a:pt x="10" y="23"/>
                    <a:pt x="11" y="23"/>
                    <a:pt x="11" y="23"/>
                  </a:cubicBezTo>
                  <a:cubicBezTo>
                    <a:pt x="12" y="23"/>
                    <a:pt x="12" y="22"/>
                    <a:pt x="12" y="22"/>
                  </a:cubicBezTo>
                  <a:cubicBezTo>
                    <a:pt x="12" y="22"/>
                    <a:pt x="12" y="21"/>
                    <a:pt x="12" y="21"/>
                  </a:cubicBezTo>
                  <a:cubicBezTo>
                    <a:pt x="12" y="20"/>
                    <a:pt x="12" y="20"/>
                    <a:pt x="12" y="20"/>
                  </a:cubicBezTo>
                  <a:cubicBezTo>
                    <a:pt x="12" y="19"/>
                    <a:pt x="11" y="19"/>
                    <a:pt x="11" y="18"/>
                  </a:cubicBezTo>
                  <a:cubicBezTo>
                    <a:pt x="10" y="18"/>
                    <a:pt x="9" y="18"/>
                    <a:pt x="9" y="17"/>
                  </a:cubicBezTo>
                  <a:cubicBezTo>
                    <a:pt x="8" y="17"/>
                    <a:pt x="7" y="17"/>
                    <a:pt x="6" y="16"/>
                  </a:cubicBezTo>
                  <a:cubicBezTo>
                    <a:pt x="4" y="15"/>
                    <a:pt x="2" y="14"/>
                    <a:pt x="1" y="13"/>
                  </a:cubicBezTo>
                  <a:cubicBezTo>
                    <a:pt x="0" y="12"/>
                    <a:pt x="0" y="10"/>
                    <a:pt x="0" y="8"/>
                  </a:cubicBezTo>
                  <a:cubicBezTo>
                    <a:pt x="0" y="7"/>
                    <a:pt x="0" y="5"/>
                    <a:pt x="1" y="4"/>
                  </a:cubicBezTo>
                  <a:cubicBezTo>
                    <a:pt x="1" y="3"/>
                    <a:pt x="2" y="2"/>
                    <a:pt x="3" y="2"/>
                  </a:cubicBezTo>
                  <a:cubicBezTo>
                    <a:pt x="4" y="1"/>
                    <a:pt x="5" y="1"/>
                    <a:pt x="7" y="0"/>
                  </a:cubicBezTo>
                  <a:cubicBezTo>
                    <a:pt x="8" y="0"/>
                    <a:pt x="9" y="0"/>
                    <a:pt x="11" y="0"/>
                  </a:cubicBezTo>
                  <a:cubicBezTo>
                    <a:pt x="12" y="0"/>
                    <a:pt x="14" y="0"/>
                    <a:pt x="15" y="0"/>
                  </a:cubicBezTo>
                  <a:cubicBezTo>
                    <a:pt x="16" y="0"/>
                    <a:pt x="17" y="0"/>
                    <a:pt x="18" y="1"/>
                  </a:cubicBezTo>
                  <a:cubicBezTo>
                    <a:pt x="18" y="7"/>
                    <a:pt x="18" y="7"/>
                    <a:pt x="18" y="7"/>
                  </a:cubicBezTo>
                  <a:cubicBezTo>
                    <a:pt x="17" y="6"/>
                    <a:pt x="17" y="6"/>
                    <a:pt x="16" y="6"/>
                  </a:cubicBezTo>
                  <a:cubicBezTo>
                    <a:pt x="16" y="6"/>
                    <a:pt x="15" y="5"/>
                    <a:pt x="15" y="5"/>
                  </a:cubicBezTo>
                  <a:cubicBezTo>
                    <a:pt x="14" y="5"/>
                    <a:pt x="13" y="5"/>
                    <a:pt x="13" y="5"/>
                  </a:cubicBezTo>
                  <a:cubicBezTo>
                    <a:pt x="12" y="5"/>
                    <a:pt x="12" y="5"/>
                    <a:pt x="11" y="5"/>
                  </a:cubicBezTo>
                  <a:cubicBezTo>
                    <a:pt x="10" y="5"/>
                    <a:pt x="10" y="5"/>
                    <a:pt x="9" y="5"/>
                  </a:cubicBezTo>
                  <a:cubicBezTo>
                    <a:pt x="9" y="5"/>
                    <a:pt x="8" y="5"/>
                    <a:pt x="8" y="6"/>
                  </a:cubicBezTo>
                  <a:cubicBezTo>
                    <a:pt x="7" y="6"/>
                    <a:pt x="7" y="6"/>
                    <a:pt x="7" y="6"/>
                  </a:cubicBezTo>
                  <a:cubicBezTo>
                    <a:pt x="7" y="7"/>
                    <a:pt x="6" y="7"/>
                    <a:pt x="6" y="8"/>
                  </a:cubicBezTo>
                  <a:cubicBezTo>
                    <a:pt x="6" y="8"/>
                    <a:pt x="7" y="8"/>
                    <a:pt x="7" y="9"/>
                  </a:cubicBezTo>
                  <a:cubicBezTo>
                    <a:pt x="7" y="9"/>
                    <a:pt x="7" y="10"/>
                    <a:pt x="8" y="10"/>
                  </a:cubicBezTo>
                  <a:cubicBezTo>
                    <a:pt x="8" y="10"/>
                    <a:pt x="9" y="11"/>
                    <a:pt x="10" y="11"/>
                  </a:cubicBezTo>
                  <a:cubicBezTo>
                    <a:pt x="10" y="11"/>
                    <a:pt x="11" y="12"/>
                    <a:pt x="12" y="12"/>
                  </a:cubicBezTo>
                  <a:cubicBezTo>
                    <a:pt x="13" y="12"/>
                    <a:pt x="14" y="13"/>
                    <a:pt x="15" y="13"/>
                  </a:cubicBezTo>
                  <a:cubicBezTo>
                    <a:pt x="16" y="14"/>
                    <a:pt x="16" y="14"/>
                    <a:pt x="17" y="15"/>
                  </a:cubicBezTo>
                  <a:cubicBezTo>
                    <a:pt x="18" y="16"/>
                    <a:pt x="18" y="17"/>
                    <a:pt x="19" y="17"/>
                  </a:cubicBezTo>
                  <a:cubicBezTo>
                    <a:pt x="19" y="18"/>
                    <a:pt x="19" y="19"/>
                    <a:pt x="19" y="20"/>
                  </a:cubicBezTo>
                  <a:cubicBezTo>
                    <a:pt x="19" y="22"/>
                    <a:pt x="19" y="23"/>
                    <a:pt x="18" y="24"/>
                  </a:cubicBezTo>
                  <a:cubicBezTo>
                    <a:pt x="18" y="25"/>
                    <a:pt x="17" y="26"/>
                    <a:pt x="16" y="27"/>
                  </a:cubicBezTo>
                  <a:cubicBezTo>
                    <a:pt x="15" y="28"/>
                    <a:pt x="14" y="28"/>
                    <a:pt x="12" y="28"/>
                  </a:cubicBezTo>
                  <a:cubicBezTo>
                    <a:pt x="11" y="29"/>
                    <a:pt x="9" y="29"/>
                    <a:pt x="8" y="29"/>
                  </a:cubicBezTo>
                  <a:cubicBezTo>
                    <a:pt x="6" y="29"/>
                    <a:pt x="5" y="29"/>
                    <a:pt x="4" y="28"/>
                  </a:cubicBezTo>
                  <a:cubicBezTo>
                    <a:pt x="2" y="28"/>
                    <a:pt x="1" y="28"/>
                    <a:pt x="0" y="27"/>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64" name="Freeform 41"/>
            <p:cNvSpPr>
              <a:spLocks noEditPoints="1"/>
            </p:cNvSpPr>
            <p:nvPr/>
          </p:nvSpPr>
          <p:spPr bwMode="auto">
            <a:xfrm>
              <a:off x="2512335" y="3079789"/>
              <a:ext cx="39866" cy="42358"/>
            </a:xfrm>
            <a:custGeom>
              <a:avLst/>
              <a:gdLst>
                <a:gd name="T0" fmla="*/ 27 w 27"/>
                <a:gd name="T1" fmla="*/ 28 h 28"/>
                <a:gd name="T2" fmla="*/ 21 w 27"/>
                <a:gd name="T3" fmla="*/ 28 h 28"/>
                <a:gd name="T4" fmla="*/ 19 w 27"/>
                <a:gd name="T5" fmla="*/ 22 h 28"/>
                <a:gd name="T6" fmla="*/ 9 w 27"/>
                <a:gd name="T7" fmla="*/ 22 h 28"/>
                <a:gd name="T8" fmla="*/ 7 w 27"/>
                <a:gd name="T9" fmla="*/ 28 h 28"/>
                <a:gd name="T10" fmla="*/ 0 w 27"/>
                <a:gd name="T11" fmla="*/ 28 h 28"/>
                <a:gd name="T12" fmla="*/ 10 w 27"/>
                <a:gd name="T13" fmla="*/ 0 h 28"/>
                <a:gd name="T14" fmla="*/ 18 w 27"/>
                <a:gd name="T15" fmla="*/ 0 h 28"/>
                <a:gd name="T16" fmla="*/ 27 w 27"/>
                <a:gd name="T17" fmla="*/ 28 h 28"/>
                <a:gd name="T18" fmla="*/ 17 w 27"/>
                <a:gd name="T19" fmla="*/ 17 h 28"/>
                <a:gd name="T20" fmla="*/ 14 w 27"/>
                <a:gd name="T21" fmla="*/ 8 h 28"/>
                <a:gd name="T22" fmla="*/ 14 w 27"/>
                <a:gd name="T23" fmla="*/ 5 h 28"/>
                <a:gd name="T24" fmla="*/ 14 w 27"/>
                <a:gd name="T25" fmla="*/ 5 h 28"/>
                <a:gd name="T26" fmla="*/ 13 w 27"/>
                <a:gd name="T27" fmla="*/ 8 h 28"/>
                <a:gd name="T28" fmla="*/ 10 w 27"/>
                <a:gd name="T29" fmla="*/ 17 h 28"/>
                <a:gd name="T30" fmla="*/ 17 w 27"/>
                <a:gd name="T31" fmla="*/ 1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28">
                  <a:moveTo>
                    <a:pt x="27" y="28"/>
                  </a:moveTo>
                  <a:cubicBezTo>
                    <a:pt x="21" y="28"/>
                    <a:pt x="21" y="28"/>
                    <a:pt x="21" y="28"/>
                  </a:cubicBezTo>
                  <a:cubicBezTo>
                    <a:pt x="19" y="22"/>
                    <a:pt x="19" y="22"/>
                    <a:pt x="19" y="22"/>
                  </a:cubicBezTo>
                  <a:cubicBezTo>
                    <a:pt x="9" y="22"/>
                    <a:pt x="9" y="22"/>
                    <a:pt x="9" y="22"/>
                  </a:cubicBezTo>
                  <a:cubicBezTo>
                    <a:pt x="7" y="28"/>
                    <a:pt x="7" y="28"/>
                    <a:pt x="7" y="28"/>
                  </a:cubicBezTo>
                  <a:cubicBezTo>
                    <a:pt x="0" y="28"/>
                    <a:pt x="0" y="28"/>
                    <a:pt x="0" y="28"/>
                  </a:cubicBezTo>
                  <a:cubicBezTo>
                    <a:pt x="10" y="0"/>
                    <a:pt x="10" y="0"/>
                    <a:pt x="10" y="0"/>
                  </a:cubicBezTo>
                  <a:cubicBezTo>
                    <a:pt x="18" y="0"/>
                    <a:pt x="18" y="0"/>
                    <a:pt x="18" y="0"/>
                  </a:cubicBezTo>
                  <a:lnTo>
                    <a:pt x="27" y="28"/>
                  </a:lnTo>
                  <a:close/>
                  <a:moveTo>
                    <a:pt x="17" y="17"/>
                  </a:moveTo>
                  <a:cubicBezTo>
                    <a:pt x="14" y="8"/>
                    <a:pt x="14" y="8"/>
                    <a:pt x="14" y="8"/>
                  </a:cubicBezTo>
                  <a:cubicBezTo>
                    <a:pt x="14" y="7"/>
                    <a:pt x="14" y="6"/>
                    <a:pt x="14" y="5"/>
                  </a:cubicBezTo>
                  <a:cubicBezTo>
                    <a:pt x="14" y="5"/>
                    <a:pt x="14" y="5"/>
                    <a:pt x="14" y="5"/>
                  </a:cubicBezTo>
                  <a:cubicBezTo>
                    <a:pt x="13" y="6"/>
                    <a:pt x="13" y="7"/>
                    <a:pt x="13" y="8"/>
                  </a:cubicBezTo>
                  <a:cubicBezTo>
                    <a:pt x="10" y="17"/>
                    <a:pt x="10" y="17"/>
                    <a:pt x="10" y="17"/>
                  </a:cubicBezTo>
                  <a:lnTo>
                    <a:pt x="17" y="17"/>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65" name="Freeform 42"/>
            <p:cNvSpPr>
              <a:spLocks noEditPoints="1"/>
            </p:cNvSpPr>
            <p:nvPr/>
          </p:nvSpPr>
          <p:spPr bwMode="auto">
            <a:xfrm>
              <a:off x="2558430" y="3079789"/>
              <a:ext cx="31148" cy="42358"/>
            </a:xfrm>
            <a:custGeom>
              <a:avLst/>
              <a:gdLst>
                <a:gd name="T0" fmla="*/ 6 w 21"/>
                <a:gd name="T1" fmla="*/ 19 h 28"/>
                <a:gd name="T2" fmla="*/ 6 w 21"/>
                <a:gd name="T3" fmla="*/ 28 h 28"/>
                <a:gd name="T4" fmla="*/ 0 w 21"/>
                <a:gd name="T5" fmla="*/ 28 h 28"/>
                <a:gd name="T6" fmla="*/ 0 w 21"/>
                <a:gd name="T7" fmla="*/ 0 h 28"/>
                <a:gd name="T8" fmla="*/ 10 w 21"/>
                <a:gd name="T9" fmla="*/ 0 h 28"/>
                <a:gd name="T10" fmla="*/ 21 w 21"/>
                <a:gd name="T11" fmla="*/ 9 h 28"/>
                <a:gd name="T12" fmla="*/ 17 w 21"/>
                <a:gd name="T13" fmla="*/ 16 h 28"/>
                <a:gd name="T14" fmla="*/ 9 w 21"/>
                <a:gd name="T15" fmla="*/ 19 h 28"/>
                <a:gd name="T16" fmla="*/ 6 w 21"/>
                <a:gd name="T17" fmla="*/ 19 h 28"/>
                <a:gd name="T18" fmla="*/ 6 w 21"/>
                <a:gd name="T19" fmla="*/ 5 h 28"/>
                <a:gd name="T20" fmla="*/ 6 w 21"/>
                <a:gd name="T21" fmla="*/ 14 h 28"/>
                <a:gd name="T22" fmla="*/ 9 w 21"/>
                <a:gd name="T23" fmla="*/ 14 h 28"/>
                <a:gd name="T24" fmla="*/ 14 w 21"/>
                <a:gd name="T25" fmla="*/ 10 h 28"/>
                <a:gd name="T26" fmla="*/ 9 w 21"/>
                <a:gd name="T27" fmla="*/ 5 h 28"/>
                <a:gd name="T28" fmla="*/ 6 w 21"/>
                <a:gd name="T29" fmla="*/ 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8">
                  <a:moveTo>
                    <a:pt x="6" y="19"/>
                  </a:moveTo>
                  <a:cubicBezTo>
                    <a:pt x="6" y="28"/>
                    <a:pt x="6" y="28"/>
                    <a:pt x="6" y="28"/>
                  </a:cubicBezTo>
                  <a:cubicBezTo>
                    <a:pt x="0" y="28"/>
                    <a:pt x="0" y="28"/>
                    <a:pt x="0" y="28"/>
                  </a:cubicBezTo>
                  <a:cubicBezTo>
                    <a:pt x="0" y="0"/>
                    <a:pt x="0" y="0"/>
                    <a:pt x="0" y="0"/>
                  </a:cubicBezTo>
                  <a:cubicBezTo>
                    <a:pt x="10" y="0"/>
                    <a:pt x="10" y="0"/>
                    <a:pt x="10" y="0"/>
                  </a:cubicBezTo>
                  <a:cubicBezTo>
                    <a:pt x="17" y="0"/>
                    <a:pt x="21" y="3"/>
                    <a:pt x="21" y="9"/>
                  </a:cubicBezTo>
                  <a:cubicBezTo>
                    <a:pt x="21" y="12"/>
                    <a:pt x="20" y="14"/>
                    <a:pt x="17" y="16"/>
                  </a:cubicBezTo>
                  <a:cubicBezTo>
                    <a:pt x="15" y="18"/>
                    <a:pt x="13" y="19"/>
                    <a:pt x="9" y="19"/>
                  </a:cubicBezTo>
                  <a:lnTo>
                    <a:pt x="6" y="19"/>
                  </a:lnTo>
                  <a:close/>
                  <a:moveTo>
                    <a:pt x="6" y="5"/>
                  </a:moveTo>
                  <a:cubicBezTo>
                    <a:pt x="6" y="14"/>
                    <a:pt x="6" y="14"/>
                    <a:pt x="6" y="14"/>
                  </a:cubicBezTo>
                  <a:cubicBezTo>
                    <a:pt x="9" y="14"/>
                    <a:pt x="9" y="14"/>
                    <a:pt x="9" y="14"/>
                  </a:cubicBezTo>
                  <a:cubicBezTo>
                    <a:pt x="12" y="14"/>
                    <a:pt x="14" y="12"/>
                    <a:pt x="14" y="10"/>
                  </a:cubicBezTo>
                  <a:cubicBezTo>
                    <a:pt x="14" y="7"/>
                    <a:pt x="12" y="5"/>
                    <a:pt x="9" y="5"/>
                  </a:cubicBezTo>
                  <a:lnTo>
                    <a:pt x="6" y="5"/>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66" name="Freeform 43"/>
            <p:cNvSpPr>
              <a:spLocks noEditPoints="1"/>
            </p:cNvSpPr>
            <p:nvPr/>
          </p:nvSpPr>
          <p:spPr bwMode="auto">
            <a:xfrm>
              <a:off x="2595804" y="3079789"/>
              <a:ext cx="29901" cy="42358"/>
            </a:xfrm>
            <a:custGeom>
              <a:avLst/>
              <a:gdLst>
                <a:gd name="T0" fmla="*/ 6 w 20"/>
                <a:gd name="T1" fmla="*/ 19 h 28"/>
                <a:gd name="T2" fmla="*/ 6 w 20"/>
                <a:gd name="T3" fmla="*/ 28 h 28"/>
                <a:gd name="T4" fmla="*/ 0 w 20"/>
                <a:gd name="T5" fmla="*/ 28 h 28"/>
                <a:gd name="T6" fmla="*/ 0 w 20"/>
                <a:gd name="T7" fmla="*/ 0 h 28"/>
                <a:gd name="T8" fmla="*/ 10 w 20"/>
                <a:gd name="T9" fmla="*/ 0 h 28"/>
                <a:gd name="T10" fmla="*/ 20 w 20"/>
                <a:gd name="T11" fmla="*/ 9 h 28"/>
                <a:gd name="T12" fmla="*/ 17 w 20"/>
                <a:gd name="T13" fmla="*/ 16 h 28"/>
                <a:gd name="T14" fmla="*/ 9 w 20"/>
                <a:gd name="T15" fmla="*/ 19 h 28"/>
                <a:gd name="T16" fmla="*/ 6 w 20"/>
                <a:gd name="T17" fmla="*/ 19 h 28"/>
                <a:gd name="T18" fmla="*/ 6 w 20"/>
                <a:gd name="T19" fmla="*/ 5 h 28"/>
                <a:gd name="T20" fmla="*/ 6 w 20"/>
                <a:gd name="T21" fmla="*/ 14 h 28"/>
                <a:gd name="T22" fmla="*/ 8 w 20"/>
                <a:gd name="T23" fmla="*/ 14 h 28"/>
                <a:gd name="T24" fmla="*/ 13 w 20"/>
                <a:gd name="T25" fmla="*/ 10 h 28"/>
                <a:gd name="T26" fmla="*/ 8 w 20"/>
                <a:gd name="T27" fmla="*/ 5 h 28"/>
                <a:gd name="T28" fmla="*/ 6 w 20"/>
                <a:gd name="T29" fmla="*/ 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8">
                  <a:moveTo>
                    <a:pt x="6" y="19"/>
                  </a:moveTo>
                  <a:cubicBezTo>
                    <a:pt x="6" y="28"/>
                    <a:pt x="6" y="28"/>
                    <a:pt x="6" y="28"/>
                  </a:cubicBezTo>
                  <a:cubicBezTo>
                    <a:pt x="0" y="28"/>
                    <a:pt x="0" y="28"/>
                    <a:pt x="0" y="28"/>
                  </a:cubicBezTo>
                  <a:cubicBezTo>
                    <a:pt x="0" y="0"/>
                    <a:pt x="0" y="0"/>
                    <a:pt x="0" y="0"/>
                  </a:cubicBezTo>
                  <a:cubicBezTo>
                    <a:pt x="10" y="0"/>
                    <a:pt x="10" y="0"/>
                    <a:pt x="10" y="0"/>
                  </a:cubicBezTo>
                  <a:cubicBezTo>
                    <a:pt x="17" y="0"/>
                    <a:pt x="20" y="3"/>
                    <a:pt x="20" y="9"/>
                  </a:cubicBezTo>
                  <a:cubicBezTo>
                    <a:pt x="20" y="12"/>
                    <a:pt x="19" y="14"/>
                    <a:pt x="17" y="16"/>
                  </a:cubicBezTo>
                  <a:cubicBezTo>
                    <a:pt x="15" y="18"/>
                    <a:pt x="12" y="19"/>
                    <a:pt x="9" y="19"/>
                  </a:cubicBezTo>
                  <a:lnTo>
                    <a:pt x="6" y="19"/>
                  </a:lnTo>
                  <a:close/>
                  <a:moveTo>
                    <a:pt x="6" y="5"/>
                  </a:moveTo>
                  <a:cubicBezTo>
                    <a:pt x="6" y="14"/>
                    <a:pt x="6" y="14"/>
                    <a:pt x="6" y="14"/>
                  </a:cubicBezTo>
                  <a:cubicBezTo>
                    <a:pt x="8" y="14"/>
                    <a:pt x="8" y="14"/>
                    <a:pt x="8" y="14"/>
                  </a:cubicBezTo>
                  <a:cubicBezTo>
                    <a:pt x="12" y="14"/>
                    <a:pt x="13" y="12"/>
                    <a:pt x="13" y="10"/>
                  </a:cubicBezTo>
                  <a:cubicBezTo>
                    <a:pt x="13" y="7"/>
                    <a:pt x="12" y="5"/>
                    <a:pt x="8" y="5"/>
                  </a:cubicBezTo>
                  <a:lnTo>
                    <a:pt x="6" y="5"/>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67" name="Rectangle 44"/>
            <p:cNvSpPr>
              <a:spLocks noChangeArrowheads="1"/>
            </p:cNvSpPr>
            <p:nvPr/>
          </p:nvSpPr>
          <p:spPr bwMode="auto">
            <a:xfrm>
              <a:off x="2472467" y="3482189"/>
              <a:ext cx="497085" cy="497082"/>
            </a:xfrm>
            <a:prstGeom prst="rect">
              <a:avLst/>
            </a:prstGeom>
            <a:solidFill>
              <a:srgbClr val="F8F8F8">
                <a:lumMod val="50000"/>
              </a:srgbClr>
            </a:solidFill>
            <a:ln>
              <a:noFill/>
            </a:ln>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68" name="Freeform 45"/>
            <p:cNvSpPr>
              <a:spLocks noEditPoints="1"/>
            </p:cNvSpPr>
            <p:nvPr/>
          </p:nvSpPr>
          <p:spPr bwMode="auto">
            <a:xfrm>
              <a:off x="2512333" y="3756270"/>
              <a:ext cx="107141" cy="185628"/>
            </a:xfrm>
            <a:custGeom>
              <a:avLst/>
              <a:gdLst>
                <a:gd name="T0" fmla="*/ 69 w 86"/>
                <a:gd name="T1" fmla="*/ 13 h 149"/>
                <a:gd name="T2" fmla="*/ 69 w 86"/>
                <a:gd name="T3" fmla="*/ 0 h 149"/>
                <a:gd name="T4" fmla="*/ 60 w 86"/>
                <a:gd name="T5" fmla="*/ 0 h 149"/>
                <a:gd name="T6" fmla="*/ 60 w 86"/>
                <a:gd name="T7" fmla="*/ 13 h 149"/>
                <a:gd name="T8" fmla="*/ 56 w 86"/>
                <a:gd name="T9" fmla="*/ 13 h 149"/>
                <a:gd name="T10" fmla="*/ 56 w 86"/>
                <a:gd name="T11" fmla="*/ 0 h 149"/>
                <a:gd name="T12" fmla="*/ 47 w 86"/>
                <a:gd name="T13" fmla="*/ 0 h 149"/>
                <a:gd name="T14" fmla="*/ 47 w 86"/>
                <a:gd name="T15" fmla="*/ 13 h 149"/>
                <a:gd name="T16" fmla="*/ 0 w 86"/>
                <a:gd name="T17" fmla="*/ 13 h 149"/>
                <a:gd name="T18" fmla="*/ 0 w 86"/>
                <a:gd name="T19" fmla="*/ 16 h 149"/>
                <a:gd name="T20" fmla="*/ 4 w 86"/>
                <a:gd name="T21" fmla="*/ 16 h 149"/>
                <a:gd name="T22" fmla="*/ 4 w 86"/>
                <a:gd name="T23" fmla="*/ 149 h 149"/>
                <a:gd name="T24" fmla="*/ 29 w 86"/>
                <a:gd name="T25" fmla="*/ 149 h 149"/>
                <a:gd name="T26" fmla="*/ 29 w 86"/>
                <a:gd name="T27" fmla="*/ 128 h 149"/>
                <a:gd name="T28" fmla="*/ 39 w 86"/>
                <a:gd name="T29" fmla="*/ 128 h 149"/>
                <a:gd name="T30" fmla="*/ 39 w 86"/>
                <a:gd name="T31" fmla="*/ 149 h 149"/>
                <a:gd name="T32" fmla="*/ 47 w 86"/>
                <a:gd name="T33" fmla="*/ 149 h 149"/>
                <a:gd name="T34" fmla="*/ 47 w 86"/>
                <a:gd name="T35" fmla="*/ 128 h 149"/>
                <a:gd name="T36" fmla="*/ 57 w 86"/>
                <a:gd name="T37" fmla="*/ 128 h 149"/>
                <a:gd name="T38" fmla="*/ 57 w 86"/>
                <a:gd name="T39" fmla="*/ 149 h 149"/>
                <a:gd name="T40" fmla="*/ 82 w 86"/>
                <a:gd name="T41" fmla="*/ 149 h 149"/>
                <a:gd name="T42" fmla="*/ 82 w 86"/>
                <a:gd name="T43" fmla="*/ 16 h 149"/>
                <a:gd name="T44" fmla="*/ 86 w 86"/>
                <a:gd name="T45" fmla="*/ 16 h 149"/>
                <a:gd name="T46" fmla="*/ 86 w 86"/>
                <a:gd name="T47" fmla="*/ 13 h 149"/>
                <a:gd name="T48" fmla="*/ 69 w 86"/>
                <a:gd name="T49" fmla="*/ 13 h 149"/>
                <a:gd name="T50" fmla="*/ 75 w 86"/>
                <a:gd name="T51" fmla="*/ 122 h 149"/>
                <a:gd name="T52" fmla="*/ 11 w 86"/>
                <a:gd name="T53" fmla="*/ 122 h 149"/>
                <a:gd name="T54" fmla="*/ 11 w 86"/>
                <a:gd name="T55" fmla="*/ 112 h 149"/>
                <a:gd name="T56" fmla="*/ 75 w 86"/>
                <a:gd name="T57" fmla="*/ 112 h 149"/>
                <a:gd name="T58" fmla="*/ 75 w 86"/>
                <a:gd name="T59" fmla="*/ 122 h 149"/>
                <a:gd name="T60" fmla="*/ 75 w 86"/>
                <a:gd name="T61" fmla="*/ 105 h 149"/>
                <a:gd name="T62" fmla="*/ 11 w 86"/>
                <a:gd name="T63" fmla="*/ 105 h 149"/>
                <a:gd name="T64" fmla="*/ 11 w 86"/>
                <a:gd name="T65" fmla="*/ 94 h 149"/>
                <a:gd name="T66" fmla="*/ 75 w 86"/>
                <a:gd name="T67" fmla="*/ 94 h 149"/>
                <a:gd name="T68" fmla="*/ 75 w 86"/>
                <a:gd name="T69" fmla="*/ 105 h 149"/>
                <a:gd name="T70" fmla="*/ 75 w 86"/>
                <a:gd name="T71" fmla="*/ 87 h 149"/>
                <a:gd name="T72" fmla="*/ 11 w 86"/>
                <a:gd name="T73" fmla="*/ 87 h 149"/>
                <a:gd name="T74" fmla="*/ 11 w 86"/>
                <a:gd name="T75" fmla="*/ 77 h 149"/>
                <a:gd name="T76" fmla="*/ 75 w 86"/>
                <a:gd name="T77" fmla="*/ 77 h 149"/>
                <a:gd name="T78" fmla="*/ 75 w 86"/>
                <a:gd name="T79" fmla="*/ 87 h 149"/>
                <a:gd name="T80" fmla="*/ 75 w 86"/>
                <a:gd name="T81" fmla="*/ 69 h 149"/>
                <a:gd name="T82" fmla="*/ 11 w 86"/>
                <a:gd name="T83" fmla="*/ 69 h 149"/>
                <a:gd name="T84" fmla="*/ 11 w 86"/>
                <a:gd name="T85" fmla="*/ 59 h 149"/>
                <a:gd name="T86" fmla="*/ 75 w 86"/>
                <a:gd name="T87" fmla="*/ 59 h 149"/>
                <a:gd name="T88" fmla="*/ 75 w 86"/>
                <a:gd name="T89" fmla="*/ 69 h 149"/>
                <a:gd name="T90" fmla="*/ 75 w 86"/>
                <a:gd name="T91" fmla="*/ 52 h 149"/>
                <a:gd name="T92" fmla="*/ 11 w 86"/>
                <a:gd name="T93" fmla="*/ 52 h 149"/>
                <a:gd name="T94" fmla="*/ 11 w 86"/>
                <a:gd name="T95" fmla="*/ 42 h 149"/>
                <a:gd name="T96" fmla="*/ 75 w 86"/>
                <a:gd name="T97" fmla="*/ 42 h 149"/>
                <a:gd name="T98" fmla="*/ 75 w 86"/>
                <a:gd name="T99" fmla="*/ 52 h 149"/>
                <a:gd name="T100" fmla="*/ 75 w 86"/>
                <a:gd name="T101" fmla="*/ 35 h 149"/>
                <a:gd name="T102" fmla="*/ 11 w 86"/>
                <a:gd name="T103" fmla="*/ 35 h 149"/>
                <a:gd name="T104" fmla="*/ 11 w 86"/>
                <a:gd name="T105" fmla="*/ 24 h 149"/>
                <a:gd name="T106" fmla="*/ 75 w 86"/>
                <a:gd name="T107" fmla="*/ 24 h 149"/>
                <a:gd name="T108" fmla="*/ 75 w 86"/>
                <a:gd name="T109" fmla="*/ 3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 h="149">
                  <a:moveTo>
                    <a:pt x="69" y="13"/>
                  </a:moveTo>
                  <a:lnTo>
                    <a:pt x="69" y="0"/>
                  </a:lnTo>
                  <a:lnTo>
                    <a:pt x="60" y="0"/>
                  </a:lnTo>
                  <a:lnTo>
                    <a:pt x="60" y="13"/>
                  </a:lnTo>
                  <a:lnTo>
                    <a:pt x="56" y="13"/>
                  </a:lnTo>
                  <a:lnTo>
                    <a:pt x="56" y="0"/>
                  </a:lnTo>
                  <a:lnTo>
                    <a:pt x="47" y="0"/>
                  </a:lnTo>
                  <a:lnTo>
                    <a:pt x="47" y="13"/>
                  </a:lnTo>
                  <a:lnTo>
                    <a:pt x="0" y="13"/>
                  </a:lnTo>
                  <a:lnTo>
                    <a:pt x="0" y="16"/>
                  </a:lnTo>
                  <a:lnTo>
                    <a:pt x="4" y="16"/>
                  </a:lnTo>
                  <a:lnTo>
                    <a:pt x="4" y="149"/>
                  </a:lnTo>
                  <a:lnTo>
                    <a:pt x="29" y="149"/>
                  </a:lnTo>
                  <a:lnTo>
                    <a:pt x="29" y="128"/>
                  </a:lnTo>
                  <a:lnTo>
                    <a:pt x="39" y="128"/>
                  </a:lnTo>
                  <a:lnTo>
                    <a:pt x="39" y="149"/>
                  </a:lnTo>
                  <a:lnTo>
                    <a:pt x="47" y="149"/>
                  </a:lnTo>
                  <a:lnTo>
                    <a:pt x="47" y="128"/>
                  </a:lnTo>
                  <a:lnTo>
                    <a:pt x="57" y="128"/>
                  </a:lnTo>
                  <a:lnTo>
                    <a:pt x="57" y="149"/>
                  </a:lnTo>
                  <a:lnTo>
                    <a:pt x="82" y="149"/>
                  </a:lnTo>
                  <a:lnTo>
                    <a:pt x="82" y="16"/>
                  </a:lnTo>
                  <a:lnTo>
                    <a:pt x="86" y="16"/>
                  </a:lnTo>
                  <a:lnTo>
                    <a:pt x="86" y="13"/>
                  </a:lnTo>
                  <a:lnTo>
                    <a:pt x="69" y="13"/>
                  </a:lnTo>
                  <a:close/>
                  <a:moveTo>
                    <a:pt x="75" y="122"/>
                  </a:moveTo>
                  <a:lnTo>
                    <a:pt x="11" y="122"/>
                  </a:lnTo>
                  <a:lnTo>
                    <a:pt x="11" y="112"/>
                  </a:lnTo>
                  <a:lnTo>
                    <a:pt x="75" y="112"/>
                  </a:lnTo>
                  <a:lnTo>
                    <a:pt x="75" y="122"/>
                  </a:lnTo>
                  <a:close/>
                  <a:moveTo>
                    <a:pt x="75" y="105"/>
                  </a:moveTo>
                  <a:lnTo>
                    <a:pt x="11" y="105"/>
                  </a:lnTo>
                  <a:lnTo>
                    <a:pt x="11" y="94"/>
                  </a:lnTo>
                  <a:lnTo>
                    <a:pt x="75" y="94"/>
                  </a:lnTo>
                  <a:lnTo>
                    <a:pt x="75" y="105"/>
                  </a:lnTo>
                  <a:close/>
                  <a:moveTo>
                    <a:pt x="75" y="87"/>
                  </a:moveTo>
                  <a:lnTo>
                    <a:pt x="11" y="87"/>
                  </a:lnTo>
                  <a:lnTo>
                    <a:pt x="11" y="77"/>
                  </a:lnTo>
                  <a:lnTo>
                    <a:pt x="75" y="77"/>
                  </a:lnTo>
                  <a:lnTo>
                    <a:pt x="75" y="87"/>
                  </a:lnTo>
                  <a:close/>
                  <a:moveTo>
                    <a:pt x="75" y="69"/>
                  </a:moveTo>
                  <a:lnTo>
                    <a:pt x="11" y="69"/>
                  </a:lnTo>
                  <a:lnTo>
                    <a:pt x="11" y="59"/>
                  </a:lnTo>
                  <a:lnTo>
                    <a:pt x="75" y="59"/>
                  </a:lnTo>
                  <a:lnTo>
                    <a:pt x="75" y="69"/>
                  </a:lnTo>
                  <a:close/>
                  <a:moveTo>
                    <a:pt x="75" y="52"/>
                  </a:moveTo>
                  <a:lnTo>
                    <a:pt x="11" y="52"/>
                  </a:lnTo>
                  <a:lnTo>
                    <a:pt x="11" y="42"/>
                  </a:lnTo>
                  <a:lnTo>
                    <a:pt x="75" y="42"/>
                  </a:lnTo>
                  <a:lnTo>
                    <a:pt x="75" y="52"/>
                  </a:lnTo>
                  <a:close/>
                  <a:moveTo>
                    <a:pt x="75" y="35"/>
                  </a:moveTo>
                  <a:lnTo>
                    <a:pt x="11" y="35"/>
                  </a:lnTo>
                  <a:lnTo>
                    <a:pt x="11" y="24"/>
                  </a:lnTo>
                  <a:lnTo>
                    <a:pt x="75" y="24"/>
                  </a:lnTo>
                  <a:lnTo>
                    <a:pt x="75" y="35"/>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69" name="Freeform 46"/>
            <p:cNvSpPr>
              <a:spLocks noEditPoints="1"/>
            </p:cNvSpPr>
            <p:nvPr/>
          </p:nvSpPr>
          <p:spPr bwMode="auto">
            <a:xfrm>
              <a:off x="2517317" y="3527039"/>
              <a:ext cx="31148" cy="41113"/>
            </a:xfrm>
            <a:custGeom>
              <a:avLst/>
              <a:gdLst>
                <a:gd name="T0" fmla="*/ 0 w 21"/>
                <a:gd name="T1" fmla="*/ 28 h 28"/>
                <a:gd name="T2" fmla="*/ 0 w 21"/>
                <a:gd name="T3" fmla="*/ 0 h 28"/>
                <a:gd name="T4" fmla="*/ 10 w 21"/>
                <a:gd name="T5" fmla="*/ 0 h 28"/>
                <a:gd name="T6" fmla="*/ 17 w 21"/>
                <a:gd name="T7" fmla="*/ 1 h 28"/>
                <a:gd name="T8" fmla="*/ 20 w 21"/>
                <a:gd name="T9" fmla="*/ 6 h 28"/>
                <a:gd name="T10" fmla="*/ 18 w 21"/>
                <a:gd name="T11" fmla="*/ 10 h 28"/>
                <a:gd name="T12" fmla="*/ 14 w 21"/>
                <a:gd name="T13" fmla="*/ 13 h 28"/>
                <a:gd name="T14" fmla="*/ 14 w 21"/>
                <a:gd name="T15" fmla="*/ 13 h 28"/>
                <a:gd name="T16" fmla="*/ 19 w 21"/>
                <a:gd name="T17" fmla="*/ 15 h 28"/>
                <a:gd name="T18" fmla="*/ 21 w 21"/>
                <a:gd name="T19" fmla="*/ 19 h 28"/>
                <a:gd name="T20" fmla="*/ 18 w 21"/>
                <a:gd name="T21" fmla="*/ 26 h 28"/>
                <a:gd name="T22" fmla="*/ 11 w 21"/>
                <a:gd name="T23" fmla="*/ 28 h 28"/>
                <a:gd name="T24" fmla="*/ 0 w 21"/>
                <a:gd name="T25" fmla="*/ 28 h 28"/>
                <a:gd name="T26" fmla="*/ 6 w 21"/>
                <a:gd name="T27" fmla="*/ 4 h 28"/>
                <a:gd name="T28" fmla="*/ 6 w 21"/>
                <a:gd name="T29" fmla="*/ 11 h 28"/>
                <a:gd name="T30" fmla="*/ 9 w 21"/>
                <a:gd name="T31" fmla="*/ 11 h 28"/>
                <a:gd name="T32" fmla="*/ 12 w 21"/>
                <a:gd name="T33" fmla="*/ 10 h 28"/>
                <a:gd name="T34" fmla="*/ 13 w 21"/>
                <a:gd name="T35" fmla="*/ 7 h 28"/>
                <a:gd name="T36" fmla="*/ 9 w 21"/>
                <a:gd name="T37" fmla="*/ 4 h 28"/>
                <a:gd name="T38" fmla="*/ 6 w 21"/>
                <a:gd name="T39" fmla="*/ 4 h 28"/>
                <a:gd name="T40" fmla="*/ 6 w 21"/>
                <a:gd name="T41" fmla="*/ 16 h 28"/>
                <a:gd name="T42" fmla="*/ 6 w 21"/>
                <a:gd name="T43" fmla="*/ 23 h 28"/>
                <a:gd name="T44" fmla="*/ 10 w 21"/>
                <a:gd name="T45" fmla="*/ 23 h 28"/>
                <a:gd name="T46" fmla="*/ 13 w 21"/>
                <a:gd name="T47" fmla="*/ 22 h 28"/>
                <a:gd name="T48" fmla="*/ 14 w 21"/>
                <a:gd name="T49" fmla="*/ 19 h 28"/>
                <a:gd name="T50" fmla="*/ 13 w 21"/>
                <a:gd name="T51" fmla="*/ 17 h 28"/>
                <a:gd name="T52" fmla="*/ 10 w 21"/>
                <a:gd name="T53" fmla="*/ 16 h 28"/>
                <a:gd name="T54" fmla="*/ 6 w 21"/>
                <a:gd name="T55"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 h="28">
                  <a:moveTo>
                    <a:pt x="0" y="28"/>
                  </a:moveTo>
                  <a:cubicBezTo>
                    <a:pt x="0" y="0"/>
                    <a:pt x="0" y="0"/>
                    <a:pt x="0" y="0"/>
                  </a:cubicBezTo>
                  <a:cubicBezTo>
                    <a:pt x="10" y="0"/>
                    <a:pt x="10" y="0"/>
                    <a:pt x="10" y="0"/>
                  </a:cubicBezTo>
                  <a:cubicBezTo>
                    <a:pt x="13" y="0"/>
                    <a:pt x="16" y="0"/>
                    <a:pt x="17" y="1"/>
                  </a:cubicBezTo>
                  <a:cubicBezTo>
                    <a:pt x="19" y="3"/>
                    <a:pt x="20" y="4"/>
                    <a:pt x="20" y="6"/>
                  </a:cubicBezTo>
                  <a:cubicBezTo>
                    <a:pt x="20" y="8"/>
                    <a:pt x="19" y="9"/>
                    <a:pt x="18" y="10"/>
                  </a:cubicBezTo>
                  <a:cubicBezTo>
                    <a:pt x="17" y="11"/>
                    <a:pt x="16" y="12"/>
                    <a:pt x="14" y="13"/>
                  </a:cubicBezTo>
                  <a:cubicBezTo>
                    <a:pt x="14" y="13"/>
                    <a:pt x="14" y="13"/>
                    <a:pt x="14" y="13"/>
                  </a:cubicBezTo>
                  <a:cubicBezTo>
                    <a:pt x="16" y="13"/>
                    <a:pt x="18" y="14"/>
                    <a:pt x="19" y="15"/>
                  </a:cubicBezTo>
                  <a:cubicBezTo>
                    <a:pt x="20" y="16"/>
                    <a:pt x="21" y="18"/>
                    <a:pt x="21" y="19"/>
                  </a:cubicBezTo>
                  <a:cubicBezTo>
                    <a:pt x="21" y="22"/>
                    <a:pt x="20" y="24"/>
                    <a:pt x="18" y="26"/>
                  </a:cubicBezTo>
                  <a:cubicBezTo>
                    <a:pt x="16" y="27"/>
                    <a:pt x="14" y="28"/>
                    <a:pt x="11" y="28"/>
                  </a:cubicBezTo>
                  <a:lnTo>
                    <a:pt x="0" y="28"/>
                  </a:lnTo>
                  <a:close/>
                  <a:moveTo>
                    <a:pt x="6" y="4"/>
                  </a:moveTo>
                  <a:cubicBezTo>
                    <a:pt x="6" y="11"/>
                    <a:pt x="6" y="11"/>
                    <a:pt x="6" y="11"/>
                  </a:cubicBezTo>
                  <a:cubicBezTo>
                    <a:pt x="9" y="11"/>
                    <a:pt x="9" y="11"/>
                    <a:pt x="9" y="11"/>
                  </a:cubicBezTo>
                  <a:cubicBezTo>
                    <a:pt x="10" y="11"/>
                    <a:pt x="11" y="11"/>
                    <a:pt x="12" y="10"/>
                  </a:cubicBezTo>
                  <a:cubicBezTo>
                    <a:pt x="13" y="9"/>
                    <a:pt x="13" y="9"/>
                    <a:pt x="13" y="7"/>
                  </a:cubicBezTo>
                  <a:cubicBezTo>
                    <a:pt x="13" y="5"/>
                    <a:pt x="12" y="4"/>
                    <a:pt x="9" y="4"/>
                  </a:cubicBezTo>
                  <a:lnTo>
                    <a:pt x="6" y="4"/>
                  </a:lnTo>
                  <a:close/>
                  <a:moveTo>
                    <a:pt x="6" y="16"/>
                  </a:moveTo>
                  <a:cubicBezTo>
                    <a:pt x="6" y="23"/>
                    <a:pt x="6" y="23"/>
                    <a:pt x="6" y="23"/>
                  </a:cubicBezTo>
                  <a:cubicBezTo>
                    <a:pt x="10" y="23"/>
                    <a:pt x="10" y="23"/>
                    <a:pt x="10" y="23"/>
                  </a:cubicBezTo>
                  <a:cubicBezTo>
                    <a:pt x="11" y="23"/>
                    <a:pt x="12" y="23"/>
                    <a:pt x="13" y="22"/>
                  </a:cubicBezTo>
                  <a:cubicBezTo>
                    <a:pt x="14" y="21"/>
                    <a:pt x="14" y="21"/>
                    <a:pt x="14" y="19"/>
                  </a:cubicBezTo>
                  <a:cubicBezTo>
                    <a:pt x="14" y="18"/>
                    <a:pt x="14" y="17"/>
                    <a:pt x="13" y="17"/>
                  </a:cubicBezTo>
                  <a:cubicBezTo>
                    <a:pt x="12" y="16"/>
                    <a:pt x="11" y="16"/>
                    <a:pt x="10" y="16"/>
                  </a:cubicBezTo>
                  <a:lnTo>
                    <a:pt x="6" y="16"/>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70" name="Freeform 47"/>
            <p:cNvSpPr>
              <a:spLocks/>
            </p:cNvSpPr>
            <p:nvPr/>
          </p:nvSpPr>
          <p:spPr bwMode="auto">
            <a:xfrm>
              <a:off x="2554691" y="3527039"/>
              <a:ext cx="33637" cy="41113"/>
            </a:xfrm>
            <a:custGeom>
              <a:avLst/>
              <a:gdLst>
                <a:gd name="T0" fmla="*/ 23 w 23"/>
                <a:gd name="T1" fmla="*/ 16 h 28"/>
                <a:gd name="T2" fmla="*/ 12 w 23"/>
                <a:gd name="T3" fmla="*/ 28 h 28"/>
                <a:gd name="T4" fmla="*/ 0 w 23"/>
                <a:gd name="T5" fmla="*/ 16 h 28"/>
                <a:gd name="T6" fmla="*/ 0 w 23"/>
                <a:gd name="T7" fmla="*/ 0 h 28"/>
                <a:gd name="T8" fmla="*/ 7 w 23"/>
                <a:gd name="T9" fmla="*/ 0 h 28"/>
                <a:gd name="T10" fmla="*/ 7 w 23"/>
                <a:gd name="T11" fmla="*/ 16 h 28"/>
                <a:gd name="T12" fmla="*/ 12 w 23"/>
                <a:gd name="T13" fmla="*/ 23 h 28"/>
                <a:gd name="T14" fmla="*/ 17 w 23"/>
                <a:gd name="T15" fmla="*/ 16 h 28"/>
                <a:gd name="T16" fmla="*/ 17 w 23"/>
                <a:gd name="T17" fmla="*/ 0 h 28"/>
                <a:gd name="T18" fmla="*/ 23 w 23"/>
                <a:gd name="T19" fmla="*/ 0 h 28"/>
                <a:gd name="T20" fmla="*/ 23 w 23"/>
                <a:gd name="T21"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8">
                  <a:moveTo>
                    <a:pt x="23" y="16"/>
                  </a:moveTo>
                  <a:cubicBezTo>
                    <a:pt x="23" y="24"/>
                    <a:pt x="19" y="28"/>
                    <a:pt x="12" y="28"/>
                  </a:cubicBezTo>
                  <a:cubicBezTo>
                    <a:pt x="4" y="28"/>
                    <a:pt x="0" y="24"/>
                    <a:pt x="0" y="16"/>
                  </a:cubicBezTo>
                  <a:cubicBezTo>
                    <a:pt x="0" y="0"/>
                    <a:pt x="0" y="0"/>
                    <a:pt x="0" y="0"/>
                  </a:cubicBezTo>
                  <a:cubicBezTo>
                    <a:pt x="7" y="0"/>
                    <a:pt x="7" y="0"/>
                    <a:pt x="7" y="0"/>
                  </a:cubicBezTo>
                  <a:cubicBezTo>
                    <a:pt x="7" y="16"/>
                    <a:pt x="7" y="16"/>
                    <a:pt x="7" y="16"/>
                  </a:cubicBezTo>
                  <a:cubicBezTo>
                    <a:pt x="7" y="21"/>
                    <a:pt x="8" y="23"/>
                    <a:pt x="12" y="23"/>
                  </a:cubicBezTo>
                  <a:cubicBezTo>
                    <a:pt x="15" y="23"/>
                    <a:pt x="17" y="21"/>
                    <a:pt x="17" y="16"/>
                  </a:cubicBezTo>
                  <a:cubicBezTo>
                    <a:pt x="17" y="0"/>
                    <a:pt x="17" y="0"/>
                    <a:pt x="17" y="0"/>
                  </a:cubicBezTo>
                  <a:cubicBezTo>
                    <a:pt x="23" y="0"/>
                    <a:pt x="23" y="0"/>
                    <a:pt x="23" y="0"/>
                  </a:cubicBezTo>
                  <a:lnTo>
                    <a:pt x="23" y="16"/>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71" name="Freeform 48"/>
            <p:cNvSpPr>
              <a:spLocks/>
            </p:cNvSpPr>
            <p:nvPr/>
          </p:nvSpPr>
          <p:spPr bwMode="auto">
            <a:xfrm>
              <a:off x="2595804" y="3525790"/>
              <a:ext cx="27409" cy="42358"/>
            </a:xfrm>
            <a:custGeom>
              <a:avLst/>
              <a:gdLst>
                <a:gd name="T0" fmla="*/ 0 w 19"/>
                <a:gd name="T1" fmla="*/ 28 h 29"/>
                <a:gd name="T2" fmla="*/ 0 w 19"/>
                <a:gd name="T3" fmla="*/ 21 h 29"/>
                <a:gd name="T4" fmla="*/ 4 w 19"/>
                <a:gd name="T5" fmla="*/ 24 h 29"/>
                <a:gd name="T6" fmla="*/ 8 w 19"/>
                <a:gd name="T7" fmla="*/ 24 h 29"/>
                <a:gd name="T8" fmla="*/ 10 w 19"/>
                <a:gd name="T9" fmla="*/ 24 h 29"/>
                <a:gd name="T10" fmla="*/ 12 w 19"/>
                <a:gd name="T11" fmla="*/ 24 h 29"/>
                <a:gd name="T12" fmla="*/ 12 w 19"/>
                <a:gd name="T13" fmla="*/ 23 h 29"/>
                <a:gd name="T14" fmla="*/ 13 w 19"/>
                <a:gd name="T15" fmla="*/ 21 h 29"/>
                <a:gd name="T16" fmla="*/ 12 w 19"/>
                <a:gd name="T17" fmla="*/ 20 h 29"/>
                <a:gd name="T18" fmla="*/ 11 w 19"/>
                <a:gd name="T19" fmla="*/ 19 h 29"/>
                <a:gd name="T20" fmla="*/ 9 w 19"/>
                <a:gd name="T21" fmla="*/ 18 h 29"/>
                <a:gd name="T22" fmla="*/ 7 w 19"/>
                <a:gd name="T23" fmla="*/ 17 h 29"/>
                <a:gd name="T24" fmla="*/ 2 w 19"/>
                <a:gd name="T25" fmla="*/ 13 h 29"/>
                <a:gd name="T26" fmla="*/ 0 w 19"/>
                <a:gd name="T27" fmla="*/ 9 h 29"/>
                <a:gd name="T28" fmla="*/ 1 w 19"/>
                <a:gd name="T29" fmla="*/ 5 h 29"/>
                <a:gd name="T30" fmla="*/ 3 w 19"/>
                <a:gd name="T31" fmla="*/ 2 h 29"/>
                <a:gd name="T32" fmla="*/ 7 w 19"/>
                <a:gd name="T33" fmla="*/ 1 h 29"/>
                <a:gd name="T34" fmla="*/ 11 w 19"/>
                <a:gd name="T35" fmla="*/ 0 h 29"/>
                <a:gd name="T36" fmla="*/ 15 w 19"/>
                <a:gd name="T37" fmla="*/ 1 h 29"/>
                <a:gd name="T38" fmla="*/ 18 w 19"/>
                <a:gd name="T39" fmla="*/ 1 h 29"/>
                <a:gd name="T40" fmla="*/ 18 w 19"/>
                <a:gd name="T41" fmla="*/ 7 h 29"/>
                <a:gd name="T42" fmla="*/ 17 w 19"/>
                <a:gd name="T43" fmla="*/ 6 h 29"/>
                <a:gd name="T44" fmla="*/ 15 w 19"/>
                <a:gd name="T45" fmla="*/ 6 h 29"/>
                <a:gd name="T46" fmla="*/ 13 w 19"/>
                <a:gd name="T47" fmla="*/ 5 h 29"/>
                <a:gd name="T48" fmla="*/ 11 w 19"/>
                <a:gd name="T49" fmla="*/ 5 h 29"/>
                <a:gd name="T50" fmla="*/ 10 w 19"/>
                <a:gd name="T51" fmla="*/ 5 h 29"/>
                <a:gd name="T52" fmla="*/ 8 w 19"/>
                <a:gd name="T53" fmla="*/ 6 h 29"/>
                <a:gd name="T54" fmla="*/ 7 w 19"/>
                <a:gd name="T55" fmla="*/ 7 h 29"/>
                <a:gd name="T56" fmla="*/ 7 w 19"/>
                <a:gd name="T57" fmla="*/ 8 h 29"/>
                <a:gd name="T58" fmla="*/ 7 w 19"/>
                <a:gd name="T59" fmla="*/ 9 h 29"/>
                <a:gd name="T60" fmla="*/ 8 w 19"/>
                <a:gd name="T61" fmla="*/ 10 h 29"/>
                <a:gd name="T62" fmla="*/ 10 w 19"/>
                <a:gd name="T63" fmla="*/ 11 h 29"/>
                <a:gd name="T64" fmla="*/ 12 w 19"/>
                <a:gd name="T65" fmla="*/ 12 h 29"/>
                <a:gd name="T66" fmla="*/ 15 w 19"/>
                <a:gd name="T67" fmla="*/ 14 h 29"/>
                <a:gd name="T68" fmla="*/ 17 w 19"/>
                <a:gd name="T69" fmla="*/ 16 h 29"/>
                <a:gd name="T70" fmla="*/ 19 w 19"/>
                <a:gd name="T71" fmla="*/ 18 h 29"/>
                <a:gd name="T72" fmla="*/ 19 w 19"/>
                <a:gd name="T73" fmla="*/ 21 h 29"/>
                <a:gd name="T74" fmla="*/ 18 w 19"/>
                <a:gd name="T75" fmla="*/ 25 h 29"/>
                <a:gd name="T76" fmla="*/ 16 w 19"/>
                <a:gd name="T77" fmla="*/ 27 h 29"/>
                <a:gd name="T78" fmla="*/ 13 w 19"/>
                <a:gd name="T79" fmla="*/ 29 h 29"/>
                <a:gd name="T80" fmla="*/ 8 w 19"/>
                <a:gd name="T81" fmla="*/ 29 h 29"/>
                <a:gd name="T82" fmla="*/ 4 w 19"/>
                <a:gd name="T83" fmla="*/ 29 h 29"/>
                <a:gd name="T84" fmla="*/ 0 w 19"/>
                <a:gd name="T85" fmla="*/ 2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 h="29">
                  <a:moveTo>
                    <a:pt x="0" y="28"/>
                  </a:moveTo>
                  <a:cubicBezTo>
                    <a:pt x="0" y="21"/>
                    <a:pt x="0" y="21"/>
                    <a:pt x="0" y="21"/>
                  </a:cubicBezTo>
                  <a:cubicBezTo>
                    <a:pt x="1" y="22"/>
                    <a:pt x="3" y="23"/>
                    <a:pt x="4" y="24"/>
                  </a:cubicBezTo>
                  <a:cubicBezTo>
                    <a:pt x="5" y="24"/>
                    <a:pt x="7" y="24"/>
                    <a:pt x="8" y="24"/>
                  </a:cubicBezTo>
                  <a:cubicBezTo>
                    <a:pt x="9" y="24"/>
                    <a:pt x="9" y="24"/>
                    <a:pt x="10" y="24"/>
                  </a:cubicBezTo>
                  <a:cubicBezTo>
                    <a:pt x="11" y="24"/>
                    <a:pt x="11" y="24"/>
                    <a:pt x="12" y="24"/>
                  </a:cubicBezTo>
                  <a:cubicBezTo>
                    <a:pt x="12" y="23"/>
                    <a:pt x="12" y="23"/>
                    <a:pt x="12" y="23"/>
                  </a:cubicBezTo>
                  <a:cubicBezTo>
                    <a:pt x="13" y="22"/>
                    <a:pt x="13" y="22"/>
                    <a:pt x="13" y="21"/>
                  </a:cubicBezTo>
                  <a:cubicBezTo>
                    <a:pt x="13" y="21"/>
                    <a:pt x="13" y="20"/>
                    <a:pt x="12" y="20"/>
                  </a:cubicBezTo>
                  <a:cubicBezTo>
                    <a:pt x="12" y="20"/>
                    <a:pt x="11" y="19"/>
                    <a:pt x="11" y="19"/>
                  </a:cubicBezTo>
                  <a:cubicBezTo>
                    <a:pt x="10" y="18"/>
                    <a:pt x="10" y="18"/>
                    <a:pt x="9" y="18"/>
                  </a:cubicBezTo>
                  <a:cubicBezTo>
                    <a:pt x="8" y="17"/>
                    <a:pt x="7" y="17"/>
                    <a:pt x="7" y="17"/>
                  </a:cubicBezTo>
                  <a:cubicBezTo>
                    <a:pt x="4" y="16"/>
                    <a:pt x="3" y="15"/>
                    <a:pt x="2" y="13"/>
                  </a:cubicBezTo>
                  <a:cubicBezTo>
                    <a:pt x="1" y="12"/>
                    <a:pt x="0" y="10"/>
                    <a:pt x="0" y="9"/>
                  </a:cubicBezTo>
                  <a:cubicBezTo>
                    <a:pt x="0" y="7"/>
                    <a:pt x="0" y="6"/>
                    <a:pt x="1" y="5"/>
                  </a:cubicBezTo>
                  <a:cubicBezTo>
                    <a:pt x="2" y="4"/>
                    <a:pt x="2" y="3"/>
                    <a:pt x="3" y="2"/>
                  </a:cubicBezTo>
                  <a:cubicBezTo>
                    <a:pt x="4" y="2"/>
                    <a:pt x="6" y="1"/>
                    <a:pt x="7" y="1"/>
                  </a:cubicBezTo>
                  <a:cubicBezTo>
                    <a:pt x="8" y="0"/>
                    <a:pt x="10" y="0"/>
                    <a:pt x="11" y="0"/>
                  </a:cubicBezTo>
                  <a:cubicBezTo>
                    <a:pt x="13" y="0"/>
                    <a:pt x="14" y="0"/>
                    <a:pt x="15" y="1"/>
                  </a:cubicBezTo>
                  <a:cubicBezTo>
                    <a:pt x="16" y="1"/>
                    <a:pt x="17" y="1"/>
                    <a:pt x="18" y="1"/>
                  </a:cubicBezTo>
                  <a:cubicBezTo>
                    <a:pt x="18" y="7"/>
                    <a:pt x="18" y="7"/>
                    <a:pt x="18" y="7"/>
                  </a:cubicBezTo>
                  <a:cubicBezTo>
                    <a:pt x="18" y="7"/>
                    <a:pt x="17" y="7"/>
                    <a:pt x="17" y="6"/>
                  </a:cubicBezTo>
                  <a:cubicBezTo>
                    <a:pt x="16" y="6"/>
                    <a:pt x="15" y="6"/>
                    <a:pt x="15" y="6"/>
                  </a:cubicBezTo>
                  <a:cubicBezTo>
                    <a:pt x="14" y="6"/>
                    <a:pt x="14" y="5"/>
                    <a:pt x="13" y="5"/>
                  </a:cubicBezTo>
                  <a:cubicBezTo>
                    <a:pt x="13" y="5"/>
                    <a:pt x="12" y="5"/>
                    <a:pt x="11" y="5"/>
                  </a:cubicBezTo>
                  <a:cubicBezTo>
                    <a:pt x="11" y="5"/>
                    <a:pt x="10" y="5"/>
                    <a:pt x="10" y="5"/>
                  </a:cubicBezTo>
                  <a:cubicBezTo>
                    <a:pt x="9" y="6"/>
                    <a:pt x="8" y="6"/>
                    <a:pt x="8" y="6"/>
                  </a:cubicBezTo>
                  <a:cubicBezTo>
                    <a:pt x="8" y="6"/>
                    <a:pt x="7" y="7"/>
                    <a:pt x="7" y="7"/>
                  </a:cubicBezTo>
                  <a:cubicBezTo>
                    <a:pt x="7" y="7"/>
                    <a:pt x="7" y="8"/>
                    <a:pt x="7" y="8"/>
                  </a:cubicBezTo>
                  <a:cubicBezTo>
                    <a:pt x="7" y="9"/>
                    <a:pt x="7" y="9"/>
                    <a:pt x="7" y="9"/>
                  </a:cubicBezTo>
                  <a:cubicBezTo>
                    <a:pt x="7" y="10"/>
                    <a:pt x="8" y="10"/>
                    <a:pt x="8" y="10"/>
                  </a:cubicBezTo>
                  <a:cubicBezTo>
                    <a:pt x="9" y="11"/>
                    <a:pt x="9" y="11"/>
                    <a:pt x="10" y="11"/>
                  </a:cubicBezTo>
                  <a:cubicBezTo>
                    <a:pt x="11" y="12"/>
                    <a:pt x="11" y="12"/>
                    <a:pt x="12" y="12"/>
                  </a:cubicBezTo>
                  <a:cubicBezTo>
                    <a:pt x="13" y="13"/>
                    <a:pt x="14" y="13"/>
                    <a:pt x="15" y="14"/>
                  </a:cubicBezTo>
                  <a:cubicBezTo>
                    <a:pt x="16" y="14"/>
                    <a:pt x="17" y="15"/>
                    <a:pt x="17" y="16"/>
                  </a:cubicBezTo>
                  <a:cubicBezTo>
                    <a:pt x="18" y="16"/>
                    <a:pt x="19" y="17"/>
                    <a:pt x="19" y="18"/>
                  </a:cubicBezTo>
                  <a:cubicBezTo>
                    <a:pt x="19" y="19"/>
                    <a:pt x="19" y="20"/>
                    <a:pt x="19" y="21"/>
                  </a:cubicBezTo>
                  <a:cubicBezTo>
                    <a:pt x="19" y="22"/>
                    <a:pt x="19" y="24"/>
                    <a:pt x="18" y="25"/>
                  </a:cubicBezTo>
                  <a:cubicBezTo>
                    <a:pt x="18" y="26"/>
                    <a:pt x="17" y="27"/>
                    <a:pt x="16" y="27"/>
                  </a:cubicBezTo>
                  <a:cubicBezTo>
                    <a:pt x="15" y="28"/>
                    <a:pt x="14" y="29"/>
                    <a:pt x="13" y="29"/>
                  </a:cubicBezTo>
                  <a:cubicBezTo>
                    <a:pt x="11" y="29"/>
                    <a:pt x="10" y="29"/>
                    <a:pt x="8" y="29"/>
                  </a:cubicBezTo>
                  <a:cubicBezTo>
                    <a:pt x="7" y="29"/>
                    <a:pt x="5" y="29"/>
                    <a:pt x="4" y="29"/>
                  </a:cubicBezTo>
                  <a:cubicBezTo>
                    <a:pt x="2" y="29"/>
                    <a:pt x="1" y="28"/>
                    <a:pt x="0" y="28"/>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72" name="Rectangle 49"/>
            <p:cNvSpPr>
              <a:spLocks noChangeArrowheads="1"/>
            </p:cNvSpPr>
            <p:nvPr/>
          </p:nvSpPr>
          <p:spPr bwMode="auto">
            <a:xfrm>
              <a:off x="2630686" y="3527039"/>
              <a:ext cx="8721" cy="41113"/>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73" name="Freeform 50"/>
            <p:cNvSpPr>
              <a:spLocks/>
            </p:cNvSpPr>
            <p:nvPr/>
          </p:nvSpPr>
          <p:spPr bwMode="auto">
            <a:xfrm>
              <a:off x="2650622" y="3527039"/>
              <a:ext cx="36129" cy="41113"/>
            </a:xfrm>
            <a:custGeom>
              <a:avLst/>
              <a:gdLst>
                <a:gd name="T0" fmla="*/ 25 w 25"/>
                <a:gd name="T1" fmla="*/ 28 h 28"/>
                <a:gd name="T2" fmla="*/ 19 w 25"/>
                <a:gd name="T3" fmla="*/ 28 h 28"/>
                <a:gd name="T4" fmla="*/ 7 w 25"/>
                <a:gd name="T5" fmla="*/ 10 h 28"/>
                <a:gd name="T6" fmla="*/ 6 w 25"/>
                <a:gd name="T7" fmla="*/ 8 h 28"/>
                <a:gd name="T8" fmla="*/ 6 w 25"/>
                <a:gd name="T9" fmla="*/ 8 h 28"/>
                <a:gd name="T10" fmla="*/ 6 w 25"/>
                <a:gd name="T11" fmla="*/ 12 h 28"/>
                <a:gd name="T12" fmla="*/ 6 w 25"/>
                <a:gd name="T13" fmla="*/ 28 h 28"/>
                <a:gd name="T14" fmla="*/ 0 w 25"/>
                <a:gd name="T15" fmla="*/ 28 h 28"/>
                <a:gd name="T16" fmla="*/ 0 w 25"/>
                <a:gd name="T17" fmla="*/ 0 h 28"/>
                <a:gd name="T18" fmla="*/ 7 w 25"/>
                <a:gd name="T19" fmla="*/ 0 h 28"/>
                <a:gd name="T20" fmla="*/ 18 w 25"/>
                <a:gd name="T21" fmla="*/ 17 h 28"/>
                <a:gd name="T22" fmla="*/ 19 w 25"/>
                <a:gd name="T23" fmla="*/ 19 h 28"/>
                <a:gd name="T24" fmla="*/ 19 w 25"/>
                <a:gd name="T25" fmla="*/ 19 h 28"/>
                <a:gd name="T26" fmla="*/ 19 w 25"/>
                <a:gd name="T27" fmla="*/ 15 h 28"/>
                <a:gd name="T28" fmla="*/ 19 w 25"/>
                <a:gd name="T29" fmla="*/ 0 h 28"/>
                <a:gd name="T30" fmla="*/ 25 w 25"/>
                <a:gd name="T31" fmla="*/ 0 h 28"/>
                <a:gd name="T32" fmla="*/ 25 w 25"/>
                <a:gd name="T3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28">
                  <a:moveTo>
                    <a:pt x="25" y="28"/>
                  </a:moveTo>
                  <a:cubicBezTo>
                    <a:pt x="19" y="28"/>
                    <a:pt x="19" y="28"/>
                    <a:pt x="19" y="28"/>
                  </a:cubicBezTo>
                  <a:cubicBezTo>
                    <a:pt x="7" y="10"/>
                    <a:pt x="7" y="10"/>
                    <a:pt x="7" y="10"/>
                  </a:cubicBezTo>
                  <a:cubicBezTo>
                    <a:pt x="6" y="9"/>
                    <a:pt x="6" y="8"/>
                    <a:pt x="6" y="8"/>
                  </a:cubicBezTo>
                  <a:cubicBezTo>
                    <a:pt x="6" y="8"/>
                    <a:pt x="6" y="8"/>
                    <a:pt x="6" y="8"/>
                  </a:cubicBezTo>
                  <a:cubicBezTo>
                    <a:pt x="6" y="9"/>
                    <a:pt x="6" y="10"/>
                    <a:pt x="6" y="12"/>
                  </a:cubicBezTo>
                  <a:cubicBezTo>
                    <a:pt x="6" y="28"/>
                    <a:pt x="6" y="28"/>
                    <a:pt x="6" y="28"/>
                  </a:cubicBezTo>
                  <a:cubicBezTo>
                    <a:pt x="0" y="28"/>
                    <a:pt x="0" y="28"/>
                    <a:pt x="0" y="28"/>
                  </a:cubicBezTo>
                  <a:cubicBezTo>
                    <a:pt x="0" y="0"/>
                    <a:pt x="0" y="0"/>
                    <a:pt x="0" y="0"/>
                  </a:cubicBezTo>
                  <a:cubicBezTo>
                    <a:pt x="7" y="0"/>
                    <a:pt x="7" y="0"/>
                    <a:pt x="7" y="0"/>
                  </a:cubicBezTo>
                  <a:cubicBezTo>
                    <a:pt x="18" y="17"/>
                    <a:pt x="18" y="17"/>
                    <a:pt x="18" y="17"/>
                  </a:cubicBezTo>
                  <a:cubicBezTo>
                    <a:pt x="18" y="18"/>
                    <a:pt x="19" y="18"/>
                    <a:pt x="19" y="19"/>
                  </a:cubicBezTo>
                  <a:cubicBezTo>
                    <a:pt x="19" y="19"/>
                    <a:pt x="19" y="19"/>
                    <a:pt x="19" y="19"/>
                  </a:cubicBezTo>
                  <a:cubicBezTo>
                    <a:pt x="19" y="18"/>
                    <a:pt x="19" y="17"/>
                    <a:pt x="19" y="15"/>
                  </a:cubicBezTo>
                  <a:cubicBezTo>
                    <a:pt x="19" y="0"/>
                    <a:pt x="19" y="0"/>
                    <a:pt x="19" y="0"/>
                  </a:cubicBezTo>
                  <a:cubicBezTo>
                    <a:pt x="25" y="0"/>
                    <a:pt x="25" y="0"/>
                    <a:pt x="25" y="0"/>
                  </a:cubicBezTo>
                  <a:lnTo>
                    <a:pt x="25" y="28"/>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74" name="Freeform 51"/>
            <p:cNvSpPr>
              <a:spLocks/>
            </p:cNvSpPr>
            <p:nvPr/>
          </p:nvSpPr>
          <p:spPr bwMode="auto">
            <a:xfrm>
              <a:off x="2696716" y="3527039"/>
              <a:ext cx="24915" cy="41113"/>
            </a:xfrm>
            <a:custGeom>
              <a:avLst/>
              <a:gdLst>
                <a:gd name="T0" fmla="*/ 20 w 20"/>
                <a:gd name="T1" fmla="*/ 33 h 33"/>
                <a:gd name="T2" fmla="*/ 0 w 20"/>
                <a:gd name="T3" fmla="*/ 33 h 33"/>
                <a:gd name="T4" fmla="*/ 0 w 20"/>
                <a:gd name="T5" fmla="*/ 0 h 33"/>
                <a:gd name="T6" fmla="*/ 20 w 20"/>
                <a:gd name="T7" fmla="*/ 0 h 33"/>
                <a:gd name="T8" fmla="*/ 20 w 20"/>
                <a:gd name="T9" fmla="*/ 6 h 33"/>
                <a:gd name="T10" fmla="*/ 8 w 20"/>
                <a:gd name="T11" fmla="*/ 6 h 33"/>
                <a:gd name="T12" fmla="*/ 8 w 20"/>
                <a:gd name="T13" fmla="*/ 13 h 33"/>
                <a:gd name="T14" fmla="*/ 19 w 20"/>
                <a:gd name="T15" fmla="*/ 13 h 33"/>
                <a:gd name="T16" fmla="*/ 19 w 20"/>
                <a:gd name="T17" fmla="*/ 19 h 33"/>
                <a:gd name="T18" fmla="*/ 8 w 20"/>
                <a:gd name="T19" fmla="*/ 19 h 33"/>
                <a:gd name="T20" fmla="*/ 8 w 20"/>
                <a:gd name="T21" fmla="*/ 27 h 33"/>
                <a:gd name="T22" fmla="*/ 20 w 20"/>
                <a:gd name="T23" fmla="*/ 27 h 33"/>
                <a:gd name="T24" fmla="*/ 20 w 20"/>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33">
                  <a:moveTo>
                    <a:pt x="20" y="33"/>
                  </a:moveTo>
                  <a:lnTo>
                    <a:pt x="0" y="33"/>
                  </a:lnTo>
                  <a:lnTo>
                    <a:pt x="0" y="0"/>
                  </a:lnTo>
                  <a:lnTo>
                    <a:pt x="20" y="0"/>
                  </a:lnTo>
                  <a:lnTo>
                    <a:pt x="20" y="6"/>
                  </a:lnTo>
                  <a:lnTo>
                    <a:pt x="8" y="6"/>
                  </a:lnTo>
                  <a:lnTo>
                    <a:pt x="8" y="13"/>
                  </a:lnTo>
                  <a:lnTo>
                    <a:pt x="19" y="13"/>
                  </a:lnTo>
                  <a:lnTo>
                    <a:pt x="19" y="19"/>
                  </a:lnTo>
                  <a:lnTo>
                    <a:pt x="8" y="19"/>
                  </a:lnTo>
                  <a:lnTo>
                    <a:pt x="8" y="27"/>
                  </a:lnTo>
                  <a:lnTo>
                    <a:pt x="20" y="27"/>
                  </a:lnTo>
                  <a:lnTo>
                    <a:pt x="20" y="33"/>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75" name="Freeform 52"/>
            <p:cNvSpPr>
              <a:spLocks/>
            </p:cNvSpPr>
            <p:nvPr/>
          </p:nvSpPr>
          <p:spPr bwMode="auto">
            <a:xfrm>
              <a:off x="2725370" y="3525790"/>
              <a:ext cx="29901" cy="42358"/>
            </a:xfrm>
            <a:custGeom>
              <a:avLst/>
              <a:gdLst>
                <a:gd name="T0" fmla="*/ 0 w 20"/>
                <a:gd name="T1" fmla="*/ 28 h 29"/>
                <a:gd name="T2" fmla="*/ 0 w 20"/>
                <a:gd name="T3" fmla="*/ 21 h 29"/>
                <a:gd name="T4" fmla="*/ 4 w 20"/>
                <a:gd name="T5" fmla="*/ 24 h 29"/>
                <a:gd name="T6" fmla="*/ 8 w 20"/>
                <a:gd name="T7" fmla="*/ 24 h 29"/>
                <a:gd name="T8" fmla="*/ 10 w 20"/>
                <a:gd name="T9" fmla="*/ 24 h 29"/>
                <a:gd name="T10" fmla="*/ 12 w 20"/>
                <a:gd name="T11" fmla="*/ 24 h 29"/>
                <a:gd name="T12" fmla="*/ 13 w 20"/>
                <a:gd name="T13" fmla="*/ 23 h 29"/>
                <a:gd name="T14" fmla="*/ 13 w 20"/>
                <a:gd name="T15" fmla="*/ 21 h 29"/>
                <a:gd name="T16" fmla="*/ 12 w 20"/>
                <a:gd name="T17" fmla="*/ 20 h 29"/>
                <a:gd name="T18" fmla="*/ 11 w 20"/>
                <a:gd name="T19" fmla="*/ 19 h 29"/>
                <a:gd name="T20" fmla="*/ 9 w 20"/>
                <a:gd name="T21" fmla="*/ 18 h 29"/>
                <a:gd name="T22" fmla="*/ 7 w 20"/>
                <a:gd name="T23" fmla="*/ 17 h 29"/>
                <a:gd name="T24" fmla="*/ 2 w 20"/>
                <a:gd name="T25" fmla="*/ 13 h 29"/>
                <a:gd name="T26" fmla="*/ 0 w 20"/>
                <a:gd name="T27" fmla="*/ 9 h 29"/>
                <a:gd name="T28" fmla="*/ 1 w 20"/>
                <a:gd name="T29" fmla="*/ 5 h 29"/>
                <a:gd name="T30" fmla="*/ 4 w 20"/>
                <a:gd name="T31" fmla="*/ 2 h 29"/>
                <a:gd name="T32" fmla="*/ 7 w 20"/>
                <a:gd name="T33" fmla="*/ 1 h 29"/>
                <a:gd name="T34" fmla="*/ 11 w 20"/>
                <a:gd name="T35" fmla="*/ 0 h 29"/>
                <a:gd name="T36" fmla="*/ 15 w 20"/>
                <a:gd name="T37" fmla="*/ 1 h 29"/>
                <a:gd name="T38" fmla="*/ 18 w 20"/>
                <a:gd name="T39" fmla="*/ 1 h 29"/>
                <a:gd name="T40" fmla="*/ 18 w 20"/>
                <a:gd name="T41" fmla="*/ 7 h 29"/>
                <a:gd name="T42" fmla="*/ 17 w 20"/>
                <a:gd name="T43" fmla="*/ 6 h 29"/>
                <a:gd name="T44" fmla="*/ 15 w 20"/>
                <a:gd name="T45" fmla="*/ 6 h 29"/>
                <a:gd name="T46" fmla="*/ 13 w 20"/>
                <a:gd name="T47" fmla="*/ 5 h 29"/>
                <a:gd name="T48" fmla="*/ 12 w 20"/>
                <a:gd name="T49" fmla="*/ 5 h 29"/>
                <a:gd name="T50" fmla="*/ 10 w 20"/>
                <a:gd name="T51" fmla="*/ 5 h 29"/>
                <a:gd name="T52" fmla="*/ 8 w 20"/>
                <a:gd name="T53" fmla="*/ 6 h 29"/>
                <a:gd name="T54" fmla="*/ 7 w 20"/>
                <a:gd name="T55" fmla="*/ 7 h 29"/>
                <a:gd name="T56" fmla="*/ 7 w 20"/>
                <a:gd name="T57" fmla="*/ 8 h 29"/>
                <a:gd name="T58" fmla="*/ 7 w 20"/>
                <a:gd name="T59" fmla="*/ 9 h 29"/>
                <a:gd name="T60" fmla="*/ 8 w 20"/>
                <a:gd name="T61" fmla="*/ 10 h 29"/>
                <a:gd name="T62" fmla="*/ 10 w 20"/>
                <a:gd name="T63" fmla="*/ 11 h 29"/>
                <a:gd name="T64" fmla="*/ 12 w 20"/>
                <a:gd name="T65" fmla="*/ 12 h 29"/>
                <a:gd name="T66" fmla="*/ 15 w 20"/>
                <a:gd name="T67" fmla="*/ 14 h 29"/>
                <a:gd name="T68" fmla="*/ 18 w 20"/>
                <a:gd name="T69" fmla="*/ 16 h 29"/>
                <a:gd name="T70" fmla="*/ 19 w 20"/>
                <a:gd name="T71" fmla="*/ 18 h 29"/>
                <a:gd name="T72" fmla="*/ 20 w 20"/>
                <a:gd name="T73" fmla="*/ 21 h 29"/>
                <a:gd name="T74" fmla="*/ 19 w 20"/>
                <a:gd name="T75" fmla="*/ 25 h 29"/>
                <a:gd name="T76" fmla="*/ 16 w 20"/>
                <a:gd name="T77" fmla="*/ 27 h 29"/>
                <a:gd name="T78" fmla="*/ 13 w 20"/>
                <a:gd name="T79" fmla="*/ 29 h 29"/>
                <a:gd name="T80" fmla="*/ 8 w 20"/>
                <a:gd name="T81" fmla="*/ 29 h 29"/>
                <a:gd name="T82" fmla="*/ 4 w 20"/>
                <a:gd name="T83" fmla="*/ 29 h 29"/>
                <a:gd name="T84" fmla="*/ 0 w 20"/>
                <a:gd name="T85" fmla="*/ 2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 h="29">
                  <a:moveTo>
                    <a:pt x="0" y="28"/>
                  </a:moveTo>
                  <a:cubicBezTo>
                    <a:pt x="0" y="21"/>
                    <a:pt x="0" y="21"/>
                    <a:pt x="0" y="21"/>
                  </a:cubicBezTo>
                  <a:cubicBezTo>
                    <a:pt x="2" y="22"/>
                    <a:pt x="3" y="23"/>
                    <a:pt x="4" y="24"/>
                  </a:cubicBezTo>
                  <a:cubicBezTo>
                    <a:pt x="5" y="24"/>
                    <a:pt x="7" y="24"/>
                    <a:pt x="8" y="24"/>
                  </a:cubicBezTo>
                  <a:cubicBezTo>
                    <a:pt x="9" y="24"/>
                    <a:pt x="10" y="24"/>
                    <a:pt x="10" y="24"/>
                  </a:cubicBezTo>
                  <a:cubicBezTo>
                    <a:pt x="11" y="24"/>
                    <a:pt x="11" y="24"/>
                    <a:pt x="12" y="24"/>
                  </a:cubicBezTo>
                  <a:cubicBezTo>
                    <a:pt x="12" y="23"/>
                    <a:pt x="12" y="23"/>
                    <a:pt x="13" y="23"/>
                  </a:cubicBezTo>
                  <a:cubicBezTo>
                    <a:pt x="13" y="22"/>
                    <a:pt x="13" y="22"/>
                    <a:pt x="13" y="21"/>
                  </a:cubicBezTo>
                  <a:cubicBezTo>
                    <a:pt x="13" y="21"/>
                    <a:pt x="13" y="20"/>
                    <a:pt x="12" y="20"/>
                  </a:cubicBezTo>
                  <a:cubicBezTo>
                    <a:pt x="12" y="20"/>
                    <a:pt x="12" y="19"/>
                    <a:pt x="11" y="19"/>
                  </a:cubicBezTo>
                  <a:cubicBezTo>
                    <a:pt x="11" y="18"/>
                    <a:pt x="10" y="18"/>
                    <a:pt x="9" y="18"/>
                  </a:cubicBezTo>
                  <a:cubicBezTo>
                    <a:pt x="8" y="17"/>
                    <a:pt x="8" y="17"/>
                    <a:pt x="7" y="17"/>
                  </a:cubicBezTo>
                  <a:cubicBezTo>
                    <a:pt x="5" y="16"/>
                    <a:pt x="3" y="15"/>
                    <a:pt x="2" y="13"/>
                  </a:cubicBezTo>
                  <a:cubicBezTo>
                    <a:pt x="1" y="12"/>
                    <a:pt x="0" y="10"/>
                    <a:pt x="0" y="9"/>
                  </a:cubicBezTo>
                  <a:cubicBezTo>
                    <a:pt x="0" y="7"/>
                    <a:pt x="1" y="6"/>
                    <a:pt x="1" y="5"/>
                  </a:cubicBezTo>
                  <a:cubicBezTo>
                    <a:pt x="2" y="4"/>
                    <a:pt x="3" y="3"/>
                    <a:pt x="4" y="2"/>
                  </a:cubicBezTo>
                  <a:cubicBezTo>
                    <a:pt x="5" y="2"/>
                    <a:pt x="6" y="1"/>
                    <a:pt x="7" y="1"/>
                  </a:cubicBezTo>
                  <a:cubicBezTo>
                    <a:pt x="8" y="0"/>
                    <a:pt x="10" y="0"/>
                    <a:pt x="11" y="0"/>
                  </a:cubicBezTo>
                  <a:cubicBezTo>
                    <a:pt x="13" y="0"/>
                    <a:pt x="14" y="0"/>
                    <a:pt x="15" y="1"/>
                  </a:cubicBezTo>
                  <a:cubicBezTo>
                    <a:pt x="16" y="1"/>
                    <a:pt x="17" y="1"/>
                    <a:pt x="18" y="1"/>
                  </a:cubicBezTo>
                  <a:cubicBezTo>
                    <a:pt x="18" y="7"/>
                    <a:pt x="18" y="7"/>
                    <a:pt x="18" y="7"/>
                  </a:cubicBezTo>
                  <a:cubicBezTo>
                    <a:pt x="18" y="7"/>
                    <a:pt x="17" y="7"/>
                    <a:pt x="17" y="6"/>
                  </a:cubicBezTo>
                  <a:cubicBezTo>
                    <a:pt x="16" y="6"/>
                    <a:pt x="16" y="6"/>
                    <a:pt x="15" y="6"/>
                  </a:cubicBezTo>
                  <a:cubicBezTo>
                    <a:pt x="14" y="6"/>
                    <a:pt x="14" y="5"/>
                    <a:pt x="13" y="5"/>
                  </a:cubicBezTo>
                  <a:cubicBezTo>
                    <a:pt x="13" y="5"/>
                    <a:pt x="12" y="5"/>
                    <a:pt x="12" y="5"/>
                  </a:cubicBezTo>
                  <a:cubicBezTo>
                    <a:pt x="11" y="5"/>
                    <a:pt x="10" y="5"/>
                    <a:pt x="10" y="5"/>
                  </a:cubicBezTo>
                  <a:cubicBezTo>
                    <a:pt x="9" y="6"/>
                    <a:pt x="9" y="6"/>
                    <a:pt x="8" y="6"/>
                  </a:cubicBezTo>
                  <a:cubicBezTo>
                    <a:pt x="8" y="6"/>
                    <a:pt x="8" y="7"/>
                    <a:pt x="7" y="7"/>
                  </a:cubicBezTo>
                  <a:cubicBezTo>
                    <a:pt x="7" y="7"/>
                    <a:pt x="7" y="8"/>
                    <a:pt x="7" y="8"/>
                  </a:cubicBezTo>
                  <a:cubicBezTo>
                    <a:pt x="7" y="9"/>
                    <a:pt x="7" y="9"/>
                    <a:pt x="7" y="9"/>
                  </a:cubicBezTo>
                  <a:cubicBezTo>
                    <a:pt x="8" y="10"/>
                    <a:pt x="8" y="10"/>
                    <a:pt x="8" y="10"/>
                  </a:cubicBezTo>
                  <a:cubicBezTo>
                    <a:pt x="9" y="11"/>
                    <a:pt x="9" y="11"/>
                    <a:pt x="10" y="11"/>
                  </a:cubicBezTo>
                  <a:cubicBezTo>
                    <a:pt x="11" y="12"/>
                    <a:pt x="11" y="12"/>
                    <a:pt x="12" y="12"/>
                  </a:cubicBezTo>
                  <a:cubicBezTo>
                    <a:pt x="13" y="13"/>
                    <a:pt x="14" y="13"/>
                    <a:pt x="15" y="14"/>
                  </a:cubicBezTo>
                  <a:cubicBezTo>
                    <a:pt x="16" y="14"/>
                    <a:pt x="17" y="15"/>
                    <a:pt x="18" y="16"/>
                  </a:cubicBezTo>
                  <a:cubicBezTo>
                    <a:pt x="18" y="16"/>
                    <a:pt x="19" y="17"/>
                    <a:pt x="19" y="18"/>
                  </a:cubicBezTo>
                  <a:cubicBezTo>
                    <a:pt x="19" y="19"/>
                    <a:pt x="20" y="20"/>
                    <a:pt x="20" y="21"/>
                  </a:cubicBezTo>
                  <a:cubicBezTo>
                    <a:pt x="20" y="22"/>
                    <a:pt x="19" y="24"/>
                    <a:pt x="19" y="25"/>
                  </a:cubicBezTo>
                  <a:cubicBezTo>
                    <a:pt x="18" y="26"/>
                    <a:pt x="17" y="27"/>
                    <a:pt x="16" y="27"/>
                  </a:cubicBezTo>
                  <a:cubicBezTo>
                    <a:pt x="15" y="28"/>
                    <a:pt x="14" y="29"/>
                    <a:pt x="13" y="29"/>
                  </a:cubicBezTo>
                  <a:cubicBezTo>
                    <a:pt x="11" y="29"/>
                    <a:pt x="10" y="29"/>
                    <a:pt x="8" y="29"/>
                  </a:cubicBezTo>
                  <a:cubicBezTo>
                    <a:pt x="7" y="29"/>
                    <a:pt x="5" y="29"/>
                    <a:pt x="4" y="29"/>
                  </a:cubicBezTo>
                  <a:cubicBezTo>
                    <a:pt x="3" y="29"/>
                    <a:pt x="1" y="28"/>
                    <a:pt x="0" y="28"/>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76" name="Freeform 53"/>
            <p:cNvSpPr>
              <a:spLocks/>
            </p:cNvSpPr>
            <p:nvPr/>
          </p:nvSpPr>
          <p:spPr bwMode="auto">
            <a:xfrm>
              <a:off x="2760252" y="3525790"/>
              <a:ext cx="27409" cy="42358"/>
            </a:xfrm>
            <a:custGeom>
              <a:avLst/>
              <a:gdLst>
                <a:gd name="T0" fmla="*/ 0 w 19"/>
                <a:gd name="T1" fmla="*/ 28 h 29"/>
                <a:gd name="T2" fmla="*/ 0 w 19"/>
                <a:gd name="T3" fmla="*/ 21 h 29"/>
                <a:gd name="T4" fmla="*/ 4 w 19"/>
                <a:gd name="T5" fmla="*/ 24 h 29"/>
                <a:gd name="T6" fmla="*/ 8 w 19"/>
                <a:gd name="T7" fmla="*/ 24 h 29"/>
                <a:gd name="T8" fmla="*/ 10 w 19"/>
                <a:gd name="T9" fmla="*/ 24 h 29"/>
                <a:gd name="T10" fmla="*/ 11 w 19"/>
                <a:gd name="T11" fmla="*/ 24 h 29"/>
                <a:gd name="T12" fmla="*/ 12 w 19"/>
                <a:gd name="T13" fmla="*/ 23 h 29"/>
                <a:gd name="T14" fmla="*/ 12 w 19"/>
                <a:gd name="T15" fmla="*/ 21 h 29"/>
                <a:gd name="T16" fmla="*/ 12 w 19"/>
                <a:gd name="T17" fmla="*/ 20 h 29"/>
                <a:gd name="T18" fmla="*/ 11 w 19"/>
                <a:gd name="T19" fmla="*/ 19 h 29"/>
                <a:gd name="T20" fmla="*/ 9 w 19"/>
                <a:gd name="T21" fmla="*/ 18 h 29"/>
                <a:gd name="T22" fmla="*/ 6 w 19"/>
                <a:gd name="T23" fmla="*/ 17 h 29"/>
                <a:gd name="T24" fmla="*/ 1 w 19"/>
                <a:gd name="T25" fmla="*/ 13 h 29"/>
                <a:gd name="T26" fmla="*/ 0 w 19"/>
                <a:gd name="T27" fmla="*/ 9 h 29"/>
                <a:gd name="T28" fmla="*/ 1 w 19"/>
                <a:gd name="T29" fmla="*/ 5 h 29"/>
                <a:gd name="T30" fmla="*/ 3 w 19"/>
                <a:gd name="T31" fmla="*/ 2 h 29"/>
                <a:gd name="T32" fmla="*/ 7 w 19"/>
                <a:gd name="T33" fmla="*/ 1 h 29"/>
                <a:gd name="T34" fmla="*/ 11 w 19"/>
                <a:gd name="T35" fmla="*/ 0 h 29"/>
                <a:gd name="T36" fmla="*/ 15 w 19"/>
                <a:gd name="T37" fmla="*/ 1 h 29"/>
                <a:gd name="T38" fmla="*/ 18 w 19"/>
                <a:gd name="T39" fmla="*/ 1 h 29"/>
                <a:gd name="T40" fmla="*/ 18 w 19"/>
                <a:gd name="T41" fmla="*/ 7 h 29"/>
                <a:gd name="T42" fmla="*/ 16 w 19"/>
                <a:gd name="T43" fmla="*/ 6 h 29"/>
                <a:gd name="T44" fmla="*/ 15 w 19"/>
                <a:gd name="T45" fmla="*/ 6 h 29"/>
                <a:gd name="T46" fmla="*/ 13 w 19"/>
                <a:gd name="T47" fmla="*/ 5 h 29"/>
                <a:gd name="T48" fmla="*/ 11 w 19"/>
                <a:gd name="T49" fmla="*/ 5 h 29"/>
                <a:gd name="T50" fmla="*/ 9 w 19"/>
                <a:gd name="T51" fmla="*/ 5 h 29"/>
                <a:gd name="T52" fmla="*/ 8 w 19"/>
                <a:gd name="T53" fmla="*/ 6 h 29"/>
                <a:gd name="T54" fmla="*/ 7 w 19"/>
                <a:gd name="T55" fmla="*/ 7 h 29"/>
                <a:gd name="T56" fmla="*/ 6 w 19"/>
                <a:gd name="T57" fmla="*/ 8 h 29"/>
                <a:gd name="T58" fmla="*/ 7 w 19"/>
                <a:gd name="T59" fmla="*/ 9 h 29"/>
                <a:gd name="T60" fmla="*/ 8 w 19"/>
                <a:gd name="T61" fmla="*/ 10 h 29"/>
                <a:gd name="T62" fmla="*/ 10 w 19"/>
                <a:gd name="T63" fmla="*/ 11 h 29"/>
                <a:gd name="T64" fmla="*/ 12 w 19"/>
                <a:gd name="T65" fmla="*/ 12 h 29"/>
                <a:gd name="T66" fmla="*/ 15 w 19"/>
                <a:gd name="T67" fmla="*/ 14 h 29"/>
                <a:gd name="T68" fmla="*/ 17 w 19"/>
                <a:gd name="T69" fmla="*/ 16 h 29"/>
                <a:gd name="T70" fmla="*/ 19 w 19"/>
                <a:gd name="T71" fmla="*/ 18 h 29"/>
                <a:gd name="T72" fmla="*/ 19 w 19"/>
                <a:gd name="T73" fmla="*/ 21 h 29"/>
                <a:gd name="T74" fmla="*/ 18 w 19"/>
                <a:gd name="T75" fmla="*/ 25 h 29"/>
                <a:gd name="T76" fmla="*/ 16 w 19"/>
                <a:gd name="T77" fmla="*/ 27 h 29"/>
                <a:gd name="T78" fmla="*/ 12 w 19"/>
                <a:gd name="T79" fmla="*/ 29 h 29"/>
                <a:gd name="T80" fmla="*/ 8 w 19"/>
                <a:gd name="T81" fmla="*/ 29 h 29"/>
                <a:gd name="T82" fmla="*/ 4 w 19"/>
                <a:gd name="T83" fmla="*/ 29 h 29"/>
                <a:gd name="T84" fmla="*/ 0 w 19"/>
                <a:gd name="T85" fmla="*/ 2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 h="29">
                  <a:moveTo>
                    <a:pt x="0" y="28"/>
                  </a:moveTo>
                  <a:cubicBezTo>
                    <a:pt x="0" y="21"/>
                    <a:pt x="0" y="21"/>
                    <a:pt x="0" y="21"/>
                  </a:cubicBezTo>
                  <a:cubicBezTo>
                    <a:pt x="1" y="22"/>
                    <a:pt x="2" y="23"/>
                    <a:pt x="4" y="24"/>
                  </a:cubicBezTo>
                  <a:cubicBezTo>
                    <a:pt x="5" y="24"/>
                    <a:pt x="6" y="24"/>
                    <a:pt x="8" y="24"/>
                  </a:cubicBezTo>
                  <a:cubicBezTo>
                    <a:pt x="8" y="24"/>
                    <a:pt x="9" y="24"/>
                    <a:pt x="10" y="24"/>
                  </a:cubicBezTo>
                  <a:cubicBezTo>
                    <a:pt x="10" y="24"/>
                    <a:pt x="11" y="24"/>
                    <a:pt x="11" y="24"/>
                  </a:cubicBezTo>
                  <a:cubicBezTo>
                    <a:pt x="12" y="23"/>
                    <a:pt x="12" y="23"/>
                    <a:pt x="12" y="23"/>
                  </a:cubicBezTo>
                  <a:cubicBezTo>
                    <a:pt x="12" y="22"/>
                    <a:pt x="12" y="22"/>
                    <a:pt x="12" y="21"/>
                  </a:cubicBezTo>
                  <a:cubicBezTo>
                    <a:pt x="12" y="21"/>
                    <a:pt x="12" y="20"/>
                    <a:pt x="12" y="20"/>
                  </a:cubicBezTo>
                  <a:cubicBezTo>
                    <a:pt x="12" y="20"/>
                    <a:pt x="11" y="19"/>
                    <a:pt x="11" y="19"/>
                  </a:cubicBezTo>
                  <a:cubicBezTo>
                    <a:pt x="10" y="18"/>
                    <a:pt x="9" y="18"/>
                    <a:pt x="9" y="18"/>
                  </a:cubicBezTo>
                  <a:cubicBezTo>
                    <a:pt x="8" y="17"/>
                    <a:pt x="7" y="17"/>
                    <a:pt x="6" y="17"/>
                  </a:cubicBezTo>
                  <a:cubicBezTo>
                    <a:pt x="4" y="16"/>
                    <a:pt x="2" y="15"/>
                    <a:pt x="1" y="13"/>
                  </a:cubicBezTo>
                  <a:cubicBezTo>
                    <a:pt x="0" y="12"/>
                    <a:pt x="0" y="10"/>
                    <a:pt x="0" y="9"/>
                  </a:cubicBezTo>
                  <a:cubicBezTo>
                    <a:pt x="0" y="7"/>
                    <a:pt x="0" y="6"/>
                    <a:pt x="1" y="5"/>
                  </a:cubicBezTo>
                  <a:cubicBezTo>
                    <a:pt x="1" y="4"/>
                    <a:pt x="2" y="3"/>
                    <a:pt x="3" y="2"/>
                  </a:cubicBezTo>
                  <a:cubicBezTo>
                    <a:pt x="4" y="2"/>
                    <a:pt x="5" y="1"/>
                    <a:pt x="7" y="1"/>
                  </a:cubicBezTo>
                  <a:cubicBezTo>
                    <a:pt x="8" y="0"/>
                    <a:pt x="9" y="0"/>
                    <a:pt x="11" y="0"/>
                  </a:cubicBezTo>
                  <a:cubicBezTo>
                    <a:pt x="12" y="0"/>
                    <a:pt x="14" y="0"/>
                    <a:pt x="15" y="1"/>
                  </a:cubicBezTo>
                  <a:cubicBezTo>
                    <a:pt x="16" y="1"/>
                    <a:pt x="17" y="1"/>
                    <a:pt x="18" y="1"/>
                  </a:cubicBezTo>
                  <a:cubicBezTo>
                    <a:pt x="18" y="7"/>
                    <a:pt x="18" y="7"/>
                    <a:pt x="18" y="7"/>
                  </a:cubicBezTo>
                  <a:cubicBezTo>
                    <a:pt x="17" y="7"/>
                    <a:pt x="17" y="7"/>
                    <a:pt x="16" y="6"/>
                  </a:cubicBezTo>
                  <a:cubicBezTo>
                    <a:pt x="16" y="6"/>
                    <a:pt x="15" y="6"/>
                    <a:pt x="15" y="6"/>
                  </a:cubicBezTo>
                  <a:cubicBezTo>
                    <a:pt x="14" y="6"/>
                    <a:pt x="13" y="5"/>
                    <a:pt x="13" y="5"/>
                  </a:cubicBezTo>
                  <a:cubicBezTo>
                    <a:pt x="12" y="5"/>
                    <a:pt x="12" y="5"/>
                    <a:pt x="11" y="5"/>
                  </a:cubicBezTo>
                  <a:cubicBezTo>
                    <a:pt x="10" y="5"/>
                    <a:pt x="10" y="5"/>
                    <a:pt x="9" y="5"/>
                  </a:cubicBezTo>
                  <a:cubicBezTo>
                    <a:pt x="9" y="6"/>
                    <a:pt x="8" y="6"/>
                    <a:pt x="8" y="6"/>
                  </a:cubicBezTo>
                  <a:cubicBezTo>
                    <a:pt x="7" y="6"/>
                    <a:pt x="7" y="7"/>
                    <a:pt x="7" y="7"/>
                  </a:cubicBezTo>
                  <a:cubicBezTo>
                    <a:pt x="7" y="7"/>
                    <a:pt x="6" y="8"/>
                    <a:pt x="6" y="8"/>
                  </a:cubicBezTo>
                  <a:cubicBezTo>
                    <a:pt x="6" y="9"/>
                    <a:pt x="7" y="9"/>
                    <a:pt x="7" y="9"/>
                  </a:cubicBezTo>
                  <a:cubicBezTo>
                    <a:pt x="7" y="10"/>
                    <a:pt x="7" y="10"/>
                    <a:pt x="8" y="10"/>
                  </a:cubicBezTo>
                  <a:cubicBezTo>
                    <a:pt x="8" y="11"/>
                    <a:pt x="9" y="11"/>
                    <a:pt x="10" y="11"/>
                  </a:cubicBezTo>
                  <a:cubicBezTo>
                    <a:pt x="10" y="12"/>
                    <a:pt x="11" y="12"/>
                    <a:pt x="12" y="12"/>
                  </a:cubicBezTo>
                  <a:cubicBezTo>
                    <a:pt x="13" y="13"/>
                    <a:pt x="14" y="13"/>
                    <a:pt x="15" y="14"/>
                  </a:cubicBezTo>
                  <a:cubicBezTo>
                    <a:pt x="16" y="14"/>
                    <a:pt x="16" y="15"/>
                    <a:pt x="17" y="16"/>
                  </a:cubicBezTo>
                  <a:cubicBezTo>
                    <a:pt x="18" y="16"/>
                    <a:pt x="18" y="17"/>
                    <a:pt x="19" y="18"/>
                  </a:cubicBezTo>
                  <a:cubicBezTo>
                    <a:pt x="19" y="19"/>
                    <a:pt x="19" y="20"/>
                    <a:pt x="19" y="21"/>
                  </a:cubicBezTo>
                  <a:cubicBezTo>
                    <a:pt x="19" y="22"/>
                    <a:pt x="19" y="24"/>
                    <a:pt x="18" y="25"/>
                  </a:cubicBezTo>
                  <a:cubicBezTo>
                    <a:pt x="18" y="26"/>
                    <a:pt x="17" y="27"/>
                    <a:pt x="16" y="27"/>
                  </a:cubicBezTo>
                  <a:cubicBezTo>
                    <a:pt x="15" y="28"/>
                    <a:pt x="14" y="29"/>
                    <a:pt x="12" y="29"/>
                  </a:cubicBezTo>
                  <a:cubicBezTo>
                    <a:pt x="11" y="29"/>
                    <a:pt x="9" y="29"/>
                    <a:pt x="8" y="29"/>
                  </a:cubicBezTo>
                  <a:cubicBezTo>
                    <a:pt x="6" y="29"/>
                    <a:pt x="5" y="29"/>
                    <a:pt x="4" y="29"/>
                  </a:cubicBezTo>
                  <a:cubicBezTo>
                    <a:pt x="2" y="29"/>
                    <a:pt x="1" y="28"/>
                    <a:pt x="0" y="28"/>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77" name="Freeform 54"/>
            <p:cNvSpPr>
              <a:spLocks noEditPoints="1"/>
            </p:cNvSpPr>
            <p:nvPr/>
          </p:nvSpPr>
          <p:spPr bwMode="auto">
            <a:xfrm>
              <a:off x="2512333" y="3598051"/>
              <a:ext cx="39866" cy="41113"/>
            </a:xfrm>
            <a:custGeom>
              <a:avLst/>
              <a:gdLst>
                <a:gd name="T0" fmla="*/ 27 w 27"/>
                <a:gd name="T1" fmla="*/ 28 h 28"/>
                <a:gd name="T2" fmla="*/ 21 w 27"/>
                <a:gd name="T3" fmla="*/ 28 h 28"/>
                <a:gd name="T4" fmla="*/ 19 w 27"/>
                <a:gd name="T5" fmla="*/ 22 h 28"/>
                <a:gd name="T6" fmla="*/ 9 w 27"/>
                <a:gd name="T7" fmla="*/ 22 h 28"/>
                <a:gd name="T8" fmla="*/ 7 w 27"/>
                <a:gd name="T9" fmla="*/ 28 h 28"/>
                <a:gd name="T10" fmla="*/ 0 w 27"/>
                <a:gd name="T11" fmla="*/ 28 h 28"/>
                <a:gd name="T12" fmla="*/ 10 w 27"/>
                <a:gd name="T13" fmla="*/ 0 h 28"/>
                <a:gd name="T14" fmla="*/ 18 w 27"/>
                <a:gd name="T15" fmla="*/ 0 h 28"/>
                <a:gd name="T16" fmla="*/ 27 w 27"/>
                <a:gd name="T17" fmla="*/ 28 h 28"/>
                <a:gd name="T18" fmla="*/ 17 w 27"/>
                <a:gd name="T19" fmla="*/ 17 h 28"/>
                <a:gd name="T20" fmla="*/ 14 w 27"/>
                <a:gd name="T21" fmla="*/ 7 h 28"/>
                <a:gd name="T22" fmla="*/ 14 w 27"/>
                <a:gd name="T23" fmla="*/ 5 h 28"/>
                <a:gd name="T24" fmla="*/ 14 w 27"/>
                <a:gd name="T25" fmla="*/ 5 h 28"/>
                <a:gd name="T26" fmla="*/ 13 w 27"/>
                <a:gd name="T27" fmla="*/ 7 h 28"/>
                <a:gd name="T28" fmla="*/ 10 w 27"/>
                <a:gd name="T29" fmla="*/ 17 h 28"/>
                <a:gd name="T30" fmla="*/ 17 w 27"/>
                <a:gd name="T31" fmla="*/ 1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28">
                  <a:moveTo>
                    <a:pt x="27" y="28"/>
                  </a:moveTo>
                  <a:cubicBezTo>
                    <a:pt x="21" y="28"/>
                    <a:pt x="21" y="28"/>
                    <a:pt x="21" y="28"/>
                  </a:cubicBezTo>
                  <a:cubicBezTo>
                    <a:pt x="19" y="22"/>
                    <a:pt x="19" y="22"/>
                    <a:pt x="19" y="22"/>
                  </a:cubicBezTo>
                  <a:cubicBezTo>
                    <a:pt x="9" y="22"/>
                    <a:pt x="9" y="22"/>
                    <a:pt x="9" y="22"/>
                  </a:cubicBezTo>
                  <a:cubicBezTo>
                    <a:pt x="7" y="28"/>
                    <a:pt x="7" y="28"/>
                    <a:pt x="7" y="28"/>
                  </a:cubicBezTo>
                  <a:cubicBezTo>
                    <a:pt x="0" y="28"/>
                    <a:pt x="0" y="28"/>
                    <a:pt x="0" y="28"/>
                  </a:cubicBezTo>
                  <a:cubicBezTo>
                    <a:pt x="10" y="0"/>
                    <a:pt x="10" y="0"/>
                    <a:pt x="10" y="0"/>
                  </a:cubicBezTo>
                  <a:cubicBezTo>
                    <a:pt x="18" y="0"/>
                    <a:pt x="18" y="0"/>
                    <a:pt x="18" y="0"/>
                  </a:cubicBezTo>
                  <a:lnTo>
                    <a:pt x="27" y="28"/>
                  </a:lnTo>
                  <a:close/>
                  <a:moveTo>
                    <a:pt x="17" y="17"/>
                  </a:moveTo>
                  <a:cubicBezTo>
                    <a:pt x="14" y="7"/>
                    <a:pt x="14" y="7"/>
                    <a:pt x="14" y="7"/>
                  </a:cubicBezTo>
                  <a:cubicBezTo>
                    <a:pt x="14" y="7"/>
                    <a:pt x="14" y="6"/>
                    <a:pt x="14" y="5"/>
                  </a:cubicBezTo>
                  <a:cubicBezTo>
                    <a:pt x="14" y="5"/>
                    <a:pt x="14" y="5"/>
                    <a:pt x="14" y="5"/>
                  </a:cubicBezTo>
                  <a:cubicBezTo>
                    <a:pt x="13" y="6"/>
                    <a:pt x="13" y="7"/>
                    <a:pt x="13" y="7"/>
                  </a:cubicBezTo>
                  <a:cubicBezTo>
                    <a:pt x="10" y="17"/>
                    <a:pt x="10" y="17"/>
                    <a:pt x="10" y="17"/>
                  </a:cubicBezTo>
                  <a:lnTo>
                    <a:pt x="17" y="17"/>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78" name="Freeform 55"/>
            <p:cNvSpPr>
              <a:spLocks noEditPoints="1"/>
            </p:cNvSpPr>
            <p:nvPr/>
          </p:nvSpPr>
          <p:spPr bwMode="auto">
            <a:xfrm>
              <a:off x="2558432" y="3598051"/>
              <a:ext cx="31148" cy="41113"/>
            </a:xfrm>
            <a:custGeom>
              <a:avLst/>
              <a:gdLst>
                <a:gd name="T0" fmla="*/ 6 w 21"/>
                <a:gd name="T1" fmla="*/ 18 h 28"/>
                <a:gd name="T2" fmla="*/ 6 w 21"/>
                <a:gd name="T3" fmla="*/ 28 h 28"/>
                <a:gd name="T4" fmla="*/ 0 w 21"/>
                <a:gd name="T5" fmla="*/ 28 h 28"/>
                <a:gd name="T6" fmla="*/ 0 w 21"/>
                <a:gd name="T7" fmla="*/ 0 h 28"/>
                <a:gd name="T8" fmla="*/ 10 w 21"/>
                <a:gd name="T9" fmla="*/ 0 h 28"/>
                <a:gd name="T10" fmla="*/ 21 w 21"/>
                <a:gd name="T11" fmla="*/ 9 h 28"/>
                <a:gd name="T12" fmla="*/ 17 w 21"/>
                <a:gd name="T13" fmla="*/ 16 h 28"/>
                <a:gd name="T14" fmla="*/ 9 w 21"/>
                <a:gd name="T15" fmla="*/ 18 h 28"/>
                <a:gd name="T16" fmla="*/ 6 w 21"/>
                <a:gd name="T17" fmla="*/ 18 h 28"/>
                <a:gd name="T18" fmla="*/ 6 w 21"/>
                <a:gd name="T19" fmla="*/ 5 h 28"/>
                <a:gd name="T20" fmla="*/ 6 w 21"/>
                <a:gd name="T21" fmla="*/ 13 h 28"/>
                <a:gd name="T22" fmla="*/ 9 w 21"/>
                <a:gd name="T23" fmla="*/ 13 h 28"/>
                <a:gd name="T24" fmla="*/ 14 w 21"/>
                <a:gd name="T25" fmla="*/ 9 h 28"/>
                <a:gd name="T26" fmla="*/ 9 w 21"/>
                <a:gd name="T27" fmla="*/ 5 h 28"/>
                <a:gd name="T28" fmla="*/ 6 w 21"/>
                <a:gd name="T29" fmla="*/ 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8">
                  <a:moveTo>
                    <a:pt x="6" y="18"/>
                  </a:moveTo>
                  <a:cubicBezTo>
                    <a:pt x="6" y="28"/>
                    <a:pt x="6" y="28"/>
                    <a:pt x="6" y="28"/>
                  </a:cubicBezTo>
                  <a:cubicBezTo>
                    <a:pt x="0" y="28"/>
                    <a:pt x="0" y="28"/>
                    <a:pt x="0" y="28"/>
                  </a:cubicBezTo>
                  <a:cubicBezTo>
                    <a:pt x="0" y="0"/>
                    <a:pt x="0" y="0"/>
                    <a:pt x="0" y="0"/>
                  </a:cubicBezTo>
                  <a:cubicBezTo>
                    <a:pt x="10" y="0"/>
                    <a:pt x="10" y="0"/>
                    <a:pt x="10" y="0"/>
                  </a:cubicBezTo>
                  <a:cubicBezTo>
                    <a:pt x="17" y="0"/>
                    <a:pt x="21" y="3"/>
                    <a:pt x="21" y="9"/>
                  </a:cubicBezTo>
                  <a:cubicBezTo>
                    <a:pt x="21" y="12"/>
                    <a:pt x="20" y="14"/>
                    <a:pt x="17" y="16"/>
                  </a:cubicBezTo>
                  <a:cubicBezTo>
                    <a:pt x="15" y="17"/>
                    <a:pt x="13" y="18"/>
                    <a:pt x="9" y="18"/>
                  </a:cubicBezTo>
                  <a:lnTo>
                    <a:pt x="6" y="18"/>
                  </a:lnTo>
                  <a:close/>
                  <a:moveTo>
                    <a:pt x="6" y="5"/>
                  </a:moveTo>
                  <a:cubicBezTo>
                    <a:pt x="6" y="13"/>
                    <a:pt x="6" y="13"/>
                    <a:pt x="6" y="13"/>
                  </a:cubicBezTo>
                  <a:cubicBezTo>
                    <a:pt x="9" y="13"/>
                    <a:pt x="9" y="13"/>
                    <a:pt x="9" y="13"/>
                  </a:cubicBezTo>
                  <a:cubicBezTo>
                    <a:pt x="12" y="13"/>
                    <a:pt x="14" y="12"/>
                    <a:pt x="14" y="9"/>
                  </a:cubicBezTo>
                  <a:cubicBezTo>
                    <a:pt x="14" y="6"/>
                    <a:pt x="12" y="5"/>
                    <a:pt x="9" y="5"/>
                  </a:cubicBezTo>
                  <a:lnTo>
                    <a:pt x="6" y="5"/>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79" name="Freeform 56"/>
            <p:cNvSpPr>
              <a:spLocks noEditPoints="1"/>
            </p:cNvSpPr>
            <p:nvPr/>
          </p:nvSpPr>
          <p:spPr bwMode="auto">
            <a:xfrm>
              <a:off x="2595806" y="3598051"/>
              <a:ext cx="29901" cy="41113"/>
            </a:xfrm>
            <a:custGeom>
              <a:avLst/>
              <a:gdLst>
                <a:gd name="T0" fmla="*/ 6 w 20"/>
                <a:gd name="T1" fmla="*/ 18 h 28"/>
                <a:gd name="T2" fmla="*/ 6 w 20"/>
                <a:gd name="T3" fmla="*/ 28 h 28"/>
                <a:gd name="T4" fmla="*/ 0 w 20"/>
                <a:gd name="T5" fmla="*/ 28 h 28"/>
                <a:gd name="T6" fmla="*/ 0 w 20"/>
                <a:gd name="T7" fmla="*/ 0 h 28"/>
                <a:gd name="T8" fmla="*/ 10 w 20"/>
                <a:gd name="T9" fmla="*/ 0 h 28"/>
                <a:gd name="T10" fmla="*/ 20 w 20"/>
                <a:gd name="T11" fmla="*/ 9 h 28"/>
                <a:gd name="T12" fmla="*/ 17 w 20"/>
                <a:gd name="T13" fmla="*/ 16 h 28"/>
                <a:gd name="T14" fmla="*/ 9 w 20"/>
                <a:gd name="T15" fmla="*/ 18 h 28"/>
                <a:gd name="T16" fmla="*/ 6 w 20"/>
                <a:gd name="T17" fmla="*/ 18 h 28"/>
                <a:gd name="T18" fmla="*/ 6 w 20"/>
                <a:gd name="T19" fmla="*/ 5 h 28"/>
                <a:gd name="T20" fmla="*/ 6 w 20"/>
                <a:gd name="T21" fmla="*/ 13 h 28"/>
                <a:gd name="T22" fmla="*/ 8 w 20"/>
                <a:gd name="T23" fmla="*/ 13 h 28"/>
                <a:gd name="T24" fmla="*/ 13 w 20"/>
                <a:gd name="T25" fmla="*/ 9 h 28"/>
                <a:gd name="T26" fmla="*/ 8 w 20"/>
                <a:gd name="T27" fmla="*/ 5 h 28"/>
                <a:gd name="T28" fmla="*/ 6 w 20"/>
                <a:gd name="T29" fmla="*/ 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8">
                  <a:moveTo>
                    <a:pt x="6" y="18"/>
                  </a:moveTo>
                  <a:cubicBezTo>
                    <a:pt x="6" y="28"/>
                    <a:pt x="6" y="28"/>
                    <a:pt x="6" y="28"/>
                  </a:cubicBezTo>
                  <a:cubicBezTo>
                    <a:pt x="0" y="28"/>
                    <a:pt x="0" y="28"/>
                    <a:pt x="0" y="28"/>
                  </a:cubicBezTo>
                  <a:cubicBezTo>
                    <a:pt x="0" y="0"/>
                    <a:pt x="0" y="0"/>
                    <a:pt x="0" y="0"/>
                  </a:cubicBezTo>
                  <a:cubicBezTo>
                    <a:pt x="10" y="0"/>
                    <a:pt x="10" y="0"/>
                    <a:pt x="10" y="0"/>
                  </a:cubicBezTo>
                  <a:cubicBezTo>
                    <a:pt x="17" y="0"/>
                    <a:pt x="20" y="3"/>
                    <a:pt x="20" y="9"/>
                  </a:cubicBezTo>
                  <a:cubicBezTo>
                    <a:pt x="20" y="12"/>
                    <a:pt x="19" y="14"/>
                    <a:pt x="17" y="16"/>
                  </a:cubicBezTo>
                  <a:cubicBezTo>
                    <a:pt x="15" y="17"/>
                    <a:pt x="12" y="18"/>
                    <a:pt x="9" y="18"/>
                  </a:cubicBezTo>
                  <a:lnTo>
                    <a:pt x="6" y="18"/>
                  </a:lnTo>
                  <a:close/>
                  <a:moveTo>
                    <a:pt x="6" y="5"/>
                  </a:moveTo>
                  <a:cubicBezTo>
                    <a:pt x="6" y="13"/>
                    <a:pt x="6" y="13"/>
                    <a:pt x="6" y="13"/>
                  </a:cubicBezTo>
                  <a:cubicBezTo>
                    <a:pt x="8" y="13"/>
                    <a:pt x="8" y="13"/>
                    <a:pt x="8" y="13"/>
                  </a:cubicBezTo>
                  <a:cubicBezTo>
                    <a:pt x="12" y="13"/>
                    <a:pt x="13" y="12"/>
                    <a:pt x="13" y="9"/>
                  </a:cubicBezTo>
                  <a:cubicBezTo>
                    <a:pt x="13" y="6"/>
                    <a:pt x="12" y="5"/>
                    <a:pt x="8" y="5"/>
                  </a:cubicBezTo>
                  <a:lnTo>
                    <a:pt x="6" y="5"/>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80" name="Rectangle 57"/>
            <p:cNvSpPr>
              <a:spLocks noChangeArrowheads="1"/>
            </p:cNvSpPr>
            <p:nvPr/>
          </p:nvSpPr>
          <p:spPr bwMode="auto">
            <a:xfrm>
              <a:off x="2985748" y="2966417"/>
              <a:ext cx="241690" cy="241690"/>
            </a:xfrm>
            <a:prstGeom prst="rect">
              <a:avLst/>
            </a:prstGeom>
            <a:solidFill>
              <a:srgbClr val="F8F8F8">
                <a:lumMod val="60000"/>
                <a:lumOff val="40000"/>
              </a:srgbClr>
            </a:solidFill>
            <a:ln>
              <a:noFill/>
            </a:ln>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81" name="Freeform 58"/>
            <p:cNvSpPr>
              <a:spLocks noEditPoints="1"/>
            </p:cNvSpPr>
            <p:nvPr/>
          </p:nvSpPr>
          <p:spPr bwMode="auto">
            <a:xfrm>
              <a:off x="3070464" y="3024971"/>
              <a:ext cx="72259" cy="123337"/>
            </a:xfrm>
            <a:custGeom>
              <a:avLst/>
              <a:gdLst>
                <a:gd name="T0" fmla="*/ 46 w 58"/>
                <a:gd name="T1" fmla="*/ 9 h 99"/>
                <a:gd name="T2" fmla="*/ 46 w 58"/>
                <a:gd name="T3" fmla="*/ 0 h 99"/>
                <a:gd name="T4" fmla="*/ 40 w 58"/>
                <a:gd name="T5" fmla="*/ 0 h 99"/>
                <a:gd name="T6" fmla="*/ 40 w 58"/>
                <a:gd name="T7" fmla="*/ 9 h 99"/>
                <a:gd name="T8" fmla="*/ 38 w 58"/>
                <a:gd name="T9" fmla="*/ 9 h 99"/>
                <a:gd name="T10" fmla="*/ 38 w 58"/>
                <a:gd name="T11" fmla="*/ 0 h 99"/>
                <a:gd name="T12" fmla="*/ 32 w 58"/>
                <a:gd name="T13" fmla="*/ 0 h 99"/>
                <a:gd name="T14" fmla="*/ 32 w 58"/>
                <a:gd name="T15" fmla="*/ 9 h 99"/>
                <a:gd name="T16" fmla="*/ 0 w 58"/>
                <a:gd name="T17" fmla="*/ 9 h 99"/>
                <a:gd name="T18" fmla="*/ 0 w 58"/>
                <a:gd name="T19" fmla="*/ 11 h 99"/>
                <a:gd name="T20" fmla="*/ 2 w 58"/>
                <a:gd name="T21" fmla="*/ 11 h 99"/>
                <a:gd name="T22" fmla="*/ 2 w 58"/>
                <a:gd name="T23" fmla="*/ 99 h 99"/>
                <a:gd name="T24" fmla="*/ 20 w 58"/>
                <a:gd name="T25" fmla="*/ 99 h 99"/>
                <a:gd name="T26" fmla="*/ 20 w 58"/>
                <a:gd name="T27" fmla="*/ 86 h 99"/>
                <a:gd name="T28" fmla="*/ 26 w 58"/>
                <a:gd name="T29" fmla="*/ 86 h 99"/>
                <a:gd name="T30" fmla="*/ 26 w 58"/>
                <a:gd name="T31" fmla="*/ 99 h 99"/>
                <a:gd name="T32" fmla="*/ 32 w 58"/>
                <a:gd name="T33" fmla="*/ 99 h 99"/>
                <a:gd name="T34" fmla="*/ 32 w 58"/>
                <a:gd name="T35" fmla="*/ 86 h 99"/>
                <a:gd name="T36" fmla="*/ 38 w 58"/>
                <a:gd name="T37" fmla="*/ 86 h 99"/>
                <a:gd name="T38" fmla="*/ 38 w 58"/>
                <a:gd name="T39" fmla="*/ 99 h 99"/>
                <a:gd name="T40" fmla="*/ 55 w 58"/>
                <a:gd name="T41" fmla="*/ 99 h 99"/>
                <a:gd name="T42" fmla="*/ 55 w 58"/>
                <a:gd name="T43" fmla="*/ 11 h 99"/>
                <a:gd name="T44" fmla="*/ 58 w 58"/>
                <a:gd name="T45" fmla="*/ 11 h 99"/>
                <a:gd name="T46" fmla="*/ 58 w 58"/>
                <a:gd name="T47" fmla="*/ 9 h 99"/>
                <a:gd name="T48" fmla="*/ 46 w 58"/>
                <a:gd name="T49" fmla="*/ 9 h 99"/>
                <a:gd name="T50" fmla="*/ 50 w 58"/>
                <a:gd name="T51" fmla="*/ 82 h 99"/>
                <a:gd name="T52" fmla="*/ 8 w 58"/>
                <a:gd name="T53" fmla="*/ 82 h 99"/>
                <a:gd name="T54" fmla="*/ 8 w 58"/>
                <a:gd name="T55" fmla="*/ 75 h 99"/>
                <a:gd name="T56" fmla="*/ 50 w 58"/>
                <a:gd name="T57" fmla="*/ 75 h 99"/>
                <a:gd name="T58" fmla="*/ 50 w 58"/>
                <a:gd name="T59" fmla="*/ 82 h 99"/>
                <a:gd name="T60" fmla="*/ 50 w 58"/>
                <a:gd name="T61" fmla="*/ 71 h 99"/>
                <a:gd name="T62" fmla="*/ 8 w 58"/>
                <a:gd name="T63" fmla="*/ 71 h 99"/>
                <a:gd name="T64" fmla="*/ 8 w 58"/>
                <a:gd name="T65" fmla="*/ 63 h 99"/>
                <a:gd name="T66" fmla="*/ 50 w 58"/>
                <a:gd name="T67" fmla="*/ 63 h 99"/>
                <a:gd name="T68" fmla="*/ 50 w 58"/>
                <a:gd name="T69" fmla="*/ 71 h 99"/>
                <a:gd name="T70" fmla="*/ 50 w 58"/>
                <a:gd name="T71" fmla="*/ 59 h 99"/>
                <a:gd name="T72" fmla="*/ 8 w 58"/>
                <a:gd name="T73" fmla="*/ 59 h 99"/>
                <a:gd name="T74" fmla="*/ 8 w 58"/>
                <a:gd name="T75" fmla="*/ 52 h 99"/>
                <a:gd name="T76" fmla="*/ 50 w 58"/>
                <a:gd name="T77" fmla="*/ 52 h 99"/>
                <a:gd name="T78" fmla="*/ 50 w 58"/>
                <a:gd name="T79" fmla="*/ 59 h 99"/>
                <a:gd name="T80" fmla="*/ 50 w 58"/>
                <a:gd name="T81" fmla="*/ 47 h 99"/>
                <a:gd name="T82" fmla="*/ 8 w 58"/>
                <a:gd name="T83" fmla="*/ 47 h 99"/>
                <a:gd name="T84" fmla="*/ 8 w 58"/>
                <a:gd name="T85" fmla="*/ 40 h 99"/>
                <a:gd name="T86" fmla="*/ 50 w 58"/>
                <a:gd name="T87" fmla="*/ 40 h 99"/>
                <a:gd name="T88" fmla="*/ 50 w 58"/>
                <a:gd name="T89" fmla="*/ 47 h 99"/>
                <a:gd name="T90" fmla="*/ 50 w 58"/>
                <a:gd name="T91" fmla="*/ 35 h 99"/>
                <a:gd name="T92" fmla="*/ 8 w 58"/>
                <a:gd name="T93" fmla="*/ 35 h 99"/>
                <a:gd name="T94" fmla="*/ 8 w 58"/>
                <a:gd name="T95" fmla="*/ 28 h 99"/>
                <a:gd name="T96" fmla="*/ 50 w 58"/>
                <a:gd name="T97" fmla="*/ 28 h 99"/>
                <a:gd name="T98" fmla="*/ 50 w 58"/>
                <a:gd name="T99" fmla="*/ 35 h 99"/>
                <a:gd name="T100" fmla="*/ 50 w 58"/>
                <a:gd name="T101" fmla="*/ 23 h 99"/>
                <a:gd name="T102" fmla="*/ 8 w 58"/>
                <a:gd name="T103" fmla="*/ 23 h 99"/>
                <a:gd name="T104" fmla="*/ 8 w 58"/>
                <a:gd name="T105" fmla="*/ 16 h 99"/>
                <a:gd name="T106" fmla="*/ 50 w 58"/>
                <a:gd name="T107" fmla="*/ 16 h 99"/>
                <a:gd name="T108" fmla="*/ 50 w 58"/>
                <a:gd name="T109" fmla="*/ 2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8" h="99">
                  <a:moveTo>
                    <a:pt x="46" y="9"/>
                  </a:moveTo>
                  <a:lnTo>
                    <a:pt x="46" y="0"/>
                  </a:lnTo>
                  <a:lnTo>
                    <a:pt x="40" y="0"/>
                  </a:lnTo>
                  <a:lnTo>
                    <a:pt x="40" y="9"/>
                  </a:lnTo>
                  <a:lnTo>
                    <a:pt x="38" y="9"/>
                  </a:lnTo>
                  <a:lnTo>
                    <a:pt x="38" y="0"/>
                  </a:lnTo>
                  <a:lnTo>
                    <a:pt x="32" y="0"/>
                  </a:lnTo>
                  <a:lnTo>
                    <a:pt x="32" y="9"/>
                  </a:lnTo>
                  <a:lnTo>
                    <a:pt x="0" y="9"/>
                  </a:lnTo>
                  <a:lnTo>
                    <a:pt x="0" y="11"/>
                  </a:lnTo>
                  <a:lnTo>
                    <a:pt x="2" y="11"/>
                  </a:lnTo>
                  <a:lnTo>
                    <a:pt x="2" y="99"/>
                  </a:lnTo>
                  <a:lnTo>
                    <a:pt x="20" y="99"/>
                  </a:lnTo>
                  <a:lnTo>
                    <a:pt x="20" y="86"/>
                  </a:lnTo>
                  <a:lnTo>
                    <a:pt x="26" y="86"/>
                  </a:lnTo>
                  <a:lnTo>
                    <a:pt x="26" y="99"/>
                  </a:lnTo>
                  <a:lnTo>
                    <a:pt x="32" y="99"/>
                  </a:lnTo>
                  <a:lnTo>
                    <a:pt x="32" y="86"/>
                  </a:lnTo>
                  <a:lnTo>
                    <a:pt x="38" y="86"/>
                  </a:lnTo>
                  <a:lnTo>
                    <a:pt x="38" y="99"/>
                  </a:lnTo>
                  <a:lnTo>
                    <a:pt x="55" y="99"/>
                  </a:lnTo>
                  <a:lnTo>
                    <a:pt x="55" y="11"/>
                  </a:lnTo>
                  <a:lnTo>
                    <a:pt x="58" y="11"/>
                  </a:lnTo>
                  <a:lnTo>
                    <a:pt x="58" y="9"/>
                  </a:lnTo>
                  <a:lnTo>
                    <a:pt x="46" y="9"/>
                  </a:lnTo>
                  <a:close/>
                  <a:moveTo>
                    <a:pt x="50" y="82"/>
                  </a:moveTo>
                  <a:lnTo>
                    <a:pt x="8" y="82"/>
                  </a:lnTo>
                  <a:lnTo>
                    <a:pt x="8" y="75"/>
                  </a:lnTo>
                  <a:lnTo>
                    <a:pt x="50" y="75"/>
                  </a:lnTo>
                  <a:lnTo>
                    <a:pt x="50" y="82"/>
                  </a:lnTo>
                  <a:close/>
                  <a:moveTo>
                    <a:pt x="50" y="71"/>
                  </a:moveTo>
                  <a:lnTo>
                    <a:pt x="8" y="71"/>
                  </a:lnTo>
                  <a:lnTo>
                    <a:pt x="8" y="63"/>
                  </a:lnTo>
                  <a:lnTo>
                    <a:pt x="50" y="63"/>
                  </a:lnTo>
                  <a:lnTo>
                    <a:pt x="50" y="71"/>
                  </a:lnTo>
                  <a:close/>
                  <a:moveTo>
                    <a:pt x="50" y="59"/>
                  </a:moveTo>
                  <a:lnTo>
                    <a:pt x="8" y="59"/>
                  </a:lnTo>
                  <a:lnTo>
                    <a:pt x="8" y="52"/>
                  </a:lnTo>
                  <a:lnTo>
                    <a:pt x="50" y="52"/>
                  </a:lnTo>
                  <a:lnTo>
                    <a:pt x="50" y="59"/>
                  </a:lnTo>
                  <a:close/>
                  <a:moveTo>
                    <a:pt x="50" y="47"/>
                  </a:moveTo>
                  <a:lnTo>
                    <a:pt x="8" y="47"/>
                  </a:lnTo>
                  <a:lnTo>
                    <a:pt x="8" y="40"/>
                  </a:lnTo>
                  <a:lnTo>
                    <a:pt x="50" y="40"/>
                  </a:lnTo>
                  <a:lnTo>
                    <a:pt x="50" y="47"/>
                  </a:lnTo>
                  <a:close/>
                  <a:moveTo>
                    <a:pt x="50" y="35"/>
                  </a:moveTo>
                  <a:lnTo>
                    <a:pt x="8" y="35"/>
                  </a:lnTo>
                  <a:lnTo>
                    <a:pt x="8" y="28"/>
                  </a:lnTo>
                  <a:lnTo>
                    <a:pt x="50" y="28"/>
                  </a:lnTo>
                  <a:lnTo>
                    <a:pt x="50" y="35"/>
                  </a:lnTo>
                  <a:close/>
                  <a:moveTo>
                    <a:pt x="50" y="23"/>
                  </a:moveTo>
                  <a:lnTo>
                    <a:pt x="8" y="23"/>
                  </a:lnTo>
                  <a:lnTo>
                    <a:pt x="8" y="16"/>
                  </a:lnTo>
                  <a:lnTo>
                    <a:pt x="50" y="16"/>
                  </a:lnTo>
                  <a:lnTo>
                    <a:pt x="50" y="23"/>
                  </a:lnTo>
                  <a:close/>
                </a:path>
              </a:pathLst>
            </a:custGeom>
            <a:solidFill>
              <a:srgbClr val="F8F8F8">
                <a:lumMod val="75000"/>
              </a:srgbClr>
            </a:solidFill>
            <a:ln>
              <a:noFill/>
            </a:ln>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82" name="Rectangle 59"/>
            <p:cNvSpPr>
              <a:spLocks noChangeArrowheads="1"/>
            </p:cNvSpPr>
            <p:nvPr/>
          </p:nvSpPr>
          <p:spPr bwMode="auto">
            <a:xfrm>
              <a:off x="2985748" y="3225548"/>
              <a:ext cx="241690" cy="239198"/>
            </a:xfrm>
            <a:prstGeom prst="rect">
              <a:avLst/>
            </a:prstGeom>
            <a:solidFill>
              <a:srgbClr val="F8F8F8">
                <a:lumMod val="60000"/>
                <a:lumOff val="40000"/>
              </a:srgbClr>
            </a:solidFill>
            <a:ln>
              <a:noFill/>
            </a:ln>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83" name="Freeform 60"/>
            <p:cNvSpPr>
              <a:spLocks noEditPoints="1"/>
            </p:cNvSpPr>
            <p:nvPr/>
          </p:nvSpPr>
          <p:spPr bwMode="auto">
            <a:xfrm>
              <a:off x="3070464" y="3282857"/>
              <a:ext cx="72259" cy="123337"/>
            </a:xfrm>
            <a:custGeom>
              <a:avLst/>
              <a:gdLst>
                <a:gd name="T0" fmla="*/ 46 w 58"/>
                <a:gd name="T1" fmla="*/ 8 h 99"/>
                <a:gd name="T2" fmla="*/ 46 w 58"/>
                <a:gd name="T3" fmla="*/ 0 h 99"/>
                <a:gd name="T4" fmla="*/ 40 w 58"/>
                <a:gd name="T5" fmla="*/ 0 h 99"/>
                <a:gd name="T6" fmla="*/ 40 w 58"/>
                <a:gd name="T7" fmla="*/ 8 h 99"/>
                <a:gd name="T8" fmla="*/ 38 w 58"/>
                <a:gd name="T9" fmla="*/ 8 h 99"/>
                <a:gd name="T10" fmla="*/ 38 w 58"/>
                <a:gd name="T11" fmla="*/ 0 h 99"/>
                <a:gd name="T12" fmla="*/ 32 w 58"/>
                <a:gd name="T13" fmla="*/ 0 h 99"/>
                <a:gd name="T14" fmla="*/ 32 w 58"/>
                <a:gd name="T15" fmla="*/ 8 h 99"/>
                <a:gd name="T16" fmla="*/ 0 w 58"/>
                <a:gd name="T17" fmla="*/ 8 h 99"/>
                <a:gd name="T18" fmla="*/ 0 w 58"/>
                <a:gd name="T19" fmla="*/ 11 h 99"/>
                <a:gd name="T20" fmla="*/ 2 w 58"/>
                <a:gd name="T21" fmla="*/ 11 h 99"/>
                <a:gd name="T22" fmla="*/ 2 w 58"/>
                <a:gd name="T23" fmla="*/ 99 h 99"/>
                <a:gd name="T24" fmla="*/ 20 w 58"/>
                <a:gd name="T25" fmla="*/ 99 h 99"/>
                <a:gd name="T26" fmla="*/ 20 w 58"/>
                <a:gd name="T27" fmla="*/ 86 h 99"/>
                <a:gd name="T28" fmla="*/ 26 w 58"/>
                <a:gd name="T29" fmla="*/ 86 h 99"/>
                <a:gd name="T30" fmla="*/ 26 w 58"/>
                <a:gd name="T31" fmla="*/ 99 h 99"/>
                <a:gd name="T32" fmla="*/ 32 w 58"/>
                <a:gd name="T33" fmla="*/ 99 h 99"/>
                <a:gd name="T34" fmla="*/ 32 w 58"/>
                <a:gd name="T35" fmla="*/ 86 h 99"/>
                <a:gd name="T36" fmla="*/ 38 w 58"/>
                <a:gd name="T37" fmla="*/ 86 h 99"/>
                <a:gd name="T38" fmla="*/ 38 w 58"/>
                <a:gd name="T39" fmla="*/ 99 h 99"/>
                <a:gd name="T40" fmla="*/ 55 w 58"/>
                <a:gd name="T41" fmla="*/ 99 h 99"/>
                <a:gd name="T42" fmla="*/ 55 w 58"/>
                <a:gd name="T43" fmla="*/ 11 h 99"/>
                <a:gd name="T44" fmla="*/ 58 w 58"/>
                <a:gd name="T45" fmla="*/ 11 h 99"/>
                <a:gd name="T46" fmla="*/ 58 w 58"/>
                <a:gd name="T47" fmla="*/ 8 h 99"/>
                <a:gd name="T48" fmla="*/ 46 w 58"/>
                <a:gd name="T49" fmla="*/ 8 h 99"/>
                <a:gd name="T50" fmla="*/ 50 w 58"/>
                <a:gd name="T51" fmla="*/ 82 h 99"/>
                <a:gd name="T52" fmla="*/ 8 w 58"/>
                <a:gd name="T53" fmla="*/ 82 h 99"/>
                <a:gd name="T54" fmla="*/ 8 w 58"/>
                <a:gd name="T55" fmla="*/ 75 h 99"/>
                <a:gd name="T56" fmla="*/ 50 w 58"/>
                <a:gd name="T57" fmla="*/ 75 h 99"/>
                <a:gd name="T58" fmla="*/ 50 w 58"/>
                <a:gd name="T59" fmla="*/ 82 h 99"/>
                <a:gd name="T60" fmla="*/ 50 w 58"/>
                <a:gd name="T61" fmla="*/ 70 h 99"/>
                <a:gd name="T62" fmla="*/ 8 w 58"/>
                <a:gd name="T63" fmla="*/ 70 h 99"/>
                <a:gd name="T64" fmla="*/ 8 w 58"/>
                <a:gd name="T65" fmla="*/ 63 h 99"/>
                <a:gd name="T66" fmla="*/ 50 w 58"/>
                <a:gd name="T67" fmla="*/ 63 h 99"/>
                <a:gd name="T68" fmla="*/ 50 w 58"/>
                <a:gd name="T69" fmla="*/ 70 h 99"/>
                <a:gd name="T70" fmla="*/ 50 w 58"/>
                <a:gd name="T71" fmla="*/ 58 h 99"/>
                <a:gd name="T72" fmla="*/ 8 w 58"/>
                <a:gd name="T73" fmla="*/ 58 h 99"/>
                <a:gd name="T74" fmla="*/ 8 w 58"/>
                <a:gd name="T75" fmla="*/ 51 h 99"/>
                <a:gd name="T76" fmla="*/ 50 w 58"/>
                <a:gd name="T77" fmla="*/ 51 h 99"/>
                <a:gd name="T78" fmla="*/ 50 w 58"/>
                <a:gd name="T79" fmla="*/ 58 h 99"/>
                <a:gd name="T80" fmla="*/ 50 w 58"/>
                <a:gd name="T81" fmla="*/ 46 h 99"/>
                <a:gd name="T82" fmla="*/ 8 w 58"/>
                <a:gd name="T83" fmla="*/ 46 h 99"/>
                <a:gd name="T84" fmla="*/ 8 w 58"/>
                <a:gd name="T85" fmla="*/ 39 h 99"/>
                <a:gd name="T86" fmla="*/ 50 w 58"/>
                <a:gd name="T87" fmla="*/ 39 h 99"/>
                <a:gd name="T88" fmla="*/ 50 w 58"/>
                <a:gd name="T89" fmla="*/ 46 h 99"/>
                <a:gd name="T90" fmla="*/ 50 w 58"/>
                <a:gd name="T91" fmla="*/ 35 h 99"/>
                <a:gd name="T92" fmla="*/ 8 w 58"/>
                <a:gd name="T93" fmla="*/ 35 h 99"/>
                <a:gd name="T94" fmla="*/ 8 w 58"/>
                <a:gd name="T95" fmla="*/ 29 h 99"/>
                <a:gd name="T96" fmla="*/ 50 w 58"/>
                <a:gd name="T97" fmla="*/ 29 h 99"/>
                <a:gd name="T98" fmla="*/ 50 w 58"/>
                <a:gd name="T99" fmla="*/ 35 h 99"/>
                <a:gd name="T100" fmla="*/ 50 w 58"/>
                <a:gd name="T101" fmla="*/ 23 h 99"/>
                <a:gd name="T102" fmla="*/ 8 w 58"/>
                <a:gd name="T103" fmla="*/ 23 h 99"/>
                <a:gd name="T104" fmla="*/ 8 w 58"/>
                <a:gd name="T105" fmla="*/ 17 h 99"/>
                <a:gd name="T106" fmla="*/ 50 w 58"/>
                <a:gd name="T107" fmla="*/ 17 h 99"/>
                <a:gd name="T108" fmla="*/ 50 w 58"/>
                <a:gd name="T109" fmla="*/ 2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8" h="99">
                  <a:moveTo>
                    <a:pt x="46" y="8"/>
                  </a:moveTo>
                  <a:lnTo>
                    <a:pt x="46" y="0"/>
                  </a:lnTo>
                  <a:lnTo>
                    <a:pt x="40" y="0"/>
                  </a:lnTo>
                  <a:lnTo>
                    <a:pt x="40" y="8"/>
                  </a:lnTo>
                  <a:lnTo>
                    <a:pt x="38" y="8"/>
                  </a:lnTo>
                  <a:lnTo>
                    <a:pt x="38" y="0"/>
                  </a:lnTo>
                  <a:lnTo>
                    <a:pt x="32" y="0"/>
                  </a:lnTo>
                  <a:lnTo>
                    <a:pt x="32" y="8"/>
                  </a:lnTo>
                  <a:lnTo>
                    <a:pt x="0" y="8"/>
                  </a:lnTo>
                  <a:lnTo>
                    <a:pt x="0" y="11"/>
                  </a:lnTo>
                  <a:lnTo>
                    <a:pt x="2" y="11"/>
                  </a:lnTo>
                  <a:lnTo>
                    <a:pt x="2" y="99"/>
                  </a:lnTo>
                  <a:lnTo>
                    <a:pt x="20" y="99"/>
                  </a:lnTo>
                  <a:lnTo>
                    <a:pt x="20" y="86"/>
                  </a:lnTo>
                  <a:lnTo>
                    <a:pt x="26" y="86"/>
                  </a:lnTo>
                  <a:lnTo>
                    <a:pt x="26" y="99"/>
                  </a:lnTo>
                  <a:lnTo>
                    <a:pt x="32" y="99"/>
                  </a:lnTo>
                  <a:lnTo>
                    <a:pt x="32" y="86"/>
                  </a:lnTo>
                  <a:lnTo>
                    <a:pt x="38" y="86"/>
                  </a:lnTo>
                  <a:lnTo>
                    <a:pt x="38" y="99"/>
                  </a:lnTo>
                  <a:lnTo>
                    <a:pt x="55" y="99"/>
                  </a:lnTo>
                  <a:lnTo>
                    <a:pt x="55" y="11"/>
                  </a:lnTo>
                  <a:lnTo>
                    <a:pt x="58" y="11"/>
                  </a:lnTo>
                  <a:lnTo>
                    <a:pt x="58" y="8"/>
                  </a:lnTo>
                  <a:lnTo>
                    <a:pt x="46" y="8"/>
                  </a:lnTo>
                  <a:close/>
                  <a:moveTo>
                    <a:pt x="50" y="82"/>
                  </a:moveTo>
                  <a:lnTo>
                    <a:pt x="8" y="82"/>
                  </a:lnTo>
                  <a:lnTo>
                    <a:pt x="8" y="75"/>
                  </a:lnTo>
                  <a:lnTo>
                    <a:pt x="50" y="75"/>
                  </a:lnTo>
                  <a:lnTo>
                    <a:pt x="50" y="82"/>
                  </a:lnTo>
                  <a:close/>
                  <a:moveTo>
                    <a:pt x="50" y="70"/>
                  </a:moveTo>
                  <a:lnTo>
                    <a:pt x="8" y="70"/>
                  </a:lnTo>
                  <a:lnTo>
                    <a:pt x="8" y="63"/>
                  </a:lnTo>
                  <a:lnTo>
                    <a:pt x="50" y="63"/>
                  </a:lnTo>
                  <a:lnTo>
                    <a:pt x="50" y="70"/>
                  </a:lnTo>
                  <a:close/>
                  <a:moveTo>
                    <a:pt x="50" y="58"/>
                  </a:moveTo>
                  <a:lnTo>
                    <a:pt x="8" y="58"/>
                  </a:lnTo>
                  <a:lnTo>
                    <a:pt x="8" y="51"/>
                  </a:lnTo>
                  <a:lnTo>
                    <a:pt x="50" y="51"/>
                  </a:lnTo>
                  <a:lnTo>
                    <a:pt x="50" y="58"/>
                  </a:lnTo>
                  <a:close/>
                  <a:moveTo>
                    <a:pt x="50" y="46"/>
                  </a:moveTo>
                  <a:lnTo>
                    <a:pt x="8" y="46"/>
                  </a:lnTo>
                  <a:lnTo>
                    <a:pt x="8" y="39"/>
                  </a:lnTo>
                  <a:lnTo>
                    <a:pt x="50" y="39"/>
                  </a:lnTo>
                  <a:lnTo>
                    <a:pt x="50" y="46"/>
                  </a:lnTo>
                  <a:close/>
                  <a:moveTo>
                    <a:pt x="50" y="35"/>
                  </a:moveTo>
                  <a:lnTo>
                    <a:pt x="8" y="35"/>
                  </a:lnTo>
                  <a:lnTo>
                    <a:pt x="8" y="29"/>
                  </a:lnTo>
                  <a:lnTo>
                    <a:pt x="50" y="29"/>
                  </a:lnTo>
                  <a:lnTo>
                    <a:pt x="50" y="35"/>
                  </a:lnTo>
                  <a:close/>
                  <a:moveTo>
                    <a:pt x="50" y="23"/>
                  </a:moveTo>
                  <a:lnTo>
                    <a:pt x="8" y="23"/>
                  </a:lnTo>
                  <a:lnTo>
                    <a:pt x="8" y="17"/>
                  </a:lnTo>
                  <a:lnTo>
                    <a:pt x="50" y="17"/>
                  </a:lnTo>
                  <a:lnTo>
                    <a:pt x="50" y="23"/>
                  </a:lnTo>
                  <a:close/>
                </a:path>
              </a:pathLst>
            </a:custGeom>
            <a:solidFill>
              <a:srgbClr val="F8F8F8">
                <a:lumMod val="75000"/>
              </a:srgbClr>
            </a:solidFill>
            <a:ln>
              <a:noFill/>
            </a:ln>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84" name="Rectangle 61"/>
            <p:cNvSpPr>
              <a:spLocks noChangeArrowheads="1"/>
            </p:cNvSpPr>
            <p:nvPr/>
          </p:nvSpPr>
          <p:spPr bwMode="auto">
            <a:xfrm>
              <a:off x="2985748" y="3482189"/>
              <a:ext cx="241690" cy="240445"/>
            </a:xfrm>
            <a:prstGeom prst="rect">
              <a:avLst/>
            </a:prstGeom>
            <a:solidFill>
              <a:srgbClr val="F8F8F8">
                <a:lumMod val="60000"/>
                <a:lumOff val="40000"/>
              </a:srgbClr>
            </a:solidFill>
            <a:ln>
              <a:noFill/>
            </a:ln>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85" name="Freeform 62"/>
            <p:cNvSpPr>
              <a:spLocks noEditPoints="1"/>
            </p:cNvSpPr>
            <p:nvPr/>
          </p:nvSpPr>
          <p:spPr bwMode="auto">
            <a:xfrm>
              <a:off x="3070464" y="3540744"/>
              <a:ext cx="72259" cy="123337"/>
            </a:xfrm>
            <a:custGeom>
              <a:avLst/>
              <a:gdLst>
                <a:gd name="T0" fmla="*/ 46 w 58"/>
                <a:gd name="T1" fmla="*/ 8 h 99"/>
                <a:gd name="T2" fmla="*/ 46 w 58"/>
                <a:gd name="T3" fmla="*/ 0 h 99"/>
                <a:gd name="T4" fmla="*/ 40 w 58"/>
                <a:gd name="T5" fmla="*/ 0 h 99"/>
                <a:gd name="T6" fmla="*/ 40 w 58"/>
                <a:gd name="T7" fmla="*/ 8 h 99"/>
                <a:gd name="T8" fmla="*/ 38 w 58"/>
                <a:gd name="T9" fmla="*/ 8 h 99"/>
                <a:gd name="T10" fmla="*/ 38 w 58"/>
                <a:gd name="T11" fmla="*/ 0 h 99"/>
                <a:gd name="T12" fmla="*/ 32 w 58"/>
                <a:gd name="T13" fmla="*/ 0 h 99"/>
                <a:gd name="T14" fmla="*/ 32 w 58"/>
                <a:gd name="T15" fmla="*/ 8 h 99"/>
                <a:gd name="T16" fmla="*/ 0 w 58"/>
                <a:gd name="T17" fmla="*/ 8 h 99"/>
                <a:gd name="T18" fmla="*/ 0 w 58"/>
                <a:gd name="T19" fmla="*/ 10 h 99"/>
                <a:gd name="T20" fmla="*/ 2 w 58"/>
                <a:gd name="T21" fmla="*/ 10 h 99"/>
                <a:gd name="T22" fmla="*/ 2 w 58"/>
                <a:gd name="T23" fmla="*/ 99 h 99"/>
                <a:gd name="T24" fmla="*/ 20 w 58"/>
                <a:gd name="T25" fmla="*/ 99 h 99"/>
                <a:gd name="T26" fmla="*/ 20 w 58"/>
                <a:gd name="T27" fmla="*/ 86 h 99"/>
                <a:gd name="T28" fmla="*/ 26 w 58"/>
                <a:gd name="T29" fmla="*/ 86 h 99"/>
                <a:gd name="T30" fmla="*/ 26 w 58"/>
                <a:gd name="T31" fmla="*/ 99 h 99"/>
                <a:gd name="T32" fmla="*/ 32 w 58"/>
                <a:gd name="T33" fmla="*/ 99 h 99"/>
                <a:gd name="T34" fmla="*/ 32 w 58"/>
                <a:gd name="T35" fmla="*/ 86 h 99"/>
                <a:gd name="T36" fmla="*/ 38 w 58"/>
                <a:gd name="T37" fmla="*/ 86 h 99"/>
                <a:gd name="T38" fmla="*/ 38 w 58"/>
                <a:gd name="T39" fmla="*/ 99 h 99"/>
                <a:gd name="T40" fmla="*/ 55 w 58"/>
                <a:gd name="T41" fmla="*/ 99 h 99"/>
                <a:gd name="T42" fmla="*/ 55 w 58"/>
                <a:gd name="T43" fmla="*/ 10 h 99"/>
                <a:gd name="T44" fmla="*/ 58 w 58"/>
                <a:gd name="T45" fmla="*/ 10 h 99"/>
                <a:gd name="T46" fmla="*/ 58 w 58"/>
                <a:gd name="T47" fmla="*/ 8 h 99"/>
                <a:gd name="T48" fmla="*/ 46 w 58"/>
                <a:gd name="T49" fmla="*/ 8 h 99"/>
                <a:gd name="T50" fmla="*/ 50 w 58"/>
                <a:gd name="T51" fmla="*/ 82 h 99"/>
                <a:gd name="T52" fmla="*/ 8 w 58"/>
                <a:gd name="T53" fmla="*/ 82 h 99"/>
                <a:gd name="T54" fmla="*/ 8 w 58"/>
                <a:gd name="T55" fmla="*/ 75 h 99"/>
                <a:gd name="T56" fmla="*/ 50 w 58"/>
                <a:gd name="T57" fmla="*/ 75 h 99"/>
                <a:gd name="T58" fmla="*/ 50 w 58"/>
                <a:gd name="T59" fmla="*/ 82 h 99"/>
                <a:gd name="T60" fmla="*/ 50 w 58"/>
                <a:gd name="T61" fmla="*/ 70 h 99"/>
                <a:gd name="T62" fmla="*/ 8 w 58"/>
                <a:gd name="T63" fmla="*/ 70 h 99"/>
                <a:gd name="T64" fmla="*/ 8 w 58"/>
                <a:gd name="T65" fmla="*/ 63 h 99"/>
                <a:gd name="T66" fmla="*/ 50 w 58"/>
                <a:gd name="T67" fmla="*/ 63 h 99"/>
                <a:gd name="T68" fmla="*/ 50 w 58"/>
                <a:gd name="T69" fmla="*/ 70 h 99"/>
                <a:gd name="T70" fmla="*/ 50 w 58"/>
                <a:gd name="T71" fmla="*/ 58 h 99"/>
                <a:gd name="T72" fmla="*/ 8 w 58"/>
                <a:gd name="T73" fmla="*/ 58 h 99"/>
                <a:gd name="T74" fmla="*/ 8 w 58"/>
                <a:gd name="T75" fmla="*/ 52 h 99"/>
                <a:gd name="T76" fmla="*/ 50 w 58"/>
                <a:gd name="T77" fmla="*/ 52 h 99"/>
                <a:gd name="T78" fmla="*/ 50 w 58"/>
                <a:gd name="T79" fmla="*/ 58 h 99"/>
                <a:gd name="T80" fmla="*/ 50 w 58"/>
                <a:gd name="T81" fmla="*/ 46 h 99"/>
                <a:gd name="T82" fmla="*/ 8 w 58"/>
                <a:gd name="T83" fmla="*/ 46 h 99"/>
                <a:gd name="T84" fmla="*/ 8 w 58"/>
                <a:gd name="T85" fmla="*/ 40 h 99"/>
                <a:gd name="T86" fmla="*/ 50 w 58"/>
                <a:gd name="T87" fmla="*/ 40 h 99"/>
                <a:gd name="T88" fmla="*/ 50 w 58"/>
                <a:gd name="T89" fmla="*/ 46 h 99"/>
                <a:gd name="T90" fmla="*/ 50 w 58"/>
                <a:gd name="T91" fmla="*/ 34 h 99"/>
                <a:gd name="T92" fmla="*/ 8 w 58"/>
                <a:gd name="T93" fmla="*/ 34 h 99"/>
                <a:gd name="T94" fmla="*/ 8 w 58"/>
                <a:gd name="T95" fmla="*/ 28 h 99"/>
                <a:gd name="T96" fmla="*/ 50 w 58"/>
                <a:gd name="T97" fmla="*/ 28 h 99"/>
                <a:gd name="T98" fmla="*/ 50 w 58"/>
                <a:gd name="T99" fmla="*/ 34 h 99"/>
                <a:gd name="T100" fmla="*/ 50 w 58"/>
                <a:gd name="T101" fmla="*/ 23 h 99"/>
                <a:gd name="T102" fmla="*/ 8 w 58"/>
                <a:gd name="T103" fmla="*/ 23 h 99"/>
                <a:gd name="T104" fmla="*/ 8 w 58"/>
                <a:gd name="T105" fmla="*/ 16 h 99"/>
                <a:gd name="T106" fmla="*/ 50 w 58"/>
                <a:gd name="T107" fmla="*/ 16 h 99"/>
                <a:gd name="T108" fmla="*/ 50 w 58"/>
                <a:gd name="T109" fmla="*/ 2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8" h="99">
                  <a:moveTo>
                    <a:pt x="46" y="8"/>
                  </a:moveTo>
                  <a:lnTo>
                    <a:pt x="46" y="0"/>
                  </a:lnTo>
                  <a:lnTo>
                    <a:pt x="40" y="0"/>
                  </a:lnTo>
                  <a:lnTo>
                    <a:pt x="40" y="8"/>
                  </a:lnTo>
                  <a:lnTo>
                    <a:pt x="38" y="8"/>
                  </a:lnTo>
                  <a:lnTo>
                    <a:pt x="38" y="0"/>
                  </a:lnTo>
                  <a:lnTo>
                    <a:pt x="32" y="0"/>
                  </a:lnTo>
                  <a:lnTo>
                    <a:pt x="32" y="8"/>
                  </a:lnTo>
                  <a:lnTo>
                    <a:pt x="0" y="8"/>
                  </a:lnTo>
                  <a:lnTo>
                    <a:pt x="0" y="10"/>
                  </a:lnTo>
                  <a:lnTo>
                    <a:pt x="2" y="10"/>
                  </a:lnTo>
                  <a:lnTo>
                    <a:pt x="2" y="99"/>
                  </a:lnTo>
                  <a:lnTo>
                    <a:pt x="20" y="99"/>
                  </a:lnTo>
                  <a:lnTo>
                    <a:pt x="20" y="86"/>
                  </a:lnTo>
                  <a:lnTo>
                    <a:pt x="26" y="86"/>
                  </a:lnTo>
                  <a:lnTo>
                    <a:pt x="26" y="99"/>
                  </a:lnTo>
                  <a:lnTo>
                    <a:pt x="32" y="99"/>
                  </a:lnTo>
                  <a:lnTo>
                    <a:pt x="32" y="86"/>
                  </a:lnTo>
                  <a:lnTo>
                    <a:pt x="38" y="86"/>
                  </a:lnTo>
                  <a:lnTo>
                    <a:pt x="38" y="99"/>
                  </a:lnTo>
                  <a:lnTo>
                    <a:pt x="55" y="99"/>
                  </a:lnTo>
                  <a:lnTo>
                    <a:pt x="55" y="10"/>
                  </a:lnTo>
                  <a:lnTo>
                    <a:pt x="58" y="10"/>
                  </a:lnTo>
                  <a:lnTo>
                    <a:pt x="58" y="8"/>
                  </a:lnTo>
                  <a:lnTo>
                    <a:pt x="46" y="8"/>
                  </a:lnTo>
                  <a:close/>
                  <a:moveTo>
                    <a:pt x="50" y="82"/>
                  </a:moveTo>
                  <a:lnTo>
                    <a:pt x="8" y="82"/>
                  </a:lnTo>
                  <a:lnTo>
                    <a:pt x="8" y="75"/>
                  </a:lnTo>
                  <a:lnTo>
                    <a:pt x="50" y="75"/>
                  </a:lnTo>
                  <a:lnTo>
                    <a:pt x="50" y="82"/>
                  </a:lnTo>
                  <a:close/>
                  <a:moveTo>
                    <a:pt x="50" y="70"/>
                  </a:moveTo>
                  <a:lnTo>
                    <a:pt x="8" y="70"/>
                  </a:lnTo>
                  <a:lnTo>
                    <a:pt x="8" y="63"/>
                  </a:lnTo>
                  <a:lnTo>
                    <a:pt x="50" y="63"/>
                  </a:lnTo>
                  <a:lnTo>
                    <a:pt x="50" y="70"/>
                  </a:lnTo>
                  <a:close/>
                  <a:moveTo>
                    <a:pt x="50" y="58"/>
                  </a:moveTo>
                  <a:lnTo>
                    <a:pt x="8" y="58"/>
                  </a:lnTo>
                  <a:lnTo>
                    <a:pt x="8" y="52"/>
                  </a:lnTo>
                  <a:lnTo>
                    <a:pt x="50" y="52"/>
                  </a:lnTo>
                  <a:lnTo>
                    <a:pt x="50" y="58"/>
                  </a:lnTo>
                  <a:close/>
                  <a:moveTo>
                    <a:pt x="50" y="46"/>
                  </a:moveTo>
                  <a:lnTo>
                    <a:pt x="8" y="46"/>
                  </a:lnTo>
                  <a:lnTo>
                    <a:pt x="8" y="40"/>
                  </a:lnTo>
                  <a:lnTo>
                    <a:pt x="50" y="40"/>
                  </a:lnTo>
                  <a:lnTo>
                    <a:pt x="50" y="46"/>
                  </a:lnTo>
                  <a:close/>
                  <a:moveTo>
                    <a:pt x="50" y="34"/>
                  </a:moveTo>
                  <a:lnTo>
                    <a:pt x="8" y="34"/>
                  </a:lnTo>
                  <a:lnTo>
                    <a:pt x="8" y="28"/>
                  </a:lnTo>
                  <a:lnTo>
                    <a:pt x="50" y="28"/>
                  </a:lnTo>
                  <a:lnTo>
                    <a:pt x="50" y="34"/>
                  </a:lnTo>
                  <a:close/>
                  <a:moveTo>
                    <a:pt x="50" y="23"/>
                  </a:moveTo>
                  <a:lnTo>
                    <a:pt x="8" y="23"/>
                  </a:lnTo>
                  <a:lnTo>
                    <a:pt x="8" y="16"/>
                  </a:lnTo>
                  <a:lnTo>
                    <a:pt x="50" y="16"/>
                  </a:lnTo>
                  <a:lnTo>
                    <a:pt x="50" y="23"/>
                  </a:lnTo>
                  <a:close/>
                </a:path>
              </a:pathLst>
            </a:custGeom>
            <a:solidFill>
              <a:srgbClr val="F8F8F8">
                <a:lumMod val="75000"/>
              </a:srgbClr>
            </a:solidFill>
            <a:ln>
              <a:noFill/>
            </a:ln>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86" name="Rectangle 63"/>
            <p:cNvSpPr>
              <a:spLocks noChangeArrowheads="1"/>
            </p:cNvSpPr>
            <p:nvPr/>
          </p:nvSpPr>
          <p:spPr bwMode="auto">
            <a:xfrm>
              <a:off x="2985748" y="3740076"/>
              <a:ext cx="241690" cy="239198"/>
            </a:xfrm>
            <a:prstGeom prst="rect">
              <a:avLst/>
            </a:prstGeom>
            <a:solidFill>
              <a:srgbClr val="F8F8F8">
                <a:lumMod val="60000"/>
                <a:lumOff val="40000"/>
              </a:srgbClr>
            </a:solidFill>
            <a:ln>
              <a:noFill/>
            </a:ln>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87" name="Freeform 64"/>
            <p:cNvSpPr>
              <a:spLocks noEditPoints="1"/>
            </p:cNvSpPr>
            <p:nvPr/>
          </p:nvSpPr>
          <p:spPr bwMode="auto">
            <a:xfrm>
              <a:off x="3070464" y="3799872"/>
              <a:ext cx="72259" cy="122092"/>
            </a:xfrm>
            <a:custGeom>
              <a:avLst/>
              <a:gdLst>
                <a:gd name="T0" fmla="*/ 46 w 58"/>
                <a:gd name="T1" fmla="*/ 8 h 98"/>
                <a:gd name="T2" fmla="*/ 46 w 58"/>
                <a:gd name="T3" fmla="*/ 0 h 98"/>
                <a:gd name="T4" fmla="*/ 40 w 58"/>
                <a:gd name="T5" fmla="*/ 0 h 98"/>
                <a:gd name="T6" fmla="*/ 40 w 58"/>
                <a:gd name="T7" fmla="*/ 8 h 98"/>
                <a:gd name="T8" fmla="*/ 38 w 58"/>
                <a:gd name="T9" fmla="*/ 8 h 98"/>
                <a:gd name="T10" fmla="*/ 38 w 58"/>
                <a:gd name="T11" fmla="*/ 0 h 98"/>
                <a:gd name="T12" fmla="*/ 32 w 58"/>
                <a:gd name="T13" fmla="*/ 0 h 98"/>
                <a:gd name="T14" fmla="*/ 32 w 58"/>
                <a:gd name="T15" fmla="*/ 8 h 98"/>
                <a:gd name="T16" fmla="*/ 0 w 58"/>
                <a:gd name="T17" fmla="*/ 8 h 98"/>
                <a:gd name="T18" fmla="*/ 0 w 58"/>
                <a:gd name="T19" fmla="*/ 9 h 98"/>
                <a:gd name="T20" fmla="*/ 2 w 58"/>
                <a:gd name="T21" fmla="*/ 9 h 98"/>
                <a:gd name="T22" fmla="*/ 2 w 58"/>
                <a:gd name="T23" fmla="*/ 98 h 98"/>
                <a:gd name="T24" fmla="*/ 20 w 58"/>
                <a:gd name="T25" fmla="*/ 98 h 98"/>
                <a:gd name="T26" fmla="*/ 20 w 58"/>
                <a:gd name="T27" fmla="*/ 85 h 98"/>
                <a:gd name="T28" fmla="*/ 26 w 58"/>
                <a:gd name="T29" fmla="*/ 85 h 98"/>
                <a:gd name="T30" fmla="*/ 26 w 58"/>
                <a:gd name="T31" fmla="*/ 98 h 98"/>
                <a:gd name="T32" fmla="*/ 32 w 58"/>
                <a:gd name="T33" fmla="*/ 98 h 98"/>
                <a:gd name="T34" fmla="*/ 32 w 58"/>
                <a:gd name="T35" fmla="*/ 85 h 98"/>
                <a:gd name="T36" fmla="*/ 38 w 58"/>
                <a:gd name="T37" fmla="*/ 85 h 98"/>
                <a:gd name="T38" fmla="*/ 38 w 58"/>
                <a:gd name="T39" fmla="*/ 98 h 98"/>
                <a:gd name="T40" fmla="*/ 55 w 58"/>
                <a:gd name="T41" fmla="*/ 98 h 98"/>
                <a:gd name="T42" fmla="*/ 55 w 58"/>
                <a:gd name="T43" fmla="*/ 9 h 98"/>
                <a:gd name="T44" fmla="*/ 58 w 58"/>
                <a:gd name="T45" fmla="*/ 9 h 98"/>
                <a:gd name="T46" fmla="*/ 58 w 58"/>
                <a:gd name="T47" fmla="*/ 8 h 98"/>
                <a:gd name="T48" fmla="*/ 46 w 58"/>
                <a:gd name="T49" fmla="*/ 8 h 98"/>
                <a:gd name="T50" fmla="*/ 50 w 58"/>
                <a:gd name="T51" fmla="*/ 80 h 98"/>
                <a:gd name="T52" fmla="*/ 8 w 58"/>
                <a:gd name="T53" fmla="*/ 80 h 98"/>
                <a:gd name="T54" fmla="*/ 8 w 58"/>
                <a:gd name="T55" fmla="*/ 74 h 98"/>
                <a:gd name="T56" fmla="*/ 50 w 58"/>
                <a:gd name="T57" fmla="*/ 74 h 98"/>
                <a:gd name="T58" fmla="*/ 50 w 58"/>
                <a:gd name="T59" fmla="*/ 80 h 98"/>
                <a:gd name="T60" fmla="*/ 50 w 58"/>
                <a:gd name="T61" fmla="*/ 68 h 98"/>
                <a:gd name="T62" fmla="*/ 8 w 58"/>
                <a:gd name="T63" fmla="*/ 68 h 98"/>
                <a:gd name="T64" fmla="*/ 8 w 58"/>
                <a:gd name="T65" fmla="*/ 62 h 98"/>
                <a:gd name="T66" fmla="*/ 50 w 58"/>
                <a:gd name="T67" fmla="*/ 62 h 98"/>
                <a:gd name="T68" fmla="*/ 50 w 58"/>
                <a:gd name="T69" fmla="*/ 68 h 98"/>
                <a:gd name="T70" fmla="*/ 50 w 58"/>
                <a:gd name="T71" fmla="*/ 57 h 98"/>
                <a:gd name="T72" fmla="*/ 8 w 58"/>
                <a:gd name="T73" fmla="*/ 57 h 98"/>
                <a:gd name="T74" fmla="*/ 8 w 58"/>
                <a:gd name="T75" fmla="*/ 51 h 98"/>
                <a:gd name="T76" fmla="*/ 50 w 58"/>
                <a:gd name="T77" fmla="*/ 51 h 98"/>
                <a:gd name="T78" fmla="*/ 50 w 58"/>
                <a:gd name="T79" fmla="*/ 57 h 98"/>
                <a:gd name="T80" fmla="*/ 50 w 58"/>
                <a:gd name="T81" fmla="*/ 46 h 98"/>
                <a:gd name="T82" fmla="*/ 8 w 58"/>
                <a:gd name="T83" fmla="*/ 46 h 98"/>
                <a:gd name="T84" fmla="*/ 8 w 58"/>
                <a:gd name="T85" fmla="*/ 39 h 98"/>
                <a:gd name="T86" fmla="*/ 50 w 58"/>
                <a:gd name="T87" fmla="*/ 39 h 98"/>
                <a:gd name="T88" fmla="*/ 50 w 58"/>
                <a:gd name="T89" fmla="*/ 46 h 98"/>
                <a:gd name="T90" fmla="*/ 50 w 58"/>
                <a:gd name="T91" fmla="*/ 34 h 98"/>
                <a:gd name="T92" fmla="*/ 8 w 58"/>
                <a:gd name="T93" fmla="*/ 34 h 98"/>
                <a:gd name="T94" fmla="*/ 8 w 58"/>
                <a:gd name="T95" fmla="*/ 27 h 98"/>
                <a:gd name="T96" fmla="*/ 50 w 58"/>
                <a:gd name="T97" fmla="*/ 27 h 98"/>
                <a:gd name="T98" fmla="*/ 50 w 58"/>
                <a:gd name="T99" fmla="*/ 34 h 98"/>
                <a:gd name="T100" fmla="*/ 50 w 58"/>
                <a:gd name="T101" fmla="*/ 22 h 98"/>
                <a:gd name="T102" fmla="*/ 8 w 58"/>
                <a:gd name="T103" fmla="*/ 22 h 98"/>
                <a:gd name="T104" fmla="*/ 8 w 58"/>
                <a:gd name="T105" fmla="*/ 15 h 98"/>
                <a:gd name="T106" fmla="*/ 50 w 58"/>
                <a:gd name="T107" fmla="*/ 15 h 98"/>
                <a:gd name="T108" fmla="*/ 50 w 58"/>
                <a:gd name="T109" fmla="*/ 2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8" h="98">
                  <a:moveTo>
                    <a:pt x="46" y="8"/>
                  </a:moveTo>
                  <a:lnTo>
                    <a:pt x="46" y="0"/>
                  </a:lnTo>
                  <a:lnTo>
                    <a:pt x="40" y="0"/>
                  </a:lnTo>
                  <a:lnTo>
                    <a:pt x="40" y="8"/>
                  </a:lnTo>
                  <a:lnTo>
                    <a:pt x="38" y="8"/>
                  </a:lnTo>
                  <a:lnTo>
                    <a:pt x="38" y="0"/>
                  </a:lnTo>
                  <a:lnTo>
                    <a:pt x="32" y="0"/>
                  </a:lnTo>
                  <a:lnTo>
                    <a:pt x="32" y="8"/>
                  </a:lnTo>
                  <a:lnTo>
                    <a:pt x="0" y="8"/>
                  </a:lnTo>
                  <a:lnTo>
                    <a:pt x="0" y="9"/>
                  </a:lnTo>
                  <a:lnTo>
                    <a:pt x="2" y="9"/>
                  </a:lnTo>
                  <a:lnTo>
                    <a:pt x="2" y="98"/>
                  </a:lnTo>
                  <a:lnTo>
                    <a:pt x="20" y="98"/>
                  </a:lnTo>
                  <a:lnTo>
                    <a:pt x="20" y="85"/>
                  </a:lnTo>
                  <a:lnTo>
                    <a:pt x="26" y="85"/>
                  </a:lnTo>
                  <a:lnTo>
                    <a:pt x="26" y="98"/>
                  </a:lnTo>
                  <a:lnTo>
                    <a:pt x="32" y="98"/>
                  </a:lnTo>
                  <a:lnTo>
                    <a:pt x="32" y="85"/>
                  </a:lnTo>
                  <a:lnTo>
                    <a:pt x="38" y="85"/>
                  </a:lnTo>
                  <a:lnTo>
                    <a:pt x="38" y="98"/>
                  </a:lnTo>
                  <a:lnTo>
                    <a:pt x="55" y="98"/>
                  </a:lnTo>
                  <a:lnTo>
                    <a:pt x="55" y="9"/>
                  </a:lnTo>
                  <a:lnTo>
                    <a:pt x="58" y="9"/>
                  </a:lnTo>
                  <a:lnTo>
                    <a:pt x="58" y="8"/>
                  </a:lnTo>
                  <a:lnTo>
                    <a:pt x="46" y="8"/>
                  </a:lnTo>
                  <a:close/>
                  <a:moveTo>
                    <a:pt x="50" y="80"/>
                  </a:moveTo>
                  <a:lnTo>
                    <a:pt x="8" y="80"/>
                  </a:lnTo>
                  <a:lnTo>
                    <a:pt x="8" y="74"/>
                  </a:lnTo>
                  <a:lnTo>
                    <a:pt x="50" y="74"/>
                  </a:lnTo>
                  <a:lnTo>
                    <a:pt x="50" y="80"/>
                  </a:lnTo>
                  <a:close/>
                  <a:moveTo>
                    <a:pt x="50" y="68"/>
                  </a:moveTo>
                  <a:lnTo>
                    <a:pt x="8" y="68"/>
                  </a:lnTo>
                  <a:lnTo>
                    <a:pt x="8" y="62"/>
                  </a:lnTo>
                  <a:lnTo>
                    <a:pt x="50" y="62"/>
                  </a:lnTo>
                  <a:lnTo>
                    <a:pt x="50" y="68"/>
                  </a:lnTo>
                  <a:close/>
                  <a:moveTo>
                    <a:pt x="50" y="57"/>
                  </a:moveTo>
                  <a:lnTo>
                    <a:pt x="8" y="57"/>
                  </a:lnTo>
                  <a:lnTo>
                    <a:pt x="8" y="51"/>
                  </a:lnTo>
                  <a:lnTo>
                    <a:pt x="50" y="51"/>
                  </a:lnTo>
                  <a:lnTo>
                    <a:pt x="50" y="57"/>
                  </a:lnTo>
                  <a:close/>
                  <a:moveTo>
                    <a:pt x="50" y="46"/>
                  </a:moveTo>
                  <a:lnTo>
                    <a:pt x="8" y="46"/>
                  </a:lnTo>
                  <a:lnTo>
                    <a:pt x="8" y="39"/>
                  </a:lnTo>
                  <a:lnTo>
                    <a:pt x="50" y="39"/>
                  </a:lnTo>
                  <a:lnTo>
                    <a:pt x="50" y="46"/>
                  </a:lnTo>
                  <a:close/>
                  <a:moveTo>
                    <a:pt x="50" y="34"/>
                  </a:moveTo>
                  <a:lnTo>
                    <a:pt x="8" y="34"/>
                  </a:lnTo>
                  <a:lnTo>
                    <a:pt x="8" y="27"/>
                  </a:lnTo>
                  <a:lnTo>
                    <a:pt x="50" y="27"/>
                  </a:lnTo>
                  <a:lnTo>
                    <a:pt x="50" y="34"/>
                  </a:lnTo>
                  <a:close/>
                  <a:moveTo>
                    <a:pt x="50" y="22"/>
                  </a:moveTo>
                  <a:lnTo>
                    <a:pt x="8" y="22"/>
                  </a:lnTo>
                  <a:lnTo>
                    <a:pt x="8" y="15"/>
                  </a:lnTo>
                  <a:lnTo>
                    <a:pt x="50" y="15"/>
                  </a:lnTo>
                  <a:lnTo>
                    <a:pt x="50" y="22"/>
                  </a:lnTo>
                  <a:close/>
                </a:path>
              </a:pathLst>
            </a:custGeom>
            <a:solidFill>
              <a:srgbClr val="F8F8F8">
                <a:lumMod val="75000"/>
              </a:srgbClr>
            </a:solidFill>
            <a:ln>
              <a:noFill/>
            </a:ln>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88" name="Rectangle 10"/>
            <p:cNvSpPr>
              <a:spLocks noChangeArrowheads="1"/>
            </p:cNvSpPr>
            <p:nvPr/>
          </p:nvSpPr>
          <p:spPr bwMode="auto">
            <a:xfrm>
              <a:off x="3328351" y="2684859"/>
              <a:ext cx="41113" cy="2728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89" name="Rectangle 8"/>
            <p:cNvSpPr>
              <a:spLocks noChangeArrowheads="1"/>
            </p:cNvSpPr>
            <p:nvPr/>
          </p:nvSpPr>
          <p:spPr bwMode="auto">
            <a:xfrm>
              <a:off x="3328351" y="3792397"/>
              <a:ext cx="41113" cy="1420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90" name="Rectangle 9"/>
            <p:cNvSpPr>
              <a:spLocks noChangeArrowheads="1"/>
            </p:cNvSpPr>
            <p:nvPr/>
          </p:nvSpPr>
          <p:spPr bwMode="auto">
            <a:xfrm>
              <a:off x="3328351" y="3153290"/>
              <a:ext cx="41113" cy="13828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91" name="Freeform 15"/>
            <p:cNvSpPr>
              <a:spLocks noEditPoints="1"/>
            </p:cNvSpPr>
            <p:nvPr/>
          </p:nvSpPr>
          <p:spPr bwMode="auto">
            <a:xfrm>
              <a:off x="3165148" y="4045299"/>
              <a:ext cx="53570" cy="52325"/>
            </a:xfrm>
            <a:custGeom>
              <a:avLst/>
              <a:gdLst>
                <a:gd name="T0" fmla="*/ 8 w 13"/>
                <a:gd name="T1" fmla="*/ 0 h 13"/>
                <a:gd name="T2" fmla="*/ 3 w 13"/>
                <a:gd name="T3" fmla="*/ 5 h 13"/>
                <a:gd name="T4" fmla="*/ 3 w 13"/>
                <a:gd name="T5" fmla="*/ 8 h 13"/>
                <a:gd name="T6" fmla="*/ 1 w 13"/>
                <a:gd name="T7" fmla="*/ 11 h 13"/>
                <a:gd name="T8" fmla="*/ 1 w 13"/>
                <a:gd name="T9" fmla="*/ 12 h 13"/>
                <a:gd name="T10" fmla="*/ 1 w 13"/>
                <a:gd name="T11" fmla="*/ 13 h 13"/>
                <a:gd name="T12" fmla="*/ 2 w 13"/>
                <a:gd name="T13" fmla="*/ 12 h 13"/>
                <a:gd name="T14" fmla="*/ 5 w 13"/>
                <a:gd name="T15" fmla="*/ 9 h 13"/>
                <a:gd name="T16" fmla="*/ 8 w 13"/>
                <a:gd name="T17" fmla="*/ 10 h 13"/>
                <a:gd name="T18" fmla="*/ 13 w 13"/>
                <a:gd name="T19" fmla="*/ 5 h 13"/>
                <a:gd name="T20" fmla="*/ 8 w 13"/>
                <a:gd name="T21" fmla="*/ 0 h 13"/>
                <a:gd name="T22" fmla="*/ 8 w 13"/>
                <a:gd name="T23" fmla="*/ 8 h 13"/>
                <a:gd name="T24" fmla="*/ 6 w 13"/>
                <a:gd name="T25" fmla="*/ 7 h 13"/>
                <a:gd name="T26" fmla="*/ 6 w 13"/>
                <a:gd name="T27" fmla="*/ 7 h 13"/>
                <a:gd name="T28" fmla="*/ 6 w 13"/>
                <a:gd name="T29" fmla="*/ 7 h 13"/>
                <a:gd name="T30" fmla="*/ 5 w 13"/>
                <a:gd name="T31" fmla="*/ 5 h 13"/>
                <a:gd name="T32" fmla="*/ 8 w 13"/>
                <a:gd name="T33" fmla="*/ 2 h 13"/>
                <a:gd name="T34" fmla="*/ 10 w 13"/>
                <a:gd name="T35" fmla="*/ 5 h 13"/>
                <a:gd name="T36" fmla="*/ 8 w 13"/>
                <a:gd name="T37"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3">
                  <a:moveTo>
                    <a:pt x="8" y="0"/>
                  </a:moveTo>
                  <a:cubicBezTo>
                    <a:pt x="5" y="0"/>
                    <a:pt x="3" y="2"/>
                    <a:pt x="3" y="5"/>
                  </a:cubicBezTo>
                  <a:cubicBezTo>
                    <a:pt x="3" y="6"/>
                    <a:pt x="3" y="7"/>
                    <a:pt x="3" y="8"/>
                  </a:cubicBezTo>
                  <a:cubicBezTo>
                    <a:pt x="1" y="11"/>
                    <a:pt x="1" y="11"/>
                    <a:pt x="1" y="11"/>
                  </a:cubicBezTo>
                  <a:cubicBezTo>
                    <a:pt x="0" y="11"/>
                    <a:pt x="0" y="12"/>
                    <a:pt x="1" y="12"/>
                  </a:cubicBezTo>
                  <a:cubicBezTo>
                    <a:pt x="1" y="12"/>
                    <a:pt x="1" y="13"/>
                    <a:pt x="1" y="13"/>
                  </a:cubicBezTo>
                  <a:cubicBezTo>
                    <a:pt x="2" y="13"/>
                    <a:pt x="2" y="12"/>
                    <a:pt x="2" y="12"/>
                  </a:cubicBezTo>
                  <a:cubicBezTo>
                    <a:pt x="5" y="9"/>
                    <a:pt x="5" y="9"/>
                    <a:pt x="5" y="9"/>
                  </a:cubicBezTo>
                  <a:cubicBezTo>
                    <a:pt x="6" y="10"/>
                    <a:pt x="7" y="10"/>
                    <a:pt x="8" y="10"/>
                  </a:cubicBezTo>
                  <a:cubicBezTo>
                    <a:pt x="10" y="10"/>
                    <a:pt x="13" y="8"/>
                    <a:pt x="13" y="5"/>
                  </a:cubicBezTo>
                  <a:cubicBezTo>
                    <a:pt x="13" y="2"/>
                    <a:pt x="10" y="0"/>
                    <a:pt x="8" y="0"/>
                  </a:cubicBezTo>
                  <a:close/>
                  <a:moveTo>
                    <a:pt x="8" y="8"/>
                  </a:moveTo>
                  <a:cubicBezTo>
                    <a:pt x="7" y="8"/>
                    <a:pt x="6" y="7"/>
                    <a:pt x="6" y="7"/>
                  </a:cubicBezTo>
                  <a:cubicBezTo>
                    <a:pt x="6" y="7"/>
                    <a:pt x="6" y="7"/>
                    <a:pt x="6" y="7"/>
                  </a:cubicBezTo>
                  <a:cubicBezTo>
                    <a:pt x="6" y="7"/>
                    <a:pt x="6" y="7"/>
                    <a:pt x="6" y="7"/>
                  </a:cubicBezTo>
                  <a:cubicBezTo>
                    <a:pt x="5" y="6"/>
                    <a:pt x="5" y="6"/>
                    <a:pt x="5" y="5"/>
                  </a:cubicBezTo>
                  <a:cubicBezTo>
                    <a:pt x="5" y="4"/>
                    <a:pt x="6" y="2"/>
                    <a:pt x="8" y="2"/>
                  </a:cubicBezTo>
                  <a:cubicBezTo>
                    <a:pt x="9" y="2"/>
                    <a:pt x="10" y="4"/>
                    <a:pt x="10" y="5"/>
                  </a:cubicBezTo>
                  <a:cubicBezTo>
                    <a:pt x="10" y="7"/>
                    <a:pt x="9" y="8"/>
                    <a:pt x="8" y="8"/>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92" name="Freeform 21"/>
            <p:cNvSpPr>
              <a:spLocks/>
            </p:cNvSpPr>
            <p:nvPr/>
          </p:nvSpPr>
          <p:spPr bwMode="auto">
            <a:xfrm>
              <a:off x="3104104" y="3092244"/>
              <a:ext cx="437286" cy="468428"/>
            </a:xfrm>
            <a:custGeom>
              <a:avLst/>
              <a:gdLst>
                <a:gd name="T0" fmla="*/ 10 w 107"/>
                <a:gd name="T1" fmla="*/ 19 h 115"/>
                <a:gd name="T2" fmla="*/ 10 w 107"/>
                <a:gd name="T3" fmla="*/ 57 h 115"/>
                <a:gd name="T4" fmla="*/ 58 w 107"/>
                <a:gd name="T5" fmla="*/ 105 h 115"/>
                <a:gd name="T6" fmla="*/ 96 w 107"/>
                <a:gd name="T7" fmla="*/ 105 h 115"/>
                <a:gd name="T8" fmla="*/ 96 w 107"/>
                <a:gd name="T9" fmla="*/ 67 h 115"/>
                <a:gd name="T10" fmla="*/ 29 w 107"/>
                <a:gd name="T11" fmla="*/ 0 h 115"/>
                <a:gd name="T12" fmla="*/ 10 w 107"/>
                <a:gd name="T13" fmla="*/ 19 h 115"/>
              </a:gdLst>
              <a:ahLst/>
              <a:cxnLst>
                <a:cxn ang="0">
                  <a:pos x="T0" y="T1"/>
                </a:cxn>
                <a:cxn ang="0">
                  <a:pos x="T2" y="T3"/>
                </a:cxn>
                <a:cxn ang="0">
                  <a:pos x="T4" y="T5"/>
                </a:cxn>
                <a:cxn ang="0">
                  <a:pos x="T6" y="T7"/>
                </a:cxn>
                <a:cxn ang="0">
                  <a:pos x="T8" y="T9"/>
                </a:cxn>
                <a:cxn ang="0">
                  <a:pos x="T10" y="T11"/>
                </a:cxn>
                <a:cxn ang="0">
                  <a:pos x="T12" y="T13"/>
                </a:cxn>
              </a:cxnLst>
              <a:rect l="0" t="0" r="r" b="b"/>
              <a:pathLst>
                <a:path w="107" h="115">
                  <a:moveTo>
                    <a:pt x="10" y="19"/>
                  </a:moveTo>
                  <a:cubicBezTo>
                    <a:pt x="0" y="29"/>
                    <a:pt x="0" y="46"/>
                    <a:pt x="10" y="57"/>
                  </a:cubicBezTo>
                  <a:cubicBezTo>
                    <a:pt x="58" y="105"/>
                    <a:pt x="58" y="105"/>
                    <a:pt x="58" y="105"/>
                  </a:cubicBezTo>
                  <a:cubicBezTo>
                    <a:pt x="69" y="115"/>
                    <a:pt x="86" y="115"/>
                    <a:pt x="96" y="105"/>
                  </a:cubicBezTo>
                  <a:cubicBezTo>
                    <a:pt x="107" y="94"/>
                    <a:pt x="107" y="77"/>
                    <a:pt x="96" y="67"/>
                  </a:cubicBezTo>
                  <a:cubicBezTo>
                    <a:pt x="29" y="0"/>
                    <a:pt x="29" y="0"/>
                    <a:pt x="29" y="0"/>
                  </a:cubicBezTo>
                  <a:lnTo>
                    <a:pt x="10" y="19"/>
                  </a:lnTo>
                  <a:close/>
                </a:path>
              </a:pathLst>
            </a:custGeom>
            <a:solidFill>
              <a:srgbClr val="BC90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93" name="Freeform 22"/>
            <p:cNvSpPr>
              <a:spLocks/>
            </p:cNvSpPr>
            <p:nvPr/>
          </p:nvSpPr>
          <p:spPr bwMode="auto">
            <a:xfrm>
              <a:off x="3271041" y="3304036"/>
              <a:ext cx="270344" cy="671499"/>
            </a:xfrm>
            <a:custGeom>
              <a:avLst/>
              <a:gdLst>
                <a:gd name="T0" fmla="*/ 66 w 66"/>
                <a:gd name="T1" fmla="*/ 124 h 165"/>
                <a:gd name="T2" fmla="*/ 33 w 66"/>
                <a:gd name="T3" fmla="*/ 157 h 165"/>
                <a:gd name="T4" fmla="*/ 33 w 66"/>
                <a:gd name="T5" fmla="*/ 157 h 165"/>
                <a:gd name="T6" fmla="*/ 0 w 66"/>
                <a:gd name="T7" fmla="*/ 146 h 165"/>
                <a:gd name="T8" fmla="*/ 0 w 66"/>
                <a:gd name="T9" fmla="*/ 18 h 165"/>
                <a:gd name="T10" fmla="*/ 33 w 66"/>
                <a:gd name="T11" fmla="*/ 7 h 165"/>
                <a:gd name="T12" fmla="*/ 33 w 66"/>
                <a:gd name="T13" fmla="*/ 7 h 165"/>
                <a:gd name="T14" fmla="*/ 66 w 66"/>
                <a:gd name="T15" fmla="*/ 40 h 165"/>
                <a:gd name="T16" fmla="*/ 66 w 66"/>
                <a:gd name="T17" fmla="*/ 124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165">
                  <a:moveTo>
                    <a:pt x="66" y="124"/>
                  </a:moveTo>
                  <a:cubicBezTo>
                    <a:pt x="66" y="142"/>
                    <a:pt x="51" y="157"/>
                    <a:pt x="33" y="157"/>
                  </a:cubicBezTo>
                  <a:cubicBezTo>
                    <a:pt x="33" y="157"/>
                    <a:pt x="33" y="157"/>
                    <a:pt x="33" y="157"/>
                  </a:cubicBezTo>
                  <a:cubicBezTo>
                    <a:pt x="15" y="157"/>
                    <a:pt x="0" y="165"/>
                    <a:pt x="0" y="146"/>
                  </a:cubicBezTo>
                  <a:cubicBezTo>
                    <a:pt x="0" y="18"/>
                    <a:pt x="0" y="18"/>
                    <a:pt x="0" y="18"/>
                  </a:cubicBezTo>
                  <a:cubicBezTo>
                    <a:pt x="0" y="0"/>
                    <a:pt x="15" y="7"/>
                    <a:pt x="33" y="7"/>
                  </a:cubicBezTo>
                  <a:cubicBezTo>
                    <a:pt x="33" y="7"/>
                    <a:pt x="33" y="7"/>
                    <a:pt x="33" y="7"/>
                  </a:cubicBezTo>
                  <a:cubicBezTo>
                    <a:pt x="51" y="7"/>
                    <a:pt x="66" y="22"/>
                    <a:pt x="66" y="40"/>
                  </a:cubicBezTo>
                  <a:lnTo>
                    <a:pt x="66" y="124"/>
                  </a:lnTo>
                  <a:close/>
                </a:path>
              </a:pathLst>
            </a:custGeom>
            <a:solidFill>
              <a:srgbClr val="BC90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94" name="Freeform 24"/>
            <p:cNvSpPr>
              <a:spLocks/>
            </p:cNvSpPr>
            <p:nvPr/>
          </p:nvSpPr>
          <p:spPr bwMode="auto">
            <a:xfrm>
              <a:off x="3197538" y="3092244"/>
              <a:ext cx="127074" cy="102157"/>
            </a:xfrm>
            <a:custGeom>
              <a:avLst/>
              <a:gdLst>
                <a:gd name="T0" fmla="*/ 6 w 31"/>
                <a:gd name="T1" fmla="*/ 0 h 25"/>
                <a:gd name="T2" fmla="*/ 0 w 31"/>
                <a:gd name="T3" fmla="*/ 7 h 25"/>
                <a:gd name="T4" fmla="*/ 10 w 31"/>
                <a:gd name="T5" fmla="*/ 17 h 25"/>
                <a:gd name="T6" fmla="*/ 31 w 31"/>
                <a:gd name="T7" fmla="*/ 24 h 25"/>
                <a:gd name="T8" fmla="*/ 6 w 31"/>
                <a:gd name="T9" fmla="*/ 0 h 25"/>
              </a:gdLst>
              <a:ahLst/>
              <a:cxnLst>
                <a:cxn ang="0">
                  <a:pos x="T0" y="T1"/>
                </a:cxn>
                <a:cxn ang="0">
                  <a:pos x="T2" y="T3"/>
                </a:cxn>
                <a:cxn ang="0">
                  <a:pos x="T4" y="T5"/>
                </a:cxn>
                <a:cxn ang="0">
                  <a:pos x="T6" y="T7"/>
                </a:cxn>
                <a:cxn ang="0">
                  <a:pos x="T8" y="T9"/>
                </a:cxn>
              </a:cxnLst>
              <a:rect l="0" t="0" r="r" b="b"/>
              <a:pathLst>
                <a:path w="31" h="25">
                  <a:moveTo>
                    <a:pt x="6" y="0"/>
                  </a:moveTo>
                  <a:cubicBezTo>
                    <a:pt x="0" y="7"/>
                    <a:pt x="0" y="7"/>
                    <a:pt x="0" y="7"/>
                  </a:cubicBezTo>
                  <a:cubicBezTo>
                    <a:pt x="10" y="17"/>
                    <a:pt x="10" y="17"/>
                    <a:pt x="10" y="17"/>
                  </a:cubicBezTo>
                  <a:cubicBezTo>
                    <a:pt x="16" y="23"/>
                    <a:pt x="23" y="25"/>
                    <a:pt x="31" y="24"/>
                  </a:cubicBezTo>
                  <a:lnTo>
                    <a:pt x="6" y="0"/>
                  </a:lnTo>
                  <a:close/>
                </a:path>
              </a:pathLst>
            </a:custGeom>
            <a:solidFill>
              <a:srgbClr val="E5D0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95" name="Freeform 291"/>
            <p:cNvSpPr>
              <a:spLocks/>
            </p:cNvSpPr>
            <p:nvPr/>
          </p:nvSpPr>
          <p:spPr bwMode="auto">
            <a:xfrm>
              <a:off x="2928439" y="3760009"/>
              <a:ext cx="441020" cy="1075935"/>
            </a:xfrm>
            <a:custGeom>
              <a:avLst/>
              <a:gdLst>
                <a:gd name="connsiteX0" fmla="*/ 441021 w 441021"/>
                <a:gd name="connsiteY0" fmla="*/ 0 h 1075936"/>
                <a:gd name="connsiteX1" fmla="*/ 441021 w 441021"/>
                <a:gd name="connsiteY1" fmla="*/ 947125 h 1075936"/>
                <a:gd name="connsiteX2" fmla="*/ 423095 w 441021"/>
                <a:gd name="connsiteY2" fmla="*/ 963417 h 1075936"/>
                <a:gd name="connsiteX3" fmla="*/ 288193 w 441021"/>
                <a:gd name="connsiteY3" fmla="*/ 1064295 h 1075936"/>
                <a:gd name="connsiteX4" fmla="*/ 269032 w 441021"/>
                <a:gd name="connsiteY4" fmla="*/ 1075936 h 1075936"/>
                <a:gd name="connsiteX5" fmla="*/ 265302 w 441021"/>
                <a:gd name="connsiteY5" fmla="*/ 1073816 h 1075936"/>
                <a:gd name="connsiteX6" fmla="*/ 0 w 441021"/>
                <a:gd name="connsiteY6" fmla="*/ 578062 h 1075936"/>
                <a:gd name="connsiteX7" fmla="*/ 441021 w 441021"/>
                <a:gd name="connsiteY7" fmla="*/ 0 h 107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1021" h="1075936">
                  <a:moveTo>
                    <a:pt x="441021" y="0"/>
                  </a:moveTo>
                  <a:lnTo>
                    <a:pt x="441021" y="947125"/>
                  </a:lnTo>
                  <a:lnTo>
                    <a:pt x="423095" y="963417"/>
                  </a:lnTo>
                  <a:cubicBezTo>
                    <a:pt x="379822" y="999129"/>
                    <a:pt x="334806" y="1032804"/>
                    <a:pt x="288193" y="1064295"/>
                  </a:cubicBezTo>
                  <a:lnTo>
                    <a:pt x="269032" y="1075936"/>
                  </a:lnTo>
                  <a:lnTo>
                    <a:pt x="265302" y="1073816"/>
                  </a:lnTo>
                  <a:cubicBezTo>
                    <a:pt x="105661" y="965811"/>
                    <a:pt x="0" y="785675"/>
                    <a:pt x="0" y="578062"/>
                  </a:cubicBezTo>
                  <a:cubicBezTo>
                    <a:pt x="0" y="305314"/>
                    <a:pt x="187842" y="73276"/>
                    <a:pt x="441021" y="0"/>
                  </a:cubicBezTo>
                  <a:close/>
                </a:path>
              </a:pathLst>
            </a:custGeom>
            <a:solidFill>
              <a:srgbClr val="BC90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noAutofit/>
            </a:bodyPr>
            <a:lstStyle/>
            <a:p>
              <a:pPr defTabSz="895881">
                <a:defRPr/>
              </a:pPr>
              <a:endParaRPr lang="en-US" sz="1762" kern="0">
                <a:solidFill>
                  <a:sysClr val="windowText" lastClr="000000"/>
                </a:solidFill>
              </a:endParaRPr>
            </a:p>
          </p:txBody>
        </p:sp>
      </p:grpSp>
      <p:sp>
        <p:nvSpPr>
          <p:cNvPr id="235" name="Rectangle 234"/>
          <p:cNvSpPr/>
          <p:nvPr/>
        </p:nvSpPr>
        <p:spPr>
          <a:xfrm>
            <a:off x="10315656" y="5295729"/>
            <a:ext cx="1255942" cy="486093"/>
          </a:xfrm>
          <a:prstGeom prst="rect">
            <a:avLst/>
          </a:prstGeom>
        </p:spPr>
        <p:txBody>
          <a:bodyPr wrap="none">
            <a:spAutoFit/>
          </a:bodyPr>
          <a:lstStyle/>
          <a:p>
            <a:pPr defTabSz="951156">
              <a:defRPr/>
            </a:pPr>
            <a:r>
              <a:rPr lang="en-US" sz="2497" kern="0" dirty="0">
                <a:solidFill>
                  <a:srgbClr val="F8F8F8"/>
                </a:solidFill>
                <a:latin typeface="Segoe UI Light"/>
              </a:rPr>
              <a:t>Security</a:t>
            </a:r>
          </a:p>
        </p:txBody>
      </p:sp>
      <p:pic>
        <p:nvPicPr>
          <p:cNvPr id="236" name="Picture 235" descr="AzureKeyVault_icon_white.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57384" y="5294546"/>
            <a:ext cx="464470" cy="516069"/>
          </a:xfrm>
          <a:prstGeom prst="rect">
            <a:avLst/>
          </a:prstGeom>
          <a:noFill/>
        </p:spPr>
      </p:pic>
      <p:sp>
        <p:nvSpPr>
          <p:cNvPr id="237" name="Rectangle 236"/>
          <p:cNvSpPr/>
          <p:nvPr/>
        </p:nvSpPr>
        <p:spPr>
          <a:xfrm>
            <a:off x="10408300" y="5960170"/>
            <a:ext cx="1326243" cy="414353"/>
          </a:xfrm>
          <a:prstGeom prst="rect">
            <a:avLst/>
          </a:prstGeom>
        </p:spPr>
        <p:txBody>
          <a:bodyPr wrap="none">
            <a:spAutoFit/>
          </a:bodyPr>
          <a:lstStyle/>
          <a:p>
            <a:pPr defTabSz="951156">
              <a:defRPr/>
            </a:pPr>
            <a:r>
              <a:rPr lang="en-US" sz="2040" kern="0" dirty="0">
                <a:solidFill>
                  <a:srgbClr val="FFFFFF"/>
                </a:solidFill>
                <a:latin typeface="Segoe UI Light"/>
              </a:rPr>
              <a:t>Central IT </a:t>
            </a:r>
          </a:p>
        </p:txBody>
      </p:sp>
      <p:sp>
        <p:nvSpPr>
          <p:cNvPr id="238" name="Freeform 17"/>
          <p:cNvSpPr>
            <a:spLocks noChangeAspect="1" noEditPoints="1"/>
          </p:cNvSpPr>
          <p:nvPr/>
        </p:nvSpPr>
        <p:spPr bwMode="black">
          <a:xfrm>
            <a:off x="9670076" y="5895361"/>
            <a:ext cx="635886" cy="636619"/>
          </a:xfrm>
          <a:custGeom>
            <a:avLst/>
            <a:gdLst>
              <a:gd name="T0" fmla="*/ 112 w 300"/>
              <a:gd name="T1" fmla="*/ 75 h 300"/>
              <a:gd name="T2" fmla="*/ 187 w 300"/>
              <a:gd name="T3" fmla="*/ 0 h 300"/>
              <a:gd name="T4" fmla="*/ 150 w 300"/>
              <a:gd name="T5" fmla="*/ 225 h 300"/>
              <a:gd name="T6" fmla="*/ 150 w 300"/>
              <a:gd name="T7" fmla="*/ 300 h 300"/>
              <a:gd name="T8" fmla="*/ 150 w 300"/>
              <a:gd name="T9" fmla="*/ 225 h 300"/>
              <a:gd name="T10" fmla="*/ 217 w 300"/>
              <a:gd name="T11" fmla="*/ 152 h 300"/>
              <a:gd name="T12" fmla="*/ 197 w 300"/>
              <a:gd name="T13" fmla="*/ 168 h 300"/>
              <a:gd name="T14" fmla="*/ 196 w 300"/>
              <a:gd name="T15" fmla="*/ 160 h 300"/>
              <a:gd name="T16" fmla="*/ 159 w 300"/>
              <a:gd name="T17" fmla="*/ 196 h 300"/>
              <a:gd name="T18" fmla="*/ 168 w 300"/>
              <a:gd name="T19" fmla="*/ 198 h 300"/>
              <a:gd name="T20" fmla="*/ 151 w 300"/>
              <a:gd name="T21" fmla="*/ 217 h 300"/>
              <a:gd name="T22" fmla="*/ 131 w 300"/>
              <a:gd name="T23" fmla="*/ 200 h 300"/>
              <a:gd name="T24" fmla="*/ 139 w 300"/>
              <a:gd name="T25" fmla="*/ 198 h 300"/>
              <a:gd name="T26" fmla="*/ 140 w 300"/>
              <a:gd name="T27" fmla="*/ 160 h 300"/>
              <a:gd name="T28" fmla="*/ 103 w 300"/>
              <a:gd name="T29" fmla="*/ 161 h 300"/>
              <a:gd name="T30" fmla="*/ 100 w 300"/>
              <a:gd name="T31" fmla="*/ 169 h 300"/>
              <a:gd name="T32" fmla="*/ 83 w 300"/>
              <a:gd name="T33" fmla="*/ 149 h 300"/>
              <a:gd name="T34" fmla="*/ 103 w 300"/>
              <a:gd name="T35" fmla="*/ 133 h 300"/>
              <a:gd name="T36" fmla="*/ 104 w 300"/>
              <a:gd name="T37" fmla="*/ 141 h 300"/>
              <a:gd name="T38" fmla="*/ 140 w 300"/>
              <a:gd name="T39" fmla="*/ 104 h 300"/>
              <a:gd name="T40" fmla="*/ 132 w 300"/>
              <a:gd name="T41" fmla="*/ 103 h 300"/>
              <a:gd name="T42" fmla="*/ 148 w 300"/>
              <a:gd name="T43" fmla="*/ 84 h 300"/>
              <a:gd name="T44" fmla="*/ 169 w 300"/>
              <a:gd name="T45" fmla="*/ 101 h 300"/>
              <a:gd name="T46" fmla="*/ 160 w 300"/>
              <a:gd name="T47" fmla="*/ 103 h 300"/>
              <a:gd name="T48" fmla="*/ 159 w 300"/>
              <a:gd name="T49" fmla="*/ 141 h 300"/>
              <a:gd name="T50" fmla="*/ 197 w 300"/>
              <a:gd name="T51" fmla="*/ 140 h 300"/>
              <a:gd name="T52" fmla="*/ 200 w 300"/>
              <a:gd name="T53" fmla="*/ 132 h 300"/>
              <a:gd name="T54" fmla="*/ 150 w 300"/>
              <a:gd name="T55" fmla="*/ 150 h 300"/>
              <a:gd name="T56" fmla="*/ 150 w 300"/>
              <a:gd name="T57" fmla="*/ 150 h 300"/>
              <a:gd name="T58" fmla="*/ 0 w 300"/>
              <a:gd name="T59" fmla="*/ 183 h 300"/>
              <a:gd name="T60" fmla="*/ 37 w 300"/>
              <a:gd name="T61" fmla="*/ 118 h 300"/>
              <a:gd name="T62" fmla="*/ 281 w 300"/>
              <a:gd name="T63" fmla="*/ 183 h 300"/>
              <a:gd name="T64" fmla="*/ 281 w 300"/>
              <a:gd name="T65" fmla="*/ 118 h 300"/>
              <a:gd name="T66" fmla="*/ 225 w 300"/>
              <a:gd name="T67" fmla="*/ 150 h 300"/>
              <a:gd name="T68" fmla="*/ 281 w 300"/>
              <a:gd name="T69" fmla="*/ 183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0" h="300">
                <a:moveTo>
                  <a:pt x="187" y="75"/>
                </a:moveTo>
                <a:cubicBezTo>
                  <a:pt x="112" y="75"/>
                  <a:pt x="112" y="75"/>
                  <a:pt x="112" y="75"/>
                </a:cubicBezTo>
                <a:cubicBezTo>
                  <a:pt x="112" y="0"/>
                  <a:pt x="112" y="0"/>
                  <a:pt x="112" y="0"/>
                </a:cubicBezTo>
                <a:cubicBezTo>
                  <a:pt x="187" y="0"/>
                  <a:pt x="187" y="0"/>
                  <a:pt x="187" y="0"/>
                </a:cubicBezTo>
                <a:lnTo>
                  <a:pt x="187" y="75"/>
                </a:lnTo>
                <a:close/>
                <a:moveTo>
                  <a:pt x="150" y="225"/>
                </a:moveTo>
                <a:cubicBezTo>
                  <a:pt x="129" y="225"/>
                  <a:pt x="112" y="242"/>
                  <a:pt x="112" y="263"/>
                </a:cubicBezTo>
                <a:cubicBezTo>
                  <a:pt x="112" y="284"/>
                  <a:pt x="129" y="300"/>
                  <a:pt x="150" y="300"/>
                </a:cubicBezTo>
                <a:cubicBezTo>
                  <a:pt x="171" y="300"/>
                  <a:pt x="187" y="284"/>
                  <a:pt x="187" y="263"/>
                </a:cubicBezTo>
                <a:cubicBezTo>
                  <a:pt x="187" y="242"/>
                  <a:pt x="171" y="225"/>
                  <a:pt x="150" y="225"/>
                </a:cubicBezTo>
                <a:close/>
                <a:moveTo>
                  <a:pt x="217" y="149"/>
                </a:moveTo>
                <a:cubicBezTo>
                  <a:pt x="218" y="150"/>
                  <a:pt x="218" y="151"/>
                  <a:pt x="217" y="152"/>
                </a:cubicBezTo>
                <a:cubicBezTo>
                  <a:pt x="200" y="169"/>
                  <a:pt x="200" y="169"/>
                  <a:pt x="200" y="169"/>
                </a:cubicBezTo>
                <a:cubicBezTo>
                  <a:pt x="198" y="171"/>
                  <a:pt x="197" y="170"/>
                  <a:pt x="197" y="168"/>
                </a:cubicBezTo>
                <a:cubicBezTo>
                  <a:pt x="197" y="161"/>
                  <a:pt x="197" y="161"/>
                  <a:pt x="197" y="161"/>
                </a:cubicBezTo>
                <a:cubicBezTo>
                  <a:pt x="197" y="160"/>
                  <a:pt x="197" y="160"/>
                  <a:pt x="196" y="160"/>
                </a:cubicBezTo>
                <a:cubicBezTo>
                  <a:pt x="159" y="160"/>
                  <a:pt x="159" y="160"/>
                  <a:pt x="159" y="160"/>
                </a:cubicBezTo>
                <a:cubicBezTo>
                  <a:pt x="159" y="196"/>
                  <a:pt x="159" y="196"/>
                  <a:pt x="159" y="196"/>
                </a:cubicBezTo>
                <a:cubicBezTo>
                  <a:pt x="159" y="197"/>
                  <a:pt x="160" y="198"/>
                  <a:pt x="160" y="198"/>
                </a:cubicBezTo>
                <a:cubicBezTo>
                  <a:pt x="168" y="198"/>
                  <a:pt x="168" y="198"/>
                  <a:pt x="168" y="198"/>
                </a:cubicBezTo>
                <a:cubicBezTo>
                  <a:pt x="169" y="198"/>
                  <a:pt x="170" y="199"/>
                  <a:pt x="169" y="200"/>
                </a:cubicBezTo>
                <a:cubicBezTo>
                  <a:pt x="151" y="217"/>
                  <a:pt x="151" y="217"/>
                  <a:pt x="151" y="217"/>
                </a:cubicBezTo>
                <a:cubicBezTo>
                  <a:pt x="151" y="218"/>
                  <a:pt x="149" y="218"/>
                  <a:pt x="148" y="217"/>
                </a:cubicBezTo>
                <a:cubicBezTo>
                  <a:pt x="131" y="200"/>
                  <a:pt x="131" y="200"/>
                  <a:pt x="131" y="200"/>
                </a:cubicBezTo>
                <a:cubicBezTo>
                  <a:pt x="130" y="199"/>
                  <a:pt x="130" y="198"/>
                  <a:pt x="132" y="198"/>
                </a:cubicBezTo>
                <a:cubicBezTo>
                  <a:pt x="139" y="198"/>
                  <a:pt x="139" y="198"/>
                  <a:pt x="139" y="198"/>
                </a:cubicBezTo>
                <a:cubicBezTo>
                  <a:pt x="140" y="198"/>
                  <a:pt x="140" y="197"/>
                  <a:pt x="140" y="196"/>
                </a:cubicBezTo>
                <a:cubicBezTo>
                  <a:pt x="140" y="160"/>
                  <a:pt x="140" y="160"/>
                  <a:pt x="140" y="160"/>
                </a:cubicBezTo>
                <a:cubicBezTo>
                  <a:pt x="104" y="160"/>
                  <a:pt x="104" y="160"/>
                  <a:pt x="104" y="160"/>
                </a:cubicBezTo>
                <a:cubicBezTo>
                  <a:pt x="103" y="160"/>
                  <a:pt x="103" y="160"/>
                  <a:pt x="103" y="161"/>
                </a:cubicBezTo>
                <a:cubicBezTo>
                  <a:pt x="103" y="168"/>
                  <a:pt x="103" y="168"/>
                  <a:pt x="103" y="168"/>
                </a:cubicBezTo>
                <a:cubicBezTo>
                  <a:pt x="103" y="170"/>
                  <a:pt x="101" y="171"/>
                  <a:pt x="100" y="169"/>
                </a:cubicBezTo>
                <a:cubicBezTo>
                  <a:pt x="83" y="152"/>
                  <a:pt x="83" y="152"/>
                  <a:pt x="83" y="152"/>
                </a:cubicBezTo>
                <a:cubicBezTo>
                  <a:pt x="82" y="151"/>
                  <a:pt x="82" y="150"/>
                  <a:pt x="83" y="149"/>
                </a:cubicBezTo>
                <a:cubicBezTo>
                  <a:pt x="100" y="132"/>
                  <a:pt x="100" y="132"/>
                  <a:pt x="100" y="132"/>
                </a:cubicBezTo>
                <a:cubicBezTo>
                  <a:pt x="101" y="130"/>
                  <a:pt x="103" y="131"/>
                  <a:pt x="103" y="133"/>
                </a:cubicBezTo>
                <a:cubicBezTo>
                  <a:pt x="103" y="140"/>
                  <a:pt x="103" y="140"/>
                  <a:pt x="103" y="140"/>
                </a:cubicBezTo>
                <a:cubicBezTo>
                  <a:pt x="103" y="140"/>
                  <a:pt x="103" y="141"/>
                  <a:pt x="104" y="141"/>
                </a:cubicBezTo>
                <a:cubicBezTo>
                  <a:pt x="140" y="141"/>
                  <a:pt x="140" y="141"/>
                  <a:pt x="140" y="141"/>
                </a:cubicBezTo>
                <a:cubicBezTo>
                  <a:pt x="140" y="104"/>
                  <a:pt x="140" y="104"/>
                  <a:pt x="140" y="104"/>
                </a:cubicBezTo>
                <a:cubicBezTo>
                  <a:pt x="140" y="104"/>
                  <a:pt x="140" y="103"/>
                  <a:pt x="139" y="103"/>
                </a:cubicBezTo>
                <a:cubicBezTo>
                  <a:pt x="132" y="103"/>
                  <a:pt x="132" y="103"/>
                  <a:pt x="132" y="103"/>
                </a:cubicBezTo>
                <a:cubicBezTo>
                  <a:pt x="130" y="103"/>
                  <a:pt x="130" y="102"/>
                  <a:pt x="131" y="101"/>
                </a:cubicBezTo>
                <a:cubicBezTo>
                  <a:pt x="148" y="84"/>
                  <a:pt x="148" y="84"/>
                  <a:pt x="148" y="84"/>
                </a:cubicBezTo>
                <a:cubicBezTo>
                  <a:pt x="149" y="83"/>
                  <a:pt x="151" y="83"/>
                  <a:pt x="151" y="84"/>
                </a:cubicBezTo>
                <a:cubicBezTo>
                  <a:pt x="169" y="101"/>
                  <a:pt x="169" y="101"/>
                  <a:pt x="169" y="101"/>
                </a:cubicBezTo>
                <a:cubicBezTo>
                  <a:pt x="170" y="102"/>
                  <a:pt x="169" y="103"/>
                  <a:pt x="168" y="103"/>
                </a:cubicBezTo>
                <a:cubicBezTo>
                  <a:pt x="160" y="103"/>
                  <a:pt x="160" y="103"/>
                  <a:pt x="160" y="103"/>
                </a:cubicBezTo>
                <a:cubicBezTo>
                  <a:pt x="160" y="103"/>
                  <a:pt x="159" y="104"/>
                  <a:pt x="159" y="104"/>
                </a:cubicBezTo>
                <a:cubicBezTo>
                  <a:pt x="159" y="141"/>
                  <a:pt x="159" y="141"/>
                  <a:pt x="159" y="141"/>
                </a:cubicBezTo>
                <a:cubicBezTo>
                  <a:pt x="196" y="141"/>
                  <a:pt x="196" y="141"/>
                  <a:pt x="196" y="141"/>
                </a:cubicBezTo>
                <a:cubicBezTo>
                  <a:pt x="197" y="141"/>
                  <a:pt x="197" y="140"/>
                  <a:pt x="197" y="140"/>
                </a:cubicBezTo>
                <a:cubicBezTo>
                  <a:pt x="197" y="133"/>
                  <a:pt x="197" y="133"/>
                  <a:pt x="197" y="133"/>
                </a:cubicBezTo>
                <a:cubicBezTo>
                  <a:pt x="197" y="131"/>
                  <a:pt x="198" y="130"/>
                  <a:pt x="200" y="132"/>
                </a:cubicBezTo>
                <a:lnTo>
                  <a:pt x="217" y="149"/>
                </a:lnTo>
                <a:close/>
                <a:moveTo>
                  <a:pt x="150" y="150"/>
                </a:moveTo>
                <a:cubicBezTo>
                  <a:pt x="150" y="150"/>
                  <a:pt x="150" y="150"/>
                  <a:pt x="150" y="150"/>
                </a:cubicBezTo>
                <a:cubicBezTo>
                  <a:pt x="150" y="150"/>
                  <a:pt x="150" y="150"/>
                  <a:pt x="150" y="150"/>
                </a:cubicBezTo>
                <a:cubicBezTo>
                  <a:pt x="150" y="150"/>
                  <a:pt x="150" y="150"/>
                  <a:pt x="150" y="150"/>
                </a:cubicBezTo>
                <a:close/>
                <a:moveTo>
                  <a:pt x="0" y="183"/>
                </a:moveTo>
                <a:cubicBezTo>
                  <a:pt x="75" y="183"/>
                  <a:pt x="75" y="183"/>
                  <a:pt x="75" y="183"/>
                </a:cubicBezTo>
                <a:cubicBezTo>
                  <a:pt x="37" y="118"/>
                  <a:pt x="37" y="118"/>
                  <a:pt x="37" y="118"/>
                </a:cubicBezTo>
                <a:lnTo>
                  <a:pt x="0" y="183"/>
                </a:lnTo>
                <a:close/>
                <a:moveTo>
                  <a:pt x="281" y="183"/>
                </a:moveTo>
                <a:cubicBezTo>
                  <a:pt x="300" y="150"/>
                  <a:pt x="300" y="150"/>
                  <a:pt x="300" y="150"/>
                </a:cubicBezTo>
                <a:cubicBezTo>
                  <a:pt x="281" y="118"/>
                  <a:pt x="281" y="118"/>
                  <a:pt x="281" y="118"/>
                </a:cubicBezTo>
                <a:cubicBezTo>
                  <a:pt x="244" y="118"/>
                  <a:pt x="244" y="118"/>
                  <a:pt x="244" y="118"/>
                </a:cubicBezTo>
                <a:cubicBezTo>
                  <a:pt x="225" y="150"/>
                  <a:pt x="225" y="150"/>
                  <a:pt x="225" y="150"/>
                </a:cubicBezTo>
                <a:cubicBezTo>
                  <a:pt x="244" y="183"/>
                  <a:pt x="244" y="183"/>
                  <a:pt x="244" y="183"/>
                </a:cubicBezTo>
                <a:lnTo>
                  <a:pt x="281" y="183"/>
                </a:ln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Tree>
    <p:extLst>
      <p:ext uri="{BB962C8B-B14F-4D97-AF65-F5344CB8AC3E}">
        <p14:creationId xmlns:p14="http://schemas.microsoft.com/office/powerpoint/2010/main" val="292072492"/>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ueprint"/>
          <p:cNvPicPr>
            <a:picLocks noChangeAspect="1"/>
          </p:cNvPicPr>
          <p:nvPr/>
        </p:nvPicPr>
        <p:blipFill>
          <a:blip r:embed="rId2">
            <a:duotone>
              <a:prstClr val="black"/>
              <a:srgbClr val="FF0000">
                <a:tint val="45000"/>
                <a:satMod val="400000"/>
              </a:srgbClr>
            </a:duotone>
            <a:extLst>
              <a:ext uri="{BEBA8EAE-BF5A-486C-A8C5-ECC9F3942E4B}">
                <a14:imgProps xmlns:a14="http://schemas.microsoft.com/office/drawing/2010/main">
                  <a14:imgLayer r:embed="rId3">
                    <a14:imgEffect>
                      <a14:artisticTexturizer/>
                    </a14:imgEffect>
                    <a14:imgEffect>
                      <a14:brightnessContrast bright="-66000"/>
                    </a14:imgEffect>
                  </a14:imgLayer>
                </a14:imgProps>
              </a:ext>
              <a:ext uri="{28A0092B-C50C-407E-A947-70E740481C1C}">
                <a14:useLocalDpi xmlns:a14="http://schemas.microsoft.com/office/drawing/2010/main" val="0"/>
              </a:ext>
            </a:extLst>
          </a:blip>
          <a:stretch>
            <a:fillRect/>
          </a:stretch>
        </p:blipFill>
        <p:spPr>
          <a:xfrm>
            <a:off x="881" y="-1"/>
            <a:ext cx="12551287" cy="6994525"/>
          </a:xfrm>
          <a:prstGeom prst="rect">
            <a:avLst/>
          </a:prstGeom>
        </p:spPr>
      </p:pic>
      <p:sp>
        <p:nvSpPr>
          <p:cNvPr id="32" name="Flowchart: Multidocument 31"/>
          <p:cNvSpPr/>
          <p:nvPr/>
        </p:nvSpPr>
        <p:spPr>
          <a:xfrm>
            <a:off x="1885517" y="2797809"/>
            <a:ext cx="1865207" cy="1709773"/>
          </a:xfrm>
          <a:prstGeom prst="flowChartMultidocument">
            <a:avLst/>
          </a:prstGeom>
          <a:noFill/>
          <a:ln w="57150" cap="flat" cmpd="sng" algn="ctr">
            <a:solidFill>
              <a:schemeClr val="bg1"/>
            </a:solidFill>
            <a:prstDash val="solid"/>
            <a:miter lim="800000"/>
          </a:ln>
          <a:effectLst/>
        </p:spPr>
        <p:txBody>
          <a:bodyPr rtlCol="0" anchor="ctr"/>
          <a:lstStyle/>
          <a:p>
            <a:pPr algn="ctr" defTabSz="932597">
              <a:defRPr/>
            </a:pPr>
            <a:r>
              <a:rPr lang="en-US" sz="1632" kern="0" dirty="0" err="1">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Ethereum</a:t>
            </a:r>
            <a:r>
              <a:rPr lang="en-US" sz="1632"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 GitHub</a:t>
            </a:r>
          </a:p>
          <a:p>
            <a:pPr algn="ctr" defTabSz="932597">
              <a:defRPr/>
            </a:pPr>
            <a:r>
              <a:rPr lang="en-US" sz="1632" kern="0" dirty="0" err="1">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Quickstart</a:t>
            </a:r>
            <a:endParaRPr lang="en-US" sz="1632"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33" name="Rectangle: Single Corner Snipped 32"/>
          <p:cNvSpPr/>
          <p:nvPr/>
        </p:nvSpPr>
        <p:spPr>
          <a:xfrm>
            <a:off x="5615931" y="2860698"/>
            <a:ext cx="1632056" cy="1243471"/>
          </a:xfrm>
          <a:prstGeom prst="snip1Rect">
            <a:avLst/>
          </a:prstGeom>
          <a:noFill/>
          <a:ln w="57150" cap="flat" cmpd="sng" algn="ctr">
            <a:solidFill>
              <a:schemeClr val="bg1"/>
            </a:solidFill>
            <a:prstDash val="solid"/>
            <a:miter lim="800000"/>
          </a:ln>
          <a:effectLst/>
        </p:spPr>
        <p:txBody>
          <a:bodyPr rtlCol="0" anchor="ctr"/>
          <a:lstStyle/>
          <a:p>
            <a:pPr algn="ctr" defTabSz="932597">
              <a:defRPr/>
            </a:pPr>
            <a:r>
              <a:rPr lang="en-US" sz="1632"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PowerShell</a:t>
            </a:r>
          </a:p>
          <a:p>
            <a:pPr algn="ctr" defTabSz="932597">
              <a:defRPr/>
            </a:pPr>
            <a:r>
              <a:rPr lang="en-US" sz="1632"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deployment</a:t>
            </a:r>
          </a:p>
        </p:txBody>
      </p:sp>
      <p:sp>
        <p:nvSpPr>
          <p:cNvPr id="34" name="Arrow: Right 33"/>
          <p:cNvSpPr/>
          <p:nvPr/>
        </p:nvSpPr>
        <p:spPr>
          <a:xfrm rot="1849826">
            <a:off x="7459540" y="4349335"/>
            <a:ext cx="1010320" cy="194292"/>
          </a:xfrm>
          <a:prstGeom prst="rightArrow">
            <a:avLst/>
          </a:prstGeom>
          <a:noFill/>
          <a:ln w="28575" cap="flat" cmpd="sng" algn="ctr">
            <a:solidFill>
              <a:schemeClr val="bg1"/>
            </a:solidFill>
            <a:prstDash val="solid"/>
            <a:miter lim="800000"/>
          </a:ln>
          <a:effectLst/>
        </p:spPr>
        <p:txBody>
          <a:bodyPr rtlCol="0" anchor="ctr"/>
          <a:lstStyle/>
          <a:p>
            <a:pPr algn="ctr" defTabSz="932597">
              <a:defRPr/>
            </a:pPr>
            <a:endParaRPr lang="en-US" sz="1632" kern="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35" name="Arrow: Right 34"/>
          <p:cNvSpPr/>
          <p:nvPr/>
        </p:nvSpPr>
        <p:spPr>
          <a:xfrm rot="19533640">
            <a:off x="7468739" y="2475465"/>
            <a:ext cx="1010320" cy="194292"/>
          </a:xfrm>
          <a:prstGeom prst="rightArrow">
            <a:avLst/>
          </a:prstGeom>
          <a:noFill/>
          <a:ln w="28575" cap="flat" cmpd="sng" algn="ctr">
            <a:solidFill>
              <a:schemeClr val="bg1"/>
            </a:solidFill>
            <a:prstDash val="solid"/>
            <a:miter lim="800000"/>
          </a:ln>
          <a:effectLst/>
        </p:spPr>
        <p:txBody>
          <a:bodyPr rtlCol="0" anchor="ctr"/>
          <a:lstStyle/>
          <a:p>
            <a:pPr algn="ctr" defTabSz="932597">
              <a:defRPr/>
            </a:pPr>
            <a:endParaRPr lang="en-US" sz="1632"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36" name="Flowchart: Process 35"/>
          <p:cNvSpPr/>
          <p:nvPr/>
        </p:nvSpPr>
        <p:spPr>
          <a:xfrm>
            <a:off x="8718700" y="1694944"/>
            <a:ext cx="1865207" cy="1102866"/>
          </a:xfrm>
          <a:prstGeom prst="flowChartProcess">
            <a:avLst/>
          </a:prstGeom>
          <a:noFill/>
          <a:ln w="57150" cap="flat" cmpd="sng" algn="ctr">
            <a:solidFill>
              <a:schemeClr val="bg1"/>
            </a:solidFill>
            <a:prstDash val="solid"/>
            <a:miter lim="800000"/>
          </a:ln>
          <a:effectLst/>
        </p:spPr>
        <p:txBody>
          <a:bodyPr rtlCol="0" anchor="ctr"/>
          <a:lstStyle/>
          <a:p>
            <a:pPr algn="ctr" defTabSz="932597">
              <a:defRPr/>
            </a:pPr>
            <a:r>
              <a:rPr lang="en-US" sz="1632"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Azure</a:t>
            </a:r>
          </a:p>
          <a:p>
            <a:pPr algn="ctr" defTabSz="932597">
              <a:defRPr/>
            </a:pPr>
            <a:endParaRPr lang="en-US" sz="1632"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a:p>
            <a:pPr algn="ctr" defTabSz="932597">
              <a:defRPr/>
            </a:pPr>
            <a:r>
              <a:rPr lang="en-US" sz="1632"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BLOCKCHAIN</a:t>
            </a:r>
          </a:p>
        </p:txBody>
      </p:sp>
      <p:sp>
        <p:nvSpPr>
          <p:cNvPr id="37" name="Flowchart: Process 36"/>
          <p:cNvSpPr/>
          <p:nvPr/>
        </p:nvSpPr>
        <p:spPr>
          <a:xfrm>
            <a:off x="8718700" y="4181886"/>
            <a:ext cx="1865207" cy="1102866"/>
          </a:xfrm>
          <a:prstGeom prst="flowChartProcess">
            <a:avLst/>
          </a:prstGeom>
          <a:noFill/>
          <a:ln w="57150" cap="flat" cmpd="sng" algn="ctr">
            <a:solidFill>
              <a:schemeClr val="bg1"/>
            </a:solidFill>
            <a:prstDash val="solid"/>
            <a:miter lim="800000"/>
          </a:ln>
          <a:effectLst/>
        </p:spPr>
        <p:txBody>
          <a:bodyPr rtlCol="0" anchor="ctr"/>
          <a:lstStyle/>
          <a:p>
            <a:pPr algn="ctr" defTabSz="932597">
              <a:defRPr/>
            </a:pPr>
            <a:r>
              <a:rPr lang="en-US" sz="1632"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Azure Stack</a:t>
            </a:r>
          </a:p>
          <a:p>
            <a:pPr algn="ctr" defTabSz="932597">
              <a:defRPr/>
            </a:pPr>
            <a:endParaRPr lang="en-US" sz="1632"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a:p>
            <a:pPr algn="ctr" defTabSz="932597">
              <a:defRPr/>
            </a:pPr>
            <a:r>
              <a:rPr lang="en-US" sz="1632"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BLOCKCHAIN</a:t>
            </a:r>
          </a:p>
        </p:txBody>
      </p:sp>
      <p:sp>
        <p:nvSpPr>
          <p:cNvPr id="38" name="Arrow: Right 37"/>
          <p:cNvSpPr/>
          <p:nvPr/>
        </p:nvSpPr>
        <p:spPr>
          <a:xfrm>
            <a:off x="4139309" y="3394645"/>
            <a:ext cx="1010320" cy="194292"/>
          </a:xfrm>
          <a:prstGeom prst="rightArrow">
            <a:avLst/>
          </a:prstGeom>
          <a:noFill/>
          <a:ln w="28575" cap="flat" cmpd="sng" algn="ctr">
            <a:solidFill>
              <a:schemeClr val="bg1"/>
            </a:solidFill>
            <a:prstDash val="solid"/>
            <a:miter lim="800000"/>
          </a:ln>
          <a:effectLst/>
        </p:spPr>
        <p:txBody>
          <a:bodyPr rtlCol="0" anchor="ctr"/>
          <a:lstStyle/>
          <a:p>
            <a:pPr algn="ctr" defTabSz="932597">
              <a:defRPr/>
            </a:pPr>
            <a:endParaRPr lang="en-US" sz="1632" kern="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1472478294"/>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ueprint"/>
          <p:cNvPicPr>
            <a:picLocks noChangeAspect="1"/>
          </p:cNvPicPr>
          <p:nvPr/>
        </p:nvPicPr>
        <p:blipFill>
          <a:blip r:embed="rId4">
            <a:duotone>
              <a:prstClr val="black"/>
              <a:srgbClr val="FF0000">
                <a:tint val="45000"/>
                <a:satMod val="400000"/>
              </a:srgbClr>
            </a:duotone>
            <a:extLst>
              <a:ext uri="{BEBA8EAE-BF5A-486C-A8C5-ECC9F3942E4B}">
                <a14:imgProps xmlns:a14="http://schemas.microsoft.com/office/drawing/2010/main">
                  <a14:imgLayer r:embed="rId5">
                    <a14:imgEffect>
                      <a14:artisticTexturizer/>
                    </a14:imgEffect>
                    <a14:imgEffect>
                      <a14:brightnessContrast bright="-66000"/>
                    </a14:imgEffect>
                  </a14:imgLayer>
                </a14:imgProps>
              </a:ext>
              <a:ext uri="{28A0092B-C50C-407E-A947-70E740481C1C}">
                <a14:useLocalDpi xmlns:a14="http://schemas.microsoft.com/office/drawing/2010/main" val="0"/>
              </a:ext>
            </a:extLst>
          </a:blip>
          <a:stretch>
            <a:fillRect/>
          </a:stretch>
        </p:blipFill>
        <p:spPr>
          <a:xfrm>
            <a:off x="881" y="-1"/>
            <a:ext cx="12551287" cy="6994525"/>
          </a:xfrm>
          <a:prstGeom prst="rect">
            <a:avLst/>
          </a:prstGeom>
        </p:spPr>
      </p:pic>
      <p:pic>
        <p:nvPicPr>
          <p:cNvPr id="2" name="HybridBlockChai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78891" y="298840"/>
            <a:ext cx="9831655" cy="6554437"/>
          </a:xfrm>
          <a:prstGeom prst="rect">
            <a:avLst/>
          </a:prstGeom>
        </p:spPr>
      </p:pic>
    </p:spTree>
    <p:extLst>
      <p:ext uri="{BB962C8B-B14F-4D97-AF65-F5344CB8AC3E}">
        <p14:creationId xmlns:p14="http://schemas.microsoft.com/office/powerpoint/2010/main" val="3077108114"/>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39881" t="14455" b="10954"/>
          <a:stretch/>
        </p:blipFill>
        <p:spPr>
          <a:xfrm>
            <a:off x="882" y="-1"/>
            <a:ext cx="12434711" cy="6994526"/>
          </a:xfrm>
          <a:prstGeom prst="rect">
            <a:avLst/>
          </a:prstGeom>
        </p:spPr>
      </p:pic>
      <p:sp>
        <p:nvSpPr>
          <p:cNvPr id="12" name="Rectangle 11"/>
          <p:cNvSpPr/>
          <p:nvPr/>
        </p:nvSpPr>
        <p:spPr bwMode="auto">
          <a:xfrm>
            <a:off x="142605" y="1212849"/>
            <a:ext cx="2881069" cy="4892449"/>
          </a:xfrm>
          <a:prstGeom prst="rect">
            <a:avLst/>
          </a:prstGeom>
          <a:solidFill>
            <a:srgbClr val="002050"/>
          </a:solidFill>
          <a:ln>
            <a:no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kern="0" dirty="0">
              <a:gradFill>
                <a:gsLst>
                  <a:gs pos="5439">
                    <a:srgbClr val="F8F8F8"/>
                  </a:gs>
                  <a:gs pos="10000">
                    <a:srgbClr val="F8F8F8"/>
                  </a:gs>
                </a:gsLst>
                <a:lin ang="5400000" scaled="0"/>
              </a:gradFill>
            </a:endParaRPr>
          </a:p>
        </p:txBody>
      </p:sp>
      <p:sp>
        <p:nvSpPr>
          <p:cNvPr id="51" name="Rectangle 50"/>
          <p:cNvSpPr/>
          <p:nvPr/>
        </p:nvSpPr>
        <p:spPr bwMode="auto">
          <a:xfrm>
            <a:off x="3204191" y="1231966"/>
            <a:ext cx="2881069" cy="4892449"/>
          </a:xfrm>
          <a:prstGeom prst="rect">
            <a:avLst/>
          </a:prstGeom>
          <a:solidFill>
            <a:srgbClr val="00BCF2"/>
          </a:solidFill>
          <a:ln>
            <a:no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kern="0" dirty="0">
              <a:gradFill>
                <a:gsLst>
                  <a:gs pos="5439">
                    <a:srgbClr val="F8F8F8"/>
                  </a:gs>
                  <a:gs pos="10000">
                    <a:srgbClr val="F8F8F8"/>
                  </a:gs>
                </a:gsLst>
                <a:lin ang="5400000" scaled="0"/>
              </a:gradFill>
            </a:endParaRPr>
          </a:p>
        </p:txBody>
      </p:sp>
      <p:sp>
        <p:nvSpPr>
          <p:cNvPr id="52" name="Rectangle 51"/>
          <p:cNvSpPr/>
          <p:nvPr/>
        </p:nvSpPr>
        <p:spPr bwMode="auto">
          <a:xfrm>
            <a:off x="6269647" y="1201615"/>
            <a:ext cx="2881069" cy="4892449"/>
          </a:xfrm>
          <a:prstGeom prst="rect">
            <a:avLst/>
          </a:prstGeom>
          <a:solidFill>
            <a:schemeClr val="bg1">
              <a:lumMod val="6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kern="0" dirty="0">
              <a:gradFill>
                <a:gsLst>
                  <a:gs pos="5439">
                    <a:srgbClr val="F8F8F8"/>
                  </a:gs>
                  <a:gs pos="10000">
                    <a:srgbClr val="F8F8F8"/>
                  </a:gs>
                </a:gsLst>
                <a:lin ang="5400000" scaled="0"/>
              </a:gradFill>
            </a:endParaRPr>
          </a:p>
        </p:txBody>
      </p:sp>
      <p:sp>
        <p:nvSpPr>
          <p:cNvPr id="53" name="Rectangle 52"/>
          <p:cNvSpPr/>
          <p:nvPr/>
        </p:nvSpPr>
        <p:spPr bwMode="auto">
          <a:xfrm>
            <a:off x="9327477" y="1211974"/>
            <a:ext cx="2881069" cy="4892449"/>
          </a:xfrm>
          <a:prstGeom prst="rect">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kern="0" dirty="0">
              <a:gradFill>
                <a:gsLst>
                  <a:gs pos="5439">
                    <a:srgbClr val="F8F8F8"/>
                  </a:gs>
                  <a:gs pos="10000">
                    <a:srgbClr val="F8F8F8"/>
                  </a:gs>
                </a:gsLst>
                <a:lin ang="5400000" scaled="0"/>
              </a:gradFill>
            </a:endParaRPr>
          </a:p>
        </p:txBody>
      </p:sp>
      <p:sp>
        <p:nvSpPr>
          <p:cNvPr id="10" name="Title 9"/>
          <p:cNvSpPr>
            <a:spLocks noGrp="1"/>
          </p:cNvSpPr>
          <p:nvPr>
            <p:ph type="title"/>
          </p:nvPr>
        </p:nvSpPr>
        <p:spPr/>
        <p:txBody>
          <a:bodyPr/>
          <a:lstStyle/>
          <a:p>
            <a:r>
              <a:rPr lang="en-US" dirty="0">
                <a:solidFill>
                  <a:schemeClr val="bg1"/>
                </a:solidFill>
              </a:rPr>
              <a:t>Recap</a:t>
            </a:r>
          </a:p>
        </p:txBody>
      </p:sp>
      <p:sp>
        <p:nvSpPr>
          <p:cNvPr id="6" name="Rectangle 5"/>
          <p:cNvSpPr/>
          <p:nvPr/>
        </p:nvSpPr>
        <p:spPr>
          <a:xfrm>
            <a:off x="462794" y="1508125"/>
            <a:ext cx="2216612" cy="845744"/>
          </a:xfrm>
          <a:prstGeom prst="rect">
            <a:avLst/>
          </a:prstGeom>
        </p:spPr>
        <p:txBody>
          <a:bodyPr wrap="square">
            <a:spAutoFit/>
          </a:bodyPr>
          <a:lstStyle/>
          <a:p>
            <a:pPr algn="ctr" defTabSz="932597"/>
            <a:r>
              <a:rPr lang="en-US" sz="2448" kern="0" dirty="0">
                <a:solidFill>
                  <a:schemeClr val="bg2"/>
                </a:solidFill>
              </a:rPr>
              <a:t>Working Close to the Data</a:t>
            </a:r>
          </a:p>
        </p:txBody>
      </p:sp>
      <p:sp>
        <p:nvSpPr>
          <p:cNvPr id="7" name="Rectangle 6"/>
          <p:cNvSpPr/>
          <p:nvPr/>
        </p:nvSpPr>
        <p:spPr>
          <a:xfrm>
            <a:off x="3543556" y="1508124"/>
            <a:ext cx="2183077" cy="862581"/>
          </a:xfrm>
          <a:prstGeom prst="rect">
            <a:avLst/>
          </a:prstGeom>
        </p:spPr>
        <p:txBody>
          <a:bodyPr wrap="square">
            <a:spAutoFit/>
          </a:bodyPr>
          <a:lstStyle/>
          <a:p>
            <a:pPr algn="ctr" defTabSz="932597"/>
            <a:r>
              <a:rPr lang="en-US" sz="2448" kern="0" dirty="0">
                <a:solidFill>
                  <a:schemeClr val="bg2"/>
                </a:solidFill>
              </a:rPr>
              <a:t>Cloud Native Tooling</a:t>
            </a:r>
          </a:p>
        </p:txBody>
      </p:sp>
      <p:sp>
        <p:nvSpPr>
          <p:cNvPr id="9" name="Rectangle 8"/>
          <p:cNvSpPr/>
          <p:nvPr/>
        </p:nvSpPr>
        <p:spPr>
          <a:xfrm>
            <a:off x="6412514" y="1508124"/>
            <a:ext cx="2534036" cy="862581"/>
          </a:xfrm>
          <a:prstGeom prst="rect">
            <a:avLst/>
          </a:prstGeom>
        </p:spPr>
        <p:txBody>
          <a:bodyPr wrap="square">
            <a:spAutoFit/>
          </a:bodyPr>
          <a:lstStyle/>
          <a:p>
            <a:pPr algn="ctr" defTabSz="932597"/>
            <a:r>
              <a:rPr lang="en-US" sz="2448" kern="0" dirty="0">
                <a:solidFill>
                  <a:schemeClr val="bg2"/>
                </a:solidFill>
              </a:rPr>
              <a:t>Infrastructure as Code</a:t>
            </a:r>
          </a:p>
        </p:txBody>
      </p:sp>
      <p:sp>
        <p:nvSpPr>
          <p:cNvPr id="11" name="Rectangle 10"/>
          <p:cNvSpPr/>
          <p:nvPr/>
        </p:nvSpPr>
        <p:spPr>
          <a:xfrm>
            <a:off x="9334491" y="1508124"/>
            <a:ext cx="2853663" cy="862581"/>
          </a:xfrm>
          <a:prstGeom prst="rect">
            <a:avLst/>
          </a:prstGeom>
        </p:spPr>
        <p:txBody>
          <a:bodyPr wrap="square">
            <a:spAutoFit/>
          </a:bodyPr>
          <a:lstStyle/>
          <a:p>
            <a:pPr algn="ctr" defTabSz="932597"/>
            <a:r>
              <a:rPr lang="en-US" sz="2448" kern="0" dirty="0">
                <a:solidFill>
                  <a:schemeClr val="bg2"/>
                </a:solidFill>
              </a:rPr>
              <a:t>Trusted Hybrid Cloud Transactions</a:t>
            </a:r>
          </a:p>
        </p:txBody>
      </p:sp>
      <p:grpSp>
        <p:nvGrpSpPr>
          <p:cNvPr id="55" name="Group 54"/>
          <p:cNvGrpSpPr/>
          <p:nvPr/>
        </p:nvGrpSpPr>
        <p:grpSpPr>
          <a:xfrm>
            <a:off x="343722" y="3714534"/>
            <a:ext cx="2443642" cy="822002"/>
            <a:chOff x="3976974" y="1975375"/>
            <a:chExt cx="2395945" cy="805957"/>
          </a:xfrm>
        </p:grpSpPr>
        <p:pic>
          <p:nvPicPr>
            <p:cNvPr id="56" name="Picture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6974" y="1975375"/>
              <a:ext cx="805957" cy="805957"/>
            </a:xfrm>
            <a:prstGeom prst="rect">
              <a:avLst/>
            </a:prstGeom>
          </p:spPr>
        </p:pic>
        <p:sp>
          <p:nvSpPr>
            <p:cNvPr id="57" name="Rectangle 56"/>
            <p:cNvSpPr/>
            <p:nvPr/>
          </p:nvSpPr>
          <p:spPr>
            <a:xfrm>
              <a:off x="4801785" y="2193687"/>
              <a:ext cx="1571134" cy="406265"/>
            </a:xfrm>
            <a:prstGeom prst="rect">
              <a:avLst/>
            </a:prstGeom>
          </p:spPr>
          <p:txBody>
            <a:bodyPr wrap="square">
              <a:spAutoFit/>
            </a:bodyPr>
            <a:lstStyle/>
            <a:p>
              <a:pPr algn="r" defTabSz="951304">
                <a:defRPr/>
              </a:pPr>
              <a:r>
                <a:rPr lang="en-US" sz="2040" kern="0" dirty="0">
                  <a:solidFill>
                    <a:schemeClr val="bg1"/>
                  </a:solidFill>
                  <a:latin typeface="Segoe UI Light"/>
                </a:rPr>
                <a:t>E-commerce</a:t>
              </a:r>
            </a:p>
          </p:txBody>
        </p:sp>
      </p:grpSp>
      <p:grpSp>
        <p:nvGrpSpPr>
          <p:cNvPr id="69" name="Group 68"/>
          <p:cNvGrpSpPr/>
          <p:nvPr/>
        </p:nvGrpSpPr>
        <p:grpSpPr>
          <a:xfrm>
            <a:off x="3590214" y="3841882"/>
            <a:ext cx="2619660" cy="734534"/>
            <a:chOff x="798717" y="2642326"/>
            <a:chExt cx="2568527" cy="720197"/>
          </a:xfrm>
        </p:grpSpPr>
        <p:sp>
          <p:nvSpPr>
            <p:cNvPr id="70" name="Rectangle 69"/>
            <p:cNvSpPr/>
            <p:nvPr/>
          </p:nvSpPr>
          <p:spPr>
            <a:xfrm>
              <a:off x="1494452" y="2642326"/>
              <a:ext cx="1872792" cy="720197"/>
            </a:xfrm>
            <a:prstGeom prst="rect">
              <a:avLst/>
            </a:prstGeom>
          </p:spPr>
          <p:txBody>
            <a:bodyPr wrap="square">
              <a:spAutoFit/>
            </a:bodyPr>
            <a:lstStyle/>
            <a:p>
              <a:pPr defTabSz="932597"/>
              <a:r>
                <a:rPr lang="en-US" sz="2040" kern="0" dirty="0">
                  <a:solidFill>
                    <a:schemeClr val="bg1"/>
                  </a:solidFill>
                  <a:latin typeface="Segoe UI Light"/>
                </a:rPr>
                <a:t>App </a:t>
              </a:r>
            </a:p>
            <a:p>
              <a:pPr defTabSz="932597"/>
              <a:r>
                <a:rPr lang="en-US" sz="2040" kern="0" dirty="0">
                  <a:solidFill>
                    <a:schemeClr val="bg1"/>
                  </a:solidFill>
                  <a:latin typeface="Segoe UI Light"/>
                </a:rPr>
                <a:t>modernization</a:t>
              </a:r>
            </a:p>
          </p:txBody>
        </p:sp>
        <p:pic>
          <p:nvPicPr>
            <p:cNvPr id="71" name="Picture 70"/>
            <p:cNvPicPr>
              <a:picLocks noChangeAspect="1"/>
            </p:cNvPicPr>
            <p:nvPr/>
          </p:nvPicPr>
          <p:blipFill>
            <a:blip r:embed="rId5" cstate="print">
              <a:duotone>
                <a:prstClr val="black"/>
                <a:srgbClr val="7030A0">
                  <a:tint val="45000"/>
                  <a:satMod val="400000"/>
                </a:srgbClr>
              </a:duotone>
              <a:extLst>
                <a:ext uri="{28A0092B-C50C-407E-A947-70E740481C1C}">
                  <a14:useLocalDpi xmlns:a14="http://schemas.microsoft.com/office/drawing/2010/main" val="0"/>
                </a:ext>
              </a:extLst>
            </a:blip>
            <a:stretch>
              <a:fillRect/>
            </a:stretch>
          </p:blipFill>
          <p:spPr>
            <a:xfrm>
              <a:off x="798717" y="2689158"/>
              <a:ext cx="614373" cy="614373"/>
            </a:xfrm>
            <a:prstGeom prst="rect">
              <a:avLst/>
            </a:prstGeom>
          </p:spPr>
        </p:pic>
      </p:grpSp>
      <p:grpSp>
        <p:nvGrpSpPr>
          <p:cNvPr id="79" name="Group 20"/>
          <p:cNvGrpSpPr/>
          <p:nvPr/>
        </p:nvGrpSpPr>
        <p:grpSpPr>
          <a:xfrm>
            <a:off x="6452281" y="3798344"/>
            <a:ext cx="2597240" cy="859265"/>
            <a:chOff x="1454870" y="3897927"/>
            <a:chExt cx="2546545" cy="842493"/>
          </a:xfrm>
        </p:grpSpPr>
        <p:sp>
          <p:nvSpPr>
            <p:cNvPr id="80" name="Rectangle 21"/>
            <p:cNvSpPr/>
            <p:nvPr/>
          </p:nvSpPr>
          <p:spPr>
            <a:xfrm>
              <a:off x="2343429" y="4020223"/>
              <a:ext cx="1657986" cy="720197"/>
            </a:xfrm>
            <a:prstGeom prst="rect">
              <a:avLst/>
            </a:prstGeom>
          </p:spPr>
          <p:txBody>
            <a:bodyPr wrap="square">
              <a:spAutoFit/>
            </a:bodyPr>
            <a:lstStyle/>
            <a:p>
              <a:pPr defTabSz="932597"/>
              <a:r>
                <a:rPr lang="en-US" sz="2040" kern="0" dirty="0">
                  <a:solidFill>
                    <a:schemeClr val="bg1"/>
                  </a:solidFill>
                  <a:latin typeface="Segoe UI Light"/>
                </a:rPr>
                <a:t>Development </a:t>
              </a:r>
              <a:br>
                <a:rPr lang="en-US" sz="2040" kern="0" dirty="0">
                  <a:solidFill>
                    <a:schemeClr val="bg1"/>
                  </a:solidFill>
                  <a:latin typeface="Segoe UI Light"/>
                </a:rPr>
              </a:br>
              <a:r>
                <a:rPr lang="en-US" sz="2040" kern="0" dirty="0">
                  <a:solidFill>
                    <a:schemeClr val="bg1"/>
                  </a:solidFill>
                  <a:latin typeface="Segoe UI Light"/>
                </a:rPr>
                <a:t>and test</a:t>
              </a:r>
            </a:p>
          </p:txBody>
        </p:sp>
        <p:grpSp>
          <p:nvGrpSpPr>
            <p:cNvPr id="81" name="Group 23"/>
            <p:cNvGrpSpPr>
              <a:grpSpLocks noChangeAspect="1"/>
            </p:cNvGrpSpPr>
            <p:nvPr/>
          </p:nvGrpSpPr>
          <p:grpSpPr bwMode="auto">
            <a:xfrm>
              <a:off x="1454870" y="3897927"/>
              <a:ext cx="773367" cy="773367"/>
              <a:chOff x="427" y="1821"/>
              <a:chExt cx="497" cy="497"/>
            </a:xfrm>
          </p:grpSpPr>
          <p:sp>
            <p:nvSpPr>
              <p:cNvPr id="82" name="AutoShape 8"/>
              <p:cNvSpPr>
                <a:spLocks noChangeAspect="1" noChangeArrowheads="1" noTextEdit="1"/>
              </p:cNvSpPr>
              <p:nvPr/>
            </p:nvSpPr>
            <p:spPr bwMode="auto">
              <a:xfrm>
                <a:off x="427" y="1821"/>
                <a:ext cx="497" cy="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049">
                  <a:defRPr/>
                </a:pPr>
                <a:endParaRPr lang="en-US" kern="0">
                  <a:solidFill>
                    <a:schemeClr val="bg2"/>
                  </a:solidFill>
                </a:endParaRPr>
              </a:p>
            </p:txBody>
          </p:sp>
          <p:sp>
            <p:nvSpPr>
              <p:cNvPr id="83" name="Freeform 10"/>
              <p:cNvSpPr>
                <a:spLocks/>
              </p:cNvSpPr>
              <p:nvPr/>
            </p:nvSpPr>
            <p:spPr bwMode="auto">
              <a:xfrm>
                <a:off x="427" y="1821"/>
                <a:ext cx="495" cy="311"/>
              </a:xfrm>
              <a:custGeom>
                <a:avLst/>
                <a:gdLst>
                  <a:gd name="T0" fmla="*/ 320 w 320"/>
                  <a:gd name="T1" fmla="*/ 164 h 201"/>
                  <a:gd name="T2" fmla="*/ 283 w 320"/>
                  <a:gd name="T3" fmla="*/ 127 h 201"/>
                  <a:gd name="T4" fmla="*/ 278 w 320"/>
                  <a:gd name="T5" fmla="*/ 127 h 201"/>
                  <a:gd name="T6" fmla="*/ 282 w 320"/>
                  <a:gd name="T7" fmla="*/ 101 h 201"/>
                  <a:gd name="T8" fmla="*/ 185 w 320"/>
                  <a:gd name="T9" fmla="*/ 1 h 201"/>
                  <a:gd name="T10" fmla="*/ 90 w 320"/>
                  <a:gd name="T11" fmla="*/ 69 h 201"/>
                  <a:gd name="T12" fmla="*/ 68 w 320"/>
                  <a:gd name="T13" fmla="*/ 65 h 201"/>
                  <a:gd name="T14" fmla="*/ 0 w 320"/>
                  <a:gd name="T15" fmla="*/ 133 h 201"/>
                  <a:gd name="T16" fmla="*/ 0 w 320"/>
                  <a:gd name="T17" fmla="*/ 133 h 201"/>
                  <a:gd name="T18" fmla="*/ 67 w 320"/>
                  <a:gd name="T19" fmla="*/ 201 h 201"/>
                  <a:gd name="T20" fmla="*/ 67 w 320"/>
                  <a:gd name="T21" fmla="*/ 201 h 201"/>
                  <a:gd name="T22" fmla="*/ 285 w 320"/>
                  <a:gd name="T23" fmla="*/ 201 h 201"/>
                  <a:gd name="T24" fmla="*/ 320 w 320"/>
                  <a:gd name="T25" fmla="*/ 164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0" h="201">
                    <a:moveTo>
                      <a:pt x="320" y="164"/>
                    </a:moveTo>
                    <a:cubicBezTo>
                      <a:pt x="320" y="144"/>
                      <a:pt x="303" y="127"/>
                      <a:pt x="283" y="127"/>
                    </a:cubicBezTo>
                    <a:cubicBezTo>
                      <a:pt x="278" y="127"/>
                      <a:pt x="278" y="127"/>
                      <a:pt x="278" y="127"/>
                    </a:cubicBezTo>
                    <a:cubicBezTo>
                      <a:pt x="281" y="119"/>
                      <a:pt x="282" y="110"/>
                      <a:pt x="282" y="101"/>
                    </a:cubicBezTo>
                    <a:cubicBezTo>
                      <a:pt x="282" y="46"/>
                      <a:pt x="239" y="2"/>
                      <a:pt x="185" y="1"/>
                    </a:cubicBezTo>
                    <a:cubicBezTo>
                      <a:pt x="141" y="0"/>
                      <a:pt x="103" y="28"/>
                      <a:pt x="90" y="69"/>
                    </a:cubicBezTo>
                    <a:cubicBezTo>
                      <a:pt x="83" y="66"/>
                      <a:pt x="75" y="65"/>
                      <a:pt x="68" y="65"/>
                    </a:cubicBezTo>
                    <a:cubicBezTo>
                      <a:pt x="30" y="65"/>
                      <a:pt x="0" y="96"/>
                      <a:pt x="0" y="133"/>
                    </a:cubicBezTo>
                    <a:cubicBezTo>
                      <a:pt x="0" y="133"/>
                      <a:pt x="0" y="133"/>
                      <a:pt x="0" y="133"/>
                    </a:cubicBezTo>
                    <a:cubicBezTo>
                      <a:pt x="0" y="171"/>
                      <a:pt x="30" y="201"/>
                      <a:pt x="67" y="201"/>
                    </a:cubicBezTo>
                    <a:cubicBezTo>
                      <a:pt x="67" y="201"/>
                      <a:pt x="67" y="201"/>
                      <a:pt x="67" y="201"/>
                    </a:cubicBezTo>
                    <a:cubicBezTo>
                      <a:pt x="285" y="201"/>
                      <a:pt x="285" y="201"/>
                      <a:pt x="285" y="201"/>
                    </a:cubicBezTo>
                    <a:cubicBezTo>
                      <a:pt x="305" y="200"/>
                      <a:pt x="320" y="184"/>
                      <a:pt x="320" y="164"/>
                    </a:cubicBezTo>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defRPr/>
                </a:pPr>
                <a:endParaRPr lang="en-US" kern="0">
                  <a:solidFill>
                    <a:schemeClr val="bg2"/>
                  </a:solidFill>
                </a:endParaRPr>
              </a:p>
            </p:txBody>
          </p:sp>
          <p:sp>
            <p:nvSpPr>
              <p:cNvPr id="84" name="Freeform 11"/>
              <p:cNvSpPr>
                <a:spLocks noEditPoints="1"/>
              </p:cNvSpPr>
              <p:nvPr/>
            </p:nvSpPr>
            <p:spPr bwMode="auto">
              <a:xfrm>
                <a:off x="427" y="1823"/>
                <a:ext cx="330" cy="206"/>
              </a:xfrm>
              <a:custGeom>
                <a:avLst/>
                <a:gdLst>
                  <a:gd name="T0" fmla="*/ 0 w 213"/>
                  <a:gd name="T1" fmla="*/ 132 h 133"/>
                  <a:gd name="T2" fmla="*/ 0 w 213"/>
                  <a:gd name="T3" fmla="*/ 133 h 133"/>
                  <a:gd name="T4" fmla="*/ 0 w 213"/>
                  <a:gd name="T5" fmla="*/ 132 h 133"/>
                  <a:gd name="T6" fmla="*/ 0 w 213"/>
                  <a:gd name="T7" fmla="*/ 132 h 133"/>
                  <a:gd name="T8" fmla="*/ 206 w 213"/>
                  <a:gd name="T9" fmla="*/ 3 h 133"/>
                  <a:gd name="T10" fmla="*/ 213 w 213"/>
                  <a:gd name="T11" fmla="*/ 5 h 133"/>
                  <a:gd name="T12" fmla="*/ 213 w 213"/>
                  <a:gd name="T13" fmla="*/ 4 h 133"/>
                  <a:gd name="T14" fmla="*/ 206 w 213"/>
                  <a:gd name="T15" fmla="*/ 3 h 133"/>
                  <a:gd name="T16" fmla="*/ 183 w 213"/>
                  <a:gd name="T17" fmla="*/ 0 h 133"/>
                  <a:gd name="T18" fmla="*/ 90 w 213"/>
                  <a:gd name="T19" fmla="*/ 68 h 133"/>
                  <a:gd name="T20" fmla="*/ 68 w 213"/>
                  <a:gd name="T21" fmla="*/ 64 h 133"/>
                  <a:gd name="T22" fmla="*/ 68 w 213"/>
                  <a:gd name="T23" fmla="*/ 64 h 133"/>
                  <a:gd name="T24" fmla="*/ 0 w 213"/>
                  <a:gd name="T25" fmla="*/ 132 h 133"/>
                  <a:gd name="T26" fmla="*/ 68 w 213"/>
                  <a:gd name="T27" fmla="*/ 64 h 133"/>
                  <a:gd name="T28" fmla="*/ 68 w 213"/>
                  <a:gd name="T29" fmla="*/ 64 h 133"/>
                  <a:gd name="T30" fmla="*/ 90 w 213"/>
                  <a:gd name="T31" fmla="*/ 68 h 133"/>
                  <a:gd name="T32" fmla="*/ 183 w 213"/>
                  <a:gd name="T33" fmla="*/ 0 h 133"/>
                  <a:gd name="T34" fmla="*/ 184 w 213"/>
                  <a:gd name="T35" fmla="*/ 0 h 133"/>
                  <a:gd name="T36" fmla="*/ 183 w 213"/>
                  <a:gd name="T37" fmla="*/ 0 h 133"/>
                  <a:gd name="T38" fmla="*/ 183 w 213"/>
                  <a:gd name="T39"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 h="133">
                    <a:moveTo>
                      <a:pt x="0" y="132"/>
                    </a:moveTo>
                    <a:cubicBezTo>
                      <a:pt x="0" y="133"/>
                      <a:pt x="0" y="133"/>
                      <a:pt x="0" y="133"/>
                    </a:cubicBezTo>
                    <a:cubicBezTo>
                      <a:pt x="0" y="133"/>
                      <a:pt x="0" y="133"/>
                      <a:pt x="0" y="132"/>
                    </a:cubicBezTo>
                    <a:cubicBezTo>
                      <a:pt x="0" y="132"/>
                      <a:pt x="0" y="132"/>
                      <a:pt x="0" y="132"/>
                    </a:cubicBezTo>
                    <a:moveTo>
                      <a:pt x="206" y="3"/>
                    </a:moveTo>
                    <a:cubicBezTo>
                      <a:pt x="208" y="3"/>
                      <a:pt x="210" y="4"/>
                      <a:pt x="213" y="5"/>
                    </a:cubicBezTo>
                    <a:cubicBezTo>
                      <a:pt x="213" y="5"/>
                      <a:pt x="213" y="5"/>
                      <a:pt x="213" y="4"/>
                    </a:cubicBezTo>
                    <a:cubicBezTo>
                      <a:pt x="211" y="4"/>
                      <a:pt x="208" y="3"/>
                      <a:pt x="206" y="3"/>
                    </a:cubicBezTo>
                    <a:moveTo>
                      <a:pt x="183" y="0"/>
                    </a:moveTo>
                    <a:cubicBezTo>
                      <a:pt x="140" y="0"/>
                      <a:pt x="103" y="27"/>
                      <a:pt x="90" y="68"/>
                    </a:cubicBezTo>
                    <a:cubicBezTo>
                      <a:pt x="83" y="65"/>
                      <a:pt x="75" y="64"/>
                      <a:pt x="68" y="64"/>
                    </a:cubicBezTo>
                    <a:cubicBezTo>
                      <a:pt x="68" y="64"/>
                      <a:pt x="68" y="64"/>
                      <a:pt x="68" y="64"/>
                    </a:cubicBezTo>
                    <a:cubicBezTo>
                      <a:pt x="30" y="64"/>
                      <a:pt x="0" y="95"/>
                      <a:pt x="0" y="132"/>
                    </a:cubicBezTo>
                    <a:cubicBezTo>
                      <a:pt x="0" y="95"/>
                      <a:pt x="30" y="64"/>
                      <a:pt x="68" y="64"/>
                    </a:cubicBezTo>
                    <a:cubicBezTo>
                      <a:pt x="68" y="64"/>
                      <a:pt x="68" y="64"/>
                      <a:pt x="68" y="64"/>
                    </a:cubicBezTo>
                    <a:cubicBezTo>
                      <a:pt x="75" y="64"/>
                      <a:pt x="83" y="65"/>
                      <a:pt x="90" y="68"/>
                    </a:cubicBezTo>
                    <a:cubicBezTo>
                      <a:pt x="103" y="27"/>
                      <a:pt x="141" y="0"/>
                      <a:pt x="183" y="0"/>
                    </a:cubicBezTo>
                    <a:cubicBezTo>
                      <a:pt x="183" y="0"/>
                      <a:pt x="184" y="0"/>
                      <a:pt x="184" y="0"/>
                    </a:cubicBezTo>
                    <a:cubicBezTo>
                      <a:pt x="184" y="0"/>
                      <a:pt x="183" y="0"/>
                      <a:pt x="183" y="0"/>
                    </a:cubicBezTo>
                    <a:cubicBezTo>
                      <a:pt x="183" y="0"/>
                      <a:pt x="183" y="0"/>
                      <a:pt x="18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defRPr/>
                </a:pPr>
                <a:endParaRPr lang="en-US" kern="0">
                  <a:solidFill>
                    <a:schemeClr val="bg2"/>
                  </a:solidFill>
                </a:endParaRPr>
              </a:p>
            </p:txBody>
          </p:sp>
          <p:sp>
            <p:nvSpPr>
              <p:cNvPr id="85" name="Freeform 12"/>
              <p:cNvSpPr>
                <a:spLocks noEditPoints="1"/>
              </p:cNvSpPr>
              <p:nvPr/>
            </p:nvSpPr>
            <p:spPr bwMode="auto">
              <a:xfrm>
                <a:off x="427" y="1823"/>
                <a:ext cx="330" cy="309"/>
              </a:xfrm>
              <a:custGeom>
                <a:avLst/>
                <a:gdLst>
                  <a:gd name="T0" fmla="*/ 104 w 213"/>
                  <a:gd name="T1" fmla="*/ 200 h 200"/>
                  <a:gd name="T2" fmla="*/ 104 w 213"/>
                  <a:gd name="T3" fmla="*/ 200 h 200"/>
                  <a:gd name="T4" fmla="*/ 104 w 213"/>
                  <a:gd name="T5" fmla="*/ 200 h 200"/>
                  <a:gd name="T6" fmla="*/ 104 w 213"/>
                  <a:gd name="T7" fmla="*/ 200 h 200"/>
                  <a:gd name="T8" fmla="*/ 183 w 213"/>
                  <a:gd name="T9" fmla="*/ 0 h 200"/>
                  <a:gd name="T10" fmla="*/ 90 w 213"/>
                  <a:gd name="T11" fmla="*/ 68 h 200"/>
                  <a:gd name="T12" fmla="*/ 68 w 213"/>
                  <a:gd name="T13" fmla="*/ 64 h 200"/>
                  <a:gd name="T14" fmla="*/ 68 w 213"/>
                  <a:gd name="T15" fmla="*/ 64 h 200"/>
                  <a:gd name="T16" fmla="*/ 0 w 213"/>
                  <a:gd name="T17" fmla="*/ 132 h 200"/>
                  <a:gd name="T18" fmla="*/ 0 w 213"/>
                  <a:gd name="T19" fmla="*/ 132 h 200"/>
                  <a:gd name="T20" fmla="*/ 0 w 213"/>
                  <a:gd name="T21" fmla="*/ 132 h 200"/>
                  <a:gd name="T22" fmla="*/ 0 w 213"/>
                  <a:gd name="T23" fmla="*/ 132 h 200"/>
                  <a:gd name="T24" fmla="*/ 0 w 213"/>
                  <a:gd name="T25" fmla="*/ 132 h 200"/>
                  <a:gd name="T26" fmla="*/ 0 w 213"/>
                  <a:gd name="T27" fmla="*/ 133 h 200"/>
                  <a:gd name="T28" fmla="*/ 67 w 213"/>
                  <a:gd name="T29" fmla="*/ 200 h 200"/>
                  <a:gd name="T30" fmla="*/ 67 w 213"/>
                  <a:gd name="T31" fmla="*/ 200 h 200"/>
                  <a:gd name="T32" fmla="*/ 104 w 213"/>
                  <a:gd name="T33" fmla="*/ 200 h 200"/>
                  <a:gd name="T34" fmla="*/ 85 w 213"/>
                  <a:gd name="T35" fmla="*/ 167 h 200"/>
                  <a:gd name="T36" fmla="*/ 135 w 213"/>
                  <a:gd name="T37" fmla="*/ 86 h 200"/>
                  <a:gd name="T38" fmla="*/ 151 w 213"/>
                  <a:gd name="T39" fmla="*/ 84 h 200"/>
                  <a:gd name="T40" fmla="*/ 158 w 213"/>
                  <a:gd name="T41" fmla="*/ 84 h 200"/>
                  <a:gd name="T42" fmla="*/ 213 w 213"/>
                  <a:gd name="T43" fmla="*/ 5 h 200"/>
                  <a:gd name="T44" fmla="*/ 206 w 213"/>
                  <a:gd name="T45" fmla="*/ 3 h 200"/>
                  <a:gd name="T46" fmla="*/ 184 w 213"/>
                  <a:gd name="T47" fmla="*/ 0 h 200"/>
                  <a:gd name="T48" fmla="*/ 183 w 213"/>
                  <a:gd name="T49"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3" h="200">
                    <a:moveTo>
                      <a:pt x="104" y="200"/>
                    </a:moveTo>
                    <a:cubicBezTo>
                      <a:pt x="104" y="200"/>
                      <a:pt x="104" y="200"/>
                      <a:pt x="104" y="200"/>
                    </a:cubicBezTo>
                    <a:cubicBezTo>
                      <a:pt x="104" y="200"/>
                      <a:pt x="104" y="200"/>
                      <a:pt x="104" y="200"/>
                    </a:cubicBezTo>
                    <a:cubicBezTo>
                      <a:pt x="104" y="200"/>
                      <a:pt x="104" y="200"/>
                      <a:pt x="104" y="200"/>
                    </a:cubicBezTo>
                    <a:moveTo>
                      <a:pt x="183" y="0"/>
                    </a:moveTo>
                    <a:cubicBezTo>
                      <a:pt x="141" y="0"/>
                      <a:pt x="103" y="27"/>
                      <a:pt x="90" y="68"/>
                    </a:cubicBezTo>
                    <a:cubicBezTo>
                      <a:pt x="83" y="65"/>
                      <a:pt x="75" y="64"/>
                      <a:pt x="68" y="64"/>
                    </a:cubicBezTo>
                    <a:cubicBezTo>
                      <a:pt x="68" y="64"/>
                      <a:pt x="68" y="64"/>
                      <a:pt x="68" y="64"/>
                    </a:cubicBezTo>
                    <a:cubicBezTo>
                      <a:pt x="30" y="64"/>
                      <a:pt x="0" y="95"/>
                      <a:pt x="0" y="132"/>
                    </a:cubicBezTo>
                    <a:cubicBezTo>
                      <a:pt x="0" y="132"/>
                      <a:pt x="0" y="132"/>
                      <a:pt x="0" y="132"/>
                    </a:cubicBezTo>
                    <a:cubicBezTo>
                      <a:pt x="0" y="132"/>
                      <a:pt x="0" y="132"/>
                      <a:pt x="0" y="132"/>
                    </a:cubicBezTo>
                    <a:cubicBezTo>
                      <a:pt x="0" y="132"/>
                      <a:pt x="0" y="132"/>
                      <a:pt x="0" y="132"/>
                    </a:cubicBezTo>
                    <a:cubicBezTo>
                      <a:pt x="0" y="132"/>
                      <a:pt x="0" y="132"/>
                      <a:pt x="0" y="132"/>
                    </a:cubicBezTo>
                    <a:cubicBezTo>
                      <a:pt x="0" y="133"/>
                      <a:pt x="0" y="133"/>
                      <a:pt x="0" y="133"/>
                    </a:cubicBezTo>
                    <a:cubicBezTo>
                      <a:pt x="0" y="170"/>
                      <a:pt x="30" y="200"/>
                      <a:pt x="67" y="200"/>
                    </a:cubicBezTo>
                    <a:cubicBezTo>
                      <a:pt x="67" y="200"/>
                      <a:pt x="67" y="200"/>
                      <a:pt x="67" y="200"/>
                    </a:cubicBezTo>
                    <a:cubicBezTo>
                      <a:pt x="104" y="200"/>
                      <a:pt x="104" y="200"/>
                      <a:pt x="104" y="200"/>
                    </a:cubicBezTo>
                    <a:cubicBezTo>
                      <a:pt x="95" y="191"/>
                      <a:pt x="88" y="180"/>
                      <a:pt x="85" y="167"/>
                    </a:cubicBezTo>
                    <a:cubicBezTo>
                      <a:pt x="77" y="131"/>
                      <a:pt x="99" y="95"/>
                      <a:pt x="135" y="86"/>
                    </a:cubicBezTo>
                    <a:cubicBezTo>
                      <a:pt x="140" y="85"/>
                      <a:pt x="145" y="84"/>
                      <a:pt x="151" y="84"/>
                    </a:cubicBezTo>
                    <a:cubicBezTo>
                      <a:pt x="153" y="84"/>
                      <a:pt x="156" y="84"/>
                      <a:pt x="158" y="84"/>
                    </a:cubicBezTo>
                    <a:cubicBezTo>
                      <a:pt x="161" y="50"/>
                      <a:pt x="182" y="20"/>
                      <a:pt x="213" y="5"/>
                    </a:cubicBezTo>
                    <a:cubicBezTo>
                      <a:pt x="210" y="4"/>
                      <a:pt x="208" y="3"/>
                      <a:pt x="206" y="3"/>
                    </a:cubicBezTo>
                    <a:cubicBezTo>
                      <a:pt x="198" y="1"/>
                      <a:pt x="191" y="0"/>
                      <a:pt x="184" y="0"/>
                    </a:cubicBezTo>
                    <a:cubicBezTo>
                      <a:pt x="184" y="0"/>
                      <a:pt x="183" y="0"/>
                      <a:pt x="183" y="0"/>
                    </a:cubicBezTo>
                  </a:path>
                </a:pathLst>
              </a:custGeom>
              <a:solidFill>
                <a:srgbClr val="83C7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defRPr/>
                </a:pPr>
                <a:endParaRPr lang="en-US" kern="0">
                  <a:solidFill>
                    <a:schemeClr val="bg2"/>
                  </a:solidFill>
                </a:endParaRPr>
              </a:p>
            </p:txBody>
          </p:sp>
          <p:sp>
            <p:nvSpPr>
              <p:cNvPr id="86" name="Freeform 13"/>
              <p:cNvSpPr>
                <a:spLocks/>
              </p:cNvSpPr>
              <p:nvPr/>
            </p:nvSpPr>
            <p:spPr bwMode="auto">
              <a:xfrm>
                <a:off x="554" y="1981"/>
                <a:ext cx="344" cy="337"/>
              </a:xfrm>
              <a:custGeom>
                <a:avLst/>
                <a:gdLst>
                  <a:gd name="T0" fmla="*/ 214 w 222"/>
                  <a:gd name="T1" fmla="*/ 194 h 218"/>
                  <a:gd name="T2" fmla="*/ 147 w 222"/>
                  <a:gd name="T3" fmla="*/ 77 h 218"/>
                  <a:gd name="T4" fmla="*/ 147 w 222"/>
                  <a:gd name="T5" fmla="*/ 30 h 218"/>
                  <a:gd name="T6" fmla="*/ 148 w 222"/>
                  <a:gd name="T7" fmla="*/ 30 h 218"/>
                  <a:gd name="T8" fmla="*/ 163 w 222"/>
                  <a:gd name="T9" fmla="*/ 16 h 218"/>
                  <a:gd name="T10" fmla="*/ 163 w 222"/>
                  <a:gd name="T11" fmla="*/ 15 h 218"/>
                  <a:gd name="T12" fmla="*/ 148 w 222"/>
                  <a:gd name="T13" fmla="*/ 0 h 218"/>
                  <a:gd name="T14" fmla="*/ 74 w 222"/>
                  <a:gd name="T15" fmla="*/ 0 h 218"/>
                  <a:gd name="T16" fmla="*/ 59 w 222"/>
                  <a:gd name="T17" fmla="*/ 15 h 218"/>
                  <a:gd name="T18" fmla="*/ 74 w 222"/>
                  <a:gd name="T19" fmla="*/ 30 h 218"/>
                  <a:gd name="T20" fmla="*/ 74 w 222"/>
                  <a:gd name="T21" fmla="*/ 30 h 218"/>
                  <a:gd name="T22" fmla="*/ 75 w 222"/>
                  <a:gd name="T23" fmla="*/ 30 h 218"/>
                  <a:gd name="T24" fmla="*/ 75 w 222"/>
                  <a:gd name="T25" fmla="*/ 77 h 218"/>
                  <a:gd name="T26" fmla="*/ 8 w 222"/>
                  <a:gd name="T27" fmla="*/ 194 h 218"/>
                  <a:gd name="T28" fmla="*/ 21 w 222"/>
                  <a:gd name="T29" fmla="*/ 218 h 218"/>
                  <a:gd name="T30" fmla="*/ 201 w 222"/>
                  <a:gd name="T31" fmla="*/ 218 h 218"/>
                  <a:gd name="T32" fmla="*/ 214 w 222"/>
                  <a:gd name="T33" fmla="*/ 194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2" h="218">
                    <a:moveTo>
                      <a:pt x="214" y="194"/>
                    </a:moveTo>
                    <a:cubicBezTo>
                      <a:pt x="147" y="77"/>
                      <a:pt x="147" y="77"/>
                      <a:pt x="147" y="77"/>
                    </a:cubicBezTo>
                    <a:cubicBezTo>
                      <a:pt x="147" y="30"/>
                      <a:pt x="147" y="30"/>
                      <a:pt x="147" y="30"/>
                    </a:cubicBezTo>
                    <a:cubicBezTo>
                      <a:pt x="148" y="30"/>
                      <a:pt x="148" y="30"/>
                      <a:pt x="148" y="30"/>
                    </a:cubicBezTo>
                    <a:cubicBezTo>
                      <a:pt x="156" y="30"/>
                      <a:pt x="163" y="24"/>
                      <a:pt x="163" y="16"/>
                    </a:cubicBezTo>
                    <a:cubicBezTo>
                      <a:pt x="163" y="15"/>
                      <a:pt x="163" y="15"/>
                      <a:pt x="163" y="15"/>
                    </a:cubicBezTo>
                    <a:cubicBezTo>
                      <a:pt x="163" y="7"/>
                      <a:pt x="156" y="0"/>
                      <a:pt x="148" y="0"/>
                    </a:cubicBezTo>
                    <a:cubicBezTo>
                      <a:pt x="74" y="0"/>
                      <a:pt x="74" y="0"/>
                      <a:pt x="74" y="0"/>
                    </a:cubicBezTo>
                    <a:cubicBezTo>
                      <a:pt x="66" y="0"/>
                      <a:pt x="59" y="7"/>
                      <a:pt x="59" y="15"/>
                    </a:cubicBezTo>
                    <a:cubicBezTo>
                      <a:pt x="59" y="23"/>
                      <a:pt x="66" y="30"/>
                      <a:pt x="74" y="30"/>
                    </a:cubicBezTo>
                    <a:cubicBezTo>
                      <a:pt x="74" y="30"/>
                      <a:pt x="74" y="30"/>
                      <a:pt x="74" y="30"/>
                    </a:cubicBezTo>
                    <a:cubicBezTo>
                      <a:pt x="75" y="30"/>
                      <a:pt x="75" y="30"/>
                      <a:pt x="75" y="30"/>
                    </a:cubicBezTo>
                    <a:cubicBezTo>
                      <a:pt x="75" y="77"/>
                      <a:pt x="75" y="77"/>
                      <a:pt x="75" y="77"/>
                    </a:cubicBezTo>
                    <a:cubicBezTo>
                      <a:pt x="8" y="194"/>
                      <a:pt x="8" y="194"/>
                      <a:pt x="8" y="194"/>
                    </a:cubicBezTo>
                    <a:cubicBezTo>
                      <a:pt x="0" y="207"/>
                      <a:pt x="6" y="218"/>
                      <a:pt x="21" y="218"/>
                    </a:cubicBezTo>
                    <a:cubicBezTo>
                      <a:pt x="201" y="218"/>
                      <a:pt x="201" y="218"/>
                      <a:pt x="201" y="218"/>
                    </a:cubicBezTo>
                    <a:cubicBezTo>
                      <a:pt x="216" y="218"/>
                      <a:pt x="222" y="208"/>
                      <a:pt x="214" y="194"/>
                    </a:cubicBezTo>
                  </a:path>
                </a:pathLst>
              </a:custGeom>
              <a:solidFill>
                <a:srgbClr val="59B4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defRPr/>
                </a:pPr>
                <a:endParaRPr lang="en-US" kern="0">
                  <a:solidFill>
                    <a:schemeClr val="bg2"/>
                  </a:solidFill>
                </a:endParaRPr>
              </a:p>
            </p:txBody>
          </p:sp>
          <p:sp>
            <p:nvSpPr>
              <p:cNvPr id="87" name="Freeform 14"/>
              <p:cNvSpPr>
                <a:spLocks/>
              </p:cNvSpPr>
              <p:nvPr/>
            </p:nvSpPr>
            <p:spPr bwMode="auto">
              <a:xfrm>
                <a:off x="610" y="2203"/>
                <a:ext cx="233" cy="75"/>
              </a:xfrm>
              <a:custGeom>
                <a:avLst/>
                <a:gdLst>
                  <a:gd name="T0" fmla="*/ 123 w 151"/>
                  <a:gd name="T1" fmla="*/ 0 h 48"/>
                  <a:gd name="T2" fmla="*/ 91 w 151"/>
                  <a:gd name="T3" fmla="*/ 0 h 48"/>
                  <a:gd name="T4" fmla="*/ 92 w 151"/>
                  <a:gd name="T5" fmla="*/ 6 h 48"/>
                  <a:gd name="T6" fmla="*/ 78 w 151"/>
                  <a:gd name="T7" fmla="*/ 20 h 48"/>
                  <a:gd name="T8" fmla="*/ 65 w 151"/>
                  <a:gd name="T9" fmla="*/ 6 h 48"/>
                  <a:gd name="T10" fmla="*/ 66 w 151"/>
                  <a:gd name="T11" fmla="*/ 0 h 48"/>
                  <a:gd name="T12" fmla="*/ 27 w 151"/>
                  <a:gd name="T13" fmla="*/ 0 h 48"/>
                  <a:gd name="T14" fmla="*/ 0 w 151"/>
                  <a:gd name="T15" fmla="*/ 48 h 48"/>
                  <a:gd name="T16" fmla="*/ 151 w 151"/>
                  <a:gd name="T17" fmla="*/ 48 h 48"/>
                  <a:gd name="T18" fmla="*/ 123 w 151"/>
                  <a:gd name="T1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1" h="48">
                    <a:moveTo>
                      <a:pt x="123" y="0"/>
                    </a:moveTo>
                    <a:cubicBezTo>
                      <a:pt x="91" y="0"/>
                      <a:pt x="91" y="0"/>
                      <a:pt x="91" y="0"/>
                    </a:cubicBezTo>
                    <a:cubicBezTo>
                      <a:pt x="91" y="2"/>
                      <a:pt x="92" y="4"/>
                      <a:pt x="92" y="6"/>
                    </a:cubicBezTo>
                    <a:cubicBezTo>
                      <a:pt x="92" y="14"/>
                      <a:pt x="86" y="20"/>
                      <a:pt x="78" y="20"/>
                    </a:cubicBezTo>
                    <a:cubicBezTo>
                      <a:pt x="71" y="19"/>
                      <a:pt x="65" y="13"/>
                      <a:pt x="65" y="6"/>
                    </a:cubicBezTo>
                    <a:cubicBezTo>
                      <a:pt x="65" y="4"/>
                      <a:pt x="66" y="2"/>
                      <a:pt x="66" y="0"/>
                    </a:cubicBezTo>
                    <a:cubicBezTo>
                      <a:pt x="27" y="0"/>
                      <a:pt x="27" y="0"/>
                      <a:pt x="27" y="0"/>
                    </a:cubicBezTo>
                    <a:cubicBezTo>
                      <a:pt x="0" y="48"/>
                      <a:pt x="0" y="48"/>
                      <a:pt x="0" y="48"/>
                    </a:cubicBezTo>
                    <a:cubicBezTo>
                      <a:pt x="151" y="48"/>
                      <a:pt x="151" y="48"/>
                      <a:pt x="151" y="48"/>
                    </a:cubicBezTo>
                    <a:cubicBezTo>
                      <a:pt x="123" y="0"/>
                      <a:pt x="123" y="0"/>
                      <a:pt x="123" y="0"/>
                    </a:cubicBezTo>
                  </a:path>
                </a:pathLst>
              </a:custGeom>
              <a:solidFill>
                <a:srgbClr val="8049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defRPr/>
                </a:pPr>
                <a:endParaRPr lang="en-US" kern="0">
                  <a:solidFill>
                    <a:schemeClr val="bg2"/>
                  </a:solidFill>
                </a:endParaRPr>
              </a:p>
            </p:txBody>
          </p:sp>
          <p:sp>
            <p:nvSpPr>
              <p:cNvPr id="88" name="Freeform 15"/>
              <p:cNvSpPr>
                <a:spLocks/>
              </p:cNvSpPr>
              <p:nvPr/>
            </p:nvSpPr>
            <p:spPr bwMode="auto">
              <a:xfrm>
                <a:off x="710" y="2203"/>
                <a:ext cx="42" cy="31"/>
              </a:xfrm>
              <a:custGeom>
                <a:avLst/>
                <a:gdLst>
                  <a:gd name="T0" fmla="*/ 13 w 27"/>
                  <a:gd name="T1" fmla="*/ 20 h 20"/>
                  <a:gd name="T2" fmla="*/ 27 w 27"/>
                  <a:gd name="T3" fmla="*/ 6 h 20"/>
                  <a:gd name="T4" fmla="*/ 26 w 27"/>
                  <a:gd name="T5" fmla="*/ 0 h 20"/>
                  <a:gd name="T6" fmla="*/ 1 w 27"/>
                  <a:gd name="T7" fmla="*/ 0 h 20"/>
                  <a:gd name="T8" fmla="*/ 0 w 27"/>
                  <a:gd name="T9" fmla="*/ 6 h 20"/>
                  <a:gd name="T10" fmla="*/ 13 w 27"/>
                  <a:gd name="T11" fmla="*/ 20 h 20"/>
                </a:gdLst>
                <a:ahLst/>
                <a:cxnLst>
                  <a:cxn ang="0">
                    <a:pos x="T0" y="T1"/>
                  </a:cxn>
                  <a:cxn ang="0">
                    <a:pos x="T2" y="T3"/>
                  </a:cxn>
                  <a:cxn ang="0">
                    <a:pos x="T4" y="T5"/>
                  </a:cxn>
                  <a:cxn ang="0">
                    <a:pos x="T6" y="T7"/>
                  </a:cxn>
                  <a:cxn ang="0">
                    <a:pos x="T8" y="T9"/>
                  </a:cxn>
                  <a:cxn ang="0">
                    <a:pos x="T10" y="T11"/>
                  </a:cxn>
                </a:cxnLst>
                <a:rect l="0" t="0" r="r" b="b"/>
                <a:pathLst>
                  <a:path w="27" h="20">
                    <a:moveTo>
                      <a:pt x="13" y="20"/>
                    </a:moveTo>
                    <a:cubicBezTo>
                      <a:pt x="21" y="20"/>
                      <a:pt x="27" y="14"/>
                      <a:pt x="27" y="6"/>
                    </a:cubicBezTo>
                    <a:cubicBezTo>
                      <a:pt x="27" y="4"/>
                      <a:pt x="26" y="2"/>
                      <a:pt x="26" y="0"/>
                    </a:cubicBezTo>
                    <a:cubicBezTo>
                      <a:pt x="1" y="0"/>
                      <a:pt x="1" y="0"/>
                      <a:pt x="1" y="0"/>
                    </a:cubicBezTo>
                    <a:cubicBezTo>
                      <a:pt x="1" y="2"/>
                      <a:pt x="0" y="4"/>
                      <a:pt x="0" y="6"/>
                    </a:cubicBezTo>
                    <a:cubicBezTo>
                      <a:pt x="0" y="14"/>
                      <a:pt x="6" y="20"/>
                      <a:pt x="13" y="20"/>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defRPr/>
                </a:pPr>
                <a:endParaRPr lang="en-US" kern="0">
                  <a:solidFill>
                    <a:schemeClr val="bg2"/>
                  </a:solidFill>
                </a:endParaRPr>
              </a:p>
            </p:txBody>
          </p:sp>
          <p:sp>
            <p:nvSpPr>
              <p:cNvPr id="89" name="Oval 16"/>
              <p:cNvSpPr>
                <a:spLocks noChangeArrowheads="1"/>
              </p:cNvSpPr>
              <p:nvPr/>
            </p:nvSpPr>
            <p:spPr bwMode="auto">
              <a:xfrm>
                <a:off x="747" y="2241"/>
                <a:ext cx="21" cy="20"/>
              </a:xfrm>
              <a:prstGeom prst="ellipse">
                <a:avLst/>
              </a:pr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defRPr/>
                </a:pPr>
                <a:endParaRPr lang="en-US" kern="0">
                  <a:solidFill>
                    <a:schemeClr val="bg2"/>
                  </a:solidFill>
                </a:endParaRPr>
              </a:p>
            </p:txBody>
          </p:sp>
          <p:sp>
            <p:nvSpPr>
              <p:cNvPr id="90" name="Freeform 17"/>
              <p:cNvSpPr>
                <a:spLocks noEditPoints="1"/>
              </p:cNvSpPr>
              <p:nvPr/>
            </p:nvSpPr>
            <p:spPr bwMode="auto">
              <a:xfrm>
                <a:off x="645" y="1981"/>
                <a:ext cx="24" cy="46"/>
              </a:xfrm>
              <a:custGeom>
                <a:avLst/>
                <a:gdLst>
                  <a:gd name="T0" fmla="*/ 15 w 15"/>
                  <a:gd name="T1" fmla="*/ 30 h 30"/>
                  <a:gd name="T2" fmla="*/ 15 w 15"/>
                  <a:gd name="T3" fmla="*/ 30 h 30"/>
                  <a:gd name="T4" fmla="*/ 15 w 15"/>
                  <a:gd name="T5" fmla="*/ 30 h 30"/>
                  <a:gd name="T6" fmla="*/ 15 w 15"/>
                  <a:gd name="T7" fmla="*/ 30 h 30"/>
                  <a:gd name="T8" fmla="*/ 15 w 15"/>
                  <a:gd name="T9" fmla="*/ 30 h 30"/>
                  <a:gd name="T10" fmla="*/ 15 w 15"/>
                  <a:gd name="T11" fmla="*/ 30 h 30"/>
                  <a:gd name="T12" fmla="*/ 15 w 15"/>
                  <a:gd name="T13" fmla="*/ 30 h 30"/>
                  <a:gd name="T14" fmla="*/ 15 w 15"/>
                  <a:gd name="T15" fmla="*/ 30 h 30"/>
                  <a:gd name="T16" fmla="*/ 15 w 15"/>
                  <a:gd name="T17" fmla="*/ 30 h 30"/>
                  <a:gd name="T18" fmla="*/ 15 w 15"/>
                  <a:gd name="T19" fmla="*/ 30 h 30"/>
                  <a:gd name="T20" fmla="*/ 0 w 15"/>
                  <a:gd name="T21" fmla="*/ 15 h 30"/>
                  <a:gd name="T22" fmla="*/ 0 w 15"/>
                  <a:gd name="T23" fmla="*/ 15 h 30"/>
                  <a:gd name="T24" fmla="*/ 0 w 15"/>
                  <a:gd name="T25" fmla="*/ 15 h 30"/>
                  <a:gd name="T26" fmla="*/ 15 w 15"/>
                  <a:gd name="T27" fmla="*/ 0 h 30"/>
                  <a:gd name="T28" fmla="*/ 0 w 15"/>
                  <a:gd name="T29" fmla="*/ 15 h 30"/>
                  <a:gd name="T30" fmla="*/ 0 w 15"/>
                  <a:gd name="T31" fmla="*/ 15 h 30"/>
                  <a:gd name="T32" fmla="*/ 15 w 15"/>
                  <a:gd name="T33" fmla="*/ 0 h 30"/>
                  <a:gd name="T34" fmla="*/ 15 w 15"/>
                  <a:gd name="T35" fmla="*/ 0 h 30"/>
                  <a:gd name="T36" fmla="*/ 15 w 15"/>
                  <a:gd name="T37" fmla="*/ 0 h 30"/>
                  <a:gd name="T38" fmla="*/ 15 w 15"/>
                  <a:gd name="T39" fmla="*/ 0 h 30"/>
                  <a:gd name="T40" fmla="*/ 15 w 15"/>
                  <a:gd name="T4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30">
                    <a:moveTo>
                      <a:pt x="15" y="30"/>
                    </a:moveTo>
                    <a:cubicBezTo>
                      <a:pt x="15" y="30"/>
                      <a:pt x="15" y="30"/>
                      <a:pt x="15" y="30"/>
                    </a:cubicBezTo>
                    <a:cubicBezTo>
                      <a:pt x="15" y="30"/>
                      <a:pt x="15" y="30"/>
                      <a:pt x="15" y="30"/>
                    </a:cubicBezTo>
                    <a:cubicBezTo>
                      <a:pt x="15" y="30"/>
                      <a:pt x="15" y="30"/>
                      <a:pt x="15" y="30"/>
                    </a:cubicBezTo>
                    <a:moveTo>
                      <a:pt x="15" y="30"/>
                    </a:moveTo>
                    <a:cubicBezTo>
                      <a:pt x="15" y="30"/>
                      <a:pt x="15" y="30"/>
                      <a:pt x="15" y="30"/>
                    </a:cubicBezTo>
                    <a:cubicBezTo>
                      <a:pt x="15" y="30"/>
                      <a:pt x="15" y="30"/>
                      <a:pt x="15" y="30"/>
                    </a:cubicBezTo>
                    <a:moveTo>
                      <a:pt x="15" y="30"/>
                    </a:moveTo>
                    <a:cubicBezTo>
                      <a:pt x="15" y="30"/>
                      <a:pt x="15" y="30"/>
                      <a:pt x="15" y="30"/>
                    </a:cubicBezTo>
                    <a:cubicBezTo>
                      <a:pt x="15" y="30"/>
                      <a:pt x="15" y="30"/>
                      <a:pt x="15" y="30"/>
                    </a:cubicBezTo>
                    <a:moveTo>
                      <a:pt x="0" y="15"/>
                    </a:moveTo>
                    <a:cubicBezTo>
                      <a:pt x="0" y="15"/>
                      <a:pt x="0" y="15"/>
                      <a:pt x="0" y="15"/>
                    </a:cubicBezTo>
                    <a:cubicBezTo>
                      <a:pt x="0" y="15"/>
                      <a:pt x="0" y="15"/>
                      <a:pt x="0" y="15"/>
                    </a:cubicBezTo>
                    <a:moveTo>
                      <a:pt x="15" y="0"/>
                    </a:moveTo>
                    <a:cubicBezTo>
                      <a:pt x="7" y="0"/>
                      <a:pt x="0" y="7"/>
                      <a:pt x="0" y="15"/>
                    </a:cubicBezTo>
                    <a:cubicBezTo>
                      <a:pt x="0" y="15"/>
                      <a:pt x="0" y="15"/>
                      <a:pt x="0" y="15"/>
                    </a:cubicBezTo>
                    <a:cubicBezTo>
                      <a:pt x="0" y="7"/>
                      <a:pt x="7" y="0"/>
                      <a:pt x="15" y="0"/>
                    </a:cubicBezTo>
                    <a:moveTo>
                      <a:pt x="15" y="0"/>
                    </a:moveTo>
                    <a:cubicBezTo>
                      <a:pt x="15" y="0"/>
                      <a:pt x="15" y="0"/>
                      <a:pt x="15" y="0"/>
                    </a:cubicBezTo>
                    <a:cubicBezTo>
                      <a:pt x="15" y="0"/>
                      <a:pt x="15" y="0"/>
                      <a:pt x="15" y="0"/>
                    </a:cubicBezTo>
                    <a:cubicBezTo>
                      <a:pt x="15" y="0"/>
                      <a:pt x="15" y="0"/>
                      <a:pt x="15" y="0"/>
                    </a:cubicBezTo>
                  </a:path>
                </a:pathLst>
              </a:custGeom>
              <a:solidFill>
                <a:srgbClr val="409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defRPr/>
                </a:pPr>
                <a:endParaRPr lang="en-US" kern="0">
                  <a:solidFill>
                    <a:schemeClr val="bg2"/>
                  </a:solidFill>
                </a:endParaRPr>
              </a:p>
            </p:txBody>
          </p:sp>
          <p:sp>
            <p:nvSpPr>
              <p:cNvPr id="91" name="Freeform 18"/>
              <p:cNvSpPr>
                <a:spLocks/>
              </p:cNvSpPr>
              <p:nvPr/>
            </p:nvSpPr>
            <p:spPr bwMode="auto">
              <a:xfrm>
                <a:off x="566" y="2132"/>
                <a:ext cx="85" cy="149"/>
              </a:xfrm>
              <a:custGeom>
                <a:avLst/>
                <a:gdLst>
                  <a:gd name="T0" fmla="*/ 55 w 55"/>
                  <a:gd name="T1" fmla="*/ 0 h 96"/>
                  <a:gd name="T2" fmla="*/ 55 w 55"/>
                  <a:gd name="T3" fmla="*/ 0 h 96"/>
                  <a:gd name="T4" fmla="*/ 0 w 55"/>
                  <a:gd name="T5" fmla="*/ 96 h 96"/>
                  <a:gd name="T6" fmla="*/ 0 w 55"/>
                  <a:gd name="T7" fmla="*/ 96 h 96"/>
                  <a:gd name="T8" fmla="*/ 0 w 55"/>
                  <a:gd name="T9" fmla="*/ 96 h 96"/>
                  <a:gd name="T10" fmla="*/ 55 w 55"/>
                  <a:gd name="T11" fmla="*/ 0 h 96"/>
                </a:gdLst>
                <a:ahLst/>
                <a:cxnLst>
                  <a:cxn ang="0">
                    <a:pos x="T0" y="T1"/>
                  </a:cxn>
                  <a:cxn ang="0">
                    <a:pos x="T2" y="T3"/>
                  </a:cxn>
                  <a:cxn ang="0">
                    <a:pos x="T4" y="T5"/>
                  </a:cxn>
                  <a:cxn ang="0">
                    <a:pos x="T6" y="T7"/>
                  </a:cxn>
                  <a:cxn ang="0">
                    <a:pos x="T8" y="T9"/>
                  </a:cxn>
                  <a:cxn ang="0">
                    <a:pos x="T10" y="T11"/>
                  </a:cxn>
                </a:cxnLst>
                <a:rect l="0" t="0" r="r" b="b"/>
                <a:pathLst>
                  <a:path w="55" h="96">
                    <a:moveTo>
                      <a:pt x="55" y="0"/>
                    </a:moveTo>
                    <a:cubicBezTo>
                      <a:pt x="55" y="0"/>
                      <a:pt x="55" y="0"/>
                      <a:pt x="55" y="0"/>
                    </a:cubicBezTo>
                    <a:cubicBezTo>
                      <a:pt x="0" y="96"/>
                      <a:pt x="0" y="96"/>
                      <a:pt x="0" y="96"/>
                    </a:cubicBezTo>
                    <a:cubicBezTo>
                      <a:pt x="0" y="96"/>
                      <a:pt x="0" y="96"/>
                      <a:pt x="0" y="96"/>
                    </a:cubicBezTo>
                    <a:cubicBezTo>
                      <a:pt x="0" y="96"/>
                      <a:pt x="0" y="96"/>
                      <a:pt x="0" y="96"/>
                    </a:cubicBezTo>
                    <a:cubicBezTo>
                      <a:pt x="55" y="0"/>
                      <a:pt x="55" y="0"/>
                      <a:pt x="5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defRPr/>
                </a:pPr>
                <a:endParaRPr lang="en-US" kern="0">
                  <a:solidFill>
                    <a:schemeClr val="bg2"/>
                  </a:solidFill>
                </a:endParaRPr>
              </a:p>
            </p:txBody>
          </p:sp>
          <p:sp>
            <p:nvSpPr>
              <p:cNvPr id="92" name="Freeform 19"/>
              <p:cNvSpPr>
                <a:spLocks/>
              </p:cNvSpPr>
              <p:nvPr/>
            </p:nvSpPr>
            <p:spPr bwMode="auto">
              <a:xfrm>
                <a:off x="651" y="2100"/>
                <a:ext cx="19" cy="32"/>
              </a:xfrm>
              <a:custGeom>
                <a:avLst/>
                <a:gdLst>
                  <a:gd name="T0" fmla="*/ 19 w 19"/>
                  <a:gd name="T1" fmla="*/ 0 h 32"/>
                  <a:gd name="T2" fmla="*/ 0 w 19"/>
                  <a:gd name="T3" fmla="*/ 32 h 32"/>
                  <a:gd name="T4" fmla="*/ 0 w 19"/>
                  <a:gd name="T5" fmla="*/ 32 h 32"/>
                  <a:gd name="T6" fmla="*/ 19 w 19"/>
                  <a:gd name="T7" fmla="*/ 0 h 32"/>
                  <a:gd name="T8" fmla="*/ 19 w 19"/>
                  <a:gd name="T9" fmla="*/ 0 h 32"/>
                </a:gdLst>
                <a:ahLst/>
                <a:cxnLst>
                  <a:cxn ang="0">
                    <a:pos x="T0" y="T1"/>
                  </a:cxn>
                  <a:cxn ang="0">
                    <a:pos x="T2" y="T3"/>
                  </a:cxn>
                  <a:cxn ang="0">
                    <a:pos x="T4" y="T5"/>
                  </a:cxn>
                  <a:cxn ang="0">
                    <a:pos x="T6" y="T7"/>
                  </a:cxn>
                  <a:cxn ang="0">
                    <a:pos x="T8" y="T9"/>
                  </a:cxn>
                </a:cxnLst>
                <a:rect l="0" t="0" r="r" b="b"/>
                <a:pathLst>
                  <a:path w="19" h="32">
                    <a:moveTo>
                      <a:pt x="19" y="0"/>
                    </a:moveTo>
                    <a:lnTo>
                      <a:pt x="0" y="32"/>
                    </a:lnTo>
                    <a:lnTo>
                      <a:pt x="0" y="32"/>
                    </a:lnTo>
                    <a:lnTo>
                      <a:pt x="19" y="0"/>
                    </a:lnTo>
                    <a:lnTo>
                      <a:pt x="19" y="0"/>
                    </a:lnTo>
                    <a:close/>
                  </a:path>
                </a:pathLst>
              </a:custGeom>
              <a:solidFill>
                <a:srgbClr val="409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defRPr/>
                </a:pPr>
                <a:endParaRPr lang="en-US" kern="0">
                  <a:solidFill>
                    <a:schemeClr val="bg2"/>
                  </a:solidFill>
                </a:endParaRPr>
              </a:p>
            </p:txBody>
          </p:sp>
          <p:sp>
            <p:nvSpPr>
              <p:cNvPr id="93" name="Freeform 20"/>
              <p:cNvSpPr>
                <a:spLocks/>
              </p:cNvSpPr>
              <p:nvPr/>
            </p:nvSpPr>
            <p:spPr bwMode="auto">
              <a:xfrm>
                <a:off x="651" y="2100"/>
                <a:ext cx="19" cy="32"/>
              </a:xfrm>
              <a:custGeom>
                <a:avLst/>
                <a:gdLst>
                  <a:gd name="T0" fmla="*/ 19 w 19"/>
                  <a:gd name="T1" fmla="*/ 0 h 32"/>
                  <a:gd name="T2" fmla="*/ 0 w 19"/>
                  <a:gd name="T3" fmla="*/ 32 h 32"/>
                  <a:gd name="T4" fmla="*/ 0 w 19"/>
                  <a:gd name="T5" fmla="*/ 32 h 32"/>
                  <a:gd name="T6" fmla="*/ 19 w 19"/>
                  <a:gd name="T7" fmla="*/ 0 h 32"/>
                  <a:gd name="T8" fmla="*/ 19 w 19"/>
                  <a:gd name="T9" fmla="*/ 0 h 32"/>
                </a:gdLst>
                <a:ahLst/>
                <a:cxnLst>
                  <a:cxn ang="0">
                    <a:pos x="T0" y="T1"/>
                  </a:cxn>
                  <a:cxn ang="0">
                    <a:pos x="T2" y="T3"/>
                  </a:cxn>
                  <a:cxn ang="0">
                    <a:pos x="T4" y="T5"/>
                  </a:cxn>
                  <a:cxn ang="0">
                    <a:pos x="T6" y="T7"/>
                  </a:cxn>
                  <a:cxn ang="0">
                    <a:pos x="T8" y="T9"/>
                  </a:cxn>
                </a:cxnLst>
                <a:rect l="0" t="0" r="r" b="b"/>
                <a:pathLst>
                  <a:path w="19" h="32">
                    <a:moveTo>
                      <a:pt x="19" y="0"/>
                    </a:moveTo>
                    <a:lnTo>
                      <a:pt x="0" y="32"/>
                    </a:lnTo>
                    <a:lnTo>
                      <a:pt x="0" y="32"/>
                    </a:lnTo>
                    <a:lnTo>
                      <a:pt x="19" y="0"/>
                    </a:lnTo>
                    <a:lnTo>
                      <a:pt x="1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defRPr/>
                </a:pPr>
                <a:endParaRPr lang="en-US" kern="0">
                  <a:solidFill>
                    <a:schemeClr val="bg2"/>
                  </a:solidFill>
                </a:endParaRPr>
              </a:p>
            </p:txBody>
          </p:sp>
          <p:sp>
            <p:nvSpPr>
              <p:cNvPr id="94" name="Freeform 21"/>
              <p:cNvSpPr>
                <a:spLocks/>
              </p:cNvSpPr>
              <p:nvPr/>
            </p:nvSpPr>
            <p:spPr bwMode="auto">
              <a:xfrm>
                <a:off x="566" y="2312"/>
                <a:ext cx="16" cy="6"/>
              </a:xfrm>
              <a:custGeom>
                <a:avLst/>
                <a:gdLst>
                  <a:gd name="T0" fmla="*/ 0 w 10"/>
                  <a:gd name="T1" fmla="*/ 0 h 4"/>
                  <a:gd name="T2" fmla="*/ 10 w 10"/>
                  <a:gd name="T3" fmla="*/ 4 h 4"/>
                  <a:gd name="T4" fmla="*/ 0 w 10"/>
                  <a:gd name="T5" fmla="*/ 0 h 4"/>
                </a:gdLst>
                <a:ahLst/>
                <a:cxnLst>
                  <a:cxn ang="0">
                    <a:pos x="T0" y="T1"/>
                  </a:cxn>
                  <a:cxn ang="0">
                    <a:pos x="T2" y="T3"/>
                  </a:cxn>
                  <a:cxn ang="0">
                    <a:pos x="T4" y="T5"/>
                  </a:cxn>
                </a:cxnLst>
                <a:rect l="0" t="0" r="r" b="b"/>
                <a:pathLst>
                  <a:path w="10" h="4">
                    <a:moveTo>
                      <a:pt x="0" y="0"/>
                    </a:moveTo>
                    <a:cubicBezTo>
                      <a:pt x="2" y="2"/>
                      <a:pt x="6" y="3"/>
                      <a:pt x="10" y="4"/>
                    </a:cubicBezTo>
                    <a:cubicBezTo>
                      <a:pt x="6" y="3"/>
                      <a:pt x="2"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defRPr/>
                </a:pPr>
                <a:endParaRPr lang="en-US" kern="0">
                  <a:solidFill>
                    <a:schemeClr val="bg2"/>
                  </a:solidFill>
                </a:endParaRPr>
              </a:p>
            </p:txBody>
          </p:sp>
          <p:sp>
            <p:nvSpPr>
              <p:cNvPr id="95" name="Freeform 22"/>
              <p:cNvSpPr>
                <a:spLocks/>
              </p:cNvSpPr>
              <p:nvPr/>
            </p:nvSpPr>
            <p:spPr bwMode="auto">
              <a:xfrm>
                <a:off x="559" y="1981"/>
                <a:ext cx="159" cy="337"/>
              </a:xfrm>
              <a:custGeom>
                <a:avLst/>
                <a:gdLst>
                  <a:gd name="T0" fmla="*/ 103 w 103"/>
                  <a:gd name="T1" fmla="*/ 0 h 218"/>
                  <a:gd name="T2" fmla="*/ 71 w 103"/>
                  <a:gd name="T3" fmla="*/ 0 h 218"/>
                  <a:gd name="T4" fmla="*/ 71 w 103"/>
                  <a:gd name="T5" fmla="*/ 0 h 218"/>
                  <a:gd name="T6" fmla="*/ 71 w 103"/>
                  <a:gd name="T7" fmla="*/ 0 h 218"/>
                  <a:gd name="T8" fmla="*/ 71 w 103"/>
                  <a:gd name="T9" fmla="*/ 0 h 218"/>
                  <a:gd name="T10" fmla="*/ 71 w 103"/>
                  <a:gd name="T11" fmla="*/ 0 h 218"/>
                  <a:gd name="T12" fmla="*/ 56 w 103"/>
                  <a:gd name="T13" fmla="*/ 15 h 218"/>
                  <a:gd name="T14" fmla="*/ 56 w 103"/>
                  <a:gd name="T15" fmla="*/ 15 h 218"/>
                  <a:gd name="T16" fmla="*/ 56 w 103"/>
                  <a:gd name="T17" fmla="*/ 15 h 218"/>
                  <a:gd name="T18" fmla="*/ 56 w 103"/>
                  <a:gd name="T19" fmla="*/ 15 h 218"/>
                  <a:gd name="T20" fmla="*/ 56 w 103"/>
                  <a:gd name="T21" fmla="*/ 15 h 218"/>
                  <a:gd name="T22" fmla="*/ 71 w 103"/>
                  <a:gd name="T23" fmla="*/ 30 h 218"/>
                  <a:gd name="T24" fmla="*/ 71 w 103"/>
                  <a:gd name="T25" fmla="*/ 30 h 218"/>
                  <a:gd name="T26" fmla="*/ 71 w 103"/>
                  <a:gd name="T27" fmla="*/ 30 h 218"/>
                  <a:gd name="T28" fmla="*/ 71 w 103"/>
                  <a:gd name="T29" fmla="*/ 30 h 218"/>
                  <a:gd name="T30" fmla="*/ 71 w 103"/>
                  <a:gd name="T31" fmla="*/ 30 h 218"/>
                  <a:gd name="T32" fmla="*/ 71 w 103"/>
                  <a:gd name="T33" fmla="*/ 30 h 218"/>
                  <a:gd name="T34" fmla="*/ 71 w 103"/>
                  <a:gd name="T35" fmla="*/ 30 h 218"/>
                  <a:gd name="T36" fmla="*/ 72 w 103"/>
                  <a:gd name="T37" fmla="*/ 30 h 218"/>
                  <a:gd name="T38" fmla="*/ 72 w 103"/>
                  <a:gd name="T39" fmla="*/ 77 h 218"/>
                  <a:gd name="T40" fmla="*/ 72 w 103"/>
                  <a:gd name="T41" fmla="*/ 77 h 218"/>
                  <a:gd name="T42" fmla="*/ 60 w 103"/>
                  <a:gd name="T43" fmla="*/ 98 h 218"/>
                  <a:gd name="T44" fmla="*/ 5 w 103"/>
                  <a:gd name="T45" fmla="*/ 194 h 218"/>
                  <a:gd name="T46" fmla="*/ 5 w 103"/>
                  <a:gd name="T47" fmla="*/ 194 h 218"/>
                  <a:gd name="T48" fmla="*/ 5 w 103"/>
                  <a:gd name="T49" fmla="*/ 214 h 218"/>
                  <a:gd name="T50" fmla="*/ 15 w 103"/>
                  <a:gd name="T51" fmla="*/ 218 h 218"/>
                  <a:gd name="T52" fmla="*/ 18 w 103"/>
                  <a:gd name="T53" fmla="*/ 218 h 218"/>
                  <a:gd name="T54" fmla="*/ 18 w 103"/>
                  <a:gd name="T55" fmla="*/ 218 h 218"/>
                  <a:gd name="T56" fmla="*/ 67 w 103"/>
                  <a:gd name="T57" fmla="*/ 218 h 218"/>
                  <a:gd name="T58" fmla="*/ 74 w 103"/>
                  <a:gd name="T59" fmla="*/ 192 h 218"/>
                  <a:gd name="T60" fmla="*/ 33 w 103"/>
                  <a:gd name="T61" fmla="*/ 192 h 218"/>
                  <a:gd name="T62" fmla="*/ 60 w 103"/>
                  <a:gd name="T63" fmla="*/ 144 h 218"/>
                  <a:gd name="T64" fmla="*/ 86 w 103"/>
                  <a:gd name="T65" fmla="*/ 144 h 218"/>
                  <a:gd name="T66" fmla="*/ 103 w 103"/>
                  <a:gd name="T67" fmla="*/ 77 h 218"/>
                  <a:gd name="T68" fmla="*/ 103 w 103"/>
                  <a:gd name="T69"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3" h="218">
                    <a:moveTo>
                      <a:pt x="103" y="0"/>
                    </a:moveTo>
                    <a:cubicBezTo>
                      <a:pt x="71" y="0"/>
                      <a:pt x="71" y="0"/>
                      <a:pt x="71" y="0"/>
                    </a:cubicBezTo>
                    <a:cubicBezTo>
                      <a:pt x="71" y="0"/>
                      <a:pt x="71" y="0"/>
                      <a:pt x="71" y="0"/>
                    </a:cubicBezTo>
                    <a:cubicBezTo>
                      <a:pt x="71" y="0"/>
                      <a:pt x="71" y="0"/>
                      <a:pt x="71" y="0"/>
                    </a:cubicBezTo>
                    <a:cubicBezTo>
                      <a:pt x="71" y="0"/>
                      <a:pt x="71" y="0"/>
                      <a:pt x="71" y="0"/>
                    </a:cubicBezTo>
                    <a:cubicBezTo>
                      <a:pt x="71" y="0"/>
                      <a:pt x="71" y="0"/>
                      <a:pt x="71" y="0"/>
                    </a:cubicBezTo>
                    <a:cubicBezTo>
                      <a:pt x="63" y="0"/>
                      <a:pt x="56" y="7"/>
                      <a:pt x="56" y="15"/>
                    </a:cubicBezTo>
                    <a:cubicBezTo>
                      <a:pt x="56" y="15"/>
                      <a:pt x="56" y="15"/>
                      <a:pt x="56" y="15"/>
                    </a:cubicBezTo>
                    <a:cubicBezTo>
                      <a:pt x="56" y="15"/>
                      <a:pt x="56" y="15"/>
                      <a:pt x="56" y="15"/>
                    </a:cubicBezTo>
                    <a:cubicBezTo>
                      <a:pt x="56" y="15"/>
                      <a:pt x="56" y="15"/>
                      <a:pt x="56" y="15"/>
                    </a:cubicBezTo>
                    <a:cubicBezTo>
                      <a:pt x="56" y="15"/>
                      <a:pt x="56" y="15"/>
                      <a:pt x="56" y="15"/>
                    </a:cubicBezTo>
                    <a:cubicBezTo>
                      <a:pt x="56" y="23"/>
                      <a:pt x="63" y="30"/>
                      <a:pt x="71" y="30"/>
                    </a:cubicBezTo>
                    <a:cubicBezTo>
                      <a:pt x="71" y="30"/>
                      <a:pt x="71" y="30"/>
                      <a:pt x="71" y="30"/>
                    </a:cubicBezTo>
                    <a:cubicBezTo>
                      <a:pt x="71" y="30"/>
                      <a:pt x="71" y="30"/>
                      <a:pt x="71" y="30"/>
                    </a:cubicBezTo>
                    <a:cubicBezTo>
                      <a:pt x="71" y="30"/>
                      <a:pt x="71" y="30"/>
                      <a:pt x="71" y="30"/>
                    </a:cubicBezTo>
                    <a:cubicBezTo>
                      <a:pt x="71" y="30"/>
                      <a:pt x="71" y="30"/>
                      <a:pt x="71" y="30"/>
                    </a:cubicBezTo>
                    <a:cubicBezTo>
                      <a:pt x="71" y="30"/>
                      <a:pt x="71" y="30"/>
                      <a:pt x="71" y="30"/>
                    </a:cubicBezTo>
                    <a:cubicBezTo>
                      <a:pt x="71" y="30"/>
                      <a:pt x="71" y="30"/>
                      <a:pt x="71" y="30"/>
                    </a:cubicBezTo>
                    <a:cubicBezTo>
                      <a:pt x="72" y="30"/>
                      <a:pt x="72" y="30"/>
                      <a:pt x="72" y="30"/>
                    </a:cubicBezTo>
                    <a:cubicBezTo>
                      <a:pt x="72" y="77"/>
                      <a:pt x="72" y="77"/>
                      <a:pt x="72" y="77"/>
                    </a:cubicBezTo>
                    <a:cubicBezTo>
                      <a:pt x="72" y="77"/>
                      <a:pt x="72" y="77"/>
                      <a:pt x="72" y="77"/>
                    </a:cubicBezTo>
                    <a:cubicBezTo>
                      <a:pt x="60" y="98"/>
                      <a:pt x="60" y="98"/>
                      <a:pt x="60" y="98"/>
                    </a:cubicBezTo>
                    <a:cubicBezTo>
                      <a:pt x="5" y="194"/>
                      <a:pt x="5" y="194"/>
                      <a:pt x="5" y="194"/>
                    </a:cubicBezTo>
                    <a:cubicBezTo>
                      <a:pt x="5" y="194"/>
                      <a:pt x="5" y="194"/>
                      <a:pt x="5" y="194"/>
                    </a:cubicBezTo>
                    <a:cubicBezTo>
                      <a:pt x="0" y="202"/>
                      <a:pt x="1" y="209"/>
                      <a:pt x="5" y="214"/>
                    </a:cubicBezTo>
                    <a:cubicBezTo>
                      <a:pt x="7" y="216"/>
                      <a:pt x="11" y="217"/>
                      <a:pt x="15" y="218"/>
                    </a:cubicBezTo>
                    <a:cubicBezTo>
                      <a:pt x="16" y="218"/>
                      <a:pt x="17" y="218"/>
                      <a:pt x="18" y="218"/>
                    </a:cubicBezTo>
                    <a:cubicBezTo>
                      <a:pt x="18" y="218"/>
                      <a:pt x="18" y="218"/>
                      <a:pt x="18" y="218"/>
                    </a:cubicBezTo>
                    <a:cubicBezTo>
                      <a:pt x="67" y="218"/>
                      <a:pt x="67" y="218"/>
                      <a:pt x="67" y="218"/>
                    </a:cubicBezTo>
                    <a:cubicBezTo>
                      <a:pt x="74" y="192"/>
                      <a:pt x="74" y="192"/>
                      <a:pt x="74" y="192"/>
                    </a:cubicBezTo>
                    <a:cubicBezTo>
                      <a:pt x="33" y="192"/>
                      <a:pt x="33" y="192"/>
                      <a:pt x="33" y="192"/>
                    </a:cubicBezTo>
                    <a:cubicBezTo>
                      <a:pt x="60" y="144"/>
                      <a:pt x="60" y="144"/>
                      <a:pt x="60" y="144"/>
                    </a:cubicBezTo>
                    <a:cubicBezTo>
                      <a:pt x="86" y="144"/>
                      <a:pt x="86" y="144"/>
                      <a:pt x="86" y="144"/>
                    </a:cubicBezTo>
                    <a:cubicBezTo>
                      <a:pt x="103" y="77"/>
                      <a:pt x="103" y="77"/>
                      <a:pt x="103" y="77"/>
                    </a:cubicBezTo>
                    <a:cubicBezTo>
                      <a:pt x="103" y="0"/>
                      <a:pt x="103" y="0"/>
                      <a:pt x="103" y="0"/>
                    </a:cubicBezTo>
                  </a:path>
                </a:pathLst>
              </a:custGeom>
              <a:solidFill>
                <a:srgbClr val="83C7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defRPr/>
                </a:pPr>
                <a:endParaRPr lang="en-US" kern="0">
                  <a:solidFill>
                    <a:schemeClr val="bg2"/>
                  </a:solidFill>
                </a:endParaRPr>
              </a:p>
            </p:txBody>
          </p:sp>
          <p:sp>
            <p:nvSpPr>
              <p:cNvPr id="96" name="Freeform 23"/>
              <p:cNvSpPr>
                <a:spLocks/>
              </p:cNvSpPr>
              <p:nvPr/>
            </p:nvSpPr>
            <p:spPr bwMode="auto">
              <a:xfrm>
                <a:off x="610" y="2203"/>
                <a:ext cx="82" cy="75"/>
              </a:xfrm>
              <a:custGeom>
                <a:avLst/>
                <a:gdLst>
                  <a:gd name="T0" fmla="*/ 82 w 82"/>
                  <a:gd name="T1" fmla="*/ 0 h 75"/>
                  <a:gd name="T2" fmla="*/ 41 w 82"/>
                  <a:gd name="T3" fmla="*/ 0 h 75"/>
                  <a:gd name="T4" fmla="*/ 0 w 82"/>
                  <a:gd name="T5" fmla="*/ 75 h 75"/>
                  <a:gd name="T6" fmla="*/ 63 w 82"/>
                  <a:gd name="T7" fmla="*/ 75 h 75"/>
                  <a:gd name="T8" fmla="*/ 82 w 82"/>
                  <a:gd name="T9" fmla="*/ 0 h 75"/>
                </a:gdLst>
                <a:ahLst/>
                <a:cxnLst>
                  <a:cxn ang="0">
                    <a:pos x="T0" y="T1"/>
                  </a:cxn>
                  <a:cxn ang="0">
                    <a:pos x="T2" y="T3"/>
                  </a:cxn>
                  <a:cxn ang="0">
                    <a:pos x="T4" y="T5"/>
                  </a:cxn>
                  <a:cxn ang="0">
                    <a:pos x="T6" y="T7"/>
                  </a:cxn>
                  <a:cxn ang="0">
                    <a:pos x="T8" y="T9"/>
                  </a:cxn>
                </a:cxnLst>
                <a:rect l="0" t="0" r="r" b="b"/>
                <a:pathLst>
                  <a:path w="82" h="75">
                    <a:moveTo>
                      <a:pt x="82" y="0"/>
                    </a:moveTo>
                    <a:lnTo>
                      <a:pt x="41" y="0"/>
                    </a:lnTo>
                    <a:lnTo>
                      <a:pt x="0" y="75"/>
                    </a:lnTo>
                    <a:lnTo>
                      <a:pt x="63" y="75"/>
                    </a:lnTo>
                    <a:lnTo>
                      <a:pt x="82" y="0"/>
                    </a:lnTo>
                    <a:close/>
                  </a:path>
                </a:pathLst>
              </a:custGeom>
              <a:solidFill>
                <a:srgbClr val="A077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defRPr/>
                </a:pPr>
                <a:endParaRPr lang="en-US" kern="0">
                  <a:solidFill>
                    <a:schemeClr val="bg2"/>
                  </a:solidFill>
                </a:endParaRPr>
              </a:p>
            </p:txBody>
          </p:sp>
          <p:sp>
            <p:nvSpPr>
              <p:cNvPr id="97" name="Freeform 24"/>
              <p:cNvSpPr>
                <a:spLocks/>
              </p:cNvSpPr>
              <p:nvPr/>
            </p:nvSpPr>
            <p:spPr bwMode="auto">
              <a:xfrm>
                <a:off x="610" y="2203"/>
                <a:ext cx="82" cy="75"/>
              </a:xfrm>
              <a:custGeom>
                <a:avLst/>
                <a:gdLst>
                  <a:gd name="T0" fmla="*/ 82 w 82"/>
                  <a:gd name="T1" fmla="*/ 0 h 75"/>
                  <a:gd name="T2" fmla="*/ 41 w 82"/>
                  <a:gd name="T3" fmla="*/ 0 h 75"/>
                  <a:gd name="T4" fmla="*/ 0 w 82"/>
                  <a:gd name="T5" fmla="*/ 75 h 75"/>
                  <a:gd name="T6" fmla="*/ 63 w 82"/>
                  <a:gd name="T7" fmla="*/ 75 h 75"/>
                  <a:gd name="T8" fmla="*/ 82 w 82"/>
                  <a:gd name="T9" fmla="*/ 0 h 75"/>
                </a:gdLst>
                <a:ahLst/>
                <a:cxnLst>
                  <a:cxn ang="0">
                    <a:pos x="T0" y="T1"/>
                  </a:cxn>
                  <a:cxn ang="0">
                    <a:pos x="T2" y="T3"/>
                  </a:cxn>
                  <a:cxn ang="0">
                    <a:pos x="T4" y="T5"/>
                  </a:cxn>
                  <a:cxn ang="0">
                    <a:pos x="T6" y="T7"/>
                  </a:cxn>
                  <a:cxn ang="0">
                    <a:pos x="T8" y="T9"/>
                  </a:cxn>
                </a:cxnLst>
                <a:rect l="0" t="0" r="r" b="b"/>
                <a:pathLst>
                  <a:path w="82" h="75">
                    <a:moveTo>
                      <a:pt x="82" y="0"/>
                    </a:moveTo>
                    <a:lnTo>
                      <a:pt x="41" y="0"/>
                    </a:lnTo>
                    <a:lnTo>
                      <a:pt x="0" y="75"/>
                    </a:lnTo>
                    <a:lnTo>
                      <a:pt x="63" y="75"/>
                    </a:lnTo>
                    <a:lnTo>
                      <a:pt x="8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049">
                  <a:defRPr/>
                </a:pPr>
                <a:endParaRPr lang="en-US" kern="0">
                  <a:solidFill>
                    <a:schemeClr val="bg2"/>
                  </a:solidFill>
                </a:endParaRPr>
              </a:p>
            </p:txBody>
          </p:sp>
        </p:grpSp>
      </p:grpSp>
      <p:sp>
        <p:nvSpPr>
          <p:cNvPr id="106" name="Rectangle 105"/>
          <p:cNvSpPr/>
          <p:nvPr/>
        </p:nvSpPr>
        <p:spPr>
          <a:xfrm>
            <a:off x="10523807" y="4074502"/>
            <a:ext cx="1177015" cy="414353"/>
          </a:xfrm>
          <a:prstGeom prst="rect">
            <a:avLst/>
          </a:prstGeom>
        </p:spPr>
        <p:txBody>
          <a:bodyPr wrap="square">
            <a:spAutoFit/>
          </a:bodyPr>
          <a:lstStyle/>
          <a:p>
            <a:pPr defTabSz="932597"/>
            <a:r>
              <a:rPr lang="en-US" sz="2040" kern="0" dirty="0">
                <a:solidFill>
                  <a:schemeClr val="bg1"/>
                </a:solidFill>
                <a:latin typeface="Segoe UI Light"/>
              </a:rPr>
              <a:t>Mobile</a:t>
            </a:r>
          </a:p>
        </p:txBody>
      </p:sp>
      <p:grpSp>
        <p:nvGrpSpPr>
          <p:cNvPr id="109" name="Group 108"/>
          <p:cNvGrpSpPr/>
          <p:nvPr/>
        </p:nvGrpSpPr>
        <p:grpSpPr>
          <a:xfrm>
            <a:off x="531849" y="4694573"/>
            <a:ext cx="2040872" cy="734534"/>
            <a:chOff x="13925160" y="1360032"/>
            <a:chExt cx="2001037" cy="720197"/>
          </a:xfrm>
        </p:grpSpPr>
        <p:pic>
          <p:nvPicPr>
            <p:cNvPr id="110" name="Picture 109"/>
            <p:cNvPicPr>
              <a:picLocks noChangeAspect="1"/>
            </p:cNvPicPr>
            <p:nvPr/>
          </p:nvPicPr>
          <p:blipFill>
            <a:blip r:embed="rId6" cstate="print">
              <a:biLevel thresh="25000"/>
              <a:extLst>
                <a:ext uri="{28A0092B-C50C-407E-A947-70E740481C1C}">
                  <a14:useLocalDpi xmlns:a14="http://schemas.microsoft.com/office/drawing/2010/main" val="0"/>
                </a:ext>
              </a:extLst>
            </a:blip>
            <a:stretch>
              <a:fillRect/>
            </a:stretch>
          </p:blipFill>
          <p:spPr>
            <a:xfrm>
              <a:off x="13925160" y="1447339"/>
              <a:ext cx="476882" cy="476882"/>
            </a:xfrm>
            <a:prstGeom prst="rect">
              <a:avLst/>
            </a:prstGeom>
            <a:noFill/>
          </p:spPr>
        </p:pic>
        <p:sp>
          <p:nvSpPr>
            <p:cNvPr id="111" name="Rectangle 110"/>
            <p:cNvSpPr/>
            <p:nvPr/>
          </p:nvSpPr>
          <p:spPr>
            <a:xfrm>
              <a:off x="14404287" y="1360032"/>
              <a:ext cx="1521910" cy="720197"/>
            </a:xfrm>
            <a:prstGeom prst="rect">
              <a:avLst/>
            </a:prstGeom>
          </p:spPr>
          <p:txBody>
            <a:bodyPr wrap="square">
              <a:spAutoFit/>
            </a:bodyPr>
            <a:lstStyle/>
            <a:p>
              <a:pPr algn="ctr" defTabSz="951156">
                <a:defRPr/>
              </a:pPr>
              <a:r>
                <a:rPr lang="en-US" sz="2040" kern="0" dirty="0">
                  <a:solidFill>
                    <a:schemeClr val="bg1"/>
                  </a:solidFill>
                  <a:latin typeface="Segoe UI Light"/>
                </a:rPr>
                <a:t>Data sovereignty</a:t>
              </a:r>
              <a:endParaRPr lang="en-US" sz="2040" kern="0" dirty="0">
                <a:solidFill>
                  <a:schemeClr val="bg1"/>
                </a:solidFill>
              </a:endParaRPr>
            </a:p>
          </p:txBody>
        </p:sp>
      </p:grpSp>
      <p:sp>
        <p:nvSpPr>
          <p:cNvPr id="112" name="Rectangle 111"/>
          <p:cNvSpPr/>
          <p:nvPr/>
        </p:nvSpPr>
        <p:spPr>
          <a:xfrm>
            <a:off x="1054591" y="5590830"/>
            <a:ext cx="1164386" cy="670445"/>
          </a:xfrm>
          <a:prstGeom prst="rect">
            <a:avLst/>
          </a:prstGeom>
        </p:spPr>
        <p:txBody>
          <a:bodyPr wrap="none">
            <a:spAutoFit/>
          </a:bodyPr>
          <a:lstStyle/>
          <a:p>
            <a:pPr algn="ctr" defTabSz="932417">
              <a:lnSpc>
                <a:spcPct val="90000"/>
              </a:lnSpc>
              <a:defRPr/>
            </a:pPr>
            <a:r>
              <a:rPr lang="en-US" sz="2040" kern="0" dirty="0">
                <a:solidFill>
                  <a:schemeClr val="bg1"/>
                </a:solidFill>
                <a:latin typeface="Segoe UI Light"/>
              </a:rPr>
              <a:t>Adjacent</a:t>
            </a:r>
          </a:p>
          <a:p>
            <a:pPr algn="ctr" defTabSz="932417">
              <a:lnSpc>
                <a:spcPct val="90000"/>
              </a:lnSpc>
              <a:defRPr/>
            </a:pPr>
            <a:endParaRPr lang="en-US" sz="2040" kern="0" dirty="0">
              <a:solidFill>
                <a:srgbClr val="FFFFFF"/>
              </a:solidFill>
              <a:latin typeface="Segoe Pro Display" panose="020B0502040504020203" pitchFamily="34" charset="0"/>
            </a:endParaRPr>
          </a:p>
        </p:txBody>
      </p:sp>
      <p:pic>
        <p:nvPicPr>
          <p:cNvPr id="113" name="Picture 112"/>
          <p:cNvPicPr>
            <a:picLocks noChangeAspect="1"/>
          </p:cNvPicPr>
          <p:nvPr/>
        </p:nvPicPr>
        <p:blipFill>
          <a:blip r:embed="rId7" cstate="print">
            <a:biLevel thresh="25000"/>
            <a:extLst>
              <a:ext uri="{28A0092B-C50C-407E-A947-70E740481C1C}">
                <a14:useLocalDpi xmlns:a14="http://schemas.microsoft.com/office/drawing/2010/main" val="0"/>
              </a:ext>
            </a:extLst>
          </a:blip>
          <a:stretch>
            <a:fillRect/>
          </a:stretch>
        </p:blipFill>
        <p:spPr>
          <a:xfrm>
            <a:off x="493900" y="5494573"/>
            <a:ext cx="567230" cy="567230"/>
          </a:xfrm>
          <a:prstGeom prst="rect">
            <a:avLst/>
          </a:prstGeom>
          <a:noFill/>
        </p:spPr>
      </p:pic>
      <p:grpSp>
        <p:nvGrpSpPr>
          <p:cNvPr id="114" name="Group 113"/>
          <p:cNvGrpSpPr/>
          <p:nvPr/>
        </p:nvGrpSpPr>
        <p:grpSpPr>
          <a:xfrm>
            <a:off x="9767372" y="4001195"/>
            <a:ext cx="695386" cy="686715"/>
            <a:chOff x="888427" y="2331708"/>
            <a:chExt cx="2676306" cy="2642925"/>
          </a:xfrm>
        </p:grpSpPr>
        <p:grpSp>
          <p:nvGrpSpPr>
            <p:cNvPr id="115" name="Group 114"/>
            <p:cNvGrpSpPr/>
            <p:nvPr/>
          </p:nvGrpSpPr>
          <p:grpSpPr>
            <a:xfrm>
              <a:off x="888427" y="2331708"/>
              <a:ext cx="1551170" cy="2155679"/>
              <a:chOff x="-2165350" y="2309813"/>
              <a:chExt cx="1389063" cy="1930401"/>
            </a:xfrm>
          </p:grpSpPr>
          <p:sp>
            <p:nvSpPr>
              <p:cNvPr id="173" name="Freeform 68"/>
              <p:cNvSpPr>
                <a:spLocks/>
              </p:cNvSpPr>
              <p:nvPr/>
            </p:nvSpPr>
            <p:spPr bwMode="auto">
              <a:xfrm>
                <a:off x="-1514475" y="2568576"/>
                <a:ext cx="738188" cy="1671638"/>
              </a:xfrm>
              <a:custGeom>
                <a:avLst/>
                <a:gdLst>
                  <a:gd name="T0" fmla="*/ 189 w 241"/>
                  <a:gd name="T1" fmla="*/ 99 h 545"/>
                  <a:gd name="T2" fmla="*/ 189 w 241"/>
                  <a:gd name="T3" fmla="*/ 99 h 545"/>
                  <a:gd name="T4" fmla="*/ 189 w 241"/>
                  <a:gd name="T5" fmla="*/ 99 h 545"/>
                  <a:gd name="T6" fmla="*/ 137 w 241"/>
                  <a:gd name="T7" fmla="*/ 94 h 545"/>
                  <a:gd name="T8" fmla="*/ 137 w 241"/>
                  <a:gd name="T9" fmla="*/ 86 h 545"/>
                  <a:gd name="T10" fmla="*/ 148 w 241"/>
                  <a:gd name="T11" fmla="*/ 73 h 545"/>
                  <a:gd name="T12" fmla="*/ 148 w 241"/>
                  <a:gd name="T13" fmla="*/ 61 h 545"/>
                  <a:gd name="T14" fmla="*/ 153 w 241"/>
                  <a:gd name="T15" fmla="*/ 56 h 545"/>
                  <a:gd name="T16" fmla="*/ 153 w 241"/>
                  <a:gd name="T17" fmla="*/ 46 h 545"/>
                  <a:gd name="T18" fmla="*/ 150 w 241"/>
                  <a:gd name="T19" fmla="*/ 41 h 545"/>
                  <a:gd name="T20" fmla="*/ 156 w 241"/>
                  <a:gd name="T21" fmla="*/ 27 h 545"/>
                  <a:gd name="T22" fmla="*/ 136 w 241"/>
                  <a:gd name="T23" fmla="*/ 7 h 545"/>
                  <a:gd name="T24" fmla="*/ 136 w 241"/>
                  <a:gd name="T25" fmla="*/ 7 h 545"/>
                  <a:gd name="T26" fmla="*/ 114 w 241"/>
                  <a:gd name="T27" fmla="*/ 0 h 545"/>
                  <a:gd name="T28" fmla="*/ 84 w 241"/>
                  <a:gd name="T29" fmla="*/ 25 h 545"/>
                  <a:gd name="T30" fmla="*/ 90 w 241"/>
                  <a:gd name="T31" fmla="*/ 41 h 545"/>
                  <a:gd name="T32" fmla="*/ 86 w 241"/>
                  <a:gd name="T33" fmla="*/ 46 h 545"/>
                  <a:gd name="T34" fmla="*/ 86 w 241"/>
                  <a:gd name="T35" fmla="*/ 56 h 545"/>
                  <a:gd name="T36" fmla="*/ 91 w 241"/>
                  <a:gd name="T37" fmla="*/ 61 h 545"/>
                  <a:gd name="T38" fmla="*/ 91 w 241"/>
                  <a:gd name="T39" fmla="*/ 73 h 545"/>
                  <a:gd name="T40" fmla="*/ 103 w 241"/>
                  <a:gd name="T41" fmla="*/ 86 h 545"/>
                  <a:gd name="T42" fmla="*/ 103 w 241"/>
                  <a:gd name="T43" fmla="*/ 94 h 545"/>
                  <a:gd name="T44" fmla="*/ 51 w 241"/>
                  <a:gd name="T45" fmla="*/ 99 h 545"/>
                  <a:gd name="T46" fmla="*/ 51 w 241"/>
                  <a:gd name="T47" fmla="*/ 100 h 545"/>
                  <a:gd name="T48" fmla="*/ 0 w 241"/>
                  <a:gd name="T49" fmla="*/ 286 h 545"/>
                  <a:gd name="T50" fmla="*/ 4 w 241"/>
                  <a:gd name="T51" fmla="*/ 286 h 545"/>
                  <a:gd name="T52" fmla="*/ 4 w 241"/>
                  <a:gd name="T53" fmla="*/ 299 h 545"/>
                  <a:gd name="T54" fmla="*/ 15 w 241"/>
                  <a:gd name="T55" fmla="*/ 310 h 545"/>
                  <a:gd name="T56" fmla="*/ 26 w 241"/>
                  <a:gd name="T57" fmla="*/ 299 h 545"/>
                  <a:gd name="T58" fmla="*/ 26 w 241"/>
                  <a:gd name="T59" fmla="*/ 286 h 545"/>
                  <a:gd name="T60" fmla="*/ 29 w 241"/>
                  <a:gd name="T61" fmla="*/ 286 h 545"/>
                  <a:gd name="T62" fmla="*/ 51 w 241"/>
                  <a:gd name="T63" fmla="*/ 182 h 545"/>
                  <a:gd name="T64" fmla="*/ 51 w 241"/>
                  <a:gd name="T65" fmla="*/ 330 h 545"/>
                  <a:gd name="T66" fmla="*/ 69 w 241"/>
                  <a:gd name="T67" fmla="*/ 330 h 545"/>
                  <a:gd name="T68" fmla="*/ 76 w 241"/>
                  <a:gd name="T69" fmla="*/ 528 h 545"/>
                  <a:gd name="T70" fmla="*/ 82 w 241"/>
                  <a:gd name="T71" fmla="*/ 528 h 545"/>
                  <a:gd name="T72" fmla="*/ 73 w 241"/>
                  <a:gd name="T73" fmla="*/ 545 h 545"/>
                  <a:gd name="T74" fmla="*/ 115 w 241"/>
                  <a:gd name="T75" fmla="*/ 545 h 545"/>
                  <a:gd name="T76" fmla="*/ 106 w 241"/>
                  <a:gd name="T77" fmla="*/ 528 h 545"/>
                  <a:gd name="T78" fmla="*/ 112 w 241"/>
                  <a:gd name="T79" fmla="*/ 528 h 545"/>
                  <a:gd name="T80" fmla="*/ 119 w 241"/>
                  <a:gd name="T81" fmla="*/ 330 h 545"/>
                  <a:gd name="T82" fmla="*/ 121 w 241"/>
                  <a:gd name="T83" fmla="*/ 330 h 545"/>
                  <a:gd name="T84" fmla="*/ 128 w 241"/>
                  <a:gd name="T85" fmla="*/ 528 h 545"/>
                  <a:gd name="T86" fmla="*/ 134 w 241"/>
                  <a:gd name="T87" fmla="*/ 528 h 545"/>
                  <a:gd name="T88" fmla="*/ 125 w 241"/>
                  <a:gd name="T89" fmla="*/ 545 h 545"/>
                  <a:gd name="T90" fmla="*/ 167 w 241"/>
                  <a:gd name="T91" fmla="*/ 545 h 545"/>
                  <a:gd name="T92" fmla="*/ 158 w 241"/>
                  <a:gd name="T93" fmla="*/ 528 h 545"/>
                  <a:gd name="T94" fmla="*/ 164 w 241"/>
                  <a:gd name="T95" fmla="*/ 528 h 545"/>
                  <a:gd name="T96" fmla="*/ 171 w 241"/>
                  <a:gd name="T97" fmla="*/ 330 h 545"/>
                  <a:gd name="T98" fmla="*/ 189 w 241"/>
                  <a:gd name="T99" fmla="*/ 330 h 545"/>
                  <a:gd name="T100" fmla="*/ 189 w 241"/>
                  <a:gd name="T101" fmla="*/ 179 h 545"/>
                  <a:gd name="T102" fmla="*/ 212 w 241"/>
                  <a:gd name="T103" fmla="*/ 286 h 545"/>
                  <a:gd name="T104" fmla="*/ 215 w 241"/>
                  <a:gd name="T105" fmla="*/ 286 h 545"/>
                  <a:gd name="T106" fmla="*/ 215 w 241"/>
                  <a:gd name="T107" fmla="*/ 299 h 545"/>
                  <a:gd name="T108" fmla="*/ 226 w 241"/>
                  <a:gd name="T109" fmla="*/ 310 h 545"/>
                  <a:gd name="T110" fmla="*/ 237 w 241"/>
                  <a:gd name="T111" fmla="*/ 299 h 545"/>
                  <a:gd name="T112" fmla="*/ 237 w 241"/>
                  <a:gd name="T113" fmla="*/ 286 h 545"/>
                  <a:gd name="T114" fmla="*/ 241 w 241"/>
                  <a:gd name="T115" fmla="*/ 286 h 545"/>
                  <a:gd name="T116" fmla="*/ 189 w 241"/>
                  <a:gd name="T117" fmla="*/ 99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1" h="545">
                    <a:moveTo>
                      <a:pt x="189" y="99"/>
                    </a:moveTo>
                    <a:cubicBezTo>
                      <a:pt x="189" y="99"/>
                      <a:pt x="189" y="99"/>
                      <a:pt x="189" y="99"/>
                    </a:cubicBezTo>
                    <a:cubicBezTo>
                      <a:pt x="189" y="99"/>
                      <a:pt x="189" y="99"/>
                      <a:pt x="189" y="99"/>
                    </a:cubicBezTo>
                    <a:cubicBezTo>
                      <a:pt x="137" y="94"/>
                      <a:pt x="137" y="94"/>
                      <a:pt x="137" y="94"/>
                    </a:cubicBezTo>
                    <a:cubicBezTo>
                      <a:pt x="137" y="86"/>
                      <a:pt x="137" y="86"/>
                      <a:pt x="137" y="86"/>
                    </a:cubicBezTo>
                    <a:cubicBezTo>
                      <a:pt x="143" y="85"/>
                      <a:pt x="148" y="79"/>
                      <a:pt x="148" y="73"/>
                    </a:cubicBezTo>
                    <a:cubicBezTo>
                      <a:pt x="148" y="61"/>
                      <a:pt x="148" y="61"/>
                      <a:pt x="148" y="61"/>
                    </a:cubicBezTo>
                    <a:cubicBezTo>
                      <a:pt x="151" y="61"/>
                      <a:pt x="153" y="59"/>
                      <a:pt x="153" y="56"/>
                    </a:cubicBezTo>
                    <a:cubicBezTo>
                      <a:pt x="153" y="46"/>
                      <a:pt x="153" y="46"/>
                      <a:pt x="153" y="46"/>
                    </a:cubicBezTo>
                    <a:cubicBezTo>
                      <a:pt x="153" y="44"/>
                      <a:pt x="152" y="42"/>
                      <a:pt x="150" y="41"/>
                    </a:cubicBezTo>
                    <a:cubicBezTo>
                      <a:pt x="154" y="38"/>
                      <a:pt x="156" y="33"/>
                      <a:pt x="156" y="27"/>
                    </a:cubicBezTo>
                    <a:cubicBezTo>
                      <a:pt x="156" y="16"/>
                      <a:pt x="147" y="7"/>
                      <a:pt x="136" y="7"/>
                    </a:cubicBezTo>
                    <a:cubicBezTo>
                      <a:pt x="136" y="7"/>
                      <a:pt x="136" y="7"/>
                      <a:pt x="136" y="7"/>
                    </a:cubicBezTo>
                    <a:cubicBezTo>
                      <a:pt x="130" y="3"/>
                      <a:pt x="123" y="0"/>
                      <a:pt x="114" y="0"/>
                    </a:cubicBezTo>
                    <a:cubicBezTo>
                      <a:pt x="97" y="0"/>
                      <a:pt x="84" y="11"/>
                      <a:pt x="84" y="25"/>
                    </a:cubicBezTo>
                    <a:cubicBezTo>
                      <a:pt x="84" y="31"/>
                      <a:pt x="86" y="37"/>
                      <a:pt x="90" y="41"/>
                    </a:cubicBezTo>
                    <a:cubicBezTo>
                      <a:pt x="88" y="41"/>
                      <a:pt x="86" y="43"/>
                      <a:pt x="86" y="46"/>
                    </a:cubicBezTo>
                    <a:cubicBezTo>
                      <a:pt x="86" y="56"/>
                      <a:pt x="86" y="56"/>
                      <a:pt x="86" y="56"/>
                    </a:cubicBezTo>
                    <a:cubicBezTo>
                      <a:pt x="86" y="59"/>
                      <a:pt x="88" y="61"/>
                      <a:pt x="91" y="61"/>
                    </a:cubicBezTo>
                    <a:cubicBezTo>
                      <a:pt x="91" y="73"/>
                      <a:pt x="91" y="73"/>
                      <a:pt x="91" y="73"/>
                    </a:cubicBezTo>
                    <a:cubicBezTo>
                      <a:pt x="91" y="80"/>
                      <a:pt x="96" y="86"/>
                      <a:pt x="103" y="86"/>
                    </a:cubicBezTo>
                    <a:cubicBezTo>
                      <a:pt x="103" y="94"/>
                      <a:pt x="103" y="94"/>
                      <a:pt x="103" y="94"/>
                    </a:cubicBezTo>
                    <a:cubicBezTo>
                      <a:pt x="51" y="99"/>
                      <a:pt x="51" y="99"/>
                      <a:pt x="51" y="99"/>
                    </a:cubicBezTo>
                    <a:cubicBezTo>
                      <a:pt x="51" y="100"/>
                      <a:pt x="51" y="100"/>
                      <a:pt x="51" y="100"/>
                    </a:cubicBezTo>
                    <a:cubicBezTo>
                      <a:pt x="23" y="160"/>
                      <a:pt x="6" y="220"/>
                      <a:pt x="0" y="286"/>
                    </a:cubicBezTo>
                    <a:cubicBezTo>
                      <a:pt x="4" y="286"/>
                      <a:pt x="4" y="286"/>
                      <a:pt x="4" y="286"/>
                    </a:cubicBezTo>
                    <a:cubicBezTo>
                      <a:pt x="4" y="299"/>
                      <a:pt x="4" y="299"/>
                      <a:pt x="4" y="299"/>
                    </a:cubicBezTo>
                    <a:cubicBezTo>
                      <a:pt x="4" y="305"/>
                      <a:pt x="9" y="310"/>
                      <a:pt x="15" y="310"/>
                    </a:cubicBezTo>
                    <a:cubicBezTo>
                      <a:pt x="21" y="310"/>
                      <a:pt x="26" y="305"/>
                      <a:pt x="26" y="299"/>
                    </a:cubicBezTo>
                    <a:cubicBezTo>
                      <a:pt x="26" y="286"/>
                      <a:pt x="26" y="286"/>
                      <a:pt x="26" y="286"/>
                    </a:cubicBezTo>
                    <a:cubicBezTo>
                      <a:pt x="29" y="286"/>
                      <a:pt x="29" y="286"/>
                      <a:pt x="29" y="286"/>
                    </a:cubicBezTo>
                    <a:cubicBezTo>
                      <a:pt x="33" y="250"/>
                      <a:pt x="41" y="216"/>
                      <a:pt x="51" y="182"/>
                    </a:cubicBezTo>
                    <a:cubicBezTo>
                      <a:pt x="51" y="330"/>
                      <a:pt x="51" y="330"/>
                      <a:pt x="51" y="330"/>
                    </a:cubicBezTo>
                    <a:cubicBezTo>
                      <a:pt x="69" y="330"/>
                      <a:pt x="69" y="330"/>
                      <a:pt x="69" y="330"/>
                    </a:cubicBezTo>
                    <a:cubicBezTo>
                      <a:pt x="76" y="528"/>
                      <a:pt x="76" y="528"/>
                      <a:pt x="76" y="528"/>
                    </a:cubicBezTo>
                    <a:cubicBezTo>
                      <a:pt x="82" y="528"/>
                      <a:pt x="82" y="528"/>
                      <a:pt x="82" y="528"/>
                    </a:cubicBezTo>
                    <a:cubicBezTo>
                      <a:pt x="76" y="531"/>
                      <a:pt x="73" y="538"/>
                      <a:pt x="73" y="545"/>
                    </a:cubicBezTo>
                    <a:cubicBezTo>
                      <a:pt x="115" y="545"/>
                      <a:pt x="115" y="545"/>
                      <a:pt x="115" y="545"/>
                    </a:cubicBezTo>
                    <a:cubicBezTo>
                      <a:pt x="115" y="538"/>
                      <a:pt x="112" y="531"/>
                      <a:pt x="106" y="528"/>
                    </a:cubicBezTo>
                    <a:cubicBezTo>
                      <a:pt x="112" y="528"/>
                      <a:pt x="112" y="528"/>
                      <a:pt x="112" y="528"/>
                    </a:cubicBezTo>
                    <a:cubicBezTo>
                      <a:pt x="119" y="330"/>
                      <a:pt x="119" y="330"/>
                      <a:pt x="119" y="330"/>
                    </a:cubicBezTo>
                    <a:cubicBezTo>
                      <a:pt x="121" y="330"/>
                      <a:pt x="121" y="330"/>
                      <a:pt x="121" y="330"/>
                    </a:cubicBezTo>
                    <a:cubicBezTo>
                      <a:pt x="128" y="528"/>
                      <a:pt x="128" y="528"/>
                      <a:pt x="128" y="528"/>
                    </a:cubicBezTo>
                    <a:cubicBezTo>
                      <a:pt x="134" y="528"/>
                      <a:pt x="134" y="528"/>
                      <a:pt x="134" y="528"/>
                    </a:cubicBezTo>
                    <a:cubicBezTo>
                      <a:pt x="128" y="531"/>
                      <a:pt x="125" y="538"/>
                      <a:pt x="125" y="545"/>
                    </a:cubicBezTo>
                    <a:cubicBezTo>
                      <a:pt x="167" y="545"/>
                      <a:pt x="167" y="545"/>
                      <a:pt x="167" y="545"/>
                    </a:cubicBezTo>
                    <a:cubicBezTo>
                      <a:pt x="167" y="538"/>
                      <a:pt x="164" y="531"/>
                      <a:pt x="158" y="528"/>
                    </a:cubicBezTo>
                    <a:cubicBezTo>
                      <a:pt x="164" y="528"/>
                      <a:pt x="164" y="528"/>
                      <a:pt x="164" y="528"/>
                    </a:cubicBezTo>
                    <a:cubicBezTo>
                      <a:pt x="171" y="330"/>
                      <a:pt x="171" y="330"/>
                      <a:pt x="171" y="330"/>
                    </a:cubicBezTo>
                    <a:cubicBezTo>
                      <a:pt x="189" y="330"/>
                      <a:pt x="189" y="330"/>
                      <a:pt x="189" y="330"/>
                    </a:cubicBezTo>
                    <a:cubicBezTo>
                      <a:pt x="189" y="179"/>
                      <a:pt x="189" y="179"/>
                      <a:pt x="189" y="179"/>
                    </a:cubicBezTo>
                    <a:cubicBezTo>
                      <a:pt x="200" y="214"/>
                      <a:pt x="208" y="249"/>
                      <a:pt x="212" y="286"/>
                    </a:cubicBezTo>
                    <a:cubicBezTo>
                      <a:pt x="215" y="286"/>
                      <a:pt x="215" y="286"/>
                      <a:pt x="215" y="286"/>
                    </a:cubicBezTo>
                    <a:cubicBezTo>
                      <a:pt x="215" y="299"/>
                      <a:pt x="215" y="299"/>
                      <a:pt x="215" y="299"/>
                    </a:cubicBezTo>
                    <a:cubicBezTo>
                      <a:pt x="215" y="305"/>
                      <a:pt x="220" y="310"/>
                      <a:pt x="226" y="310"/>
                    </a:cubicBezTo>
                    <a:cubicBezTo>
                      <a:pt x="232" y="310"/>
                      <a:pt x="237" y="305"/>
                      <a:pt x="237" y="299"/>
                    </a:cubicBezTo>
                    <a:cubicBezTo>
                      <a:pt x="237" y="286"/>
                      <a:pt x="237" y="286"/>
                      <a:pt x="237" y="286"/>
                    </a:cubicBezTo>
                    <a:cubicBezTo>
                      <a:pt x="241" y="286"/>
                      <a:pt x="241" y="286"/>
                      <a:pt x="241" y="286"/>
                    </a:cubicBezTo>
                    <a:cubicBezTo>
                      <a:pt x="235" y="220"/>
                      <a:pt x="217" y="159"/>
                      <a:pt x="189" y="99"/>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74" name="Freeform 69"/>
              <p:cNvSpPr>
                <a:spLocks/>
              </p:cNvSpPr>
              <p:nvPr/>
            </p:nvSpPr>
            <p:spPr bwMode="auto">
              <a:xfrm>
                <a:off x="-1730375" y="2657476"/>
                <a:ext cx="528638" cy="1582738"/>
              </a:xfrm>
              <a:custGeom>
                <a:avLst/>
                <a:gdLst>
                  <a:gd name="T0" fmla="*/ 142 w 172"/>
                  <a:gd name="T1" fmla="*/ 104 h 516"/>
                  <a:gd name="T2" fmla="*/ 102 w 172"/>
                  <a:gd name="T3" fmla="*/ 100 h 516"/>
                  <a:gd name="T4" fmla="*/ 99 w 172"/>
                  <a:gd name="T5" fmla="*/ 96 h 516"/>
                  <a:gd name="T6" fmla="*/ 129 w 172"/>
                  <a:gd name="T7" fmla="*/ 82 h 516"/>
                  <a:gd name="T8" fmla="*/ 117 w 172"/>
                  <a:gd name="T9" fmla="*/ 76 h 516"/>
                  <a:gd name="T10" fmla="*/ 122 w 172"/>
                  <a:gd name="T11" fmla="*/ 60 h 516"/>
                  <a:gd name="T12" fmla="*/ 122 w 172"/>
                  <a:gd name="T13" fmla="*/ 59 h 516"/>
                  <a:gd name="T14" fmla="*/ 106 w 172"/>
                  <a:gd name="T15" fmla="*/ 15 h 516"/>
                  <a:gd name="T16" fmla="*/ 50 w 172"/>
                  <a:gd name="T17" fmla="*/ 39 h 516"/>
                  <a:gd name="T18" fmla="*/ 54 w 172"/>
                  <a:gd name="T19" fmla="*/ 59 h 516"/>
                  <a:gd name="T20" fmla="*/ 51 w 172"/>
                  <a:gd name="T21" fmla="*/ 76 h 516"/>
                  <a:gd name="T22" fmla="*/ 60 w 172"/>
                  <a:gd name="T23" fmla="*/ 95 h 516"/>
                  <a:gd name="T24" fmla="*/ 75 w 172"/>
                  <a:gd name="T25" fmla="*/ 100 h 516"/>
                  <a:gd name="T26" fmla="*/ 31 w 172"/>
                  <a:gd name="T27" fmla="*/ 104 h 516"/>
                  <a:gd name="T28" fmla="*/ 31 w 172"/>
                  <a:gd name="T29" fmla="*/ 104 h 516"/>
                  <a:gd name="T30" fmla="*/ 3 w 172"/>
                  <a:gd name="T31" fmla="*/ 237 h 516"/>
                  <a:gd name="T32" fmla="*/ 11 w 172"/>
                  <a:gd name="T33" fmla="*/ 254 h 516"/>
                  <a:gd name="T34" fmla="*/ 19 w 172"/>
                  <a:gd name="T35" fmla="*/ 237 h 516"/>
                  <a:gd name="T36" fmla="*/ 34 w 172"/>
                  <a:gd name="T37" fmla="*/ 160 h 516"/>
                  <a:gd name="T38" fmla="*/ 40 w 172"/>
                  <a:gd name="T39" fmla="*/ 390 h 516"/>
                  <a:gd name="T40" fmla="*/ 59 w 172"/>
                  <a:gd name="T41" fmla="*/ 508 h 516"/>
                  <a:gd name="T42" fmla="*/ 59 w 172"/>
                  <a:gd name="T43" fmla="*/ 516 h 516"/>
                  <a:gd name="T44" fmla="*/ 85 w 172"/>
                  <a:gd name="T45" fmla="*/ 516 h 516"/>
                  <a:gd name="T46" fmla="*/ 85 w 172"/>
                  <a:gd name="T47" fmla="*/ 390 h 516"/>
                  <a:gd name="T48" fmla="*/ 95 w 172"/>
                  <a:gd name="T49" fmla="*/ 508 h 516"/>
                  <a:gd name="T50" fmla="*/ 95 w 172"/>
                  <a:gd name="T51" fmla="*/ 516 h 516"/>
                  <a:gd name="T52" fmla="*/ 120 w 172"/>
                  <a:gd name="T53" fmla="*/ 516 h 516"/>
                  <a:gd name="T54" fmla="*/ 120 w 172"/>
                  <a:gd name="T55" fmla="*/ 390 h 516"/>
                  <a:gd name="T56" fmla="*/ 133 w 172"/>
                  <a:gd name="T57" fmla="*/ 271 h 516"/>
                  <a:gd name="T58" fmla="*/ 151 w 172"/>
                  <a:gd name="T59" fmla="*/ 237 h 516"/>
                  <a:gd name="T60" fmla="*/ 154 w 172"/>
                  <a:gd name="T61" fmla="*/ 247 h 516"/>
                  <a:gd name="T62" fmla="*/ 170 w 172"/>
                  <a:gd name="T63" fmla="*/ 247 h 516"/>
                  <a:gd name="T64" fmla="*/ 172 w 172"/>
                  <a:gd name="T65" fmla="*/ 237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 h="516">
                    <a:moveTo>
                      <a:pt x="142" y="104"/>
                    </a:moveTo>
                    <a:cubicBezTo>
                      <a:pt x="142" y="104"/>
                      <a:pt x="142" y="104"/>
                      <a:pt x="142" y="104"/>
                    </a:cubicBezTo>
                    <a:cubicBezTo>
                      <a:pt x="102" y="100"/>
                      <a:pt x="102" y="100"/>
                      <a:pt x="102" y="100"/>
                    </a:cubicBezTo>
                    <a:cubicBezTo>
                      <a:pt x="102" y="100"/>
                      <a:pt x="102" y="100"/>
                      <a:pt x="102" y="100"/>
                    </a:cubicBezTo>
                    <a:cubicBezTo>
                      <a:pt x="98" y="100"/>
                      <a:pt x="98" y="100"/>
                      <a:pt x="98" y="100"/>
                    </a:cubicBezTo>
                    <a:cubicBezTo>
                      <a:pt x="99" y="96"/>
                      <a:pt x="99" y="96"/>
                      <a:pt x="99" y="96"/>
                    </a:cubicBezTo>
                    <a:cubicBezTo>
                      <a:pt x="104" y="96"/>
                      <a:pt x="108" y="96"/>
                      <a:pt x="116" y="95"/>
                    </a:cubicBezTo>
                    <a:cubicBezTo>
                      <a:pt x="127" y="93"/>
                      <a:pt x="129" y="86"/>
                      <a:pt x="129" y="82"/>
                    </a:cubicBezTo>
                    <a:cubicBezTo>
                      <a:pt x="129" y="77"/>
                      <a:pt x="126" y="70"/>
                      <a:pt x="125" y="76"/>
                    </a:cubicBezTo>
                    <a:cubicBezTo>
                      <a:pt x="123" y="81"/>
                      <a:pt x="118" y="80"/>
                      <a:pt x="117" y="76"/>
                    </a:cubicBezTo>
                    <a:cubicBezTo>
                      <a:pt x="116" y="74"/>
                      <a:pt x="118" y="68"/>
                      <a:pt x="120" y="64"/>
                    </a:cubicBezTo>
                    <a:cubicBezTo>
                      <a:pt x="120" y="62"/>
                      <a:pt x="121" y="61"/>
                      <a:pt x="122" y="60"/>
                    </a:cubicBezTo>
                    <a:cubicBezTo>
                      <a:pt x="122" y="59"/>
                      <a:pt x="122" y="59"/>
                      <a:pt x="122" y="59"/>
                    </a:cubicBezTo>
                    <a:cubicBezTo>
                      <a:pt x="122" y="59"/>
                      <a:pt x="122" y="59"/>
                      <a:pt x="122" y="59"/>
                    </a:cubicBezTo>
                    <a:cubicBezTo>
                      <a:pt x="123" y="55"/>
                      <a:pt x="124" y="50"/>
                      <a:pt x="124" y="45"/>
                    </a:cubicBezTo>
                    <a:cubicBezTo>
                      <a:pt x="124" y="31"/>
                      <a:pt x="117" y="19"/>
                      <a:pt x="106" y="15"/>
                    </a:cubicBezTo>
                    <a:cubicBezTo>
                      <a:pt x="100" y="6"/>
                      <a:pt x="91" y="0"/>
                      <a:pt x="81" y="0"/>
                    </a:cubicBezTo>
                    <a:cubicBezTo>
                      <a:pt x="64" y="0"/>
                      <a:pt x="50" y="17"/>
                      <a:pt x="50" y="39"/>
                    </a:cubicBezTo>
                    <a:cubicBezTo>
                      <a:pt x="50" y="47"/>
                      <a:pt x="51" y="53"/>
                      <a:pt x="54" y="59"/>
                    </a:cubicBezTo>
                    <a:cubicBezTo>
                      <a:pt x="54" y="59"/>
                      <a:pt x="54" y="59"/>
                      <a:pt x="54" y="59"/>
                    </a:cubicBezTo>
                    <a:cubicBezTo>
                      <a:pt x="54" y="59"/>
                      <a:pt x="61" y="72"/>
                      <a:pt x="59" y="76"/>
                    </a:cubicBezTo>
                    <a:cubicBezTo>
                      <a:pt x="58" y="80"/>
                      <a:pt x="53" y="81"/>
                      <a:pt x="51" y="76"/>
                    </a:cubicBezTo>
                    <a:cubicBezTo>
                      <a:pt x="49" y="70"/>
                      <a:pt x="46" y="77"/>
                      <a:pt x="47" y="82"/>
                    </a:cubicBezTo>
                    <a:cubicBezTo>
                      <a:pt x="47" y="86"/>
                      <a:pt x="49" y="93"/>
                      <a:pt x="60" y="95"/>
                    </a:cubicBezTo>
                    <a:cubicBezTo>
                      <a:pt x="66" y="96"/>
                      <a:pt x="70" y="96"/>
                      <a:pt x="75" y="96"/>
                    </a:cubicBezTo>
                    <a:cubicBezTo>
                      <a:pt x="75" y="100"/>
                      <a:pt x="75" y="100"/>
                      <a:pt x="75" y="100"/>
                    </a:cubicBezTo>
                    <a:cubicBezTo>
                      <a:pt x="71" y="100"/>
                      <a:pt x="71" y="100"/>
                      <a:pt x="71" y="100"/>
                    </a:cubicBezTo>
                    <a:cubicBezTo>
                      <a:pt x="31" y="104"/>
                      <a:pt x="31" y="104"/>
                      <a:pt x="31" y="104"/>
                    </a:cubicBezTo>
                    <a:cubicBezTo>
                      <a:pt x="31" y="104"/>
                      <a:pt x="31" y="104"/>
                      <a:pt x="31" y="104"/>
                    </a:cubicBezTo>
                    <a:cubicBezTo>
                      <a:pt x="31" y="104"/>
                      <a:pt x="31" y="104"/>
                      <a:pt x="31" y="104"/>
                    </a:cubicBezTo>
                    <a:cubicBezTo>
                      <a:pt x="11" y="148"/>
                      <a:pt x="4" y="190"/>
                      <a:pt x="0" y="237"/>
                    </a:cubicBezTo>
                    <a:cubicBezTo>
                      <a:pt x="3" y="237"/>
                      <a:pt x="3" y="237"/>
                      <a:pt x="3" y="237"/>
                    </a:cubicBezTo>
                    <a:cubicBezTo>
                      <a:pt x="3" y="247"/>
                      <a:pt x="3" y="247"/>
                      <a:pt x="3" y="247"/>
                    </a:cubicBezTo>
                    <a:cubicBezTo>
                      <a:pt x="3" y="251"/>
                      <a:pt x="6" y="254"/>
                      <a:pt x="11" y="254"/>
                    </a:cubicBezTo>
                    <a:cubicBezTo>
                      <a:pt x="15" y="254"/>
                      <a:pt x="19" y="251"/>
                      <a:pt x="19" y="247"/>
                    </a:cubicBezTo>
                    <a:cubicBezTo>
                      <a:pt x="19" y="237"/>
                      <a:pt x="19" y="237"/>
                      <a:pt x="19" y="237"/>
                    </a:cubicBezTo>
                    <a:cubicBezTo>
                      <a:pt x="21" y="237"/>
                      <a:pt x="21" y="237"/>
                      <a:pt x="21" y="237"/>
                    </a:cubicBezTo>
                    <a:cubicBezTo>
                      <a:pt x="24" y="210"/>
                      <a:pt x="28" y="185"/>
                      <a:pt x="34" y="160"/>
                    </a:cubicBezTo>
                    <a:cubicBezTo>
                      <a:pt x="40" y="271"/>
                      <a:pt x="40" y="271"/>
                      <a:pt x="40" y="271"/>
                    </a:cubicBezTo>
                    <a:cubicBezTo>
                      <a:pt x="40" y="390"/>
                      <a:pt x="40" y="390"/>
                      <a:pt x="40" y="390"/>
                    </a:cubicBezTo>
                    <a:cubicBezTo>
                      <a:pt x="56" y="390"/>
                      <a:pt x="56" y="390"/>
                      <a:pt x="56" y="390"/>
                    </a:cubicBezTo>
                    <a:cubicBezTo>
                      <a:pt x="59" y="508"/>
                      <a:pt x="59" y="508"/>
                      <a:pt x="59" y="508"/>
                    </a:cubicBezTo>
                    <a:cubicBezTo>
                      <a:pt x="57" y="510"/>
                      <a:pt x="56" y="513"/>
                      <a:pt x="56" y="516"/>
                    </a:cubicBezTo>
                    <a:cubicBezTo>
                      <a:pt x="59" y="516"/>
                      <a:pt x="59" y="516"/>
                      <a:pt x="59" y="516"/>
                    </a:cubicBezTo>
                    <a:cubicBezTo>
                      <a:pt x="82" y="516"/>
                      <a:pt x="82" y="516"/>
                      <a:pt x="82" y="516"/>
                    </a:cubicBezTo>
                    <a:cubicBezTo>
                      <a:pt x="85" y="516"/>
                      <a:pt x="85" y="516"/>
                      <a:pt x="85" y="516"/>
                    </a:cubicBezTo>
                    <a:cubicBezTo>
                      <a:pt x="85" y="513"/>
                      <a:pt x="84" y="510"/>
                      <a:pt x="82" y="508"/>
                    </a:cubicBezTo>
                    <a:cubicBezTo>
                      <a:pt x="85" y="390"/>
                      <a:pt x="85" y="390"/>
                      <a:pt x="85" y="390"/>
                    </a:cubicBezTo>
                    <a:cubicBezTo>
                      <a:pt x="92" y="390"/>
                      <a:pt x="92" y="390"/>
                      <a:pt x="92" y="390"/>
                    </a:cubicBezTo>
                    <a:cubicBezTo>
                      <a:pt x="95" y="508"/>
                      <a:pt x="95" y="508"/>
                      <a:pt x="95" y="508"/>
                    </a:cubicBezTo>
                    <a:cubicBezTo>
                      <a:pt x="93" y="510"/>
                      <a:pt x="92" y="513"/>
                      <a:pt x="92" y="516"/>
                    </a:cubicBezTo>
                    <a:cubicBezTo>
                      <a:pt x="95" y="516"/>
                      <a:pt x="95" y="516"/>
                      <a:pt x="95" y="516"/>
                    </a:cubicBezTo>
                    <a:cubicBezTo>
                      <a:pt x="117" y="516"/>
                      <a:pt x="117" y="516"/>
                      <a:pt x="117" y="516"/>
                    </a:cubicBezTo>
                    <a:cubicBezTo>
                      <a:pt x="120" y="516"/>
                      <a:pt x="120" y="516"/>
                      <a:pt x="120" y="516"/>
                    </a:cubicBezTo>
                    <a:cubicBezTo>
                      <a:pt x="120" y="513"/>
                      <a:pt x="119" y="510"/>
                      <a:pt x="117" y="508"/>
                    </a:cubicBezTo>
                    <a:cubicBezTo>
                      <a:pt x="120" y="390"/>
                      <a:pt x="120" y="390"/>
                      <a:pt x="120" y="390"/>
                    </a:cubicBezTo>
                    <a:cubicBezTo>
                      <a:pt x="133" y="390"/>
                      <a:pt x="133" y="390"/>
                      <a:pt x="133" y="390"/>
                    </a:cubicBezTo>
                    <a:cubicBezTo>
                      <a:pt x="133" y="271"/>
                      <a:pt x="133" y="271"/>
                      <a:pt x="133" y="271"/>
                    </a:cubicBezTo>
                    <a:cubicBezTo>
                      <a:pt x="139" y="160"/>
                      <a:pt x="139" y="160"/>
                      <a:pt x="139" y="160"/>
                    </a:cubicBezTo>
                    <a:cubicBezTo>
                      <a:pt x="145" y="185"/>
                      <a:pt x="148" y="210"/>
                      <a:pt x="151" y="237"/>
                    </a:cubicBezTo>
                    <a:cubicBezTo>
                      <a:pt x="154" y="237"/>
                      <a:pt x="154" y="237"/>
                      <a:pt x="154" y="237"/>
                    </a:cubicBezTo>
                    <a:cubicBezTo>
                      <a:pt x="154" y="247"/>
                      <a:pt x="154" y="247"/>
                      <a:pt x="154" y="247"/>
                    </a:cubicBezTo>
                    <a:cubicBezTo>
                      <a:pt x="154" y="251"/>
                      <a:pt x="157" y="254"/>
                      <a:pt x="162" y="254"/>
                    </a:cubicBezTo>
                    <a:cubicBezTo>
                      <a:pt x="166" y="254"/>
                      <a:pt x="170" y="251"/>
                      <a:pt x="170" y="247"/>
                    </a:cubicBezTo>
                    <a:cubicBezTo>
                      <a:pt x="170" y="237"/>
                      <a:pt x="170" y="237"/>
                      <a:pt x="170" y="237"/>
                    </a:cubicBezTo>
                    <a:cubicBezTo>
                      <a:pt x="172" y="237"/>
                      <a:pt x="172" y="237"/>
                      <a:pt x="172" y="237"/>
                    </a:cubicBezTo>
                    <a:cubicBezTo>
                      <a:pt x="168" y="190"/>
                      <a:pt x="162" y="148"/>
                      <a:pt x="142" y="104"/>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75" name="Freeform 71"/>
              <p:cNvSpPr>
                <a:spLocks/>
              </p:cNvSpPr>
              <p:nvPr/>
            </p:nvSpPr>
            <p:spPr bwMode="auto">
              <a:xfrm>
                <a:off x="-1843088" y="2309813"/>
                <a:ext cx="244475" cy="206375"/>
              </a:xfrm>
              <a:custGeom>
                <a:avLst/>
                <a:gdLst>
                  <a:gd name="T0" fmla="*/ 8 w 80"/>
                  <a:gd name="T1" fmla="*/ 60 h 67"/>
                  <a:gd name="T2" fmla="*/ 8 w 80"/>
                  <a:gd name="T3" fmla="*/ 57 h 67"/>
                  <a:gd name="T4" fmla="*/ 8 w 80"/>
                  <a:gd name="T5" fmla="*/ 57 h 67"/>
                  <a:gd name="T6" fmla="*/ 8 w 80"/>
                  <a:gd name="T7" fmla="*/ 55 h 67"/>
                  <a:gd name="T8" fmla="*/ 8 w 80"/>
                  <a:gd name="T9" fmla="*/ 54 h 67"/>
                  <a:gd name="T10" fmla="*/ 8 w 80"/>
                  <a:gd name="T11" fmla="*/ 52 h 67"/>
                  <a:gd name="T12" fmla="*/ 8 w 80"/>
                  <a:gd name="T13" fmla="*/ 52 h 67"/>
                  <a:gd name="T14" fmla="*/ 9 w 80"/>
                  <a:gd name="T15" fmla="*/ 50 h 67"/>
                  <a:gd name="T16" fmla="*/ 9 w 80"/>
                  <a:gd name="T17" fmla="*/ 50 h 67"/>
                  <a:gd name="T18" fmla="*/ 10 w 80"/>
                  <a:gd name="T19" fmla="*/ 48 h 67"/>
                  <a:gd name="T20" fmla="*/ 10 w 80"/>
                  <a:gd name="T21" fmla="*/ 48 h 67"/>
                  <a:gd name="T22" fmla="*/ 12 w 80"/>
                  <a:gd name="T23" fmla="*/ 43 h 67"/>
                  <a:gd name="T24" fmla="*/ 33 w 80"/>
                  <a:gd name="T25" fmla="*/ 47 h 67"/>
                  <a:gd name="T26" fmla="*/ 52 w 80"/>
                  <a:gd name="T27" fmla="*/ 43 h 67"/>
                  <a:gd name="T28" fmla="*/ 63 w 80"/>
                  <a:gd name="T29" fmla="*/ 47 h 67"/>
                  <a:gd name="T30" fmla="*/ 68 w 80"/>
                  <a:gd name="T31" fmla="*/ 46 h 67"/>
                  <a:gd name="T32" fmla="*/ 68 w 80"/>
                  <a:gd name="T33" fmla="*/ 46 h 67"/>
                  <a:gd name="T34" fmla="*/ 68 w 80"/>
                  <a:gd name="T35" fmla="*/ 46 h 67"/>
                  <a:gd name="T36" fmla="*/ 69 w 80"/>
                  <a:gd name="T37" fmla="*/ 47 h 67"/>
                  <a:gd name="T38" fmla="*/ 69 w 80"/>
                  <a:gd name="T39" fmla="*/ 48 h 67"/>
                  <a:gd name="T40" fmla="*/ 70 w 80"/>
                  <a:gd name="T41" fmla="*/ 49 h 67"/>
                  <a:gd name="T42" fmla="*/ 70 w 80"/>
                  <a:gd name="T43" fmla="*/ 49 h 67"/>
                  <a:gd name="T44" fmla="*/ 70 w 80"/>
                  <a:gd name="T45" fmla="*/ 52 h 67"/>
                  <a:gd name="T46" fmla="*/ 71 w 80"/>
                  <a:gd name="T47" fmla="*/ 52 h 67"/>
                  <a:gd name="T48" fmla="*/ 71 w 80"/>
                  <a:gd name="T49" fmla="*/ 53 h 67"/>
                  <a:gd name="T50" fmla="*/ 71 w 80"/>
                  <a:gd name="T51" fmla="*/ 54 h 67"/>
                  <a:gd name="T52" fmla="*/ 71 w 80"/>
                  <a:gd name="T53" fmla="*/ 55 h 67"/>
                  <a:gd name="T54" fmla="*/ 71 w 80"/>
                  <a:gd name="T55" fmla="*/ 57 h 67"/>
                  <a:gd name="T56" fmla="*/ 71 w 80"/>
                  <a:gd name="T57" fmla="*/ 57 h 67"/>
                  <a:gd name="T58" fmla="*/ 71 w 80"/>
                  <a:gd name="T59" fmla="*/ 60 h 67"/>
                  <a:gd name="T60" fmla="*/ 71 w 80"/>
                  <a:gd name="T61" fmla="*/ 67 h 67"/>
                  <a:gd name="T62" fmla="*/ 73 w 80"/>
                  <a:gd name="T63" fmla="*/ 67 h 67"/>
                  <a:gd name="T64" fmla="*/ 80 w 80"/>
                  <a:gd name="T65" fmla="*/ 43 h 67"/>
                  <a:gd name="T66" fmla="*/ 58 w 80"/>
                  <a:gd name="T67" fmla="*/ 10 h 67"/>
                  <a:gd name="T68" fmla="*/ 58 w 80"/>
                  <a:gd name="T69" fmla="*/ 10 h 67"/>
                  <a:gd name="T70" fmla="*/ 34 w 80"/>
                  <a:gd name="T71" fmla="*/ 0 h 67"/>
                  <a:gd name="T72" fmla="*/ 0 w 80"/>
                  <a:gd name="T73" fmla="*/ 41 h 67"/>
                  <a:gd name="T74" fmla="*/ 7 w 80"/>
                  <a:gd name="T75" fmla="*/ 67 h 67"/>
                  <a:gd name="T76" fmla="*/ 8 w 80"/>
                  <a:gd name="T77" fmla="*/ 67 h 67"/>
                  <a:gd name="T78" fmla="*/ 8 w 80"/>
                  <a:gd name="T79" fmla="*/ 6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0" h="67">
                    <a:moveTo>
                      <a:pt x="8" y="60"/>
                    </a:moveTo>
                    <a:cubicBezTo>
                      <a:pt x="8" y="59"/>
                      <a:pt x="8" y="58"/>
                      <a:pt x="8" y="57"/>
                    </a:cubicBezTo>
                    <a:cubicBezTo>
                      <a:pt x="8" y="57"/>
                      <a:pt x="8" y="57"/>
                      <a:pt x="8" y="57"/>
                    </a:cubicBezTo>
                    <a:cubicBezTo>
                      <a:pt x="8" y="56"/>
                      <a:pt x="8" y="55"/>
                      <a:pt x="8" y="55"/>
                    </a:cubicBezTo>
                    <a:cubicBezTo>
                      <a:pt x="8" y="55"/>
                      <a:pt x="8" y="54"/>
                      <a:pt x="8" y="54"/>
                    </a:cubicBezTo>
                    <a:cubicBezTo>
                      <a:pt x="8" y="54"/>
                      <a:pt x="8" y="53"/>
                      <a:pt x="8" y="52"/>
                    </a:cubicBezTo>
                    <a:cubicBezTo>
                      <a:pt x="8" y="52"/>
                      <a:pt x="8" y="52"/>
                      <a:pt x="8" y="52"/>
                    </a:cubicBezTo>
                    <a:cubicBezTo>
                      <a:pt x="8" y="51"/>
                      <a:pt x="9" y="51"/>
                      <a:pt x="9" y="50"/>
                    </a:cubicBezTo>
                    <a:cubicBezTo>
                      <a:pt x="9" y="50"/>
                      <a:pt x="9" y="50"/>
                      <a:pt x="9" y="50"/>
                    </a:cubicBezTo>
                    <a:cubicBezTo>
                      <a:pt x="9" y="49"/>
                      <a:pt x="9" y="49"/>
                      <a:pt x="10" y="48"/>
                    </a:cubicBezTo>
                    <a:cubicBezTo>
                      <a:pt x="10" y="48"/>
                      <a:pt x="10" y="48"/>
                      <a:pt x="10" y="48"/>
                    </a:cubicBezTo>
                    <a:cubicBezTo>
                      <a:pt x="10" y="46"/>
                      <a:pt x="11" y="44"/>
                      <a:pt x="12" y="43"/>
                    </a:cubicBezTo>
                    <a:cubicBezTo>
                      <a:pt x="17" y="45"/>
                      <a:pt x="24" y="47"/>
                      <a:pt x="33" y="47"/>
                    </a:cubicBezTo>
                    <a:cubicBezTo>
                      <a:pt x="40" y="47"/>
                      <a:pt x="47" y="45"/>
                      <a:pt x="52" y="43"/>
                    </a:cubicBezTo>
                    <a:cubicBezTo>
                      <a:pt x="54" y="45"/>
                      <a:pt x="58" y="47"/>
                      <a:pt x="63" y="47"/>
                    </a:cubicBezTo>
                    <a:cubicBezTo>
                      <a:pt x="65" y="47"/>
                      <a:pt x="67" y="47"/>
                      <a:pt x="68" y="46"/>
                    </a:cubicBezTo>
                    <a:cubicBezTo>
                      <a:pt x="68" y="46"/>
                      <a:pt x="68" y="46"/>
                      <a:pt x="68" y="46"/>
                    </a:cubicBezTo>
                    <a:cubicBezTo>
                      <a:pt x="68" y="46"/>
                      <a:pt x="68" y="46"/>
                      <a:pt x="68" y="46"/>
                    </a:cubicBezTo>
                    <a:cubicBezTo>
                      <a:pt x="69" y="46"/>
                      <a:pt x="69" y="47"/>
                      <a:pt x="69" y="47"/>
                    </a:cubicBezTo>
                    <a:cubicBezTo>
                      <a:pt x="69" y="47"/>
                      <a:pt x="69" y="47"/>
                      <a:pt x="69" y="48"/>
                    </a:cubicBezTo>
                    <a:cubicBezTo>
                      <a:pt x="69" y="48"/>
                      <a:pt x="69" y="48"/>
                      <a:pt x="70" y="49"/>
                    </a:cubicBezTo>
                    <a:cubicBezTo>
                      <a:pt x="70" y="49"/>
                      <a:pt x="70" y="49"/>
                      <a:pt x="70" y="49"/>
                    </a:cubicBezTo>
                    <a:cubicBezTo>
                      <a:pt x="70" y="50"/>
                      <a:pt x="70" y="51"/>
                      <a:pt x="70" y="52"/>
                    </a:cubicBezTo>
                    <a:cubicBezTo>
                      <a:pt x="70" y="52"/>
                      <a:pt x="70" y="52"/>
                      <a:pt x="71" y="52"/>
                    </a:cubicBezTo>
                    <a:cubicBezTo>
                      <a:pt x="71" y="53"/>
                      <a:pt x="71" y="53"/>
                      <a:pt x="71" y="53"/>
                    </a:cubicBezTo>
                    <a:cubicBezTo>
                      <a:pt x="71" y="54"/>
                      <a:pt x="71" y="54"/>
                      <a:pt x="71" y="54"/>
                    </a:cubicBezTo>
                    <a:cubicBezTo>
                      <a:pt x="71" y="55"/>
                      <a:pt x="71" y="55"/>
                      <a:pt x="71" y="55"/>
                    </a:cubicBezTo>
                    <a:cubicBezTo>
                      <a:pt x="71" y="56"/>
                      <a:pt x="71" y="56"/>
                      <a:pt x="71" y="57"/>
                    </a:cubicBezTo>
                    <a:cubicBezTo>
                      <a:pt x="71" y="57"/>
                      <a:pt x="71" y="57"/>
                      <a:pt x="71" y="57"/>
                    </a:cubicBezTo>
                    <a:cubicBezTo>
                      <a:pt x="71" y="58"/>
                      <a:pt x="71" y="59"/>
                      <a:pt x="71" y="60"/>
                    </a:cubicBezTo>
                    <a:cubicBezTo>
                      <a:pt x="71" y="67"/>
                      <a:pt x="71" y="67"/>
                      <a:pt x="71" y="67"/>
                    </a:cubicBezTo>
                    <a:cubicBezTo>
                      <a:pt x="72" y="67"/>
                      <a:pt x="73" y="67"/>
                      <a:pt x="73" y="67"/>
                    </a:cubicBezTo>
                    <a:cubicBezTo>
                      <a:pt x="78" y="61"/>
                      <a:pt x="80" y="52"/>
                      <a:pt x="80" y="43"/>
                    </a:cubicBezTo>
                    <a:cubicBezTo>
                      <a:pt x="80" y="25"/>
                      <a:pt x="70" y="10"/>
                      <a:pt x="58" y="10"/>
                    </a:cubicBezTo>
                    <a:cubicBezTo>
                      <a:pt x="58" y="10"/>
                      <a:pt x="58" y="10"/>
                      <a:pt x="58" y="10"/>
                    </a:cubicBezTo>
                    <a:cubicBezTo>
                      <a:pt x="52" y="2"/>
                      <a:pt x="43" y="0"/>
                      <a:pt x="34" y="0"/>
                    </a:cubicBezTo>
                    <a:cubicBezTo>
                      <a:pt x="15" y="0"/>
                      <a:pt x="0" y="17"/>
                      <a:pt x="0" y="41"/>
                    </a:cubicBezTo>
                    <a:cubicBezTo>
                      <a:pt x="0" y="50"/>
                      <a:pt x="2" y="59"/>
                      <a:pt x="7" y="67"/>
                    </a:cubicBezTo>
                    <a:cubicBezTo>
                      <a:pt x="7" y="67"/>
                      <a:pt x="7" y="67"/>
                      <a:pt x="8" y="67"/>
                    </a:cubicBezTo>
                    <a:lnTo>
                      <a:pt x="8" y="6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76" name="Freeform 72"/>
              <p:cNvSpPr>
                <a:spLocks/>
              </p:cNvSpPr>
              <p:nvPr/>
            </p:nvSpPr>
            <p:spPr bwMode="auto">
              <a:xfrm>
                <a:off x="-1782763" y="2549526"/>
                <a:ext cx="123825" cy="134938"/>
              </a:xfrm>
              <a:custGeom>
                <a:avLst/>
                <a:gdLst>
                  <a:gd name="T0" fmla="*/ 78 w 78"/>
                  <a:gd name="T1" fmla="*/ 64 h 85"/>
                  <a:gd name="T2" fmla="*/ 39 w 78"/>
                  <a:gd name="T3" fmla="*/ 85 h 85"/>
                  <a:gd name="T4" fmla="*/ 0 w 78"/>
                  <a:gd name="T5" fmla="*/ 64 h 85"/>
                  <a:gd name="T6" fmla="*/ 0 w 78"/>
                  <a:gd name="T7" fmla="*/ 0 h 85"/>
                  <a:gd name="T8" fmla="*/ 78 w 78"/>
                  <a:gd name="T9" fmla="*/ 0 h 85"/>
                  <a:gd name="T10" fmla="*/ 78 w 78"/>
                  <a:gd name="T11" fmla="*/ 64 h 85"/>
                </a:gdLst>
                <a:ahLst/>
                <a:cxnLst>
                  <a:cxn ang="0">
                    <a:pos x="T0" y="T1"/>
                  </a:cxn>
                  <a:cxn ang="0">
                    <a:pos x="T2" y="T3"/>
                  </a:cxn>
                  <a:cxn ang="0">
                    <a:pos x="T4" y="T5"/>
                  </a:cxn>
                  <a:cxn ang="0">
                    <a:pos x="T6" y="T7"/>
                  </a:cxn>
                  <a:cxn ang="0">
                    <a:pos x="T8" y="T9"/>
                  </a:cxn>
                  <a:cxn ang="0">
                    <a:pos x="T10" y="T11"/>
                  </a:cxn>
                </a:cxnLst>
                <a:rect l="0" t="0" r="r" b="b"/>
                <a:pathLst>
                  <a:path w="78" h="85">
                    <a:moveTo>
                      <a:pt x="78" y="64"/>
                    </a:moveTo>
                    <a:lnTo>
                      <a:pt x="39" y="85"/>
                    </a:lnTo>
                    <a:lnTo>
                      <a:pt x="0" y="64"/>
                    </a:lnTo>
                    <a:lnTo>
                      <a:pt x="0" y="0"/>
                    </a:lnTo>
                    <a:lnTo>
                      <a:pt x="78" y="0"/>
                    </a:lnTo>
                    <a:lnTo>
                      <a:pt x="78" y="64"/>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77" name="Freeform 73"/>
              <p:cNvSpPr>
                <a:spLocks/>
              </p:cNvSpPr>
              <p:nvPr/>
            </p:nvSpPr>
            <p:spPr bwMode="auto">
              <a:xfrm>
                <a:off x="-1779588" y="2684463"/>
                <a:ext cx="117475" cy="582613"/>
              </a:xfrm>
              <a:custGeom>
                <a:avLst/>
                <a:gdLst>
                  <a:gd name="T0" fmla="*/ 45 w 74"/>
                  <a:gd name="T1" fmla="*/ 39 h 367"/>
                  <a:gd name="T2" fmla="*/ 66 w 74"/>
                  <a:gd name="T3" fmla="*/ 21 h 367"/>
                  <a:gd name="T4" fmla="*/ 37 w 74"/>
                  <a:gd name="T5" fmla="*/ 0 h 367"/>
                  <a:gd name="T6" fmla="*/ 6 w 74"/>
                  <a:gd name="T7" fmla="*/ 21 h 367"/>
                  <a:gd name="T8" fmla="*/ 29 w 74"/>
                  <a:gd name="T9" fmla="*/ 39 h 367"/>
                  <a:gd name="T10" fmla="*/ 0 w 74"/>
                  <a:gd name="T11" fmla="*/ 338 h 367"/>
                  <a:gd name="T12" fmla="*/ 37 w 74"/>
                  <a:gd name="T13" fmla="*/ 367 h 367"/>
                  <a:gd name="T14" fmla="*/ 74 w 74"/>
                  <a:gd name="T15" fmla="*/ 338 h 367"/>
                  <a:gd name="T16" fmla="*/ 45 w 74"/>
                  <a:gd name="T17" fmla="*/ 39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367">
                    <a:moveTo>
                      <a:pt x="45" y="39"/>
                    </a:moveTo>
                    <a:lnTo>
                      <a:pt x="66" y="21"/>
                    </a:lnTo>
                    <a:lnTo>
                      <a:pt x="37" y="0"/>
                    </a:lnTo>
                    <a:lnTo>
                      <a:pt x="6" y="21"/>
                    </a:lnTo>
                    <a:lnTo>
                      <a:pt x="29" y="39"/>
                    </a:lnTo>
                    <a:lnTo>
                      <a:pt x="0" y="338"/>
                    </a:lnTo>
                    <a:lnTo>
                      <a:pt x="37" y="367"/>
                    </a:lnTo>
                    <a:lnTo>
                      <a:pt x="74" y="338"/>
                    </a:lnTo>
                    <a:lnTo>
                      <a:pt x="45" y="39"/>
                    </a:ln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78" name="Freeform 74"/>
              <p:cNvSpPr>
                <a:spLocks/>
              </p:cNvSpPr>
              <p:nvPr/>
            </p:nvSpPr>
            <p:spPr bwMode="auto">
              <a:xfrm>
                <a:off x="-2165350" y="2667001"/>
                <a:ext cx="296863" cy="692150"/>
              </a:xfrm>
              <a:custGeom>
                <a:avLst/>
                <a:gdLst>
                  <a:gd name="T0" fmla="*/ 97 w 97"/>
                  <a:gd name="T1" fmla="*/ 9 h 226"/>
                  <a:gd name="T2" fmla="*/ 63 w 97"/>
                  <a:gd name="T3" fmla="*/ 0 h 226"/>
                  <a:gd name="T4" fmla="*/ 0 w 97"/>
                  <a:gd name="T5" fmla="*/ 226 h 226"/>
                  <a:gd name="T6" fmla="*/ 36 w 97"/>
                  <a:gd name="T7" fmla="*/ 226 h 226"/>
                  <a:gd name="T8" fmla="*/ 97 w 97"/>
                  <a:gd name="T9" fmla="*/ 9 h 226"/>
                </a:gdLst>
                <a:ahLst/>
                <a:cxnLst>
                  <a:cxn ang="0">
                    <a:pos x="T0" y="T1"/>
                  </a:cxn>
                  <a:cxn ang="0">
                    <a:pos x="T2" y="T3"/>
                  </a:cxn>
                  <a:cxn ang="0">
                    <a:pos x="T4" y="T5"/>
                  </a:cxn>
                  <a:cxn ang="0">
                    <a:pos x="T6" y="T7"/>
                  </a:cxn>
                  <a:cxn ang="0">
                    <a:pos x="T8" y="T9"/>
                  </a:cxn>
                </a:cxnLst>
                <a:rect l="0" t="0" r="r" b="b"/>
                <a:pathLst>
                  <a:path w="97" h="226">
                    <a:moveTo>
                      <a:pt x="97" y="9"/>
                    </a:moveTo>
                    <a:cubicBezTo>
                      <a:pt x="86" y="6"/>
                      <a:pt x="74" y="3"/>
                      <a:pt x="63" y="0"/>
                    </a:cubicBezTo>
                    <a:cubicBezTo>
                      <a:pt x="29" y="73"/>
                      <a:pt x="8" y="146"/>
                      <a:pt x="0" y="226"/>
                    </a:cubicBezTo>
                    <a:cubicBezTo>
                      <a:pt x="36" y="226"/>
                      <a:pt x="36" y="226"/>
                      <a:pt x="36" y="226"/>
                    </a:cubicBezTo>
                    <a:cubicBezTo>
                      <a:pt x="44" y="149"/>
                      <a:pt x="65" y="79"/>
                      <a:pt x="97" y="9"/>
                    </a:cubicBezTo>
                    <a:close/>
                  </a:path>
                </a:pathLst>
              </a:custGeom>
              <a:solidFill>
                <a:srgbClr val="008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79" name="Freeform 75"/>
              <p:cNvSpPr>
                <a:spLocks/>
              </p:cNvSpPr>
              <p:nvPr/>
            </p:nvSpPr>
            <p:spPr bwMode="auto">
              <a:xfrm>
                <a:off x="-1570038" y="2667001"/>
                <a:ext cx="296863" cy="692150"/>
              </a:xfrm>
              <a:custGeom>
                <a:avLst/>
                <a:gdLst>
                  <a:gd name="T0" fmla="*/ 0 w 97"/>
                  <a:gd name="T1" fmla="*/ 9 h 226"/>
                  <a:gd name="T2" fmla="*/ 34 w 97"/>
                  <a:gd name="T3" fmla="*/ 0 h 226"/>
                  <a:gd name="T4" fmla="*/ 97 w 97"/>
                  <a:gd name="T5" fmla="*/ 226 h 226"/>
                  <a:gd name="T6" fmla="*/ 61 w 97"/>
                  <a:gd name="T7" fmla="*/ 226 h 226"/>
                  <a:gd name="T8" fmla="*/ 0 w 97"/>
                  <a:gd name="T9" fmla="*/ 9 h 226"/>
                </a:gdLst>
                <a:ahLst/>
                <a:cxnLst>
                  <a:cxn ang="0">
                    <a:pos x="T0" y="T1"/>
                  </a:cxn>
                  <a:cxn ang="0">
                    <a:pos x="T2" y="T3"/>
                  </a:cxn>
                  <a:cxn ang="0">
                    <a:pos x="T4" y="T5"/>
                  </a:cxn>
                  <a:cxn ang="0">
                    <a:pos x="T6" y="T7"/>
                  </a:cxn>
                  <a:cxn ang="0">
                    <a:pos x="T8" y="T9"/>
                  </a:cxn>
                </a:cxnLst>
                <a:rect l="0" t="0" r="r" b="b"/>
                <a:pathLst>
                  <a:path w="97" h="226">
                    <a:moveTo>
                      <a:pt x="0" y="9"/>
                    </a:moveTo>
                    <a:cubicBezTo>
                      <a:pt x="11" y="6"/>
                      <a:pt x="23" y="3"/>
                      <a:pt x="34" y="0"/>
                    </a:cubicBezTo>
                    <a:cubicBezTo>
                      <a:pt x="68" y="73"/>
                      <a:pt x="89" y="146"/>
                      <a:pt x="97" y="226"/>
                    </a:cubicBezTo>
                    <a:cubicBezTo>
                      <a:pt x="61" y="226"/>
                      <a:pt x="61" y="226"/>
                      <a:pt x="61" y="226"/>
                    </a:cubicBezTo>
                    <a:cubicBezTo>
                      <a:pt x="53" y="149"/>
                      <a:pt x="32" y="79"/>
                      <a:pt x="0" y="9"/>
                    </a:cubicBezTo>
                    <a:close/>
                  </a:path>
                </a:pathLst>
              </a:custGeom>
              <a:solidFill>
                <a:srgbClr val="008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80" name="Freeform 76"/>
              <p:cNvSpPr>
                <a:spLocks/>
              </p:cNvSpPr>
              <p:nvPr/>
            </p:nvSpPr>
            <p:spPr bwMode="auto">
              <a:xfrm>
                <a:off x="-1908175" y="3522663"/>
                <a:ext cx="180975" cy="652463"/>
              </a:xfrm>
              <a:custGeom>
                <a:avLst/>
                <a:gdLst>
                  <a:gd name="T0" fmla="*/ 99 w 114"/>
                  <a:gd name="T1" fmla="*/ 411 h 411"/>
                  <a:gd name="T2" fmla="*/ 16 w 114"/>
                  <a:gd name="T3" fmla="*/ 411 h 411"/>
                  <a:gd name="T4" fmla="*/ 0 w 114"/>
                  <a:gd name="T5" fmla="*/ 0 h 411"/>
                  <a:gd name="T6" fmla="*/ 114 w 114"/>
                  <a:gd name="T7" fmla="*/ 0 h 411"/>
                  <a:gd name="T8" fmla="*/ 99 w 114"/>
                  <a:gd name="T9" fmla="*/ 411 h 411"/>
                </a:gdLst>
                <a:ahLst/>
                <a:cxnLst>
                  <a:cxn ang="0">
                    <a:pos x="T0" y="T1"/>
                  </a:cxn>
                  <a:cxn ang="0">
                    <a:pos x="T2" y="T3"/>
                  </a:cxn>
                  <a:cxn ang="0">
                    <a:pos x="T4" y="T5"/>
                  </a:cxn>
                  <a:cxn ang="0">
                    <a:pos x="T6" y="T7"/>
                  </a:cxn>
                  <a:cxn ang="0">
                    <a:pos x="T8" y="T9"/>
                  </a:cxn>
                </a:cxnLst>
                <a:rect l="0" t="0" r="r" b="b"/>
                <a:pathLst>
                  <a:path w="114" h="411">
                    <a:moveTo>
                      <a:pt x="99" y="411"/>
                    </a:moveTo>
                    <a:lnTo>
                      <a:pt x="16" y="411"/>
                    </a:lnTo>
                    <a:lnTo>
                      <a:pt x="0" y="0"/>
                    </a:lnTo>
                    <a:lnTo>
                      <a:pt x="114" y="0"/>
                    </a:lnTo>
                    <a:lnTo>
                      <a:pt x="99" y="411"/>
                    </a:lnTo>
                    <a:close/>
                  </a:path>
                </a:pathLst>
              </a:custGeom>
              <a:solidFill>
                <a:srgbClr val="00B2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81" name="Freeform 77"/>
              <p:cNvSpPr>
                <a:spLocks/>
              </p:cNvSpPr>
              <p:nvPr/>
            </p:nvSpPr>
            <p:spPr bwMode="auto">
              <a:xfrm>
                <a:off x="-1717675" y="3522663"/>
                <a:ext cx="184150" cy="652463"/>
              </a:xfrm>
              <a:custGeom>
                <a:avLst/>
                <a:gdLst>
                  <a:gd name="T0" fmla="*/ 101 w 116"/>
                  <a:gd name="T1" fmla="*/ 411 h 411"/>
                  <a:gd name="T2" fmla="*/ 16 w 116"/>
                  <a:gd name="T3" fmla="*/ 411 h 411"/>
                  <a:gd name="T4" fmla="*/ 0 w 116"/>
                  <a:gd name="T5" fmla="*/ 0 h 411"/>
                  <a:gd name="T6" fmla="*/ 116 w 116"/>
                  <a:gd name="T7" fmla="*/ 0 h 411"/>
                  <a:gd name="T8" fmla="*/ 101 w 116"/>
                  <a:gd name="T9" fmla="*/ 411 h 411"/>
                </a:gdLst>
                <a:ahLst/>
                <a:cxnLst>
                  <a:cxn ang="0">
                    <a:pos x="T0" y="T1"/>
                  </a:cxn>
                  <a:cxn ang="0">
                    <a:pos x="T2" y="T3"/>
                  </a:cxn>
                  <a:cxn ang="0">
                    <a:pos x="T4" y="T5"/>
                  </a:cxn>
                  <a:cxn ang="0">
                    <a:pos x="T6" y="T7"/>
                  </a:cxn>
                  <a:cxn ang="0">
                    <a:pos x="T8" y="T9"/>
                  </a:cxn>
                </a:cxnLst>
                <a:rect l="0" t="0" r="r" b="b"/>
                <a:pathLst>
                  <a:path w="116" h="411">
                    <a:moveTo>
                      <a:pt x="101" y="411"/>
                    </a:moveTo>
                    <a:lnTo>
                      <a:pt x="16" y="411"/>
                    </a:lnTo>
                    <a:lnTo>
                      <a:pt x="0" y="0"/>
                    </a:lnTo>
                    <a:lnTo>
                      <a:pt x="116" y="0"/>
                    </a:lnTo>
                    <a:lnTo>
                      <a:pt x="101" y="411"/>
                    </a:lnTo>
                    <a:close/>
                  </a:path>
                </a:pathLst>
              </a:custGeom>
              <a:solidFill>
                <a:srgbClr val="00B2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82" name="Freeform 78"/>
              <p:cNvSpPr>
                <a:spLocks/>
              </p:cNvSpPr>
              <p:nvPr/>
            </p:nvSpPr>
            <p:spPr bwMode="auto">
              <a:xfrm>
                <a:off x="-1895475" y="4160838"/>
                <a:ext cx="157163" cy="79375"/>
              </a:xfrm>
              <a:custGeom>
                <a:avLst/>
                <a:gdLst>
                  <a:gd name="T0" fmla="*/ 26 w 51"/>
                  <a:gd name="T1" fmla="*/ 0 h 26"/>
                  <a:gd name="T2" fmla="*/ 0 w 51"/>
                  <a:gd name="T3" fmla="*/ 26 h 26"/>
                  <a:gd name="T4" fmla="*/ 51 w 51"/>
                  <a:gd name="T5" fmla="*/ 26 h 26"/>
                  <a:gd name="T6" fmla="*/ 26 w 51"/>
                  <a:gd name="T7" fmla="*/ 0 h 26"/>
                </a:gdLst>
                <a:ahLst/>
                <a:cxnLst>
                  <a:cxn ang="0">
                    <a:pos x="T0" y="T1"/>
                  </a:cxn>
                  <a:cxn ang="0">
                    <a:pos x="T2" y="T3"/>
                  </a:cxn>
                  <a:cxn ang="0">
                    <a:pos x="T4" y="T5"/>
                  </a:cxn>
                  <a:cxn ang="0">
                    <a:pos x="T6" y="T7"/>
                  </a:cxn>
                </a:cxnLst>
                <a:rect l="0" t="0" r="r" b="b"/>
                <a:pathLst>
                  <a:path w="51" h="26">
                    <a:moveTo>
                      <a:pt x="26" y="0"/>
                    </a:moveTo>
                    <a:cubicBezTo>
                      <a:pt x="11" y="0"/>
                      <a:pt x="0" y="12"/>
                      <a:pt x="0" y="26"/>
                    </a:cubicBezTo>
                    <a:cubicBezTo>
                      <a:pt x="51" y="26"/>
                      <a:pt x="51" y="26"/>
                      <a:pt x="51" y="26"/>
                    </a:cubicBezTo>
                    <a:cubicBezTo>
                      <a:pt x="51" y="12"/>
                      <a:pt x="40" y="0"/>
                      <a:pt x="26"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83" name="Freeform 79"/>
              <p:cNvSpPr>
                <a:spLocks/>
              </p:cNvSpPr>
              <p:nvPr/>
            </p:nvSpPr>
            <p:spPr bwMode="auto">
              <a:xfrm>
                <a:off x="-1701800" y="4160838"/>
                <a:ext cx="155575" cy="79375"/>
              </a:xfrm>
              <a:custGeom>
                <a:avLst/>
                <a:gdLst>
                  <a:gd name="T0" fmla="*/ 25 w 51"/>
                  <a:gd name="T1" fmla="*/ 0 h 26"/>
                  <a:gd name="T2" fmla="*/ 0 w 51"/>
                  <a:gd name="T3" fmla="*/ 26 h 26"/>
                  <a:gd name="T4" fmla="*/ 51 w 51"/>
                  <a:gd name="T5" fmla="*/ 26 h 26"/>
                  <a:gd name="T6" fmla="*/ 25 w 51"/>
                  <a:gd name="T7" fmla="*/ 0 h 26"/>
                </a:gdLst>
                <a:ahLst/>
                <a:cxnLst>
                  <a:cxn ang="0">
                    <a:pos x="T0" y="T1"/>
                  </a:cxn>
                  <a:cxn ang="0">
                    <a:pos x="T2" y="T3"/>
                  </a:cxn>
                  <a:cxn ang="0">
                    <a:pos x="T4" y="T5"/>
                  </a:cxn>
                  <a:cxn ang="0">
                    <a:pos x="T6" y="T7"/>
                  </a:cxn>
                </a:cxnLst>
                <a:rect l="0" t="0" r="r" b="b"/>
                <a:pathLst>
                  <a:path w="51" h="26">
                    <a:moveTo>
                      <a:pt x="25" y="0"/>
                    </a:moveTo>
                    <a:cubicBezTo>
                      <a:pt x="11" y="0"/>
                      <a:pt x="0" y="12"/>
                      <a:pt x="0" y="26"/>
                    </a:cubicBezTo>
                    <a:cubicBezTo>
                      <a:pt x="51" y="26"/>
                      <a:pt x="51" y="26"/>
                      <a:pt x="51" y="26"/>
                    </a:cubicBezTo>
                    <a:cubicBezTo>
                      <a:pt x="51" y="12"/>
                      <a:pt x="39" y="0"/>
                      <a:pt x="25"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84" name="Freeform 80"/>
              <p:cNvSpPr>
                <a:spLocks/>
              </p:cNvSpPr>
              <p:nvPr/>
            </p:nvSpPr>
            <p:spPr bwMode="auto">
              <a:xfrm>
                <a:off x="-2149475" y="3359151"/>
                <a:ext cx="79375" cy="88900"/>
              </a:xfrm>
              <a:custGeom>
                <a:avLst/>
                <a:gdLst>
                  <a:gd name="T0" fmla="*/ 0 w 26"/>
                  <a:gd name="T1" fmla="*/ 0 h 29"/>
                  <a:gd name="T2" fmla="*/ 0 w 26"/>
                  <a:gd name="T3" fmla="*/ 16 h 29"/>
                  <a:gd name="T4" fmla="*/ 13 w 26"/>
                  <a:gd name="T5" fmla="*/ 29 h 29"/>
                  <a:gd name="T6" fmla="*/ 26 w 26"/>
                  <a:gd name="T7" fmla="*/ 16 h 29"/>
                  <a:gd name="T8" fmla="*/ 26 w 26"/>
                  <a:gd name="T9" fmla="*/ 0 h 29"/>
                  <a:gd name="T10" fmla="*/ 0 w 26"/>
                  <a:gd name="T11" fmla="*/ 0 h 29"/>
                </a:gdLst>
                <a:ahLst/>
                <a:cxnLst>
                  <a:cxn ang="0">
                    <a:pos x="T0" y="T1"/>
                  </a:cxn>
                  <a:cxn ang="0">
                    <a:pos x="T2" y="T3"/>
                  </a:cxn>
                  <a:cxn ang="0">
                    <a:pos x="T4" y="T5"/>
                  </a:cxn>
                  <a:cxn ang="0">
                    <a:pos x="T6" y="T7"/>
                  </a:cxn>
                  <a:cxn ang="0">
                    <a:pos x="T8" y="T9"/>
                  </a:cxn>
                  <a:cxn ang="0">
                    <a:pos x="T10" y="T11"/>
                  </a:cxn>
                </a:cxnLst>
                <a:rect l="0" t="0" r="r" b="b"/>
                <a:pathLst>
                  <a:path w="26" h="29">
                    <a:moveTo>
                      <a:pt x="0" y="0"/>
                    </a:moveTo>
                    <a:cubicBezTo>
                      <a:pt x="0" y="16"/>
                      <a:pt x="0" y="16"/>
                      <a:pt x="0" y="16"/>
                    </a:cubicBezTo>
                    <a:cubicBezTo>
                      <a:pt x="0" y="23"/>
                      <a:pt x="6" y="29"/>
                      <a:pt x="13" y="29"/>
                    </a:cubicBezTo>
                    <a:cubicBezTo>
                      <a:pt x="20" y="29"/>
                      <a:pt x="26" y="23"/>
                      <a:pt x="26" y="16"/>
                    </a:cubicBezTo>
                    <a:cubicBezTo>
                      <a:pt x="26" y="0"/>
                      <a:pt x="26" y="0"/>
                      <a:pt x="26" y="0"/>
                    </a:cubicBezTo>
                    <a:lnTo>
                      <a:pt x="0" y="0"/>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85" name="Freeform 81"/>
              <p:cNvSpPr>
                <a:spLocks/>
              </p:cNvSpPr>
              <p:nvPr/>
            </p:nvSpPr>
            <p:spPr bwMode="auto">
              <a:xfrm>
                <a:off x="-1368425" y="3359151"/>
                <a:ext cx="80963" cy="88900"/>
              </a:xfrm>
              <a:custGeom>
                <a:avLst/>
                <a:gdLst>
                  <a:gd name="T0" fmla="*/ 0 w 26"/>
                  <a:gd name="T1" fmla="*/ 0 h 29"/>
                  <a:gd name="T2" fmla="*/ 0 w 26"/>
                  <a:gd name="T3" fmla="*/ 16 h 29"/>
                  <a:gd name="T4" fmla="*/ 13 w 26"/>
                  <a:gd name="T5" fmla="*/ 29 h 29"/>
                  <a:gd name="T6" fmla="*/ 26 w 26"/>
                  <a:gd name="T7" fmla="*/ 16 h 29"/>
                  <a:gd name="T8" fmla="*/ 26 w 26"/>
                  <a:gd name="T9" fmla="*/ 0 h 29"/>
                  <a:gd name="T10" fmla="*/ 0 w 26"/>
                  <a:gd name="T11" fmla="*/ 0 h 29"/>
                </a:gdLst>
                <a:ahLst/>
                <a:cxnLst>
                  <a:cxn ang="0">
                    <a:pos x="T0" y="T1"/>
                  </a:cxn>
                  <a:cxn ang="0">
                    <a:pos x="T2" y="T3"/>
                  </a:cxn>
                  <a:cxn ang="0">
                    <a:pos x="T4" y="T5"/>
                  </a:cxn>
                  <a:cxn ang="0">
                    <a:pos x="T6" y="T7"/>
                  </a:cxn>
                  <a:cxn ang="0">
                    <a:pos x="T8" y="T9"/>
                  </a:cxn>
                  <a:cxn ang="0">
                    <a:pos x="T10" y="T11"/>
                  </a:cxn>
                </a:cxnLst>
                <a:rect l="0" t="0" r="r" b="b"/>
                <a:pathLst>
                  <a:path w="26" h="29">
                    <a:moveTo>
                      <a:pt x="0" y="0"/>
                    </a:moveTo>
                    <a:cubicBezTo>
                      <a:pt x="0" y="16"/>
                      <a:pt x="0" y="16"/>
                      <a:pt x="0" y="16"/>
                    </a:cubicBezTo>
                    <a:cubicBezTo>
                      <a:pt x="0" y="23"/>
                      <a:pt x="6" y="29"/>
                      <a:pt x="13" y="29"/>
                    </a:cubicBezTo>
                    <a:cubicBezTo>
                      <a:pt x="20" y="29"/>
                      <a:pt x="26" y="23"/>
                      <a:pt x="26" y="16"/>
                    </a:cubicBezTo>
                    <a:cubicBezTo>
                      <a:pt x="26" y="0"/>
                      <a:pt x="26" y="0"/>
                      <a:pt x="26" y="0"/>
                    </a:cubicBezTo>
                    <a:lnTo>
                      <a:pt x="0" y="0"/>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86" name="Freeform 82"/>
              <p:cNvSpPr>
                <a:spLocks/>
              </p:cNvSpPr>
              <p:nvPr/>
            </p:nvSpPr>
            <p:spPr bwMode="auto">
              <a:xfrm>
                <a:off x="-1974850" y="2651126"/>
                <a:ext cx="509588" cy="871538"/>
              </a:xfrm>
              <a:custGeom>
                <a:avLst/>
                <a:gdLst>
                  <a:gd name="T0" fmla="*/ 199 w 321"/>
                  <a:gd name="T1" fmla="*/ 0 h 549"/>
                  <a:gd name="T2" fmla="*/ 160 w 321"/>
                  <a:gd name="T3" fmla="*/ 313 h 549"/>
                  <a:gd name="T4" fmla="*/ 121 w 321"/>
                  <a:gd name="T5" fmla="*/ 0 h 549"/>
                  <a:gd name="T6" fmla="*/ 0 w 321"/>
                  <a:gd name="T7" fmla="*/ 10 h 549"/>
                  <a:gd name="T8" fmla="*/ 0 w 321"/>
                  <a:gd name="T9" fmla="*/ 549 h 549"/>
                  <a:gd name="T10" fmla="*/ 321 w 321"/>
                  <a:gd name="T11" fmla="*/ 549 h 549"/>
                  <a:gd name="T12" fmla="*/ 321 w 321"/>
                  <a:gd name="T13" fmla="*/ 10 h 549"/>
                  <a:gd name="T14" fmla="*/ 199 w 321"/>
                  <a:gd name="T15" fmla="*/ 0 h 5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1" h="549">
                    <a:moveTo>
                      <a:pt x="199" y="0"/>
                    </a:moveTo>
                    <a:lnTo>
                      <a:pt x="160" y="313"/>
                    </a:lnTo>
                    <a:lnTo>
                      <a:pt x="121" y="0"/>
                    </a:lnTo>
                    <a:lnTo>
                      <a:pt x="0" y="10"/>
                    </a:lnTo>
                    <a:lnTo>
                      <a:pt x="0" y="549"/>
                    </a:lnTo>
                    <a:lnTo>
                      <a:pt x="321" y="549"/>
                    </a:lnTo>
                    <a:lnTo>
                      <a:pt x="321" y="10"/>
                    </a:lnTo>
                    <a:lnTo>
                      <a:pt x="199" y="0"/>
                    </a:lnTo>
                    <a:close/>
                  </a:path>
                </a:pathLst>
              </a:custGeom>
              <a:solidFill>
                <a:srgbClr val="008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87" name="Freeform 83"/>
              <p:cNvSpPr>
                <a:spLocks/>
              </p:cNvSpPr>
              <p:nvPr/>
            </p:nvSpPr>
            <p:spPr bwMode="auto">
              <a:xfrm>
                <a:off x="-1619250" y="2424113"/>
                <a:ext cx="0" cy="317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1"/>
                      <a:pt x="0" y="1"/>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88" name="Freeform 84"/>
              <p:cNvSpPr>
                <a:spLocks/>
              </p:cNvSpPr>
              <p:nvPr/>
            </p:nvSpPr>
            <p:spPr bwMode="auto">
              <a:xfrm>
                <a:off x="-1619250" y="242093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89" name="Freeform 85"/>
              <p:cNvSpPr>
                <a:spLocks/>
              </p:cNvSpPr>
              <p:nvPr/>
            </p:nvSpPr>
            <p:spPr bwMode="auto">
              <a:xfrm>
                <a:off x="-1625600" y="241141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90" name="Freeform 86"/>
              <p:cNvSpPr>
                <a:spLocks/>
              </p:cNvSpPr>
              <p:nvPr/>
            </p:nvSpPr>
            <p:spPr bwMode="auto">
              <a:xfrm>
                <a:off x="-1622425" y="24145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91" name="Freeform 87"/>
              <p:cNvSpPr>
                <a:spLocks/>
              </p:cNvSpPr>
              <p:nvPr/>
            </p:nvSpPr>
            <p:spPr bwMode="auto">
              <a:xfrm>
                <a:off x="-1822450" y="241141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92" name="Freeform 88"/>
              <p:cNvSpPr>
                <a:spLocks/>
              </p:cNvSpPr>
              <p:nvPr/>
            </p:nvSpPr>
            <p:spPr bwMode="auto">
              <a:xfrm>
                <a:off x="-1616075" y="2427288"/>
                <a:ext cx="0" cy="317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93" name="Freeform 89"/>
              <p:cNvSpPr>
                <a:spLocks/>
              </p:cNvSpPr>
              <p:nvPr/>
            </p:nvSpPr>
            <p:spPr bwMode="auto">
              <a:xfrm>
                <a:off x="-1616075" y="2433638"/>
                <a:ext cx="0" cy="6350"/>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1"/>
                      <a:pt x="0" y="0"/>
                      <a:pt x="0" y="0"/>
                    </a:cubicBezTo>
                    <a:cubicBezTo>
                      <a:pt x="0" y="0"/>
                      <a:pt x="0" y="1"/>
                      <a:pt x="0" y="2"/>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94" name="Freeform 90"/>
              <p:cNvSpPr>
                <a:spLocks/>
              </p:cNvSpPr>
              <p:nvPr/>
            </p:nvSpPr>
            <p:spPr bwMode="auto">
              <a:xfrm>
                <a:off x="-1625600" y="240823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95" name="Freeform 91"/>
              <p:cNvSpPr>
                <a:spLocks/>
              </p:cNvSpPr>
              <p:nvPr/>
            </p:nvSpPr>
            <p:spPr bwMode="auto">
              <a:xfrm>
                <a:off x="-1827213" y="2430463"/>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96" name="Freeform 92"/>
              <p:cNvSpPr>
                <a:spLocks/>
              </p:cNvSpPr>
              <p:nvPr/>
            </p:nvSpPr>
            <p:spPr bwMode="auto">
              <a:xfrm>
                <a:off x="-1825625" y="242093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97" name="Freeform 93"/>
              <p:cNvSpPr>
                <a:spLocks/>
              </p:cNvSpPr>
              <p:nvPr/>
            </p:nvSpPr>
            <p:spPr bwMode="auto">
              <a:xfrm>
                <a:off x="-1825625" y="241776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98" name="Freeform 94"/>
              <p:cNvSpPr>
                <a:spLocks/>
              </p:cNvSpPr>
              <p:nvPr/>
            </p:nvSpPr>
            <p:spPr bwMode="auto">
              <a:xfrm>
                <a:off x="-1827213" y="24272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99" name="Freeform 95"/>
              <p:cNvSpPr>
                <a:spLocks/>
              </p:cNvSpPr>
              <p:nvPr/>
            </p:nvSpPr>
            <p:spPr bwMode="auto">
              <a:xfrm>
                <a:off x="-1846263" y="2398713"/>
                <a:ext cx="247650" cy="222250"/>
              </a:xfrm>
              <a:custGeom>
                <a:avLst/>
                <a:gdLst>
                  <a:gd name="T0" fmla="*/ 77 w 81"/>
                  <a:gd name="T1" fmla="*/ 18 h 72"/>
                  <a:gd name="T2" fmla="*/ 75 w 81"/>
                  <a:gd name="T3" fmla="*/ 17 h 72"/>
                  <a:gd name="T4" fmla="*/ 75 w 81"/>
                  <a:gd name="T5" fmla="*/ 13 h 72"/>
                  <a:gd name="T6" fmla="*/ 75 w 81"/>
                  <a:gd name="T7" fmla="*/ 11 h 72"/>
                  <a:gd name="T8" fmla="*/ 75 w 81"/>
                  <a:gd name="T9" fmla="*/ 10 h 72"/>
                  <a:gd name="T10" fmla="*/ 75 w 81"/>
                  <a:gd name="T11" fmla="*/ 9 h 72"/>
                  <a:gd name="T12" fmla="*/ 74 w 81"/>
                  <a:gd name="T13" fmla="*/ 9 h 72"/>
                  <a:gd name="T14" fmla="*/ 74 w 81"/>
                  <a:gd name="T15" fmla="*/ 8 h 72"/>
                  <a:gd name="T16" fmla="*/ 74 w 81"/>
                  <a:gd name="T17" fmla="*/ 7 h 72"/>
                  <a:gd name="T18" fmla="*/ 74 w 81"/>
                  <a:gd name="T19" fmla="*/ 7 h 72"/>
                  <a:gd name="T20" fmla="*/ 73 w 81"/>
                  <a:gd name="T21" fmla="*/ 5 h 72"/>
                  <a:gd name="T22" fmla="*/ 73 w 81"/>
                  <a:gd name="T23" fmla="*/ 5 h 72"/>
                  <a:gd name="T24" fmla="*/ 72 w 81"/>
                  <a:gd name="T25" fmla="*/ 4 h 72"/>
                  <a:gd name="T26" fmla="*/ 72 w 81"/>
                  <a:gd name="T27" fmla="*/ 4 h 72"/>
                  <a:gd name="T28" fmla="*/ 72 w 81"/>
                  <a:gd name="T29" fmla="*/ 3 h 72"/>
                  <a:gd name="T30" fmla="*/ 72 w 81"/>
                  <a:gd name="T31" fmla="*/ 3 h 72"/>
                  <a:gd name="T32" fmla="*/ 65 w 81"/>
                  <a:gd name="T33" fmla="*/ 4 h 72"/>
                  <a:gd name="T34" fmla="*/ 54 w 81"/>
                  <a:gd name="T35" fmla="*/ 1 h 72"/>
                  <a:gd name="T36" fmla="*/ 33 w 81"/>
                  <a:gd name="T37" fmla="*/ 4 h 72"/>
                  <a:gd name="T38" fmla="*/ 11 w 81"/>
                  <a:gd name="T39" fmla="*/ 0 h 72"/>
                  <a:gd name="T40" fmla="*/ 8 w 81"/>
                  <a:gd name="T41" fmla="*/ 4 h 72"/>
                  <a:gd name="T42" fmla="*/ 8 w 81"/>
                  <a:gd name="T43" fmla="*/ 4 h 72"/>
                  <a:gd name="T44" fmla="*/ 7 w 81"/>
                  <a:gd name="T45" fmla="*/ 6 h 72"/>
                  <a:gd name="T46" fmla="*/ 7 w 81"/>
                  <a:gd name="T47" fmla="*/ 6 h 72"/>
                  <a:gd name="T48" fmla="*/ 7 w 81"/>
                  <a:gd name="T49" fmla="*/ 7 h 72"/>
                  <a:gd name="T50" fmla="*/ 7 w 81"/>
                  <a:gd name="T51" fmla="*/ 7 h 72"/>
                  <a:gd name="T52" fmla="*/ 6 w 81"/>
                  <a:gd name="T53" fmla="*/ 9 h 72"/>
                  <a:gd name="T54" fmla="*/ 6 w 81"/>
                  <a:gd name="T55" fmla="*/ 9 h 72"/>
                  <a:gd name="T56" fmla="*/ 6 w 81"/>
                  <a:gd name="T57" fmla="*/ 10 h 72"/>
                  <a:gd name="T58" fmla="*/ 6 w 81"/>
                  <a:gd name="T59" fmla="*/ 11 h 72"/>
                  <a:gd name="T60" fmla="*/ 6 w 81"/>
                  <a:gd name="T61" fmla="*/ 13 h 72"/>
                  <a:gd name="T62" fmla="*/ 6 w 81"/>
                  <a:gd name="T63" fmla="*/ 17 h 72"/>
                  <a:gd name="T64" fmla="*/ 5 w 81"/>
                  <a:gd name="T65" fmla="*/ 18 h 72"/>
                  <a:gd name="T66" fmla="*/ 0 w 81"/>
                  <a:gd name="T67" fmla="*/ 23 h 72"/>
                  <a:gd name="T68" fmla="*/ 0 w 81"/>
                  <a:gd name="T69" fmla="*/ 36 h 72"/>
                  <a:gd name="T70" fmla="*/ 6 w 81"/>
                  <a:gd name="T71" fmla="*/ 42 h 72"/>
                  <a:gd name="T72" fmla="*/ 6 w 81"/>
                  <a:gd name="T73" fmla="*/ 56 h 72"/>
                  <a:gd name="T74" fmla="*/ 23 w 81"/>
                  <a:gd name="T75" fmla="*/ 72 h 72"/>
                  <a:gd name="T76" fmla="*/ 58 w 81"/>
                  <a:gd name="T77" fmla="*/ 72 h 72"/>
                  <a:gd name="T78" fmla="*/ 75 w 81"/>
                  <a:gd name="T79" fmla="*/ 56 h 72"/>
                  <a:gd name="T80" fmla="*/ 75 w 81"/>
                  <a:gd name="T81" fmla="*/ 42 h 72"/>
                  <a:gd name="T82" fmla="*/ 81 w 81"/>
                  <a:gd name="T83" fmla="*/ 36 h 72"/>
                  <a:gd name="T84" fmla="*/ 81 w 81"/>
                  <a:gd name="T85" fmla="*/ 23 h 72"/>
                  <a:gd name="T86" fmla="*/ 77 w 81"/>
                  <a:gd name="T87" fmla="*/ 1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 h="72">
                    <a:moveTo>
                      <a:pt x="77" y="18"/>
                    </a:moveTo>
                    <a:cubicBezTo>
                      <a:pt x="76" y="18"/>
                      <a:pt x="76" y="17"/>
                      <a:pt x="75" y="17"/>
                    </a:cubicBezTo>
                    <a:cubicBezTo>
                      <a:pt x="75" y="13"/>
                      <a:pt x="75" y="13"/>
                      <a:pt x="75" y="13"/>
                    </a:cubicBezTo>
                    <a:cubicBezTo>
                      <a:pt x="75" y="12"/>
                      <a:pt x="75" y="11"/>
                      <a:pt x="75" y="11"/>
                    </a:cubicBezTo>
                    <a:cubicBezTo>
                      <a:pt x="75" y="11"/>
                      <a:pt x="75" y="11"/>
                      <a:pt x="75" y="10"/>
                    </a:cubicBezTo>
                    <a:cubicBezTo>
                      <a:pt x="75" y="10"/>
                      <a:pt x="75" y="10"/>
                      <a:pt x="75" y="9"/>
                    </a:cubicBezTo>
                    <a:cubicBezTo>
                      <a:pt x="74" y="9"/>
                      <a:pt x="74" y="9"/>
                      <a:pt x="74" y="9"/>
                    </a:cubicBezTo>
                    <a:cubicBezTo>
                      <a:pt x="74" y="9"/>
                      <a:pt x="74" y="8"/>
                      <a:pt x="74" y="8"/>
                    </a:cubicBezTo>
                    <a:cubicBezTo>
                      <a:pt x="74" y="8"/>
                      <a:pt x="74" y="8"/>
                      <a:pt x="74" y="7"/>
                    </a:cubicBezTo>
                    <a:cubicBezTo>
                      <a:pt x="74" y="7"/>
                      <a:pt x="74" y="7"/>
                      <a:pt x="74" y="7"/>
                    </a:cubicBezTo>
                    <a:cubicBezTo>
                      <a:pt x="74" y="6"/>
                      <a:pt x="73" y="6"/>
                      <a:pt x="73" y="5"/>
                    </a:cubicBezTo>
                    <a:cubicBezTo>
                      <a:pt x="73" y="5"/>
                      <a:pt x="73" y="5"/>
                      <a:pt x="73" y="5"/>
                    </a:cubicBezTo>
                    <a:cubicBezTo>
                      <a:pt x="73" y="5"/>
                      <a:pt x="73" y="4"/>
                      <a:pt x="72" y="4"/>
                    </a:cubicBezTo>
                    <a:cubicBezTo>
                      <a:pt x="72" y="4"/>
                      <a:pt x="72" y="4"/>
                      <a:pt x="72" y="4"/>
                    </a:cubicBezTo>
                    <a:cubicBezTo>
                      <a:pt x="72" y="3"/>
                      <a:pt x="72" y="3"/>
                      <a:pt x="72" y="3"/>
                    </a:cubicBezTo>
                    <a:cubicBezTo>
                      <a:pt x="72" y="3"/>
                      <a:pt x="72" y="3"/>
                      <a:pt x="72" y="3"/>
                    </a:cubicBezTo>
                    <a:cubicBezTo>
                      <a:pt x="70" y="3"/>
                      <a:pt x="68" y="4"/>
                      <a:pt x="65" y="4"/>
                    </a:cubicBezTo>
                    <a:cubicBezTo>
                      <a:pt x="61" y="4"/>
                      <a:pt x="56" y="2"/>
                      <a:pt x="54" y="1"/>
                    </a:cubicBezTo>
                    <a:cubicBezTo>
                      <a:pt x="49" y="2"/>
                      <a:pt x="41" y="4"/>
                      <a:pt x="33" y="4"/>
                    </a:cubicBezTo>
                    <a:cubicBezTo>
                      <a:pt x="24" y="4"/>
                      <a:pt x="16" y="2"/>
                      <a:pt x="11" y="0"/>
                    </a:cubicBezTo>
                    <a:cubicBezTo>
                      <a:pt x="10" y="2"/>
                      <a:pt x="9" y="3"/>
                      <a:pt x="8" y="4"/>
                    </a:cubicBezTo>
                    <a:cubicBezTo>
                      <a:pt x="8" y="4"/>
                      <a:pt x="8" y="4"/>
                      <a:pt x="8" y="4"/>
                    </a:cubicBezTo>
                    <a:cubicBezTo>
                      <a:pt x="8" y="5"/>
                      <a:pt x="8" y="5"/>
                      <a:pt x="7" y="6"/>
                    </a:cubicBezTo>
                    <a:cubicBezTo>
                      <a:pt x="7" y="6"/>
                      <a:pt x="7" y="6"/>
                      <a:pt x="7" y="6"/>
                    </a:cubicBezTo>
                    <a:cubicBezTo>
                      <a:pt x="7" y="6"/>
                      <a:pt x="7" y="7"/>
                      <a:pt x="7" y="7"/>
                    </a:cubicBezTo>
                    <a:cubicBezTo>
                      <a:pt x="7" y="7"/>
                      <a:pt x="7" y="7"/>
                      <a:pt x="7" y="7"/>
                    </a:cubicBezTo>
                    <a:cubicBezTo>
                      <a:pt x="7" y="8"/>
                      <a:pt x="6" y="8"/>
                      <a:pt x="6" y="9"/>
                    </a:cubicBezTo>
                    <a:cubicBezTo>
                      <a:pt x="6" y="9"/>
                      <a:pt x="6" y="9"/>
                      <a:pt x="6" y="9"/>
                    </a:cubicBezTo>
                    <a:cubicBezTo>
                      <a:pt x="6" y="9"/>
                      <a:pt x="6" y="10"/>
                      <a:pt x="6" y="10"/>
                    </a:cubicBezTo>
                    <a:cubicBezTo>
                      <a:pt x="6" y="11"/>
                      <a:pt x="6" y="11"/>
                      <a:pt x="6" y="11"/>
                    </a:cubicBezTo>
                    <a:cubicBezTo>
                      <a:pt x="6" y="11"/>
                      <a:pt x="6" y="12"/>
                      <a:pt x="6" y="13"/>
                    </a:cubicBezTo>
                    <a:cubicBezTo>
                      <a:pt x="6" y="17"/>
                      <a:pt x="6" y="17"/>
                      <a:pt x="6" y="17"/>
                    </a:cubicBezTo>
                    <a:cubicBezTo>
                      <a:pt x="6" y="17"/>
                      <a:pt x="5" y="17"/>
                      <a:pt x="5" y="18"/>
                    </a:cubicBezTo>
                    <a:cubicBezTo>
                      <a:pt x="2" y="18"/>
                      <a:pt x="0" y="20"/>
                      <a:pt x="0" y="23"/>
                    </a:cubicBezTo>
                    <a:cubicBezTo>
                      <a:pt x="0" y="36"/>
                      <a:pt x="0" y="36"/>
                      <a:pt x="0" y="36"/>
                    </a:cubicBezTo>
                    <a:cubicBezTo>
                      <a:pt x="0" y="39"/>
                      <a:pt x="3" y="42"/>
                      <a:pt x="6" y="42"/>
                    </a:cubicBezTo>
                    <a:cubicBezTo>
                      <a:pt x="6" y="56"/>
                      <a:pt x="6" y="56"/>
                      <a:pt x="6" y="56"/>
                    </a:cubicBezTo>
                    <a:cubicBezTo>
                      <a:pt x="6" y="65"/>
                      <a:pt x="13" y="72"/>
                      <a:pt x="23" y="72"/>
                    </a:cubicBezTo>
                    <a:cubicBezTo>
                      <a:pt x="58" y="72"/>
                      <a:pt x="58" y="72"/>
                      <a:pt x="58" y="72"/>
                    </a:cubicBezTo>
                    <a:cubicBezTo>
                      <a:pt x="67" y="72"/>
                      <a:pt x="75" y="65"/>
                      <a:pt x="75" y="56"/>
                    </a:cubicBezTo>
                    <a:cubicBezTo>
                      <a:pt x="75" y="42"/>
                      <a:pt x="75" y="42"/>
                      <a:pt x="75" y="42"/>
                    </a:cubicBezTo>
                    <a:cubicBezTo>
                      <a:pt x="78" y="42"/>
                      <a:pt x="81" y="39"/>
                      <a:pt x="81" y="36"/>
                    </a:cubicBezTo>
                    <a:cubicBezTo>
                      <a:pt x="81" y="23"/>
                      <a:pt x="81" y="23"/>
                      <a:pt x="81" y="23"/>
                    </a:cubicBezTo>
                    <a:cubicBezTo>
                      <a:pt x="81" y="21"/>
                      <a:pt x="79" y="19"/>
                      <a:pt x="77" y="18"/>
                    </a:cubicBez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200" name="Freeform 107"/>
              <p:cNvSpPr>
                <a:spLocks/>
              </p:cNvSpPr>
              <p:nvPr/>
            </p:nvSpPr>
            <p:spPr bwMode="auto">
              <a:xfrm>
                <a:off x="-793750" y="2562226"/>
                <a:ext cx="0" cy="317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201" name="Freeform 108"/>
              <p:cNvSpPr>
                <a:spLocks/>
              </p:cNvSpPr>
              <p:nvPr/>
            </p:nvSpPr>
            <p:spPr bwMode="auto">
              <a:xfrm>
                <a:off x="-793750" y="255905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202" name="Freeform 109"/>
              <p:cNvSpPr>
                <a:spLocks/>
              </p:cNvSpPr>
              <p:nvPr/>
            </p:nvSpPr>
            <p:spPr bwMode="auto">
              <a:xfrm>
                <a:off x="-800100" y="254952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203" name="Freeform 110"/>
              <p:cNvSpPr>
                <a:spLocks/>
              </p:cNvSpPr>
              <p:nvPr/>
            </p:nvSpPr>
            <p:spPr bwMode="auto">
              <a:xfrm>
                <a:off x="-796925" y="255270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204" name="Freeform 111"/>
              <p:cNvSpPr>
                <a:spLocks/>
              </p:cNvSpPr>
              <p:nvPr/>
            </p:nvSpPr>
            <p:spPr bwMode="auto">
              <a:xfrm>
                <a:off x="-981075" y="254952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205" name="Freeform 112"/>
              <p:cNvSpPr>
                <a:spLocks/>
              </p:cNvSpPr>
              <p:nvPr/>
            </p:nvSpPr>
            <p:spPr bwMode="auto">
              <a:xfrm>
                <a:off x="-793750" y="2565401"/>
                <a:ext cx="0" cy="317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206" name="Freeform 113"/>
              <p:cNvSpPr>
                <a:spLocks/>
              </p:cNvSpPr>
              <p:nvPr/>
            </p:nvSpPr>
            <p:spPr bwMode="auto">
              <a:xfrm>
                <a:off x="-793750" y="2571751"/>
                <a:ext cx="0" cy="317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1"/>
                      <a:pt x="0" y="1"/>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207" name="Freeform 114"/>
              <p:cNvSpPr>
                <a:spLocks/>
              </p:cNvSpPr>
              <p:nvPr/>
            </p:nvSpPr>
            <p:spPr bwMode="auto">
              <a:xfrm>
                <a:off x="-800100" y="254635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208" name="Freeform 115"/>
              <p:cNvSpPr>
                <a:spLocks/>
              </p:cNvSpPr>
              <p:nvPr/>
            </p:nvSpPr>
            <p:spPr bwMode="auto">
              <a:xfrm>
                <a:off x="-987425" y="256857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209" name="Freeform 116"/>
              <p:cNvSpPr>
                <a:spLocks/>
              </p:cNvSpPr>
              <p:nvPr/>
            </p:nvSpPr>
            <p:spPr bwMode="auto">
              <a:xfrm>
                <a:off x="-984250" y="255905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210" name="Freeform 117"/>
              <p:cNvSpPr>
                <a:spLocks/>
              </p:cNvSpPr>
              <p:nvPr/>
            </p:nvSpPr>
            <p:spPr bwMode="auto">
              <a:xfrm>
                <a:off x="-984250" y="255587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211" name="Freeform 118"/>
              <p:cNvSpPr>
                <a:spLocks/>
              </p:cNvSpPr>
              <p:nvPr/>
            </p:nvSpPr>
            <p:spPr bwMode="auto">
              <a:xfrm>
                <a:off x="-987425" y="256540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grpSp>
        <p:sp>
          <p:nvSpPr>
            <p:cNvPr id="116" name="Freeform 5"/>
            <p:cNvSpPr>
              <a:spLocks/>
            </p:cNvSpPr>
            <p:nvPr/>
          </p:nvSpPr>
          <p:spPr bwMode="auto">
            <a:xfrm>
              <a:off x="2144816" y="3401213"/>
              <a:ext cx="469676" cy="204316"/>
            </a:xfrm>
            <a:custGeom>
              <a:avLst/>
              <a:gdLst>
                <a:gd name="T0" fmla="*/ 89 w 115"/>
                <a:gd name="T1" fmla="*/ 0 h 50"/>
                <a:gd name="T2" fmla="*/ 115 w 115"/>
                <a:gd name="T3" fmla="*/ 25 h 50"/>
                <a:gd name="T4" fmla="*/ 115 w 115"/>
                <a:gd name="T5" fmla="*/ 25 h 50"/>
                <a:gd name="T6" fmla="*/ 89 w 115"/>
                <a:gd name="T7" fmla="*/ 50 h 50"/>
                <a:gd name="T8" fmla="*/ 25 w 115"/>
                <a:gd name="T9" fmla="*/ 50 h 50"/>
                <a:gd name="T10" fmla="*/ 0 w 115"/>
                <a:gd name="T11" fmla="*/ 25 h 50"/>
                <a:gd name="T12" fmla="*/ 0 w 115"/>
                <a:gd name="T13" fmla="*/ 25 h 50"/>
                <a:gd name="T14" fmla="*/ 25 w 115"/>
                <a:gd name="T15" fmla="*/ 0 h 50"/>
                <a:gd name="T16" fmla="*/ 89 w 115"/>
                <a:gd name="T1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50">
                  <a:moveTo>
                    <a:pt x="89" y="0"/>
                  </a:moveTo>
                  <a:cubicBezTo>
                    <a:pt x="104" y="0"/>
                    <a:pt x="115" y="11"/>
                    <a:pt x="115" y="25"/>
                  </a:cubicBezTo>
                  <a:cubicBezTo>
                    <a:pt x="115" y="25"/>
                    <a:pt x="115" y="25"/>
                    <a:pt x="115" y="25"/>
                  </a:cubicBezTo>
                  <a:cubicBezTo>
                    <a:pt x="115" y="39"/>
                    <a:pt x="104" y="50"/>
                    <a:pt x="89" y="50"/>
                  </a:cubicBezTo>
                  <a:cubicBezTo>
                    <a:pt x="25" y="50"/>
                    <a:pt x="25" y="50"/>
                    <a:pt x="25" y="50"/>
                  </a:cubicBezTo>
                  <a:cubicBezTo>
                    <a:pt x="11" y="50"/>
                    <a:pt x="0" y="39"/>
                    <a:pt x="0" y="25"/>
                  </a:cubicBezTo>
                  <a:cubicBezTo>
                    <a:pt x="0" y="25"/>
                    <a:pt x="0" y="25"/>
                    <a:pt x="0" y="25"/>
                  </a:cubicBezTo>
                  <a:cubicBezTo>
                    <a:pt x="0" y="11"/>
                    <a:pt x="11" y="0"/>
                    <a:pt x="25" y="0"/>
                  </a:cubicBezTo>
                  <a:lnTo>
                    <a:pt x="89" y="0"/>
                  </a:lnTo>
                  <a:close/>
                </a:path>
              </a:pathLst>
            </a:custGeom>
            <a:solidFill>
              <a:srgbClr val="BC90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17" name="Freeform 6"/>
            <p:cNvSpPr>
              <a:spLocks/>
            </p:cNvSpPr>
            <p:nvPr/>
          </p:nvSpPr>
          <p:spPr bwMode="auto">
            <a:xfrm>
              <a:off x="2144816" y="3715156"/>
              <a:ext cx="469676" cy="208053"/>
            </a:xfrm>
            <a:custGeom>
              <a:avLst/>
              <a:gdLst>
                <a:gd name="T0" fmla="*/ 89 w 115"/>
                <a:gd name="T1" fmla="*/ 0 h 51"/>
                <a:gd name="T2" fmla="*/ 115 w 115"/>
                <a:gd name="T3" fmla="*/ 26 h 51"/>
                <a:gd name="T4" fmla="*/ 115 w 115"/>
                <a:gd name="T5" fmla="*/ 26 h 51"/>
                <a:gd name="T6" fmla="*/ 89 w 115"/>
                <a:gd name="T7" fmla="*/ 51 h 51"/>
                <a:gd name="T8" fmla="*/ 25 w 115"/>
                <a:gd name="T9" fmla="*/ 51 h 51"/>
                <a:gd name="T10" fmla="*/ 0 w 115"/>
                <a:gd name="T11" fmla="*/ 26 h 51"/>
                <a:gd name="T12" fmla="*/ 0 w 115"/>
                <a:gd name="T13" fmla="*/ 26 h 51"/>
                <a:gd name="T14" fmla="*/ 25 w 115"/>
                <a:gd name="T15" fmla="*/ 0 h 51"/>
                <a:gd name="T16" fmla="*/ 89 w 115"/>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51">
                  <a:moveTo>
                    <a:pt x="89" y="0"/>
                  </a:moveTo>
                  <a:cubicBezTo>
                    <a:pt x="104" y="0"/>
                    <a:pt x="115" y="12"/>
                    <a:pt x="115" y="26"/>
                  </a:cubicBezTo>
                  <a:cubicBezTo>
                    <a:pt x="115" y="26"/>
                    <a:pt x="115" y="26"/>
                    <a:pt x="115" y="26"/>
                  </a:cubicBezTo>
                  <a:cubicBezTo>
                    <a:pt x="115" y="40"/>
                    <a:pt x="104" y="51"/>
                    <a:pt x="89" y="51"/>
                  </a:cubicBezTo>
                  <a:cubicBezTo>
                    <a:pt x="25" y="51"/>
                    <a:pt x="25" y="51"/>
                    <a:pt x="25" y="51"/>
                  </a:cubicBezTo>
                  <a:cubicBezTo>
                    <a:pt x="11" y="51"/>
                    <a:pt x="0" y="40"/>
                    <a:pt x="0" y="26"/>
                  </a:cubicBezTo>
                  <a:cubicBezTo>
                    <a:pt x="0" y="26"/>
                    <a:pt x="0" y="26"/>
                    <a:pt x="0" y="26"/>
                  </a:cubicBezTo>
                  <a:cubicBezTo>
                    <a:pt x="0" y="12"/>
                    <a:pt x="11" y="0"/>
                    <a:pt x="25" y="0"/>
                  </a:cubicBezTo>
                  <a:lnTo>
                    <a:pt x="89" y="0"/>
                  </a:lnTo>
                  <a:close/>
                </a:path>
              </a:pathLst>
            </a:custGeom>
            <a:solidFill>
              <a:srgbClr val="BC90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18" name="Freeform 289"/>
            <p:cNvSpPr>
              <a:spLocks/>
            </p:cNvSpPr>
            <p:nvPr/>
          </p:nvSpPr>
          <p:spPr bwMode="auto">
            <a:xfrm>
              <a:off x="2540987" y="3332691"/>
              <a:ext cx="1023746" cy="1641942"/>
            </a:xfrm>
            <a:custGeom>
              <a:avLst/>
              <a:gdLst>
                <a:gd name="connsiteX0" fmla="*/ 534972 w 1023744"/>
                <a:gd name="connsiteY0" fmla="*/ 0 h 1641941"/>
                <a:gd name="connsiteX1" fmla="*/ 1000519 w 1023744"/>
                <a:gd name="connsiteY1" fmla="*/ 533077 h 1641941"/>
                <a:gd name="connsiteX2" fmla="*/ 1000519 w 1023744"/>
                <a:gd name="connsiteY2" fmla="*/ 817927 h 1641941"/>
                <a:gd name="connsiteX3" fmla="*/ 959682 w 1023744"/>
                <a:gd name="connsiteY3" fmla="*/ 1053945 h 1641941"/>
                <a:gd name="connsiteX4" fmla="*/ 1016374 w 1023744"/>
                <a:gd name="connsiteY4" fmla="*/ 1165479 h 1641941"/>
                <a:gd name="connsiteX5" fmla="*/ 1023744 w 1023744"/>
                <a:gd name="connsiteY5" fmla="*/ 1179979 h 1641941"/>
                <a:gd name="connsiteX6" fmla="*/ 934988 w 1023744"/>
                <a:gd name="connsiteY6" fmla="*/ 1277635 h 1641941"/>
                <a:gd name="connsiteX7" fmla="*/ 531161 w 1023744"/>
                <a:gd name="connsiteY7" fmla="*/ 1579389 h 1641941"/>
                <a:gd name="connsiteX8" fmla="*/ 401311 w 1023744"/>
                <a:gd name="connsiteY8" fmla="*/ 1641941 h 1641941"/>
                <a:gd name="connsiteX9" fmla="*/ 398676 w 1023744"/>
                <a:gd name="connsiteY9" fmla="*/ 1632801 h 1641941"/>
                <a:gd name="connsiteX10" fmla="*/ 302198 w 1023744"/>
                <a:gd name="connsiteY10" fmla="*/ 1298102 h 1641941"/>
                <a:gd name="connsiteX11" fmla="*/ 0 w 1023744"/>
                <a:gd name="connsiteY11" fmla="*/ 817927 h 1641941"/>
                <a:gd name="connsiteX12" fmla="*/ 0 w 1023744"/>
                <a:gd name="connsiteY12" fmla="*/ 533077 h 1641941"/>
                <a:gd name="connsiteX13" fmla="*/ 534972 w 1023744"/>
                <a:gd name="connsiteY13" fmla="*/ 0 h 164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23744" h="1641941">
                  <a:moveTo>
                    <a:pt x="534972" y="0"/>
                  </a:moveTo>
                  <a:cubicBezTo>
                    <a:pt x="833085" y="0"/>
                    <a:pt x="1000519" y="240088"/>
                    <a:pt x="1000519" y="533077"/>
                  </a:cubicBezTo>
                  <a:cubicBezTo>
                    <a:pt x="1000519" y="533077"/>
                    <a:pt x="1000519" y="533077"/>
                    <a:pt x="1000519" y="817927"/>
                  </a:cubicBezTo>
                  <a:cubicBezTo>
                    <a:pt x="1000519" y="903382"/>
                    <a:pt x="988268" y="984767"/>
                    <a:pt x="959682" y="1053945"/>
                  </a:cubicBezTo>
                  <a:cubicBezTo>
                    <a:pt x="959682" y="1053945"/>
                    <a:pt x="959682" y="1053945"/>
                    <a:pt x="1016374" y="1165479"/>
                  </a:cubicBezTo>
                  <a:lnTo>
                    <a:pt x="1023744" y="1179979"/>
                  </a:lnTo>
                  <a:lnTo>
                    <a:pt x="934988" y="1277635"/>
                  </a:lnTo>
                  <a:cubicBezTo>
                    <a:pt x="816070" y="1396553"/>
                    <a:pt x="680140" y="1498459"/>
                    <a:pt x="531161" y="1579389"/>
                  </a:cubicBezTo>
                  <a:lnTo>
                    <a:pt x="401311" y="1641941"/>
                  </a:lnTo>
                  <a:lnTo>
                    <a:pt x="398676" y="1632801"/>
                  </a:lnTo>
                  <a:cubicBezTo>
                    <a:pt x="384894" y="1584987"/>
                    <a:pt x="357328" y="1489359"/>
                    <a:pt x="302198" y="1298102"/>
                  </a:cubicBezTo>
                  <a:cubicBezTo>
                    <a:pt x="122513" y="1212647"/>
                    <a:pt x="0" y="1029530"/>
                    <a:pt x="0" y="817927"/>
                  </a:cubicBezTo>
                  <a:cubicBezTo>
                    <a:pt x="0" y="817927"/>
                    <a:pt x="0" y="817927"/>
                    <a:pt x="0" y="533077"/>
                  </a:cubicBezTo>
                  <a:cubicBezTo>
                    <a:pt x="0" y="240088"/>
                    <a:pt x="240941" y="0"/>
                    <a:pt x="534972" y="0"/>
                  </a:cubicBezTo>
                  <a:close/>
                </a:path>
              </a:pathLst>
            </a:custGeom>
            <a:solidFill>
              <a:srgbClr val="BC90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noAutofit/>
            </a:bodyPr>
            <a:lstStyle/>
            <a:p>
              <a:pPr defTabSz="895881">
                <a:defRPr/>
              </a:pPr>
              <a:endParaRPr lang="en-US" sz="1762" kern="0">
                <a:solidFill>
                  <a:sysClr val="windowText" lastClr="000000"/>
                </a:solidFill>
              </a:endParaRPr>
            </a:p>
          </p:txBody>
        </p:sp>
        <p:sp>
          <p:nvSpPr>
            <p:cNvPr id="119" name="Rectangle 11"/>
            <p:cNvSpPr>
              <a:spLocks noChangeArrowheads="1"/>
            </p:cNvSpPr>
            <p:nvPr/>
          </p:nvSpPr>
          <p:spPr bwMode="auto">
            <a:xfrm>
              <a:off x="2332934" y="2392093"/>
              <a:ext cx="1016592" cy="1892406"/>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20" name="Freeform 12"/>
            <p:cNvSpPr>
              <a:spLocks/>
            </p:cNvSpPr>
            <p:nvPr/>
          </p:nvSpPr>
          <p:spPr bwMode="auto">
            <a:xfrm>
              <a:off x="2385257" y="2417010"/>
              <a:ext cx="910699" cy="1831360"/>
            </a:xfrm>
            <a:custGeom>
              <a:avLst/>
              <a:gdLst>
                <a:gd name="T0" fmla="*/ 223 w 223"/>
                <a:gd name="T1" fmla="*/ 441 h 450"/>
                <a:gd name="T2" fmla="*/ 214 w 223"/>
                <a:gd name="T3" fmla="*/ 450 h 450"/>
                <a:gd name="T4" fmla="*/ 9 w 223"/>
                <a:gd name="T5" fmla="*/ 450 h 450"/>
                <a:gd name="T6" fmla="*/ 0 w 223"/>
                <a:gd name="T7" fmla="*/ 441 h 450"/>
                <a:gd name="T8" fmla="*/ 0 w 223"/>
                <a:gd name="T9" fmla="*/ 10 h 450"/>
                <a:gd name="T10" fmla="*/ 9 w 223"/>
                <a:gd name="T11" fmla="*/ 0 h 450"/>
                <a:gd name="T12" fmla="*/ 214 w 223"/>
                <a:gd name="T13" fmla="*/ 0 h 450"/>
                <a:gd name="T14" fmla="*/ 223 w 223"/>
                <a:gd name="T15" fmla="*/ 10 h 450"/>
                <a:gd name="T16" fmla="*/ 223 w 223"/>
                <a:gd name="T17" fmla="*/ 441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3" h="450">
                  <a:moveTo>
                    <a:pt x="223" y="441"/>
                  </a:moveTo>
                  <a:cubicBezTo>
                    <a:pt x="223" y="446"/>
                    <a:pt x="219" y="450"/>
                    <a:pt x="214" y="450"/>
                  </a:cubicBezTo>
                  <a:cubicBezTo>
                    <a:pt x="9" y="450"/>
                    <a:pt x="9" y="450"/>
                    <a:pt x="9" y="450"/>
                  </a:cubicBezTo>
                  <a:cubicBezTo>
                    <a:pt x="4" y="450"/>
                    <a:pt x="0" y="446"/>
                    <a:pt x="0" y="441"/>
                  </a:cubicBezTo>
                  <a:cubicBezTo>
                    <a:pt x="0" y="10"/>
                    <a:pt x="0" y="10"/>
                    <a:pt x="0" y="10"/>
                  </a:cubicBezTo>
                  <a:cubicBezTo>
                    <a:pt x="0" y="4"/>
                    <a:pt x="4" y="0"/>
                    <a:pt x="9" y="0"/>
                  </a:cubicBezTo>
                  <a:cubicBezTo>
                    <a:pt x="214" y="0"/>
                    <a:pt x="214" y="0"/>
                    <a:pt x="214" y="0"/>
                  </a:cubicBezTo>
                  <a:cubicBezTo>
                    <a:pt x="219" y="0"/>
                    <a:pt x="223" y="4"/>
                    <a:pt x="223" y="10"/>
                  </a:cubicBezTo>
                  <a:lnTo>
                    <a:pt x="223" y="4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21" name="Rectangle 13"/>
            <p:cNvSpPr>
              <a:spLocks noChangeArrowheads="1"/>
            </p:cNvSpPr>
            <p:nvPr/>
          </p:nvSpPr>
          <p:spPr bwMode="auto">
            <a:xfrm>
              <a:off x="2463747" y="2701057"/>
              <a:ext cx="754969" cy="1265757"/>
            </a:xfrm>
            <a:prstGeom prst="rect">
              <a:avLst/>
            </a:prstGeom>
            <a:solidFill>
              <a:schemeClr val="bg1">
                <a:lumMod val="50000"/>
              </a:schemeClr>
            </a:solidFill>
            <a:ln>
              <a:noFill/>
            </a:ln>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22" name="Freeform 14"/>
            <p:cNvSpPr>
              <a:spLocks/>
            </p:cNvSpPr>
            <p:nvPr/>
          </p:nvSpPr>
          <p:spPr bwMode="auto">
            <a:xfrm>
              <a:off x="2463747" y="4049038"/>
              <a:ext cx="48587" cy="44850"/>
            </a:xfrm>
            <a:custGeom>
              <a:avLst/>
              <a:gdLst>
                <a:gd name="T0" fmla="*/ 11 w 12"/>
                <a:gd name="T1" fmla="*/ 4 h 11"/>
                <a:gd name="T2" fmla="*/ 5 w 12"/>
                <a:gd name="T3" fmla="*/ 4 h 11"/>
                <a:gd name="T4" fmla="*/ 8 w 12"/>
                <a:gd name="T5" fmla="*/ 2 h 11"/>
                <a:gd name="T6" fmla="*/ 8 w 12"/>
                <a:gd name="T7" fmla="*/ 0 h 11"/>
                <a:gd name="T8" fmla="*/ 7 w 12"/>
                <a:gd name="T9" fmla="*/ 0 h 11"/>
                <a:gd name="T10" fmla="*/ 0 w 12"/>
                <a:gd name="T11" fmla="*/ 5 h 11"/>
                <a:gd name="T12" fmla="*/ 7 w 12"/>
                <a:gd name="T13" fmla="*/ 11 h 11"/>
                <a:gd name="T14" fmla="*/ 7 w 12"/>
                <a:gd name="T15" fmla="*/ 11 h 11"/>
                <a:gd name="T16" fmla="*/ 8 w 12"/>
                <a:gd name="T17" fmla="*/ 10 h 11"/>
                <a:gd name="T18" fmla="*/ 8 w 12"/>
                <a:gd name="T19" fmla="*/ 9 h 11"/>
                <a:gd name="T20" fmla="*/ 5 w 12"/>
                <a:gd name="T21" fmla="*/ 6 h 11"/>
                <a:gd name="T22" fmla="*/ 11 w 12"/>
                <a:gd name="T23" fmla="*/ 6 h 11"/>
                <a:gd name="T24" fmla="*/ 12 w 12"/>
                <a:gd name="T25" fmla="*/ 5 h 11"/>
                <a:gd name="T26" fmla="*/ 11 w 12"/>
                <a:gd name="T27"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11">
                  <a:moveTo>
                    <a:pt x="11" y="4"/>
                  </a:moveTo>
                  <a:cubicBezTo>
                    <a:pt x="5" y="4"/>
                    <a:pt x="5" y="4"/>
                    <a:pt x="5" y="4"/>
                  </a:cubicBezTo>
                  <a:cubicBezTo>
                    <a:pt x="8" y="2"/>
                    <a:pt x="8" y="2"/>
                    <a:pt x="8" y="2"/>
                  </a:cubicBezTo>
                  <a:cubicBezTo>
                    <a:pt x="8" y="1"/>
                    <a:pt x="9" y="1"/>
                    <a:pt x="8" y="0"/>
                  </a:cubicBezTo>
                  <a:cubicBezTo>
                    <a:pt x="8" y="0"/>
                    <a:pt x="7" y="0"/>
                    <a:pt x="7" y="0"/>
                  </a:cubicBezTo>
                  <a:cubicBezTo>
                    <a:pt x="0" y="5"/>
                    <a:pt x="0" y="5"/>
                    <a:pt x="0" y="5"/>
                  </a:cubicBezTo>
                  <a:cubicBezTo>
                    <a:pt x="7" y="11"/>
                    <a:pt x="7" y="11"/>
                    <a:pt x="7" y="11"/>
                  </a:cubicBezTo>
                  <a:cubicBezTo>
                    <a:pt x="7" y="11"/>
                    <a:pt x="7" y="11"/>
                    <a:pt x="7" y="11"/>
                  </a:cubicBezTo>
                  <a:cubicBezTo>
                    <a:pt x="8" y="11"/>
                    <a:pt x="8" y="11"/>
                    <a:pt x="8" y="10"/>
                  </a:cubicBezTo>
                  <a:cubicBezTo>
                    <a:pt x="9" y="10"/>
                    <a:pt x="8" y="9"/>
                    <a:pt x="8" y="9"/>
                  </a:cubicBezTo>
                  <a:cubicBezTo>
                    <a:pt x="5" y="6"/>
                    <a:pt x="5" y="6"/>
                    <a:pt x="5" y="6"/>
                  </a:cubicBezTo>
                  <a:cubicBezTo>
                    <a:pt x="11" y="6"/>
                    <a:pt x="11" y="6"/>
                    <a:pt x="11" y="6"/>
                  </a:cubicBezTo>
                  <a:cubicBezTo>
                    <a:pt x="12" y="6"/>
                    <a:pt x="12" y="6"/>
                    <a:pt x="12" y="5"/>
                  </a:cubicBezTo>
                  <a:cubicBezTo>
                    <a:pt x="12" y="5"/>
                    <a:pt x="12" y="4"/>
                    <a:pt x="11" y="4"/>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23" name="Freeform 16"/>
            <p:cNvSpPr>
              <a:spLocks/>
            </p:cNvSpPr>
            <p:nvPr/>
          </p:nvSpPr>
          <p:spPr bwMode="auto">
            <a:xfrm>
              <a:off x="2838737" y="4040315"/>
              <a:ext cx="28654" cy="24914"/>
            </a:xfrm>
            <a:custGeom>
              <a:avLst/>
              <a:gdLst>
                <a:gd name="T0" fmla="*/ 0 w 23"/>
                <a:gd name="T1" fmla="*/ 20 h 20"/>
                <a:gd name="T2" fmla="*/ 23 w 23"/>
                <a:gd name="T3" fmla="*/ 20 h 20"/>
                <a:gd name="T4" fmla="*/ 23 w 23"/>
                <a:gd name="T5" fmla="*/ 0 h 20"/>
                <a:gd name="T6" fmla="*/ 0 w 23"/>
                <a:gd name="T7" fmla="*/ 4 h 20"/>
                <a:gd name="T8" fmla="*/ 0 w 23"/>
                <a:gd name="T9" fmla="*/ 20 h 20"/>
              </a:gdLst>
              <a:ahLst/>
              <a:cxnLst>
                <a:cxn ang="0">
                  <a:pos x="T0" y="T1"/>
                </a:cxn>
                <a:cxn ang="0">
                  <a:pos x="T2" y="T3"/>
                </a:cxn>
                <a:cxn ang="0">
                  <a:pos x="T4" y="T5"/>
                </a:cxn>
                <a:cxn ang="0">
                  <a:pos x="T6" y="T7"/>
                </a:cxn>
                <a:cxn ang="0">
                  <a:pos x="T8" y="T9"/>
                </a:cxn>
              </a:cxnLst>
              <a:rect l="0" t="0" r="r" b="b"/>
              <a:pathLst>
                <a:path w="23" h="20">
                  <a:moveTo>
                    <a:pt x="0" y="20"/>
                  </a:moveTo>
                  <a:lnTo>
                    <a:pt x="23" y="20"/>
                  </a:lnTo>
                  <a:lnTo>
                    <a:pt x="23" y="0"/>
                  </a:lnTo>
                  <a:lnTo>
                    <a:pt x="0" y="4"/>
                  </a:lnTo>
                  <a:lnTo>
                    <a:pt x="0" y="20"/>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24" name="Freeform 17"/>
            <p:cNvSpPr>
              <a:spLocks/>
            </p:cNvSpPr>
            <p:nvPr/>
          </p:nvSpPr>
          <p:spPr bwMode="auto">
            <a:xfrm>
              <a:off x="2810086" y="4045299"/>
              <a:ext cx="24915" cy="19933"/>
            </a:xfrm>
            <a:custGeom>
              <a:avLst/>
              <a:gdLst>
                <a:gd name="T0" fmla="*/ 20 w 20"/>
                <a:gd name="T1" fmla="*/ 16 h 16"/>
                <a:gd name="T2" fmla="*/ 20 w 20"/>
                <a:gd name="T3" fmla="*/ 0 h 16"/>
                <a:gd name="T4" fmla="*/ 0 w 20"/>
                <a:gd name="T5" fmla="*/ 3 h 16"/>
                <a:gd name="T6" fmla="*/ 0 w 20"/>
                <a:gd name="T7" fmla="*/ 16 h 16"/>
                <a:gd name="T8" fmla="*/ 20 w 20"/>
                <a:gd name="T9" fmla="*/ 16 h 16"/>
              </a:gdLst>
              <a:ahLst/>
              <a:cxnLst>
                <a:cxn ang="0">
                  <a:pos x="T0" y="T1"/>
                </a:cxn>
                <a:cxn ang="0">
                  <a:pos x="T2" y="T3"/>
                </a:cxn>
                <a:cxn ang="0">
                  <a:pos x="T4" y="T5"/>
                </a:cxn>
                <a:cxn ang="0">
                  <a:pos x="T6" y="T7"/>
                </a:cxn>
                <a:cxn ang="0">
                  <a:pos x="T8" y="T9"/>
                </a:cxn>
              </a:cxnLst>
              <a:rect l="0" t="0" r="r" b="b"/>
              <a:pathLst>
                <a:path w="20" h="16">
                  <a:moveTo>
                    <a:pt x="20" y="16"/>
                  </a:moveTo>
                  <a:lnTo>
                    <a:pt x="20" y="0"/>
                  </a:lnTo>
                  <a:lnTo>
                    <a:pt x="0" y="3"/>
                  </a:lnTo>
                  <a:lnTo>
                    <a:pt x="0" y="16"/>
                  </a:lnTo>
                  <a:lnTo>
                    <a:pt x="20" y="16"/>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25" name="Freeform 18"/>
            <p:cNvSpPr>
              <a:spLocks/>
            </p:cNvSpPr>
            <p:nvPr/>
          </p:nvSpPr>
          <p:spPr bwMode="auto">
            <a:xfrm>
              <a:off x="2838737" y="4072710"/>
              <a:ext cx="28654" cy="24914"/>
            </a:xfrm>
            <a:custGeom>
              <a:avLst/>
              <a:gdLst>
                <a:gd name="T0" fmla="*/ 0 w 23"/>
                <a:gd name="T1" fmla="*/ 0 h 20"/>
                <a:gd name="T2" fmla="*/ 0 w 23"/>
                <a:gd name="T3" fmla="*/ 17 h 20"/>
                <a:gd name="T4" fmla="*/ 23 w 23"/>
                <a:gd name="T5" fmla="*/ 20 h 20"/>
                <a:gd name="T6" fmla="*/ 23 w 23"/>
                <a:gd name="T7" fmla="*/ 0 h 20"/>
                <a:gd name="T8" fmla="*/ 0 w 23"/>
                <a:gd name="T9" fmla="*/ 0 h 20"/>
              </a:gdLst>
              <a:ahLst/>
              <a:cxnLst>
                <a:cxn ang="0">
                  <a:pos x="T0" y="T1"/>
                </a:cxn>
                <a:cxn ang="0">
                  <a:pos x="T2" y="T3"/>
                </a:cxn>
                <a:cxn ang="0">
                  <a:pos x="T4" y="T5"/>
                </a:cxn>
                <a:cxn ang="0">
                  <a:pos x="T6" y="T7"/>
                </a:cxn>
                <a:cxn ang="0">
                  <a:pos x="T8" y="T9"/>
                </a:cxn>
              </a:cxnLst>
              <a:rect l="0" t="0" r="r" b="b"/>
              <a:pathLst>
                <a:path w="23" h="20">
                  <a:moveTo>
                    <a:pt x="0" y="0"/>
                  </a:moveTo>
                  <a:lnTo>
                    <a:pt x="0" y="17"/>
                  </a:lnTo>
                  <a:lnTo>
                    <a:pt x="23" y="20"/>
                  </a:lnTo>
                  <a:lnTo>
                    <a:pt x="23" y="0"/>
                  </a:lnTo>
                  <a:lnTo>
                    <a:pt x="0" y="0"/>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26" name="Freeform 19"/>
            <p:cNvSpPr>
              <a:spLocks/>
            </p:cNvSpPr>
            <p:nvPr/>
          </p:nvSpPr>
          <p:spPr bwMode="auto">
            <a:xfrm>
              <a:off x="2810086" y="4072710"/>
              <a:ext cx="24915" cy="21180"/>
            </a:xfrm>
            <a:custGeom>
              <a:avLst/>
              <a:gdLst>
                <a:gd name="T0" fmla="*/ 20 w 20"/>
                <a:gd name="T1" fmla="*/ 0 h 17"/>
                <a:gd name="T2" fmla="*/ 0 w 20"/>
                <a:gd name="T3" fmla="*/ 0 h 17"/>
                <a:gd name="T4" fmla="*/ 0 w 20"/>
                <a:gd name="T5" fmla="*/ 13 h 17"/>
                <a:gd name="T6" fmla="*/ 20 w 20"/>
                <a:gd name="T7" fmla="*/ 17 h 17"/>
                <a:gd name="T8" fmla="*/ 20 w 20"/>
                <a:gd name="T9" fmla="*/ 0 h 17"/>
              </a:gdLst>
              <a:ahLst/>
              <a:cxnLst>
                <a:cxn ang="0">
                  <a:pos x="T0" y="T1"/>
                </a:cxn>
                <a:cxn ang="0">
                  <a:pos x="T2" y="T3"/>
                </a:cxn>
                <a:cxn ang="0">
                  <a:pos x="T4" y="T5"/>
                </a:cxn>
                <a:cxn ang="0">
                  <a:pos x="T6" y="T7"/>
                </a:cxn>
                <a:cxn ang="0">
                  <a:pos x="T8" y="T9"/>
                </a:cxn>
              </a:cxnLst>
              <a:rect l="0" t="0" r="r" b="b"/>
              <a:pathLst>
                <a:path w="20" h="17">
                  <a:moveTo>
                    <a:pt x="20" y="0"/>
                  </a:moveTo>
                  <a:lnTo>
                    <a:pt x="0" y="0"/>
                  </a:lnTo>
                  <a:lnTo>
                    <a:pt x="0" y="13"/>
                  </a:lnTo>
                  <a:lnTo>
                    <a:pt x="20" y="17"/>
                  </a:lnTo>
                  <a:lnTo>
                    <a:pt x="20" y="0"/>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27" name="Oval 20"/>
            <p:cNvSpPr>
              <a:spLocks noChangeArrowheads="1"/>
            </p:cNvSpPr>
            <p:nvPr/>
          </p:nvSpPr>
          <p:spPr bwMode="auto">
            <a:xfrm>
              <a:off x="2471223" y="2465596"/>
              <a:ext cx="82224" cy="77240"/>
            </a:xfrm>
            <a:prstGeom prst="ellipse">
              <a:avLst/>
            </a:pr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28" name="Freeform 23"/>
            <p:cNvSpPr>
              <a:spLocks/>
            </p:cNvSpPr>
            <p:nvPr/>
          </p:nvSpPr>
          <p:spPr bwMode="auto">
            <a:xfrm>
              <a:off x="2193403" y="3995468"/>
              <a:ext cx="232970" cy="208053"/>
            </a:xfrm>
            <a:custGeom>
              <a:avLst/>
              <a:gdLst>
                <a:gd name="T0" fmla="*/ 32 w 57"/>
                <a:gd name="T1" fmla="*/ 0 h 51"/>
                <a:gd name="T2" fmla="*/ 57 w 57"/>
                <a:gd name="T3" fmla="*/ 26 h 51"/>
                <a:gd name="T4" fmla="*/ 57 w 57"/>
                <a:gd name="T5" fmla="*/ 26 h 51"/>
                <a:gd name="T6" fmla="*/ 32 w 57"/>
                <a:gd name="T7" fmla="*/ 51 h 51"/>
                <a:gd name="T8" fmla="*/ 25 w 57"/>
                <a:gd name="T9" fmla="*/ 51 h 51"/>
                <a:gd name="T10" fmla="*/ 0 w 57"/>
                <a:gd name="T11" fmla="*/ 26 h 51"/>
                <a:gd name="T12" fmla="*/ 0 w 57"/>
                <a:gd name="T13" fmla="*/ 26 h 51"/>
                <a:gd name="T14" fmla="*/ 25 w 57"/>
                <a:gd name="T15" fmla="*/ 0 h 51"/>
                <a:gd name="T16" fmla="*/ 32 w 57"/>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1">
                  <a:moveTo>
                    <a:pt x="32" y="0"/>
                  </a:moveTo>
                  <a:cubicBezTo>
                    <a:pt x="46" y="0"/>
                    <a:pt x="57" y="12"/>
                    <a:pt x="57" y="26"/>
                  </a:cubicBezTo>
                  <a:cubicBezTo>
                    <a:pt x="57" y="26"/>
                    <a:pt x="57" y="26"/>
                    <a:pt x="57" y="26"/>
                  </a:cubicBezTo>
                  <a:cubicBezTo>
                    <a:pt x="57" y="40"/>
                    <a:pt x="46" y="51"/>
                    <a:pt x="32" y="51"/>
                  </a:cubicBezTo>
                  <a:cubicBezTo>
                    <a:pt x="25" y="51"/>
                    <a:pt x="25" y="51"/>
                    <a:pt x="25" y="51"/>
                  </a:cubicBezTo>
                  <a:cubicBezTo>
                    <a:pt x="11" y="51"/>
                    <a:pt x="0" y="40"/>
                    <a:pt x="0" y="26"/>
                  </a:cubicBezTo>
                  <a:cubicBezTo>
                    <a:pt x="0" y="26"/>
                    <a:pt x="0" y="26"/>
                    <a:pt x="0" y="26"/>
                  </a:cubicBezTo>
                  <a:cubicBezTo>
                    <a:pt x="0" y="12"/>
                    <a:pt x="11" y="0"/>
                    <a:pt x="25" y="0"/>
                  </a:cubicBezTo>
                  <a:lnTo>
                    <a:pt x="32" y="0"/>
                  </a:lnTo>
                  <a:close/>
                </a:path>
              </a:pathLst>
            </a:custGeom>
            <a:solidFill>
              <a:srgbClr val="BC90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29" name="Freeform 26"/>
            <p:cNvSpPr>
              <a:spLocks/>
            </p:cNvSpPr>
            <p:nvPr/>
          </p:nvSpPr>
          <p:spPr bwMode="auto">
            <a:xfrm>
              <a:off x="2557183" y="4284497"/>
              <a:ext cx="371256" cy="236706"/>
            </a:xfrm>
            <a:custGeom>
              <a:avLst/>
              <a:gdLst>
                <a:gd name="T0" fmla="*/ 33 w 91"/>
                <a:gd name="T1" fmla="*/ 58 h 58"/>
                <a:gd name="T2" fmla="*/ 91 w 91"/>
                <a:gd name="T3" fmla="*/ 0 h 58"/>
                <a:gd name="T4" fmla="*/ 0 w 91"/>
                <a:gd name="T5" fmla="*/ 0 h 58"/>
                <a:gd name="T6" fmla="*/ 33 w 91"/>
                <a:gd name="T7" fmla="*/ 58 h 58"/>
              </a:gdLst>
              <a:ahLst/>
              <a:cxnLst>
                <a:cxn ang="0">
                  <a:pos x="T0" y="T1"/>
                </a:cxn>
                <a:cxn ang="0">
                  <a:pos x="T2" y="T3"/>
                </a:cxn>
                <a:cxn ang="0">
                  <a:pos x="T4" y="T5"/>
                </a:cxn>
                <a:cxn ang="0">
                  <a:pos x="T6" y="T7"/>
                </a:cxn>
              </a:cxnLst>
              <a:rect l="0" t="0" r="r" b="b"/>
              <a:pathLst>
                <a:path w="91" h="58">
                  <a:moveTo>
                    <a:pt x="33" y="58"/>
                  </a:moveTo>
                  <a:cubicBezTo>
                    <a:pt x="91" y="0"/>
                    <a:pt x="91" y="0"/>
                    <a:pt x="91" y="0"/>
                  </a:cubicBezTo>
                  <a:cubicBezTo>
                    <a:pt x="0" y="0"/>
                    <a:pt x="0" y="0"/>
                    <a:pt x="0" y="0"/>
                  </a:cubicBezTo>
                  <a:cubicBezTo>
                    <a:pt x="6" y="22"/>
                    <a:pt x="18" y="42"/>
                    <a:pt x="33" y="58"/>
                  </a:cubicBezTo>
                  <a:close/>
                </a:path>
              </a:pathLst>
            </a:custGeom>
            <a:solidFill>
              <a:srgbClr val="A06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30" name="Rectangle 30"/>
            <p:cNvSpPr>
              <a:spLocks noChangeArrowheads="1"/>
            </p:cNvSpPr>
            <p:nvPr/>
          </p:nvSpPr>
          <p:spPr bwMode="auto">
            <a:xfrm>
              <a:off x="2472469" y="2966417"/>
              <a:ext cx="497085" cy="498329"/>
            </a:xfrm>
            <a:prstGeom prst="rect">
              <a:avLst/>
            </a:prstGeom>
            <a:solidFill>
              <a:schemeClr val="bg2"/>
            </a:solidFill>
            <a:ln>
              <a:noFill/>
            </a:ln>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31" name="Rectangle 31"/>
            <p:cNvSpPr>
              <a:spLocks noChangeArrowheads="1"/>
            </p:cNvSpPr>
            <p:nvPr/>
          </p:nvSpPr>
          <p:spPr bwMode="auto">
            <a:xfrm>
              <a:off x="2472469" y="2701058"/>
              <a:ext cx="754969" cy="250410"/>
            </a:xfrm>
            <a:prstGeom prst="rect">
              <a:avLst/>
            </a:prstGeom>
            <a:solidFill>
              <a:schemeClr val="accent2">
                <a:lumMod val="75000"/>
              </a:schemeClr>
            </a:solidFill>
            <a:ln>
              <a:noFill/>
            </a:ln>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32" name="Freeform 32"/>
            <p:cNvSpPr>
              <a:spLocks noEditPoints="1"/>
            </p:cNvSpPr>
            <p:nvPr/>
          </p:nvSpPr>
          <p:spPr bwMode="auto">
            <a:xfrm>
              <a:off x="2512335" y="3241744"/>
              <a:ext cx="107141" cy="183136"/>
            </a:xfrm>
            <a:custGeom>
              <a:avLst/>
              <a:gdLst>
                <a:gd name="T0" fmla="*/ 69 w 86"/>
                <a:gd name="T1" fmla="*/ 12 h 147"/>
                <a:gd name="T2" fmla="*/ 69 w 86"/>
                <a:gd name="T3" fmla="*/ 0 h 147"/>
                <a:gd name="T4" fmla="*/ 60 w 86"/>
                <a:gd name="T5" fmla="*/ 0 h 147"/>
                <a:gd name="T6" fmla="*/ 60 w 86"/>
                <a:gd name="T7" fmla="*/ 12 h 147"/>
                <a:gd name="T8" fmla="*/ 56 w 86"/>
                <a:gd name="T9" fmla="*/ 12 h 147"/>
                <a:gd name="T10" fmla="*/ 56 w 86"/>
                <a:gd name="T11" fmla="*/ 0 h 147"/>
                <a:gd name="T12" fmla="*/ 47 w 86"/>
                <a:gd name="T13" fmla="*/ 0 h 147"/>
                <a:gd name="T14" fmla="*/ 47 w 86"/>
                <a:gd name="T15" fmla="*/ 12 h 147"/>
                <a:gd name="T16" fmla="*/ 0 w 86"/>
                <a:gd name="T17" fmla="*/ 12 h 147"/>
                <a:gd name="T18" fmla="*/ 0 w 86"/>
                <a:gd name="T19" fmla="*/ 15 h 147"/>
                <a:gd name="T20" fmla="*/ 4 w 86"/>
                <a:gd name="T21" fmla="*/ 15 h 147"/>
                <a:gd name="T22" fmla="*/ 4 w 86"/>
                <a:gd name="T23" fmla="*/ 147 h 147"/>
                <a:gd name="T24" fmla="*/ 29 w 86"/>
                <a:gd name="T25" fmla="*/ 147 h 147"/>
                <a:gd name="T26" fmla="*/ 29 w 86"/>
                <a:gd name="T27" fmla="*/ 128 h 147"/>
                <a:gd name="T28" fmla="*/ 39 w 86"/>
                <a:gd name="T29" fmla="*/ 128 h 147"/>
                <a:gd name="T30" fmla="*/ 39 w 86"/>
                <a:gd name="T31" fmla="*/ 147 h 147"/>
                <a:gd name="T32" fmla="*/ 47 w 86"/>
                <a:gd name="T33" fmla="*/ 147 h 147"/>
                <a:gd name="T34" fmla="*/ 47 w 86"/>
                <a:gd name="T35" fmla="*/ 128 h 147"/>
                <a:gd name="T36" fmla="*/ 57 w 86"/>
                <a:gd name="T37" fmla="*/ 128 h 147"/>
                <a:gd name="T38" fmla="*/ 57 w 86"/>
                <a:gd name="T39" fmla="*/ 147 h 147"/>
                <a:gd name="T40" fmla="*/ 82 w 86"/>
                <a:gd name="T41" fmla="*/ 147 h 147"/>
                <a:gd name="T42" fmla="*/ 82 w 86"/>
                <a:gd name="T43" fmla="*/ 15 h 147"/>
                <a:gd name="T44" fmla="*/ 86 w 86"/>
                <a:gd name="T45" fmla="*/ 15 h 147"/>
                <a:gd name="T46" fmla="*/ 86 w 86"/>
                <a:gd name="T47" fmla="*/ 12 h 147"/>
                <a:gd name="T48" fmla="*/ 69 w 86"/>
                <a:gd name="T49" fmla="*/ 12 h 147"/>
                <a:gd name="T50" fmla="*/ 75 w 86"/>
                <a:gd name="T51" fmla="*/ 121 h 147"/>
                <a:gd name="T52" fmla="*/ 11 w 86"/>
                <a:gd name="T53" fmla="*/ 121 h 147"/>
                <a:gd name="T54" fmla="*/ 11 w 86"/>
                <a:gd name="T55" fmla="*/ 111 h 147"/>
                <a:gd name="T56" fmla="*/ 75 w 86"/>
                <a:gd name="T57" fmla="*/ 111 h 147"/>
                <a:gd name="T58" fmla="*/ 75 w 86"/>
                <a:gd name="T59" fmla="*/ 121 h 147"/>
                <a:gd name="T60" fmla="*/ 75 w 86"/>
                <a:gd name="T61" fmla="*/ 104 h 147"/>
                <a:gd name="T62" fmla="*/ 11 w 86"/>
                <a:gd name="T63" fmla="*/ 104 h 147"/>
                <a:gd name="T64" fmla="*/ 11 w 86"/>
                <a:gd name="T65" fmla="*/ 94 h 147"/>
                <a:gd name="T66" fmla="*/ 75 w 86"/>
                <a:gd name="T67" fmla="*/ 94 h 147"/>
                <a:gd name="T68" fmla="*/ 75 w 86"/>
                <a:gd name="T69" fmla="*/ 104 h 147"/>
                <a:gd name="T70" fmla="*/ 75 w 86"/>
                <a:gd name="T71" fmla="*/ 87 h 147"/>
                <a:gd name="T72" fmla="*/ 11 w 86"/>
                <a:gd name="T73" fmla="*/ 87 h 147"/>
                <a:gd name="T74" fmla="*/ 11 w 86"/>
                <a:gd name="T75" fmla="*/ 76 h 147"/>
                <a:gd name="T76" fmla="*/ 75 w 86"/>
                <a:gd name="T77" fmla="*/ 76 h 147"/>
                <a:gd name="T78" fmla="*/ 75 w 86"/>
                <a:gd name="T79" fmla="*/ 87 h 147"/>
                <a:gd name="T80" fmla="*/ 75 w 86"/>
                <a:gd name="T81" fmla="*/ 69 h 147"/>
                <a:gd name="T82" fmla="*/ 11 w 86"/>
                <a:gd name="T83" fmla="*/ 69 h 147"/>
                <a:gd name="T84" fmla="*/ 11 w 86"/>
                <a:gd name="T85" fmla="*/ 58 h 147"/>
                <a:gd name="T86" fmla="*/ 75 w 86"/>
                <a:gd name="T87" fmla="*/ 58 h 147"/>
                <a:gd name="T88" fmla="*/ 75 w 86"/>
                <a:gd name="T89" fmla="*/ 69 h 147"/>
                <a:gd name="T90" fmla="*/ 75 w 86"/>
                <a:gd name="T91" fmla="*/ 51 h 147"/>
                <a:gd name="T92" fmla="*/ 11 w 86"/>
                <a:gd name="T93" fmla="*/ 51 h 147"/>
                <a:gd name="T94" fmla="*/ 11 w 86"/>
                <a:gd name="T95" fmla="*/ 41 h 147"/>
                <a:gd name="T96" fmla="*/ 75 w 86"/>
                <a:gd name="T97" fmla="*/ 41 h 147"/>
                <a:gd name="T98" fmla="*/ 75 w 86"/>
                <a:gd name="T99" fmla="*/ 51 h 147"/>
                <a:gd name="T100" fmla="*/ 75 w 86"/>
                <a:gd name="T101" fmla="*/ 33 h 147"/>
                <a:gd name="T102" fmla="*/ 11 w 86"/>
                <a:gd name="T103" fmla="*/ 33 h 147"/>
                <a:gd name="T104" fmla="*/ 11 w 86"/>
                <a:gd name="T105" fmla="*/ 24 h 147"/>
                <a:gd name="T106" fmla="*/ 75 w 86"/>
                <a:gd name="T107" fmla="*/ 24 h 147"/>
                <a:gd name="T108" fmla="*/ 75 w 86"/>
                <a:gd name="T109" fmla="*/ 33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 h="147">
                  <a:moveTo>
                    <a:pt x="69" y="12"/>
                  </a:moveTo>
                  <a:lnTo>
                    <a:pt x="69" y="0"/>
                  </a:lnTo>
                  <a:lnTo>
                    <a:pt x="60" y="0"/>
                  </a:lnTo>
                  <a:lnTo>
                    <a:pt x="60" y="12"/>
                  </a:lnTo>
                  <a:lnTo>
                    <a:pt x="56" y="12"/>
                  </a:lnTo>
                  <a:lnTo>
                    <a:pt x="56" y="0"/>
                  </a:lnTo>
                  <a:lnTo>
                    <a:pt x="47" y="0"/>
                  </a:lnTo>
                  <a:lnTo>
                    <a:pt x="47" y="12"/>
                  </a:lnTo>
                  <a:lnTo>
                    <a:pt x="0" y="12"/>
                  </a:lnTo>
                  <a:lnTo>
                    <a:pt x="0" y="15"/>
                  </a:lnTo>
                  <a:lnTo>
                    <a:pt x="4" y="15"/>
                  </a:lnTo>
                  <a:lnTo>
                    <a:pt x="4" y="147"/>
                  </a:lnTo>
                  <a:lnTo>
                    <a:pt x="29" y="147"/>
                  </a:lnTo>
                  <a:lnTo>
                    <a:pt x="29" y="128"/>
                  </a:lnTo>
                  <a:lnTo>
                    <a:pt x="39" y="128"/>
                  </a:lnTo>
                  <a:lnTo>
                    <a:pt x="39" y="147"/>
                  </a:lnTo>
                  <a:lnTo>
                    <a:pt x="47" y="147"/>
                  </a:lnTo>
                  <a:lnTo>
                    <a:pt x="47" y="128"/>
                  </a:lnTo>
                  <a:lnTo>
                    <a:pt x="57" y="128"/>
                  </a:lnTo>
                  <a:lnTo>
                    <a:pt x="57" y="147"/>
                  </a:lnTo>
                  <a:lnTo>
                    <a:pt x="82" y="147"/>
                  </a:lnTo>
                  <a:lnTo>
                    <a:pt x="82" y="15"/>
                  </a:lnTo>
                  <a:lnTo>
                    <a:pt x="86" y="15"/>
                  </a:lnTo>
                  <a:lnTo>
                    <a:pt x="86" y="12"/>
                  </a:lnTo>
                  <a:lnTo>
                    <a:pt x="69" y="12"/>
                  </a:lnTo>
                  <a:close/>
                  <a:moveTo>
                    <a:pt x="75" y="121"/>
                  </a:moveTo>
                  <a:lnTo>
                    <a:pt x="11" y="121"/>
                  </a:lnTo>
                  <a:lnTo>
                    <a:pt x="11" y="111"/>
                  </a:lnTo>
                  <a:lnTo>
                    <a:pt x="75" y="111"/>
                  </a:lnTo>
                  <a:lnTo>
                    <a:pt x="75" y="121"/>
                  </a:lnTo>
                  <a:close/>
                  <a:moveTo>
                    <a:pt x="75" y="104"/>
                  </a:moveTo>
                  <a:lnTo>
                    <a:pt x="11" y="104"/>
                  </a:lnTo>
                  <a:lnTo>
                    <a:pt x="11" y="94"/>
                  </a:lnTo>
                  <a:lnTo>
                    <a:pt x="75" y="94"/>
                  </a:lnTo>
                  <a:lnTo>
                    <a:pt x="75" y="104"/>
                  </a:lnTo>
                  <a:close/>
                  <a:moveTo>
                    <a:pt x="75" y="87"/>
                  </a:moveTo>
                  <a:lnTo>
                    <a:pt x="11" y="87"/>
                  </a:lnTo>
                  <a:lnTo>
                    <a:pt x="11" y="76"/>
                  </a:lnTo>
                  <a:lnTo>
                    <a:pt x="75" y="76"/>
                  </a:lnTo>
                  <a:lnTo>
                    <a:pt x="75" y="87"/>
                  </a:lnTo>
                  <a:close/>
                  <a:moveTo>
                    <a:pt x="75" y="69"/>
                  </a:moveTo>
                  <a:lnTo>
                    <a:pt x="11" y="69"/>
                  </a:lnTo>
                  <a:lnTo>
                    <a:pt x="11" y="58"/>
                  </a:lnTo>
                  <a:lnTo>
                    <a:pt x="75" y="58"/>
                  </a:lnTo>
                  <a:lnTo>
                    <a:pt x="75" y="69"/>
                  </a:lnTo>
                  <a:close/>
                  <a:moveTo>
                    <a:pt x="75" y="51"/>
                  </a:moveTo>
                  <a:lnTo>
                    <a:pt x="11" y="51"/>
                  </a:lnTo>
                  <a:lnTo>
                    <a:pt x="11" y="41"/>
                  </a:lnTo>
                  <a:lnTo>
                    <a:pt x="75" y="41"/>
                  </a:lnTo>
                  <a:lnTo>
                    <a:pt x="75" y="51"/>
                  </a:lnTo>
                  <a:close/>
                  <a:moveTo>
                    <a:pt x="75" y="33"/>
                  </a:moveTo>
                  <a:lnTo>
                    <a:pt x="11" y="33"/>
                  </a:lnTo>
                  <a:lnTo>
                    <a:pt x="11" y="24"/>
                  </a:lnTo>
                  <a:lnTo>
                    <a:pt x="75" y="24"/>
                  </a:lnTo>
                  <a:lnTo>
                    <a:pt x="75" y="33"/>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33" name="Freeform 33"/>
            <p:cNvSpPr>
              <a:spLocks noEditPoints="1"/>
            </p:cNvSpPr>
            <p:nvPr/>
          </p:nvSpPr>
          <p:spPr bwMode="auto">
            <a:xfrm>
              <a:off x="2517319" y="3008775"/>
              <a:ext cx="31148" cy="42358"/>
            </a:xfrm>
            <a:custGeom>
              <a:avLst/>
              <a:gdLst>
                <a:gd name="T0" fmla="*/ 0 w 21"/>
                <a:gd name="T1" fmla="*/ 28 h 28"/>
                <a:gd name="T2" fmla="*/ 0 w 21"/>
                <a:gd name="T3" fmla="*/ 0 h 28"/>
                <a:gd name="T4" fmla="*/ 10 w 21"/>
                <a:gd name="T5" fmla="*/ 0 h 28"/>
                <a:gd name="T6" fmla="*/ 17 w 21"/>
                <a:gd name="T7" fmla="*/ 2 h 28"/>
                <a:gd name="T8" fmla="*/ 20 w 21"/>
                <a:gd name="T9" fmla="*/ 7 h 28"/>
                <a:gd name="T10" fmla="*/ 18 w 21"/>
                <a:gd name="T11" fmla="*/ 11 h 28"/>
                <a:gd name="T12" fmla="*/ 14 w 21"/>
                <a:gd name="T13" fmla="*/ 13 h 28"/>
                <a:gd name="T14" fmla="*/ 14 w 21"/>
                <a:gd name="T15" fmla="*/ 13 h 28"/>
                <a:gd name="T16" fmla="*/ 19 w 21"/>
                <a:gd name="T17" fmla="*/ 15 h 28"/>
                <a:gd name="T18" fmla="*/ 21 w 21"/>
                <a:gd name="T19" fmla="*/ 20 h 28"/>
                <a:gd name="T20" fmla="*/ 18 w 21"/>
                <a:gd name="T21" fmla="*/ 26 h 28"/>
                <a:gd name="T22" fmla="*/ 11 w 21"/>
                <a:gd name="T23" fmla="*/ 28 h 28"/>
                <a:gd name="T24" fmla="*/ 0 w 21"/>
                <a:gd name="T25" fmla="*/ 28 h 28"/>
                <a:gd name="T26" fmla="*/ 6 w 21"/>
                <a:gd name="T27" fmla="*/ 5 h 28"/>
                <a:gd name="T28" fmla="*/ 6 w 21"/>
                <a:gd name="T29" fmla="*/ 12 h 28"/>
                <a:gd name="T30" fmla="*/ 9 w 21"/>
                <a:gd name="T31" fmla="*/ 12 h 28"/>
                <a:gd name="T32" fmla="*/ 12 w 21"/>
                <a:gd name="T33" fmla="*/ 11 h 28"/>
                <a:gd name="T34" fmla="*/ 13 w 21"/>
                <a:gd name="T35" fmla="*/ 8 h 28"/>
                <a:gd name="T36" fmla="*/ 9 w 21"/>
                <a:gd name="T37" fmla="*/ 5 h 28"/>
                <a:gd name="T38" fmla="*/ 6 w 21"/>
                <a:gd name="T39" fmla="*/ 5 h 28"/>
                <a:gd name="T40" fmla="*/ 6 w 21"/>
                <a:gd name="T41" fmla="*/ 16 h 28"/>
                <a:gd name="T42" fmla="*/ 6 w 21"/>
                <a:gd name="T43" fmla="*/ 24 h 28"/>
                <a:gd name="T44" fmla="*/ 10 w 21"/>
                <a:gd name="T45" fmla="*/ 24 h 28"/>
                <a:gd name="T46" fmla="*/ 13 w 21"/>
                <a:gd name="T47" fmla="*/ 23 h 28"/>
                <a:gd name="T48" fmla="*/ 14 w 21"/>
                <a:gd name="T49" fmla="*/ 20 h 28"/>
                <a:gd name="T50" fmla="*/ 13 w 21"/>
                <a:gd name="T51" fmla="*/ 17 h 28"/>
                <a:gd name="T52" fmla="*/ 10 w 21"/>
                <a:gd name="T53" fmla="*/ 16 h 28"/>
                <a:gd name="T54" fmla="*/ 6 w 21"/>
                <a:gd name="T55"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 h="28">
                  <a:moveTo>
                    <a:pt x="0" y="28"/>
                  </a:moveTo>
                  <a:cubicBezTo>
                    <a:pt x="0" y="0"/>
                    <a:pt x="0" y="0"/>
                    <a:pt x="0" y="0"/>
                  </a:cubicBezTo>
                  <a:cubicBezTo>
                    <a:pt x="10" y="0"/>
                    <a:pt x="10" y="0"/>
                    <a:pt x="10" y="0"/>
                  </a:cubicBezTo>
                  <a:cubicBezTo>
                    <a:pt x="13" y="0"/>
                    <a:pt x="16" y="1"/>
                    <a:pt x="17" y="2"/>
                  </a:cubicBezTo>
                  <a:cubicBezTo>
                    <a:pt x="19" y="3"/>
                    <a:pt x="20" y="5"/>
                    <a:pt x="20" y="7"/>
                  </a:cubicBezTo>
                  <a:cubicBezTo>
                    <a:pt x="20" y="8"/>
                    <a:pt x="19" y="10"/>
                    <a:pt x="18" y="11"/>
                  </a:cubicBezTo>
                  <a:cubicBezTo>
                    <a:pt x="17" y="12"/>
                    <a:pt x="16" y="13"/>
                    <a:pt x="14" y="13"/>
                  </a:cubicBezTo>
                  <a:cubicBezTo>
                    <a:pt x="14" y="13"/>
                    <a:pt x="14" y="13"/>
                    <a:pt x="14" y="13"/>
                  </a:cubicBezTo>
                  <a:cubicBezTo>
                    <a:pt x="16" y="13"/>
                    <a:pt x="18" y="14"/>
                    <a:pt x="19" y="15"/>
                  </a:cubicBezTo>
                  <a:cubicBezTo>
                    <a:pt x="20" y="17"/>
                    <a:pt x="21" y="18"/>
                    <a:pt x="21" y="20"/>
                  </a:cubicBezTo>
                  <a:cubicBezTo>
                    <a:pt x="21" y="23"/>
                    <a:pt x="20" y="25"/>
                    <a:pt x="18" y="26"/>
                  </a:cubicBezTo>
                  <a:cubicBezTo>
                    <a:pt x="16" y="28"/>
                    <a:pt x="14" y="28"/>
                    <a:pt x="11" y="28"/>
                  </a:cubicBezTo>
                  <a:lnTo>
                    <a:pt x="0" y="28"/>
                  </a:lnTo>
                  <a:close/>
                  <a:moveTo>
                    <a:pt x="6" y="5"/>
                  </a:moveTo>
                  <a:cubicBezTo>
                    <a:pt x="6" y="12"/>
                    <a:pt x="6" y="12"/>
                    <a:pt x="6" y="12"/>
                  </a:cubicBezTo>
                  <a:cubicBezTo>
                    <a:pt x="9" y="12"/>
                    <a:pt x="9" y="12"/>
                    <a:pt x="9" y="12"/>
                  </a:cubicBezTo>
                  <a:cubicBezTo>
                    <a:pt x="10" y="12"/>
                    <a:pt x="11" y="11"/>
                    <a:pt x="12" y="11"/>
                  </a:cubicBezTo>
                  <a:cubicBezTo>
                    <a:pt x="13" y="10"/>
                    <a:pt x="13" y="9"/>
                    <a:pt x="13" y="8"/>
                  </a:cubicBezTo>
                  <a:cubicBezTo>
                    <a:pt x="13" y="6"/>
                    <a:pt x="12" y="5"/>
                    <a:pt x="9" y="5"/>
                  </a:cubicBezTo>
                  <a:lnTo>
                    <a:pt x="6" y="5"/>
                  </a:lnTo>
                  <a:close/>
                  <a:moveTo>
                    <a:pt x="6" y="16"/>
                  </a:moveTo>
                  <a:cubicBezTo>
                    <a:pt x="6" y="24"/>
                    <a:pt x="6" y="24"/>
                    <a:pt x="6" y="24"/>
                  </a:cubicBezTo>
                  <a:cubicBezTo>
                    <a:pt x="10" y="24"/>
                    <a:pt x="10" y="24"/>
                    <a:pt x="10" y="24"/>
                  </a:cubicBezTo>
                  <a:cubicBezTo>
                    <a:pt x="11" y="24"/>
                    <a:pt x="12" y="23"/>
                    <a:pt x="13" y="23"/>
                  </a:cubicBezTo>
                  <a:cubicBezTo>
                    <a:pt x="14" y="22"/>
                    <a:pt x="14" y="21"/>
                    <a:pt x="14" y="20"/>
                  </a:cubicBezTo>
                  <a:cubicBezTo>
                    <a:pt x="14" y="19"/>
                    <a:pt x="14" y="18"/>
                    <a:pt x="13" y="17"/>
                  </a:cubicBezTo>
                  <a:cubicBezTo>
                    <a:pt x="12" y="17"/>
                    <a:pt x="11" y="16"/>
                    <a:pt x="10" y="16"/>
                  </a:cubicBezTo>
                  <a:lnTo>
                    <a:pt x="6" y="16"/>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34" name="Freeform 34"/>
            <p:cNvSpPr>
              <a:spLocks/>
            </p:cNvSpPr>
            <p:nvPr/>
          </p:nvSpPr>
          <p:spPr bwMode="auto">
            <a:xfrm>
              <a:off x="2554693" y="3008775"/>
              <a:ext cx="33637" cy="43605"/>
            </a:xfrm>
            <a:custGeom>
              <a:avLst/>
              <a:gdLst>
                <a:gd name="T0" fmla="*/ 23 w 23"/>
                <a:gd name="T1" fmla="*/ 16 h 29"/>
                <a:gd name="T2" fmla="*/ 12 w 23"/>
                <a:gd name="T3" fmla="*/ 29 h 29"/>
                <a:gd name="T4" fmla="*/ 0 w 23"/>
                <a:gd name="T5" fmla="*/ 16 h 29"/>
                <a:gd name="T6" fmla="*/ 0 w 23"/>
                <a:gd name="T7" fmla="*/ 0 h 29"/>
                <a:gd name="T8" fmla="*/ 7 w 23"/>
                <a:gd name="T9" fmla="*/ 0 h 29"/>
                <a:gd name="T10" fmla="*/ 7 w 23"/>
                <a:gd name="T11" fmla="*/ 17 h 29"/>
                <a:gd name="T12" fmla="*/ 12 w 23"/>
                <a:gd name="T13" fmla="*/ 23 h 29"/>
                <a:gd name="T14" fmla="*/ 17 w 23"/>
                <a:gd name="T15" fmla="*/ 17 h 29"/>
                <a:gd name="T16" fmla="*/ 17 w 23"/>
                <a:gd name="T17" fmla="*/ 0 h 29"/>
                <a:gd name="T18" fmla="*/ 23 w 23"/>
                <a:gd name="T19" fmla="*/ 0 h 29"/>
                <a:gd name="T20" fmla="*/ 23 w 23"/>
                <a:gd name="T21" fmla="*/ 1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9">
                  <a:moveTo>
                    <a:pt x="23" y="16"/>
                  </a:moveTo>
                  <a:cubicBezTo>
                    <a:pt x="23" y="25"/>
                    <a:pt x="19" y="29"/>
                    <a:pt x="12" y="29"/>
                  </a:cubicBezTo>
                  <a:cubicBezTo>
                    <a:pt x="4" y="29"/>
                    <a:pt x="0" y="25"/>
                    <a:pt x="0" y="16"/>
                  </a:cubicBezTo>
                  <a:cubicBezTo>
                    <a:pt x="0" y="0"/>
                    <a:pt x="0" y="0"/>
                    <a:pt x="0" y="0"/>
                  </a:cubicBezTo>
                  <a:cubicBezTo>
                    <a:pt x="7" y="0"/>
                    <a:pt x="7" y="0"/>
                    <a:pt x="7" y="0"/>
                  </a:cubicBezTo>
                  <a:cubicBezTo>
                    <a:pt x="7" y="17"/>
                    <a:pt x="7" y="17"/>
                    <a:pt x="7" y="17"/>
                  </a:cubicBezTo>
                  <a:cubicBezTo>
                    <a:pt x="7" y="21"/>
                    <a:pt x="8" y="23"/>
                    <a:pt x="12" y="23"/>
                  </a:cubicBezTo>
                  <a:cubicBezTo>
                    <a:pt x="15" y="23"/>
                    <a:pt x="17" y="21"/>
                    <a:pt x="17" y="17"/>
                  </a:cubicBezTo>
                  <a:cubicBezTo>
                    <a:pt x="17" y="0"/>
                    <a:pt x="17" y="0"/>
                    <a:pt x="17" y="0"/>
                  </a:cubicBezTo>
                  <a:cubicBezTo>
                    <a:pt x="23" y="0"/>
                    <a:pt x="23" y="0"/>
                    <a:pt x="23" y="0"/>
                  </a:cubicBezTo>
                  <a:lnTo>
                    <a:pt x="23" y="16"/>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35" name="Freeform 35"/>
            <p:cNvSpPr>
              <a:spLocks/>
            </p:cNvSpPr>
            <p:nvPr/>
          </p:nvSpPr>
          <p:spPr bwMode="auto">
            <a:xfrm>
              <a:off x="2595804" y="3008775"/>
              <a:ext cx="27409" cy="43605"/>
            </a:xfrm>
            <a:custGeom>
              <a:avLst/>
              <a:gdLst>
                <a:gd name="T0" fmla="*/ 0 w 19"/>
                <a:gd name="T1" fmla="*/ 27 h 29"/>
                <a:gd name="T2" fmla="*/ 0 w 19"/>
                <a:gd name="T3" fmla="*/ 21 h 29"/>
                <a:gd name="T4" fmla="*/ 4 w 19"/>
                <a:gd name="T5" fmla="*/ 23 h 29"/>
                <a:gd name="T6" fmla="*/ 8 w 19"/>
                <a:gd name="T7" fmla="*/ 24 h 29"/>
                <a:gd name="T8" fmla="*/ 10 w 19"/>
                <a:gd name="T9" fmla="*/ 24 h 29"/>
                <a:gd name="T10" fmla="*/ 12 w 19"/>
                <a:gd name="T11" fmla="*/ 23 h 29"/>
                <a:gd name="T12" fmla="*/ 12 w 19"/>
                <a:gd name="T13" fmla="*/ 22 h 29"/>
                <a:gd name="T14" fmla="*/ 13 w 19"/>
                <a:gd name="T15" fmla="*/ 21 h 29"/>
                <a:gd name="T16" fmla="*/ 12 w 19"/>
                <a:gd name="T17" fmla="*/ 20 h 29"/>
                <a:gd name="T18" fmla="*/ 11 w 19"/>
                <a:gd name="T19" fmla="*/ 18 h 29"/>
                <a:gd name="T20" fmla="*/ 9 w 19"/>
                <a:gd name="T21" fmla="*/ 17 h 29"/>
                <a:gd name="T22" fmla="*/ 7 w 19"/>
                <a:gd name="T23" fmla="*/ 16 h 29"/>
                <a:gd name="T24" fmla="*/ 2 w 19"/>
                <a:gd name="T25" fmla="*/ 13 h 29"/>
                <a:gd name="T26" fmla="*/ 0 w 19"/>
                <a:gd name="T27" fmla="*/ 8 h 29"/>
                <a:gd name="T28" fmla="*/ 1 w 19"/>
                <a:gd name="T29" fmla="*/ 4 h 29"/>
                <a:gd name="T30" fmla="*/ 3 w 19"/>
                <a:gd name="T31" fmla="*/ 2 h 29"/>
                <a:gd name="T32" fmla="*/ 7 w 19"/>
                <a:gd name="T33" fmla="*/ 0 h 29"/>
                <a:gd name="T34" fmla="*/ 11 w 19"/>
                <a:gd name="T35" fmla="*/ 0 h 29"/>
                <a:gd name="T36" fmla="*/ 15 w 19"/>
                <a:gd name="T37" fmla="*/ 0 h 29"/>
                <a:gd name="T38" fmla="*/ 18 w 19"/>
                <a:gd name="T39" fmla="*/ 1 h 29"/>
                <a:gd name="T40" fmla="*/ 18 w 19"/>
                <a:gd name="T41" fmla="*/ 7 h 29"/>
                <a:gd name="T42" fmla="*/ 17 w 19"/>
                <a:gd name="T43" fmla="*/ 6 h 29"/>
                <a:gd name="T44" fmla="*/ 15 w 19"/>
                <a:gd name="T45" fmla="*/ 5 h 29"/>
                <a:gd name="T46" fmla="*/ 13 w 19"/>
                <a:gd name="T47" fmla="*/ 5 h 29"/>
                <a:gd name="T48" fmla="*/ 11 w 19"/>
                <a:gd name="T49" fmla="*/ 5 h 29"/>
                <a:gd name="T50" fmla="*/ 10 w 19"/>
                <a:gd name="T51" fmla="*/ 5 h 29"/>
                <a:gd name="T52" fmla="*/ 8 w 19"/>
                <a:gd name="T53" fmla="*/ 6 h 29"/>
                <a:gd name="T54" fmla="*/ 7 w 19"/>
                <a:gd name="T55" fmla="*/ 6 h 29"/>
                <a:gd name="T56" fmla="*/ 7 w 19"/>
                <a:gd name="T57" fmla="*/ 8 h 29"/>
                <a:gd name="T58" fmla="*/ 7 w 19"/>
                <a:gd name="T59" fmla="*/ 9 h 29"/>
                <a:gd name="T60" fmla="*/ 8 w 19"/>
                <a:gd name="T61" fmla="*/ 10 h 29"/>
                <a:gd name="T62" fmla="*/ 10 w 19"/>
                <a:gd name="T63" fmla="*/ 11 h 29"/>
                <a:gd name="T64" fmla="*/ 12 w 19"/>
                <a:gd name="T65" fmla="*/ 12 h 29"/>
                <a:gd name="T66" fmla="*/ 15 w 19"/>
                <a:gd name="T67" fmla="*/ 13 h 29"/>
                <a:gd name="T68" fmla="*/ 17 w 19"/>
                <a:gd name="T69" fmla="*/ 15 h 29"/>
                <a:gd name="T70" fmla="*/ 19 w 19"/>
                <a:gd name="T71" fmla="*/ 17 h 29"/>
                <a:gd name="T72" fmla="*/ 19 w 19"/>
                <a:gd name="T73" fmla="*/ 20 h 29"/>
                <a:gd name="T74" fmla="*/ 18 w 19"/>
                <a:gd name="T75" fmla="*/ 24 h 29"/>
                <a:gd name="T76" fmla="*/ 16 w 19"/>
                <a:gd name="T77" fmla="*/ 27 h 29"/>
                <a:gd name="T78" fmla="*/ 13 w 19"/>
                <a:gd name="T79" fmla="*/ 28 h 29"/>
                <a:gd name="T80" fmla="*/ 8 w 19"/>
                <a:gd name="T81" fmla="*/ 29 h 29"/>
                <a:gd name="T82" fmla="*/ 4 w 19"/>
                <a:gd name="T83" fmla="*/ 28 h 29"/>
                <a:gd name="T84" fmla="*/ 0 w 19"/>
                <a:gd name="T85" fmla="*/ 2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 h="29">
                  <a:moveTo>
                    <a:pt x="0" y="27"/>
                  </a:moveTo>
                  <a:cubicBezTo>
                    <a:pt x="0" y="21"/>
                    <a:pt x="0" y="21"/>
                    <a:pt x="0" y="21"/>
                  </a:cubicBezTo>
                  <a:cubicBezTo>
                    <a:pt x="1" y="22"/>
                    <a:pt x="3" y="23"/>
                    <a:pt x="4" y="23"/>
                  </a:cubicBezTo>
                  <a:cubicBezTo>
                    <a:pt x="5" y="24"/>
                    <a:pt x="7" y="24"/>
                    <a:pt x="8" y="24"/>
                  </a:cubicBezTo>
                  <a:cubicBezTo>
                    <a:pt x="9" y="24"/>
                    <a:pt x="9" y="24"/>
                    <a:pt x="10" y="24"/>
                  </a:cubicBezTo>
                  <a:cubicBezTo>
                    <a:pt x="11" y="23"/>
                    <a:pt x="11" y="23"/>
                    <a:pt x="12" y="23"/>
                  </a:cubicBezTo>
                  <a:cubicBezTo>
                    <a:pt x="12" y="23"/>
                    <a:pt x="12" y="22"/>
                    <a:pt x="12" y="22"/>
                  </a:cubicBezTo>
                  <a:cubicBezTo>
                    <a:pt x="13" y="22"/>
                    <a:pt x="13" y="21"/>
                    <a:pt x="13" y="21"/>
                  </a:cubicBezTo>
                  <a:cubicBezTo>
                    <a:pt x="13" y="20"/>
                    <a:pt x="13" y="20"/>
                    <a:pt x="12" y="20"/>
                  </a:cubicBezTo>
                  <a:cubicBezTo>
                    <a:pt x="12" y="19"/>
                    <a:pt x="11" y="19"/>
                    <a:pt x="11" y="18"/>
                  </a:cubicBezTo>
                  <a:cubicBezTo>
                    <a:pt x="10" y="18"/>
                    <a:pt x="10" y="18"/>
                    <a:pt x="9" y="17"/>
                  </a:cubicBezTo>
                  <a:cubicBezTo>
                    <a:pt x="8" y="17"/>
                    <a:pt x="7" y="17"/>
                    <a:pt x="7" y="16"/>
                  </a:cubicBezTo>
                  <a:cubicBezTo>
                    <a:pt x="4" y="15"/>
                    <a:pt x="3" y="14"/>
                    <a:pt x="2" y="13"/>
                  </a:cubicBezTo>
                  <a:cubicBezTo>
                    <a:pt x="1" y="12"/>
                    <a:pt x="0" y="10"/>
                    <a:pt x="0" y="8"/>
                  </a:cubicBezTo>
                  <a:cubicBezTo>
                    <a:pt x="0" y="7"/>
                    <a:pt x="0" y="5"/>
                    <a:pt x="1" y="4"/>
                  </a:cubicBezTo>
                  <a:cubicBezTo>
                    <a:pt x="2" y="3"/>
                    <a:pt x="2" y="2"/>
                    <a:pt x="3" y="2"/>
                  </a:cubicBezTo>
                  <a:cubicBezTo>
                    <a:pt x="4" y="1"/>
                    <a:pt x="6" y="1"/>
                    <a:pt x="7" y="0"/>
                  </a:cubicBezTo>
                  <a:cubicBezTo>
                    <a:pt x="8" y="0"/>
                    <a:pt x="10" y="0"/>
                    <a:pt x="11" y="0"/>
                  </a:cubicBezTo>
                  <a:cubicBezTo>
                    <a:pt x="13" y="0"/>
                    <a:pt x="14" y="0"/>
                    <a:pt x="15" y="0"/>
                  </a:cubicBezTo>
                  <a:cubicBezTo>
                    <a:pt x="16" y="0"/>
                    <a:pt x="17" y="0"/>
                    <a:pt x="18" y="1"/>
                  </a:cubicBezTo>
                  <a:cubicBezTo>
                    <a:pt x="18" y="7"/>
                    <a:pt x="18" y="7"/>
                    <a:pt x="18" y="7"/>
                  </a:cubicBezTo>
                  <a:cubicBezTo>
                    <a:pt x="18" y="6"/>
                    <a:pt x="17" y="6"/>
                    <a:pt x="17" y="6"/>
                  </a:cubicBezTo>
                  <a:cubicBezTo>
                    <a:pt x="16" y="6"/>
                    <a:pt x="15" y="5"/>
                    <a:pt x="15" y="5"/>
                  </a:cubicBezTo>
                  <a:cubicBezTo>
                    <a:pt x="14" y="5"/>
                    <a:pt x="14" y="5"/>
                    <a:pt x="13" y="5"/>
                  </a:cubicBezTo>
                  <a:cubicBezTo>
                    <a:pt x="13" y="5"/>
                    <a:pt x="12" y="5"/>
                    <a:pt x="11" y="5"/>
                  </a:cubicBezTo>
                  <a:cubicBezTo>
                    <a:pt x="11" y="5"/>
                    <a:pt x="10" y="5"/>
                    <a:pt x="10" y="5"/>
                  </a:cubicBezTo>
                  <a:cubicBezTo>
                    <a:pt x="9" y="5"/>
                    <a:pt x="8" y="5"/>
                    <a:pt x="8" y="6"/>
                  </a:cubicBezTo>
                  <a:cubicBezTo>
                    <a:pt x="8" y="6"/>
                    <a:pt x="7" y="6"/>
                    <a:pt x="7" y="6"/>
                  </a:cubicBezTo>
                  <a:cubicBezTo>
                    <a:pt x="7" y="7"/>
                    <a:pt x="7" y="7"/>
                    <a:pt x="7" y="8"/>
                  </a:cubicBezTo>
                  <a:cubicBezTo>
                    <a:pt x="7" y="8"/>
                    <a:pt x="7" y="8"/>
                    <a:pt x="7" y="9"/>
                  </a:cubicBezTo>
                  <a:cubicBezTo>
                    <a:pt x="7" y="9"/>
                    <a:pt x="8" y="10"/>
                    <a:pt x="8" y="10"/>
                  </a:cubicBezTo>
                  <a:cubicBezTo>
                    <a:pt x="9" y="10"/>
                    <a:pt x="9" y="11"/>
                    <a:pt x="10" y="11"/>
                  </a:cubicBezTo>
                  <a:cubicBezTo>
                    <a:pt x="11" y="11"/>
                    <a:pt x="11" y="12"/>
                    <a:pt x="12" y="12"/>
                  </a:cubicBezTo>
                  <a:cubicBezTo>
                    <a:pt x="13" y="12"/>
                    <a:pt x="14" y="13"/>
                    <a:pt x="15" y="13"/>
                  </a:cubicBezTo>
                  <a:cubicBezTo>
                    <a:pt x="16" y="14"/>
                    <a:pt x="17" y="14"/>
                    <a:pt x="17" y="15"/>
                  </a:cubicBezTo>
                  <a:cubicBezTo>
                    <a:pt x="18" y="16"/>
                    <a:pt x="19" y="17"/>
                    <a:pt x="19" y="17"/>
                  </a:cubicBezTo>
                  <a:cubicBezTo>
                    <a:pt x="19" y="18"/>
                    <a:pt x="19" y="19"/>
                    <a:pt x="19" y="20"/>
                  </a:cubicBezTo>
                  <a:cubicBezTo>
                    <a:pt x="19" y="22"/>
                    <a:pt x="19" y="23"/>
                    <a:pt x="18" y="24"/>
                  </a:cubicBezTo>
                  <a:cubicBezTo>
                    <a:pt x="18" y="25"/>
                    <a:pt x="17" y="26"/>
                    <a:pt x="16" y="27"/>
                  </a:cubicBezTo>
                  <a:cubicBezTo>
                    <a:pt x="15" y="28"/>
                    <a:pt x="14" y="28"/>
                    <a:pt x="13" y="28"/>
                  </a:cubicBezTo>
                  <a:cubicBezTo>
                    <a:pt x="11" y="29"/>
                    <a:pt x="10" y="29"/>
                    <a:pt x="8" y="29"/>
                  </a:cubicBezTo>
                  <a:cubicBezTo>
                    <a:pt x="7" y="29"/>
                    <a:pt x="5" y="29"/>
                    <a:pt x="4" y="28"/>
                  </a:cubicBezTo>
                  <a:cubicBezTo>
                    <a:pt x="2" y="28"/>
                    <a:pt x="1" y="28"/>
                    <a:pt x="0" y="27"/>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36" name="Rectangle 36"/>
            <p:cNvSpPr>
              <a:spLocks noChangeArrowheads="1"/>
            </p:cNvSpPr>
            <p:nvPr/>
          </p:nvSpPr>
          <p:spPr bwMode="auto">
            <a:xfrm>
              <a:off x="2630689" y="3008775"/>
              <a:ext cx="8721" cy="42358"/>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37" name="Freeform 37"/>
            <p:cNvSpPr>
              <a:spLocks/>
            </p:cNvSpPr>
            <p:nvPr/>
          </p:nvSpPr>
          <p:spPr bwMode="auto">
            <a:xfrm>
              <a:off x="2650622" y="3008775"/>
              <a:ext cx="36129" cy="42358"/>
            </a:xfrm>
            <a:custGeom>
              <a:avLst/>
              <a:gdLst>
                <a:gd name="T0" fmla="*/ 25 w 25"/>
                <a:gd name="T1" fmla="*/ 28 h 28"/>
                <a:gd name="T2" fmla="*/ 19 w 25"/>
                <a:gd name="T3" fmla="*/ 28 h 28"/>
                <a:gd name="T4" fmla="*/ 7 w 25"/>
                <a:gd name="T5" fmla="*/ 11 h 28"/>
                <a:gd name="T6" fmla="*/ 6 w 25"/>
                <a:gd name="T7" fmla="*/ 8 h 28"/>
                <a:gd name="T8" fmla="*/ 6 w 25"/>
                <a:gd name="T9" fmla="*/ 8 h 28"/>
                <a:gd name="T10" fmla="*/ 6 w 25"/>
                <a:gd name="T11" fmla="*/ 13 h 28"/>
                <a:gd name="T12" fmla="*/ 6 w 25"/>
                <a:gd name="T13" fmla="*/ 28 h 28"/>
                <a:gd name="T14" fmla="*/ 0 w 25"/>
                <a:gd name="T15" fmla="*/ 28 h 28"/>
                <a:gd name="T16" fmla="*/ 0 w 25"/>
                <a:gd name="T17" fmla="*/ 0 h 28"/>
                <a:gd name="T18" fmla="*/ 7 w 25"/>
                <a:gd name="T19" fmla="*/ 0 h 28"/>
                <a:gd name="T20" fmla="*/ 18 w 25"/>
                <a:gd name="T21" fmla="*/ 17 h 28"/>
                <a:gd name="T22" fmla="*/ 19 w 25"/>
                <a:gd name="T23" fmla="*/ 20 h 28"/>
                <a:gd name="T24" fmla="*/ 19 w 25"/>
                <a:gd name="T25" fmla="*/ 20 h 28"/>
                <a:gd name="T26" fmla="*/ 19 w 25"/>
                <a:gd name="T27" fmla="*/ 16 h 28"/>
                <a:gd name="T28" fmla="*/ 19 w 25"/>
                <a:gd name="T29" fmla="*/ 0 h 28"/>
                <a:gd name="T30" fmla="*/ 25 w 25"/>
                <a:gd name="T31" fmla="*/ 0 h 28"/>
                <a:gd name="T32" fmla="*/ 25 w 25"/>
                <a:gd name="T3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28">
                  <a:moveTo>
                    <a:pt x="25" y="28"/>
                  </a:moveTo>
                  <a:cubicBezTo>
                    <a:pt x="19" y="28"/>
                    <a:pt x="19" y="28"/>
                    <a:pt x="19" y="28"/>
                  </a:cubicBezTo>
                  <a:cubicBezTo>
                    <a:pt x="7" y="11"/>
                    <a:pt x="7" y="11"/>
                    <a:pt x="7" y="11"/>
                  </a:cubicBezTo>
                  <a:cubicBezTo>
                    <a:pt x="6" y="10"/>
                    <a:pt x="6" y="9"/>
                    <a:pt x="6" y="8"/>
                  </a:cubicBezTo>
                  <a:cubicBezTo>
                    <a:pt x="6" y="8"/>
                    <a:pt x="6" y="8"/>
                    <a:pt x="6" y="8"/>
                  </a:cubicBezTo>
                  <a:cubicBezTo>
                    <a:pt x="6" y="9"/>
                    <a:pt x="6" y="11"/>
                    <a:pt x="6" y="13"/>
                  </a:cubicBezTo>
                  <a:cubicBezTo>
                    <a:pt x="6" y="28"/>
                    <a:pt x="6" y="28"/>
                    <a:pt x="6" y="28"/>
                  </a:cubicBezTo>
                  <a:cubicBezTo>
                    <a:pt x="0" y="28"/>
                    <a:pt x="0" y="28"/>
                    <a:pt x="0" y="28"/>
                  </a:cubicBezTo>
                  <a:cubicBezTo>
                    <a:pt x="0" y="0"/>
                    <a:pt x="0" y="0"/>
                    <a:pt x="0" y="0"/>
                  </a:cubicBezTo>
                  <a:cubicBezTo>
                    <a:pt x="7" y="0"/>
                    <a:pt x="7" y="0"/>
                    <a:pt x="7" y="0"/>
                  </a:cubicBezTo>
                  <a:cubicBezTo>
                    <a:pt x="18" y="17"/>
                    <a:pt x="18" y="17"/>
                    <a:pt x="18" y="17"/>
                  </a:cubicBezTo>
                  <a:cubicBezTo>
                    <a:pt x="18" y="18"/>
                    <a:pt x="19" y="19"/>
                    <a:pt x="19" y="20"/>
                  </a:cubicBezTo>
                  <a:cubicBezTo>
                    <a:pt x="19" y="20"/>
                    <a:pt x="19" y="20"/>
                    <a:pt x="19" y="20"/>
                  </a:cubicBezTo>
                  <a:cubicBezTo>
                    <a:pt x="19" y="19"/>
                    <a:pt x="19" y="18"/>
                    <a:pt x="19" y="16"/>
                  </a:cubicBezTo>
                  <a:cubicBezTo>
                    <a:pt x="19" y="0"/>
                    <a:pt x="19" y="0"/>
                    <a:pt x="19" y="0"/>
                  </a:cubicBezTo>
                  <a:cubicBezTo>
                    <a:pt x="25" y="0"/>
                    <a:pt x="25" y="0"/>
                    <a:pt x="25" y="0"/>
                  </a:cubicBezTo>
                  <a:lnTo>
                    <a:pt x="25" y="28"/>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38" name="Freeform 38"/>
            <p:cNvSpPr>
              <a:spLocks/>
            </p:cNvSpPr>
            <p:nvPr/>
          </p:nvSpPr>
          <p:spPr bwMode="auto">
            <a:xfrm>
              <a:off x="2696716" y="3008775"/>
              <a:ext cx="24915" cy="42358"/>
            </a:xfrm>
            <a:custGeom>
              <a:avLst/>
              <a:gdLst>
                <a:gd name="T0" fmla="*/ 20 w 20"/>
                <a:gd name="T1" fmla="*/ 34 h 34"/>
                <a:gd name="T2" fmla="*/ 0 w 20"/>
                <a:gd name="T3" fmla="*/ 34 h 34"/>
                <a:gd name="T4" fmla="*/ 0 w 20"/>
                <a:gd name="T5" fmla="*/ 0 h 34"/>
                <a:gd name="T6" fmla="*/ 20 w 20"/>
                <a:gd name="T7" fmla="*/ 0 h 34"/>
                <a:gd name="T8" fmla="*/ 20 w 20"/>
                <a:gd name="T9" fmla="*/ 6 h 34"/>
                <a:gd name="T10" fmla="*/ 8 w 20"/>
                <a:gd name="T11" fmla="*/ 6 h 34"/>
                <a:gd name="T12" fmla="*/ 8 w 20"/>
                <a:gd name="T13" fmla="*/ 15 h 34"/>
                <a:gd name="T14" fmla="*/ 19 w 20"/>
                <a:gd name="T15" fmla="*/ 15 h 34"/>
                <a:gd name="T16" fmla="*/ 19 w 20"/>
                <a:gd name="T17" fmla="*/ 21 h 34"/>
                <a:gd name="T18" fmla="*/ 8 w 20"/>
                <a:gd name="T19" fmla="*/ 21 h 34"/>
                <a:gd name="T20" fmla="*/ 8 w 20"/>
                <a:gd name="T21" fmla="*/ 28 h 34"/>
                <a:gd name="T22" fmla="*/ 20 w 20"/>
                <a:gd name="T23" fmla="*/ 28 h 34"/>
                <a:gd name="T24" fmla="*/ 20 w 20"/>
                <a:gd name="T25"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34">
                  <a:moveTo>
                    <a:pt x="20" y="34"/>
                  </a:moveTo>
                  <a:lnTo>
                    <a:pt x="0" y="34"/>
                  </a:lnTo>
                  <a:lnTo>
                    <a:pt x="0" y="0"/>
                  </a:lnTo>
                  <a:lnTo>
                    <a:pt x="20" y="0"/>
                  </a:lnTo>
                  <a:lnTo>
                    <a:pt x="20" y="6"/>
                  </a:lnTo>
                  <a:lnTo>
                    <a:pt x="8" y="6"/>
                  </a:lnTo>
                  <a:lnTo>
                    <a:pt x="8" y="15"/>
                  </a:lnTo>
                  <a:lnTo>
                    <a:pt x="19" y="15"/>
                  </a:lnTo>
                  <a:lnTo>
                    <a:pt x="19" y="21"/>
                  </a:lnTo>
                  <a:lnTo>
                    <a:pt x="8" y="21"/>
                  </a:lnTo>
                  <a:lnTo>
                    <a:pt x="8" y="28"/>
                  </a:lnTo>
                  <a:lnTo>
                    <a:pt x="20" y="28"/>
                  </a:lnTo>
                  <a:lnTo>
                    <a:pt x="20" y="34"/>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39" name="Freeform 39"/>
            <p:cNvSpPr>
              <a:spLocks/>
            </p:cNvSpPr>
            <p:nvPr/>
          </p:nvSpPr>
          <p:spPr bwMode="auto">
            <a:xfrm>
              <a:off x="2725372" y="3008775"/>
              <a:ext cx="29901" cy="43605"/>
            </a:xfrm>
            <a:custGeom>
              <a:avLst/>
              <a:gdLst>
                <a:gd name="T0" fmla="*/ 0 w 20"/>
                <a:gd name="T1" fmla="*/ 27 h 29"/>
                <a:gd name="T2" fmla="*/ 0 w 20"/>
                <a:gd name="T3" fmla="*/ 21 h 29"/>
                <a:gd name="T4" fmla="*/ 4 w 20"/>
                <a:gd name="T5" fmla="*/ 23 h 29"/>
                <a:gd name="T6" fmla="*/ 8 w 20"/>
                <a:gd name="T7" fmla="*/ 24 h 29"/>
                <a:gd name="T8" fmla="*/ 10 w 20"/>
                <a:gd name="T9" fmla="*/ 24 h 29"/>
                <a:gd name="T10" fmla="*/ 12 w 20"/>
                <a:gd name="T11" fmla="*/ 23 h 29"/>
                <a:gd name="T12" fmla="*/ 13 w 20"/>
                <a:gd name="T13" fmla="*/ 22 h 29"/>
                <a:gd name="T14" fmla="*/ 13 w 20"/>
                <a:gd name="T15" fmla="*/ 21 h 29"/>
                <a:gd name="T16" fmla="*/ 12 w 20"/>
                <a:gd name="T17" fmla="*/ 20 h 29"/>
                <a:gd name="T18" fmla="*/ 11 w 20"/>
                <a:gd name="T19" fmla="*/ 18 h 29"/>
                <a:gd name="T20" fmla="*/ 9 w 20"/>
                <a:gd name="T21" fmla="*/ 17 h 29"/>
                <a:gd name="T22" fmla="*/ 7 w 20"/>
                <a:gd name="T23" fmla="*/ 16 h 29"/>
                <a:gd name="T24" fmla="*/ 2 w 20"/>
                <a:gd name="T25" fmla="*/ 13 h 29"/>
                <a:gd name="T26" fmla="*/ 0 w 20"/>
                <a:gd name="T27" fmla="*/ 8 h 29"/>
                <a:gd name="T28" fmla="*/ 1 w 20"/>
                <a:gd name="T29" fmla="*/ 4 h 29"/>
                <a:gd name="T30" fmla="*/ 4 w 20"/>
                <a:gd name="T31" fmla="*/ 2 h 29"/>
                <a:gd name="T32" fmla="*/ 7 w 20"/>
                <a:gd name="T33" fmla="*/ 0 h 29"/>
                <a:gd name="T34" fmla="*/ 11 w 20"/>
                <a:gd name="T35" fmla="*/ 0 h 29"/>
                <a:gd name="T36" fmla="*/ 15 w 20"/>
                <a:gd name="T37" fmla="*/ 0 h 29"/>
                <a:gd name="T38" fmla="*/ 18 w 20"/>
                <a:gd name="T39" fmla="*/ 1 h 29"/>
                <a:gd name="T40" fmla="*/ 18 w 20"/>
                <a:gd name="T41" fmla="*/ 7 h 29"/>
                <a:gd name="T42" fmla="*/ 17 w 20"/>
                <a:gd name="T43" fmla="*/ 6 h 29"/>
                <a:gd name="T44" fmla="*/ 15 w 20"/>
                <a:gd name="T45" fmla="*/ 5 h 29"/>
                <a:gd name="T46" fmla="*/ 13 w 20"/>
                <a:gd name="T47" fmla="*/ 5 h 29"/>
                <a:gd name="T48" fmla="*/ 12 w 20"/>
                <a:gd name="T49" fmla="*/ 5 h 29"/>
                <a:gd name="T50" fmla="*/ 10 w 20"/>
                <a:gd name="T51" fmla="*/ 5 h 29"/>
                <a:gd name="T52" fmla="*/ 8 w 20"/>
                <a:gd name="T53" fmla="*/ 6 h 29"/>
                <a:gd name="T54" fmla="*/ 7 w 20"/>
                <a:gd name="T55" fmla="*/ 6 h 29"/>
                <a:gd name="T56" fmla="*/ 7 w 20"/>
                <a:gd name="T57" fmla="*/ 8 h 29"/>
                <a:gd name="T58" fmla="*/ 7 w 20"/>
                <a:gd name="T59" fmla="*/ 9 h 29"/>
                <a:gd name="T60" fmla="*/ 8 w 20"/>
                <a:gd name="T61" fmla="*/ 10 h 29"/>
                <a:gd name="T62" fmla="*/ 10 w 20"/>
                <a:gd name="T63" fmla="*/ 11 h 29"/>
                <a:gd name="T64" fmla="*/ 12 w 20"/>
                <a:gd name="T65" fmla="*/ 12 h 29"/>
                <a:gd name="T66" fmla="*/ 15 w 20"/>
                <a:gd name="T67" fmla="*/ 13 h 29"/>
                <a:gd name="T68" fmla="*/ 18 w 20"/>
                <a:gd name="T69" fmla="*/ 15 h 29"/>
                <a:gd name="T70" fmla="*/ 19 w 20"/>
                <a:gd name="T71" fmla="*/ 17 h 29"/>
                <a:gd name="T72" fmla="*/ 20 w 20"/>
                <a:gd name="T73" fmla="*/ 20 h 29"/>
                <a:gd name="T74" fmla="*/ 19 w 20"/>
                <a:gd name="T75" fmla="*/ 24 h 29"/>
                <a:gd name="T76" fmla="*/ 16 w 20"/>
                <a:gd name="T77" fmla="*/ 27 h 29"/>
                <a:gd name="T78" fmla="*/ 13 w 20"/>
                <a:gd name="T79" fmla="*/ 28 h 29"/>
                <a:gd name="T80" fmla="*/ 8 w 20"/>
                <a:gd name="T81" fmla="*/ 29 h 29"/>
                <a:gd name="T82" fmla="*/ 4 w 20"/>
                <a:gd name="T83" fmla="*/ 28 h 29"/>
                <a:gd name="T84" fmla="*/ 0 w 20"/>
                <a:gd name="T85" fmla="*/ 2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 h="29">
                  <a:moveTo>
                    <a:pt x="0" y="27"/>
                  </a:moveTo>
                  <a:cubicBezTo>
                    <a:pt x="0" y="21"/>
                    <a:pt x="0" y="21"/>
                    <a:pt x="0" y="21"/>
                  </a:cubicBezTo>
                  <a:cubicBezTo>
                    <a:pt x="2" y="22"/>
                    <a:pt x="3" y="23"/>
                    <a:pt x="4" y="23"/>
                  </a:cubicBezTo>
                  <a:cubicBezTo>
                    <a:pt x="5" y="24"/>
                    <a:pt x="7" y="24"/>
                    <a:pt x="8" y="24"/>
                  </a:cubicBezTo>
                  <a:cubicBezTo>
                    <a:pt x="9" y="24"/>
                    <a:pt x="10" y="24"/>
                    <a:pt x="10" y="24"/>
                  </a:cubicBezTo>
                  <a:cubicBezTo>
                    <a:pt x="11" y="23"/>
                    <a:pt x="11" y="23"/>
                    <a:pt x="12" y="23"/>
                  </a:cubicBezTo>
                  <a:cubicBezTo>
                    <a:pt x="12" y="23"/>
                    <a:pt x="12" y="22"/>
                    <a:pt x="13" y="22"/>
                  </a:cubicBezTo>
                  <a:cubicBezTo>
                    <a:pt x="13" y="22"/>
                    <a:pt x="13" y="21"/>
                    <a:pt x="13" y="21"/>
                  </a:cubicBezTo>
                  <a:cubicBezTo>
                    <a:pt x="13" y="20"/>
                    <a:pt x="13" y="20"/>
                    <a:pt x="12" y="20"/>
                  </a:cubicBezTo>
                  <a:cubicBezTo>
                    <a:pt x="12" y="19"/>
                    <a:pt x="12" y="19"/>
                    <a:pt x="11" y="18"/>
                  </a:cubicBezTo>
                  <a:cubicBezTo>
                    <a:pt x="11" y="18"/>
                    <a:pt x="10" y="18"/>
                    <a:pt x="9" y="17"/>
                  </a:cubicBezTo>
                  <a:cubicBezTo>
                    <a:pt x="8" y="17"/>
                    <a:pt x="8" y="17"/>
                    <a:pt x="7" y="16"/>
                  </a:cubicBezTo>
                  <a:cubicBezTo>
                    <a:pt x="5" y="15"/>
                    <a:pt x="3" y="14"/>
                    <a:pt x="2" y="13"/>
                  </a:cubicBezTo>
                  <a:cubicBezTo>
                    <a:pt x="1" y="12"/>
                    <a:pt x="0" y="10"/>
                    <a:pt x="0" y="8"/>
                  </a:cubicBezTo>
                  <a:cubicBezTo>
                    <a:pt x="0" y="7"/>
                    <a:pt x="1" y="5"/>
                    <a:pt x="1" y="4"/>
                  </a:cubicBezTo>
                  <a:cubicBezTo>
                    <a:pt x="2" y="3"/>
                    <a:pt x="3" y="2"/>
                    <a:pt x="4" y="2"/>
                  </a:cubicBezTo>
                  <a:cubicBezTo>
                    <a:pt x="5" y="1"/>
                    <a:pt x="6" y="1"/>
                    <a:pt x="7" y="0"/>
                  </a:cubicBezTo>
                  <a:cubicBezTo>
                    <a:pt x="8" y="0"/>
                    <a:pt x="10" y="0"/>
                    <a:pt x="11" y="0"/>
                  </a:cubicBezTo>
                  <a:cubicBezTo>
                    <a:pt x="13" y="0"/>
                    <a:pt x="14" y="0"/>
                    <a:pt x="15" y="0"/>
                  </a:cubicBezTo>
                  <a:cubicBezTo>
                    <a:pt x="16" y="0"/>
                    <a:pt x="17" y="0"/>
                    <a:pt x="18" y="1"/>
                  </a:cubicBezTo>
                  <a:cubicBezTo>
                    <a:pt x="18" y="7"/>
                    <a:pt x="18" y="7"/>
                    <a:pt x="18" y="7"/>
                  </a:cubicBezTo>
                  <a:cubicBezTo>
                    <a:pt x="18" y="6"/>
                    <a:pt x="17" y="6"/>
                    <a:pt x="17" y="6"/>
                  </a:cubicBezTo>
                  <a:cubicBezTo>
                    <a:pt x="16" y="6"/>
                    <a:pt x="16" y="5"/>
                    <a:pt x="15" y="5"/>
                  </a:cubicBezTo>
                  <a:cubicBezTo>
                    <a:pt x="14" y="5"/>
                    <a:pt x="14" y="5"/>
                    <a:pt x="13" y="5"/>
                  </a:cubicBezTo>
                  <a:cubicBezTo>
                    <a:pt x="13" y="5"/>
                    <a:pt x="12" y="5"/>
                    <a:pt x="12" y="5"/>
                  </a:cubicBezTo>
                  <a:cubicBezTo>
                    <a:pt x="11" y="5"/>
                    <a:pt x="10" y="5"/>
                    <a:pt x="10" y="5"/>
                  </a:cubicBezTo>
                  <a:cubicBezTo>
                    <a:pt x="9" y="5"/>
                    <a:pt x="9" y="5"/>
                    <a:pt x="8" y="6"/>
                  </a:cubicBezTo>
                  <a:cubicBezTo>
                    <a:pt x="8" y="6"/>
                    <a:pt x="8" y="6"/>
                    <a:pt x="7" y="6"/>
                  </a:cubicBezTo>
                  <a:cubicBezTo>
                    <a:pt x="7" y="7"/>
                    <a:pt x="7" y="7"/>
                    <a:pt x="7" y="8"/>
                  </a:cubicBezTo>
                  <a:cubicBezTo>
                    <a:pt x="7" y="8"/>
                    <a:pt x="7" y="8"/>
                    <a:pt x="7" y="9"/>
                  </a:cubicBezTo>
                  <a:cubicBezTo>
                    <a:pt x="8" y="9"/>
                    <a:pt x="8" y="10"/>
                    <a:pt x="8" y="10"/>
                  </a:cubicBezTo>
                  <a:cubicBezTo>
                    <a:pt x="9" y="10"/>
                    <a:pt x="9" y="11"/>
                    <a:pt x="10" y="11"/>
                  </a:cubicBezTo>
                  <a:cubicBezTo>
                    <a:pt x="11" y="11"/>
                    <a:pt x="11" y="12"/>
                    <a:pt x="12" y="12"/>
                  </a:cubicBezTo>
                  <a:cubicBezTo>
                    <a:pt x="13" y="12"/>
                    <a:pt x="14" y="13"/>
                    <a:pt x="15" y="13"/>
                  </a:cubicBezTo>
                  <a:cubicBezTo>
                    <a:pt x="16" y="14"/>
                    <a:pt x="17" y="14"/>
                    <a:pt x="18" y="15"/>
                  </a:cubicBezTo>
                  <a:cubicBezTo>
                    <a:pt x="18" y="16"/>
                    <a:pt x="19" y="17"/>
                    <a:pt x="19" y="17"/>
                  </a:cubicBezTo>
                  <a:cubicBezTo>
                    <a:pt x="19" y="18"/>
                    <a:pt x="20" y="19"/>
                    <a:pt x="20" y="20"/>
                  </a:cubicBezTo>
                  <a:cubicBezTo>
                    <a:pt x="20" y="22"/>
                    <a:pt x="19" y="23"/>
                    <a:pt x="19" y="24"/>
                  </a:cubicBezTo>
                  <a:cubicBezTo>
                    <a:pt x="18" y="25"/>
                    <a:pt x="17" y="26"/>
                    <a:pt x="16" y="27"/>
                  </a:cubicBezTo>
                  <a:cubicBezTo>
                    <a:pt x="15" y="28"/>
                    <a:pt x="14" y="28"/>
                    <a:pt x="13" y="28"/>
                  </a:cubicBezTo>
                  <a:cubicBezTo>
                    <a:pt x="11" y="29"/>
                    <a:pt x="10" y="29"/>
                    <a:pt x="8" y="29"/>
                  </a:cubicBezTo>
                  <a:cubicBezTo>
                    <a:pt x="7" y="29"/>
                    <a:pt x="5" y="29"/>
                    <a:pt x="4" y="28"/>
                  </a:cubicBezTo>
                  <a:cubicBezTo>
                    <a:pt x="3" y="28"/>
                    <a:pt x="1" y="28"/>
                    <a:pt x="0" y="27"/>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40" name="Freeform 40"/>
            <p:cNvSpPr>
              <a:spLocks/>
            </p:cNvSpPr>
            <p:nvPr/>
          </p:nvSpPr>
          <p:spPr bwMode="auto">
            <a:xfrm>
              <a:off x="2760254" y="3008775"/>
              <a:ext cx="27409" cy="43605"/>
            </a:xfrm>
            <a:custGeom>
              <a:avLst/>
              <a:gdLst>
                <a:gd name="T0" fmla="*/ 0 w 19"/>
                <a:gd name="T1" fmla="*/ 27 h 29"/>
                <a:gd name="T2" fmla="*/ 0 w 19"/>
                <a:gd name="T3" fmla="*/ 21 h 29"/>
                <a:gd name="T4" fmla="*/ 4 w 19"/>
                <a:gd name="T5" fmla="*/ 23 h 29"/>
                <a:gd name="T6" fmla="*/ 8 w 19"/>
                <a:gd name="T7" fmla="*/ 24 h 29"/>
                <a:gd name="T8" fmla="*/ 10 w 19"/>
                <a:gd name="T9" fmla="*/ 24 h 29"/>
                <a:gd name="T10" fmla="*/ 11 w 19"/>
                <a:gd name="T11" fmla="*/ 23 h 29"/>
                <a:gd name="T12" fmla="*/ 12 w 19"/>
                <a:gd name="T13" fmla="*/ 22 h 29"/>
                <a:gd name="T14" fmla="*/ 12 w 19"/>
                <a:gd name="T15" fmla="*/ 21 h 29"/>
                <a:gd name="T16" fmla="*/ 12 w 19"/>
                <a:gd name="T17" fmla="*/ 20 h 29"/>
                <a:gd name="T18" fmla="*/ 11 w 19"/>
                <a:gd name="T19" fmla="*/ 18 h 29"/>
                <a:gd name="T20" fmla="*/ 9 w 19"/>
                <a:gd name="T21" fmla="*/ 17 h 29"/>
                <a:gd name="T22" fmla="*/ 6 w 19"/>
                <a:gd name="T23" fmla="*/ 16 h 29"/>
                <a:gd name="T24" fmla="*/ 1 w 19"/>
                <a:gd name="T25" fmla="*/ 13 h 29"/>
                <a:gd name="T26" fmla="*/ 0 w 19"/>
                <a:gd name="T27" fmla="*/ 8 h 29"/>
                <a:gd name="T28" fmla="*/ 1 w 19"/>
                <a:gd name="T29" fmla="*/ 4 h 29"/>
                <a:gd name="T30" fmla="*/ 3 w 19"/>
                <a:gd name="T31" fmla="*/ 2 h 29"/>
                <a:gd name="T32" fmla="*/ 7 w 19"/>
                <a:gd name="T33" fmla="*/ 0 h 29"/>
                <a:gd name="T34" fmla="*/ 11 w 19"/>
                <a:gd name="T35" fmla="*/ 0 h 29"/>
                <a:gd name="T36" fmla="*/ 15 w 19"/>
                <a:gd name="T37" fmla="*/ 0 h 29"/>
                <a:gd name="T38" fmla="*/ 18 w 19"/>
                <a:gd name="T39" fmla="*/ 1 h 29"/>
                <a:gd name="T40" fmla="*/ 18 w 19"/>
                <a:gd name="T41" fmla="*/ 7 h 29"/>
                <a:gd name="T42" fmla="*/ 16 w 19"/>
                <a:gd name="T43" fmla="*/ 6 h 29"/>
                <a:gd name="T44" fmla="*/ 15 w 19"/>
                <a:gd name="T45" fmla="*/ 5 h 29"/>
                <a:gd name="T46" fmla="*/ 13 w 19"/>
                <a:gd name="T47" fmla="*/ 5 h 29"/>
                <a:gd name="T48" fmla="*/ 11 w 19"/>
                <a:gd name="T49" fmla="*/ 5 h 29"/>
                <a:gd name="T50" fmla="*/ 9 w 19"/>
                <a:gd name="T51" fmla="*/ 5 h 29"/>
                <a:gd name="T52" fmla="*/ 8 w 19"/>
                <a:gd name="T53" fmla="*/ 6 h 29"/>
                <a:gd name="T54" fmla="*/ 7 w 19"/>
                <a:gd name="T55" fmla="*/ 6 h 29"/>
                <a:gd name="T56" fmla="*/ 6 w 19"/>
                <a:gd name="T57" fmla="*/ 8 h 29"/>
                <a:gd name="T58" fmla="*/ 7 w 19"/>
                <a:gd name="T59" fmla="*/ 9 h 29"/>
                <a:gd name="T60" fmla="*/ 8 w 19"/>
                <a:gd name="T61" fmla="*/ 10 h 29"/>
                <a:gd name="T62" fmla="*/ 10 w 19"/>
                <a:gd name="T63" fmla="*/ 11 h 29"/>
                <a:gd name="T64" fmla="*/ 12 w 19"/>
                <a:gd name="T65" fmla="*/ 12 h 29"/>
                <a:gd name="T66" fmla="*/ 15 w 19"/>
                <a:gd name="T67" fmla="*/ 13 h 29"/>
                <a:gd name="T68" fmla="*/ 17 w 19"/>
                <a:gd name="T69" fmla="*/ 15 h 29"/>
                <a:gd name="T70" fmla="*/ 19 w 19"/>
                <a:gd name="T71" fmla="*/ 17 h 29"/>
                <a:gd name="T72" fmla="*/ 19 w 19"/>
                <a:gd name="T73" fmla="*/ 20 h 29"/>
                <a:gd name="T74" fmla="*/ 18 w 19"/>
                <a:gd name="T75" fmla="*/ 24 h 29"/>
                <a:gd name="T76" fmla="*/ 16 w 19"/>
                <a:gd name="T77" fmla="*/ 27 h 29"/>
                <a:gd name="T78" fmla="*/ 12 w 19"/>
                <a:gd name="T79" fmla="*/ 28 h 29"/>
                <a:gd name="T80" fmla="*/ 8 w 19"/>
                <a:gd name="T81" fmla="*/ 29 h 29"/>
                <a:gd name="T82" fmla="*/ 4 w 19"/>
                <a:gd name="T83" fmla="*/ 28 h 29"/>
                <a:gd name="T84" fmla="*/ 0 w 19"/>
                <a:gd name="T85" fmla="*/ 2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 h="29">
                  <a:moveTo>
                    <a:pt x="0" y="27"/>
                  </a:moveTo>
                  <a:cubicBezTo>
                    <a:pt x="0" y="21"/>
                    <a:pt x="0" y="21"/>
                    <a:pt x="0" y="21"/>
                  </a:cubicBezTo>
                  <a:cubicBezTo>
                    <a:pt x="1" y="22"/>
                    <a:pt x="2" y="23"/>
                    <a:pt x="4" y="23"/>
                  </a:cubicBezTo>
                  <a:cubicBezTo>
                    <a:pt x="5" y="24"/>
                    <a:pt x="6" y="24"/>
                    <a:pt x="8" y="24"/>
                  </a:cubicBezTo>
                  <a:cubicBezTo>
                    <a:pt x="8" y="24"/>
                    <a:pt x="9" y="24"/>
                    <a:pt x="10" y="24"/>
                  </a:cubicBezTo>
                  <a:cubicBezTo>
                    <a:pt x="10" y="23"/>
                    <a:pt x="11" y="23"/>
                    <a:pt x="11" y="23"/>
                  </a:cubicBezTo>
                  <a:cubicBezTo>
                    <a:pt x="12" y="23"/>
                    <a:pt x="12" y="22"/>
                    <a:pt x="12" y="22"/>
                  </a:cubicBezTo>
                  <a:cubicBezTo>
                    <a:pt x="12" y="22"/>
                    <a:pt x="12" y="21"/>
                    <a:pt x="12" y="21"/>
                  </a:cubicBezTo>
                  <a:cubicBezTo>
                    <a:pt x="12" y="20"/>
                    <a:pt x="12" y="20"/>
                    <a:pt x="12" y="20"/>
                  </a:cubicBezTo>
                  <a:cubicBezTo>
                    <a:pt x="12" y="19"/>
                    <a:pt x="11" y="19"/>
                    <a:pt x="11" y="18"/>
                  </a:cubicBezTo>
                  <a:cubicBezTo>
                    <a:pt x="10" y="18"/>
                    <a:pt x="9" y="18"/>
                    <a:pt x="9" y="17"/>
                  </a:cubicBezTo>
                  <a:cubicBezTo>
                    <a:pt x="8" y="17"/>
                    <a:pt x="7" y="17"/>
                    <a:pt x="6" y="16"/>
                  </a:cubicBezTo>
                  <a:cubicBezTo>
                    <a:pt x="4" y="15"/>
                    <a:pt x="2" y="14"/>
                    <a:pt x="1" y="13"/>
                  </a:cubicBezTo>
                  <a:cubicBezTo>
                    <a:pt x="0" y="12"/>
                    <a:pt x="0" y="10"/>
                    <a:pt x="0" y="8"/>
                  </a:cubicBezTo>
                  <a:cubicBezTo>
                    <a:pt x="0" y="7"/>
                    <a:pt x="0" y="5"/>
                    <a:pt x="1" y="4"/>
                  </a:cubicBezTo>
                  <a:cubicBezTo>
                    <a:pt x="1" y="3"/>
                    <a:pt x="2" y="2"/>
                    <a:pt x="3" y="2"/>
                  </a:cubicBezTo>
                  <a:cubicBezTo>
                    <a:pt x="4" y="1"/>
                    <a:pt x="5" y="1"/>
                    <a:pt x="7" y="0"/>
                  </a:cubicBezTo>
                  <a:cubicBezTo>
                    <a:pt x="8" y="0"/>
                    <a:pt x="9" y="0"/>
                    <a:pt x="11" y="0"/>
                  </a:cubicBezTo>
                  <a:cubicBezTo>
                    <a:pt x="12" y="0"/>
                    <a:pt x="14" y="0"/>
                    <a:pt x="15" y="0"/>
                  </a:cubicBezTo>
                  <a:cubicBezTo>
                    <a:pt x="16" y="0"/>
                    <a:pt x="17" y="0"/>
                    <a:pt x="18" y="1"/>
                  </a:cubicBezTo>
                  <a:cubicBezTo>
                    <a:pt x="18" y="7"/>
                    <a:pt x="18" y="7"/>
                    <a:pt x="18" y="7"/>
                  </a:cubicBezTo>
                  <a:cubicBezTo>
                    <a:pt x="17" y="6"/>
                    <a:pt x="17" y="6"/>
                    <a:pt x="16" y="6"/>
                  </a:cubicBezTo>
                  <a:cubicBezTo>
                    <a:pt x="16" y="6"/>
                    <a:pt x="15" y="5"/>
                    <a:pt x="15" y="5"/>
                  </a:cubicBezTo>
                  <a:cubicBezTo>
                    <a:pt x="14" y="5"/>
                    <a:pt x="13" y="5"/>
                    <a:pt x="13" y="5"/>
                  </a:cubicBezTo>
                  <a:cubicBezTo>
                    <a:pt x="12" y="5"/>
                    <a:pt x="12" y="5"/>
                    <a:pt x="11" y="5"/>
                  </a:cubicBezTo>
                  <a:cubicBezTo>
                    <a:pt x="10" y="5"/>
                    <a:pt x="10" y="5"/>
                    <a:pt x="9" y="5"/>
                  </a:cubicBezTo>
                  <a:cubicBezTo>
                    <a:pt x="9" y="5"/>
                    <a:pt x="8" y="5"/>
                    <a:pt x="8" y="6"/>
                  </a:cubicBezTo>
                  <a:cubicBezTo>
                    <a:pt x="7" y="6"/>
                    <a:pt x="7" y="6"/>
                    <a:pt x="7" y="6"/>
                  </a:cubicBezTo>
                  <a:cubicBezTo>
                    <a:pt x="7" y="7"/>
                    <a:pt x="6" y="7"/>
                    <a:pt x="6" y="8"/>
                  </a:cubicBezTo>
                  <a:cubicBezTo>
                    <a:pt x="6" y="8"/>
                    <a:pt x="7" y="8"/>
                    <a:pt x="7" y="9"/>
                  </a:cubicBezTo>
                  <a:cubicBezTo>
                    <a:pt x="7" y="9"/>
                    <a:pt x="7" y="10"/>
                    <a:pt x="8" y="10"/>
                  </a:cubicBezTo>
                  <a:cubicBezTo>
                    <a:pt x="8" y="10"/>
                    <a:pt x="9" y="11"/>
                    <a:pt x="10" y="11"/>
                  </a:cubicBezTo>
                  <a:cubicBezTo>
                    <a:pt x="10" y="11"/>
                    <a:pt x="11" y="12"/>
                    <a:pt x="12" y="12"/>
                  </a:cubicBezTo>
                  <a:cubicBezTo>
                    <a:pt x="13" y="12"/>
                    <a:pt x="14" y="13"/>
                    <a:pt x="15" y="13"/>
                  </a:cubicBezTo>
                  <a:cubicBezTo>
                    <a:pt x="16" y="14"/>
                    <a:pt x="16" y="14"/>
                    <a:pt x="17" y="15"/>
                  </a:cubicBezTo>
                  <a:cubicBezTo>
                    <a:pt x="18" y="16"/>
                    <a:pt x="18" y="17"/>
                    <a:pt x="19" y="17"/>
                  </a:cubicBezTo>
                  <a:cubicBezTo>
                    <a:pt x="19" y="18"/>
                    <a:pt x="19" y="19"/>
                    <a:pt x="19" y="20"/>
                  </a:cubicBezTo>
                  <a:cubicBezTo>
                    <a:pt x="19" y="22"/>
                    <a:pt x="19" y="23"/>
                    <a:pt x="18" y="24"/>
                  </a:cubicBezTo>
                  <a:cubicBezTo>
                    <a:pt x="18" y="25"/>
                    <a:pt x="17" y="26"/>
                    <a:pt x="16" y="27"/>
                  </a:cubicBezTo>
                  <a:cubicBezTo>
                    <a:pt x="15" y="28"/>
                    <a:pt x="14" y="28"/>
                    <a:pt x="12" y="28"/>
                  </a:cubicBezTo>
                  <a:cubicBezTo>
                    <a:pt x="11" y="29"/>
                    <a:pt x="9" y="29"/>
                    <a:pt x="8" y="29"/>
                  </a:cubicBezTo>
                  <a:cubicBezTo>
                    <a:pt x="6" y="29"/>
                    <a:pt x="5" y="29"/>
                    <a:pt x="4" y="28"/>
                  </a:cubicBezTo>
                  <a:cubicBezTo>
                    <a:pt x="2" y="28"/>
                    <a:pt x="1" y="28"/>
                    <a:pt x="0" y="27"/>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41" name="Freeform 41"/>
            <p:cNvSpPr>
              <a:spLocks noEditPoints="1"/>
            </p:cNvSpPr>
            <p:nvPr/>
          </p:nvSpPr>
          <p:spPr bwMode="auto">
            <a:xfrm>
              <a:off x="2512335" y="3079789"/>
              <a:ext cx="39866" cy="42358"/>
            </a:xfrm>
            <a:custGeom>
              <a:avLst/>
              <a:gdLst>
                <a:gd name="T0" fmla="*/ 27 w 27"/>
                <a:gd name="T1" fmla="*/ 28 h 28"/>
                <a:gd name="T2" fmla="*/ 21 w 27"/>
                <a:gd name="T3" fmla="*/ 28 h 28"/>
                <a:gd name="T4" fmla="*/ 19 w 27"/>
                <a:gd name="T5" fmla="*/ 22 h 28"/>
                <a:gd name="T6" fmla="*/ 9 w 27"/>
                <a:gd name="T7" fmla="*/ 22 h 28"/>
                <a:gd name="T8" fmla="*/ 7 w 27"/>
                <a:gd name="T9" fmla="*/ 28 h 28"/>
                <a:gd name="T10" fmla="*/ 0 w 27"/>
                <a:gd name="T11" fmla="*/ 28 h 28"/>
                <a:gd name="T12" fmla="*/ 10 w 27"/>
                <a:gd name="T13" fmla="*/ 0 h 28"/>
                <a:gd name="T14" fmla="*/ 18 w 27"/>
                <a:gd name="T15" fmla="*/ 0 h 28"/>
                <a:gd name="T16" fmla="*/ 27 w 27"/>
                <a:gd name="T17" fmla="*/ 28 h 28"/>
                <a:gd name="T18" fmla="*/ 17 w 27"/>
                <a:gd name="T19" fmla="*/ 17 h 28"/>
                <a:gd name="T20" fmla="*/ 14 w 27"/>
                <a:gd name="T21" fmla="*/ 8 h 28"/>
                <a:gd name="T22" fmla="*/ 14 w 27"/>
                <a:gd name="T23" fmla="*/ 5 h 28"/>
                <a:gd name="T24" fmla="*/ 14 w 27"/>
                <a:gd name="T25" fmla="*/ 5 h 28"/>
                <a:gd name="T26" fmla="*/ 13 w 27"/>
                <a:gd name="T27" fmla="*/ 8 h 28"/>
                <a:gd name="T28" fmla="*/ 10 w 27"/>
                <a:gd name="T29" fmla="*/ 17 h 28"/>
                <a:gd name="T30" fmla="*/ 17 w 27"/>
                <a:gd name="T31" fmla="*/ 1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28">
                  <a:moveTo>
                    <a:pt x="27" y="28"/>
                  </a:moveTo>
                  <a:cubicBezTo>
                    <a:pt x="21" y="28"/>
                    <a:pt x="21" y="28"/>
                    <a:pt x="21" y="28"/>
                  </a:cubicBezTo>
                  <a:cubicBezTo>
                    <a:pt x="19" y="22"/>
                    <a:pt x="19" y="22"/>
                    <a:pt x="19" y="22"/>
                  </a:cubicBezTo>
                  <a:cubicBezTo>
                    <a:pt x="9" y="22"/>
                    <a:pt x="9" y="22"/>
                    <a:pt x="9" y="22"/>
                  </a:cubicBezTo>
                  <a:cubicBezTo>
                    <a:pt x="7" y="28"/>
                    <a:pt x="7" y="28"/>
                    <a:pt x="7" y="28"/>
                  </a:cubicBezTo>
                  <a:cubicBezTo>
                    <a:pt x="0" y="28"/>
                    <a:pt x="0" y="28"/>
                    <a:pt x="0" y="28"/>
                  </a:cubicBezTo>
                  <a:cubicBezTo>
                    <a:pt x="10" y="0"/>
                    <a:pt x="10" y="0"/>
                    <a:pt x="10" y="0"/>
                  </a:cubicBezTo>
                  <a:cubicBezTo>
                    <a:pt x="18" y="0"/>
                    <a:pt x="18" y="0"/>
                    <a:pt x="18" y="0"/>
                  </a:cubicBezTo>
                  <a:lnTo>
                    <a:pt x="27" y="28"/>
                  </a:lnTo>
                  <a:close/>
                  <a:moveTo>
                    <a:pt x="17" y="17"/>
                  </a:moveTo>
                  <a:cubicBezTo>
                    <a:pt x="14" y="8"/>
                    <a:pt x="14" y="8"/>
                    <a:pt x="14" y="8"/>
                  </a:cubicBezTo>
                  <a:cubicBezTo>
                    <a:pt x="14" y="7"/>
                    <a:pt x="14" y="6"/>
                    <a:pt x="14" y="5"/>
                  </a:cubicBezTo>
                  <a:cubicBezTo>
                    <a:pt x="14" y="5"/>
                    <a:pt x="14" y="5"/>
                    <a:pt x="14" y="5"/>
                  </a:cubicBezTo>
                  <a:cubicBezTo>
                    <a:pt x="13" y="6"/>
                    <a:pt x="13" y="7"/>
                    <a:pt x="13" y="8"/>
                  </a:cubicBezTo>
                  <a:cubicBezTo>
                    <a:pt x="10" y="17"/>
                    <a:pt x="10" y="17"/>
                    <a:pt x="10" y="17"/>
                  </a:cubicBezTo>
                  <a:lnTo>
                    <a:pt x="17" y="17"/>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42" name="Freeform 42"/>
            <p:cNvSpPr>
              <a:spLocks noEditPoints="1"/>
            </p:cNvSpPr>
            <p:nvPr/>
          </p:nvSpPr>
          <p:spPr bwMode="auto">
            <a:xfrm>
              <a:off x="2558430" y="3079789"/>
              <a:ext cx="31148" cy="42358"/>
            </a:xfrm>
            <a:custGeom>
              <a:avLst/>
              <a:gdLst>
                <a:gd name="T0" fmla="*/ 6 w 21"/>
                <a:gd name="T1" fmla="*/ 19 h 28"/>
                <a:gd name="T2" fmla="*/ 6 w 21"/>
                <a:gd name="T3" fmla="*/ 28 h 28"/>
                <a:gd name="T4" fmla="*/ 0 w 21"/>
                <a:gd name="T5" fmla="*/ 28 h 28"/>
                <a:gd name="T6" fmla="*/ 0 w 21"/>
                <a:gd name="T7" fmla="*/ 0 h 28"/>
                <a:gd name="T8" fmla="*/ 10 w 21"/>
                <a:gd name="T9" fmla="*/ 0 h 28"/>
                <a:gd name="T10" fmla="*/ 21 w 21"/>
                <a:gd name="T11" fmla="*/ 9 h 28"/>
                <a:gd name="T12" fmla="*/ 17 w 21"/>
                <a:gd name="T13" fmla="*/ 16 h 28"/>
                <a:gd name="T14" fmla="*/ 9 w 21"/>
                <a:gd name="T15" fmla="*/ 19 h 28"/>
                <a:gd name="T16" fmla="*/ 6 w 21"/>
                <a:gd name="T17" fmla="*/ 19 h 28"/>
                <a:gd name="T18" fmla="*/ 6 w 21"/>
                <a:gd name="T19" fmla="*/ 5 h 28"/>
                <a:gd name="T20" fmla="*/ 6 w 21"/>
                <a:gd name="T21" fmla="*/ 14 h 28"/>
                <a:gd name="T22" fmla="*/ 9 w 21"/>
                <a:gd name="T23" fmla="*/ 14 h 28"/>
                <a:gd name="T24" fmla="*/ 14 w 21"/>
                <a:gd name="T25" fmla="*/ 10 h 28"/>
                <a:gd name="T26" fmla="*/ 9 w 21"/>
                <a:gd name="T27" fmla="*/ 5 h 28"/>
                <a:gd name="T28" fmla="*/ 6 w 21"/>
                <a:gd name="T29" fmla="*/ 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8">
                  <a:moveTo>
                    <a:pt x="6" y="19"/>
                  </a:moveTo>
                  <a:cubicBezTo>
                    <a:pt x="6" y="28"/>
                    <a:pt x="6" y="28"/>
                    <a:pt x="6" y="28"/>
                  </a:cubicBezTo>
                  <a:cubicBezTo>
                    <a:pt x="0" y="28"/>
                    <a:pt x="0" y="28"/>
                    <a:pt x="0" y="28"/>
                  </a:cubicBezTo>
                  <a:cubicBezTo>
                    <a:pt x="0" y="0"/>
                    <a:pt x="0" y="0"/>
                    <a:pt x="0" y="0"/>
                  </a:cubicBezTo>
                  <a:cubicBezTo>
                    <a:pt x="10" y="0"/>
                    <a:pt x="10" y="0"/>
                    <a:pt x="10" y="0"/>
                  </a:cubicBezTo>
                  <a:cubicBezTo>
                    <a:pt x="17" y="0"/>
                    <a:pt x="21" y="3"/>
                    <a:pt x="21" y="9"/>
                  </a:cubicBezTo>
                  <a:cubicBezTo>
                    <a:pt x="21" y="12"/>
                    <a:pt x="20" y="14"/>
                    <a:pt x="17" y="16"/>
                  </a:cubicBezTo>
                  <a:cubicBezTo>
                    <a:pt x="15" y="18"/>
                    <a:pt x="13" y="19"/>
                    <a:pt x="9" y="19"/>
                  </a:cubicBezTo>
                  <a:lnTo>
                    <a:pt x="6" y="19"/>
                  </a:lnTo>
                  <a:close/>
                  <a:moveTo>
                    <a:pt x="6" y="5"/>
                  </a:moveTo>
                  <a:cubicBezTo>
                    <a:pt x="6" y="14"/>
                    <a:pt x="6" y="14"/>
                    <a:pt x="6" y="14"/>
                  </a:cubicBezTo>
                  <a:cubicBezTo>
                    <a:pt x="9" y="14"/>
                    <a:pt x="9" y="14"/>
                    <a:pt x="9" y="14"/>
                  </a:cubicBezTo>
                  <a:cubicBezTo>
                    <a:pt x="12" y="14"/>
                    <a:pt x="14" y="12"/>
                    <a:pt x="14" y="10"/>
                  </a:cubicBezTo>
                  <a:cubicBezTo>
                    <a:pt x="14" y="7"/>
                    <a:pt x="12" y="5"/>
                    <a:pt x="9" y="5"/>
                  </a:cubicBezTo>
                  <a:lnTo>
                    <a:pt x="6" y="5"/>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43" name="Freeform 43"/>
            <p:cNvSpPr>
              <a:spLocks noEditPoints="1"/>
            </p:cNvSpPr>
            <p:nvPr/>
          </p:nvSpPr>
          <p:spPr bwMode="auto">
            <a:xfrm>
              <a:off x="2595804" y="3079789"/>
              <a:ext cx="29901" cy="42358"/>
            </a:xfrm>
            <a:custGeom>
              <a:avLst/>
              <a:gdLst>
                <a:gd name="T0" fmla="*/ 6 w 20"/>
                <a:gd name="T1" fmla="*/ 19 h 28"/>
                <a:gd name="T2" fmla="*/ 6 w 20"/>
                <a:gd name="T3" fmla="*/ 28 h 28"/>
                <a:gd name="T4" fmla="*/ 0 w 20"/>
                <a:gd name="T5" fmla="*/ 28 h 28"/>
                <a:gd name="T6" fmla="*/ 0 w 20"/>
                <a:gd name="T7" fmla="*/ 0 h 28"/>
                <a:gd name="T8" fmla="*/ 10 w 20"/>
                <a:gd name="T9" fmla="*/ 0 h 28"/>
                <a:gd name="T10" fmla="*/ 20 w 20"/>
                <a:gd name="T11" fmla="*/ 9 h 28"/>
                <a:gd name="T12" fmla="*/ 17 w 20"/>
                <a:gd name="T13" fmla="*/ 16 h 28"/>
                <a:gd name="T14" fmla="*/ 9 w 20"/>
                <a:gd name="T15" fmla="*/ 19 h 28"/>
                <a:gd name="T16" fmla="*/ 6 w 20"/>
                <a:gd name="T17" fmla="*/ 19 h 28"/>
                <a:gd name="T18" fmla="*/ 6 w 20"/>
                <a:gd name="T19" fmla="*/ 5 h 28"/>
                <a:gd name="T20" fmla="*/ 6 w 20"/>
                <a:gd name="T21" fmla="*/ 14 h 28"/>
                <a:gd name="T22" fmla="*/ 8 w 20"/>
                <a:gd name="T23" fmla="*/ 14 h 28"/>
                <a:gd name="T24" fmla="*/ 13 w 20"/>
                <a:gd name="T25" fmla="*/ 10 h 28"/>
                <a:gd name="T26" fmla="*/ 8 w 20"/>
                <a:gd name="T27" fmla="*/ 5 h 28"/>
                <a:gd name="T28" fmla="*/ 6 w 20"/>
                <a:gd name="T29" fmla="*/ 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8">
                  <a:moveTo>
                    <a:pt x="6" y="19"/>
                  </a:moveTo>
                  <a:cubicBezTo>
                    <a:pt x="6" y="28"/>
                    <a:pt x="6" y="28"/>
                    <a:pt x="6" y="28"/>
                  </a:cubicBezTo>
                  <a:cubicBezTo>
                    <a:pt x="0" y="28"/>
                    <a:pt x="0" y="28"/>
                    <a:pt x="0" y="28"/>
                  </a:cubicBezTo>
                  <a:cubicBezTo>
                    <a:pt x="0" y="0"/>
                    <a:pt x="0" y="0"/>
                    <a:pt x="0" y="0"/>
                  </a:cubicBezTo>
                  <a:cubicBezTo>
                    <a:pt x="10" y="0"/>
                    <a:pt x="10" y="0"/>
                    <a:pt x="10" y="0"/>
                  </a:cubicBezTo>
                  <a:cubicBezTo>
                    <a:pt x="17" y="0"/>
                    <a:pt x="20" y="3"/>
                    <a:pt x="20" y="9"/>
                  </a:cubicBezTo>
                  <a:cubicBezTo>
                    <a:pt x="20" y="12"/>
                    <a:pt x="19" y="14"/>
                    <a:pt x="17" y="16"/>
                  </a:cubicBezTo>
                  <a:cubicBezTo>
                    <a:pt x="15" y="18"/>
                    <a:pt x="12" y="19"/>
                    <a:pt x="9" y="19"/>
                  </a:cubicBezTo>
                  <a:lnTo>
                    <a:pt x="6" y="19"/>
                  </a:lnTo>
                  <a:close/>
                  <a:moveTo>
                    <a:pt x="6" y="5"/>
                  </a:moveTo>
                  <a:cubicBezTo>
                    <a:pt x="6" y="14"/>
                    <a:pt x="6" y="14"/>
                    <a:pt x="6" y="14"/>
                  </a:cubicBezTo>
                  <a:cubicBezTo>
                    <a:pt x="8" y="14"/>
                    <a:pt x="8" y="14"/>
                    <a:pt x="8" y="14"/>
                  </a:cubicBezTo>
                  <a:cubicBezTo>
                    <a:pt x="12" y="14"/>
                    <a:pt x="13" y="12"/>
                    <a:pt x="13" y="10"/>
                  </a:cubicBezTo>
                  <a:cubicBezTo>
                    <a:pt x="13" y="7"/>
                    <a:pt x="12" y="5"/>
                    <a:pt x="8" y="5"/>
                  </a:cubicBezTo>
                  <a:lnTo>
                    <a:pt x="6" y="5"/>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44" name="Rectangle 44"/>
            <p:cNvSpPr>
              <a:spLocks noChangeArrowheads="1"/>
            </p:cNvSpPr>
            <p:nvPr/>
          </p:nvSpPr>
          <p:spPr bwMode="auto">
            <a:xfrm>
              <a:off x="2472467" y="3482189"/>
              <a:ext cx="497085" cy="497082"/>
            </a:xfrm>
            <a:prstGeom prst="rect">
              <a:avLst/>
            </a:prstGeom>
            <a:solidFill>
              <a:schemeClr val="bg2">
                <a:lumMod val="50000"/>
              </a:schemeClr>
            </a:solidFill>
            <a:ln>
              <a:noFill/>
            </a:ln>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45" name="Freeform 45"/>
            <p:cNvSpPr>
              <a:spLocks noEditPoints="1"/>
            </p:cNvSpPr>
            <p:nvPr/>
          </p:nvSpPr>
          <p:spPr bwMode="auto">
            <a:xfrm>
              <a:off x="2512333" y="3756270"/>
              <a:ext cx="107141" cy="185628"/>
            </a:xfrm>
            <a:custGeom>
              <a:avLst/>
              <a:gdLst>
                <a:gd name="T0" fmla="*/ 69 w 86"/>
                <a:gd name="T1" fmla="*/ 13 h 149"/>
                <a:gd name="T2" fmla="*/ 69 w 86"/>
                <a:gd name="T3" fmla="*/ 0 h 149"/>
                <a:gd name="T4" fmla="*/ 60 w 86"/>
                <a:gd name="T5" fmla="*/ 0 h 149"/>
                <a:gd name="T6" fmla="*/ 60 w 86"/>
                <a:gd name="T7" fmla="*/ 13 h 149"/>
                <a:gd name="T8" fmla="*/ 56 w 86"/>
                <a:gd name="T9" fmla="*/ 13 h 149"/>
                <a:gd name="T10" fmla="*/ 56 w 86"/>
                <a:gd name="T11" fmla="*/ 0 h 149"/>
                <a:gd name="T12" fmla="*/ 47 w 86"/>
                <a:gd name="T13" fmla="*/ 0 h 149"/>
                <a:gd name="T14" fmla="*/ 47 w 86"/>
                <a:gd name="T15" fmla="*/ 13 h 149"/>
                <a:gd name="T16" fmla="*/ 0 w 86"/>
                <a:gd name="T17" fmla="*/ 13 h 149"/>
                <a:gd name="T18" fmla="*/ 0 w 86"/>
                <a:gd name="T19" fmla="*/ 16 h 149"/>
                <a:gd name="T20" fmla="*/ 4 w 86"/>
                <a:gd name="T21" fmla="*/ 16 h 149"/>
                <a:gd name="T22" fmla="*/ 4 w 86"/>
                <a:gd name="T23" fmla="*/ 149 h 149"/>
                <a:gd name="T24" fmla="*/ 29 w 86"/>
                <a:gd name="T25" fmla="*/ 149 h 149"/>
                <a:gd name="T26" fmla="*/ 29 w 86"/>
                <a:gd name="T27" fmla="*/ 128 h 149"/>
                <a:gd name="T28" fmla="*/ 39 w 86"/>
                <a:gd name="T29" fmla="*/ 128 h 149"/>
                <a:gd name="T30" fmla="*/ 39 w 86"/>
                <a:gd name="T31" fmla="*/ 149 h 149"/>
                <a:gd name="T32" fmla="*/ 47 w 86"/>
                <a:gd name="T33" fmla="*/ 149 h 149"/>
                <a:gd name="T34" fmla="*/ 47 w 86"/>
                <a:gd name="T35" fmla="*/ 128 h 149"/>
                <a:gd name="T36" fmla="*/ 57 w 86"/>
                <a:gd name="T37" fmla="*/ 128 h 149"/>
                <a:gd name="T38" fmla="*/ 57 w 86"/>
                <a:gd name="T39" fmla="*/ 149 h 149"/>
                <a:gd name="T40" fmla="*/ 82 w 86"/>
                <a:gd name="T41" fmla="*/ 149 h 149"/>
                <a:gd name="T42" fmla="*/ 82 w 86"/>
                <a:gd name="T43" fmla="*/ 16 h 149"/>
                <a:gd name="T44" fmla="*/ 86 w 86"/>
                <a:gd name="T45" fmla="*/ 16 h 149"/>
                <a:gd name="T46" fmla="*/ 86 w 86"/>
                <a:gd name="T47" fmla="*/ 13 h 149"/>
                <a:gd name="T48" fmla="*/ 69 w 86"/>
                <a:gd name="T49" fmla="*/ 13 h 149"/>
                <a:gd name="T50" fmla="*/ 75 w 86"/>
                <a:gd name="T51" fmla="*/ 122 h 149"/>
                <a:gd name="T52" fmla="*/ 11 w 86"/>
                <a:gd name="T53" fmla="*/ 122 h 149"/>
                <a:gd name="T54" fmla="*/ 11 w 86"/>
                <a:gd name="T55" fmla="*/ 112 h 149"/>
                <a:gd name="T56" fmla="*/ 75 w 86"/>
                <a:gd name="T57" fmla="*/ 112 h 149"/>
                <a:gd name="T58" fmla="*/ 75 w 86"/>
                <a:gd name="T59" fmla="*/ 122 h 149"/>
                <a:gd name="T60" fmla="*/ 75 w 86"/>
                <a:gd name="T61" fmla="*/ 105 h 149"/>
                <a:gd name="T62" fmla="*/ 11 w 86"/>
                <a:gd name="T63" fmla="*/ 105 h 149"/>
                <a:gd name="T64" fmla="*/ 11 w 86"/>
                <a:gd name="T65" fmla="*/ 94 h 149"/>
                <a:gd name="T66" fmla="*/ 75 w 86"/>
                <a:gd name="T67" fmla="*/ 94 h 149"/>
                <a:gd name="T68" fmla="*/ 75 w 86"/>
                <a:gd name="T69" fmla="*/ 105 h 149"/>
                <a:gd name="T70" fmla="*/ 75 w 86"/>
                <a:gd name="T71" fmla="*/ 87 h 149"/>
                <a:gd name="T72" fmla="*/ 11 w 86"/>
                <a:gd name="T73" fmla="*/ 87 h 149"/>
                <a:gd name="T74" fmla="*/ 11 w 86"/>
                <a:gd name="T75" fmla="*/ 77 h 149"/>
                <a:gd name="T76" fmla="*/ 75 w 86"/>
                <a:gd name="T77" fmla="*/ 77 h 149"/>
                <a:gd name="T78" fmla="*/ 75 w 86"/>
                <a:gd name="T79" fmla="*/ 87 h 149"/>
                <a:gd name="T80" fmla="*/ 75 w 86"/>
                <a:gd name="T81" fmla="*/ 69 h 149"/>
                <a:gd name="T82" fmla="*/ 11 w 86"/>
                <a:gd name="T83" fmla="*/ 69 h 149"/>
                <a:gd name="T84" fmla="*/ 11 w 86"/>
                <a:gd name="T85" fmla="*/ 59 h 149"/>
                <a:gd name="T86" fmla="*/ 75 w 86"/>
                <a:gd name="T87" fmla="*/ 59 h 149"/>
                <a:gd name="T88" fmla="*/ 75 w 86"/>
                <a:gd name="T89" fmla="*/ 69 h 149"/>
                <a:gd name="T90" fmla="*/ 75 w 86"/>
                <a:gd name="T91" fmla="*/ 52 h 149"/>
                <a:gd name="T92" fmla="*/ 11 w 86"/>
                <a:gd name="T93" fmla="*/ 52 h 149"/>
                <a:gd name="T94" fmla="*/ 11 w 86"/>
                <a:gd name="T95" fmla="*/ 42 h 149"/>
                <a:gd name="T96" fmla="*/ 75 w 86"/>
                <a:gd name="T97" fmla="*/ 42 h 149"/>
                <a:gd name="T98" fmla="*/ 75 w 86"/>
                <a:gd name="T99" fmla="*/ 52 h 149"/>
                <a:gd name="T100" fmla="*/ 75 w 86"/>
                <a:gd name="T101" fmla="*/ 35 h 149"/>
                <a:gd name="T102" fmla="*/ 11 w 86"/>
                <a:gd name="T103" fmla="*/ 35 h 149"/>
                <a:gd name="T104" fmla="*/ 11 w 86"/>
                <a:gd name="T105" fmla="*/ 24 h 149"/>
                <a:gd name="T106" fmla="*/ 75 w 86"/>
                <a:gd name="T107" fmla="*/ 24 h 149"/>
                <a:gd name="T108" fmla="*/ 75 w 86"/>
                <a:gd name="T109" fmla="*/ 3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 h="149">
                  <a:moveTo>
                    <a:pt x="69" y="13"/>
                  </a:moveTo>
                  <a:lnTo>
                    <a:pt x="69" y="0"/>
                  </a:lnTo>
                  <a:lnTo>
                    <a:pt x="60" y="0"/>
                  </a:lnTo>
                  <a:lnTo>
                    <a:pt x="60" y="13"/>
                  </a:lnTo>
                  <a:lnTo>
                    <a:pt x="56" y="13"/>
                  </a:lnTo>
                  <a:lnTo>
                    <a:pt x="56" y="0"/>
                  </a:lnTo>
                  <a:lnTo>
                    <a:pt x="47" y="0"/>
                  </a:lnTo>
                  <a:lnTo>
                    <a:pt x="47" y="13"/>
                  </a:lnTo>
                  <a:lnTo>
                    <a:pt x="0" y="13"/>
                  </a:lnTo>
                  <a:lnTo>
                    <a:pt x="0" y="16"/>
                  </a:lnTo>
                  <a:lnTo>
                    <a:pt x="4" y="16"/>
                  </a:lnTo>
                  <a:lnTo>
                    <a:pt x="4" y="149"/>
                  </a:lnTo>
                  <a:lnTo>
                    <a:pt x="29" y="149"/>
                  </a:lnTo>
                  <a:lnTo>
                    <a:pt x="29" y="128"/>
                  </a:lnTo>
                  <a:lnTo>
                    <a:pt x="39" y="128"/>
                  </a:lnTo>
                  <a:lnTo>
                    <a:pt x="39" y="149"/>
                  </a:lnTo>
                  <a:lnTo>
                    <a:pt x="47" y="149"/>
                  </a:lnTo>
                  <a:lnTo>
                    <a:pt x="47" y="128"/>
                  </a:lnTo>
                  <a:lnTo>
                    <a:pt x="57" y="128"/>
                  </a:lnTo>
                  <a:lnTo>
                    <a:pt x="57" y="149"/>
                  </a:lnTo>
                  <a:lnTo>
                    <a:pt x="82" y="149"/>
                  </a:lnTo>
                  <a:lnTo>
                    <a:pt x="82" y="16"/>
                  </a:lnTo>
                  <a:lnTo>
                    <a:pt x="86" y="16"/>
                  </a:lnTo>
                  <a:lnTo>
                    <a:pt x="86" y="13"/>
                  </a:lnTo>
                  <a:lnTo>
                    <a:pt x="69" y="13"/>
                  </a:lnTo>
                  <a:close/>
                  <a:moveTo>
                    <a:pt x="75" y="122"/>
                  </a:moveTo>
                  <a:lnTo>
                    <a:pt x="11" y="122"/>
                  </a:lnTo>
                  <a:lnTo>
                    <a:pt x="11" y="112"/>
                  </a:lnTo>
                  <a:lnTo>
                    <a:pt x="75" y="112"/>
                  </a:lnTo>
                  <a:lnTo>
                    <a:pt x="75" y="122"/>
                  </a:lnTo>
                  <a:close/>
                  <a:moveTo>
                    <a:pt x="75" y="105"/>
                  </a:moveTo>
                  <a:lnTo>
                    <a:pt x="11" y="105"/>
                  </a:lnTo>
                  <a:lnTo>
                    <a:pt x="11" y="94"/>
                  </a:lnTo>
                  <a:lnTo>
                    <a:pt x="75" y="94"/>
                  </a:lnTo>
                  <a:lnTo>
                    <a:pt x="75" y="105"/>
                  </a:lnTo>
                  <a:close/>
                  <a:moveTo>
                    <a:pt x="75" y="87"/>
                  </a:moveTo>
                  <a:lnTo>
                    <a:pt x="11" y="87"/>
                  </a:lnTo>
                  <a:lnTo>
                    <a:pt x="11" y="77"/>
                  </a:lnTo>
                  <a:lnTo>
                    <a:pt x="75" y="77"/>
                  </a:lnTo>
                  <a:lnTo>
                    <a:pt x="75" y="87"/>
                  </a:lnTo>
                  <a:close/>
                  <a:moveTo>
                    <a:pt x="75" y="69"/>
                  </a:moveTo>
                  <a:lnTo>
                    <a:pt x="11" y="69"/>
                  </a:lnTo>
                  <a:lnTo>
                    <a:pt x="11" y="59"/>
                  </a:lnTo>
                  <a:lnTo>
                    <a:pt x="75" y="59"/>
                  </a:lnTo>
                  <a:lnTo>
                    <a:pt x="75" y="69"/>
                  </a:lnTo>
                  <a:close/>
                  <a:moveTo>
                    <a:pt x="75" y="52"/>
                  </a:moveTo>
                  <a:lnTo>
                    <a:pt x="11" y="52"/>
                  </a:lnTo>
                  <a:lnTo>
                    <a:pt x="11" y="42"/>
                  </a:lnTo>
                  <a:lnTo>
                    <a:pt x="75" y="42"/>
                  </a:lnTo>
                  <a:lnTo>
                    <a:pt x="75" y="52"/>
                  </a:lnTo>
                  <a:close/>
                  <a:moveTo>
                    <a:pt x="75" y="35"/>
                  </a:moveTo>
                  <a:lnTo>
                    <a:pt x="11" y="35"/>
                  </a:lnTo>
                  <a:lnTo>
                    <a:pt x="11" y="24"/>
                  </a:lnTo>
                  <a:lnTo>
                    <a:pt x="75" y="24"/>
                  </a:lnTo>
                  <a:lnTo>
                    <a:pt x="75" y="35"/>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46" name="Freeform 46"/>
            <p:cNvSpPr>
              <a:spLocks noEditPoints="1"/>
            </p:cNvSpPr>
            <p:nvPr/>
          </p:nvSpPr>
          <p:spPr bwMode="auto">
            <a:xfrm>
              <a:off x="2517317" y="3527039"/>
              <a:ext cx="31148" cy="41113"/>
            </a:xfrm>
            <a:custGeom>
              <a:avLst/>
              <a:gdLst>
                <a:gd name="T0" fmla="*/ 0 w 21"/>
                <a:gd name="T1" fmla="*/ 28 h 28"/>
                <a:gd name="T2" fmla="*/ 0 w 21"/>
                <a:gd name="T3" fmla="*/ 0 h 28"/>
                <a:gd name="T4" fmla="*/ 10 w 21"/>
                <a:gd name="T5" fmla="*/ 0 h 28"/>
                <a:gd name="T6" fmla="*/ 17 w 21"/>
                <a:gd name="T7" fmla="*/ 1 h 28"/>
                <a:gd name="T8" fmla="*/ 20 w 21"/>
                <a:gd name="T9" fmla="*/ 6 h 28"/>
                <a:gd name="T10" fmla="*/ 18 w 21"/>
                <a:gd name="T11" fmla="*/ 10 h 28"/>
                <a:gd name="T12" fmla="*/ 14 w 21"/>
                <a:gd name="T13" fmla="*/ 13 h 28"/>
                <a:gd name="T14" fmla="*/ 14 w 21"/>
                <a:gd name="T15" fmla="*/ 13 h 28"/>
                <a:gd name="T16" fmla="*/ 19 w 21"/>
                <a:gd name="T17" fmla="*/ 15 h 28"/>
                <a:gd name="T18" fmla="*/ 21 w 21"/>
                <a:gd name="T19" fmla="*/ 19 h 28"/>
                <a:gd name="T20" fmla="*/ 18 w 21"/>
                <a:gd name="T21" fmla="*/ 26 h 28"/>
                <a:gd name="T22" fmla="*/ 11 w 21"/>
                <a:gd name="T23" fmla="*/ 28 h 28"/>
                <a:gd name="T24" fmla="*/ 0 w 21"/>
                <a:gd name="T25" fmla="*/ 28 h 28"/>
                <a:gd name="T26" fmla="*/ 6 w 21"/>
                <a:gd name="T27" fmla="*/ 4 h 28"/>
                <a:gd name="T28" fmla="*/ 6 w 21"/>
                <a:gd name="T29" fmla="*/ 11 h 28"/>
                <a:gd name="T30" fmla="*/ 9 w 21"/>
                <a:gd name="T31" fmla="*/ 11 h 28"/>
                <a:gd name="T32" fmla="*/ 12 w 21"/>
                <a:gd name="T33" fmla="*/ 10 h 28"/>
                <a:gd name="T34" fmla="*/ 13 w 21"/>
                <a:gd name="T35" fmla="*/ 7 h 28"/>
                <a:gd name="T36" fmla="*/ 9 w 21"/>
                <a:gd name="T37" fmla="*/ 4 h 28"/>
                <a:gd name="T38" fmla="*/ 6 w 21"/>
                <a:gd name="T39" fmla="*/ 4 h 28"/>
                <a:gd name="T40" fmla="*/ 6 w 21"/>
                <a:gd name="T41" fmla="*/ 16 h 28"/>
                <a:gd name="T42" fmla="*/ 6 w 21"/>
                <a:gd name="T43" fmla="*/ 23 h 28"/>
                <a:gd name="T44" fmla="*/ 10 w 21"/>
                <a:gd name="T45" fmla="*/ 23 h 28"/>
                <a:gd name="T46" fmla="*/ 13 w 21"/>
                <a:gd name="T47" fmla="*/ 22 h 28"/>
                <a:gd name="T48" fmla="*/ 14 w 21"/>
                <a:gd name="T49" fmla="*/ 19 h 28"/>
                <a:gd name="T50" fmla="*/ 13 w 21"/>
                <a:gd name="T51" fmla="*/ 17 h 28"/>
                <a:gd name="T52" fmla="*/ 10 w 21"/>
                <a:gd name="T53" fmla="*/ 16 h 28"/>
                <a:gd name="T54" fmla="*/ 6 w 21"/>
                <a:gd name="T55"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 h="28">
                  <a:moveTo>
                    <a:pt x="0" y="28"/>
                  </a:moveTo>
                  <a:cubicBezTo>
                    <a:pt x="0" y="0"/>
                    <a:pt x="0" y="0"/>
                    <a:pt x="0" y="0"/>
                  </a:cubicBezTo>
                  <a:cubicBezTo>
                    <a:pt x="10" y="0"/>
                    <a:pt x="10" y="0"/>
                    <a:pt x="10" y="0"/>
                  </a:cubicBezTo>
                  <a:cubicBezTo>
                    <a:pt x="13" y="0"/>
                    <a:pt x="16" y="0"/>
                    <a:pt x="17" y="1"/>
                  </a:cubicBezTo>
                  <a:cubicBezTo>
                    <a:pt x="19" y="3"/>
                    <a:pt x="20" y="4"/>
                    <a:pt x="20" y="6"/>
                  </a:cubicBezTo>
                  <a:cubicBezTo>
                    <a:pt x="20" y="8"/>
                    <a:pt x="19" y="9"/>
                    <a:pt x="18" y="10"/>
                  </a:cubicBezTo>
                  <a:cubicBezTo>
                    <a:pt x="17" y="11"/>
                    <a:pt x="16" y="12"/>
                    <a:pt x="14" y="13"/>
                  </a:cubicBezTo>
                  <a:cubicBezTo>
                    <a:pt x="14" y="13"/>
                    <a:pt x="14" y="13"/>
                    <a:pt x="14" y="13"/>
                  </a:cubicBezTo>
                  <a:cubicBezTo>
                    <a:pt x="16" y="13"/>
                    <a:pt x="18" y="14"/>
                    <a:pt x="19" y="15"/>
                  </a:cubicBezTo>
                  <a:cubicBezTo>
                    <a:pt x="20" y="16"/>
                    <a:pt x="21" y="18"/>
                    <a:pt x="21" y="19"/>
                  </a:cubicBezTo>
                  <a:cubicBezTo>
                    <a:pt x="21" y="22"/>
                    <a:pt x="20" y="24"/>
                    <a:pt x="18" y="26"/>
                  </a:cubicBezTo>
                  <a:cubicBezTo>
                    <a:pt x="16" y="27"/>
                    <a:pt x="14" y="28"/>
                    <a:pt x="11" y="28"/>
                  </a:cubicBezTo>
                  <a:lnTo>
                    <a:pt x="0" y="28"/>
                  </a:lnTo>
                  <a:close/>
                  <a:moveTo>
                    <a:pt x="6" y="4"/>
                  </a:moveTo>
                  <a:cubicBezTo>
                    <a:pt x="6" y="11"/>
                    <a:pt x="6" y="11"/>
                    <a:pt x="6" y="11"/>
                  </a:cubicBezTo>
                  <a:cubicBezTo>
                    <a:pt x="9" y="11"/>
                    <a:pt x="9" y="11"/>
                    <a:pt x="9" y="11"/>
                  </a:cubicBezTo>
                  <a:cubicBezTo>
                    <a:pt x="10" y="11"/>
                    <a:pt x="11" y="11"/>
                    <a:pt x="12" y="10"/>
                  </a:cubicBezTo>
                  <a:cubicBezTo>
                    <a:pt x="13" y="9"/>
                    <a:pt x="13" y="9"/>
                    <a:pt x="13" y="7"/>
                  </a:cubicBezTo>
                  <a:cubicBezTo>
                    <a:pt x="13" y="5"/>
                    <a:pt x="12" y="4"/>
                    <a:pt x="9" y="4"/>
                  </a:cubicBezTo>
                  <a:lnTo>
                    <a:pt x="6" y="4"/>
                  </a:lnTo>
                  <a:close/>
                  <a:moveTo>
                    <a:pt x="6" y="16"/>
                  </a:moveTo>
                  <a:cubicBezTo>
                    <a:pt x="6" y="23"/>
                    <a:pt x="6" y="23"/>
                    <a:pt x="6" y="23"/>
                  </a:cubicBezTo>
                  <a:cubicBezTo>
                    <a:pt x="10" y="23"/>
                    <a:pt x="10" y="23"/>
                    <a:pt x="10" y="23"/>
                  </a:cubicBezTo>
                  <a:cubicBezTo>
                    <a:pt x="11" y="23"/>
                    <a:pt x="12" y="23"/>
                    <a:pt x="13" y="22"/>
                  </a:cubicBezTo>
                  <a:cubicBezTo>
                    <a:pt x="14" y="21"/>
                    <a:pt x="14" y="21"/>
                    <a:pt x="14" y="19"/>
                  </a:cubicBezTo>
                  <a:cubicBezTo>
                    <a:pt x="14" y="18"/>
                    <a:pt x="14" y="17"/>
                    <a:pt x="13" y="17"/>
                  </a:cubicBezTo>
                  <a:cubicBezTo>
                    <a:pt x="12" y="16"/>
                    <a:pt x="11" y="16"/>
                    <a:pt x="10" y="16"/>
                  </a:cubicBezTo>
                  <a:lnTo>
                    <a:pt x="6" y="16"/>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47" name="Freeform 47"/>
            <p:cNvSpPr>
              <a:spLocks/>
            </p:cNvSpPr>
            <p:nvPr/>
          </p:nvSpPr>
          <p:spPr bwMode="auto">
            <a:xfrm>
              <a:off x="2554691" y="3527039"/>
              <a:ext cx="33637" cy="41113"/>
            </a:xfrm>
            <a:custGeom>
              <a:avLst/>
              <a:gdLst>
                <a:gd name="T0" fmla="*/ 23 w 23"/>
                <a:gd name="T1" fmla="*/ 16 h 28"/>
                <a:gd name="T2" fmla="*/ 12 w 23"/>
                <a:gd name="T3" fmla="*/ 28 h 28"/>
                <a:gd name="T4" fmla="*/ 0 w 23"/>
                <a:gd name="T5" fmla="*/ 16 h 28"/>
                <a:gd name="T6" fmla="*/ 0 w 23"/>
                <a:gd name="T7" fmla="*/ 0 h 28"/>
                <a:gd name="T8" fmla="*/ 7 w 23"/>
                <a:gd name="T9" fmla="*/ 0 h 28"/>
                <a:gd name="T10" fmla="*/ 7 w 23"/>
                <a:gd name="T11" fmla="*/ 16 h 28"/>
                <a:gd name="T12" fmla="*/ 12 w 23"/>
                <a:gd name="T13" fmla="*/ 23 h 28"/>
                <a:gd name="T14" fmla="*/ 17 w 23"/>
                <a:gd name="T15" fmla="*/ 16 h 28"/>
                <a:gd name="T16" fmla="*/ 17 w 23"/>
                <a:gd name="T17" fmla="*/ 0 h 28"/>
                <a:gd name="T18" fmla="*/ 23 w 23"/>
                <a:gd name="T19" fmla="*/ 0 h 28"/>
                <a:gd name="T20" fmla="*/ 23 w 23"/>
                <a:gd name="T21"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8">
                  <a:moveTo>
                    <a:pt x="23" y="16"/>
                  </a:moveTo>
                  <a:cubicBezTo>
                    <a:pt x="23" y="24"/>
                    <a:pt x="19" y="28"/>
                    <a:pt x="12" y="28"/>
                  </a:cubicBezTo>
                  <a:cubicBezTo>
                    <a:pt x="4" y="28"/>
                    <a:pt x="0" y="24"/>
                    <a:pt x="0" y="16"/>
                  </a:cubicBezTo>
                  <a:cubicBezTo>
                    <a:pt x="0" y="0"/>
                    <a:pt x="0" y="0"/>
                    <a:pt x="0" y="0"/>
                  </a:cubicBezTo>
                  <a:cubicBezTo>
                    <a:pt x="7" y="0"/>
                    <a:pt x="7" y="0"/>
                    <a:pt x="7" y="0"/>
                  </a:cubicBezTo>
                  <a:cubicBezTo>
                    <a:pt x="7" y="16"/>
                    <a:pt x="7" y="16"/>
                    <a:pt x="7" y="16"/>
                  </a:cubicBezTo>
                  <a:cubicBezTo>
                    <a:pt x="7" y="21"/>
                    <a:pt x="8" y="23"/>
                    <a:pt x="12" y="23"/>
                  </a:cubicBezTo>
                  <a:cubicBezTo>
                    <a:pt x="15" y="23"/>
                    <a:pt x="17" y="21"/>
                    <a:pt x="17" y="16"/>
                  </a:cubicBezTo>
                  <a:cubicBezTo>
                    <a:pt x="17" y="0"/>
                    <a:pt x="17" y="0"/>
                    <a:pt x="17" y="0"/>
                  </a:cubicBezTo>
                  <a:cubicBezTo>
                    <a:pt x="23" y="0"/>
                    <a:pt x="23" y="0"/>
                    <a:pt x="23" y="0"/>
                  </a:cubicBezTo>
                  <a:lnTo>
                    <a:pt x="23" y="16"/>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48" name="Freeform 48"/>
            <p:cNvSpPr>
              <a:spLocks/>
            </p:cNvSpPr>
            <p:nvPr/>
          </p:nvSpPr>
          <p:spPr bwMode="auto">
            <a:xfrm>
              <a:off x="2595804" y="3525790"/>
              <a:ext cx="27409" cy="42358"/>
            </a:xfrm>
            <a:custGeom>
              <a:avLst/>
              <a:gdLst>
                <a:gd name="T0" fmla="*/ 0 w 19"/>
                <a:gd name="T1" fmla="*/ 28 h 29"/>
                <a:gd name="T2" fmla="*/ 0 w 19"/>
                <a:gd name="T3" fmla="*/ 21 h 29"/>
                <a:gd name="T4" fmla="*/ 4 w 19"/>
                <a:gd name="T5" fmla="*/ 24 h 29"/>
                <a:gd name="T6" fmla="*/ 8 w 19"/>
                <a:gd name="T7" fmla="*/ 24 h 29"/>
                <a:gd name="T8" fmla="*/ 10 w 19"/>
                <a:gd name="T9" fmla="*/ 24 h 29"/>
                <a:gd name="T10" fmla="*/ 12 w 19"/>
                <a:gd name="T11" fmla="*/ 24 h 29"/>
                <a:gd name="T12" fmla="*/ 12 w 19"/>
                <a:gd name="T13" fmla="*/ 23 h 29"/>
                <a:gd name="T14" fmla="*/ 13 w 19"/>
                <a:gd name="T15" fmla="*/ 21 h 29"/>
                <a:gd name="T16" fmla="*/ 12 w 19"/>
                <a:gd name="T17" fmla="*/ 20 h 29"/>
                <a:gd name="T18" fmla="*/ 11 w 19"/>
                <a:gd name="T19" fmla="*/ 19 h 29"/>
                <a:gd name="T20" fmla="*/ 9 w 19"/>
                <a:gd name="T21" fmla="*/ 18 h 29"/>
                <a:gd name="T22" fmla="*/ 7 w 19"/>
                <a:gd name="T23" fmla="*/ 17 h 29"/>
                <a:gd name="T24" fmla="*/ 2 w 19"/>
                <a:gd name="T25" fmla="*/ 13 h 29"/>
                <a:gd name="T26" fmla="*/ 0 w 19"/>
                <a:gd name="T27" fmla="*/ 9 h 29"/>
                <a:gd name="T28" fmla="*/ 1 w 19"/>
                <a:gd name="T29" fmla="*/ 5 h 29"/>
                <a:gd name="T30" fmla="*/ 3 w 19"/>
                <a:gd name="T31" fmla="*/ 2 h 29"/>
                <a:gd name="T32" fmla="*/ 7 w 19"/>
                <a:gd name="T33" fmla="*/ 1 h 29"/>
                <a:gd name="T34" fmla="*/ 11 w 19"/>
                <a:gd name="T35" fmla="*/ 0 h 29"/>
                <a:gd name="T36" fmla="*/ 15 w 19"/>
                <a:gd name="T37" fmla="*/ 1 h 29"/>
                <a:gd name="T38" fmla="*/ 18 w 19"/>
                <a:gd name="T39" fmla="*/ 1 h 29"/>
                <a:gd name="T40" fmla="*/ 18 w 19"/>
                <a:gd name="T41" fmla="*/ 7 h 29"/>
                <a:gd name="T42" fmla="*/ 17 w 19"/>
                <a:gd name="T43" fmla="*/ 6 h 29"/>
                <a:gd name="T44" fmla="*/ 15 w 19"/>
                <a:gd name="T45" fmla="*/ 6 h 29"/>
                <a:gd name="T46" fmla="*/ 13 w 19"/>
                <a:gd name="T47" fmla="*/ 5 h 29"/>
                <a:gd name="T48" fmla="*/ 11 w 19"/>
                <a:gd name="T49" fmla="*/ 5 h 29"/>
                <a:gd name="T50" fmla="*/ 10 w 19"/>
                <a:gd name="T51" fmla="*/ 5 h 29"/>
                <a:gd name="T52" fmla="*/ 8 w 19"/>
                <a:gd name="T53" fmla="*/ 6 h 29"/>
                <a:gd name="T54" fmla="*/ 7 w 19"/>
                <a:gd name="T55" fmla="*/ 7 h 29"/>
                <a:gd name="T56" fmla="*/ 7 w 19"/>
                <a:gd name="T57" fmla="*/ 8 h 29"/>
                <a:gd name="T58" fmla="*/ 7 w 19"/>
                <a:gd name="T59" fmla="*/ 9 h 29"/>
                <a:gd name="T60" fmla="*/ 8 w 19"/>
                <a:gd name="T61" fmla="*/ 10 h 29"/>
                <a:gd name="T62" fmla="*/ 10 w 19"/>
                <a:gd name="T63" fmla="*/ 11 h 29"/>
                <a:gd name="T64" fmla="*/ 12 w 19"/>
                <a:gd name="T65" fmla="*/ 12 h 29"/>
                <a:gd name="T66" fmla="*/ 15 w 19"/>
                <a:gd name="T67" fmla="*/ 14 h 29"/>
                <a:gd name="T68" fmla="*/ 17 w 19"/>
                <a:gd name="T69" fmla="*/ 16 h 29"/>
                <a:gd name="T70" fmla="*/ 19 w 19"/>
                <a:gd name="T71" fmla="*/ 18 h 29"/>
                <a:gd name="T72" fmla="*/ 19 w 19"/>
                <a:gd name="T73" fmla="*/ 21 h 29"/>
                <a:gd name="T74" fmla="*/ 18 w 19"/>
                <a:gd name="T75" fmla="*/ 25 h 29"/>
                <a:gd name="T76" fmla="*/ 16 w 19"/>
                <a:gd name="T77" fmla="*/ 27 h 29"/>
                <a:gd name="T78" fmla="*/ 13 w 19"/>
                <a:gd name="T79" fmla="*/ 29 h 29"/>
                <a:gd name="T80" fmla="*/ 8 w 19"/>
                <a:gd name="T81" fmla="*/ 29 h 29"/>
                <a:gd name="T82" fmla="*/ 4 w 19"/>
                <a:gd name="T83" fmla="*/ 29 h 29"/>
                <a:gd name="T84" fmla="*/ 0 w 19"/>
                <a:gd name="T85" fmla="*/ 2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 h="29">
                  <a:moveTo>
                    <a:pt x="0" y="28"/>
                  </a:moveTo>
                  <a:cubicBezTo>
                    <a:pt x="0" y="21"/>
                    <a:pt x="0" y="21"/>
                    <a:pt x="0" y="21"/>
                  </a:cubicBezTo>
                  <a:cubicBezTo>
                    <a:pt x="1" y="22"/>
                    <a:pt x="3" y="23"/>
                    <a:pt x="4" y="24"/>
                  </a:cubicBezTo>
                  <a:cubicBezTo>
                    <a:pt x="5" y="24"/>
                    <a:pt x="7" y="24"/>
                    <a:pt x="8" y="24"/>
                  </a:cubicBezTo>
                  <a:cubicBezTo>
                    <a:pt x="9" y="24"/>
                    <a:pt x="9" y="24"/>
                    <a:pt x="10" y="24"/>
                  </a:cubicBezTo>
                  <a:cubicBezTo>
                    <a:pt x="11" y="24"/>
                    <a:pt x="11" y="24"/>
                    <a:pt x="12" y="24"/>
                  </a:cubicBezTo>
                  <a:cubicBezTo>
                    <a:pt x="12" y="23"/>
                    <a:pt x="12" y="23"/>
                    <a:pt x="12" y="23"/>
                  </a:cubicBezTo>
                  <a:cubicBezTo>
                    <a:pt x="13" y="22"/>
                    <a:pt x="13" y="22"/>
                    <a:pt x="13" y="21"/>
                  </a:cubicBezTo>
                  <a:cubicBezTo>
                    <a:pt x="13" y="21"/>
                    <a:pt x="13" y="20"/>
                    <a:pt x="12" y="20"/>
                  </a:cubicBezTo>
                  <a:cubicBezTo>
                    <a:pt x="12" y="20"/>
                    <a:pt x="11" y="19"/>
                    <a:pt x="11" y="19"/>
                  </a:cubicBezTo>
                  <a:cubicBezTo>
                    <a:pt x="10" y="18"/>
                    <a:pt x="10" y="18"/>
                    <a:pt x="9" y="18"/>
                  </a:cubicBezTo>
                  <a:cubicBezTo>
                    <a:pt x="8" y="17"/>
                    <a:pt x="7" y="17"/>
                    <a:pt x="7" y="17"/>
                  </a:cubicBezTo>
                  <a:cubicBezTo>
                    <a:pt x="4" y="16"/>
                    <a:pt x="3" y="15"/>
                    <a:pt x="2" y="13"/>
                  </a:cubicBezTo>
                  <a:cubicBezTo>
                    <a:pt x="1" y="12"/>
                    <a:pt x="0" y="10"/>
                    <a:pt x="0" y="9"/>
                  </a:cubicBezTo>
                  <a:cubicBezTo>
                    <a:pt x="0" y="7"/>
                    <a:pt x="0" y="6"/>
                    <a:pt x="1" y="5"/>
                  </a:cubicBezTo>
                  <a:cubicBezTo>
                    <a:pt x="2" y="4"/>
                    <a:pt x="2" y="3"/>
                    <a:pt x="3" y="2"/>
                  </a:cubicBezTo>
                  <a:cubicBezTo>
                    <a:pt x="4" y="2"/>
                    <a:pt x="6" y="1"/>
                    <a:pt x="7" y="1"/>
                  </a:cubicBezTo>
                  <a:cubicBezTo>
                    <a:pt x="8" y="0"/>
                    <a:pt x="10" y="0"/>
                    <a:pt x="11" y="0"/>
                  </a:cubicBezTo>
                  <a:cubicBezTo>
                    <a:pt x="13" y="0"/>
                    <a:pt x="14" y="0"/>
                    <a:pt x="15" y="1"/>
                  </a:cubicBezTo>
                  <a:cubicBezTo>
                    <a:pt x="16" y="1"/>
                    <a:pt x="17" y="1"/>
                    <a:pt x="18" y="1"/>
                  </a:cubicBezTo>
                  <a:cubicBezTo>
                    <a:pt x="18" y="7"/>
                    <a:pt x="18" y="7"/>
                    <a:pt x="18" y="7"/>
                  </a:cubicBezTo>
                  <a:cubicBezTo>
                    <a:pt x="18" y="7"/>
                    <a:pt x="17" y="7"/>
                    <a:pt x="17" y="6"/>
                  </a:cubicBezTo>
                  <a:cubicBezTo>
                    <a:pt x="16" y="6"/>
                    <a:pt x="15" y="6"/>
                    <a:pt x="15" y="6"/>
                  </a:cubicBezTo>
                  <a:cubicBezTo>
                    <a:pt x="14" y="6"/>
                    <a:pt x="14" y="5"/>
                    <a:pt x="13" y="5"/>
                  </a:cubicBezTo>
                  <a:cubicBezTo>
                    <a:pt x="13" y="5"/>
                    <a:pt x="12" y="5"/>
                    <a:pt x="11" y="5"/>
                  </a:cubicBezTo>
                  <a:cubicBezTo>
                    <a:pt x="11" y="5"/>
                    <a:pt x="10" y="5"/>
                    <a:pt x="10" y="5"/>
                  </a:cubicBezTo>
                  <a:cubicBezTo>
                    <a:pt x="9" y="6"/>
                    <a:pt x="8" y="6"/>
                    <a:pt x="8" y="6"/>
                  </a:cubicBezTo>
                  <a:cubicBezTo>
                    <a:pt x="8" y="6"/>
                    <a:pt x="7" y="7"/>
                    <a:pt x="7" y="7"/>
                  </a:cubicBezTo>
                  <a:cubicBezTo>
                    <a:pt x="7" y="7"/>
                    <a:pt x="7" y="8"/>
                    <a:pt x="7" y="8"/>
                  </a:cubicBezTo>
                  <a:cubicBezTo>
                    <a:pt x="7" y="9"/>
                    <a:pt x="7" y="9"/>
                    <a:pt x="7" y="9"/>
                  </a:cubicBezTo>
                  <a:cubicBezTo>
                    <a:pt x="7" y="10"/>
                    <a:pt x="8" y="10"/>
                    <a:pt x="8" y="10"/>
                  </a:cubicBezTo>
                  <a:cubicBezTo>
                    <a:pt x="9" y="11"/>
                    <a:pt x="9" y="11"/>
                    <a:pt x="10" y="11"/>
                  </a:cubicBezTo>
                  <a:cubicBezTo>
                    <a:pt x="11" y="12"/>
                    <a:pt x="11" y="12"/>
                    <a:pt x="12" y="12"/>
                  </a:cubicBezTo>
                  <a:cubicBezTo>
                    <a:pt x="13" y="13"/>
                    <a:pt x="14" y="13"/>
                    <a:pt x="15" y="14"/>
                  </a:cubicBezTo>
                  <a:cubicBezTo>
                    <a:pt x="16" y="14"/>
                    <a:pt x="17" y="15"/>
                    <a:pt x="17" y="16"/>
                  </a:cubicBezTo>
                  <a:cubicBezTo>
                    <a:pt x="18" y="16"/>
                    <a:pt x="19" y="17"/>
                    <a:pt x="19" y="18"/>
                  </a:cubicBezTo>
                  <a:cubicBezTo>
                    <a:pt x="19" y="19"/>
                    <a:pt x="19" y="20"/>
                    <a:pt x="19" y="21"/>
                  </a:cubicBezTo>
                  <a:cubicBezTo>
                    <a:pt x="19" y="22"/>
                    <a:pt x="19" y="24"/>
                    <a:pt x="18" y="25"/>
                  </a:cubicBezTo>
                  <a:cubicBezTo>
                    <a:pt x="18" y="26"/>
                    <a:pt x="17" y="27"/>
                    <a:pt x="16" y="27"/>
                  </a:cubicBezTo>
                  <a:cubicBezTo>
                    <a:pt x="15" y="28"/>
                    <a:pt x="14" y="29"/>
                    <a:pt x="13" y="29"/>
                  </a:cubicBezTo>
                  <a:cubicBezTo>
                    <a:pt x="11" y="29"/>
                    <a:pt x="10" y="29"/>
                    <a:pt x="8" y="29"/>
                  </a:cubicBezTo>
                  <a:cubicBezTo>
                    <a:pt x="7" y="29"/>
                    <a:pt x="5" y="29"/>
                    <a:pt x="4" y="29"/>
                  </a:cubicBezTo>
                  <a:cubicBezTo>
                    <a:pt x="2" y="29"/>
                    <a:pt x="1" y="28"/>
                    <a:pt x="0" y="28"/>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49" name="Rectangle 49"/>
            <p:cNvSpPr>
              <a:spLocks noChangeArrowheads="1"/>
            </p:cNvSpPr>
            <p:nvPr/>
          </p:nvSpPr>
          <p:spPr bwMode="auto">
            <a:xfrm>
              <a:off x="2630686" y="3527039"/>
              <a:ext cx="8721" cy="41113"/>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50" name="Freeform 50"/>
            <p:cNvSpPr>
              <a:spLocks/>
            </p:cNvSpPr>
            <p:nvPr/>
          </p:nvSpPr>
          <p:spPr bwMode="auto">
            <a:xfrm>
              <a:off x="2650622" y="3527039"/>
              <a:ext cx="36129" cy="41113"/>
            </a:xfrm>
            <a:custGeom>
              <a:avLst/>
              <a:gdLst>
                <a:gd name="T0" fmla="*/ 25 w 25"/>
                <a:gd name="T1" fmla="*/ 28 h 28"/>
                <a:gd name="T2" fmla="*/ 19 w 25"/>
                <a:gd name="T3" fmla="*/ 28 h 28"/>
                <a:gd name="T4" fmla="*/ 7 w 25"/>
                <a:gd name="T5" fmla="*/ 10 h 28"/>
                <a:gd name="T6" fmla="*/ 6 w 25"/>
                <a:gd name="T7" fmla="*/ 8 h 28"/>
                <a:gd name="T8" fmla="*/ 6 w 25"/>
                <a:gd name="T9" fmla="*/ 8 h 28"/>
                <a:gd name="T10" fmla="*/ 6 w 25"/>
                <a:gd name="T11" fmla="*/ 12 h 28"/>
                <a:gd name="T12" fmla="*/ 6 w 25"/>
                <a:gd name="T13" fmla="*/ 28 h 28"/>
                <a:gd name="T14" fmla="*/ 0 w 25"/>
                <a:gd name="T15" fmla="*/ 28 h 28"/>
                <a:gd name="T16" fmla="*/ 0 w 25"/>
                <a:gd name="T17" fmla="*/ 0 h 28"/>
                <a:gd name="T18" fmla="*/ 7 w 25"/>
                <a:gd name="T19" fmla="*/ 0 h 28"/>
                <a:gd name="T20" fmla="*/ 18 w 25"/>
                <a:gd name="T21" fmla="*/ 17 h 28"/>
                <a:gd name="T22" fmla="*/ 19 w 25"/>
                <a:gd name="T23" fmla="*/ 19 h 28"/>
                <a:gd name="T24" fmla="*/ 19 w 25"/>
                <a:gd name="T25" fmla="*/ 19 h 28"/>
                <a:gd name="T26" fmla="*/ 19 w 25"/>
                <a:gd name="T27" fmla="*/ 15 h 28"/>
                <a:gd name="T28" fmla="*/ 19 w 25"/>
                <a:gd name="T29" fmla="*/ 0 h 28"/>
                <a:gd name="T30" fmla="*/ 25 w 25"/>
                <a:gd name="T31" fmla="*/ 0 h 28"/>
                <a:gd name="T32" fmla="*/ 25 w 25"/>
                <a:gd name="T3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28">
                  <a:moveTo>
                    <a:pt x="25" y="28"/>
                  </a:moveTo>
                  <a:cubicBezTo>
                    <a:pt x="19" y="28"/>
                    <a:pt x="19" y="28"/>
                    <a:pt x="19" y="28"/>
                  </a:cubicBezTo>
                  <a:cubicBezTo>
                    <a:pt x="7" y="10"/>
                    <a:pt x="7" y="10"/>
                    <a:pt x="7" y="10"/>
                  </a:cubicBezTo>
                  <a:cubicBezTo>
                    <a:pt x="6" y="9"/>
                    <a:pt x="6" y="8"/>
                    <a:pt x="6" y="8"/>
                  </a:cubicBezTo>
                  <a:cubicBezTo>
                    <a:pt x="6" y="8"/>
                    <a:pt x="6" y="8"/>
                    <a:pt x="6" y="8"/>
                  </a:cubicBezTo>
                  <a:cubicBezTo>
                    <a:pt x="6" y="9"/>
                    <a:pt x="6" y="10"/>
                    <a:pt x="6" y="12"/>
                  </a:cubicBezTo>
                  <a:cubicBezTo>
                    <a:pt x="6" y="28"/>
                    <a:pt x="6" y="28"/>
                    <a:pt x="6" y="28"/>
                  </a:cubicBezTo>
                  <a:cubicBezTo>
                    <a:pt x="0" y="28"/>
                    <a:pt x="0" y="28"/>
                    <a:pt x="0" y="28"/>
                  </a:cubicBezTo>
                  <a:cubicBezTo>
                    <a:pt x="0" y="0"/>
                    <a:pt x="0" y="0"/>
                    <a:pt x="0" y="0"/>
                  </a:cubicBezTo>
                  <a:cubicBezTo>
                    <a:pt x="7" y="0"/>
                    <a:pt x="7" y="0"/>
                    <a:pt x="7" y="0"/>
                  </a:cubicBezTo>
                  <a:cubicBezTo>
                    <a:pt x="18" y="17"/>
                    <a:pt x="18" y="17"/>
                    <a:pt x="18" y="17"/>
                  </a:cubicBezTo>
                  <a:cubicBezTo>
                    <a:pt x="18" y="18"/>
                    <a:pt x="19" y="18"/>
                    <a:pt x="19" y="19"/>
                  </a:cubicBezTo>
                  <a:cubicBezTo>
                    <a:pt x="19" y="19"/>
                    <a:pt x="19" y="19"/>
                    <a:pt x="19" y="19"/>
                  </a:cubicBezTo>
                  <a:cubicBezTo>
                    <a:pt x="19" y="18"/>
                    <a:pt x="19" y="17"/>
                    <a:pt x="19" y="15"/>
                  </a:cubicBezTo>
                  <a:cubicBezTo>
                    <a:pt x="19" y="0"/>
                    <a:pt x="19" y="0"/>
                    <a:pt x="19" y="0"/>
                  </a:cubicBezTo>
                  <a:cubicBezTo>
                    <a:pt x="25" y="0"/>
                    <a:pt x="25" y="0"/>
                    <a:pt x="25" y="0"/>
                  </a:cubicBezTo>
                  <a:lnTo>
                    <a:pt x="25" y="28"/>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51" name="Freeform 51"/>
            <p:cNvSpPr>
              <a:spLocks/>
            </p:cNvSpPr>
            <p:nvPr/>
          </p:nvSpPr>
          <p:spPr bwMode="auto">
            <a:xfrm>
              <a:off x="2696716" y="3527039"/>
              <a:ext cx="24915" cy="41113"/>
            </a:xfrm>
            <a:custGeom>
              <a:avLst/>
              <a:gdLst>
                <a:gd name="T0" fmla="*/ 20 w 20"/>
                <a:gd name="T1" fmla="*/ 33 h 33"/>
                <a:gd name="T2" fmla="*/ 0 w 20"/>
                <a:gd name="T3" fmla="*/ 33 h 33"/>
                <a:gd name="T4" fmla="*/ 0 w 20"/>
                <a:gd name="T5" fmla="*/ 0 h 33"/>
                <a:gd name="T6" fmla="*/ 20 w 20"/>
                <a:gd name="T7" fmla="*/ 0 h 33"/>
                <a:gd name="T8" fmla="*/ 20 w 20"/>
                <a:gd name="T9" fmla="*/ 6 h 33"/>
                <a:gd name="T10" fmla="*/ 8 w 20"/>
                <a:gd name="T11" fmla="*/ 6 h 33"/>
                <a:gd name="T12" fmla="*/ 8 w 20"/>
                <a:gd name="T13" fmla="*/ 13 h 33"/>
                <a:gd name="T14" fmla="*/ 19 w 20"/>
                <a:gd name="T15" fmla="*/ 13 h 33"/>
                <a:gd name="T16" fmla="*/ 19 w 20"/>
                <a:gd name="T17" fmla="*/ 19 h 33"/>
                <a:gd name="T18" fmla="*/ 8 w 20"/>
                <a:gd name="T19" fmla="*/ 19 h 33"/>
                <a:gd name="T20" fmla="*/ 8 w 20"/>
                <a:gd name="T21" fmla="*/ 27 h 33"/>
                <a:gd name="T22" fmla="*/ 20 w 20"/>
                <a:gd name="T23" fmla="*/ 27 h 33"/>
                <a:gd name="T24" fmla="*/ 20 w 20"/>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33">
                  <a:moveTo>
                    <a:pt x="20" y="33"/>
                  </a:moveTo>
                  <a:lnTo>
                    <a:pt x="0" y="33"/>
                  </a:lnTo>
                  <a:lnTo>
                    <a:pt x="0" y="0"/>
                  </a:lnTo>
                  <a:lnTo>
                    <a:pt x="20" y="0"/>
                  </a:lnTo>
                  <a:lnTo>
                    <a:pt x="20" y="6"/>
                  </a:lnTo>
                  <a:lnTo>
                    <a:pt x="8" y="6"/>
                  </a:lnTo>
                  <a:lnTo>
                    <a:pt x="8" y="13"/>
                  </a:lnTo>
                  <a:lnTo>
                    <a:pt x="19" y="13"/>
                  </a:lnTo>
                  <a:lnTo>
                    <a:pt x="19" y="19"/>
                  </a:lnTo>
                  <a:lnTo>
                    <a:pt x="8" y="19"/>
                  </a:lnTo>
                  <a:lnTo>
                    <a:pt x="8" y="27"/>
                  </a:lnTo>
                  <a:lnTo>
                    <a:pt x="20" y="27"/>
                  </a:lnTo>
                  <a:lnTo>
                    <a:pt x="20" y="33"/>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52" name="Freeform 52"/>
            <p:cNvSpPr>
              <a:spLocks/>
            </p:cNvSpPr>
            <p:nvPr/>
          </p:nvSpPr>
          <p:spPr bwMode="auto">
            <a:xfrm>
              <a:off x="2725370" y="3525790"/>
              <a:ext cx="29901" cy="42358"/>
            </a:xfrm>
            <a:custGeom>
              <a:avLst/>
              <a:gdLst>
                <a:gd name="T0" fmla="*/ 0 w 20"/>
                <a:gd name="T1" fmla="*/ 28 h 29"/>
                <a:gd name="T2" fmla="*/ 0 w 20"/>
                <a:gd name="T3" fmla="*/ 21 h 29"/>
                <a:gd name="T4" fmla="*/ 4 w 20"/>
                <a:gd name="T5" fmla="*/ 24 h 29"/>
                <a:gd name="T6" fmla="*/ 8 w 20"/>
                <a:gd name="T7" fmla="*/ 24 h 29"/>
                <a:gd name="T8" fmla="*/ 10 w 20"/>
                <a:gd name="T9" fmla="*/ 24 h 29"/>
                <a:gd name="T10" fmla="*/ 12 w 20"/>
                <a:gd name="T11" fmla="*/ 24 h 29"/>
                <a:gd name="T12" fmla="*/ 13 w 20"/>
                <a:gd name="T13" fmla="*/ 23 h 29"/>
                <a:gd name="T14" fmla="*/ 13 w 20"/>
                <a:gd name="T15" fmla="*/ 21 h 29"/>
                <a:gd name="T16" fmla="*/ 12 w 20"/>
                <a:gd name="T17" fmla="*/ 20 h 29"/>
                <a:gd name="T18" fmla="*/ 11 w 20"/>
                <a:gd name="T19" fmla="*/ 19 h 29"/>
                <a:gd name="T20" fmla="*/ 9 w 20"/>
                <a:gd name="T21" fmla="*/ 18 h 29"/>
                <a:gd name="T22" fmla="*/ 7 w 20"/>
                <a:gd name="T23" fmla="*/ 17 h 29"/>
                <a:gd name="T24" fmla="*/ 2 w 20"/>
                <a:gd name="T25" fmla="*/ 13 h 29"/>
                <a:gd name="T26" fmla="*/ 0 w 20"/>
                <a:gd name="T27" fmla="*/ 9 h 29"/>
                <a:gd name="T28" fmla="*/ 1 w 20"/>
                <a:gd name="T29" fmla="*/ 5 h 29"/>
                <a:gd name="T30" fmla="*/ 4 w 20"/>
                <a:gd name="T31" fmla="*/ 2 h 29"/>
                <a:gd name="T32" fmla="*/ 7 w 20"/>
                <a:gd name="T33" fmla="*/ 1 h 29"/>
                <a:gd name="T34" fmla="*/ 11 w 20"/>
                <a:gd name="T35" fmla="*/ 0 h 29"/>
                <a:gd name="T36" fmla="*/ 15 w 20"/>
                <a:gd name="T37" fmla="*/ 1 h 29"/>
                <a:gd name="T38" fmla="*/ 18 w 20"/>
                <a:gd name="T39" fmla="*/ 1 h 29"/>
                <a:gd name="T40" fmla="*/ 18 w 20"/>
                <a:gd name="T41" fmla="*/ 7 h 29"/>
                <a:gd name="T42" fmla="*/ 17 w 20"/>
                <a:gd name="T43" fmla="*/ 6 h 29"/>
                <a:gd name="T44" fmla="*/ 15 w 20"/>
                <a:gd name="T45" fmla="*/ 6 h 29"/>
                <a:gd name="T46" fmla="*/ 13 w 20"/>
                <a:gd name="T47" fmla="*/ 5 h 29"/>
                <a:gd name="T48" fmla="*/ 12 w 20"/>
                <a:gd name="T49" fmla="*/ 5 h 29"/>
                <a:gd name="T50" fmla="*/ 10 w 20"/>
                <a:gd name="T51" fmla="*/ 5 h 29"/>
                <a:gd name="T52" fmla="*/ 8 w 20"/>
                <a:gd name="T53" fmla="*/ 6 h 29"/>
                <a:gd name="T54" fmla="*/ 7 w 20"/>
                <a:gd name="T55" fmla="*/ 7 h 29"/>
                <a:gd name="T56" fmla="*/ 7 w 20"/>
                <a:gd name="T57" fmla="*/ 8 h 29"/>
                <a:gd name="T58" fmla="*/ 7 w 20"/>
                <a:gd name="T59" fmla="*/ 9 h 29"/>
                <a:gd name="T60" fmla="*/ 8 w 20"/>
                <a:gd name="T61" fmla="*/ 10 h 29"/>
                <a:gd name="T62" fmla="*/ 10 w 20"/>
                <a:gd name="T63" fmla="*/ 11 h 29"/>
                <a:gd name="T64" fmla="*/ 12 w 20"/>
                <a:gd name="T65" fmla="*/ 12 h 29"/>
                <a:gd name="T66" fmla="*/ 15 w 20"/>
                <a:gd name="T67" fmla="*/ 14 h 29"/>
                <a:gd name="T68" fmla="*/ 18 w 20"/>
                <a:gd name="T69" fmla="*/ 16 h 29"/>
                <a:gd name="T70" fmla="*/ 19 w 20"/>
                <a:gd name="T71" fmla="*/ 18 h 29"/>
                <a:gd name="T72" fmla="*/ 20 w 20"/>
                <a:gd name="T73" fmla="*/ 21 h 29"/>
                <a:gd name="T74" fmla="*/ 19 w 20"/>
                <a:gd name="T75" fmla="*/ 25 h 29"/>
                <a:gd name="T76" fmla="*/ 16 w 20"/>
                <a:gd name="T77" fmla="*/ 27 h 29"/>
                <a:gd name="T78" fmla="*/ 13 w 20"/>
                <a:gd name="T79" fmla="*/ 29 h 29"/>
                <a:gd name="T80" fmla="*/ 8 w 20"/>
                <a:gd name="T81" fmla="*/ 29 h 29"/>
                <a:gd name="T82" fmla="*/ 4 w 20"/>
                <a:gd name="T83" fmla="*/ 29 h 29"/>
                <a:gd name="T84" fmla="*/ 0 w 20"/>
                <a:gd name="T85" fmla="*/ 2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 h="29">
                  <a:moveTo>
                    <a:pt x="0" y="28"/>
                  </a:moveTo>
                  <a:cubicBezTo>
                    <a:pt x="0" y="21"/>
                    <a:pt x="0" y="21"/>
                    <a:pt x="0" y="21"/>
                  </a:cubicBezTo>
                  <a:cubicBezTo>
                    <a:pt x="2" y="22"/>
                    <a:pt x="3" y="23"/>
                    <a:pt x="4" y="24"/>
                  </a:cubicBezTo>
                  <a:cubicBezTo>
                    <a:pt x="5" y="24"/>
                    <a:pt x="7" y="24"/>
                    <a:pt x="8" y="24"/>
                  </a:cubicBezTo>
                  <a:cubicBezTo>
                    <a:pt x="9" y="24"/>
                    <a:pt x="10" y="24"/>
                    <a:pt x="10" y="24"/>
                  </a:cubicBezTo>
                  <a:cubicBezTo>
                    <a:pt x="11" y="24"/>
                    <a:pt x="11" y="24"/>
                    <a:pt x="12" y="24"/>
                  </a:cubicBezTo>
                  <a:cubicBezTo>
                    <a:pt x="12" y="23"/>
                    <a:pt x="12" y="23"/>
                    <a:pt x="13" y="23"/>
                  </a:cubicBezTo>
                  <a:cubicBezTo>
                    <a:pt x="13" y="22"/>
                    <a:pt x="13" y="22"/>
                    <a:pt x="13" y="21"/>
                  </a:cubicBezTo>
                  <a:cubicBezTo>
                    <a:pt x="13" y="21"/>
                    <a:pt x="13" y="20"/>
                    <a:pt x="12" y="20"/>
                  </a:cubicBezTo>
                  <a:cubicBezTo>
                    <a:pt x="12" y="20"/>
                    <a:pt x="12" y="19"/>
                    <a:pt x="11" y="19"/>
                  </a:cubicBezTo>
                  <a:cubicBezTo>
                    <a:pt x="11" y="18"/>
                    <a:pt x="10" y="18"/>
                    <a:pt x="9" y="18"/>
                  </a:cubicBezTo>
                  <a:cubicBezTo>
                    <a:pt x="8" y="17"/>
                    <a:pt x="8" y="17"/>
                    <a:pt x="7" y="17"/>
                  </a:cubicBezTo>
                  <a:cubicBezTo>
                    <a:pt x="5" y="16"/>
                    <a:pt x="3" y="15"/>
                    <a:pt x="2" y="13"/>
                  </a:cubicBezTo>
                  <a:cubicBezTo>
                    <a:pt x="1" y="12"/>
                    <a:pt x="0" y="10"/>
                    <a:pt x="0" y="9"/>
                  </a:cubicBezTo>
                  <a:cubicBezTo>
                    <a:pt x="0" y="7"/>
                    <a:pt x="1" y="6"/>
                    <a:pt x="1" y="5"/>
                  </a:cubicBezTo>
                  <a:cubicBezTo>
                    <a:pt x="2" y="4"/>
                    <a:pt x="3" y="3"/>
                    <a:pt x="4" y="2"/>
                  </a:cubicBezTo>
                  <a:cubicBezTo>
                    <a:pt x="5" y="2"/>
                    <a:pt x="6" y="1"/>
                    <a:pt x="7" y="1"/>
                  </a:cubicBezTo>
                  <a:cubicBezTo>
                    <a:pt x="8" y="0"/>
                    <a:pt x="10" y="0"/>
                    <a:pt x="11" y="0"/>
                  </a:cubicBezTo>
                  <a:cubicBezTo>
                    <a:pt x="13" y="0"/>
                    <a:pt x="14" y="0"/>
                    <a:pt x="15" y="1"/>
                  </a:cubicBezTo>
                  <a:cubicBezTo>
                    <a:pt x="16" y="1"/>
                    <a:pt x="17" y="1"/>
                    <a:pt x="18" y="1"/>
                  </a:cubicBezTo>
                  <a:cubicBezTo>
                    <a:pt x="18" y="7"/>
                    <a:pt x="18" y="7"/>
                    <a:pt x="18" y="7"/>
                  </a:cubicBezTo>
                  <a:cubicBezTo>
                    <a:pt x="18" y="7"/>
                    <a:pt x="17" y="7"/>
                    <a:pt x="17" y="6"/>
                  </a:cubicBezTo>
                  <a:cubicBezTo>
                    <a:pt x="16" y="6"/>
                    <a:pt x="16" y="6"/>
                    <a:pt x="15" y="6"/>
                  </a:cubicBezTo>
                  <a:cubicBezTo>
                    <a:pt x="14" y="6"/>
                    <a:pt x="14" y="5"/>
                    <a:pt x="13" y="5"/>
                  </a:cubicBezTo>
                  <a:cubicBezTo>
                    <a:pt x="13" y="5"/>
                    <a:pt x="12" y="5"/>
                    <a:pt x="12" y="5"/>
                  </a:cubicBezTo>
                  <a:cubicBezTo>
                    <a:pt x="11" y="5"/>
                    <a:pt x="10" y="5"/>
                    <a:pt x="10" y="5"/>
                  </a:cubicBezTo>
                  <a:cubicBezTo>
                    <a:pt x="9" y="6"/>
                    <a:pt x="9" y="6"/>
                    <a:pt x="8" y="6"/>
                  </a:cubicBezTo>
                  <a:cubicBezTo>
                    <a:pt x="8" y="6"/>
                    <a:pt x="8" y="7"/>
                    <a:pt x="7" y="7"/>
                  </a:cubicBezTo>
                  <a:cubicBezTo>
                    <a:pt x="7" y="7"/>
                    <a:pt x="7" y="8"/>
                    <a:pt x="7" y="8"/>
                  </a:cubicBezTo>
                  <a:cubicBezTo>
                    <a:pt x="7" y="9"/>
                    <a:pt x="7" y="9"/>
                    <a:pt x="7" y="9"/>
                  </a:cubicBezTo>
                  <a:cubicBezTo>
                    <a:pt x="8" y="10"/>
                    <a:pt x="8" y="10"/>
                    <a:pt x="8" y="10"/>
                  </a:cubicBezTo>
                  <a:cubicBezTo>
                    <a:pt x="9" y="11"/>
                    <a:pt x="9" y="11"/>
                    <a:pt x="10" y="11"/>
                  </a:cubicBezTo>
                  <a:cubicBezTo>
                    <a:pt x="11" y="12"/>
                    <a:pt x="11" y="12"/>
                    <a:pt x="12" y="12"/>
                  </a:cubicBezTo>
                  <a:cubicBezTo>
                    <a:pt x="13" y="13"/>
                    <a:pt x="14" y="13"/>
                    <a:pt x="15" y="14"/>
                  </a:cubicBezTo>
                  <a:cubicBezTo>
                    <a:pt x="16" y="14"/>
                    <a:pt x="17" y="15"/>
                    <a:pt x="18" y="16"/>
                  </a:cubicBezTo>
                  <a:cubicBezTo>
                    <a:pt x="18" y="16"/>
                    <a:pt x="19" y="17"/>
                    <a:pt x="19" y="18"/>
                  </a:cubicBezTo>
                  <a:cubicBezTo>
                    <a:pt x="19" y="19"/>
                    <a:pt x="20" y="20"/>
                    <a:pt x="20" y="21"/>
                  </a:cubicBezTo>
                  <a:cubicBezTo>
                    <a:pt x="20" y="22"/>
                    <a:pt x="19" y="24"/>
                    <a:pt x="19" y="25"/>
                  </a:cubicBezTo>
                  <a:cubicBezTo>
                    <a:pt x="18" y="26"/>
                    <a:pt x="17" y="27"/>
                    <a:pt x="16" y="27"/>
                  </a:cubicBezTo>
                  <a:cubicBezTo>
                    <a:pt x="15" y="28"/>
                    <a:pt x="14" y="29"/>
                    <a:pt x="13" y="29"/>
                  </a:cubicBezTo>
                  <a:cubicBezTo>
                    <a:pt x="11" y="29"/>
                    <a:pt x="10" y="29"/>
                    <a:pt x="8" y="29"/>
                  </a:cubicBezTo>
                  <a:cubicBezTo>
                    <a:pt x="7" y="29"/>
                    <a:pt x="5" y="29"/>
                    <a:pt x="4" y="29"/>
                  </a:cubicBezTo>
                  <a:cubicBezTo>
                    <a:pt x="3" y="29"/>
                    <a:pt x="1" y="28"/>
                    <a:pt x="0" y="28"/>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53" name="Freeform 53"/>
            <p:cNvSpPr>
              <a:spLocks/>
            </p:cNvSpPr>
            <p:nvPr/>
          </p:nvSpPr>
          <p:spPr bwMode="auto">
            <a:xfrm>
              <a:off x="2760252" y="3525790"/>
              <a:ext cx="27409" cy="42358"/>
            </a:xfrm>
            <a:custGeom>
              <a:avLst/>
              <a:gdLst>
                <a:gd name="T0" fmla="*/ 0 w 19"/>
                <a:gd name="T1" fmla="*/ 28 h 29"/>
                <a:gd name="T2" fmla="*/ 0 w 19"/>
                <a:gd name="T3" fmla="*/ 21 h 29"/>
                <a:gd name="T4" fmla="*/ 4 w 19"/>
                <a:gd name="T5" fmla="*/ 24 h 29"/>
                <a:gd name="T6" fmla="*/ 8 w 19"/>
                <a:gd name="T7" fmla="*/ 24 h 29"/>
                <a:gd name="T8" fmla="*/ 10 w 19"/>
                <a:gd name="T9" fmla="*/ 24 h 29"/>
                <a:gd name="T10" fmla="*/ 11 w 19"/>
                <a:gd name="T11" fmla="*/ 24 h 29"/>
                <a:gd name="T12" fmla="*/ 12 w 19"/>
                <a:gd name="T13" fmla="*/ 23 h 29"/>
                <a:gd name="T14" fmla="*/ 12 w 19"/>
                <a:gd name="T15" fmla="*/ 21 h 29"/>
                <a:gd name="T16" fmla="*/ 12 w 19"/>
                <a:gd name="T17" fmla="*/ 20 h 29"/>
                <a:gd name="T18" fmla="*/ 11 w 19"/>
                <a:gd name="T19" fmla="*/ 19 h 29"/>
                <a:gd name="T20" fmla="*/ 9 w 19"/>
                <a:gd name="T21" fmla="*/ 18 h 29"/>
                <a:gd name="T22" fmla="*/ 6 w 19"/>
                <a:gd name="T23" fmla="*/ 17 h 29"/>
                <a:gd name="T24" fmla="*/ 1 w 19"/>
                <a:gd name="T25" fmla="*/ 13 h 29"/>
                <a:gd name="T26" fmla="*/ 0 w 19"/>
                <a:gd name="T27" fmla="*/ 9 h 29"/>
                <a:gd name="T28" fmla="*/ 1 w 19"/>
                <a:gd name="T29" fmla="*/ 5 h 29"/>
                <a:gd name="T30" fmla="*/ 3 w 19"/>
                <a:gd name="T31" fmla="*/ 2 h 29"/>
                <a:gd name="T32" fmla="*/ 7 w 19"/>
                <a:gd name="T33" fmla="*/ 1 h 29"/>
                <a:gd name="T34" fmla="*/ 11 w 19"/>
                <a:gd name="T35" fmla="*/ 0 h 29"/>
                <a:gd name="T36" fmla="*/ 15 w 19"/>
                <a:gd name="T37" fmla="*/ 1 h 29"/>
                <a:gd name="T38" fmla="*/ 18 w 19"/>
                <a:gd name="T39" fmla="*/ 1 h 29"/>
                <a:gd name="T40" fmla="*/ 18 w 19"/>
                <a:gd name="T41" fmla="*/ 7 h 29"/>
                <a:gd name="T42" fmla="*/ 16 w 19"/>
                <a:gd name="T43" fmla="*/ 6 h 29"/>
                <a:gd name="T44" fmla="*/ 15 w 19"/>
                <a:gd name="T45" fmla="*/ 6 h 29"/>
                <a:gd name="T46" fmla="*/ 13 w 19"/>
                <a:gd name="T47" fmla="*/ 5 h 29"/>
                <a:gd name="T48" fmla="*/ 11 w 19"/>
                <a:gd name="T49" fmla="*/ 5 h 29"/>
                <a:gd name="T50" fmla="*/ 9 w 19"/>
                <a:gd name="T51" fmla="*/ 5 h 29"/>
                <a:gd name="T52" fmla="*/ 8 w 19"/>
                <a:gd name="T53" fmla="*/ 6 h 29"/>
                <a:gd name="T54" fmla="*/ 7 w 19"/>
                <a:gd name="T55" fmla="*/ 7 h 29"/>
                <a:gd name="T56" fmla="*/ 6 w 19"/>
                <a:gd name="T57" fmla="*/ 8 h 29"/>
                <a:gd name="T58" fmla="*/ 7 w 19"/>
                <a:gd name="T59" fmla="*/ 9 h 29"/>
                <a:gd name="T60" fmla="*/ 8 w 19"/>
                <a:gd name="T61" fmla="*/ 10 h 29"/>
                <a:gd name="T62" fmla="*/ 10 w 19"/>
                <a:gd name="T63" fmla="*/ 11 h 29"/>
                <a:gd name="T64" fmla="*/ 12 w 19"/>
                <a:gd name="T65" fmla="*/ 12 h 29"/>
                <a:gd name="T66" fmla="*/ 15 w 19"/>
                <a:gd name="T67" fmla="*/ 14 h 29"/>
                <a:gd name="T68" fmla="*/ 17 w 19"/>
                <a:gd name="T69" fmla="*/ 16 h 29"/>
                <a:gd name="T70" fmla="*/ 19 w 19"/>
                <a:gd name="T71" fmla="*/ 18 h 29"/>
                <a:gd name="T72" fmla="*/ 19 w 19"/>
                <a:gd name="T73" fmla="*/ 21 h 29"/>
                <a:gd name="T74" fmla="*/ 18 w 19"/>
                <a:gd name="T75" fmla="*/ 25 h 29"/>
                <a:gd name="T76" fmla="*/ 16 w 19"/>
                <a:gd name="T77" fmla="*/ 27 h 29"/>
                <a:gd name="T78" fmla="*/ 12 w 19"/>
                <a:gd name="T79" fmla="*/ 29 h 29"/>
                <a:gd name="T80" fmla="*/ 8 w 19"/>
                <a:gd name="T81" fmla="*/ 29 h 29"/>
                <a:gd name="T82" fmla="*/ 4 w 19"/>
                <a:gd name="T83" fmla="*/ 29 h 29"/>
                <a:gd name="T84" fmla="*/ 0 w 19"/>
                <a:gd name="T85" fmla="*/ 2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 h="29">
                  <a:moveTo>
                    <a:pt x="0" y="28"/>
                  </a:moveTo>
                  <a:cubicBezTo>
                    <a:pt x="0" y="21"/>
                    <a:pt x="0" y="21"/>
                    <a:pt x="0" y="21"/>
                  </a:cubicBezTo>
                  <a:cubicBezTo>
                    <a:pt x="1" y="22"/>
                    <a:pt x="2" y="23"/>
                    <a:pt x="4" y="24"/>
                  </a:cubicBezTo>
                  <a:cubicBezTo>
                    <a:pt x="5" y="24"/>
                    <a:pt x="6" y="24"/>
                    <a:pt x="8" y="24"/>
                  </a:cubicBezTo>
                  <a:cubicBezTo>
                    <a:pt x="8" y="24"/>
                    <a:pt x="9" y="24"/>
                    <a:pt x="10" y="24"/>
                  </a:cubicBezTo>
                  <a:cubicBezTo>
                    <a:pt x="10" y="24"/>
                    <a:pt x="11" y="24"/>
                    <a:pt x="11" y="24"/>
                  </a:cubicBezTo>
                  <a:cubicBezTo>
                    <a:pt x="12" y="23"/>
                    <a:pt x="12" y="23"/>
                    <a:pt x="12" y="23"/>
                  </a:cubicBezTo>
                  <a:cubicBezTo>
                    <a:pt x="12" y="22"/>
                    <a:pt x="12" y="22"/>
                    <a:pt x="12" y="21"/>
                  </a:cubicBezTo>
                  <a:cubicBezTo>
                    <a:pt x="12" y="21"/>
                    <a:pt x="12" y="20"/>
                    <a:pt x="12" y="20"/>
                  </a:cubicBezTo>
                  <a:cubicBezTo>
                    <a:pt x="12" y="20"/>
                    <a:pt x="11" y="19"/>
                    <a:pt x="11" y="19"/>
                  </a:cubicBezTo>
                  <a:cubicBezTo>
                    <a:pt x="10" y="18"/>
                    <a:pt x="9" y="18"/>
                    <a:pt x="9" y="18"/>
                  </a:cubicBezTo>
                  <a:cubicBezTo>
                    <a:pt x="8" y="17"/>
                    <a:pt x="7" y="17"/>
                    <a:pt x="6" y="17"/>
                  </a:cubicBezTo>
                  <a:cubicBezTo>
                    <a:pt x="4" y="16"/>
                    <a:pt x="2" y="15"/>
                    <a:pt x="1" y="13"/>
                  </a:cubicBezTo>
                  <a:cubicBezTo>
                    <a:pt x="0" y="12"/>
                    <a:pt x="0" y="10"/>
                    <a:pt x="0" y="9"/>
                  </a:cubicBezTo>
                  <a:cubicBezTo>
                    <a:pt x="0" y="7"/>
                    <a:pt x="0" y="6"/>
                    <a:pt x="1" y="5"/>
                  </a:cubicBezTo>
                  <a:cubicBezTo>
                    <a:pt x="1" y="4"/>
                    <a:pt x="2" y="3"/>
                    <a:pt x="3" y="2"/>
                  </a:cubicBezTo>
                  <a:cubicBezTo>
                    <a:pt x="4" y="2"/>
                    <a:pt x="5" y="1"/>
                    <a:pt x="7" y="1"/>
                  </a:cubicBezTo>
                  <a:cubicBezTo>
                    <a:pt x="8" y="0"/>
                    <a:pt x="9" y="0"/>
                    <a:pt x="11" y="0"/>
                  </a:cubicBezTo>
                  <a:cubicBezTo>
                    <a:pt x="12" y="0"/>
                    <a:pt x="14" y="0"/>
                    <a:pt x="15" y="1"/>
                  </a:cubicBezTo>
                  <a:cubicBezTo>
                    <a:pt x="16" y="1"/>
                    <a:pt x="17" y="1"/>
                    <a:pt x="18" y="1"/>
                  </a:cubicBezTo>
                  <a:cubicBezTo>
                    <a:pt x="18" y="7"/>
                    <a:pt x="18" y="7"/>
                    <a:pt x="18" y="7"/>
                  </a:cubicBezTo>
                  <a:cubicBezTo>
                    <a:pt x="17" y="7"/>
                    <a:pt x="17" y="7"/>
                    <a:pt x="16" y="6"/>
                  </a:cubicBezTo>
                  <a:cubicBezTo>
                    <a:pt x="16" y="6"/>
                    <a:pt x="15" y="6"/>
                    <a:pt x="15" y="6"/>
                  </a:cubicBezTo>
                  <a:cubicBezTo>
                    <a:pt x="14" y="6"/>
                    <a:pt x="13" y="5"/>
                    <a:pt x="13" y="5"/>
                  </a:cubicBezTo>
                  <a:cubicBezTo>
                    <a:pt x="12" y="5"/>
                    <a:pt x="12" y="5"/>
                    <a:pt x="11" y="5"/>
                  </a:cubicBezTo>
                  <a:cubicBezTo>
                    <a:pt x="10" y="5"/>
                    <a:pt x="10" y="5"/>
                    <a:pt x="9" y="5"/>
                  </a:cubicBezTo>
                  <a:cubicBezTo>
                    <a:pt x="9" y="6"/>
                    <a:pt x="8" y="6"/>
                    <a:pt x="8" y="6"/>
                  </a:cubicBezTo>
                  <a:cubicBezTo>
                    <a:pt x="7" y="6"/>
                    <a:pt x="7" y="7"/>
                    <a:pt x="7" y="7"/>
                  </a:cubicBezTo>
                  <a:cubicBezTo>
                    <a:pt x="7" y="7"/>
                    <a:pt x="6" y="8"/>
                    <a:pt x="6" y="8"/>
                  </a:cubicBezTo>
                  <a:cubicBezTo>
                    <a:pt x="6" y="9"/>
                    <a:pt x="7" y="9"/>
                    <a:pt x="7" y="9"/>
                  </a:cubicBezTo>
                  <a:cubicBezTo>
                    <a:pt x="7" y="10"/>
                    <a:pt x="7" y="10"/>
                    <a:pt x="8" y="10"/>
                  </a:cubicBezTo>
                  <a:cubicBezTo>
                    <a:pt x="8" y="11"/>
                    <a:pt x="9" y="11"/>
                    <a:pt x="10" y="11"/>
                  </a:cubicBezTo>
                  <a:cubicBezTo>
                    <a:pt x="10" y="12"/>
                    <a:pt x="11" y="12"/>
                    <a:pt x="12" y="12"/>
                  </a:cubicBezTo>
                  <a:cubicBezTo>
                    <a:pt x="13" y="13"/>
                    <a:pt x="14" y="13"/>
                    <a:pt x="15" y="14"/>
                  </a:cubicBezTo>
                  <a:cubicBezTo>
                    <a:pt x="16" y="14"/>
                    <a:pt x="16" y="15"/>
                    <a:pt x="17" y="16"/>
                  </a:cubicBezTo>
                  <a:cubicBezTo>
                    <a:pt x="18" y="16"/>
                    <a:pt x="18" y="17"/>
                    <a:pt x="19" y="18"/>
                  </a:cubicBezTo>
                  <a:cubicBezTo>
                    <a:pt x="19" y="19"/>
                    <a:pt x="19" y="20"/>
                    <a:pt x="19" y="21"/>
                  </a:cubicBezTo>
                  <a:cubicBezTo>
                    <a:pt x="19" y="22"/>
                    <a:pt x="19" y="24"/>
                    <a:pt x="18" y="25"/>
                  </a:cubicBezTo>
                  <a:cubicBezTo>
                    <a:pt x="18" y="26"/>
                    <a:pt x="17" y="27"/>
                    <a:pt x="16" y="27"/>
                  </a:cubicBezTo>
                  <a:cubicBezTo>
                    <a:pt x="15" y="28"/>
                    <a:pt x="14" y="29"/>
                    <a:pt x="12" y="29"/>
                  </a:cubicBezTo>
                  <a:cubicBezTo>
                    <a:pt x="11" y="29"/>
                    <a:pt x="9" y="29"/>
                    <a:pt x="8" y="29"/>
                  </a:cubicBezTo>
                  <a:cubicBezTo>
                    <a:pt x="6" y="29"/>
                    <a:pt x="5" y="29"/>
                    <a:pt x="4" y="29"/>
                  </a:cubicBezTo>
                  <a:cubicBezTo>
                    <a:pt x="2" y="29"/>
                    <a:pt x="1" y="28"/>
                    <a:pt x="0" y="28"/>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54" name="Freeform 54"/>
            <p:cNvSpPr>
              <a:spLocks noEditPoints="1"/>
            </p:cNvSpPr>
            <p:nvPr/>
          </p:nvSpPr>
          <p:spPr bwMode="auto">
            <a:xfrm>
              <a:off x="2512333" y="3598051"/>
              <a:ext cx="39866" cy="41113"/>
            </a:xfrm>
            <a:custGeom>
              <a:avLst/>
              <a:gdLst>
                <a:gd name="T0" fmla="*/ 27 w 27"/>
                <a:gd name="T1" fmla="*/ 28 h 28"/>
                <a:gd name="T2" fmla="*/ 21 w 27"/>
                <a:gd name="T3" fmla="*/ 28 h 28"/>
                <a:gd name="T4" fmla="*/ 19 w 27"/>
                <a:gd name="T5" fmla="*/ 22 h 28"/>
                <a:gd name="T6" fmla="*/ 9 w 27"/>
                <a:gd name="T7" fmla="*/ 22 h 28"/>
                <a:gd name="T8" fmla="*/ 7 w 27"/>
                <a:gd name="T9" fmla="*/ 28 h 28"/>
                <a:gd name="T10" fmla="*/ 0 w 27"/>
                <a:gd name="T11" fmla="*/ 28 h 28"/>
                <a:gd name="T12" fmla="*/ 10 w 27"/>
                <a:gd name="T13" fmla="*/ 0 h 28"/>
                <a:gd name="T14" fmla="*/ 18 w 27"/>
                <a:gd name="T15" fmla="*/ 0 h 28"/>
                <a:gd name="T16" fmla="*/ 27 w 27"/>
                <a:gd name="T17" fmla="*/ 28 h 28"/>
                <a:gd name="T18" fmla="*/ 17 w 27"/>
                <a:gd name="T19" fmla="*/ 17 h 28"/>
                <a:gd name="T20" fmla="*/ 14 w 27"/>
                <a:gd name="T21" fmla="*/ 7 h 28"/>
                <a:gd name="T22" fmla="*/ 14 w 27"/>
                <a:gd name="T23" fmla="*/ 5 h 28"/>
                <a:gd name="T24" fmla="*/ 14 w 27"/>
                <a:gd name="T25" fmla="*/ 5 h 28"/>
                <a:gd name="T26" fmla="*/ 13 w 27"/>
                <a:gd name="T27" fmla="*/ 7 h 28"/>
                <a:gd name="T28" fmla="*/ 10 w 27"/>
                <a:gd name="T29" fmla="*/ 17 h 28"/>
                <a:gd name="T30" fmla="*/ 17 w 27"/>
                <a:gd name="T31" fmla="*/ 1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28">
                  <a:moveTo>
                    <a:pt x="27" y="28"/>
                  </a:moveTo>
                  <a:cubicBezTo>
                    <a:pt x="21" y="28"/>
                    <a:pt x="21" y="28"/>
                    <a:pt x="21" y="28"/>
                  </a:cubicBezTo>
                  <a:cubicBezTo>
                    <a:pt x="19" y="22"/>
                    <a:pt x="19" y="22"/>
                    <a:pt x="19" y="22"/>
                  </a:cubicBezTo>
                  <a:cubicBezTo>
                    <a:pt x="9" y="22"/>
                    <a:pt x="9" y="22"/>
                    <a:pt x="9" y="22"/>
                  </a:cubicBezTo>
                  <a:cubicBezTo>
                    <a:pt x="7" y="28"/>
                    <a:pt x="7" y="28"/>
                    <a:pt x="7" y="28"/>
                  </a:cubicBezTo>
                  <a:cubicBezTo>
                    <a:pt x="0" y="28"/>
                    <a:pt x="0" y="28"/>
                    <a:pt x="0" y="28"/>
                  </a:cubicBezTo>
                  <a:cubicBezTo>
                    <a:pt x="10" y="0"/>
                    <a:pt x="10" y="0"/>
                    <a:pt x="10" y="0"/>
                  </a:cubicBezTo>
                  <a:cubicBezTo>
                    <a:pt x="18" y="0"/>
                    <a:pt x="18" y="0"/>
                    <a:pt x="18" y="0"/>
                  </a:cubicBezTo>
                  <a:lnTo>
                    <a:pt x="27" y="28"/>
                  </a:lnTo>
                  <a:close/>
                  <a:moveTo>
                    <a:pt x="17" y="17"/>
                  </a:moveTo>
                  <a:cubicBezTo>
                    <a:pt x="14" y="7"/>
                    <a:pt x="14" y="7"/>
                    <a:pt x="14" y="7"/>
                  </a:cubicBezTo>
                  <a:cubicBezTo>
                    <a:pt x="14" y="7"/>
                    <a:pt x="14" y="6"/>
                    <a:pt x="14" y="5"/>
                  </a:cubicBezTo>
                  <a:cubicBezTo>
                    <a:pt x="14" y="5"/>
                    <a:pt x="14" y="5"/>
                    <a:pt x="14" y="5"/>
                  </a:cubicBezTo>
                  <a:cubicBezTo>
                    <a:pt x="13" y="6"/>
                    <a:pt x="13" y="7"/>
                    <a:pt x="13" y="7"/>
                  </a:cubicBezTo>
                  <a:cubicBezTo>
                    <a:pt x="10" y="17"/>
                    <a:pt x="10" y="17"/>
                    <a:pt x="10" y="17"/>
                  </a:cubicBezTo>
                  <a:lnTo>
                    <a:pt x="17" y="17"/>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55" name="Freeform 55"/>
            <p:cNvSpPr>
              <a:spLocks noEditPoints="1"/>
            </p:cNvSpPr>
            <p:nvPr/>
          </p:nvSpPr>
          <p:spPr bwMode="auto">
            <a:xfrm>
              <a:off x="2558432" y="3598051"/>
              <a:ext cx="31148" cy="41113"/>
            </a:xfrm>
            <a:custGeom>
              <a:avLst/>
              <a:gdLst>
                <a:gd name="T0" fmla="*/ 6 w 21"/>
                <a:gd name="T1" fmla="*/ 18 h 28"/>
                <a:gd name="T2" fmla="*/ 6 w 21"/>
                <a:gd name="T3" fmla="*/ 28 h 28"/>
                <a:gd name="T4" fmla="*/ 0 w 21"/>
                <a:gd name="T5" fmla="*/ 28 h 28"/>
                <a:gd name="T6" fmla="*/ 0 w 21"/>
                <a:gd name="T7" fmla="*/ 0 h 28"/>
                <a:gd name="T8" fmla="*/ 10 w 21"/>
                <a:gd name="T9" fmla="*/ 0 h 28"/>
                <a:gd name="T10" fmla="*/ 21 w 21"/>
                <a:gd name="T11" fmla="*/ 9 h 28"/>
                <a:gd name="T12" fmla="*/ 17 w 21"/>
                <a:gd name="T13" fmla="*/ 16 h 28"/>
                <a:gd name="T14" fmla="*/ 9 w 21"/>
                <a:gd name="T15" fmla="*/ 18 h 28"/>
                <a:gd name="T16" fmla="*/ 6 w 21"/>
                <a:gd name="T17" fmla="*/ 18 h 28"/>
                <a:gd name="T18" fmla="*/ 6 w 21"/>
                <a:gd name="T19" fmla="*/ 5 h 28"/>
                <a:gd name="T20" fmla="*/ 6 w 21"/>
                <a:gd name="T21" fmla="*/ 13 h 28"/>
                <a:gd name="T22" fmla="*/ 9 w 21"/>
                <a:gd name="T23" fmla="*/ 13 h 28"/>
                <a:gd name="T24" fmla="*/ 14 w 21"/>
                <a:gd name="T25" fmla="*/ 9 h 28"/>
                <a:gd name="T26" fmla="*/ 9 w 21"/>
                <a:gd name="T27" fmla="*/ 5 h 28"/>
                <a:gd name="T28" fmla="*/ 6 w 21"/>
                <a:gd name="T29" fmla="*/ 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8">
                  <a:moveTo>
                    <a:pt x="6" y="18"/>
                  </a:moveTo>
                  <a:cubicBezTo>
                    <a:pt x="6" y="28"/>
                    <a:pt x="6" y="28"/>
                    <a:pt x="6" y="28"/>
                  </a:cubicBezTo>
                  <a:cubicBezTo>
                    <a:pt x="0" y="28"/>
                    <a:pt x="0" y="28"/>
                    <a:pt x="0" y="28"/>
                  </a:cubicBezTo>
                  <a:cubicBezTo>
                    <a:pt x="0" y="0"/>
                    <a:pt x="0" y="0"/>
                    <a:pt x="0" y="0"/>
                  </a:cubicBezTo>
                  <a:cubicBezTo>
                    <a:pt x="10" y="0"/>
                    <a:pt x="10" y="0"/>
                    <a:pt x="10" y="0"/>
                  </a:cubicBezTo>
                  <a:cubicBezTo>
                    <a:pt x="17" y="0"/>
                    <a:pt x="21" y="3"/>
                    <a:pt x="21" y="9"/>
                  </a:cubicBezTo>
                  <a:cubicBezTo>
                    <a:pt x="21" y="12"/>
                    <a:pt x="20" y="14"/>
                    <a:pt x="17" y="16"/>
                  </a:cubicBezTo>
                  <a:cubicBezTo>
                    <a:pt x="15" y="17"/>
                    <a:pt x="13" y="18"/>
                    <a:pt x="9" y="18"/>
                  </a:cubicBezTo>
                  <a:lnTo>
                    <a:pt x="6" y="18"/>
                  </a:lnTo>
                  <a:close/>
                  <a:moveTo>
                    <a:pt x="6" y="5"/>
                  </a:moveTo>
                  <a:cubicBezTo>
                    <a:pt x="6" y="13"/>
                    <a:pt x="6" y="13"/>
                    <a:pt x="6" y="13"/>
                  </a:cubicBezTo>
                  <a:cubicBezTo>
                    <a:pt x="9" y="13"/>
                    <a:pt x="9" y="13"/>
                    <a:pt x="9" y="13"/>
                  </a:cubicBezTo>
                  <a:cubicBezTo>
                    <a:pt x="12" y="13"/>
                    <a:pt x="14" y="12"/>
                    <a:pt x="14" y="9"/>
                  </a:cubicBezTo>
                  <a:cubicBezTo>
                    <a:pt x="14" y="6"/>
                    <a:pt x="12" y="5"/>
                    <a:pt x="9" y="5"/>
                  </a:cubicBezTo>
                  <a:lnTo>
                    <a:pt x="6" y="5"/>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56" name="Freeform 56"/>
            <p:cNvSpPr>
              <a:spLocks noEditPoints="1"/>
            </p:cNvSpPr>
            <p:nvPr/>
          </p:nvSpPr>
          <p:spPr bwMode="auto">
            <a:xfrm>
              <a:off x="2595806" y="3598051"/>
              <a:ext cx="29901" cy="41113"/>
            </a:xfrm>
            <a:custGeom>
              <a:avLst/>
              <a:gdLst>
                <a:gd name="T0" fmla="*/ 6 w 20"/>
                <a:gd name="T1" fmla="*/ 18 h 28"/>
                <a:gd name="T2" fmla="*/ 6 w 20"/>
                <a:gd name="T3" fmla="*/ 28 h 28"/>
                <a:gd name="T4" fmla="*/ 0 w 20"/>
                <a:gd name="T5" fmla="*/ 28 h 28"/>
                <a:gd name="T6" fmla="*/ 0 w 20"/>
                <a:gd name="T7" fmla="*/ 0 h 28"/>
                <a:gd name="T8" fmla="*/ 10 w 20"/>
                <a:gd name="T9" fmla="*/ 0 h 28"/>
                <a:gd name="T10" fmla="*/ 20 w 20"/>
                <a:gd name="T11" fmla="*/ 9 h 28"/>
                <a:gd name="T12" fmla="*/ 17 w 20"/>
                <a:gd name="T13" fmla="*/ 16 h 28"/>
                <a:gd name="T14" fmla="*/ 9 w 20"/>
                <a:gd name="T15" fmla="*/ 18 h 28"/>
                <a:gd name="T16" fmla="*/ 6 w 20"/>
                <a:gd name="T17" fmla="*/ 18 h 28"/>
                <a:gd name="T18" fmla="*/ 6 w 20"/>
                <a:gd name="T19" fmla="*/ 5 h 28"/>
                <a:gd name="T20" fmla="*/ 6 w 20"/>
                <a:gd name="T21" fmla="*/ 13 h 28"/>
                <a:gd name="T22" fmla="*/ 8 w 20"/>
                <a:gd name="T23" fmla="*/ 13 h 28"/>
                <a:gd name="T24" fmla="*/ 13 w 20"/>
                <a:gd name="T25" fmla="*/ 9 h 28"/>
                <a:gd name="T26" fmla="*/ 8 w 20"/>
                <a:gd name="T27" fmla="*/ 5 h 28"/>
                <a:gd name="T28" fmla="*/ 6 w 20"/>
                <a:gd name="T29" fmla="*/ 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8">
                  <a:moveTo>
                    <a:pt x="6" y="18"/>
                  </a:moveTo>
                  <a:cubicBezTo>
                    <a:pt x="6" y="28"/>
                    <a:pt x="6" y="28"/>
                    <a:pt x="6" y="28"/>
                  </a:cubicBezTo>
                  <a:cubicBezTo>
                    <a:pt x="0" y="28"/>
                    <a:pt x="0" y="28"/>
                    <a:pt x="0" y="28"/>
                  </a:cubicBezTo>
                  <a:cubicBezTo>
                    <a:pt x="0" y="0"/>
                    <a:pt x="0" y="0"/>
                    <a:pt x="0" y="0"/>
                  </a:cubicBezTo>
                  <a:cubicBezTo>
                    <a:pt x="10" y="0"/>
                    <a:pt x="10" y="0"/>
                    <a:pt x="10" y="0"/>
                  </a:cubicBezTo>
                  <a:cubicBezTo>
                    <a:pt x="17" y="0"/>
                    <a:pt x="20" y="3"/>
                    <a:pt x="20" y="9"/>
                  </a:cubicBezTo>
                  <a:cubicBezTo>
                    <a:pt x="20" y="12"/>
                    <a:pt x="19" y="14"/>
                    <a:pt x="17" y="16"/>
                  </a:cubicBezTo>
                  <a:cubicBezTo>
                    <a:pt x="15" y="17"/>
                    <a:pt x="12" y="18"/>
                    <a:pt x="9" y="18"/>
                  </a:cubicBezTo>
                  <a:lnTo>
                    <a:pt x="6" y="18"/>
                  </a:lnTo>
                  <a:close/>
                  <a:moveTo>
                    <a:pt x="6" y="5"/>
                  </a:moveTo>
                  <a:cubicBezTo>
                    <a:pt x="6" y="13"/>
                    <a:pt x="6" y="13"/>
                    <a:pt x="6" y="13"/>
                  </a:cubicBezTo>
                  <a:cubicBezTo>
                    <a:pt x="8" y="13"/>
                    <a:pt x="8" y="13"/>
                    <a:pt x="8" y="13"/>
                  </a:cubicBezTo>
                  <a:cubicBezTo>
                    <a:pt x="12" y="13"/>
                    <a:pt x="13" y="12"/>
                    <a:pt x="13" y="9"/>
                  </a:cubicBezTo>
                  <a:cubicBezTo>
                    <a:pt x="13" y="6"/>
                    <a:pt x="12" y="5"/>
                    <a:pt x="8" y="5"/>
                  </a:cubicBezTo>
                  <a:lnTo>
                    <a:pt x="6" y="5"/>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57" name="Rectangle 57"/>
            <p:cNvSpPr>
              <a:spLocks noChangeArrowheads="1"/>
            </p:cNvSpPr>
            <p:nvPr/>
          </p:nvSpPr>
          <p:spPr bwMode="auto">
            <a:xfrm>
              <a:off x="2985748" y="2966417"/>
              <a:ext cx="241690" cy="241690"/>
            </a:xfrm>
            <a:prstGeom prst="rect">
              <a:avLst/>
            </a:prstGeom>
            <a:solidFill>
              <a:schemeClr val="bg2">
                <a:lumMod val="60000"/>
                <a:lumOff val="40000"/>
              </a:schemeClr>
            </a:solidFill>
            <a:ln>
              <a:noFill/>
            </a:ln>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58" name="Freeform 58"/>
            <p:cNvSpPr>
              <a:spLocks noEditPoints="1"/>
            </p:cNvSpPr>
            <p:nvPr/>
          </p:nvSpPr>
          <p:spPr bwMode="auto">
            <a:xfrm>
              <a:off x="3070464" y="3024971"/>
              <a:ext cx="72259" cy="123337"/>
            </a:xfrm>
            <a:custGeom>
              <a:avLst/>
              <a:gdLst>
                <a:gd name="T0" fmla="*/ 46 w 58"/>
                <a:gd name="T1" fmla="*/ 9 h 99"/>
                <a:gd name="T2" fmla="*/ 46 w 58"/>
                <a:gd name="T3" fmla="*/ 0 h 99"/>
                <a:gd name="T4" fmla="*/ 40 w 58"/>
                <a:gd name="T5" fmla="*/ 0 h 99"/>
                <a:gd name="T6" fmla="*/ 40 w 58"/>
                <a:gd name="T7" fmla="*/ 9 h 99"/>
                <a:gd name="T8" fmla="*/ 38 w 58"/>
                <a:gd name="T9" fmla="*/ 9 h 99"/>
                <a:gd name="T10" fmla="*/ 38 w 58"/>
                <a:gd name="T11" fmla="*/ 0 h 99"/>
                <a:gd name="T12" fmla="*/ 32 w 58"/>
                <a:gd name="T13" fmla="*/ 0 h 99"/>
                <a:gd name="T14" fmla="*/ 32 w 58"/>
                <a:gd name="T15" fmla="*/ 9 h 99"/>
                <a:gd name="T16" fmla="*/ 0 w 58"/>
                <a:gd name="T17" fmla="*/ 9 h 99"/>
                <a:gd name="T18" fmla="*/ 0 w 58"/>
                <a:gd name="T19" fmla="*/ 11 h 99"/>
                <a:gd name="T20" fmla="*/ 2 w 58"/>
                <a:gd name="T21" fmla="*/ 11 h 99"/>
                <a:gd name="T22" fmla="*/ 2 w 58"/>
                <a:gd name="T23" fmla="*/ 99 h 99"/>
                <a:gd name="T24" fmla="*/ 20 w 58"/>
                <a:gd name="T25" fmla="*/ 99 h 99"/>
                <a:gd name="T26" fmla="*/ 20 w 58"/>
                <a:gd name="T27" fmla="*/ 86 h 99"/>
                <a:gd name="T28" fmla="*/ 26 w 58"/>
                <a:gd name="T29" fmla="*/ 86 h 99"/>
                <a:gd name="T30" fmla="*/ 26 w 58"/>
                <a:gd name="T31" fmla="*/ 99 h 99"/>
                <a:gd name="T32" fmla="*/ 32 w 58"/>
                <a:gd name="T33" fmla="*/ 99 h 99"/>
                <a:gd name="T34" fmla="*/ 32 w 58"/>
                <a:gd name="T35" fmla="*/ 86 h 99"/>
                <a:gd name="T36" fmla="*/ 38 w 58"/>
                <a:gd name="T37" fmla="*/ 86 h 99"/>
                <a:gd name="T38" fmla="*/ 38 w 58"/>
                <a:gd name="T39" fmla="*/ 99 h 99"/>
                <a:gd name="T40" fmla="*/ 55 w 58"/>
                <a:gd name="T41" fmla="*/ 99 h 99"/>
                <a:gd name="T42" fmla="*/ 55 w 58"/>
                <a:gd name="T43" fmla="*/ 11 h 99"/>
                <a:gd name="T44" fmla="*/ 58 w 58"/>
                <a:gd name="T45" fmla="*/ 11 h 99"/>
                <a:gd name="T46" fmla="*/ 58 w 58"/>
                <a:gd name="T47" fmla="*/ 9 h 99"/>
                <a:gd name="T48" fmla="*/ 46 w 58"/>
                <a:gd name="T49" fmla="*/ 9 h 99"/>
                <a:gd name="T50" fmla="*/ 50 w 58"/>
                <a:gd name="T51" fmla="*/ 82 h 99"/>
                <a:gd name="T52" fmla="*/ 8 w 58"/>
                <a:gd name="T53" fmla="*/ 82 h 99"/>
                <a:gd name="T54" fmla="*/ 8 w 58"/>
                <a:gd name="T55" fmla="*/ 75 h 99"/>
                <a:gd name="T56" fmla="*/ 50 w 58"/>
                <a:gd name="T57" fmla="*/ 75 h 99"/>
                <a:gd name="T58" fmla="*/ 50 w 58"/>
                <a:gd name="T59" fmla="*/ 82 h 99"/>
                <a:gd name="T60" fmla="*/ 50 w 58"/>
                <a:gd name="T61" fmla="*/ 71 h 99"/>
                <a:gd name="T62" fmla="*/ 8 w 58"/>
                <a:gd name="T63" fmla="*/ 71 h 99"/>
                <a:gd name="T64" fmla="*/ 8 w 58"/>
                <a:gd name="T65" fmla="*/ 63 h 99"/>
                <a:gd name="T66" fmla="*/ 50 w 58"/>
                <a:gd name="T67" fmla="*/ 63 h 99"/>
                <a:gd name="T68" fmla="*/ 50 w 58"/>
                <a:gd name="T69" fmla="*/ 71 h 99"/>
                <a:gd name="T70" fmla="*/ 50 w 58"/>
                <a:gd name="T71" fmla="*/ 59 h 99"/>
                <a:gd name="T72" fmla="*/ 8 w 58"/>
                <a:gd name="T73" fmla="*/ 59 h 99"/>
                <a:gd name="T74" fmla="*/ 8 w 58"/>
                <a:gd name="T75" fmla="*/ 52 h 99"/>
                <a:gd name="T76" fmla="*/ 50 w 58"/>
                <a:gd name="T77" fmla="*/ 52 h 99"/>
                <a:gd name="T78" fmla="*/ 50 w 58"/>
                <a:gd name="T79" fmla="*/ 59 h 99"/>
                <a:gd name="T80" fmla="*/ 50 w 58"/>
                <a:gd name="T81" fmla="*/ 47 h 99"/>
                <a:gd name="T82" fmla="*/ 8 w 58"/>
                <a:gd name="T83" fmla="*/ 47 h 99"/>
                <a:gd name="T84" fmla="*/ 8 w 58"/>
                <a:gd name="T85" fmla="*/ 40 h 99"/>
                <a:gd name="T86" fmla="*/ 50 w 58"/>
                <a:gd name="T87" fmla="*/ 40 h 99"/>
                <a:gd name="T88" fmla="*/ 50 w 58"/>
                <a:gd name="T89" fmla="*/ 47 h 99"/>
                <a:gd name="T90" fmla="*/ 50 w 58"/>
                <a:gd name="T91" fmla="*/ 35 h 99"/>
                <a:gd name="T92" fmla="*/ 8 w 58"/>
                <a:gd name="T93" fmla="*/ 35 h 99"/>
                <a:gd name="T94" fmla="*/ 8 w 58"/>
                <a:gd name="T95" fmla="*/ 28 h 99"/>
                <a:gd name="T96" fmla="*/ 50 w 58"/>
                <a:gd name="T97" fmla="*/ 28 h 99"/>
                <a:gd name="T98" fmla="*/ 50 w 58"/>
                <a:gd name="T99" fmla="*/ 35 h 99"/>
                <a:gd name="T100" fmla="*/ 50 w 58"/>
                <a:gd name="T101" fmla="*/ 23 h 99"/>
                <a:gd name="T102" fmla="*/ 8 w 58"/>
                <a:gd name="T103" fmla="*/ 23 h 99"/>
                <a:gd name="T104" fmla="*/ 8 w 58"/>
                <a:gd name="T105" fmla="*/ 16 h 99"/>
                <a:gd name="T106" fmla="*/ 50 w 58"/>
                <a:gd name="T107" fmla="*/ 16 h 99"/>
                <a:gd name="T108" fmla="*/ 50 w 58"/>
                <a:gd name="T109" fmla="*/ 2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8" h="99">
                  <a:moveTo>
                    <a:pt x="46" y="9"/>
                  </a:moveTo>
                  <a:lnTo>
                    <a:pt x="46" y="0"/>
                  </a:lnTo>
                  <a:lnTo>
                    <a:pt x="40" y="0"/>
                  </a:lnTo>
                  <a:lnTo>
                    <a:pt x="40" y="9"/>
                  </a:lnTo>
                  <a:lnTo>
                    <a:pt x="38" y="9"/>
                  </a:lnTo>
                  <a:lnTo>
                    <a:pt x="38" y="0"/>
                  </a:lnTo>
                  <a:lnTo>
                    <a:pt x="32" y="0"/>
                  </a:lnTo>
                  <a:lnTo>
                    <a:pt x="32" y="9"/>
                  </a:lnTo>
                  <a:lnTo>
                    <a:pt x="0" y="9"/>
                  </a:lnTo>
                  <a:lnTo>
                    <a:pt x="0" y="11"/>
                  </a:lnTo>
                  <a:lnTo>
                    <a:pt x="2" y="11"/>
                  </a:lnTo>
                  <a:lnTo>
                    <a:pt x="2" y="99"/>
                  </a:lnTo>
                  <a:lnTo>
                    <a:pt x="20" y="99"/>
                  </a:lnTo>
                  <a:lnTo>
                    <a:pt x="20" y="86"/>
                  </a:lnTo>
                  <a:lnTo>
                    <a:pt x="26" y="86"/>
                  </a:lnTo>
                  <a:lnTo>
                    <a:pt x="26" y="99"/>
                  </a:lnTo>
                  <a:lnTo>
                    <a:pt x="32" y="99"/>
                  </a:lnTo>
                  <a:lnTo>
                    <a:pt x="32" y="86"/>
                  </a:lnTo>
                  <a:lnTo>
                    <a:pt x="38" y="86"/>
                  </a:lnTo>
                  <a:lnTo>
                    <a:pt x="38" y="99"/>
                  </a:lnTo>
                  <a:lnTo>
                    <a:pt x="55" y="99"/>
                  </a:lnTo>
                  <a:lnTo>
                    <a:pt x="55" y="11"/>
                  </a:lnTo>
                  <a:lnTo>
                    <a:pt x="58" y="11"/>
                  </a:lnTo>
                  <a:lnTo>
                    <a:pt x="58" y="9"/>
                  </a:lnTo>
                  <a:lnTo>
                    <a:pt x="46" y="9"/>
                  </a:lnTo>
                  <a:close/>
                  <a:moveTo>
                    <a:pt x="50" y="82"/>
                  </a:moveTo>
                  <a:lnTo>
                    <a:pt x="8" y="82"/>
                  </a:lnTo>
                  <a:lnTo>
                    <a:pt x="8" y="75"/>
                  </a:lnTo>
                  <a:lnTo>
                    <a:pt x="50" y="75"/>
                  </a:lnTo>
                  <a:lnTo>
                    <a:pt x="50" y="82"/>
                  </a:lnTo>
                  <a:close/>
                  <a:moveTo>
                    <a:pt x="50" y="71"/>
                  </a:moveTo>
                  <a:lnTo>
                    <a:pt x="8" y="71"/>
                  </a:lnTo>
                  <a:lnTo>
                    <a:pt x="8" y="63"/>
                  </a:lnTo>
                  <a:lnTo>
                    <a:pt x="50" y="63"/>
                  </a:lnTo>
                  <a:lnTo>
                    <a:pt x="50" y="71"/>
                  </a:lnTo>
                  <a:close/>
                  <a:moveTo>
                    <a:pt x="50" y="59"/>
                  </a:moveTo>
                  <a:lnTo>
                    <a:pt x="8" y="59"/>
                  </a:lnTo>
                  <a:lnTo>
                    <a:pt x="8" y="52"/>
                  </a:lnTo>
                  <a:lnTo>
                    <a:pt x="50" y="52"/>
                  </a:lnTo>
                  <a:lnTo>
                    <a:pt x="50" y="59"/>
                  </a:lnTo>
                  <a:close/>
                  <a:moveTo>
                    <a:pt x="50" y="47"/>
                  </a:moveTo>
                  <a:lnTo>
                    <a:pt x="8" y="47"/>
                  </a:lnTo>
                  <a:lnTo>
                    <a:pt x="8" y="40"/>
                  </a:lnTo>
                  <a:lnTo>
                    <a:pt x="50" y="40"/>
                  </a:lnTo>
                  <a:lnTo>
                    <a:pt x="50" y="47"/>
                  </a:lnTo>
                  <a:close/>
                  <a:moveTo>
                    <a:pt x="50" y="35"/>
                  </a:moveTo>
                  <a:lnTo>
                    <a:pt x="8" y="35"/>
                  </a:lnTo>
                  <a:lnTo>
                    <a:pt x="8" y="28"/>
                  </a:lnTo>
                  <a:lnTo>
                    <a:pt x="50" y="28"/>
                  </a:lnTo>
                  <a:lnTo>
                    <a:pt x="50" y="35"/>
                  </a:lnTo>
                  <a:close/>
                  <a:moveTo>
                    <a:pt x="50" y="23"/>
                  </a:moveTo>
                  <a:lnTo>
                    <a:pt x="8" y="23"/>
                  </a:lnTo>
                  <a:lnTo>
                    <a:pt x="8" y="16"/>
                  </a:lnTo>
                  <a:lnTo>
                    <a:pt x="50" y="16"/>
                  </a:lnTo>
                  <a:lnTo>
                    <a:pt x="50" y="23"/>
                  </a:lnTo>
                  <a:close/>
                </a:path>
              </a:pathLst>
            </a:custGeom>
            <a:solidFill>
              <a:schemeClr val="bg2">
                <a:lumMod val="75000"/>
              </a:schemeClr>
            </a:solidFill>
            <a:ln>
              <a:noFill/>
            </a:ln>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59" name="Rectangle 59"/>
            <p:cNvSpPr>
              <a:spLocks noChangeArrowheads="1"/>
            </p:cNvSpPr>
            <p:nvPr/>
          </p:nvSpPr>
          <p:spPr bwMode="auto">
            <a:xfrm>
              <a:off x="2985748" y="3225548"/>
              <a:ext cx="241690" cy="239198"/>
            </a:xfrm>
            <a:prstGeom prst="rect">
              <a:avLst/>
            </a:prstGeom>
            <a:solidFill>
              <a:schemeClr val="bg2">
                <a:lumMod val="60000"/>
                <a:lumOff val="40000"/>
              </a:schemeClr>
            </a:solidFill>
            <a:ln>
              <a:noFill/>
            </a:ln>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60" name="Freeform 60"/>
            <p:cNvSpPr>
              <a:spLocks noEditPoints="1"/>
            </p:cNvSpPr>
            <p:nvPr/>
          </p:nvSpPr>
          <p:spPr bwMode="auto">
            <a:xfrm>
              <a:off x="3070464" y="3282857"/>
              <a:ext cx="72259" cy="123337"/>
            </a:xfrm>
            <a:custGeom>
              <a:avLst/>
              <a:gdLst>
                <a:gd name="T0" fmla="*/ 46 w 58"/>
                <a:gd name="T1" fmla="*/ 8 h 99"/>
                <a:gd name="T2" fmla="*/ 46 w 58"/>
                <a:gd name="T3" fmla="*/ 0 h 99"/>
                <a:gd name="T4" fmla="*/ 40 w 58"/>
                <a:gd name="T5" fmla="*/ 0 h 99"/>
                <a:gd name="T6" fmla="*/ 40 w 58"/>
                <a:gd name="T7" fmla="*/ 8 h 99"/>
                <a:gd name="T8" fmla="*/ 38 w 58"/>
                <a:gd name="T9" fmla="*/ 8 h 99"/>
                <a:gd name="T10" fmla="*/ 38 w 58"/>
                <a:gd name="T11" fmla="*/ 0 h 99"/>
                <a:gd name="T12" fmla="*/ 32 w 58"/>
                <a:gd name="T13" fmla="*/ 0 h 99"/>
                <a:gd name="T14" fmla="*/ 32 w 58"/>
                <a:gd name="T15" fmla="*/ 8 h 99"/>
                <a:gd name="T16" fmla="*/ 0 w 58"/>
                <a:gd name="T17" fmla="*/ 8 h 99"/>
                <a:gd name="T18" fmla="*/ 0 w 58"/>
                <a:gd name="T19" fmla="*/ 11 h 99"/>
                <a:gd name="T20" fmla="*/ 2 w 58"/>
                <a:gd name="T21" fmla="*/ 11 h 99"/>
                <a:gd name="T22" fmla="*/ 2 w 58"/>
                <a:gd name="T23" fmla="*/ 99 h 99"/>
                <a:gd name="T24" fmla="*/ 20 w 58"/>
                <a:gd name="T25" fmla="*/ 99 h 99"/>
                <a:gd name="T26" fmla="*/ 20 w 58"/>
                <a:gd name="T27" fmla="*/ 86 h 99"/>
                <a:gd name="T28" fmla="*/ 26 w 58"/>
                <a:gd name="T29" fmla="*/ 86 h 99"/>
                <a:gd name="T30" fmla="*/ 26 w 58"/>
                <a:gd name="T31" fmla="*/ 99 h 99"/>
                <a:gd name="T32" fmla="*/ 32 w 58"/>
                <a:gd name="T33" fmla="*/ 99 h 99"/>
                <a:gd name="T34" fmla="*/ 32 w 58"/>
                <a:gd name="T35" fmla="*/ 86 h 99"/>
                <a:gd name="T36" fmla="*/ 38 w 58"/>
                <a:gd name="T37" fmla="*/ 86 h 99"/>
                <a:gd name="T38" fmla="*/ 38 w 58"/>
                <a:gd name="T39" fmla="*/ 99 h 99"/>
                <a:gd name="T40" fmla="*/ 55 w 58"/>
                <a:gd name="T41" fmla="*/ 99 h 99"/>
                <a:gd name="T42" fmla="*/ 55 w 58"/>
                <a:gd name="T43" fmla="*/ 11 h 99"/>
                <a:gd name="T44" fmla="*/ 58 w 58"/>
                <a:gd name="T45" fmla="*/ 11 h 99"/>
                <a:gd name="T46" fmla="*/ 58 w 58"/>
                <a:gd name="T47" fmla="*/ 8 h 99"/>
                <a:gd name="T48" fmla="*/ 46 w 58"/>
                <a:gd name="T49" fmla="*/ 8 h 99"/>
                <a:gd name="T50" fmla="*/ 50 w 58"/>
                <a:gd name="T51" fmla="*/ 82 h 99"/>
                <a:gd name="T52" fmla="*/ 8 w 58"/>
                <a:gd name="T53" fmla="*/ 82 h 99"/>
                <a:gd name="T54" fmla="*/ 8 w 58"/>
                <a:gd name="T55" fmla="*/ 75 h 99"/>
                <a:gd name="T56" fmla="*/ 50 w 58"/>
                <a:gd name="T57" fmla="*/ 75 h 99"/>
                <a:gd name="T58" fmla="*/ 50 w 58"/>
                <a:gd name="T59" fmla="*/ 82 h 99"/>
                <a:gd name="T60" fmla="*/ 50 w 58"/>
                <a:gd name="T61" fmla="*/ 70 h 99"/>
                <a:gd name="T62" fmla="*/ 8 w 58"/>
                <a:gd name="T63" fmla="*/ 70 h 99"/>
                <a:gd name="T64" fmla="*/ 8 w 58"/>
                <a:gd name="T65" fmla="*/ 63 h 99"/>
                <a:gd name="T66" fmla="*/ 50 w 58"/>
                <a:gd name="T67" fmla="*/ 63 h 99"/>
                <a:gd name="T68" fmla="*/ 50 w 58"/>
                <a:gd name="T69" fmla="*/ 70 h 99"/>
                <a:gd name="T70" fmla="*/ 50 w 58"/>
                <a:gd name="T71" fmla="*/ 58 h 99"/>
                <a:gd name="T72" fmla="*/ 8 w 58"/>
                <a:gd name="T73" fmla="*/ 58 h 99"/>
                <a:gd name="T74" fmla="*/ 8 w 58"/>
                <a:gd name="T75" fmla="*/ 51 h 99"/>
                <a:gd name="T76" fmla="*/ 50 w 58"/>
                <a:gd name="T77" fmla="*/ 51 h 99"/>
                <a:gd name="T78" fmla="*/ 50 w 58"/>
                <a:gd name="T79" fmla="*/ 58 h 99"/>
                <a:gd name="T80" fmla="*/ 50 w 58"/>
                <a:gd name="T81" fmla="*/ 46 h 99"/>
                <a:gd name="T82" fmla="*/ 8 w 58"/>
                <a:gd name="T83" fmla="*/ 46 h 99"/>
                <a:gd name="T84" fmla="*/ 8 w 58"/>
                <a:gd name="T85" fmla="*/ 39 h 99"/>
                <a:gd name="T86" fmla="*/ 50 w 58"/>
                <a:gd name="T87" fmla="*/ 39 h 99"/>
                <a:gd name="T88" fmla="*/ 50 w 58"/>
                <a:gd name="T89" fmla="*/ 46 h 99"/>
                <a:gd name="T90" fmla="*/ 50 w 58"/>
                <a:gd name="T91" fmla="*/ 35 h 99"/>
                <a:gd name="T92" fmla="*/ 8 w 58"/>
                <a:gd name="T93" fmla="*/ 35 h 99"/>
                <a:gd name="T94" fmla="*/ 8 w 58"/>
                <a:gd name="T95" fmla="*/ 29 h 99"/>
                <a:gd name="T96" fmla="*/ 50 w 58"/>
                <a:gd name="T97" fmla="*/ 29 h 99"/>
                <a:gd name="T98" fmla="*/ 50 w 58"/>
                <a:gd name="T99" fmla="*/ 35 h 99"/>
                <a:gd name="T100" fmla="*/ 50 w 58"/>
                <a:gd name="T101" fmla="*/ 23 h 99"/>
                <a:gd name="T102" fmla="*/ 8 w 58"/>
                <a:gd name="T103" fmla="*/ 23 h 99"/>
                <a:gd name="T104" fmla="*/ 8 w 58"/>
                <a:gd name="T105" fmla="*/ 17 h 99"/>
                <a:gd name="T106" fmla="*/ 50 w 58"/>
                <a:gd name="T107" fmla="*/ 17 h 99"/>
                <a:gd name="T108" fmla="*/ 50 w 58"/>
                <a:gd name="T109" fmla="*/ 2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8" h="99">
                  <a:moveTo>
                    <a:pt x="46" y="8"/>
                  </a:moveTo>
                  <a:lnTo>
                    <a:pt x="46" y="0"/>
                  </a:lnTo>
                  <a:lnTo>
                    <a:pt x="40" y="0"/>
                  </a:lnTo>
                  <a:lnTo>
                    <a:pt x="40" y="8"/>
                  </a:lnTo>
                  <a:lnTo>
                    <a:pt x="38" y="8"/>
                  </a:lnTo>
                  <a:lnTo>
                    <a:pt x="38" y="0"/>
                  </a:lnTo>
                  <a:lnTo>
                    <a:pt x="32" y="0"/>
                  </a:lnTo>
                  <a:lnTo>
                    <a:pt x="32" y="8"/>
                  </a:lnTo>
                  <a:lnTo>
                    <a:pt x="0" y="8"/>
                  </a:lnTo>
                  <a:lnTo>
                    <a:pt x="0" y="11"/>
                  </a:lnTo>
                  <a:lnTo>
                    <a:pt x="2" y="11"/>
                  </a:lnTo>
                  <a:lnTo>
                    <a:pt x="2" y="99"/>
                  </a:lnTo>
                  <a:lnTo>
                    <a:pt x="20" y="99"/>
                  </a:lnTo>
                  <a:lnTo>
                    <a:pt x="20" y="86"/>
                  </a:lnTo>
                  <a:lnTo>
                    <a:pt x="26" y="86"/>
                  </a:lnTo>
                  <a:lnTo>
                    <a:pt x="26" y="99"/>
                  </a:lnTo>
                  <a:lnTo>
                    <a:pt x="32" y="99"/>
                  </a:lnTo>
                  <a:lnTo>
                    <a:pt x="32" y="86"/>
                  </a:lnTo>
                  <a:lnTo>
                    <a:pt x="38" y="86"/>
                  </a:lnTo>
                  <a:lnTo>
                    <a:pt x="38" y="99"/>
                  </a:lnTo>
                  <a:lnTo>
                    <a:pt x="55" y="99"/>
                  </a:lnTo>
                  <a:lnTo>
                    <a:pt x="55" y="11"/>
                  </a:lnTo>
                  <a:lnTo>
                    <a:pt x="58" y="11"/>
                  </a:lnTo>
                  <a:lnTo>
                    <a:pt x="58" y="8"/>
                  </a:lnTo>
                  <a:lnTo>
                    <a:pt x="46" y="8"/>
                  </a:lnTo>
                  <a:close/>
                  <a:moveTo>
                    <a:pt x="50" y="82"/>
                  </a:moveTo>
                  <a:lnTo>
                    <a:pt x="8" y="82"/>
                  </a:lnTo>
                  <a:lnTo>
                    <a:pt x="8" y="75"/>
                  </a:lnTo>
                  <a:lnTo>
                    <a:pt x="50" y="75"/>
                  </a:lnTo>
                  <a:lnTo>
                    <a:pt x="50" y="82"/>
                  </a:lnTo>
                  <a:close/>
                  <a:moveTo>
                    <a:pt x="50" y="70"/>
                  </a:moveTo>
                  <a:lnTo>
                    <a:pt x="8" y="70"/>
                  </a:lnTo>
                  <a:lnTo>
                    <a:pt x="8" y="63"/>
                  </a:lnTo>
                  <a:lnTo>
                    <a:pt x="50" y="63"/>
                  </a:lnTo>
                  <a:lnTo>
                    <a:pt x="50" y="70"/>
                  </a:lnTo>
                  <a:close/>
                  <a:moveTo>
                    <a:pt x="50" y="58"/>
                  </a:moveTo>
                  <a:lnTo>
                    <a:pt x="8" y="58"/>
                  </a:lnTo>
                  <a:lnTo>
                    <a:pt x="8" y="51"/>
                  </a:lnTo>
                  <a:lnTo>
                    <a:pt x="50" y="51"/>
                  </a:lnTo>
                  <a:lnTo>
                    <a:pt x="50" y="58"/>
                  </a:lnTo>
                  <a:close/>
                  <a:moveTo>
                    <a:pt x="50" y="46"/>
                  </a:moveTo>
                  <a:lnTo>
                    <a:pt x="8" y="46"/>
                  </a:lnTo>
                  <a:lnTo>
                    <a:pt x="8" y="39"/>
                  </a:lnTo>
                  <a:lnTo>
                    <a:pt x="50" y="39"/>
                  </a:lnTo>
                  <a:lnTo>
                    <a:pt x="50" y="46"/>
                  </a:lnTo>
                  <a:close/>
                  <a:moveTo>
                    <a:pt x="50" y="35"/>
                  </a:moveTo>
                  <a:lnTo>
                    <a:pt x="8" y="35"/>
                  </a:lnTo>
                  <a:lnTo>
                    <a:pt x="8" y="29"/>
                  </a:lnTo>
                  <a:lnTo>
                    <a:pt x="50" y="29"/>
                  </a:lnTo>
                  <a:lnTo>
                    <a:pt x="50" y="35"/>
                  </a:lnTo>
                  <a:close/>
                  <a:moveTo>
                    <a:pt x="50" y="23"/>
                  </a:moveTo>
                  <a:lnTo>
                    <a:pt x="8" y="23"/>
                  </a:lnTo>
                  <a:lnTo>
                    <a:pt x="8" y="17"/>
                  </a:lnTo>
                  <a:lnTo>
                    <a:pt x="50" y="17"/>
                  </a:lnTo>
                  <a:lnTo>
                    <a:pt x="50" y="23"/>
                  </a:lnTo>
                  <a:close/>
                </a:path>
              </a:pathLst>
            </a:custGeom>
            <a:solidFill>
              <a:schemeClr val="bg2">
                <a:lumMod val="75000"/>
              </a:schemeClr>
            </a:solidFill>
            <a:ln>
              <a:noFill/>
            </a:ln>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61" name="Rectangle 61"/>
            <p:cNvSpPr>
              <a:spLocks noChangeArrowheads="1"/>
            </p:cNvSpPr>
            <p:nvPr/>
          </p:nvSpPr>
          <p:spPr bwMode="auto">
            <a:xfrm>
              <a:off x="2985748" y="3482189"/>
              <a:ext cx="241690" cy="240445"/>
            </a:xfrm>
            <a:prstGeom prst="rect">
              <a:avLst/>
            </a:prstGeom>
            <a:solidFill>
              <a:schemeClr val="bg2">
                <a:lumMod val="60000"/>
                <a:lumOff val="40000"/>
              </a:schemeClr>
            </a:solidFill>
            <a:ln>
              <a:noFill/>
            </a:ln>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62" name="Freeform 62"/>
            <p:cNvSpPr>
              <a:spLocks noEditPoints="1"/>
            </p:cNvSpPr>
            <p:nvPr/>
          </p:nvSpPr>
          <p:spPr bwMode="auto">
            <a:xfrm>
              <a:off x="3070464" y="3540744"/>
              <a:ext cx="72259" cy="123337"/>
            </a:xfrm>
            <a:custGeom>
              <a:avLst/>
              <a:gdLst>
                <a:gd name="T0" fmla="*/ 46 w 58"/>
                <a:gd name="T1" fmla="*/ 8 h 99"/>
                <a:gd name="T2" fmla="*/ 46 w 58"/>
                <a:gd name="T3" fmla="*/ 0 h 99"/>
                <a:gd name="T4" fmla="*/ 40 w 58"/>
                <a:gd name="T5" fmla="*/ 0 h 99"/>
                <a:gd name="T6" fmla="*/ 40 w 58"/>
                <a:gd name="T7" fmla="*/ 8 h 99"/>
                <a:gd name="T8" fmla="*/ 38 w 58"/>
                <a:gd name="T9" fmla="*/ 8 h 99"/>
                <a:gd name="T10" fmla="*/ 38 w 58"/>
                <a:gd name="T11" fmla="*/ 0 h 99"/>
                <a:gd name="T12" fmla="*/ 32 w 58"/>
                <a:gd name="T13" fmla="*/ 0 h 99"/>
                <a:gd name="T14" fmla="*/ 32 w 58"/>
                <a:gd name="T15" fmla="*/ 8 h 99"/>
                <a:gd name="T16" fmla="*/ 0 w 58"/>
                <a:gd name="T17" fmla="*/ 8 h 99"/>
                <a:gd name="T18" fmla="*/ 0 w 58"/>
                <a:gd name="T19" fmla="*/ 10 h 99"/>
                <a:gd name="T20" fmla="*/ 2 w 58"/>
                <a:gd name="T21" fmla="*/ 10 h 99"/>
                <a:gd name="T22" fmla="*/ 2 w 58"/>
                <a:gd name="T23" fmla="*/ 99 h 99"/>
                <a:gd name="T24" fmla="*/ 20 w 58"/>
                <a:gd name="T25" fmla="*/ 99 h 99"/>
                <a:gd name="T26" fmla="*/ 20 w 58"/>
                <a:gd name="T27" fmla="*/ 86 h 99"/>
                <a:gd name="T28" fmla="*/ 26 w 58"/>
                <a:gd name="T29" fmla="*/ 86 h 99"/>
                <a:gd name="T30" fmla="*/ 26 w 58"/>
                <a:gd name="T31" fmla="*/ 99 h 99"/>
                <a:gd name="T32" fmla="*/ 32 w 58"/>
                <a:gd name="T33" fmla="*/ 99 h 99"/>
                <a:gd name="T34" fmla="*/ 32 w 58"/>
                <a:gd name="T35" fmla="*/ 86 h 99"/>
                <a:gd name="T36" fmla="*/ 38 w 58"/>
                <a:gd name="T37" fmla="*/ 86 h 99"/>
                <a:gd name="T38" fmla="*/ 38 w 58"/>
                <a:gd name="T39" fmla="*/ 99 h 99"/>
                <a:gd name="T40" fmla="*/ 55 w 58"/>
                <a:gd name="T41" fmla="*/ 99 h 99"/>
                <a:gd name="T42" fmla="*/ 55 w 58"/>
                <a:gd name="T43" fmla="*/ 10 h 99"/>
                <a:gd name="T44" fmla="*/ 58 w 58"/>
                <a:gd name="T45" fmla="*/ 10 h 99"/>
                <a:gd name="T46" fmla="*/ 58 w 58"/>
                <a:gd name="T47" fmla="*/ 8 h 99"/>
                <a:gd name="T48" fmla="*/ 46 w 58"/>
                <a:gd name="T49" fmla="*/ 8 h 99"/>
                <a:gd name="T50" fmla="*/ 50 w 58"/>
                <a:gd name="T51" fmla="*/ 82 h 99"/>
                <a:gd name="T52" fmla="*/ 8 w 58"/>
                <a:gd name="T53" fmla="*/ 82 h 99"/>
                <a:gd name="T54" fmla="*/ 8 w 58"/>
                <a:gd name="T55" fmla="*/ 75 h 99"/>
                <a:gd name="T56" fmla="*/ 50 w 58"/>
                <a:gd name="T57" fmla="*/ 75 h 99"/>
                <a:gd name="T58" fmla="*/ 50 w 58"/>
                <a:gd name="T59" fmla="*/ 82 h 99"/>
                <a:gd name="T60" fmla="*/ 50 w 58"/>
                <a:gd name="T61" fmla="*/ 70 h 99"/>
                <a:gd name="T62" fmla="*/ 8 w 58"/>
                <a:gd name="T63" fmla="*/ 70 h 99"/>
                <a:gd name="T64" fmla="*/ 8 w 58"/>
                <a:gd name="T65" fmla="*/ 63 h 99"/>
                <a:gd name="T66" fmla="*/ 50 w 58"/>
                <a:gd name="T67" fmla="*/ 63 h 99"/>
                <a:gd name="T68" fmla="*/ 50 w 58"/>
                <a:gd name="T69" fmla="*/ 70 h 99"/>
                <a:gd name="T70" fmla="*/ 50 w 58"/>
                <a:gd name="T71" fmla="*/ 58 h 99"/>
                <a:gd name="T72" fmla="*/ 8 w 58"/>
                <a:gd name="T73" fmla="*/ 58 h 99"/>
                <a:gd name="T74" fmla="*/ 8 w 58"/>
                <a:gd name="T75" fmla="*/ 52 h 99"/>
                <a:gd name="T76" fmla="*/ 50 w 58"/>
                <a:gd name="T77" fmla="*/ 52 h 99"/>
                <a:gd name="T78" fmla="*/ 50 w 58"/>
                <a:gd name="T79" fmla="*/ 58 h 99"/>
                <a:gd name="T80" fmla="*/ 50 w 58"/>
                <a:gd name="T81" fmla="*/ 46 h 99"/>
                <a:gd name="T82" fmla="*/ 8 w 58"/>
                <a:gd name="T83" fmla="*/ 46 h 99"/>
                <a:gd name="T84" fmla="*/ 8 w 58"/>
                <a:gd name="T85" fmla="*/ 40 h 99"/>
                <a:gd name="T86" fmla="*/ 50 w 58"/>
                <a:gd name="T87" fmla="*/ 40 h 99"/>
                <a:gd name="T88" fmla="*/ 50 w 58"/>
                <a:gd name="T89" fmla="*/ 46 h 99"/>
                <a:gd name="T90" fmla="*/ 50 w 58"/>
                <a:gd name="T91" fmla="*/ 34 h 99"/>
                <a:gd name="T92" fmla="*/ 8 w 58"/>
                <a:gd name="T93" fmla="*/ 34 h 99"/>
                <a:gd name="T94" fmla="*/ 8 w 58"/>
                <a:gd name="T95" fmla="*/ 28 h 99"/>
                <a:gd name="T96" fmla="*/ 50 w 58"/>
                <a:gd name="T97" fmla="*/ 28 h 99"/>
                <a:gd name="T98" fmla="*/ 50 w 58"/>
                <a:gd name="T99" fmla="*/ 34 h 99"/>
                <a:gd name="T100" fmla="*/ 50 w 58"/>
                <a:gd name="T101" fmla="*/ 23 h 99"/>
                <a:gd name="T102" fmla="*/ 8 w 58"/>
                <a:gd name="T103" fmla="*/ 23 h 99"/>
                <a:gd name="T104" fmla="*/ 8 w 58"/>
                <a:gd name="T105" fmla="*/ 16 h 99"/>
                <a:gd name="T106" fmla="*/ 50 w 58"/>
                <a:gd name="T107" fmla="*/ 16 h 99"/>
                <a:gd name="T108" fmla="*/ 50 w 58"/>
                <a:gd name="T109" fmla="*/ 2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8" h="99">
                  <a:moveTo>
                    <a:pt x="46" y="8"/>
                  </a:moveTo>
                  <a:lnTo>
                    <a:pt x="46" y="0"/>
                  </a:lnTo>
                  <a:lnTo>
                    <a:pt x="40" y="0"/>
                  </a:lnTo>
                  <a:lnTo>
                    <a:pt x="40" y="8"/>
                  </a:lnTo>
                  <a:lnTo>
                    <a:pt x="38" y="8"/>
                  </a:lnTo>
                  <a:lnTo>
                    <a:pt x="38" y="0"/>
                  </a:lnTo>
                  <a:lnTo>
                    <a:pt x="32" y="0"/>
                  </a:lnTo>
                  <a:lnTo>
                    <a:pt x="32" y="8"/>
                  </a:lnTo>
                  <a:lnTo>
                    <a:pt x="0" y="8"/>
                  </a:lnTo>
                  <a:lnTo>
                    <a:pt x="0" y="10"/>
                  </a:lnTo>
                  <a:lnTo>
                    <a:pt x="2" y="10"/>
                  </a:lnTo>
                  <a:lnTo>
                    <a:pt x="2" y="99"/>
                  </a:lnTo>
                  <a:lnTo>
                    <a:pt x="20" y="99"/>
                  </a:lnTo>
                  <a:lnTo>
                    <a:pt x="20" y="86"/>
                  </a:lnTo>
                  <a:lnTo>
                    <a:pt x="26" y="86"/>
                  </a:lnTo>
                  <a:lnTo>
                    <a:pt x="26" y="99"/>
                  </a:lnTo>
                  <a:lnTo>
                    <a:pt x="32" y="99"/>
                  </a:lnTo>
                  <a:lnTo>
                    <a:pt x="32" y="86"/>
                  </a:lnTo>
                  <a:lnTo>
                    <a:pt x="38" y="86"/>
                  </a:lnTo>
                  <a:lnTo>
                    <a:pt x="38" y="99"/>
                  </a:lnTo>
                  <a:lnTo>
                    <a:pt x="55" y="99"/>
                  </a:lnTo>
                  <a:lnTo>
                    <a:pt x="55" y="10"/>
                  </a:lnTo>
                  <a:lnTo>
                    <a:pt x="58" y="10"/>
                  </a:lnTo>
                  <a:lnTo>
                    <a:pt x="58" y="8"/>
                  </a:lnTo>
                  <a:lnTo>
                    <a:pt x="46" y="8"/>
                  </a:lnTo>
                  <a:close/>
                  <a:moveTo>
                    <a:pt x="50" y="82"/>
                  </a:moveTo>
                  <a:lnTo>
                    <a:pt x="8" y="82"/>
                  </a:lnTo>
                  <a:lnTo>
                    <a:pt x="8" y="75"/>
                  </a:lnTo>
                  <a:lnTo>
                    <a:pt x="50" y="75"/>
                  </a:lnTo>
                  <a:lnTo>
                    <a:pt x="50" y="82"/>
                  </a:lnTo>
                  <a:close/>
                  <a:moveTo>
                    <a:pt x="50" y="70"/>
                  </a:moveTo>
                  <a:lnTo>
                    <a:pt x="8" y="70"/>
                  </a:lnTo>
                  <a:lnTo>
                    <a:pt x="8" y="63"/>
                  </a:lnTo>
                  <a:lnTo>
                    <a:pt x="50" y="63"/>
                  </a:lnTo>
                  <a:lnTo>
                    <a:pt x="50" y="70"/>
                  </a:lnTo>
                  <a:close/>
                  <a:moveTo>
                    <a:pt x="50" y="58"/>
                  </a:moveTo>
                  <a:lnTo>
                    <a:pt x="8" y="58"/>
                  </a:lnTo>
                  <a:lnTo>
                    <a:pt x="8" y="52"/>
                  </a:lnTo>
                  <a:lnTo>
                    <a:pt x="50" y="52"/>
                  </a:lnTo>
                  <a:lnTo>
                    <a:pt x="50" y="58"/>
                  </a:lnTo>
                  <a:close/>
                  <a:moveTo>
                    <a:pt x="50" y="46"/>
                  </a:moveTo>
                  <a:lnTo>
                    <a:pt x="8" y="46"/>
                  </a:lnTo>
                  <a:lnTo>
                    <a:pt x="8" y="40"/>
                  </a:lnTo>
                  <a:lnTo>
                    <a:pt x="50" y="40"/>
                  </a:lnTo>
                  <a:lnTo>
                    <a:pt x="50" y="46"/>
                  </a:lnTo>
                  <a:close/>
                  <a:moveTo>
                    <a:pt x="50" y="34"/>
                  </a:moveTo>
                  <a:lnTo>
                    <a:pt x="8" y="34"/>
                  </a:lnTo>
                  <a:lnTo>
                    <a:pt x="8" y="28"/>
                  </a:lnTo>
                  <a:lnTo>
                    <a:pt x="50" y="28"/>
                  </a:lnTo>
                  <a:lnTo>
                    <a:pt x="50" y="34"/>
                  </a:lnTo>
                  <a:close/>
                  <a:moveTo>
                    <a:pt x="50" y="23"/>
                  </a:moveTo>
                  <a:lnTo>
                    <a:pt x="8" y="23"/>
                  </a:lnTo>
                  <a:lnTo>
                    <a:pt x="8" y="16"/>
                  </a:lnTo>
                  <a:lnTo>
                    <a:pt x="50" y="16"/>
                  </a:lnTo>
                  <a:lnTo>
                    <a:pt x="50" y="23"/>
                  </a:lnTo>
                  <a:close/>
                </a:path>
              </a:pathLst>
            </a:custGeom>
            <a:solidFill>
              <a:schemeClr val="bg2">
                <a:lumMod val="75000"/>
              </a:schemeClr>
            </a:solidFill>
            <a:ln>
              <a:noFill/>
            </a:ln>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63" name="Rectangle 63"/>
            <p:cNvSpPr>
              <a:spLocks noChangeArrowheads="1"/>
            </p:cNvSpPr>
            <p:nvPr/>
          </p:nvSpPr>
          <p:spPr bwMode="auto">
            <a:xfrm>
              <a:off x="2985748" y="3740076"/>
              <a:ext cx="241690" cy="239198"/>
            </a:xfrm>
            <a:prstGeom prst="rect">
              <a:avLst/>
            </a:prstGeom>
            <a:solidFill>
              <a:schemeClr val="bg2">
                <a:lumMod val="60000"/>
                <a:lumOff val="40000"/>
              </a:schemeClr>
            </a:solidFill>
            <a:ln>
              <a:noFill/>
            </a:ln>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64" name="Freeform 64"/>
            <p:cNvSpPr>
              <a:spLocks noEditPoints="1"/>
            </p:cNvSpPr>
            <p:nvPr/>
          </p:nvSpPr>
          <p:spPr bwMode="auto">
            <a:xfrm>
              <a:off x="3070464" y="3799872"/>
              <a:ext cx="72259" cy="122092"/>
            </a:xfrm>
            <a:custGeom>
              <a:avLst/>
              <a:gdLst>
                <a:gd name="T0" fmla="*/ 46 w 58"/>
                <a:gd name="T1" fmla="*/ 8 h 98"/>
                <a:gd name="T2" fmla="*/ 46 w 58"/>
                <a:gd name="T3" fmla="*/ 0 h 98"/>
                <a:gd name="T4" fmla="*/ 40 w 58"/>
                <a:gd name="T5" fmla="*/ 0 h 98"/>
                <a:gd name="T6" fmla="*/ 40 w 58"/>
                <a:gd name="T7" fmla="*/ 8 h 98"/>
                <a:gd name="T8" fmla="*/ 38 w 58"/>
                <a:gd name="T9" fmla="*/ 8 h 98"/>
                <a:gd name="T10" fmla="*/ 38 w 58"/>
                <a:gd name="T11" fmla="*/ 0 h 98"/>
                <a:gd name="T12" fmla="*/ 32 w 58"/>
                <a:gd name="T13" fmla="*/ 0 h 98"/>
                <a:gd name="T14" fmla="*/ 32 w 58"/>
                <a:gd name="T15" fmla="*/ 8 h 98"/>
                <a:gd name="T16" fmla="*/ 0 w 58"/>
                <a:gd name="T17" fmla="*/ 8 h 98"/>
                <a:gd name="T18" fmla="*/ 0 w 58"/>
                <a:gd name="T19" fmla="*/ 9 h 98"/>
                <a:gd name="T20" fmla="*/ 2 w 58"/>
                <a:gd name="T21" fmla="*/ 9 h 98"/>
                <a:gd name="T22" fmla="*/ 2 w 58"/>
                <a:gd name="T23" fmla="*/ 98 h 98"/>
                <a:gd name="T24" fmla="*/ 20 w 58"/>
                <a:gd name="T25" fmla="*/ 98 h 98"/>
                <a:gd name="T26" fmla="*/ 20 w 58"/>
                <a:gd name="T27" fmla="*/ 85 h 98"/>
                <a:gd name="T28" fmla="*/ 26 w 58"/>
                <a:gd name="T29" fmla="*/ 85 h 98"/>
                <a:gd name="T30" fmla="*/ 26 w 58"/>
                <a:gd name="T31" fmla="*/ 98 h 98"/>
                <a:gd name="T32" fmla="*/ 32 w 58"/>
                <a:gd name="T33" fmla="*/ 98 h 98"/>
                <a:gd name="T34" fmla="*/ 32 w 58"/>
                <a:gd name="T35" fmla="*/ 85 h 98"/>
                <a:gd name="T36" fmla="*/ 38 w 58"/>
                <a:gd name="T37" fmla="*/ 85 h 98"/>
                <a:gd name="T38" fmla="*/ 38 w 58"/>
                <a:gd name="T39" fmla="*/ 98 h 98"/>
                <a:gd name="T40" fmla="*/ 55 w 58"/>
                <a:gd name="T41" fmla="*/ 98 h 98"/>
                <a:gd name="T42" fmla="*/ 55 w 58"/>
                <a:gd name="T43" fmla="*/ 9 h 98"/>
                <a:gd name="T44" fmla="*/ 58 w 58"/>
                <a:gd name="T45" fmla="*/ 9 h 98"/>
                <a:gd name="T46" fmla="*/ 58 w 58"/>
                <a:gd name="T47" fmla="*/ 8 h 98"/>
                <a:gd name="T48" fmla="*/ 46 w 58"/>
                <a:gd name="T49" fmla="*/ 8 h 98"/>
                <a:gd name="T50" fmla="*/ 50 w 58"/>
                <a:gd name="T51" fmla="*/ 80 h 98"/>
                <a:gd name="T52" fmla="*/ 8 w 58"/>
                <a:gd name="T53" fmla="*/ 80 h 98"/>
                <a:gd name="T54" fmla="*/ 8 w 58"/>
                <a:gd name="T55" fmla="*/ 74 h 98"/>
                <a:gd name="T56" fmla="*/ 50 w 58"/>
                <a:gd name="T57" fmla="*/ 74 h 98"/>
                <a:gd name="T58" fmla="*/ 50 w 58"/>
                <a:gd name="T59" fmla="*/ 80 h 98"/>
                <a:gd name="T60" fmla="*/ 50 w 58"/>
                <a:gd name="T61" fmla="*/ 68 h 98"/>
                <a:gd name="T62" fmla="*/ 8 w 58"/>
                <a:gd name="T63" fmla="*/ 68 h 98"/>
                <a:gd name="T64" fmla="*/ 8 w 58"/>
                <a:gd name="T65" fmla="*/ 62 h 98"/>
                <a:gd name="T66" fmla="*/ 50 w 58"/>
                <a:gd name="T67" fmla="*/ 62 h 98"/>
                <a:gd name="T68" fmla="*/ 50 w 58"/>
                <a:gd name="T69" fmla="*/ 68 h 98"/>
                <a:gd name="T70" fmla="*/ 50 w 58"/>
                <a:gd name="T71" fmla="*/ 57 h 98"/>
                <a:gd name="T72" fmla="*/ 8 w 58"/>
                <a:gd name="T73" fmla="*/ 57 h 98"/>
                <a:gd name="T74" fmla="*/ 8 w 58"/>
                <a:gd name="T75" fmla="*/ 51 h 98"/>
                <a:gd name="T76" fmla="*/ 50 w 58"/>
                <a:gd name="T77" fmla="*/ 51 h 98"/>
                <a:gd name="T78" fmla="*/ 50 w 58"/>
                <a:gd name="T79" fmla="*/ 57 h 98"/>
                <a:gd name="T80" fmla="*/ 50 w 58"/>
                <a:gd name="T81" fmla="*/ 46 h 98"/>
                <a:gd name="T82" fmla="*/ 8 w 58"/>
                <a:gd name="T83" fmla="*/ 46 h 98"/>
                <a:gd name="T84" fmla="*/ 8 w 58"/>
                <a:gd name="T85" fmla="*/ 39 h 98"/>
                <a:gd name="T86" fmla="*/ 50 w 58"/>
                <a:gd name="T87" fmla="*/ 39 h 98"/>
                <a:gd name="T88" fmla="*/ 50 w 58"/>
                <a:gd name="T89" fmla="*/ 46 h 98"/>
                <a:gd name="T90" fmla="*/ 50 w 58"/>
                <a:gd name="T91" fmla="*/ 34 h 98"/>
                <a:gd name="T92" fmla="*/ 8 w 58"/>
                <a:gd name="T93" fmla="*/ 34 h 98"/>
                <a:gd name="T94" fmla="*/ 8 w 58"/>
                <a:gd name="T95" fmla="*/ 27 h 98"/>
                <a:gd name="T96" fmla="*/ 50 w 58"/>
                <a:gd name="T97" fmla="*/ 27 h 98"/>
                <a:gd name="T98" fmla="*/ 50 w 58"/>
                <a:gd name="T99" fmla="*/ 34 h 98"/>
                <a:gd name="T100" fmla="*/ 50 w 58"/>
                <a:gd name="T101" fmla="*/ 22 h 98"/>
                <a:gd name="T102" fmla="*/ 8 w 58"/>
                <a:gd name="T103" fmla="*/ 22 h 98"/>
                <a:gd name="T104" fmla="*/ 8 w 58"/>
                <a:gd name="T105" fmla="*/ 15 h 98"/>
                <a:gd name="T106" fmla="*/ 50 w 58"/>
                <a:gd name="T107" fmla="*/ 15 h 98"/>
                <a:gd name="T108" fmla="*/ 50 w 58"/>
                <a:gd name="T109" fmla="*/ 2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8" h="98">
                  <a:moveTo>
                    <a:pt x="46" y="8"/>
                  </a:moveTo>
                  <a:lnTo>
                    <a:pt x="46" y="0"/>
                  </a:lnTo>
                  <a:lnTo>
                    <a:pt x="40" y="0"/>
                  </a:lnTo>
                  <a:lnTo>
                    <a:pt x="40" y="8"/>
                  </a:lnTo>
                  <a:lnTo>
                    <a:pt x="38" y="8"/>
                  </a:lnTo>
                  <a:lnTo>
                    <a:pt x="38" y="0"/>
                  </a:lnTo>
                  <a:lnTo>
                    <a:pt x="32" y="0"/>
                  </a:lnTo>
                  <a:lnTo>
                    <a:pt x="32" y="8"/>
                  </a:lnTo>
                  <a:lnTo>
                    <a:pt x="0" y="8"/>
                  </a:lnTo>
                  <a:lnTo>
                    <a:pt x="0" y="9"/>
                  </a:lnTo>
                  <a:lnTo>
                    <a:pt x="2" y="9"/>
                  </a:lnTo>
                  <a:lnTo>
                    <a:pt x="2" y="98"/>
                  </a:lnTo>
                  <a:lnTo>
                    <a:pt x="20" y="98"/>
                  </a:lnTo>
                  <a:lnTo>
                    <a:pt x="20" y="85"/>
                  </a:lnTo>
                  <a:lnTo>
                    <a:pt x="26" y="85"/>
                  </a:lnTo>
                  <a:lnTo>
                    <a:pt x="26" y="98"/>
                  </a:lnTo>
                  <a:lnTo>
                    <a:pt x="32" y="98"/>
                  </a:lnTo>
                  <a:lnTo>
                    <a:pt x="32" y="85"/>
                  </a:lnTo>
                  <a:lnTo>
                    <a:pt x="38" y="85"/>
                  </a:lnTo>
                  <a:lnTo>
                    <a:pt x="38" y="98"/>
                  </a:lnTo>
                  <a:lnTo>
                    <a:pt x="55" y="98"/>
                  </a:lnTo>
                  <a:lnTo>
                    <a:pt x="55" y="9"/>
                  </a:lnTo>
                  <a:lnTo>
                    <a:pt x="58" y="9"/>
                  </a:lnTo>
                  <a:lnTo>
                    <a:pt x="58" y="8"/>
                  </a:lnTo>
                  <a:lnTo>
                    <a:pt x="46" y="8"/>
                  </a:lnTo>
                  <a:close/>
                  <a:moveTo>
                    <a:pt x="50" y="80"/>
                  </a:moveTo>
                  <a:lnTo>
                    <a:pt x="8" y="80"/>
                  </a:lnTo>
                  <a:lnTo>
                    <a:pt x="8" y="74"/>
                  </a:lnTo>
                  <a:lnTo>
                    <a:pt x="50" y="74"/>
                  </a:lnTo>
                  <a:lnTo>
                    <a:pt x="50" y="80"/>
                  </a:lnTo>
                  <a:close/>
                  <a:moveTo>
                    <a:pt x="50" y="68"/>
                  </a:moveTo>
                  <a:lnTo>
                    <a:pt x="8" y="68"/>
                  </a:lnTo>
                  <a:lnTo>
                    <a:pt x="8" y="62"/>
                  </a:lnTo>
                  <a:lnTo>
                    <a:pt x="50" y="62"/>
                  </a:lnTo>
                  <a:lnTo>
                    <a:pt x="50" y="68"/>
                  </a:lnTo>
                  <a:close/>
                  <a:moveTo>
                    <a:pt x="50" y="57"/>
                  </a:moveTo>
                  <a:lnTo>
                    <a:pt x="8" y="57"/>
                  </a:lnTo>
                  <a:lnTo>
                    <a:pt x="8" y="51"/>
                  </a:lnTo>
                  <a:lnTo>
                    <a:pt x="50" y="51"/>
                  </a:lnTo>
                  <a:lnTo>
                    <a:pt x="50" y="57"/>
                  </a:lnTo>
                  <a:close/>
                  <a:moveTo>
                    <a:pt x="50" y="46"/>
                  </a:moveTo>
                  <a:lnTo>
                    <a:pt x="8" y="46"/>
                  </a:lnTo>
                  <a:lnTo>
                    <a:pt x="8" y="39"/>
                  </a:lnTo>
                  <a:lnTo>
                    <a:pt x="50" y="39"/>
                  </a:lnTo>
                  <a:lnTo>
                    <a:pt x="50" y="46"/>
                  </a:lnTo>
                  <a:close/>
                  <a:moveTo>
                    <a:pt x="50" y="34"/>
                  </a:moveTo>
                  <a:lnTo>
                    <a:pt x="8" y="34"/>
                  </a:lnTo>
                  <a:lnTo>
                    <a:pt x="8" y="27"/>
                  </a:lnTo>
                  <a:lnTo>
                    <a:pt x="50" y="27"/>
                  </a:lnTo>
                  <a:lnTo>
                    <a:pt x="50" y="34"/>
                  </a:lnTo>
                  <a:close/>
                  <a:moveTo>
                    <a:pt x="50" y="22"/>
                  </a:moveTo>
                  <a:lnTo>
                    <a:pt x="8" y="22"/>
                  </a:lnTo>
                  <a:lnTo>
                    <a:pt x="8" y="15"/>
                  </a:lnTo>
                  <a:lnTo>
                    <a:pt x="50" y="15"/>
                  </a:lnTo>
                  <a:lnTo>
                    <a:pt x="50" y="22"/>
                  </a:lnTo>
                  <a:close/>
                </a:path>
              </a:pathLst>
            </a:custGeom>
            <a:solidFill>
              <a:schemeClr val="bg2">
                <a:lumMod val="75000"/>
              </a:schemeClr>
            </a:solidFill>
            <a:ln>
              <a:noFill/>
            </a:ln>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65" name="Rectangle 10"/>
            <p:cNvSpPr>
              <a:spLocks noChangeArrowheads="1"/>
            </p:cNvSpPr>
            <p:nvPr/>
          </p:nvSpPr>
          <p:spPr bwMode="auto">
            <a:xfrm>
              <a:off x="3328351" y="2684859"/>
              <a:ext cx="41113" cy="2728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66" name="Rectangle 8"/>
            <p:cNvSpPr>
              <a:spLocks noChangeArrowheads="1"/>
            </p:cNvSpPr>
            <p:nvPr/>
          </p:nvSpPr>
          <p:spPr bwMode="auto">
            <a:xfrm>
              <a:off x="3328351" y="3792397"/>
              <a:ext cx="41113" cy="1420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67" name="Rectangle 9"/>
            <p:cNvSpPr>
              <a:spLocks noChangeArrowheads="1"/>
            </p:cNvSpPr>
            <p:nvPr/>
          </p:nvSpPr>
          <p:spPr bwMode="auto">
            <a:xfrm>
              <a:off x="3328351" y="3153290"/>
              <a:ext cx="41113" cy="13828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68" name="Freeform 15"/>
            <p:cNvSpPr>
              <a:spLocks noEditPoints="1"/>
            </p:cNvSpPr>
            <p:nvPr/>
          </p:nvSpPr>
          <p:spPr bwMode="auto">
            <a:xfrm>
              <a:off x="3165148" y="4045299"/>
              <a:ext cx="53570" cy="52325"/>
            </a:xfrm>
            <a:custGeom>
              <a:avLst/>
              <a:gdLst>
                <a:gd name="T0" fmla="*/ 8 w 13"/>
                <a:gd name="T1" fmla="*/ 0 h 13"/>
                <a:gd name="T2" fmla="*/ 3 w 13"/>
                <a:gd name="T3" fmla="*/ 5 h 13"/>
                <a:gd name="T4" fmla="*/ 3 w 13"/>
                <a:gd name="T5" fmla="*/ 8 h 13"/>
                <a:gd name="T6" fmla="*/ 1 w 13"/>
                <a:gd name="T7" fmla="*/ 11 h 13"/>
                <a:gd name="T8" fmla="*/ 1 w 13"/>
                <a:gd name="T9" fmla="*/ 12 h 13"/>
                <a:gd name="T10" fmla="*/ 1 w 13"/>
                <a:gd name="T11" fmla="*/ 13 h 13"/>
                <a:gd name="T12" fmla="*/ 2 w 13"/>
                <a:gd name="T13" fmla="*/ 12 h 13"/>
                <a:gd name="T14" fmla="*/ 5 w 13"/>
                <a:gd name="T15" fmla="*/ 9 h 13"/>
                <a:gd name="T16" fmla="*/ 8 w 13"/>
                <a:gd name="T17" fmla="*/ 10 h 13"/>
                <a:gd name="T18" fmla="*/ 13 w 13"/>
                <a:gd name="T19" fmla="*/ 5 h 13"/>
                <a:gd name="T20" fmla="*/ 8 w 13"/>
                <a:gd name="T21" fmla="*/ 0 h 13"/>
                <a:gd name="T22" fmla="*/ 8 w 13"/>
                <a:gd name="T23" fmla="*/ 8 h 13"/>
                <a:gd name="T24" fmla="*/ 6 w 13"/>
                <a:gd name="T25" fmla="*/ 7 h 13"/>
                <a:gd name="T26" fmla="*/ 6 w 13"/>
                <a:gd name="T27" fmla="*/ 7 h 13"/>
                <a:gd name="T28" fmla="*/ 6 w 13"/>
                <a:gd name="T29" fmla="*/ 7 h 13"/>
                <a:gd name="T30" fmla="*/ 5 w 13"/>
                <a:gd name="T31" fmla="*/ 5 h 13"/>
                <a:gd name="T32" fmla="*/ 8 w 13"/>
                <a:gd name="T33" fmla="*/ 2 h 13"/>
                <a:gd name="T34" fmla="*/ 10 w 13"/>
                <a:gd name="T35" fmla="*/ 5 h 13"/>
                <a:gd name="T36" fmla="*/ 8 w 13"/>
                <a:gd name="T37"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3">
                  <a:moveTo>
                    <a:pt x="8" y="0"/>
                  </a:moveTo>
                  <a:cubicBezTo>
                    <a:pt x="5" y="0"/>
                    <a:pt x="3" y="2"/>
                    <a:pt x="3" y="5"/>
                  </a:cubicBezTo>
                  <a:cubicBezTo>
                    <a:pt x="3" y="6"/>
                    <a:pt x="3" y="7"/>
                    <a:pt x="3" y="8"/>
                  </a:cubicBezTo>
                  <a:cubicBezTo>
                    <a:pt x="1" y="11"/>
                    <a:pt x="1" y="11"/>
                    <a:pt x="1" y="11"/>
                  </a:cubicBezTo>
                  <a:cubicBezTo>
                    <a:pt x="0" y="11"/>
                    <a:pt x="0" y="12"/>
                    <a:pt x="1" y="12"/>
                  </a:cubicBezTo>
                  <a:cubicBezTo>
                    <a:pt x="1" y="12"/>
                    <a:pt x="1" y="13"/>
                    <a:pt x="1" y="13"/>
                  </a:cubicBezTo>
                  <a:cubicBezTo>
                    <a:pt x="2" y="13"/>
                    <a:pt x="2" y="12"/>
                    <a:pt x="2" y="12"/>
                  </a:cubicBezTo>
                  <a:cubicBezTo>
                    <a:pt x="5" y="9"/>
                    <a:pt x="5" y="9"/>
                    <a:pt x="5" y="9"/>
                  </a:cubicBezTo>
                  <a:cubicBezTo>
                    <a:pt x="6" y="10"/>
                    <a:pt x="7" y="10"/>
                    <a:pt x="8" y="10"/>
                  </a:cubicBezTo>
                  <a:cubicBezTo>
                    <a:pt x="10" y="10"/>
                    <a:pt x="13" y="8"/>
                    <a:pt x="13" y="5"/>
                  </a:cubicBezTo>
                  <a:cubicBezTo>
                    <a:pt x="13" y="2"/>
                    <a:pt x="10" y="0"/>
                    <a:pt x="8" y="0"/>
                  </a:cubicBezTo>
                  <a:close/>
                  <a:moveTo>
                    <a:pt x="8" y="8"/>
                  </a:moveTo>
                  <a:cubicBezTo>
                    <a:pt x="7" y="8"/>
                    <a:pt x="6" y="7"/>
                    <a:pt x="6" y="7"/>
                  </a:cubicBezTo>
                  <a:cubicBezTo>
                    <a:pt x="6" y="7"/>
                    <a:pt x="6" y="7"/>
                    <a:pt x="6" y="7"/>
                  </a:cubicBezTo>
                  <a:cubicBezTo>
                    <a:pt x="6" y="7"/>
                    <a:pt x="6" y="7"/>
                    <a:pt x="6" y="7"/>
                  </a:cubicBezTo>
                  <a:cubicBezTo>
                    <a:pt x="5" y="6"/>
                    <a:pt x="5" y="6"/>
                    <a:pt x="5" y="5"/>
                  </a:cubicBezTo>
                  <a:cubicBezTo>
                    <a:pt x="5" y="4"/>
                    <a:pt x="6" y="2"/>
                    <a:pt x="8" y="2"/>
                  </a:cubicBezTo>
                  <a:cubicBezTo>
                    <a:pt x="9" y="2"/>
                    <a:pt x="10" y="4"/>
                    <a:pt x="10" y="5"/>
                  </a:cubicBezTo>
                  <a:cubicBezTo>
                    <a:pt x="10" y="7"/>
                    <a:pt x="9" y="8"/>
                    <a:pt x="8" y="8"/>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69" name="Freeform 21"/>
            <p:cNvSpPr>
              <a:spLocks/>
            </p:cNvSpPr>
            <p:nvPr/>
          </p:nvSpPr>
          <p:spPr bwMode="auto">
            <a:xfrm>
              <a:off x="3104104" y="3092244"/>
              <a:ext cx="437286" cy="468428"/>
            </a:xfrm>
            <a:custGeom>
              <a:avLst/>
              <a:gdLst>
                <a:gd name="T0" fmla="*/ 10 w 107"/>
                <a:gd name="T1" fmla="*/ 19 h 115"/>
                <a:gd name="T2" fmla="*/ 10 w 107"/>
                <a:gd name="T3" fmla="*/ 57 h 115"/>
                <a:gd name="T4" fmla="*/ 58 w 107"/>
                <a:gd name="T5" fmla="*/ 105 h 115"/>
                <a:gd name="T6" fmla="*/ 96 w 107"/>
                <a:gd name="T7" fmla="*/ 105 h 115"/>
                <a:gd name="T8" fmla="*/ 96 w 107"/>
                <a:gd name="T9" fmla="*/ 67 h 115"/>
                <a:gd name="T10" fmla="*/ 29 w 107"/>
                <a:gd name="T11" fmla="*/ 0 h 115"/>
                <a:gd name="T12" fmla="*/ 10 w 107"/>
                <a:gd name="T13" fmla="*/ 19 h 115"/>
              </a:gdLst>
              <a:ahLst/>
              <a:cxnLst>
                <a:cxn ang="0">
                  <a:pos x="T0" y="T1"/>
                </a:cxn>
                <a:cxn ang="0">
                  <a:pos x="T2" y="T3"/>
                </a:cxn>
                <a:cxn ang="0">
                  <a:pos x="T4" y="T5"/>
                </a:cxn>
                <a:cxn ang="0">
                  <a:pos x="T6" y="T7"/>
                </a:cxn>
                <a:cxn ang="0">
                  <a:pos x="T8" y="T9"/>
                </a:cxn>
                <a:cxn ang="0">
                  <a:pos x="T10" y="T11"/>
                </a:cxn>
                <a:cxn ang="0">
                  <a:pos x="T12" y="T13"/>
                </a:cxn>
              </a:cxnLst>
              <a:rect l="0" t="0" r="r" b="b"/>
              <a:pathLst>
                <a:path w="107" h="115">
                  <a:moveTo>
                    <a:pt x="10" y="19"/>
                  </a:moveTo>
                  <a:cubicBezTo>
                    <a:pt x="0" y="29"/>
                    <a:pt x="0" y="46"/>
                    <a:pt x="10" y="57"/>
                  </a:cubicBezTo>
                  <a:cubicBezTo>
                    <a:pt x="58" y="105"/>
                    <a:pt x="58" y="105"/>
                    <a:pt x="58" y="105"/>
                  </a:cubicBezTo>
                  <a:cubicBezTo>
                    <a:pt x="69" y="115"/>
                    <a:pt x="86" y="115"/>
                    <a:pt x="96" y="105"/>
                  </a:cubicBezTo>
                  <a:cubicBezTo>
                    <a:pt x="107" y="94"/>
                    <a:pt x="107" y="77"/>
                    <a:pt x="96" y="67"/>
                  </a:cubicBezTo>
                  <a:cubicBezTo>
                    <a:pt x="29" y="0"/>
                    <a:pt x="29" y="0"/>
                    <a:pt x="29" y="0"/>
                  </a:cubicBezTo>
                  <a:lnTo>
                    <a:pt x="10" y="19"/>
                  </a:lnTo>
                  <a:close/>
                </a:path>
              </a:pathLst>
            </a:custGeom>
            <a:solidFill>
              <a:srgbClr val="BC90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70" name="Freeform 22"/>
            <p:cNvSpPr>
              <a:spLocks/>
            </p:cNvSpPr>
            <p:nvPr/>
          </p:nvSpPr>
          <p:spPr bwMode="auto">
            <a:xfrm>
              <a:off x="3271041" y="3304036"/>
              <a:ext cx="270344" cy="671499"/>
            </a:xfrm>
            <a:custGeom>
              <a:avLst/>
              <a:gdLst>
                <a:gd name="T0" fmla="*/ 66 w 66"/>
                <a:gd name="T1" fmla="*/ 124 h 165"/>
                <a:gd name="T2" fmla="*/ 33 w 66"/>
                <a:gd name="T3" fmla="*/ 157 h 165"/>
                <a:gd name="T4" fmla="*/ 33 w 66"/>
                <a:gd name="T5" fmla="*/ 157 h 165"/>
                <a:gd name="T6" fmla="*/ 0 w 66"/>
                <a:gd name="T7" fmla="*/ 146 h 165"/>
                <a:gd name="T8" fmla="*/ 0 w 66"/>
                <a:gd name="T9" fmla="*/ 18 h 165"/>
                <a:gd name="T10" fmla="*/ 33 w 66"/>
                <a:gd name="T11" fmla="*/ 7 h 165"/>
                <a:gd name="T12" fmla="*/ 33 w 66"/>
                <a:gd name="T13" fmla="*/ 7 h 165"/>
                <a:gd name="T14" fmla="*/ 66 w 66"/>
                <a:gd name="T15" fmla="*/ 40 h 165"/>
                <a:gd name="T16" fmla="*/ 66 w 66"/>
                <a:gd name="T17" fmla="*/ 124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165">
                  <a:moveTo>
                    <a:pt x="66" y="124"/>
                  </a:moveTo>
                  <a:cubicBezTo>
                    <a:pt x="66" y="142"/>
                    <a:pt x="51" y="157"/>
                    <a:pt x="33" y="157"/>
                  </a:cubicBezTo>
                  <a:cubicBezTo>
                    <a:pt x="33" y="157"/>
                    <a:pt x="33" y="157"/>
                    <a:pt x="33" y="157"/>
                  </a:cubicBezTo>
                  <a:cubicBezTo>
                    <a:pt x="15" y="157"/>
                    <a:pt x="0" y="165"/>
                    <a:pt x="0" y="146"/>
                  </a:cubicBezTo>
                  <a:cubicBezTo>
                    <a:pt x="0" y="18"/>
                    <a:pt x="0" y="18"/>
                    <a:pt x="0" y="18"/>
                  </a:cubicBezTo>
                  <a:cubicBezTo>
                    <a:pt x="0" y="0"/>
                    <a:pt x="15" y="7"/>
                    <a:pt x="33" y="7"/>
                  </a:cubicBezTo>
                  <a:cubicBezTo>
                    <a:pt x="33" y="7"/>
                    <a:pt x="33" y="7"/>
                    <a:pt x="33" y="7"/>
                  </a:cubicBezTo>
                  <a:cubicBezTo>
                    <a:pt x="51" y="7"/>
                    <a:pt x="66" y="22"/>
                    <a:pt x="66" y="40"/>
                  </a:cubicBezTo>
                  <a:lnTo>
                    <a:pt x="66" y="124"/>
                  </a:lnTo>
                  <a:close/>
                </a:path>
              </a:pathLst>
            </a:custGeom>
            <a:solidFill>
              <a:srgbClr val="BC90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71" name="Freeform 24"/>
            <p:cNvSpPr>
              <a:spLocks/>
            </p:cNvSpPr>
            <p:nvPr/>
          </p:nvSpPr>
          <p:spPr bwMode="auto">
            <a:xfrm>
              <a:off x="3197538" y="3092244"/>
              <a:ext cx="127074" cy="102157"/>
            </a:xfrm>
            <a:custGeom>
              <a:avLst/>
              <a:gdLst>
                <a:gd name="T0" fmla="*/ 6 w 31"/>
                <a:gd name="T1" fmla="*/ 0 h 25"/>
                <a:gd name="T2" fmla="*/ 0 w 31"/>
                <a:gd name="T3" fmla="*/ 7 h 25"/>
                <a:gd name="T4" fmla="*/ 10 w 31"/>
                <a:gd name="T5" fmla="*/ 17 h 25"/>
                <a:gd name="T6" fmla="*/ 31 w 31"/>
                <a:gd name="T7" fmla="*/ 24 h 25"/>
                <a:gd name="T8" fmla="*/ 6 w 31"/>
                <a:gd name="T9" fmla="*/ 0 h 25"/>
              </a:gdLst>
              <a:ahLst/>
              <a:cxnLst>
                <a:cxn ang="0">
                  <a:pos x="T0" y="T1"/>
                </a:cxn>
                <a:cxn ang="0">
                  <a:pos x="T2" y="T3"/>
                </a:cxn>
                <a:cxn ang="0">
                  <a:pos x="T4" y="T5"/>
                </a:cxn>
                <a:cxn ang="0">
                  <a:pos x="T6" y="T7"/>
                </a:cxn>
                <a:cxn ang="0">
                  <a:pos x="T8" y="T9"/>
                </a:cxn>
              </a:cxnLst>
              <a:rect l="0" t="0" r="r" b="b"/>
              <a:pathLst>
                <a:path w="31" h="25">
                  <a:moveTo>
                    <a:pt x="6" y="0"/>
                  </a:moveTo>
                  <a:cubicBezTo>
                    <a:pt x="0" y="7"/>
                    <a:pt x="0" y="7"/>
                    <a:pt x="0" y="7"/>
                  </a:cubicBezTo>
                  <a:cubicBezTo>
                    <a:pt x="10" y="17"/>
                    <a:pt x="10" y="17"/>
                    <a:pt x="10" y="17"/>
                  </a:cubicBezTo>
                  <a:cubicBezTo>
                    <a:pt x="16" y="23"/>
                    <a:pt x="23" y="25"/>
                    <a:pt x="31" y="24"/>
                  </a:cubicBezTo>
                  <a:lnTo>
                    <a:pt x="6" y="0"/>
                  </a:lnTo>
                  <a:close/>
                </a:path>
              </a:pathLst>
            </a:custGeom>
            <a:solidFill>
              <a:srgbClr val="E5D0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bodyPr>
            <a:lstStyle/>
            <a:p>
              <a:pPr defTabSz="895881">
                <a:defRPr/>
              </a:pPr>
              <a:endParaRPr lang="en-US" sz="1762" kern="0">
                <a:solidFill>
                  <a:sysClr val="windowText" lastClr="000000"/>
                </a:solidFill>
              </a:endParaRPr>
            </a:p>
          </p:txBody>
        </p:sp>
        <p:sp>
          <p:nvSpPr>
            <p:cNvPr id="172" name="Freeform 291"/>
            <p:cNvSpPr>
              <a:spLocks/>
            </p:cNvSpPr>
            <p:nvPr/>
          </p:nvSpPr>
          <p:spPr bwMode="auto">
            <a:xfrm>
              <a:off x="2928439" y="3760009"/>
              <a:ext cx="441020" cy="1075935"/>
            </a:xfrm>
            <a:custGeom>
              <a:avLst/>
              <a:gdLst>
                <a:gd name="connsiteX0" fmla="*/ 441021 w 441021"/>
                <a:gd name="connsiteY0" fmla="*/ 0 h 1075936"/>
                <a:gd name="connsiteX1" fmla="*/ 441021 w 441021"/>
                <a:gd name="connsiteY1" fmla="*/ 947125 h 1075936"/>
                <a:gd name="connsiteX2" fmla="*/ 423095 w 441021"/>
                <a:gd name="connsiteY2" fmla="*/ 963417 h 1075936"/>
                <a:gd name="connsiteX3" fmla="*/ 288193 w 441021"/>
                <a:gd name="connsiteY3" fmla="*/ 1064295 h 1075936"/>
                <a:gd name="connsiteX4" fmla="*/ 269032 w 441021"/>
                <a:gd name="connsiteY4" fmla="*/ 1075936 h 1075936"/>
                <a:gd name="connsiteX5" fmla="*/ 265302 w 441021"/>
                <a:gd name="connsiteY5" fmla="*/ 1073816 h 1075936"/>
                <a:gd name="connsiteX6" fmla="*/ 0 w 441021"/>
                <a:gd name="connsiteY6" fmla="*/ 578062 h 1075936"/>
                <a:gd name="connsiteX7" fmla="*/ 441021 w 441021"/>
                <a:gd name="connsiteY7" fmla="*/ 0 h 107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1021" h="1075936">
                  <a:moveTo>
                    <a:pt x="441021" y="0"/>
                  </a:moveTo>
                  <a:lnTo>
                    <a:pt x="441021" y="947125"/>
                  </a:lnTo>
                  <a:lnTo>
                    <a:pt x="423095" y="963417"/>
                  </a:lnTo>
                  <a:cubicBezTo>
                    <a:pt x="379822" y="999129"/>
                    <a:pt x="334806" y="1032804"/>
                    <a:pt x="288193" y="1064295"/>
                  </a:cubicBezTo>
                  <a:lnTo>
                    <a:pt x="269032" y="1075936"/>
                  </a:lnTo>
                  <a:lnTo>
                    <a:pt x="265302" y="1073816"/>
                  </a:lnTo>
                  <a:cubicBezTo>
                    <a:pt x="105661" y="965811"/>
                    <a:pt x="0" y="785675"/>
                    <a:pt x="0" y="578062"/>
                  </a:cubicBezTo>
                  <a:cubicBezTo>
                    <a:pt x="0" y="305314"/>
                    <a:pt x="187842" y="73276"/>
                    <a:pt x="441021" y="0"/>
                  </a:cubicBezTo>
                  <a:close/>
                </a:path>
              </a:pathLst>
            </a:custGeom>
            <a:solidFill>
              <a:srgbClr val="BC90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3" tIns="44802" rIns="89603" bIns="44802" numCol="1" anchor="t" anchorCtr="0" compatLnSpc="1">
              <a:prstTxWarp prst="textNoShape">
                <a:avLst/>
              </a:prstTxWarp>
              <a:noAutofit/>
            </a:bodyPr>
            <a:lstStyle/>
            <a:p>
              <a:pPr defTabSz="895881">
                <a:defRPr/>
              </a:pPr>
              <a:endParaRPr lang="en-US" sz="1762" kern="0">
                <a:solidFill>
                  <a:sysClr val="windowText" lastClr="000000"/>
                </a:solidFill>
              </a:endParaRPr>
            </a:p>
          </p:txBody>
        </p:sp>
      </p:grpSp>
      <p:sp>
        <p:nvSpPr>
          <p:cNvPr id="213" name="Rectangle 212"/>
          <p:cNvSpPr/>
          <p:nvPr/>
        </p:nvSpPr>
        <p:spPr>
          <a:xfrm>
            <a:off x="6507428" y="4903506"/>
            <a:ext cx="1025418" cy="375965"/>
          </a:xfrm>
          <a:prstGeom prst="rect">
            <a:avLst/>
          </a:prstGeom>
          <a:ln>
            <a:solidFill>
              <a:schemeClr val="bg1"/>
            </a:solidFill>
          </a:ln>
        </p:spPr>
        <p:txBody>
          <a:bodyPr wrap="none">
            <a:spAutoFit/>
          </a:bodyPr>
          <a:lstStyle/>
          <a:p>
            <a:pPr defTabSz="932417">
              <a:lnSpc>
                <a:spcPct val="110000"/>
              </a:lnSpc>
              <a:defRPr/>
            </a:pPr>
            <a:r>
              <a:rPr lang="en-US" sz="1632" kern="0" dirty="0">
                <a:solidFill>
                  <a:srgbClr val="FFFFFF"/>
                </a:solidFill>
                <a:latin typeface="Arial Black" panose="020B0A04020102020204" pitchFamily="34" charset="0"/>
              </a:rPr>
              <a:t>ISO&lt;..&gt;</a:t>
            </a:r>
          </a:p>
        </p:txBody>
      </p:sp>
      <p:sp>
        <p:nvSpPr>
          <p:cNvPr id="214" name="Rectangle 213"/>
          <p:cNvSpPr/>
          <p:nvPr/>
        </p:nvSpPr>
        <p:spPr>
          <a:xfrm>
            <a:off x="4301834" y="4883876"/>
            <a:ext cx="1036863" cy="382308"/>
          </a:xfrm>
          <a:prstGeom prst="rect">
            <a:avLst/>
          </a:prstGeom>
        </p:spPr>
        <p:txBody>
          <a:bodyPr wrap="none">
            <a:spAutoFit/>
          </a:bodyPr>
          <a:lstStyle/>
          <a:p>
            <a:pPr algn="ctr" defTabSz="932417">
              <a:lnSpc>
                <a:spcPct val="90000"/>
              </a:lnSpc>
              <a:defRPr/>
            </a:pPr>
            <a:r>
              <a:rPr lang="en-US" sz="2040" kern="0" dirty="0">
                <a:solidFill>
                  <a:schemeClr val="bg1"/>
                </a:solidFill>
                <a:latin typeface="Segoe UI Light"/>
              </a:rPr>
              <a:t>Latency</a:t>
            </a:r>
            <a:endParaRPr lang="en-US" sz="2040" kern="0" dirty="0">
              <a:solidFill>
                <a:srgbClr val="FFFFFF"/>
              </a:solidFill>
              <a:latin typeface="Segoe Pro Display" panose="020B0502040504020203" pitchFamily="34" charset="0"/>
            </a:endParaRPr>
          </a:p>
        </p:txBody>
      </p:sp>
      <p:sp>
        <p:nvSpPr>
          <p:cNvPr id="216" name="Freeform 113"/>
          <p:cNvSpPr>
            <a:spLocks noChangeAspect="1" noEditPoints="1"/>
          </p:cNvSpPr>
          <p:nvPr/>
        </p:nvSpPr>
        <p:spPr bwMode="black">
          <a:xfrm>
            <a:off x="3675210" y="4835023"/>
            <a:ext cx="483841" cy="483841"/>
          </a:xfrm>
          <a:custGeom>
            <a:avLst/>
            <a:gdLst>
              <a:gd name="T0" fmla="*/ 47 w 66"/>
              <a:gd name="T1" fmla="*/ 37 h 66"/>
              <a:gd name="T2" fmla="*/ 51 w 66"/>
              <a:gd name="T3" fmla="*/ 33 h 66"/>
              <a:gd name="T4" fmla="*/ 47 w 66"/>
              <a:gd name="T5" fmla="*/ 29 h 66"/>
              <a:gd name="T6" fmla="*/ 37 w 66"/>
              <a:gd name="T7" fmla="*/ 29 h 66"/>
              <a:gd name="T8" fmla="*/ 37 w 66"/>
              <a:gd name="T9" fmla="*/ 16 h 66"/>
              <a:gd name="T10" fmla="*/ 33 w 66"/>
              <a:gd name="T11" fmla="*/ 13 h 66"/>
              <a:gd name="T12" fmla="*/ 29 w 66"/>
              <a:gd name="T13" fmla="*/ 16 h 66"/>
              <a:gd name="T14" fmla="*/ 29 w 66"/>
              <a:gd name="T15" fmla="*/ 33 h 66"/>
              <a:gd name="T16" fmla="*/ 33 w 66"/>
              <a:gd name="T17" fmla="*/ 37 h 66"/>
              <a:gd name="T18" fmla="*/ 47 w 66"/>
              <a:gd name="T19" fmla="*/ 37 h 66"/>
              <a:gd name="T20" fmla="*/ 33 w 66"/>
              <a:gd name="T21" fmla="*/ 8 h 66"/>
              <a:gd name="T22" fmla="*/ 58 w 66"/>
              <a:gd name="T23" fmla="*/ 33 h 66"/>
              <a:gd name="T24" fmla="*/ 33 w 66"/>
              <a:gd name="T25" fmla="*/ 58 h 66"/>
              <a:gd name="T26" fmla="*/ 8 w 66"/>
              <a:gd name="T27" fmla="*/ 33 h 66"/>
              <a:gd name="T28" fmla="*/ 33 w 66"/>
              <a:gd name="T29" fmla="*/ 8 h 66"/>
              <a:gd name="T30" fmla="*/ 33 w 66"/>
              <a:gd name="T31" fmla="*/ 66 h 66"/>
              <a:gd name="T32" fmla="*/ 66 w 66"/>
              <a:gd name="T33" fmla="*/ 33 h 66"/>
              <a:gd name="T34" fmla="*/ 33 w 66"/>
              <a:gd name="T35" fmla="*/ 0 h 66"/>
              <a:gd name="T36" fmla="*/ 0 w 66"/>
              <a:gd name="T37" fmla="*/ 33 h 66"/>
              <a:gd name="T38" fmla="*/ 33 w 66"/>
              <a:gd name="T3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 h="66">
                <a:moveTo>
                  <a:pt x="47" y="37"/>
                </a:moveTo>
                <a:cubicBezTo>
                  <a:pt x="49" y="37"/>
                  <a:pt x="51" y="35"/>
                  <a:pt x="51" y="33"/>
                </a:cubicBezTo>
                <a:cubicBezTo>
                  <a:pt x="51" y="31"/>
                  <a:pt x="49" y="29"/>
                  <a:pt x="47" y="29"/>
                </a:cubicBezTo>
                <a:cubicBezTo>
                  <a:pt x="37" y="29"/>
                  <a:pt x="37" y="29"/>
                  <a:pt x="37" y="29"/>
                </a:cubicBezTo>
                <a:cubicBezTo>
                  <a:pt x="37" y="16"/>
                  <a:pt x="37" y="16"/>
                  <a:pt x="37" y="16"/>
                </a:cubicBezTo>
                <a:cubicBezTo>
                  <a:pt x="37" y="14"/>
                  <a:pt x="35" y="13"/>
                  <a:pt x="33" y="13"/>
                </a:cubicBezTo>
                <a:cubicBezTo>
                  <a:pt x="31" y="13"/>
                  <a:pt x="29" y="14"/>
                  <a:pt x="29" y="16"/>
                </a:cubicBezTo>
                <a:cubicBezTo>
                  <a:pt x="29" y="33"/>
                  <a:pt x="29" y="33"/>
                  <a:pt x="29" y="33"/>
                </a:cubicBezTo>
                <a:cubicBezTo>
                  <a:pt x="29" y="35"/>
                  <a:pt x="31" y="37"/>
                  <a:pt x="33" y="37"/>
                </a:cubicBezTo>
                <a:lnTo>
                  <a:pt x="47" y="37"/>
                </a:lnTo>
                <a:close/>
                <a:moveTo>
                  <a:pt x="33" y="8"/>
                </a:moveTo>
                <a:cubicBezTo>
                  <a:pt x="47" y="8"/>
                  <a:pt x="58" y="19"/>
                  <a:pt x="58" y="33"/>
                </a:cubicBezTo>
                <a:cubicBezTo>
                  <a:pt x="58" y="47"/>
                  <a:pt x="47" y="58"/>
                  <a:pt x="33" y="58"/>
                </a:cubicBezTo>
                <a:cubicBezTo>
                  <a:pt x="19" y="58"/>
                  <a:pt x="8" y="47"/>
                  <a:pt x="8" y="33"/>
                </a:cubicBezTo>
                <a:cubicBezTo>
                  <a:pt x="8" y="19"/>
                  <a:pt x="19" y="8"/>
                  <a:pt x="33" y="8"/>
                </a:cubicBezTo>
                <a:moveTo>
                  <a:pt x="33" y="66"/>
                </a:moveTo>
                <a:cubicBezTo>
                  <a:pt x="51" y="66"/>
                  <a:pt x="66" y="51"/>
                  <a:pt x="66" y="33"/>
                </a:cubicBezTo>
                <a:cubicBezTo>
                  <a:pt x="66" y="15"/>
                  <a:pt x="51" y="0"/>
                  <a:pt x="33" y="0"/>
                </a:cubicBezTo>
                <a:cubicBezTo>
                  <a:pt x="15" y="0"/>
                  <a:pt x="0" y="15"/>
                  <a:pt x="0" y="33"/>
                </a:cubicBezTo>
                <a:cubicBezTo>
                  <a:pt x="0" y="51"/>
                  <a:pt x="15" y="66"/>
                  <a:pt x="33" y="66"/>
                </a:cubicBezTo>
              </a:path>
            </a:pathLst>
          </a:custGeom>
          <a:solidFill>
            <a:schemeClr val="bg1"/>
          </a:solidFill>
          <a:ln>
            <a:noFill/>
          </a:ln>
          <a:extLst/>
        </p:spPr>
        <p:txBody>
          <a:bodyPr vert="horz" wrap="square" lIns="95135" tIns="47567" rIns="95135" bIns="47567" numCol="1" anchor="t" anchorCtr="0" compatLnSpc="1">
            <a:prstTxWarp prst="textNoShape">
              <a:avLst/>
            </a:prstTxWarp>
          </a:bodyPr>
          <a:lstStyle/>
          <a:p>
            <a:pPr defTabSz="932597"/>
            <a:endParaRPr lang="en-US" sz="1836" kern="0" dirty="0">
              <a:solidFill>
                <a:srgbClr val="000000"/>
              </a:solidFill>
            </a:endParaRPr>
          </a:p>
        </p:txBody>
      </p:sp>
      <p:sp>
        <p:nvSpPr>
          <p:cNvPr id="217" name="Rectangle 216"/>
          <p:cNvSpPr/>
          <p:nvPr/>
        </p:nvSpPr>
        <p:spPr>
          <a:xfrm>
            <a:off x="10451661" y="4819713"/>
            <a:ext cx="1255942" cy="486093"/>
          </a:xfrm>
          <a:prstGeom prst="rect">
            <a:avLst/>
          </a:prstGeom>
        </p:spPr>
        <p:txBody>
          <a:bodyPr wrap="none">
            <a:spAutoFit/>
          </a:bodyPr>
          <a:lstStyle/>
          <a:p>
            <a:pPr defTabSz="951156">
              <a:defRPr/>
            </a:pPr>
            <a:r>
              <a:rPr lang="en-US" sz="2497" kern="0" dirty="0">
                <a:solidFill>
                  <a:schemeClr val="bg2"/>
                </a:solidFill>
                <a:latin typeface="Segoe UI Light"/>
              </a:rPr>
              <a:t>Security</a:t>
            </a:r>
          </a:p>
        </p:txBody>
      </p:sp>
      <p:pic>
        <p:nvPicPr>
          <p:cNvPr id="218" name="Picture 217" descr="AzureKeyVault_icon_white.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93389" y="4818530"/>
            <a:ext cx="464470" cy="516069"/>
          </a:xfrm>
          <a:prstGeom prst="rect">
            <a:avLst/>
          </a:prstGeom>
          <a:noFill/>
        </p:spPr>
      </p:pic>
      <p:sp>
        <p:nvSpPr>
          <p:cNvPr id="219" name="Rectangle 218"/>
          <p:cNvSpPr/>
          <p:nvPr/>
        </p:nvSpPr>
        <p:spPr>
          <a:xfrm>
            <a:off x="7526244" y="4894792"/>
            <a:ext cx="1476656" cy="382308"/>
          </a:xfrm>
          <a:prstGeom prst="rect">
            <a:avLst/>
          </a:prstGeom>
        </p:spPr>
        <p:txBody>
          <a:bodyPr wrap="none">
            <a:spAutoFit/>
          </a:bodyPr>
          <a:lstStyle/>
          <a:p>
            <a:pPr algn="ctr" defTabSz="932417">
              <a:lnSpc>
                <a:spcPct val="90000"/>
              </a:lnSpc>
              <a:defRPr/>
            </a:pPr>
            <a:r>
              <a:rPr lang="en-US" sz="2040" kern="0" dirty="0">
                <a:solidFill>
                  <a:schemeClr val="bg1"/>
                </a:solidFill>
                <a:latin typeface="Segoe UI Light"/>
              </a:rPr>
              <a:t>Regulations</a:t>
            </a:r>
            <a:endParaRPr lang="en-US" sz="2040" kern="0" dirty="0">
              <a:solidFill>
                <a:srgbClr val="FFFFFF"/>
              </a:solidFill>
              <a:latin typeface="Segoe Pro Display" panose="020B0502040504020203" pitchFamily="34" charset="0"/>
            </a:endParaRPr>
          </a:p>
        </p:txBody>
      </p:sp>
      <p:sp>
        <p:nvSpPr>
          <p:cNvPr id="220" name="Rectangle 219"/>
          <p:cNvSpPr/>
          <p:nvPr/>
        </p:nvSpPr>
        <p:spPr>
          <a:xfrm>
            <a:off x="4288406" y="5591238"/>
            <a:ext cx="1596004" cy="382308"/>
          </a:xfrm>
          <a:prstGeom prst="rect">
            <a:avLst/>
          </a:prstGeom>
        </p:spPr>
        <p:txBody>
          <a:bodyPr wrap="none">
            <a:spAutoFit/>
          </a:bodyPr>
          <a:lstStyle/>
          <a:p>
            <a:pPr algn="ctr" defTabSz="932417">
              <a:lnSpc>
                <a:spcPct val="90000"/>
              </a:lnSpc>
              <a:defRPr/>
            </a:pPr>
            <a:r>
              <a:rPr lang="en-US" sz="2040" kern="0" dirty="0">
                <a:solidFill>
                  <a:schemeClr val="bg1"/>
                </a:solidFill>
                <a:latin typeface="Segoe UI Light"/>
              </a:rPr>
              <a:t>Low-Latency</a:t>
            </a:r>
            <a:endParaRPr lang="en-US" sz="2040" kern="0" dirty="0">
              <a:solidFill>
                <a:srgbClr val="FFFFFF"/>
              </a:solidFill>
              <a:latin typeface="Segoe Pro Display" panose="020B0502040504020203" pitchFamily="34" charset="0"/>
            </a:endParaRPr>
          </a:p>
        </p:txBody>
      </p:sp>
      <p:sp>
        <p:nvSpPr>
          <p:cNvPr id="221" name="Freeform 19"/>
          <p:cNvSpPr>
            <a:spLocks noChangeAspect="1" noEditPoints="1"/>
          </p:cNvSpPr>
          <p:nvPr/>
        </p:nvSpPr>
        <p:spPr bwMode="black">
          <a:xfrm>
            <a:off x="3578235" y="5558258"/>
            <a:ext cx="656006" cy="442644"/>
          </a:xfrm>
          <a:custGeom>
            <a:avLst/>
            <a:gdLst>
              <a:gd name="T0" fmla="*/ 1097 w 1114"/>
              <a:gd name="T1" fmla="*/ 4 h 750"/>
              <a:gd name="T2" fmla="*/ 1066 w 1114"/>
              <a:gd name="T3" fmla="*/ 10 h 750"/>
              <a:gd name="T4" fmla="*/ 1066 w 1114"/>
              <a:gd name="T5" fmla="*/ 11 h 750"/>
              <a:gd name="T6" fmla="*/ 557 w 1114"/>
              <a:gd name="T7" fmla="*/ 171 h 750"/>
              <a:gd name="T8" fmla="*/ 48 w 1114"/>
              <a:gd name="T9" fmla="*/ 11 h 750"/>
              <a:gd name="T10" fmla="*/ 48 w 1114"/>
              <a:gd name="T11" fmla="*/ 10 h 750"/>
              <a:gd name="T12" fmla="*/ 18 w 1114"/>
              <a:gd name="T13" fmla="*/ 4 h 750"/>
              <a:gd name="T14" fmla="*/ 0 w 1114"/>
              <a:gd name="T15" fmla="*/ 30 h 750"/>
              <a:gd name="T16" fmla="*/ 0 w 1114"/>
              <a:gd name="T17" fmla="*/ 720 h 750"/>
              <a:gd name="T18" fmla="*/ 18 w 1114"/>
              <a:gd name="T19" fmla="*/ 746 h 750"/>
              <a:gd name="T20" fmla="*/ 48 w 1114"/>
              <a:gd name="T21" fmla="*/ 740 h 750"/>
              <a:gd name="T22" fmla="*/ 48 w 1114"/>
              <a:gd name="T23" fmla="*/ 740 h 750"/>
              <a:gd name="T24" fmla="*/ 557 w 1114"/>
              <a:gd name="T25" fmla="*/ 580 h 750"/>
              <a:gd name="T26" fmla="*/ 1066 w 1114"/>
              <a:gd name="T27" fmla="*/ 740 h 750"/>
              <a:gd name="T28" fmla="*/ 1066 w 1114"/>
              <a:gd name="T29" fmla="*/ 740 h 750"/>
              <a:gd name="T30" fmla="*/ 1086 w 1114"/>
              <a:gd name="T31" fmla="*/ 748 h 750"/>
              <a:gd name="T32" fmla="*/ 1097 w 1114"/>
              <a:gd name="T33" fmla="*/ 746 h 750"/>
              <a:gd name="T34" fmla="*/ 1114 w 1114"/>
              <a:gd name="T35" fmla="*/ 720 h 750"/>
              <a:gd name="T36" fmla="*/ 1114 w 1114"/>
              <a:gd name="T37" fmla="*/ 30 h 750"/>
              <a:gd name="T38" fmla="*/ 1097 w 1114"/>
              <a:gd name="T39" fmla="*/ 4 h 750"/>
              <a:gd name="T40" fmla="*/ 529 w 1114"/>
              <a:gd name="T41" fmla="*/ 524 h 750"/>
              <a:gd name="T42" fmla="*/ 301 w 1114"/>
              <a:gd name="T43" fmla="*/ 555 h 750"/>
              <a:gd name="T44" fmla="*/ 301 w 1114"/>
              <a:gd name="T45" fmla="*/ 196 h 750"/>
              <a:gd name="T46" fmla="*/ 529 w 1114"/>
              <a:gd name="T47" fmla="*/ 227 h 750"/>
              <a:gd name="T48" fmla="*/ 529 w 1114"/>
              <a:gd name="T49" fmla="*/ 524 h 750"/>
              <a:gd name="T50" fmla="*/ 585 w 1114"/>
              <a:gd name="T51" fmla="*/ 227 h 750"/>
              <a:gd name="T52" fmla="*/ 813 w 1114"/>
              <a:gd name="T53" fmla="*/ 196 h 750"/>
              <a:gd name="T54" fmla="*/ 813 w 1114"/>
              <a:gd name="T55" fmla="*/ 555 h 750"/>
              <a:gd name="T56" fmla="*/ 585 w 1114"/>
              <a:gd name="T57" fmla="*/ 524 h 750"/>
              <a:gd name="T58" fmla="*/ 585 w 1114"/>
              <a:gd name="T59" fmla="*/ 227 h 750"/>
              <a:gd name="T60" fmla="*/ 57 w 1114"/>
              <a:gd name="T61" fmla="*/ 88 h 750"/>
              <a:gd name="T62" fmla="*/ 245 w 1114"/>
              <a:gd name="T63" fmla="*/ 180 h 750"/>
              <a:gd name="T64" fmla="*/ 245 w 1114"/>
              <a:gd name="T65" fmla="*/ 571 h 750"/>
              <a:gd name="T66" fmla="*/ 57 w 1114"/>
              <a:gd name="T67" fmla="*/ 662 h 750"/>
              <a:gd name="T68" fmla="*/ 57 w 1114"/>
              <a:gd name="T69" fmla="*/ 88 h 750"/>
              <a:gd name="T70" fmla="*/ 1058 w 1114"/>
              <a:gd name="T71" fmla="*/ 662 h 750"/>
              <a:gd name="T72" fmla="*/ 869 w 1114"/>
              <a:gd name="T73" fmla="*/ 571 h 750"/>
              <a:gd name="T74" fmla="*/ 869 w 1114"/>
              <a:gd name="T75" fmla="*/ 180 h 750"/>
              <a:gd name="T76" fmla="*/ 1058 w 1114"/>
              <a:gd name="T77" fmla="*/ 88 h 750"/>
              <a:gd name="T78" fmla="*/ 1058 w 1114"/>
              <a:gd name="T79" fmla="*/ 662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14" h="750">
                <a:moveTo>
                  <a:pt x="1097" y="4"/>
                </a:moveTo>
                <a:cubicBezTo>
                  <a:pt x="1086" y="0"/>
                  <a:pt x="1074" y="2"/>
                  <a:pt x="1066" y="10"/>
                </a:cubicBezTo>
                <a:cubicBezTo>
                  <a:pt x="1066" y="11"/>
                  <a:pt x="1066" y="11"/>
                  <a:pt x="1066" y="11"/>
                </a:cubicBezTo>
                <a:cubicBezTo>
                  <a:pt x="952" y="111"/>
                  <a:pt x="762" y="171"/>
                  <a:pt x="557" y="171"/>
                </a:cubicBezTo>
                <a:cubicBezTo>
                  <a:pt x="352" y="171"/>
                  <a:pt x="162" y="111"/>
                  <a:pt x="48" y="11"/>
                </a:cubicBezTo>
                <a:cubicBezTo>
                  <a:pt x="48" y="10"/>
                  <a:pt x="48" y="10"/>
                  <a:pt x="48" y="10"/>
                </a:cubicBezTo>
                <a:cubicBezTo>
                  <a:pt x="40" y="2"/>
                  <a:pt x="28" y="0"/>
                  <a:pt x="18" y="4"/>
                </a:cubicBezTo>
                <a:cubicBezTo>
                  <a:pt x="7" y="9"/>
                  <a:pt x="0" y="19"/>
                  <a:pt x="0" y="30"/>
                </a:cubicBezTo>
                <a:cubicBezTo>
                  <a:pt x="0" y="720"/>
                  <a:pt x="0" y="720"/>
                  <a:pt x="0" y="720"/>
                </a:cubicBezTo>
                <a:cubicBezTo>
                  <a:pt x="0" y="731"/>
                  <a:pt x="7" y="742"/>
                  <a:pt x="18" y="746"/>
                </a:cubicBezTo>
                <a:cubicBezTo>
                  <a:pt x="28" y="750"/>
                  <a:pt x="40" y="748"/>
                  <a:pt x="48" y="740"/>
                </a:cubicBezTo>
                <a:cubicBezTo>
                  <a:pt x="48" y="740"/>
                  <a:pt x="48" y="740"/>
                  <a:pt x="48" y="740"/>
                </a:cubicBezTo>
                <a:cubicBezTo>
                  <a:pt x="162" y="639"/>
                  <a:pt x="352" y="580"/>
                  <a:pt x="557" y="580"/>
                </a:cubicBezTo>
                <a:cubicBezTo>
                  <a:pt x="762" y="580"/>
                  <a:pt x="952" y="639"/>
                  <a:pt x="1066" y="740"/>
                </a:cubicBezTo>
                <a:cubicBezTo>
                  <a:pt x="1066" y="740"/>
                  <a:pt x="1066" y="740"/>
                  <a:pt x="1066" y="740"/>
                </a:cubicBezTo>
                <a:cubicBezTo>
                  <a:pt x="1072" y="745"/>
                  <a:pt x="1079" y="748"/>
                  <a:pt x="1086" y="748"/>
                </a:cubicBezTo>
                <a:cubicBezTo>
                  <a:pt x="1090" y="748"/>
                  <a:pt x="1093" y="747"/>
                  <a:pt x="1097" y="746"/>
                </a:cubicBezTo>
                <a:cubicBezTo>
                  <a:pt x="1107" y="742"/>
                  <a:pt x="1114" y="731"/>
                  <a:pt x="1114" y="720"/>
                </a:cubicBezTo>
                <a:cubicBezTo>
                  <a:pt x="1114" y="30"/>
                  <a:pt x="1114" y="30"/>
                  <a:pt x="1114" y="30"/>
                </a:cubicBezTo>
                <a:cubicBezTo>
                  <a:pt x="1114" y="19"/>
                  <a:pt x="1107" y="9"/>
                  <a:pt x="1097" y="4"/>
                </a:cubicBezTo>
                <a:close/>
                <a:moveTo>
                  <a:pt x="529" y="524"/>
                </a:moveTo>
                <a:cubicBezTo>
                  <a:pt x="450" y="526"/>
                  <a:pt x="373" y="536"/>
                  <a:pt x="301" y="555"/>
                </a:cubicBezTo>
                <a:cubicBezTo>
                  <a:pt x="301" y="196"/>
                  <a:pt x="301" y="196"/>
                  <a:pt x="301" y="196"/>
                </a:cubicBezTo>
                <a:cubicBezTo>
                  <a:pt x="373" y="214"/>
                  <a:pt x="450" y="225"/>
                  <a:pt x="529" y="227"/>
                </a:cubicBezTo>
                <a:lnTo>
                  <a:pt x="529" y="524"/>
                </a:lnTo>
                <a:close/>
                <a:moveTo>
                  <a:pt x="585" y="227"/>
                </a:moveTo>
                <a:cubicBezTo>
                  <a:pt x="664" y="225"/>
                  <a:pt x="741" y="214"/>
                  <a:pt x="813" y="196"/>
                </a:cubicBezTo>
                <a:cubicBezTo>
                  <a:pt x="813" y="555"/>
                  <a:pt x="813" y="555"/>
                  <a:pt x="813" y="555"/>
                </a:cubicBezTo>
                <a:cubicBezTo>
                  <a:pt x="741" y="536"/>
                  <a:pt x="664" y="526"/>
                  <a:pt x="585" y="524"/>
                </a:cubicBezTo>
                <a:lnTo>
                  <a:pt x="585" y="227"/>
                </a:lnTo>
                <a:close/>
                <a:moveTo>
                  <a:pt x="57" y="88"/>
                </a:moveTo>
                <a:cubicBezTo>
                  <a:pt x="110" y="126"/>
                  <a:pt x="174" y="157"/>
                  <a:pt x="245" y="180"/>
                </a:cubicBezTo>
                <a:cubicBezTo>
                  <a:pt x="245" y="571"/>
                  <a:pt x="245" y="571"/>
                  <a:pt x="245" y="571"/>
                </a:cubicBezTo>
                <a:cubicBezTo>
                  <a:pt x="174" y="594"/>
                  <a:pt x="110" y="625"/>
                  <a:pt x="57" y="662"/>
                </a:cubicBezTo>
                <a:lnTo>
                  <a:pt x="57" y="88"/>
                </a:lnTo>
                <a:close/>
                <a:moveTo>
                  <a:pt x="1058" y="662"/>
                </a:moveTo>
                <a:cubicBezTo>
                  <a:pt x="1004" y="625"/>
                  <a:pt x="940" y="594"/>
                  <a:pt x="869" y="571"/>
                </a:cubicBezTo>
                <a:cubicBezTo>
                  <a:pt x="869" y="180"/>
                  <a:pt x="869" y="180"/>
                  <a:pt x="869" y="180"/>
                </a:cubicBezTo>
                <a:cubicBezTo>
                  <a:pt x="940" y="157"/>
                  <a:pt x="1004" y="126"/>
                  <a:pt x="1058" y="88"/>
                </a:cubicBezTo>
                <a:lnTo>
                  <a:pt x="1058" y="662"/>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kern="0" dirty="0">
              <a:gradFill>
                <a:gsLst>
                  <a:gs pos="0">
                    <a:srgbClr val="FFFFFF"/>
                  </a:gs>
                  <a:gs pos="100000">
                    <a:srgbClr val="FFFFFF"/>
                  </a:gs>
                </a:gsLst>
                <a:lin ang="5400000" scaled="0"/>
              </a:gradFill>
              <a:ea typeface="Segoe UI" pitchFamily="34" charset="0"/>
              <a:cs typeface="Segoe UI" pitchFamily="34" charset="0"/>
            </a:endParaRPr>
          </a:p>
        </p:txBody>
      </p:sp>
      <p:grpSp>
        <p:nvGrpSpPr>
          <p:cNvPr id="13" name="Group 12"/>
          <p:cNvGrpSpPr/>
          <p:nvPr/>
        </p:nvGrpSpPr>
        <p:grpSpPr>
          <a:xfrm>
            <a:off x="6816770" y="5452195"/>
            <a:ext cx="1846700" cy="499680"/>
            <a:chOff x="-2434213" y="2510100"/>
            <a:chExt cx="1810655" cy="489927"/>
          </a:xfrm>
        </p:grpSpPr>
        <p:sp>
          <p:nvSpPr>
            <p:cNvPr id="230" name="Rectangle 229"/>
            <p:cNvSpPr/>
            <p:nvPr/>
          </p:nvSpPr>
          <p:spPr>
            <a:xfrm>
              <a:off x="-2145468" y="2593762"/>
              <a:ext cx="1521910" cy="406265"/>
            </a:xfrm>
            <a:prstGeom prst="rect">
              <a:avLst/>
            </a:prstGeom>
          </p:spPr>
          <p:txBody>
            <a:bodyPr wrap="square">
              <a:spAutoFit/>
            </a:bodyPr>
            <a:lstStyle/>
            <a:p>
              <a:pPr algn="ctr" defTabSz="951156">
                <a:defRPr/>
              </a:pPr>
              <a:r>
                <a:rPr lang="en-US" sz="2040" kern="0" dirty="0">
                  <a:solidFill>
                    <a:schemeClr val="bg1"/>
                  </a:solidFill>
                  <a:latin typeface="Segoe UI Light"/>
                </a:rPr>
                <a:t>Compliant </a:t>
              </a:r>
              <a:endParaRPr lang="en-US" sz="2040" kern="0" dirty="0">
                <a:solidFill>
                  <a:schemeClr val="bg1"/>
                </a:solidFill>
              </a:endParaRPr>
            </a:p>
          </p:txBody>
        </p:sp>
        <p:sp>
          <p:nvSpPr>
            <p:cNvPr id="235" name="Freeform 76"/>
            <p:cNvSpPr>
              <a:spLocks noChangeAspect="1"/>
            </p:cNvSpPr>
            <p:nvPr/>
          </p:nvSpPr>
          <p:spPr bwMode="black">
            <a:xfrm>
              <a:off x="-2434213" y="2510100"/>
              <a:ext cx="396703" cy="414309"/>
            </a:xfrm>
            <a:custGeom>
              <a:avLst/>
              <a:gdLst>
                <a:gd name="connsiteX0" fmla="*/ 1948755 w 3955295"/>
                <a:gd name="connsiteY0" fmla="*/ 369 h 4130833"/>
                <a:gd name="connsiteX1" fmla="*/ 2105837 w 3955295"/>
                <a:gd name="connsiteY1" fmla="*/ 1511994 h 4130833"/>
                <a:gd name="connsiteX2" fmla="*/ 2916462 w 3955295"/>
                <a:gd name="connsiteY2" fmla="*/ 1468237 h 4130833"/>
                <a:gd name="connsiteX3" fmla="*/ 3838822 w 3955295"/>
                <a:gd name="connsiteY3" fmla="*/ 1719838 h 4130833"/>
                <a:gd name="connsiteX4" fmla="*/ 3575916 w 3955295"/>
                <a:gd name="connsiteY4" fmla="*/ 2146466 h 4130833"/>
                <a:gd name="connsiteX5" fmla="*/ 3954939 w 3955295"/>
                <a:gd name="connsiteY5" fmla="*/ 2489956 h 4130833"/>
                <a:gd name="connsiteX6" fmla="*/ 3545244 w 3955295"/>
                <a:gd name="connsiteY6" fmla="*/ 2835634 h 4130833"/>
                <a:gd name="connsiteX7" fmla="*/ 3832249 w 3955295"/>
                <a:gd name="connsiteY7" fmla="*/ 3170373 h 4130833"/>
                <a:gd name="connsiteX8" fmla="*/ 3400646 w 3955295"/>
                <a:gd name="connsiteY8" fmla="*/ 3472295 h 4130833"/>
                <a:gd name="connsiteX9" fmla="*/ 3643834 w 3955295"/>
                <a:gd name="connsiteY9" fmla="*/ 3706393 h 4130833"/>
                <a:gd name="connsiteX10" fmla="*/ 2776246 w 3955295"/>
                <a:gd name="connsiteY10" fmla="*/ 4111895 h 4130833"/>
                <a:gd name="connsiteX11" fmla="*/ 2636753 w 3955295"/>
                <a:gd name="connsiteY11" fmla="*/ 4120038 h 4130833"/>
                <a:gd name="connsiteX12" fmla="*/ 2636753 w 3955295"/>
                <a:gd name="connsiteY12" fmla="*/ 4130833 h 4130833"/>
                <a:gd name="connsiteX13" fmla="*/ 2272343 w 3955295"/>
                <a:gd name="connsiteY13" fmla="*/ 4130833 h 4130833"/>
                <a:gd name="connsiteX14" fmla="*/ 0 w 3955295"/>
                <a:gd name="connsiteY14" fmla="*/ 4130833 h 4130833"/>
                <a:gd name="connsiteX15" fmla="*/ 0 w 3955295"/>
                <a:gd name="connsiteY15" fmla="*/ 2043959 h 4130833"/>
                <a:gd name="connsiteX16" fmla="*/ 916730 w 3955295"/>
                <a:gd name="connsiteY16" fmla="*/ 2043959 h 4130833"/>
                <a:gd name="connsiteX17" fmla="*/ 918243 w 3955295"/>
                <a:gd name="connsiteY17" fmla="*/ 2019742 h 4130833"/>
                <a:gd name="connsiteX18" fmla="*/ 964388 w 3955295"/>
                <a:gd name="connsiteY18" fmla="*/ 1781097 h 4130833"/>
                <a:gd name="connsiteX19" fmla="*/ 962197 w 3955295"/>
                <a:gd name="connsiteY19" fmla="*/ 1772346 h 4130833"/>
                <a:gd name="connsiteX20" fmla="*/ 990679 w 3955295"/>
                <a:gd name="connsiteY20" fmla="*/ 1741716 h 4130833"/>
                <a:gd name="connsiteX21" fmla="*/ 992870 w 3955295"/>
                <a:gd name="connsiteY21" fmla="*/ 1741716 h 4130833"/>
                <a:gd name="connsiteX22" fmla="*/ 1498963 w 3955295"/>
                <a:gd name="connsiteY22" fmla="*/ 1032858 h 4130833"/>
                <a:gd name="connsiteX23" fmla="*/ 1899894 w 3955295"/>
                <a:gd name="connsiteY23" fmla="*/ 6763 h 4130833"/>
                <a:gd name="connsiteX24" fmla="*/ 1948755 w 3955295"/>
                <a:gd name="connsiteY24" fmla="*/ 369 h 413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55295" h="4130833">
                  <a:moveTo>
                    <a:pt x="1948755" y="369"/>
                  </a:moveTo>
                  <a:cubicBezTo>
                    <a:pt x="2434479" y="-24420"/>
                    <a:pt x="2330812" y="1206791"/>
                    <a:pt x="2105837" y="1511994"/>
                  </a:cubicBezTo>
                  <a:cubicBezTo>
                    <a:pt x="2456377" y="1490115"/>
                    <a:pt x="2782818" y="1472613"/>
                    <a:pt x="2916462" y="1468237"/>
                  </a:cubicBezTo>
                  <a:cubicBezTo>
                    <a:pt x="3245094" y="1455110"/>
                    <a:pt x="3777477" y="1487927"/>
                    <a:pt x="3838822" y="1719838"/>
                  </a:cubicBezTo>
                  <a:cubicBezTo>
                    <a:pt x="3900167" y="1962688"/>
                    <a:pt x="3830058" y="2102709"/>
                    <a:pt x="3575916" y="2146466"/>
                  </a:cubicBezTo>
                  <a:cubicBezTo>
                    <a:pt x="3799386" y="2183659"/>
                    <a:pt x="3961511" y="2343371"/>
                    <a:pt x="3954939" y="2489956"/>
                  </a:cubicBezTo>
                  <a:cubicBezTo>
                    <a:pt x="3963702" y="2689049"/>
                    <a:pt x="3810341" y="2840010"/>
                    <a:pt x="3545244" y="2835634"/>
                  </a:cubicBezTo>
                  <a:cubicBezTo>
                    <a:pt x="3746805" y="2890330"/>
                    <a:pt x="3841013" y="3006286"/>
                    <a:pt x="3832249" y="3170373"/>
                  </a:cubicBezTo>
                  <a:cubicBezTo>
                    <a:pt x="3825677" y="3325710"/>
                    <a:pt x="3676697" y="3465731"/>
                    <a:pt x="3400646" y="3472295"/>
                  </a:cubicBezTo>
                  <a:cubicBezTo>
                    <a:pt x="3558389" y="3516051"/>
                    <a:pt x="3637261" y="3564184"/>
                    <a:pt x="3643834" y="3706393"/>
                  </a:cubicBezTo>
                  <a:cubicBezTo>
                    <a:pt x="3655336" y="3959088"/>
                    <a:pt x="3261389" y="4071488"/>
                    <a:pt x="2776246" y="4111895"/>
                  </a:cubicBezTo>
                  <a:lnTo>
                    <a:pt x="2636753" y="4120038"/>
                  </a:lnTo>
                  <a:lnTo>
                    <a:pt x="2636753" y="4130833"/>
                  </a:lnTo>
                  <a:lnTo>
                    <a:pt x="2272343" y="4130833"/>
                  </a:lnTo>
                  <a:lnTo>
                    <a:pt x="0" y="4130833"/>
                  </a:lnTo>
                  <a:lnTo>
                    <a:pt x="0" y="2043959"/>
                  </a:lnTo>
                  <a:lnTo>
                    <a:pt x="916730" y="2043959"/>
                  </a:lnTo>
                  <a:lnTo>
                    <a:pt x="918243" y="2019742"/>
                  </a:lnTo>
                  <a:cubicBezTo>
                    <a:pt x="927828" y="1912504"/>
                    <a:pt x="942480" y="1825948"/>
                    <a:pt x="964388" y="1781097"/>
                  </a:cubicBezTo>
                  <a:cubicBezTo>
                    <a:pt x="964388" y="1776722"/>
                    <a:pt x="962197" y="1774534"/>
                    <a:pt x="962197" y="1772346"/>
                  </a:cubicBezTo>
                  <a:cubicBezTo>
                    <a:pt x="962197" y="1772346"/>
                    <a:pt x="962197" y="1772346"/>
                    <a:pt x="990679" y="1741716"/>
                  </a:cubicBezTo>
                  <a:cubicBezTo>
                    <a:pt x="990679" y="1741716"/>
                    <a:pt x="992870" y="1741716"/>
                    <a:pt x="992870" y="1741716"/>
                  </a:cubicBezTo>
                  <a:cubicBezTo>
                    <a:pt x="1148422" y="1485740"/>
                    <a:pt x="1389419" y="1319464"/>
                    <a:pt x="1498963" y="1032858"/>
                  </a:cubicBezTo>
                  <a:cubicBezTo>
                    <a:pt x="1711478" y="479335"/>
                    <a:pt x="1558117" y="76773"/>
                    <a:pt x="1899894" y="6763"/>
                  </a:cubicBezTo>
                  <a:cubicBezTo>
                    <a:pt x="1916805" y="3276"/>
                    <a:pt x="1933086" y="1169"/>
                    <a:pt x="1948755" y="369"/>
                  </a:cubicBez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237" name="Rectangle 236"/>
          <p:cNvSpPr/>
          <p:nvPr/>
        </p:nvSpPr>
        <p:spPr>
          <a:xfrm>
            <a:off x="10544305" y="5484154"/>
            <a:ext cx="1326243" cy="414353"/>
          </a:xfrm>
          <a:prstGeom prst="rect">
            <a:avLst/>
          </a:prstGeom>
        </p:spPr>
        <p:txBody>
          <a:bodyPr wrap="none">
            <a:spAutoFit/>
          </a:bodyPr>
          <a:lstStyle/>
          <a:p>
            <a:pPr defTabSz="951156">
              <a:defRPr/>
            </a:pPr>
            <a:r>
              <a:rPr lang="en-US" sz="2040" kern="0" dirty="0">
                <a:solidFill>
                  <a:schemeClr val="bg1"/>
                </a:solidFill>
                <a:latin typeface="Segoe UI Light"/>
              </a:rPr>
              <a:t>Central IT </a:t>
            </a:r>
          </a:p>
        </p:txBody>
      </p:sp>
      <p:sp>
        <p:nvSpPr>
          <p:cNvPr id="238" name="Freeform 17"/>
          <p:cNvSpPr>
            <a:spLocks noChangeAspect="1" noEditPoints="1"/>
          </p:cNvSpPr>
          <p:nvPr/>
        </p:nvSpPr>
        <p:spPr bwMode="black">
          <a:xfrm>
            <a:off x="9806080" y="5419344"/>
            <a:ext cx="635886" cy="636619"/>
          </a:xfrm>
          <a:custGeom>
            <a:avLst/>
            <a:gdLst>
              <a:gd name="T0" fmla="*/ 112 w 300"/>
              <a:gd name="T1" fmla="*/ 75 h 300"/>
              <a:gd name="T2" fmla="*/ 187 w 300"/>
              <a:gd name="T3" fmla="*/ 0 h 300"/>
              <a:gd name="T4" fmla="*/ 150 w 300"/>
              <a:gd name="T5" fmla="*/ 225 h 300"/>
              <a:gd name="T6" fmla="*/ 150 w 300"/>
              <a:gd name="T7" fmla="*/ 300 h 300"/>
              <a:gd name="T8" fmla="*/ 150 w 300"/>
              <a:gd name="T9" fmla="*/ 225 h 300"/>
              <a:gd name="T10" fmla="*/ 217 w 300"/>
              <a:gd name="T11" fmla="*/ 152 h 300"/>
              <a:gd name="T12" fmla="*/ 197 w 300"/>
              <a:gd name="T13" fmla="*/ 168 h 300"/>
              <a:gd name="T14" fmla="*/ 196 w 300"/>
              <a:gd name="T15" fmla="*/ 160 h 300"/>
              <a:gd name="T16" fmla="*/ 159 w 300"/>
              <a:gd name="T17" fmla="*/ 196 h 300"/>
              <a:gd name="T18" fmla="*/ 168 w 300"/>
              <a:gd name="T19" fmla="*/ 198 h 300"/>
              <a:gd name="T20" fmla="*/ 151 w 300"/>
              <a:gd name="T21" fmla="*/ 217 h 300"/>
              <a:gd name="T22" fmla="*/ 131 w 300"/>
              <a:gd name="T23" fmla="*/ 200 h 300"/>
              <a:gd name="T24" fmla="*/ 139 w 300"/>
              <a:gd name="T25" fmla="*/ 198 h 300"/>
              <a:gd name="T26" fmla="*/ 140 w 300"/>
              <a:gd name="T27" fmla="*/ 160 h 300"/>
              <a:gd name="T28" fmla="*/ 103 w 300"/>
              <a:gd name="T29" fmla="*/ 161 h 300"/>
              <a:gd name="T30" fmla="*/ 100 w 300"/>
              <a:gd name="T31" fmla="*/ 169 h 300"/>
              <a:gd name="T32" fmla="*/ 83 w 300"/>
              <a:gd name="T33" fmla="*/ 149 h 300"/>
              <a:gd name="T34" fmla="*/ 103 w 300"/>
              <a:gd name="T35" fmla="*/ 133 h 300"/>
              <a:gd name="T36" fmla="*/ 104 w 300"/>
              <a:gd name="T37" fmla="*/ 141 h 300"/>
              <a:gd name="T38" fmla="*/ 140 w 300"/>
              <a:gd name="T39" fmla="*/ 104 h 300"/>
              <a:gd name="T40" fmla="*/ 132 w 300"/>
              <a:gd name="T41" fmla="*/ 103 h 300"/>
              <a:gd name="T42" fmla="*/ 148 w 300"/>
              <a:gd name="T43" fmla="*/ 84 h 300"/>
              <a:gd name="T44" fmla="*/ 169 w 300"/>
              <a:gd name="T45" fmla="*/ 101 h 300"/>
              <a:gd name="T46" fmla="*/ 160 w 300"/>
              <a:gd name="T47" fmla="*/ 103 h 300"/>
              <a:gd name="T48" fmla="*/ 159 w 300"/>
              <a:gd name="T49" fmla="*/ 141 h 300"/>
              <a:gd name="T50" fmla="*/ 197 w 300"/>
              <a:gd name="T51" fmla="*/ 140 h 300"/>
              <a:gd name="T52" fmla="*/ 200 w 300"/>
              <a:gd name="T53" fmla="*/ 132 h 300"/>
              <a:gd name="T54" fmla="*/ 150 w 300"/>
              <a:gd name="T55" fmla="*/ 150 h 300"/>
              <a:gd name="T56" fmla="*/ 150 w 300"/>
              <a:gd name="T57" fmla="*/ 150 h 300"/>
              <a:gd name="T58" fmla="*/ 0 w 300"/>
              <a:gd name="T59" fmla="*/ 183 h 300"/>
              <a:gd name="T60" fmla="*/ 37 w 300"/>
              <a:gd name="T61" fmla="*/ 118 h 300"/>
              <a:gd name="T62" fmla="*/ 281 w 300"/>
              <a:gd name="T63" fmla="*/ 183 h 300"/>
              <a:gd name="T64" fmla="*/ 281 w 300"/>
              <a:gd name="T65" fmla="*/ 118 h 300"/>
              <a:gd name="T66" fmla="*/ 225 w 300"/>
              <a:gd name="T67" fmla="*/ 150 h 300"/>
              <a:gd name="T68" fmla="*/ 281 w 300"/>
              <a:gd name="T69" fmla="*/ 183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0" h="300">
                <a:moveTo>
                  <a:pt x="187" y="75"/>
                </a:moveTo>
                <a:cubicBezTo>
                  <a:pt x="112" y="75"/>
                  <a:pt x="112" y="75"/>
                  <a:pt x="112" y="75"/>
                </a:cubicBezTo>
                <a:cubicBezTo>
                  <a:pt x="112" y="0"/>
                  <a:pt x="112" y="0"/>
                  <a:pt x="112" y="0"/>
                </a:cubicBezTo>
                <a:cubicBezTo>
                  <a:pt x="187" y="0"/>
                  <a:pt x="187" y="0"/>
                  <a:pt x="187" y="0"/>
                </a:cubicBezTo>
                <a:lnTo>
                  <a:pt x="187" y="75"/>
                </a:lnTo>
                <a:close/>
                <a:moveTo>
                  <a:pt x="150" y="225"/>
                </a:moveTo>
                <a:cubicBezTo>
                  <a:pt x="129" y="225"/>
                  <a:pt x="112" y="242"/>
                  <a:pt x="112" y="263"/>
                </a:cubicBezTo>
                <a:cubicBezTo>
                  <a:pt x="112" y="284"/>
                  <a:pt x="129" y="300"/>
                  <a:pt x="150" y="300"/>
                </a:cubicBezTo>
                <a:cubicBezTo>
                  <a:pt x="171" y="300"/>
                  <a:pt x="187" y="284"/>
                  <a:pt x="187" y="263"/>
                </a:cubicBezTo>
                <a:cubicBezTo>
                  <a:pt x="187" y="242"/>
                  <a:pt x="171" y="225"/>
                  <a:pt x="150" y="225"/>
                </a:cubicBezTo>
                <a:close/>
                <a:moveTo>
                  <a:pt x="217" y="149"/>
                </a:moveTo>
                <a:cubicBezTo>
                  <a:pt x="218" y="150"/>
                  <a:pt x="218" y="151"/>
                  <a:pt x="217" y="152"/>
                </a:cubicBezTo>
                <a:cubicBezTo>
                  <a:pt x="200" y="169"/>
                  <a:pt x="200" y="169"/>
                  <a:pt x="200" y="169"/>
                </a:cubicBezTo>
                <a:cubicBezTo>
                  <a:pt x="198" y="171"/>
                  <a:pt x="197" y="170"/>
                  <a:pt x="197" y="168"/>
                </a:cubicBezTo>
                <a:cubicBezTo>
                  <a:pt x="197" y="161"/>
                  <a:pt x="197" y="161"/>
                  <a:pt x="197" y="161"/>
                </a:cubicBezTo>
                <a:cubicBezTo>
                  <a:pt x="197" y="160"/>
                  <a:pt x="197" y="160"/>
                  <a:pt x="196" y="160"/>
                </a:cubicBezTo>
                <a:cubicBezTo>
                  <a:pt x="159" y="160"/>
                  <a:pt x="159" y="160"/>
                  <a:pt x="159" y="160"/>
                </a:cubicBezTo>
                <a:cubicBezTo>
                  <a:pt x="159" y="196"/>
                  <a:pt x="159" y="196"/>
                  <a:pt x="159" y="196"/>
                </a:cubicBezTo>
                <a:cubicBezTo>
                  <a:pt x="159" y="197"/>
                  <a:pt x="160" y="198"/>
                  <a:pt x="160" y="198"/>
                </a:cubicBezTo>
                <a:cubicBezTo>
                  <a:pt x="168" y="198"/>
                  <a:pt x="168" y="198"/>
                  <a:pt x="168" y="198"/>
                </a:cubicBezTo>
                <a:cubicBezTo>
                  <a:pt x="169" y="198"/>
                  <a:pt x="170" y="199"/>
                  <a:pt x="169" y="200"/>
                </a:cubicBezTo>
                <a:cubicBezTo>
                  <a:pt x="151" y="217"/>
                  <a:pt x="151" y="217"/>
                  <a:pt x="151" y="217"/>
                </a:cubicBezTo>
                <a:cubicBezTo>
                  <a:pt x="151" y="218"/>
                  <a:pt x="149" y="218"/>
                  <a:pt x="148" y="217"/>
                </a:cubicBezTo>
                <a:cubicBezTo>
                  <a:pt x="131" y="200"/>
                  <a:pt x="131" y="200"/>
                  <a:pt x="131" y="200"/>
                </a:cubicBezTo>
                <a:cubicBezTo>
                  <a:pt x="130" y="199"/>
                  <a:pt x="130" y="198"/>
                  <a:pt x="132" y="198"/>
                </a:cubicBezTo>
                <a:cubicBezTo>
                  <a:pt x="139" y="198"/>
                  <a:pt x="139" y="198"/>
                  <a:pt x="139" y="198"/>
                </a:cubicBezTo>
                <a:cubicBezTo>
                  <a:pt x="140" y="198"/>
                  <a:pt x="140" y="197"/>
                  <a:pt x="140" y="196"/>
                </a:cubicBezTo>
                <a:cubicBezTo>
                  <a:pt x="140" y="160"/>
                  <a:pt x="140" y="160"/>
                  <a:pt x="140" y="160"/>
                </a:cubicBezTo>
                <a:cubicBezTo>
                  <a:pt x="104" y="160"/>
                  <a:pt x="104" y="160"/>
                  <a:pt x="104" y="160"/>
                </a:cubicBezTo>
                <a:cubicBezTo>
                  <a:pt x="103" y="160"/>
                  <a:pt x="103" y="160"/>
                  <a:pt x="103" y="161"/>
                </a:cubicBezTo>
                <a:cubicBezTo>
                  <a:pt x="103" y="168"/>
                  <a:pt x="103" y="168"/>
                  <a:pt x="103" y="168"/>
                </a:cubicBezTo>
                <a:cubicBezTo>
                  <a:pt x="103" y="170"/>
                  <a:pt x="101" y="171"/>
                  <a:pt x="100" y="169"/>
                </a:cubicBezTo>
                <a:cubicBezTo>
                  <a:pt x="83" y="152"/>
                  <a:pt x="83" y="152"/>
                  <a:pt x="83" y="152"/>
                </a:cubicBezTo>
                <a:cubicBezTo>
                  <a:pt x="82" y="151"/>
                  <a:pt x="82" y="150"/>
                  <a:pt x="83" y="149"/>
                </a:cubicBezTo>
                <a:cubicBezTo>
                  <a:pt x="100" y="132"/>
                  <a:pt x="100" y="132"/>
                  <a:pt x="100" y="132"/>
                </a:cubicBezTo>
                <a:cubicBezTo>
                  <a:pt x="101" y="130"/>
                  <a:pt x="103" y="131"/>
                  <a:pt x="103" y="133"/>
                </a:cubicBezTo>
                <a:cubicBezTo>
                  <a:pt x="103" y="140"/>
                  <a:pt x="103" y="140"/>
                  <a:pt x="103" y="140"/>
                </a:cubicBezTo>
                <a:cubicBezTo>
                  <a:pt x="103" y="140"/>
                  <a:pt x="103" y="141"/>
                  <a:pt x="104" y="141"/>
                </a:cubicBezTo>
                <a:cubicBezTo>
                  <a:pt x="140" y="141"/>
                  <a:pt x="140" y="141"/>
                  <a:pt x="140" y="141"/>
                </a:cubicBezTo>
                <a:cubicBezTo>
                  <a:pt x="140" y="104"/>
                  <a:pt x="140" y="104"/>
                  <a:pt x="140" y="104"/>
                </a:cubicBezTo>
                <a:cubicBezTo>
                  <a:pt x="140" y="104"/>
                  <a:pt x="140" y="103"/>
                  <a:pt x="139" y="103"/>
                </a:cubicBezTo>
                <a:cubicBezTo>
                  <a:pt x="132" y="103"/>
                  <a:pt x="132" y="103"/>
                  <a:pt x="132" y="103"/>
                </a:cubicBezTo>
                <a:cubicBezTo>
                  <a:pt x="130" y="103"/>
                  <a:pt x="130" y="102"/>
                  <a:pt x="131" y="101"/>
                </a:cubicBezTo>
                <a:cubicBezTo>
                  <a:pt x="148" y="84"/>
                  <a:pt x="148" y="84"/>
                  <a:pt x="148" y="84"/>
                </a:cubicBezTo>
                <a:cubicBezTo>
                  <a:pt x="149" y="83"/>
                  <a:pt x="151" y="83"/>
                  <a:pt x="151" y="84"/>
                </a:cubicBezTo>
                <a:cubicBezTo>
                  <a:pt x="169" y="101"/>
                  <a:pt x="169" y="101"/>
                  <a:pt x="169" y="101"/>
                </a:cubicBezTo>
                <a:cubicBezTo>
                  <a:pt x="170" y="102"/>
                  <a:pt x="169" y="103"/>
                  <a:pt x="168" y="103"/>
                </a:cubicBezTo>
                <a:cubicBezTo>
                  <a:pt x="160" y="103"/>
                  <a:pt x="160" y="103"/>
                  <a:pt x="160" y="103"/>
                </a:cubicBezTo>
                <a:cubicBezTo>
                  <a:pt x="160" y="103"/>
                  <a:pt x="159" y="104"/>
                  <a:pt x="159" y="104"/>
                </a:cubicBezTo>
                <a:cubicBezTo>
                  <a:pt x="159" y="141"/>
                  <a:pt x="159" y="141"/>
                  <a:pt x="159" y="141"/>
                </a:cubicBezTo>
                <a:cubicBezTo>
                  <a:pt x="196" y="141"/>
                  <a:pt x="196" y="141"/>
                  <a:pt x="196" y="141"/>
                </a:cubicBezTo>
                <a:cubicBezTo>
                  <a:pt x="197" y="141"/>
                  <a:pt x="197" y="140"/>
                  <a:pt x="197" y="140"/>
                </a:cubicBezTo>
                <a:cubicBezTo>
                  <a:pt x="197" y="133"/>
                  <a:pt x="197" y="133"/>
                  <a:pt x="197" y="133"/>
                </a:cubicBezTo>
                <a:cubicBezTo>
                  <a:pt x="197" y="131"/>
                  <a:pt x="198" y="130"/>
                  <a:pt x="200" y="132"/>
                </a:cubicBezTo>
                <a:lnTo>
                  <a:pt x="217" y="149"/>
                </a:lnTo>
                <a:close/>
                <a:moveTo>
                  <a:pt x="150" y="150"/>
                </a:moveTo>
                <a:cubicBezTo>
                  <a:pt x="150" y="150"/>
                  <a:pt x="150" y="150"/>
                  <a:pt x="150" y="150"/>
                </a:cubicBezTo>
                <a:cubicBezTo>
                  <a:pt x="150" y="150"/>
                  <a:pt x="150" y="150"/>
                  <a:pt x="150" y="150"/>
                </a:cubicBezTo>
                <a:cubicBezTo>
                  <a:pt x="150" y="150"/>
                  <a:pt x="150" y="150"/>
                  <a:pt x="150" y="150"/>
                </a:cubicBezTo>
                <a:close/>
                <a:moveTo>
                  <a:pt x="0" y="183"/>
                </a:moveTo>
                <a:cubicBezTo>
                  <a:pt x="75" y="183"/>
                  <a:pt x="75" y="183"/>
                  <a:pt x="75" y="183"/>
                </a:cubicBezTo>
                <a:cubicBezTo>
                  <a:pt x="37" y="118"/>
                  <a:pt x="37" y="118"/>
                  <a:pt x="37" y="118"/>
                </a:cubicBezTo>
                <a:lnTo>
                  <a:pt x="0" y="183"/>
                </a:lnTo>
                <a:close/>
                <a:moveTo>
                  <a:pt x="281" y="183"/>
                </a:moveTo>
                <a:cubicBezTo>
                  <a:pt x="300" y="150"/>
                  <a:pt x="300" y="150"/>
                  <a:pt x="300" y="150"/>
                </a:cubicBezTo>
                <a:cubicBezTo>
                  <a:pt x="281" y="118"/>
                  <a:pt x="281" y="118"/>
                  <a:pt x="281" y="118"/>
                </a:cubicBezTo>
                <a:cubicBezTo>
                  <a:pt x="244" y="118"/>
                  <a:pt x="244" y="118"/>
                  <a:pt x="244" y="118"/>
                </a:cubicBezTo>
                <a:cubicBezTo>
                  <a:pt x="225" y="150"/>
                  <a:pt x="225" y="150"/>
                  <a:pt x="225" y="150"/>
                </a:cubicBezTo>
                <a:cubicBezTo>
                  <a:pt x="244" y="183"/>
                  <a:pt x="244" y="183"/>
                  <a:pt x="244" y="183"/>
                </a:cubicBezTo>
                <a:lnTo>
                  <a:pt x="281" y="183"/>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kern="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566074280"/>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39881" t="14455" b="10954"/>
          <a:stretch/>
        </p:blipFill>
        <p:spPr>
          <a:xfrm>
            <a:off x="882" y="-1"/>
            <a:ext cx="12434711" cy="6994526"/>
          </a:xfrm>
          <a:prstGeom prst="rect">
            <a:avLst/>
          </a:prstGeom>
        </p:spPr>
      </p:pic>
      <p:sp>
        <p:nvSpPr>
          <p:cNvPr id="2" name="Title 1"/>
          <p:cNvSpPr>
            <a:spLocks noGrp="1"/>
          </p:cNvSpPr>
          <p:nvPr>
            <p:ph type="title"/>
          </p:nvPr>
        </p:nvSpPr>
        <p:spPr/>
        <p:txBody>
          <a:bodyPr/>
          <a:lstStyle/>
          <a:p>
            <a:r>
              <a:rPr lang="en-US" dirty="0">
                <a:solidFill>
                  <a:schemeClr val="bg1"/>
                </a:solidFill>
              </a:rPr>
              <a:t>Durable Hybrid scenarios</a:t>
            </a:r>
          </a:p>
        </p:txBody>
      </p:sp>
      <p:grpSp>
        <p:nvGrpSpPr>
          <p:cNvPr id="29" name="Group 28"/>
          <p:cNvGrpSpPr/>
          <p:nvPr/>
        </p:nvGrpSpPr>
        <p:grpSpPr>
          <a:xfrm>
            <a:off x="5338325" y="1212849"/>
            <a:ext cx="1990914" cy="1636478"/>
            <a:chOff x="2746352" y="1324187"/>
            <a:chExt cx="1952054" cy="1604536"/>
          </a:xfrm>
        </p:grpSpPr>
        <p:sp>
          <p:nvSpPr>
            <p:cNvPr id="30" name="Rectangle 29"/>
            <p:cNvSpPr/>
            <p:nvPr/>
          </p:nvSpPr>
          <p:spPr bwMode="auto">
            <a:xfrm>
              <a:off x="2746352" y="1324187"/>
              <a:ext cx="1952054" cy="1604536"/>
            </a:xfrm>
            <a:prstGeom prst="rect">
              <a:avLst/>
            </a:prstGeom>
            <a:solidFill>
              <a:srgbClr val="FFFFFF">
                <a:alpha val="10000"/>
              </a:srgbClr>
            </a:solidFill>
            <a:ln w="19050" cap="flat" cmpd="sng" algn="ctr">
              <a:solidFill>
                <a:srgbClr val="FFFFFF">
                  <a:alpha val="50000"/>
                </a:srgbClr>
              </a:solidFill>
              <a:prstDash val="solid"/>
              <a:headEnd type="none" w="med" len="med"/>
              <a:tailEnd type="none" w="med" len="med"/>
            </a:ln>
            <a:effectLst/>
          </p:spPr>
          <p:txBody>
            <a:bodyPr rot="0" spcFirstLastPara="0" vertOverflow="overflow" horzOverflow="overflow" vert="horz" wrap="square" lIns="233117" tIns="186494" rIns="186494" bIns="186494" numCol="1" spcCol="0" rtlCol="0" fromWordArt="0" anchor="t" anchorCtr="0" forceAA="0" compatLnSpc="1">
              <a:prstTxWarp prst="textNoShape">
                <a:avLst/>
              </a:prstTxWarp>
              <a:noAutofit/>
            </a:bodyPr>
            <a:lstStyle/>
            <a:p>
              <a:pPr defTabSz="931984">
                <a:defRPr/>
              </a:pPr>
              <a:endParaRPr lang="en-US" sz="3264" kern="0" dirty="0">
                <a:solidFill>
                  <a:srgbClr val="FFFFFF"/>
                </a:solidFill>
                <a:latin typeface="Segoe Pro Display" panose="020B0502040504020203" pitchFamily="34" charset="0"/>
              </a:endParaRPr>
            </a:p>
          </p:txBody>
        </p:sp>
        <p:cxnSp>
          <p:nvCxnSpPr>
            <p:cNvPr id="31" name="Straight Connector 30"/>
            <p:cNvCxnSpPr/>
            <p:nvPr/>
          </p:nvCxnSpPr>
          <p:spPr>
            <a:xfrm flipV="1">
              <a:off x="2811483" y="2213673"/>
              <a:ext cx="1821791" cy="3001"/>
            </a:xfrm>
            <a:prstGeom prst="line">
              <a:avLst/>
            </a:prstGeom>
            <a:noFill/>
            <a:ln w="19050" cap="flat" cmpd="sng" algn="ctr">
              <a:solidFill>
                <a:srgbClr val="FFFFFF">
                  <a:alpha val="50000"/>
                </a:srgbClr>
              </a:solidFill>
              <a:prstDash val="solid"/>
              <a:headEnd type="none"/>
              <a:tailEnd type="none"/>
            </a:ln>
            <a:effectLst/>
          </p:spPr>
        </p:cxnSp>
      </p:grpSp>
      <p:grpSp>
        <p:nvGrpSpPr>
          <p:cNvPr id="32" name="Group 31"/>
          <p:cNvGrpSpPr/>
          <p:nvPr/>
        </p:nvGrpSpPr>
        <p:grpSpPr>
          <a:xfrm>
            <a:off x="8352300" y="3208319"/>
            <a:ext cx="1990914" cy="1636478"/>
            <a:chOff x="7201346" y="1324187"/>
            <a:chExt cx="1952054" cy="1604536"/>
          </a:xfrm>
        </p:grpSpPr>
        <p:sp>
          <p:nvSpPr>
            <p:cNvPr id="33" name="Rectangle 32"/>
            <p:cNvSpPr/>
            <p:nvPr/>
          </p:nvSpPr>
          <p:spPr bwMode="auto">
            <a:xfrm>
              <a:off x="7201346" y="1324187"/>
              <a:ext cx="1952054" cy="1604536"/>
            </a:xfrm>
            <a:prstGeom prst="rect">
              <a:avLst/>
            </a:prstGeom>
            <a:solidFill>
              <a:srgbClr val="FFFFFF">
                <a:alpha val="10000"/>
              </a:srgbClr>
            </a:solidFill>
            <a:ln w="19050" cap="flat" cmpd="sng" algn="ctr">
              <a:solidFill>
                <a:srgbClr val="FFFFFF">
                  <a:alpha val="50000"/>
                </a:srgbClr>
              </a:solidFill>
              <a:prstDash val="solid"/>
              <a:headEnd type="none" w="med" len="med"/>
              <a:tailEnd type="none" w="med" len="med"/>
            </a:ln>
            <a:effectLst/>
          </p:spPr>
          <p:txBody>
            <a:bodyPr rot="0" spcFirstLastPara="0" vertOverflow="overflow" horzOverflow="overflow" vert="horz" wrap="square" lIns="233117" tIns="186494" rIns="186494" bIns="186494" numCol="1" spcCol="0" rtlCol="0" fromWordArt="0" anchor="t" anchorCtr="0" forceAA="0" compatLnSpc="1">
              <a:prstTxWarp prst="textNoShape">
                <a:avLst/>
              </a:prstTxWarp>
              <a:noAutofit/>
            </a:bodyPr>
            <a:lstStyle/>
            <a:p>
              <a:pPr defTabSz="931984">
                <a:defRPr/>
              </a:pPr>
              <a:endParaRPr lang="en-US" sz="3264" kern="0" dirty="0">
                <a:solidFill>
                  <a:srgbClr val="FFFFFF"/>
                </a:solidFill>
                <a:latin typeface="Segoe Pro Display" panose="020B0502040504020203" pitchFamily="34" charset="0"/>
              </a:endParaRPr>
            </a:p>
          </p:txBody>
        </p:sp>
        <p:cxnSp>
          <p:nvCxnSpPr>
            <p:cNvPr id="34" name="Straight Connector 33"/>
            <p:cNvCxnSpPr/>
            <p:nvPr/>
          </p:nvCxnSpPr>
          <p:spPr>
            <a:xfrm flipV="1">
              <a:off x="7266478" y="2203970"/>
              <a:ext cx="1821791" cy="3001"/>
            </a:xfrm>
            <a:prstGeom prst="line">
              <a:avLst/>
            </a:prstGeom>
            <a:noFill/>
            <a:ln w="19050" cap="flat" cmpd="sng" algn="ctr">
              <a:solidFill>
                <a:srgbClr val="FFFFFF">
                  <a:alpha val="50000"/>
                </a:srgbClr>
              </a:solidFill>
              <a:prstDash val="solid"/>
              <a:headEnd type="none"/>
              <a:tailEnd type="none"/>
            </a:ln>
            <a:effectLst/>
          </p:spPr>
        </p:cxnSp>
        <p:sp>
          <p:nvSpPr>
            <p:cNvPr id="35" name="Freeform 123"/>
            <p:cNvSpPr/>
            <p:nvPr/>
          </p:nvSpPr>
          <p:spPr bwMode="auto">
            <a:xfrm rot="2700000">
              <a:off x="7981259" y="1580720"/>
              <a:ext cx="392226" cy="366717"/>
            </a:xfrm>
            <a:custGeom>
              <a:avLst/>
              <a:gdLst>
                <a:gd name="connsiteX0" fmla="*/ 314803 w 613867"/>
                <a:gd name="connsiteY0" fmla="*/ 374281 h 613867"/>
                <a:gd name="connsiteX1" fmla="*/ 390557 w 613867"/>
                <a:gd name="connsiteY1" fmla="*/ 450035 h 613867"/>
                <a:gd name="connsiteX2" fmla="*/ 330696 w 613867"/>
                <a:gd name="connsiteY2" fmla="*/ 509896 h 613867"/>
                <a:gd name="connsiteX3" fmla="*/ 507842 w 613867"/>
                <a:gd name="connsiteY3" fmla="*/ 504902 h 613867"/>
                <a:gd name="connsiteX4" fmla="*/ 512837 w 613867"/>
                <a:gd name="connsiteY4" fmla="*/ 327756 h 613867"/>
                <a:gd name="connsiteX5" fmla="*/ 452975 w 613867"/>
                <a:gd name="connsiteY5" fmla="*/ 387617 h 613867"/>
                <a:gd name="connsiteX6" fmla="*/ 377221 w 613867"/>
                <a:gd name="connsiteY6" fmla="*/ 311863 h 613867"/>
                <a:gd name="connsiteX7" fmla="*/ 367619 w 613867"/>
                <a:gd name="connsiteY7" fmla="*/ 63753 h 613867"/>
                <a:gd name="connsiteX8" fmla="*/ 372612 w 613867"/>
                <a:gd name="connsiteY8" fmla="*/ 240900 h 613867"/>
                <a:gd name="connsiteX9" fmla="*/ 549761 w 613867"/>
                <a:gd name="connsiteY9" fmla="*/ 245895 h 613867"/>
                <a:gd name="connsiteX10" fmla="*/ 489898 w 613867"/>
                <a:gd name="connsiteY10" fmla="*/ 186033 h 613867"/>
                <a:gd name="connsiteX11" fmla="*/ 565652 w 613867"/>
                <a:gd name="connsiteY11" fmla="*/ 110279 h 613867"/>
                <a:gd name="connsiteX12" fmla="*/ 503234 w 613867"/>
                <a:gd name="connsiteY12" fmla="*/ 47861 h 613867"/>
                <a:gd name="connsiteX13" fmla="*/ 427480 w 613867"/>
                <a:gd name="connsiteY13" fmla="*/ 123615 h 613867"/>
                <a:gd name="connsiteX14" fmla="*/ 60550 w 613867"/>
                <a:gd name="connsiteY14" fmla="*/ 370823 h 613867"/>
                <a:gd name="connsiteX15" fmla="*/ 120411 w 613867"/>
                <a:gd name="connsiteY15" fmla="*/ 430684 h 613867"/>
                <a:gd name="connsiteX16" fmla="*/ 44657 w 613867"/>
                <a:gd name="connsiteY16" fmla="*/ 506438 h 613867"/>
                <a:gd name="connsiteX17" fmla="*/ 107075 w 613867"/>
                <a:gd name="connsiteY17" fmla="*/ 568856 h 613867"/>
                <a:gd name="connsiteX18" fmla="*/ 182829 w 613867"/>
                <a:gd name="connsiteY18" fmla="*/ 493102 h 613867"/>
                <a:gd name="connsiteX19" fmla="*/ 242691 w 613867"/>
                <a:gd name="connsiteY19" fmla="*/ 552964 h 613867"/>
                <a:gd name="connsiteX20" fmla="*/ 237696 w 613867"/>
                <a:gd name="connsiteY20" fmla="*/ 375818 h 613867"/>
                <a:gd name="connsiteX21" fmla="*/ 104519 w 613867"/>
                <a:gd name="connsiteY21" fmla="*/ 101580 h 613867"/>
                <a:gd name="connsiteX22" fmla="*/ 99524 w 613867"/>
                <a:gd name="connsiteY22" fmla="*/ 278727 h 613867"/>
                <a:gd name="connsiteX23" fmla="*/ 159386 w 613867"/>
                <a:gd name="connsiteY23" fmla="*/ 218865 h 613867"/>
                <a:gd name="connsiteX24" fmla="*/ 235140 w 613867"/>
                <a:gd name="connsiteY24" fmla="*/ 294619 h 613867"/>
                <a:gd name="connsiteX25" fmla="*/ 297558 w 613867"/>
                <a:gd name="connsiteY25" fmla="*/ 232201 h 613867"/>
                <a:gd name="connsiteX26" fmla="*/ 221804 w 613867"/>
                <a:gd name="connsiteY26" fmla="*/ 156447 h 613867"/>
                <a:gd name="connsiteX27" fmla="*/ 281665 w 613867"/>
                <a:gd name="connsiteY27" fmla="*/ 96586 h 613867"/>
                <a:gd name="connsiteX28" fmla="*/ 29967 w 613867"/>
                <a:gd name="connsiteY28" fmla="*/ 29967 h 613867"/>
                <a:gd name="connsiteX29" fmla="*/ 102313 w 613867"/>
                <a:gd name="connsiteY29" fmla="*/ 0 h 613867"/>
                <a:gd name="connsiteX30" fmla="*/ 511554 w 613867"/>
                <a:gd name="connsiteY30" fmla="*/ 0 h 613867"/>
                <a:gd name="connsiteX31" fmla="*/ 613867 w 613867"/>
                <a:gd name="connsiteY31" fmla="*/ 102313 h 613867"/>
                <a:gd name="connsiteX32" fmla="*/ 613867 w 613867"/>
                <a:gd name="connsiteY32" fmla="*/ 511554 h 613867"/>
                <a:gd name="connsiteX33" fmla="*/ 511554 w 613867"/>
                <a:gd name="connsiteY33" fmla="*/ 613867 h 613867"/>
                <a:gd name="connsiteX34" fmla="*/ 102313 w 613867"/>
                <a:gd name="connsiteY34" fmla="*/ 613867 h 613867"/>
                <a:gd name="connsiteX35" fmla="*/ 0 w 613867"/>
                <a:gd name="connsiteY35" fmla="*/ 511554 h 613867"/>
                <a:gd name="connsiteX36" fmla="*/ 0 w 613867"/>
                <a:gd name="connsiteY36" fmla="*/ 102313 h 613867"/>
                <a:gd name="connsiteX37" fmla="*/ 29967 w 613867"/>
                <a:gd name="connsiteY37" fmla="*/ 29967 h 613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13867" h="613867">
                  <a:moveTo>
                    <a:pt x="314803" y="374281"/>
                  </a:moveTo>
                  <a:lnTo>
                    <a:pt x="390557" y="450035"/>
                  </a:lnTo>
                  <a:lnTo>
                    <a:pt x="330696" y="509896"/>
                  </a:lnTo>
                  <a:lnTo>
                    <a:pt x="507842" y="504902"/>
                  </a:lnTo>
                  <a:lnTo>
                    <a:pt x="512837" y="327756"/>
                  </a:lnTo>
                  <a:lnTo>
                    <a:pt x="452975" y="387617"/>
                  </a:lnTo>
                  <a:lnTo>
                    <a:pt x="377221" y="311863"/>
                  </a:lnTo>
                  <a:close/>
                  <a:moveTo>
                    <a:pt x="367619" y="63753"/>
                  </a:moveTo>
                  <a:lnTo>
                    <a:pt x="372612" y="240900"/>
                  </a:lnTo>
                  <a:lnTo>
                    <a:pt x="549761" y="245895"/>
                  </a:lnTo>
                  <a:lnTo>
                    <a:pt x="489898" y="186033"/>
                  </a:lnTo>
                  <a:lnTo>
                    <a:pt x="565652" y="110279"/>
                  </a:lnTo>
                  <a:lnTo>
                    <a:pt x="503234" y="47861"/>
                  </a:lnTo>
                  <a:lnTo>
                    <a:pt x="427480" y="123615"/>
                  </a:lnTo>
                  <a:close/>
                  <a:moveTo>
                    <a:pt x="60550" y="370823"/>
                  </a:moveTo>
                  <a:lnTo>
                    <a:pt x="120411" y="430684"/>
                  </a:lnTo>
                  <a:lnTo>
                    <a:pt x="44657" y="506438"/>
                  </a:lnTo>
                  <a:lnTo>
                    <a:pt x="107075" y="568856"/>
                  </a:lnTo>
                  <a:lnTo>
                    <a:pt x="182829" y="493102"/>
                  </a:lnTo>
                  <a:lnTo>
                    <a:pt x="242691" y="552964"/>
                  </a:lnTo>
                  <a:lnTo>
                    <a:pt x="237696" y="375818"/>
                  </a:lnTo>
                  <a:close/>
                  <a:moveTo>
                    <a:pt x="104519" y="101580"/>
                  </a:moveTo>
                  <a:lnTo>
                    <a:pt x="99524" y="278727"/>
                  </a:lnTo>
                  <a:lnTo>
                    <a:pt x="159386" y="218865"/>
                  </a:lnTo>
                  <a:lnTo>
                    <a:pt x="235140" y="294619"/>
                  </a:lnTo>
                  <a:lnTo>
                    <a:pt x="297558" y="232201"/>
                  </a:lnTo>
                  <a:lnTo>
                    <a:pt x="221804" y="156447"/>
                  </a:lnTo>
                  <a:lnTo>
                    <a:pt x="281665" y="96586"/>
                  </a:lnTo>
                  <a:close/>
                  <a:moveTo>
                    <a:pt x="29967" y="29967"/>
                  </a:moveTo>
                  <a:cubicBezTo>
                    <a:pt x="48482" y="11452"/>
                    <a:pt x="74060" y="0"/>
                    <a:pt x="102313" y="0"/>
                  </a:cubicBezTo>
                  <a:lnTo>
                    <a:pt x="511554" y="0"/>
                  </a:lnTo>
                  <a:cubicBezTo>
                    <a:pt x="568060" y="0"/>
                    <a:pt x="613867" y="45807"/>
                    <a:pt x="613867" y="102313"/>
                  </a:cubicBezTo>
                  <a:lnTo>
                    <a:pt x="613867" y="511554"/>
                  </a:lnTo>
                  <a:cubicBezTo>
                    <a:pt x="613867" y="568060"/>
                    <a:pt x="568060" y="613867"/>
                    <a:pt x="511554" y="613867"/>
                  </a:cubicBezTo>
                  <a:lnTo>
                    <a:pt x="102313" y="613867"/>
                  </a:lnTo>
                  <a:cubicBezTo>
                    <a:pt x="45807" y="613867"/>
                    <a:pt x="0" y="568060"/>
                    <a:pt x="0" y="511554"/>
                  </a:cubicBezTo>
                  <a:lnTo>
                    <a:pt x="0" y="102313"/>
                  </a:lnTo>
                  <a:cubicBezTo>
                    <a:pt x="0" y="74060"/>
                    <a:pt x="11452" y="48482"/>
                    <a:pt x="29967" y="29967"/>
                  </a:cubicBez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90207" tIns="152165" rIns="190207" bIns="152165" numCol="1" spcCol="0" rtlCol="0" fromWordArt="0" anchor="t" anchorCtr="0" forceAA="0" compatLnSpc="1">
              <a:prstTxWarp prst="textNoShape">
                <a:avLst/>
              </a:prstTxWarp>
              <a:noAutofit/>
            </a:bodyPr>
            <a:lstStyle/>
            <a:p>
              <a:pPr algn="ctr" defTabSz="969768" fontAlgn="base">
                <a:lnSpc>
                  <a:spcPct val="90000"/>
                </a:lnSpc>
                <a:spcBef>
                  <a:spcPct val="0"/>
                </a:spcBef>
                <a:spcAft>
                  <a:spcPct val="0"/>
                </a:spcAft>
                <a:defRPr/>
              </a:pPr>
              <a:endParaRPr lang="en-US" sz="1836" b="1" kern="0" dirty="0">
                <a:solidFill>
                  <a:prstClr val="white"/>
                </a:solidFill>
                <a:latin typeface="Calibri Light" panose="020F0302020204030204"/>
                <a:ea typeface="Segoe UI" pitchFamily="34" charset="0"/>
                <a:cs typeface="Segoe UI" pitchFamily="34" charset="0"/>
              </a:endParaRPr>
            </a:p>
          </p:txBody>
        </p:sp>
        <p:sp>
          <p:nvSpPr>
            <p:cNvPr id="36" name="Rectangle 35"/>
            <p:cNvSpPr/>
            <p:nvPr/>
          </p:nvSpPr>
          <p:spPr>
            <a:xfrm>
              <a:off x="7348468" y="2348754"/>
              <a:ext cx="1657826" cy="374846"/>
            </a:xfrm>
            <a:prstGeom prst="rect">
              <a:avLst/>
            </a:prstGeom>
          </p:spPr>
          <p:txBody>
            <a:bodyPr wrap="none">
              <a:spAutoFit/>
            </a:bodyPr>
            <a:lstStyle/>
            <a:p>
              <a:pPr algn="ctr" defTabSz="932417">
                <a:lnSpc>
                  <a:spcPct val="90000"/>
                </a:lnSpc>
                <a:defRPr/>
              </a:pPr>
              <a:r>
                <a:rPr lang="en-US" sz="2040" kern="0" dirty="0">
                  <a:solidFill>
                    <a:schemeClr val="bg1"/>
                  </a:solidFill>
                  <a:latin typeface="Segoe UI Light"/>
                </a:rPr>
                <a:t>Disconnected</a:t>
              </a:r>
              <a:endParaRPr lang="en-US" sz="2040" kern="0" dirty="0">
                <a:solidFill>
                  <a:srgbClr val="FFFFFF"/>
                </a:solidFill>
                <a:latin typeface="Segoe Pro Display" panose="020B0502040504020203" pitchFamily="34" charset="0"/>
              </a:endParaRPr>
            </a:p>
          </p:txBody>
        </p:sp>
      </p:grpSp>
      <p:grpSp>
        <p:nvGrpSpPr>
          <p:cNvPr id="37" name="Group 36"/>
          <p:cNvGrpSpPr/>
          <p:nvPr/>
        </p:nvGrpSpPr>
        <p:grpSpPr>
          <a:xfrm>
            <a:off x="5343222" y="3208319"/>
            <a:ext cx="1990914" cy="1636478"/>
            <a:chOff x="7196444" y="3106159"/>
            <a:chExt cx="1952054" cy="1604536"/>
          </a:xfrm>
        </p:grpSpPr>
        <p:sp>
          <p:nvSpPr>
            <p:cNvPr id="38" name="Rectangle 37"/>
            <p:cNvSpPr/>
            <p:nvPr/>
          </p:nvSpPr>
          <p:spPr bwMode="auto">
            <a:xfrm>
              <a:off x="7196444" y="3106159"/>
              <a:ext cx="1952054" cy="1604536"/>
            </a:xfrm>
            <a:prstGeom prst="rect">
              <a:avLst/>
            </a:prstGeom>
            <a:solidFill>
              <a:srgbClr val="FFFFFF">
                <a:alpha val="10000"/>
              </a:srgbClr>
            </a:solidFill>
            <a:ln w="19050" cap="flat" cmpd="sng" algn="ctr">
              <a:solidFill>
                <a:srgbClr val="FFFFFF">
                  <a:alpha val="50000"/>
                </a:srgbClr>
              </a:solidFill>
              <a:prstDash val="solid"/>
              <a:headEnd type="none" w="med" len="med"/>
              <a:tailEnd type="none" w="med" len="med"/>
            </a:ln>
            <a:effectLst/>
          </p:spPr>
          <p:txBody>
            <a:bodyPr rot="0" spcFirstLastPara="0" vertOverflow="overflow" horzOverflow="overflow" vert="horz" wrap="square" lIns="233117" tIns="186494" rIns="186494" bIns="186494" numCol="1" spcCol="0" rtlCol="0" fromWordArt="0" anchor="t" anchorCtr="0" forceAA="0" compatLnSpc="1">
              <a:prstTxWarp prst="textNoShape">
                <a:avLst/>
              </a:prstTxWarp>
              <a:noAutofit/>
            </a:bodyPr>
            <a:lstStyle/>
            <a:p>
              <a:pPr defTabSz="931984">
                <a:defRPr/>
              </a:pPr>
              <a:endParaRPr lang="en-US" sz="3264" kern="0" dirty="0">
                <a:solidFill>
                  <a:srgbClr val="FFFFFF"/>
                </a:solidFill>
                <a:latin typeface="Segoe Pro Display" panose="020B0502040504020203" pitchFamily="34" charset="0"/>
              </a:endParaRPr>
            </a:p>
          </p:txBody>
        </p:sp>
        <p:cxnSp>
          <p:nvCxnSpPr>
            <p:cNvPr id="39" name="Straight Connector 38"/>
            <p:cNvCxnSpPr/>
            <p:nvPr/>
          </p:nvCxnSpPr>
          <p:spPr>
            <a:xfrm flipV="1">
              <a:off x="7261574" y="3988943"/>
              <a:ext cx="1821791" cy="3001"/>
            </a:xfrm>
            <a:prstGeom prst="line">
              <a:avLst/>
            </a:prstGeom>
            <a:noFill/>
            <a:ln w="19050" cap="flat" cmpd="sng" algn="ctr">
              <a:solidFill>
                <a:srgbClr val="FFFFFF">
                  <a:alpha val="50000"/>
                </a:srgbClr>
              </a:solidFill>
              <a:prstDash val="solid"/>
              <a:headEnd type="none"/>
              <a:tailEnd type="none"/>
            </a:ln>
            <a:effectLst/>
          </p:spPr>
        </p:cxnSp>
        <p:sp>
          <p:nvSpPr>
            <p:cNvPr id="40" name="Rectangle 39"/>
            <p:cNvSpPr/>
            <p:nvPr/>
          </p:nvSpPr>
          <p:spPr>
            <a:xfrm>
              <a:off x="7448554" y="4111799"/>
              <a:ext cx="1447833" cy="374846"/>
            </a:xfrm>
            <a:prstGeom prst="rect">
              <a:avLst/>
            </a:prstGeom>
          </p:spPr>
          <p:txBody>
            <a:bodyPr wrap="none">
              <a:spAutoFit/>
            </a:bodyPr>
            <a:lstStyle/>
            <a:p>
              <a:pPr algn="ctr" defTabSz="932417">
                <a:lnSpc>
                  <a:spcPct val="90000"/>
                </a:lnSpc>
                <a:defRPr/>
              </a:pPr>
              <a:r>
                <a:rPr lang="en-US" sz="2040" kern="0" dirty="0">
                  <a:solidFill>
                    <a:schemeClr val="bg1"/>
                  </a:solidFill>
                  <a:latin typeface="Segoe UI Light"/>
                </a:rPr>
                <a:t>Regulations</a:t>
              </a:r>
              <a:endParaRPr lang="en-US" sz="2040" kern="0" dirty="0">
                <a:solidFill>
                  <a:srgbClr val="FFFFFF"/>
                </a:solidFill>
                <a:latin typeface="Segoe Pro Display" panose="020B0502040504020203" pitchFamily="34" charset="0"/>
              </a:endParaRPr>
            </a:p>
          </p:txBody>
        </p:sp>
        <p:sp>
          <p:nvSpPr>
            <p:cNvPr id="41" name="Rectangle 40"/>
            <p:cNvSpPr/>
            <p:nvPr/>
          </p:nvSpPr>
          <p:spPr>
            <a:xfrm>
              <a:off x="7665482" y="3461865"/>
              <a:ext cx="1005403" cy="368627"/>
            </a:xfrm>
            <a:prstGeom prst="rect">
              <a:avLst/>
            </a:prstGeom>
          </p:spPr>
          <p:txBody>
            <a:bodyPr wrap="none">
              <a:spAutoFit/>
            </a:bodyPr>
            <a:lstStyle/>
            <a:p>
              <a:pPr defTabSz="932417">
                <a:lnSpc>
                  <a:spcPct val="110000"/>
                </a:lnSpc>
                <a:defRPr/>
              </a:pPr>
              <a:r>
                <a:rPr lang="en-US" sz="1632" kern="0" dirty="0">
                  <a:solidFill>
                    <a:srgbClr val="FFFFFF"/>
                  </a:solidFill>
                  <a:latin typeface="Arial Black" panose="020B0A04020102020204" pitchFamily="34" charset="0"/>
                </a:rPr>
                <a:t>ISO&lt;..&gt;</a:t>
              </a:r>
            </a:p>
          </p:txBody>
        </p:sp>
      </p:grpSp>
      <p:grpSp>
        <p:nvGrpSpPr>
          <p:cNvPr id="42" name="Group 41"/>
          <p:cNvGrpSpPr/>
          <p:nvPr/>
        </p:nvGrpSpPr>
        <p:grpSpPr>
          <a:xfrm>
            <a:off x="2339683" y="1223953"/>
            <a:ext cx="1990914" cy="1636478"/>
            <a:chOff x="518855" y="3092756"/>
            <a:chExt cx="1952054" cy="1604536"/>
          </a:xfrm>
        </p:grpSpPr>
        <p:sp>
          <p:nvSpPr>
            <p:cNvPr id="43" name="Rectangle 42"/>
            <p:cNvSpPr/>
            <p:nvPr/>
          </p:nvSpPr>
          <p:spPr bwMode="auto">
            <a:xfrm>
              <a:off x="518855" y="3092756"/>
              <a:ext cx="1952054" cy="1604536"/>
            </a:xfrm>
            <a:prstGeom prst="rect">
              <a:avLst/>
            </a:prstGeom>
            <a:solidFill>
              <a:srgbClr val="FFFFFF">
                <a:alpha val="10000"/>
              </a:srgbClr>
            </a:solidFill>
            <a:ln w="19050" cap="flat" cmpd="sng" algn="ctr">
              <a:solidFill>
                <a:srgbClr val="FFFFFF">
                  <a:alpha val="50000"/>
                </a:srgbClr>
              </a:solidFill>
              <a:prstDash val="solid"/>
              <a:headEnd type="none" w="med" len="med"/>
              <a:tailEnd type="none" w="med" len="med"/>
            </a:ln>
            <a:effectLst/>
          </p:spPr>
          <p:txBody>
            <a:bodyPr rot="0" spcFirstLastPara="0" vertOverflow="overflow" horzOverflow="overflow" vert="horz" wrap="square" lIns="233117" tIns="186494" rIns="186494" bIns="186494" numCol="1" spcCol="0" rtlCol="0" fromWordArt="0" anchor="t" anchorCtr="0" forceAA="0" compatLnSpc="1">
              <a:prstTxWarp prst="textNoShape">
                <a:avLst/>
              </a:prstTxWarp>
              <a:noAutofit/>
            </a:bodyPr>
            <a:lstStyle/>
            <a:p>
              <a:pPr defTabSz="931984">
                <a:defRPr/>
              </a:pPr>
              <a:endParaRPr lang="en-US" sz="3264" kern="0" dirty="0">
                <a:solidFill>
                  <a:srgbClr val="FFFFFF"/>
                </a:solidFill>
                <a:latin typeface="Segoe Pro Display" panose="020B0502040504020203" pitchFamily="34" charset="0"/>
              </a:endParaRPr>
            </a:p>
          </p:txBody>
        </p:sp>
        <p:cxnSp>
          <p:nvCxnSpPr>
            <p:cNvPr id="44" name="Straight Connector 43"/>
            <p:cNvCxnSpPr/>
            <p:nvPr/>
          </p:nvCxnSpPr>
          <p:spPr>
            <a:xfrm flipV="1">
              <a:off x="583985" y="3975539"/>
              <a:ext cx="1821791" cy="3001"/>
            </a:xfrm>
            <a:prstGeom prst="line">
              <a:avLst/>
            </a:prstGeom>
            <a:noFill/>
            <a:ln w="19050" cap="flat" cmpd="sng" algn="ctr">
              <a:solidFill>
                <a:srgbClr val="FFFFFF">
                  <a:alpha val="50000"/>
                </a:srgbClr>
              </a:solidFill>
              <a:prstDash val="solid"/>
              <a:headEnd type="none"/>
              <a:tailEnd type="none"/>
            </a:ln>
            <a:effectLst/>
          </p:spPr>
        </p:cxnSp>
        <p:sp>
          <p:nvSpPr>
            <p:cNvPr id="45" name="Rectangle 44"/>
            <p:cNvSpPr/>
            <p:nvPr/>
          </p:nvSpPr>
          <p:spPr>
            <a:xfrm>
              <a:off x="696123" y="4106436"/>
              <a:ext cx="1582486" cy="374846"/>
            </a:xfrm>
            <a:prstGeom prst="rect">
              <a:avLst/>
            </a:prstGeom>
          </p:spPr>
          <p:txBody>
            <a:bodyPr wrap="none">
              <a:spAutoFit/>
            </a:bodyPr>
            <a:lstStyle/>
            <a:p>
              <a:pPr algn="ctr" defTabSz="932417">
                <a:lnSpc>
                  <a:spcPct val="90000"/>
                </a:lnSpc>
                <a:defRPr/>
              </a:pPr>
              <a:r>
                <a:rPr lang="en-US" sz="2040" kern="0" dirty="0">
                  <a:solidFill>
                    <a:schemeClr val="bg1"/>
                  </a:solidFill>
                  <a:latin typeface="Segoe UI Light"/>
                </a:rPr>
                <a:t>Performance</a:t>
              </a:r>
              <a:endParaRPr lang="en-US" sz="2040" kern="0" dirty="0">
                <a:solidFill>
                  <a:srgbClr val="FFFFFF"/>
                </a:solidFill>
                <a:latin typeface="Segoe Pro Display" panose="020B0502040504020203" pitchFamily="34" charset="0"/>
              </a:endParaRPr>
            </a:p>
          </p:txBody>
        </p:sp>
      </p:grpSp>
      <p:grpSp>
        <p:nvGrpSpPr>
          <p:cNvPr id="46" name="Group 45"/>
          <p:cNvGrpSpPr/>
          <p:nvPr/>
        </p:nvGrpSpPr>
        <p:grpSpPr>
          <a:xfrm>
            <a:off x="2339683" y="3208319"/>
            <a:ext cx="1990914" cy="1636478"/>
            <a:chOff x="4973849" y="3104631"/>
            <a:chExt cx="1952054" cy="1604536"/>
          </a:xfrm>
        </p:grpSpPr>
        <p:sp>
          <p:nvSpPr>
            <p:cNvPr id="47" name="Rectangle 46"/>
            <p:cNvSpPr/>
            <p:nvPr/>
          </p:nvSpPr>
          <p:spPr bwMode="auto">
            <a:xfrm>
              <a:off x="4973849" y="3104631"/>
              <a:ext cx="1952054" cy="1604536"/>
            </a:xfrm>
            <a:prstGeom prst="rect">
              <a:avLst/>
            </a:prstGeom>
            <a:solidFill>
              <a:srgbClr val="FFFFFF">
                <a:alpha val="10000"/>
              </a:srgbClr>
            </a:solidFill>
            <a:ln w="19050" cap="flat" cmpd="sng" algn="ctr">
              <a:solidFill>
                <a:srgbClr val="FFFFFF">
                  <a:alpha val="50000"/>
                </a:srgbClr>
              </a:solidFill>
              <a:prstDash val="solid"/>
              <a:headEnd type="none" w="med" len="med"/>
              <a:tailEnd type="none" w="med" len="med"/>
            </a:ln>
            <a:effectLst/>
          </p:spPr>
          <p:txBody>
            <a:bodyPr rot="0" spcFirstLastPara="0" vertOverflow="overflow" horzOverflow="overflow" vert="horz" wrap="square" lIns="233117" tIns="186494" rIns="186494" bIns="186494" numCol="1" spcCol="0" rtlCol="0" fromWordArt="0" anchor="t" anchorCtr="0" forceAA="0" compatLnSpc="1">
              <a:prstTxWarp prst="textNoShape">
                <a:avLst/>
              </a:prstTxWarp>
              <a:noAutofit/>
            </a:bodyPr>
            <a:lstStyle/>
            <a:p>
              <a:pPr defTabSz="931984">
                <a:defRPr/>
              </a:pPr>
              <a:endParaRPr lang="en-US" sz="3264" kern="0" dirty="0">
                <a:solidFill>
                  <a:srgbClr val="FFFFFF"/>
                </a:solidFill>
                <a:latin typeface="Segoe Pro Display" panose="020B0502040504020203" pitchFamily="34" charset="0"/>
              </a:endParaRPr>
            </a:p>
          </p:txBody>
        </p:sp>
        <p:cxnSp>
          <p:nvCxnSpPr>
            <p:cNvPr id="48" name="Straight Connector 47"/>
            <p:cNvCxnSpPr/>
            <p:nvPr/>
          </p:nvCxnSpPr>
          <p:spPr>
            <a:xfrm flipV="1">
              <a:off x="5038979" y="3987415"/>
              <a:ext cx="1821791" cy="3001"/>
            </a:xfrm>
            <a:prstGeom prst="line">
              <a:avLst/>
            </a:prstGeom>
            <a:noFill/>
            <a:ln w="19050" cap="flat" cmpd="sng" algn="ctr">
              <a:solidFill>
                <a:srgbClr val="FFFFFF">
                  <a:alpha val="50000"/>
                </a:srgbClr>
              </a:solidFill>
              <a:prstDash val="solid"/>
              <a:headEnd type="none"/>
              <a:tailEnd type="none"/>
            </a:ln>
            <a:effectLst/>
          </p:spPr>
        </p:cxnSp>
        <p:sp>
          <p:nvSpPr>
            <p:cNvPr id="49" name="Rectangle 48"/>
            <p:cNvSpPr/>
            <p:nvPr/>
          </p:nvSpPr>
          <p:spPr>
            <a:xfrm>
              <a:off x="5464901" y="4113929"/>
              <a:ext cx="1035861" cy="406265"/>
            </a:xfrm>
            <a:prstGeom prst="rect">
              <a:avLst/>
            </a:prstGeom>
          </p:spPr>
          <p:txBody>
            <a:bodyPr wrap="none">
              <a:spAutoFit/>
            </a:bodyPr>
            <a:lstStyle/>
            <a:p>
              <a:pPr defTabSz="951156">
                <a:defRPr/>
              </a:pPr>
              <a:r>
                <a:rPr lang="en-US" sz="2040" kern="0" dirty="0">
                  <a:solidFill>
                    <a:schemeClr val="bg1"/>
                  </a:solidFill>
                  <a:latin typeface="Segoe UI Light"/>
                </a:rPr>
                <a:t>Security</a:t>
              </a:r>
              <a:endParaRPr lang="en-US" sz="2040" kern="0" dirty="0">
                <a:solidFill>
                  <a:schemeClr val="bg1"/>
                </a:solidFill>
              </a:endParaRPr>
            </a:p>
          </p:txBody>
        </p:sp>
        <p:pic>
          <p:nvPicPr>
            <p:cNvPr id="50" name="Picture 49" descr="AzureKeyVault_icon_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9828" y="3335325"/>
              <a:ext cx="455404" cy="505996"/>
            </a:xfrm>
            <a:prstGeom prst="rect">
              <a:avLst/>
            </a:prstGeom>
            <a:noFill/>
          </p:spPr>
        </p:pic>
      </p:grpSp>
      <p:grpSp>
        <p:nvGrpSpPr>
          <p:cNvPr id="51" name="Group 50"/>
          <p:cNvGrpSpPr/>
          <p:nvPr/>
        </p:nvGrpSpPr>
        <p:grpSpPr>
          <a:xfrm>
            <a:off x="8352300" y="1223953"/>
            <a:ext cx="1990914" cy="1645024"/>
            <a:chOff x="9361812" y="4910086"/>
            <a:chExt cx="1952054" cy="1612915"/>
          </a:xfrm>
        </p:grpSpPr>
        <p:sp>
          <p:nvSpPr>
            <p:cNvPr id="52" name="Rectangle 51"/>
            <p:cNvSpPr/>
            <p:nvPr/>
          </p:nvSpPr>
          <p:spPr bwMode="auto">
            <a:xfrm>
              <a:off x="9361812" y="4910086"/>
              <a:ext cx="1952054" cy="1604536"/>
            </a:xfrm>
            <a:prstGeom prst="rect">
              <a:avLst/>
            </a:prstGeom>
            <a:solidFill>
              <a:srgbClr val="FFFFFF">
                <a:alpha val="10000"/>
              </a:srgbClr>
            </a:solidFill>
            <a:ln w="19050" cap="flat" cmpd="sng" algn="ctr">
              <a:solidFill>
                <a:srgbClr val="FFFFFF">
                  <a:alpha val="50000"/>
                </a:srgbClr>
              </a:solidFill>
              <a:prstDash val="solid"/>
              <a:headEnd type="none" w="med" len="med"/>
              <a:tailEnd type="none" w="med" len="med"/>
            </a:ln>
            <a:effectLst/>
          </p:spPr>
          <p:txBody>
            <a:bodyPr rot="0" spcFirstLastPara="0" vertOverflow="overflow" horzOverflow="overflow" vert="horz" wrap="square" lIns="233117" tIns="186494" rIns="186494" bIns="186494" numCol="1" spcCol="0" rtlCol="0" fromWordArt="0" anchor="t" anchorCtr="0" forceAA="0" compatLnSpc="1">
              <a:prstTxWarp prst="textNoShape">
                <a:avLst/>
              </a:prstTxWarp>
              <a:noAutofit/>
            </a:bodyPr>
            <a:lstStyle/>
            <a:p>
              <a:pPr defTabSz="931984">
                <a:defRPr/>
              </a:pPr>
              <a:endParaRPr lang="en-US" sz="3264" kern="0" dirty="0">
                <a:solidFill>
                  <a:srgbClr val="FFFFFF"/>
                </a:solidFill>
                <a:latin typeface="Segoe Pro Display" panose="020B0502040504020203" pitchFamily="34" charset="0"/>
              </a:endParaRPr>
            </a:p>
          </p:txBody>
        </p:sp>
        <p:cxnSp>
          <p:nvCxnSpPr>
            <p:cNvPr id="53" name="Straight Connector 52"/>
            <p:cNvCxnSpPr/>
            <p:nvPr/>
          </p:nvCxnSpPr>
          <p:spPr>
            <a:xfrm flipV="1">
              <a:off x="9426942" y="5792870"/>
              <a:ext cx="1821791" cy="3001"/>
            </a:xfrm>
            <a:prstGeom prst="line">
              <a:avLst/>
            </a:prstGeom>
            <a:noFill/>
            <a:ln w="19050" cap="flat" cmpd="sng" algn="ctr">
              <a:solidFill>
                <a:srgbClr val="FFFFFF">
                  <a:alpha val="50000"/>
                </a:srgbClr>
              </a:solidFill>
              <a:prstDash val="solid"/>
              <a:headEnd type="none"/>
              <a:tailEnd type="none"/>
            </a:ln>
            <a:effectLst/>
          </p:spPr>
        </p:cxnSp>
        <p:sp>
          <p:nvSpPr>
            <p:cNvPr id="54" name="Rectangle 53"/>
            <p:cNvSpPr/>
            <p:nvPr/>
          </p:nvSpPr>
          <p:spPr>
            <a:xfrm>
              <a:off x="9576882" y="5802804"/>
              <a:ext cx="1521910" cy="720197"/>
            </a:xfrm>
            <a:prstGeom prst="rect">
              <a:avLst/>
            </a:prstGeom>
          </p:spPr>
          <p:txBody>
            <a:bodyPr wrap="square">
              <a:spAutoFit/>
            </a:bodyPr>
            <a:lstStyle/>
            <a:p>
              <a:pPr algn="ctr" defTabSz="951156">
                <a:defRPr/>
              </a:pPr>
              <a:r>
                <a:rPr lang="en-US" sz="2040" kern="0" dirty="0">
                  <a:solidFill>
                    <a:schemeClr val="bg1"/>
                  </a:solidFill>
                  <a:latin typeface="Segoe UI Light"/>
                </a:rPr>
                <a:t>Data sovereignty</a:t>
              </a:r>
              <a:endParaRPr lang="en-US" sz="2040" kern="0" dirty="0">
                <a:solidFill>
                  <a:schemeClr val="bg1"/>
                </a:solidFill>
              </a:endParaRPr>
            </a:p>
          </p:txBody>
        </p:sp>
        <p:pic>
          <p:nvPicPr>
            <p:cNvPr id="55" name="Picture 54"/>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10129283" y="5089068"/>
              <a:ext cx="476882" cy="476882"/>
            </a:xfrm>
            <a:prstGeom prst="rect">
              <a:avLst/>
            </a:prstGeom>
            <a:noFill/>
          </p:spPr>
        </p:pic>
      </p:grpSp>
      <p:sp>
        <p:nvSpPr>
          <p:cNvPr id="56" name="Rectangle 55"/>
          <p:cNvSpPr/>
          <p:nvPr/>
        </p:nvSpPr>
        <p:spPr>
          <a:xfrm>
            <a:off x="5875158" y="2257812"/>
            <a:ext cx="1036863" cy="382308"/>
          </a:xfrm>
          <a:prstGeom prst="rect">
            <a:avLst/>
          </a:prstGeom>
        </p:spPr>
        <p:txBody>
          <a:bodyPr wrap="none">
            <a:spAutoFit/>
          </a:bodyPr>
          <a:lstStyle/>
          <a:p>
            <a:pPr algn="ctr" defTabSz="932417">
              <a:lnSpc>
                <a:spcPct val="90000"/>
              </a:lnSpc>
              <a:defRPr/>
            </a:pPr>
            <a:r>
              <a:rPr lang="en-US" sz="2040" kern="0" dirty="0">
                <a:solidFill>
                  <a:schemeClr val="bg1"/>
                </a:solidFill>
                <a:latin typeface="Segoe UI Light"/>
              </a:rPr>
              <a:t>Latency</a:t>
            </a:r>
            <a:endParaRPr lang="en-US" sz="2040" kern="0" dirty="0">
              <a:solidFill>
                <a:srgbClr val="FFFFFF"/>
              </a:solidFill>
              <a:latin typeface="Segoe Pro Display" panose="020B0502040504020203" pitchFamily="34" charset="0"/>
            </a:endParaRPr>
          </a:p>
        </p:txBody>
      </p:sp>
      <p:sp>
        <p:nvSpPr>
          <p:cNvPr id="58" name="Freeform 77"/>
          <p:cNvSpPr>
            <a:spLocks noChangeAspect="1" noEditPoints="1"/>
          </p:cNvSpPr>
          <p:nvPr/>
        </p:nvSpPr>
        <p:spPr bwMode="black">
          <a:xfrm>
            <a:off x="3209301" y="1490368"/>
            <a:ext cx="309091" cy="484939"/>
          </a:xfrm>
          <a:custGeom>
            <a:avLst/>
            <a:gdLst>
              <a:gd name="T0" fmla="*/ 540 w 961"/>
              <a:gd name="T1" fmla="*/ 783 h 1510"/>
              <a:gd name="T2" fmla="*/ 771 w 961"/>
              <a:gd name="T3" fmla="*/ 1057 h 1510"/>
              <a:gd name="T4" fmla="*/ 480 w 961"/>
              <a:gd name="T5" fmla="*/ 1331 h 1510"/>
              <a:gd name="T6" fmla="*/ 190 w 961"/>
              <a:gd name="T7" fmla="*/ 1057 h 1510"/>
              <a:gd name="T8" fmla="*/ 420 w 961"/>
              <a:gd name="T9" fmla="*/ 783 h 1510"/>
              <a:gd name="T10" fmla="*/ 420 w 961"/>
              <a:gd name="T11" fmla="*/ 358 h 1510"/>
              <a:gd name="T12" fmla="*/ 540 w 961"/>
              <a:gd name="T13" fmla="*/ 358 h 1510"/>
              <a:gd name="T14" fmla="*/ 540 w 961"/>
              <a:gd name="T15" fmla="*/ 783 h 1510"/>
              <a:gd name="T16" fmla="*/ 710 w 961"/>
              <a:gd name="T17" fmla="*/ 651 h 1510"/>
              <a:gd name="T18" fmla="*/ 961 w 961"/>
              <a:gd name="T19" fmla="*/ 1057 h 1510"/>
              <a:gd name="T20" fmla="*/ 480 w 961"/>
              <a:gd name="T21" fmla="*/ 1510 h 1510"/>
              <a:gd name="T22" fmla="*/ 0 w 961"/>
              <a:gd name="T23" fmla="*/ 1057 h 1510"/>
              <a:gd name="T24" fmla="*/ 250 w 961"/>
              <a:gd name="T25" fmla="*/ 651 h 1510"/>
              <a:gd name="T26" fmla="*/ 250 w 961"/>
              <a:gd name="T27" fmla="*/ 217 h 1510"/>
              <a:gd name="T28" fmla="*/ 480 w 961"/>
              <a:gd name="T29" fmla="*/ 0 h 1510"/>
              <a:gd name="T30" fmla="*/ 710 w 961"/>
              <a:gd name="T31" fmla="*/ 217 h 1510"/>
              <a:gd name="T32" fmla="*/ 710 w 961"/>
              <a:gd name="T33" fmla="*/ 293 h 1510"/>
              <a:gd name="T34" fmla="*/ 790 w 961"/>
              <a:gd name="T35" fmla="*/ 293 h 1510"/>
              <a:gd name="T36" fmla="*/ 790 w 961"/>
              <a:gd name="T37" fmla="*/ 378 h 1510"/>
              <a:gd name="T38" fmla="*/ 710 w 961"/>
              <a:gd name="T39" fmla="*/ 378 h 1510"/>
              <a:gd name="T40" fmla="*/ 710 w 961"/>
              <a:gd name="T41" fmla="*/ 491 h 1510"/>
              <a:gd name="T42" fmla="*/ 790 w 961"/>
              <a:gd name="T43" fmla="*/ 491 h 1510"/>
              <a:gd name="T44" fmla="*/ 790 w 961"/>
              <a:gd name="T45" fmla="*/ 566 h 1510"/>
              <a:gd name="T46" fmla="*/ 710 w 961"/>
              <a:gd name="T47" fmla="*/ 566 h 1510"/>
              <a:gd name="T48" fmla="*/ 710 w 961"/>
              <a:gd name="T49" fmla="*/ 651 h 1510"/>
              <a:gd name="T50" fmla="*/ 480 w 961"/>
              <a:gd name="T51" fmla="*/ 1397 h 1510"/>
              <a:gd name="T52" fmla="*/ 841 w 961"/>
              <a:gd name="T53" fmla="*/ 1057 h 1510"/>
              <a:gd name="T54" fmla="*/ 630 w 961"/>
              <a:gd name="T55" fmla="*/ 746 h 1510"/>
              <a:gd name="T56" fmla="*/ 590 w 961"/>
              <a:gd name="T57" fmla="*/ 727 h 1510"/>
              <a:gd name="T58" fmla="*/ 590 w 961"/>
              <a:gd name="T59" fmla="*/ 217 h 1510"/>
              <a:gd name="T60" fmla="*/ 480 w 961"/>
              <a:gd name="T61" fmla="*/ 113 h 1510"/>
              <a:gd name="T62" fmla="*/ 370 w 961"/>
              <a:gd name="T63" fmla="*/ 217 h 1510"/>
              <a:gd name="T64" fmla="*/ 370 w 961"/>
              <a:gd name="T65" fmla="*/ 727 h 1510"/>
              <a:gd name="T66" fmla="*/ 330 w 961"/>
              <a:gd name="T67" fmla="*/ 746 h 1510"/>
              <a:gd name="T68" fmla="*/ 120 w 961"/>
              <a:gd name="T69" fmla="*/ 1057 h 1510"/>
              <a:gd name="T70" fmla="*/ 480 w 961"/>
              <a:gd name="T71" fmla="*/ 1397 h 1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61" h="1510">
                <a:moveTo>
                  <a:pt x="540" y="783"/>
                </a:moveTo>
                <a:cubicBezTo>
                  <a:pt x="671" y="811"/>
                  <a:pt x="771" y="925"/>
                  <a:pt x="771" y="1057"/>
                </a:cubicBezTo>
                <a:cubicBezTo>
                  <a:pt x="771" y="1208"/>
                  <a:pt x="641" y="1331"/>
                  <a:pt x="480" y="1331"/>
                </a:cubicBezTo>
                <a:cubicBezTo>
                  <a:pt x="320" y="1331"/>
                  <a:pt x="190" y="1208"/>
                  <a:pt x="190" y="1057"/>
                </a:cubicBezTo>
                <a:cubicBezTo>
                  <a:pt x="190" y="925"/>
                  <a:pt x="290" y="811"/>
                  <a:pt x="420" y="783"/>
                </a:cubicBezTo>
                <a:cubicBezTo>
                  <a:pt x="420" y="783"/>
                  <a:pt x="420" y="783"/>
                  <a:pt x="420" y="358"/>
                </a:cubicBezTo>
                <a:cubicBezTo>
                  <a:pt x="420" y="358"/>
                  <a:pt x="420" y="358"/>
                  <a:pt x="540" y="358"/>
                </a:cubicBezTo>
                <a:cubicBezTo>
                  <a:pt x="540" y="358"/>
                  <a:pt x="540" y="358"/>
                  <a:pt x="540" y="783"/>
                </a:cubicBezTo>
                <a:close/>
                <a:moveTo>
                  <a:pt x="710" y="651"/>
                </a:moveTo>
                <a:cubicBezTo>
                  <a:pt x="861" y="736"/>
                  <a:pt x="961" y="887"/>
                  <a:pt x="961" y="1057"/>
                </a:cubicBezTo>
                <a:cubicBezTo>
                  <a:pt x="961" y="1302"/>
                  <a:pt x="740" y="1510"/>
                  <a:pt x="480" y="1510"/>
                </a:cubicBezTo>
                <a:cubicBezTo>
                  <a:pt x="210" y="1510"/>
                  <a:pt x="0" y="1302"/>
                  <a:pt x="0" y="1057"/>
                </a:cubicBezTo>
                <a:cubicBezTo>
                  <a:pt x="0" y="887"/>
                  <a:pt x="90" y="736"/>
                  <a:pt x="250" y="651"/>
                </a:cubicBezTo>
                <a:cubicBezTo>
                  <a:pt x="250" y="651"/>
                  <a:pt x="250" y="651"/>
                  <a:pt x="250" y="217"/>
                </a:cubicBezTo>
                <a:cubicBezTo>
                  <a:pt x="250" y="104"/>
                  <a:pt x="350" y="0"/>
                  <a:pt x="480" y="0"/>
                </a:cubicBezTo>
                <a:cubicBezTo>
                  <a:pt x="610" y="0"/>
                  <a:pt x="710" y="104"/>
                  <a:pt x="710" y="217"/>
                </a:cubicBezTo>
                <a:cubicBezTo>
                  <a:pt x="710" y="217"/>
                  <a:pt x="710" y="217"/>
                  <a:pt x="710" y="293"/>
                </a:cubicBezTo>
                <a:cubicBezTo>
                  <a:pt x="710" y="293"/>
                  <a:pt x="710" y="293"/>
                  <a:pt x="790" y="293"/>
                </a:cubicBezTo>
                <a:cubicBezTo>
                  <a:pt x="790" y="293"/>
                  <a:pt x="790" y="293"/>
                  <a:pt x="790" y="378"/>
                </a:cubicBezTo>
                <a:cubicBezTo>
                  <a:pt x="790" y="378"/>
                  <a:pt x="790" y="378"/>
                  <a:pt x="710" y="378"/>
                </a:cubicBezTo>
                <a:cubicBezTo>
                  <a:pt x="710" y="378"/>
                  <a:pt x="710" y="378"/>
                  <a:pt x="710" y="491"/>
                </a:cubicBezTo>
                <a:cubicBezTo>
                  <a:pt x="710" y="491"/>
                  <a:pt x="710" y="491"/>
                  <a:pt x="790" y="491"/>
                </a:cubicBezTo>
                <a:cubicBezTo>
                  <a:pt x="790" y="491"/>
                  <a:pt x="790" y="491"/>
                  <a:pt x="790" y="566"/>
                </a:cubicBezTo>
                <a:cubicBezTo>
                  <a:pt x="790" y="566"/>
                  <a:pt x="790" y="566"/>
                  <a:pt x="710" y="566"/>
                </a:cubicBezTo>
                <a:cubicBezTo>
                  <a:pt x="710" y="566"/>
                  <a:pt x="710" y="566"/>
                  <a:pt x="710" y="651"/>
                </a:cubicBezTo>
                <a:close/>
                <a:moveTo>
                  <a:pt x="480" y="1397"/>
                </a:moveTo>
                <a:cubicBezTo>
                  <a:pt x="680" y="1397"/>
                  <a:pt x="841" y="1246"/>
                  <a:pt x="841" y="1057"/>
                </a:cubicBezTo>
                <a:cubicBezTo>
                  <a:pt x="841" y="915"/>
                  <a:pt x="760" y="793"/>
                  <a:pt x="630" y="746"/>
                </a:cubicBezTo>
                <a:cubicBezTo>
                  <a:pt x="630" y="746"/>
                  <a:pt x="630" y="746"/>
                  <a:pt x="590" y="727"/>
                </a:cubicBezTo>
                <a:cubicBezTo>
                  <a:pt x="590" y="727"/>
                  <a:pt x="590" y="727"/>
                  <a:pt x="590" y="217"/>
                </a:cubicBezTo>
                <a:cubicBezTo>
                  <a:pt x="590" y="161"/>
                  <a:pt x="540" y="113"/>
                  <a:pt x="480" y="113"/>
                </a:cubicBezTo>
                <a:cubicBezTo>
                  <a:pt x="420" y="113"/>
                  <a:pt x="370" y="161"/>
                  <a:pt x="370" y="217"/>
                </a:cubicBezTo>
                <a:cubicBezTo>
                  <a:pt x="370" y="217"/>
                  <a:pt x="370" y="217"/>
                  <a:pt x="370" y="727"/>
                </a:cubicBezTo>
                <a:cubicBezTo>
                  <a:pt x="370" y="727"/>
                  <a:pt x="370" y="727"/>
                  <a:pt x="330" y="746"/>
                </a:cubicBezTo>
                <a:cubicBezTo>
                  <a:pt x="200" y="793"/>
                  <a:pt x="120" y="915"/>
                  <a:pt x="120" y="1057"/>
                </a:cubicBezTo>
                <a:cubicBezTo>
                  <a:pt x="120" y="1246"/>
                  <a:pt x="280" y="1397"/>
                  <a:pt x="480" y="1397"/>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pPr defTabSz="951304">
              <a:defRPr/>
            </a:pPr>
            <a:endParaRPr lang="en-US" sz="1836" kern="0" dirty="0">
              <a:solidFill>
                <a:srgbClr val="FFFFFF"/>
              </a:solidFill>
            </a:endParaRPr>
          </a:p>
        </p:txBody>
      </p:sp>
      <p:sp>
        <p:nvSpPr>
          <p:cNvPr id="60" name="Freeform 113"/>
          <p:cNvSpPr>
            <a:spLocks noChangeAspect="1" noEditPoints="1"/>
          </p:cNvSpPr>
          <p:nvPr/>
        </p:nvSpPr>
        <p:spPr bwMode="black">
          <a:xfrm>
            <a:off x="6185559" y="1469037"/>
            <a:ext cx="483841" cy="483841"/>
          </a:xfrm>
          <a:custGeom>
            <a:avLst/>
            <a:gdLst>
              <a:gd name="T0" fmla="*/ 47 w 66"/>
              <a:gd name="T1" fmla="*/ 37 h 66"/>
              <a:gd name="T2" fmla="*/ 51 w 66"/>
              <a:gd name="T3" fmla="*/ 33 h 66"/>
              <a:gd name="T4" fmla="*/ 47 w 66"/>
              <a:gd name="T5" fmla="*/ 29 h 66"/>
              <a:gd name="T6" fmla="*/ 37 w 66"/>
              <a:gd name="T7" fmla="*/ 29 h 66"/>
              <a:gd name="T8" fmla="*/ 37 w 66"/>
              <a:gd name="T9" fmla="*/ 16 h 66"/>
              <a:gd name="T10" fmla="*/ 33 w 66"/>
              <a:gd name="T11" fmla="*/ 13 h 66"/>
              <a:gd name="T12" fmla="*/ 29 w 66"/>
              <a:gd name="T13" fmla="*/ 16 h 66"/>
              <a:gd name="T14" fmla="*/ 29 w 66"/>
              <a:gd name="T15" fmla="*/ 33 h 66"/>
              <a:gd name="T16" fmla="*/ 33 w 66"/>
              <a:gd name="T17" fmla="*/ 37 h 66"/>
              <a:gd name="T18" fmla="*/ 47 w 66"/>
              <a:gd name="T19" fmla="*/ 37 h 66"/>
              <a:gd name="T20" fmla="*/ 33 w 66"/>
              <a:gd name="T21" fmla="*/ 8 h 66"/>
              <a:gd name="T22" fmla="*/ 58 w 66"/>
              <a:gd name="T23" fmla="*/ 33 h 66"/>
              <a:gd name="T24" fmla="*/ 33 w 66"/>
              <a:gd name="T25" fmla="*/ 58 h 66"/>
              <a:gd name="T26" fmla="*/ 8 w 66"/>
              <a:gd name="T27" fmla="*/ 33 h 66"/>
              <a:gd name="T28" fmla="*/ 33 w 66"/>
              <a:gd name="T29" fmla="*/ 8 h 66"/>
              <a:gd name="T30" fmla="*/ 33 w 66"/>
              <a:gd name="T31" fmla="*/ 66 h 66"/>
              <a:gd name="T32" fmla="*/ 66 w 66"/>
              <a:gd name="T33" fmla="*/ 33 h 66"/>
              <a:gd name="T34" fmla="*/ 33 w 66"/>
              <a:gd name="T35" fmla="*/ 0 h 66"/>
              <a:gd name="T36" fmla="*/ 0 w 66"/>
              <a:gd name="T37" fmla="*/ 33 h 66"/>
              <a:gd name="T38" fmla="*/ 33 w 66"/>
              <a:gd name="T3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 h="66">
                <a:moveTo>
                  <a:pt x="47" y="37"/>
                </a:moveTo>
                <a:cubicBezTo>
                  <a:pt x="49" y="37"/>
                  <a:pt x="51" y="35"/>
                  <a:pt x="51" y="33"/>
                </a:cubicBezTo>
                <a:cubicBezTo>
                  <a:pt x="51" y="31"/>
                  <a:pt x="49" y="29"/>
                  <a:pt x="47" y="29"/>
                </a:cubicBezTo>
                <a:cubicBezTo>
                  <a:pt x="37" y="29"/>
                  <a:pt x="37" y="29"/>
                  <a:pt x="37" y="29"/>
                </a:cubicBezTo>
                <a:cubicBezTo>
                  <a:pt x="37" y="16"/>
                  <a:pt x="37" y="16"/>
                  <a:pt x="37" y="16"/>
                </a:cubicBezTo>
                <a:cubicBezTo>
                  <a:pt x="37" y="14"/>
                  <a:pt x="35" y="13"/>
                  <a:pt x="33" y="13"/>
                </a:cubicBezTo>
                <a:cubicBezTo>
                  <a:pt x="31" y="13"/>
                  <a:pt x="29" y="14"/>
                  <a:pt x="29" y="16"/>
                </a:cubicBezTo>
                <a:cubicBezTo>
                  <a:pt x="29" y="33"/>
                  <a:pt x="29" y="33"/>
                  <a:pt x="29" y="33"/>
                </a:cubicBezTo>
                <a:cubicBezTo>
                  <a:pt x="29" y="35"/>
                  <a:pt x="31" y="37"/>
                  <a:pt x="33" y="37"/>
                </a:cubicBezTo>
                <a:lnTo>
                  <a:pt x="47" y="37"/>
                </a:lnTo>
                <a:close/>
                <a:moveTo>
                  <a:pt x="33" y="8"/>
                </a:moveTo>
                <a:cubicBezTo>
                  <a:pt x="47" y="8"/>
                  <a:pt x="58" y="19"/>
                  <a:pt x="58" y="33"/>
                </a:cubicBezTo>
                <a:cubicBezTo>
                  <a:pt x="58" y="47"/>
                  <a:pt x="47" y="58"/>
                  <a:pt x="33" y="58"/>
                </a:cubicBezTo>
                <a:cubicBezTo>
                  <a:pt x="19" y="58"/>
                  <a:pt x="8" y="47"/>
                  <a:pt x="8" y="33"/>
                </a:cubicBezTo>
                <a:cubicBezTo>
                  <a:pt x="8" y="19"/>
                  <a:pt x="19" y="8"/>
                  <a:pt x="33" y="8"/>
                </a:cubicBezTo>
                <a:moveTo>
                  <a:pt x="33" y="66"/>
                </a:moveTo>
                <a:cubicBezTo>
                  <a:pt x="51" y="66"/>
                  <a:pt x="66" y="51"/>
                  <a:pt x="66" y="33"/>
                </a:cubicBezTo>
                <a:cubicBezTo>
                  <a:pt x="66" y="15"/>
                  <a:pt x="51" y="0"/>
                  <a:pt x="33" y="0"/>
                </a:cubicBezTo>
                <a:cubicBezTo>
                  <a:pt x="15" y="0"/>
                  <a:pt x="0" y="15"/>
                  <a:pt x="0" y="33"/>
                </a:cubicBezTo>
                <a:cubicBezTo>
                  <a:pt x="0" y="51"/>
                  <a:pt x="15" y="66"/>
                  <a:pt x="33" y="66"/>
                </a:cubicBezTo>
              </a:path>
            </a:pathLst>
          </a:custGeom>
          <a:solidFill>
            <a:schemeClr val="bg1"/>
          </a:solidFill>
          <a:ln>
            <a:noFill/>
          </a:ln>
          <a:extLst/>
        </p:spPr>
        <p:txBody>
          <a:bodyPr vert="horz" wrap="square" lIns="95135" tIns="47567" rIns="95135" bIns="47567" numCol="1" anchor="t" anchorCtr="0" compatLnSpc="1">
            <a:prstTxWarp prst="textNoShape">
              <a:avLst/>
            </a:prstTxWarp>
          </a:bodyPr>
          <a:lstStyle/>
          <a:p>
            <a:pPr defTabSz="932597"/>
            <a:endParaRPr lang="en-US" sz="1836" kern="0" dirty="0">
              <a:solidFill>
                <a:srgbClr val="000000"/>
              </a:solidFill>
            </a:endParaRPr>
          </a:p>
        </p:txBody>
      </p:sp>
    </p:spTree>
    <p:extLst>
      <p:ext uri="{BB962C8B-B14F-4D97-AF65-F5344CB8AC3E}">
        <p14:creationId xmlns:p14="http://schemas.microsoft.com/office/powerpoint/2010/main" val="4042869115"/>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39881" t="14455" b="10954"/>
          <a:stretch/>
        </p:blipFill>
        <p:spPr>
          <a:xfrm>
            <a:off x="882" y="-1"/>
            <a:ext cx="12434711" cy="6994526"/>
          </a:xfrm>
          <a:prstGeom prst="rect">
            <a:avLst/>
          </a:prstGeom>
        </p:spPr>
      </p:pic>
      <p:sp>
        <p:nvSpPr>
          <p:cNvPr id="23" name="Title 8"/>
          <p:cNvSpPr txBox="1">
            <a:spLocks/>
          </p:cNvSpPr>
          <p:nvPr/>
        </p:nvSpPr>
        <p:spPr>
          <a:xfrm>
            <a:off x="157392" y="195526"/>
            <a:ext cx="13598614" cy="935842"/>
          </a:xfrm>
          <a:prstGeom prst="rect">
            <a:avLst/>
          </a:prstGeom>
        </p:spPr>
        <p:txBody>
          <a:bodyPr vert="horz" wrap="square" lIns="149217" tIns="93260" rIns="149217" bIns="9326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51304">
              <a:defRPr/>
            </a:pPr>
            <a:r>
              <a:rPr lang="en-US" sz="4896" spc="-104">
                <a:solidFill>
                  <a:srgbClr val="FFFFFF"/>
                </a:solidFill>
                <a:latin typeface="Segoe UI Light"/>
              </a:rPr>
              <a:t>Microsoft’s hybrid cloud platform</a:t>
            </a:r>
            <a:endParaRPr lang="en-US" sz="4896" spc="-104" dirty="0">
              <a:solidFill>
                <a:srgbClr val="FFFFFF"/>
              </a:solidFill>
              <a:latin typeface="Segoe UI Light"/>
            </a:endParaRPr>
          </a:p>
        </p:txBody>
      </p:sp>
      <p:grpSp>
        <p:nvGrpSpPr>
          <p:cNvPr id="24" name="Group 23"/>
          <p:cNvGrpSpPr/>
          <p:nvPr/>
        </p:nvGrpSpPr>
        <p:grpSpPr>
          <a:xfrm>
            <a:off x="8335263" y="1701677"/>
            <a:ext cx="3991802" cy="4063163"/>
            <a:chOff x="3398837" y="2189163"/>
            <a:chExt cx="3913887" cy="3983855"/>
          </a:xfrm>
        </p:grpSpPr>
        <p:grpSp>
          <p:nvGrpSpPr>
            <p:cNvPr id="25" name="Group 24"/>
            <p:cNvGrpSpPr/>
            <p:nvPr/>
          </p:nvGrpSpPr>
          <p:grpSpPr>
            <a:xfrm>
              <a:off x="3398837" y="2189163"/>
              <a:ext cx="3913887" cy="2753190"/>
              <a:chOff x="4209350" y="2189163"/>
              <a:chExt cx="3913887" cy="2753190"/>
            </a:xfrm>
          </p:grpSpPr>
          <p:sp>
            <p:nvSpPr>
              <p:cNvPr id="27" name="Rectangle 26"/>
              <p:cNvSpPr/>
              <p:nvPr/>
            </p:nvSpPr>
            <p:spPr bwMode="auto">
              <a:xfrm>
                <a:off x="4209350" y="4303439"/>
                <a:ext cx="3903969" cy="638914"/>
              </a:xfrm>
              <a:prstGeom prst="rect">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defRPr/>
                </a:pPr>
                <a:r>
                  <a:rPr lang="en-US" sz="1836" kern="0" dirty="0">
                    <a:solidFill>
                      <a:srgbClr val="FFFFFF"/>
                    </a:solidFill>
                    <a:latin typeface="Segoe Pro Display Light" panose="020B0302040504020203" pitchFamily="34" charset="0"/>
                    <a:ea typeface="Segoe UI" pitchFamily="34" charset="0"/>
                    <a:cs typeface="Segoe UI" pitchFamily="34" charset="0"/>
                  </a:rPr>
                  <a:t>Cloud-inspired infrastructure</a:t>
                </a:r>
              </a:p>
            </p:txBody>
          </p:sp>
          <p:sp>
            <p:nvSpPr>
              <p:cNvPr id="28" name="Rectangle 27"/>
              <p:cNvSpPr/>
              <p:nvPr/>
            </p:nvSpPr>
            <p:spPr bwMode="auto">
              <a:xfrm>
                <a:off x="4209350" y="3598681"/>
                <a:ext cx="3903969" cy="638914"/>
              </a:xfrm>
              <a:prstGeom prst="rect">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defRPr/>
                </a:pPr>
                <a:r>
                  <a:rPr lang="en-US" sz="1836" kern="0" dirty="0">
                    <a:solidFill>
                      <a:srgbClr val="FFFFFF"/>
                    </a:solidFill>
                    <a:latin typeface="Segoe Pro Display Light" panose="020B0302040504020203" pitchFamily="34" charset="0"/>
                    <a:ea typeface="Segoe UI" pitchFamily="34" charset="0"/>
                    <a:cs typeface="Segoe UI" pitchFamily="34" charset="0"/>
                  </a:rPr>
                  <a:t>Azure IaaS | Azure PaaS</a:t>
                </a:r>
                <a:br>
                  <a:rPr lang="en-US" sz="1836" kern="0" dirty="0">
                    <a:solidFill>
                      <a:srgbClr val="FFFFFF"/>
                    </a:solidFill>
                    <a:latin typeface="Segoe Pro Display Light" panose="020B0302040504020203" pitchFamily="34" charset="0"/>
                    <a:ea typeface="Segoe UI" pitchFamily="34" charset="0"/>
                    <a:cs typeface="Segoe UI" pitchFamily="34" charset="0"/>
                  </a:rPr>
                </a:br>
                <a:r>
                  <a:rPr lang="en-US" sz="816" kern="0" dirty="0">
                    <a:solidFill>
                      <a:srgbClr val="FFFFFF"/>
                    </a:solidFill>
                    <a:latin typeface="Segoe Pro Display Light" panose="020B0302040504020203" pitchFamily="34" charset="0"/>
                    <a:ea typeface="Segoe UI" pitchFamily="34" charset="0"/>
                    <a:cs typeface="Segoe UI" pitchFamily="34" charset="0"/>
                  </a:rPr>
                  <a:t>Compute | Network | Storage</a:t>
                </a:r>
              </a:p>
              <a:p>
                <a:pPr algn="ctr" defTabSz="951028" fontAlgn="base">
                  <a:defRPr/>
                </a:pPr>
                <a:r>
                  <a:rPr lang="en-US" sz="816" kern="0" dirty="0">
                    <a:solidFill>
                      <a:srgbClr val="FFFFFF"/>
                    </a:solidFill>
                    <a:latin typeface="Segoe Pro Display Light" panose="020B0302040504020203" pitchFamily="34" charset="0"/>
                    <a:ea typeface="Segoe UI" pitchFamily="34" charset="0"/>
                    <a:cs typeface="Segoe UI" pitchFamily="34" charset="0"/>
                  </a:rPr>
                  <a:t>App Service | Service Fabric*</a:t>
                </a:r>
              </a:p>
            </p:txBody>
          </p:sp>
          <p:sp>
            <p:nvSpPr>
              <p:cNvPr id="29" name="Rectangle 28"/>
              <p:cNvSpPr/>
              <p:nvPr/>
            </p:nvSpPr>
            <p:spPr bwMode="auto">
              <a:xfrm>
                <a:off x="4219268" y="2893922"/>
                <a:ext cx="3903969" cy="638914"/>
              </a:xfrm>
              <a:prstGeom prst="rect">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defRPr/>
                </a:pPr>
                <a:r>
                  <a:rPr lang="en-US" sz="1836" kern="0" dirty="0">
                    <a:solidFill>
                      <a:srgbClr val="FFFFFF"/>
                    </a:solidFill>
                    <a:latin typeface="Segoe Pro Display Light" panose="020B0302040504020203" pitchFamily="34" charset="0"/>
                    <a:ea typeface="Segoe UI" pitchFamily="34" charset="0"/>
                    <a:cs typeface="Segoe UI" pitchFamily="34" charset="0"/>
                  </a:rPr>
                  <a:t>Azure Resource Manager</a:t>
                </a:r>
              </a:p>
            </p:txBody>
          </p:sp>
          <p:sp>
            <p:nvSpPr>
              <p:cNvPr id="30" name="Rectangle 29"/>
              <p:cNvSpPr/>
              <p:nvPr/>
            </p:nvSpPr>
            <p:spPr bwMode="auto">
              <a:xfrm>
                <a:off x="4219268" y="2189163"/>
                <a:ext cx="3903969" cy="638914"/>
              </a:xfrm>
              <a:prstGeom prst="rect">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defRPr/>
                </a:pPr>
                <a:r>
                  <a:rPr lang="en-US" sz="1836" kern="0" dirty="0">
                    <a:solidFill>
                      <a:srgbClr val="FFFFFF"/>
                    </a:solidFill>
                    <a:latin typeface="Segoe Pro Display Light" panose="020B0302040504020203" pitchFamily="34" charset="0"/>
                    <a:ea typeface="Segoe UI" pitchFamily="34" charset="0"/>
                    <a:cs typeface="Segoe UI" pitchFamily="34" charset="0"/>
                  </a:rPr>
                  <a:t>Portal | PowerShell | DevOps tools </a:t>
                </a:r>
              </a:p>
            </p:txBody>
          </p:sp>
        </p:grpSp>
        <p:sp>
          <p:nvSpPr>
            <p:cNvPr id="26" name="Rectangle 25"/>
            <p:cNvSpPr/>
            <p:nvPr/>
          </p:nvSpPr>
          <p:spPr bwMode="auto">
            <a:xfrm>
              <a:off x="3408755" y="5319450"/>
              <a:ext cx="3894051" cy="853568"/>
            </a:xfrm>
            <a:prstGeom prst="rect">
              <a:avLst/>
            </a:prstGeom>
            <a:solidFill>
              <a:srgbClr val="0072C6"/>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0938">
                <a:defRPr/>
              </a:pPr>
              <a:r>
                <a:rPr lang="en-US" sz="1836" kern="0" dirty="0">
                  <a:solidFill>
                    <a:srgbClr val="FFFFFF"/>
                  </a:solidFill>
                  <a:latin typeface="Segoe Pro Display Light" panose="020B0302040504020203" pitchFamily="34" charset="0"/>
                  <a:cs typeface="Segoe UI Semilight" panose="020B0402040204020203" pitchFamily="34" charset="0"/>
                </a:rPr>
                <a:t>Microsoft Azure Stack</a:t>
              </a:r>
            </a:p>
            <a:p>
              <a:pPr algn="ctr" defTabSz="950938">
                <a:defRPr/>
              </a:pPr>
              <a:r>
                <a:rPr lang="en-US" sz="1428" kern="0" dirty="0">
                  <a:solidFill>
                    <a:srgbClr val="FFFFFF"/>
                  </a:solidFill>
                  <a:latin typeface="Segoe Pro Light" panose="020B0302040504020203" pitchFamily="34" charset="0"/>
                  <a:cs typeface="Segoe UI Semilight" panose="020B0402040204020203" pitchFamily="34" charset="0"/>
                </a:rPr>
                <a:t>Private | Hosted </a:t>
              </a:r>
            </a:p>
          </p:txBody>
        </p:sp>
      </p:grpSp>
      <p:grpSp>
        <p:nvGrpSpPr>
          <p:cNvPr id="31" name="Group 30"/>
          <p:cNvGrpSpPr/>
          <p:nvPr/>
        </p:nvGrpSpPr>
        <p:grpSpPr>
          <a:xfrm>
            <a:off x="8335263" y="1701677"/>
            <a:ext cx="3991802" cy="4063163"/>
            <a:chOff x="8171703" y="2189163"/>
            <a:chExt cx="3913887" cy="3983855"/>
          </a:xfrm>
        </p:grpSpPr>
        <p:grpSp>
          <p:nvGrpSpPr>
            <p:cNvPr id="32" name="Group 31"/>
            <p:cNvGrpSpPr/>
            <p:nvPr/>
          </p:nvGrpSpPr>
          <p:grpSpPr>
            <a:xfrm>
              <a:off x="8171703" y="2189163"/>
              <a:ext cx="3913887" cy="2753190"/>
              <a:chOff x="4209350" y="2189163"/>
              <a:chExt cx="3913887" cy="2753190"/>
            </a:xfrm>
          </p:grpSpPr>
          <p:sp>
            <p:nvSpPr>
              <p:cNvPr id="34" name="Rectangle 33"/>
              <p:cNvSpPr/>
              <p:nvPr/>
            </p:nvSpPr>
            <p:spPr bwMode="auto">
              <a:xfrm>
                <a:off x="4209350" y="4303439"/>
                <a:ext cx="3903969" cy="638914"/>
              </a:xfrm>
              <a:prstGeom prst="rect">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defRPr/>
                </a:pPr>
                <a:r>
                  <a:rPr lang="en-US" sz="1836" kern="0" dirty="0">
                    <a:solidFill>
                      <a:srgbClr val="FFFFFF"/>
                    </a:solidFill>
                    <a:latin typeface="Segoe Pro Display Light" panose="020B0302040504020203" pitchFamily="34" charset="0"/>
                    <a:ea typeface="Segoe UI" pitchFamily="34" charset="0"/>
                    <a:cs typeface="Segoe UI" pitchFamily="34" charset="0"/>
                  </a:rPr>
                  <a:t>Cloud infrastructure</a:t>
                </a:r>
              </a:p>
            </p:txBody>
          </p:sp>
          <p:sp>
            <p:nvSpPr>
              <p:cNvPr id="35" name="Rectangle 34"/>
              <p:cNvSpPr/>
              <p:nvPr/>
            </p:nvSpPr>
            <p:spPr bwMode="auto">
              <a:xfrm>
                <a:off x="4209350" y="3598681"/>
                <a:ext cx="3903969" cy="638914"/>
              </a:xfrm>
              <a:prstGeom prst="rect">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defRPr/>
                </a:pPr>
                <a:r>
                  <a:rPr lang="en-US" sz="1836" kern="0" dirty="0">
                    <a:solidFill>
                      <a:srgbClr val="FFFFFF"/>
                    </a:solidFill>
                    <a:latin typeface="Segoe Pro Display Light" panose="020B0302040504020203" pitchFamily="34" charset="0"/>
                    <a:ea typeface="Segoe UI" pitchFamily="34" charset="0"/>
                    <a:cs typeface="Segoe UI" pitchFamily="34" charset="0"/>
                  </a:rPr>
                  <a:t>IaaS | PaaS </a:t>
                </a:r>
              </a:p>
            </p:txBody>
          </p:sp>
          <p:sp>
            <p:nvSpPr>
              <p:cNvPr id="36" name="Rectangle 35"/>
              <p:cNvSpPr/>
              <p:nvPr/>
            </p:nvSpPr>
            <p:spPr bwMode="auto">
              <a:xfrm>
                <a:off x="4219268" y="2893922"/>
                <a:ext cx="3903969" cy="638914"/>
              </a:xfrm>
              <a:prstGeom prst="rect">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defRPr/>
                </a:pPr>
                <a:r>
                  <a:rPr lang="en-US" sz="1836" kern="0" dirty="0">
                    <a:solidFill>
                      <a:srgbClr val="FFFFFF"/>
                    </a:solidFill>
                    <a:latin typeface="Segoe Pro Display Light" panose="020B0302040504020203" pitchFamily="34" charset="0"/>
                    <a:ea typeface="Segoe UI" pitchFamily="34" charset="0"/>
                    <a:cs typeface="Segoe UI" pitchFamily="34" charset="0"/>
                  </a:rPr>
                  <a:t>Azure Resource Manager</a:t>
                </a:r>
              </a:p>
            </p:txBody>
          </p:sp>
          <p:sp>
            <p:nvSpPr>
              <p:cNvPr id="37" name="Rectangle 36"/>
              <p:cNvSpPr/>
              <p:nvPr/>
            </p:nvSpPr>
            <p:spPr bwMode="auto">
              <a:xfrm>
                <a:off x="4219268" y="2189163"/>
                <a:ext cx="3903969" cy="638914"/>
              </a:xfrm>
              <a:prstGeom prst="rect">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defRPr/>
                </a:pPr>
                <a:r>
                  <a:rPr lang="en-US" sz="1836" kern="0" dirty="0">
                    <a:solidFill>
                      <a:srgbClr val="FFFFFF"/>
                    </a:solidFill>
                    <a:latin typeface="Segoe Pro Display Light" panose="020B0302040504020203" pitchFamily="34" charset="0"/>
                    <a:ea typeface="Segoe UI" pitchFamily="34" charset="0"/>
                    <a:cs typeface="Segoe UI" pitchFamily="34" charset="0"/>
                  </a:rPr>
                  <a:t>Portal | PowerShell | DevOps tools </a:t>
                </a:r>
              </a:p>
            </p:txBody>
          </p:sp>
        </p:grpSp>
        <p:sp>
          <p:nvSpPr>
            <p:cNvPr id="33" name="Rectangle 32"/>
            <p:cNvSpPr/>
            <p:nvPr/>
          </p:nvSpPr>
          <p:spPr bwMode="auto">
            <a:xfrm>
              <a:off x="8181621" y="5319450"/>
              <a:ext cx="3894051" cy="853568"/>
            </a:xfrm>
            <a:prstGeom prst="rect">
              <a:avLst/>
            </a:prstGeom>
            <a:solidFill>
              <a:srgbClr val="0072C6"/>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0938">
                <a:defRPr/>
              </a:pPr>
              <a:r>
                <a:rPr lang="en-US" sz="1836" kern="0" dirty="0">
                  <a:solidFill>
                    <a:srgbClr val="FFFFFF"/>
                  </a:solidFill>
                  <a:latin typeface="Segoe Pro Display Light" panose="020B0302040504020203" pitchFamily="34" charset="0"/>
                  <a:cs typeface="Segoe UI Semilight" panose="020B0402040204020203" pitchFamily="34" charset="0"/>
                </a:rPr>
                <a:t>Microsoft Azure  </a:t>
              </a:r>
            </a:p>
            <a:p>
              <a:pPr algn="ctr" defTabSz="950938">
                <a:defRPr/>
              </a:pPr>
              <a:r>
                <a:rPr lang="en-US" sz="1428" kern="0" dirty="0">
                  <a:solidFill>
                    <a:srgbClr val="FFFFFF"/>
                  </a:solidFill>
                  <a:latin typeface="Segoe Pro Display Light" panose="020B0302040504020203" pitchFamily="34" charset="0"/>
                  <a:cs typeface="Segoe UI Semilight" panose="020B0402040204020203" pitchFamily="34" charset="0"/>
                </a:rPr>
                <a:t>Public</a:t>
              </a:r>
            </a:p>
          </p:txBody>
        </p:sp>
      </p:grpSp>
      <p:grpSp>
        <p:nvGrpSpPr>
          <p:cNvPr id="38" name="Group 37"/>
          <p:cNvGrpSpPr/>
          <p:nvPr/>
        </p:nvGrpSpPr>
        <p:grpSpPr>
          <a:xfrm>
            <a:off x="378133" y="1701677"/>
            <a:ext cx="3991802" cy="4063163"/>
            <a:chOff x="3398837" y="2189163"/>
            <a:chExt cx="3913887" cy="3983855"/>
          </a:xfrm>
        </p:grpSpPr>
        <p:grpSp>
          <p:nvGrpSpPr>
            <p:cNvPr id="39" name="Group 38"/>
            <p:cNvGrpSpPr/>
            <p:nvPr/>
          </p:nvGrpSpPr>
          <p:grpSpPr>
            <a:xfrm>
              <a:off x="3398837" y="2189163"/>
              <a:ext cx="3913887" cy="2753190"/>
              <a:chOff x="4209350" y="2189163"/>
              <a:chExt cx="3913887" cy="2753190"/>
            </a:xfrm>
          </p:grpSpPr>
          <p:sp>
            <p:nvSpPr>
              <p:cNvPr id="41" name="Rectangle 40"/>
              <p:cNvSpPr/>
              <p:nvPr/>
            </p:nvSpPr>
            <p:spPr bwMode="auto">
              <a:xfrm>
                <a:off x="4209350" y="4303439"/>
                <a:ext cx="3903969" cy="638914"/>
              </a:xfrm>
              <a:prstGeom prst="rect">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defRPr/>
                </a:pPr>
                <a:r>
                  <a:rPr lang="en-US" sz="1836" kern="0" dirty="0">
                    <a:solidFill>
                      <a:srgbClr val="FFFFFF"/>
                    </a:solidFill>
                    <a:latin typeface="Segoe Pro Display Light" panose="020B0302040504020203" pitchFamily="34" charset="0"/>
                    <a:ea typeface="Segoe UI" pitchFamily="34" charset="0"/>
                    <a:cs typeface="Segoe UI" pitchFamily="34" charset="0"/>
                  </a:rPr>
                  <a:t>Cloud-inspired infrastructure</a:t>
                </a:r>
              </a:p>
            </p:txBody>
          </p:sp>
          <p:sp>
            <p:nvSpPr>
              <p:cNvPr id="42" name="Rectangle 41"/>
              <p:cNvSpPr/>
              <p:nvPr/>
            </p:nvSpPr>
            <p:spPr bwMode="auto">
              <a:xfrm>
                <a:off x="4209350" y="3598681"/>
                <a:ext cx="3903969" cy="638914"/>
              </a:xfrm>
              <a:prstGeom prst="rect">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defRPr/>
                </a:pPr>
                <a:r>
                  <a:rPr lang="en-US" sz="1836" kern="0" dirty="0">
                    <a:solidFill>
                      <a:srgbClr val="FFFFFF"/>
                    </a:solidFill>
                    <a:latin typeface="Segoe Pro Display Light" panose="020B0302040504020203" pitchFamily="34" charset="0"/>
                    <a:ea typeface="Segoe UI" pitchFamily="34" charset="0"/>
                    <a:cs typeface="Segoe UI" pitchFamily="34" charset="0"/>
                  </a:rPr>
                  <a:t>Azure IaaS | Azure PaaS</a:t>
                </a:r>
                <a:br>
                  <a:rPr lang="en-US" sz="1836" kern="0" dirty="0">
                    <a:solidFill>
                      <a:srgbClr val="FFFFFF"/>
                    </a:solidFill>
                    <a:latin typeface="Segoe Pro Display Light" panose="020B0302040504020203" pitchFamily="34" charset="0"/>
                    <a:ea typeface="Segoe UI" pitchFamily="34" charset="0"/>
                    <a:cs typeface="Segoe UI" pitchFamily="34" charset="0"/>
                  </a:rPr>
                </a:br>
                <a:r>
                  <a:rPr lang="en-US" sz="816" kern="0" dirty="0">
                    <a:solidFill>
                      <a:srgbClr val="FFFFFF"/>
                    </a:solidFill>
                    <a:latin typeface="Segoe Pro Display Light" panose="020B0302040504020203" pitchFamily="34" charset="0"/>
                    <a:ea typeface="Segoe UI" pitchFamily="34" charset="0"/>
                    <a:cs typeface="Segoe UI" pitchFamily="34" charset="0"/>
                  </a:rPr>
                  <a:t>Compute | Network | Storage</a:t>
                </a:r>
              </a:p>
              <a:p>
                <a:pPr algn="ctr" defTabSz="951028" fontAlgn="base">
                  <a:defRPr/>
                </a:pPr>
                <a:r>
                  <a:rPr lang="en-US" sz="816" kern="0" dirty="0">
                    <a:solidFill>
                      <a:srgbClr val="FFFFFF"/>
                    </a:solidFill>
                    <a:latin typeface="Segoe Pro Display Light" panose="020B0302040504020203" pitchFamily="34" charset="0"/>
                    <a:ea typeface="Segoe UI" pitchFamily="34" charset="0"/>
                    <a:cs typeface="Segoe UI" pitchFamily="34" charset="0"/>
                  </a:rPr>
                  <a:t>App Service | Service Fabric*</a:t>
                </a:r>
              </a:p>
            </p:txBody>
          </p:sp>
          <p:sp>
            <p:nvSpPr>
              <p:cNvPr id="43" name="Rectangle 42"/>
              <p:cNvSpPr/>
              <p:nvPr/>
            </p:nvSpPr>
            <p:spPr bwMode="auto">
              <a:xfrm>
                <a:off x="4219268" y="2893922"/>
                <a:ext cx="3903969" cy="638914"/>
              </a:xfrm>
              <a:prstGeom prst="rect">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defRPr/>
                </a:pPr>
                <a:r>
                  <a:rPr lang="en-US" sz="1836" kern="0" dirty="0">
                    <a:solidFill>
                      <a:srgbClr val="FFFFFF"/>
                    </a:solidFill>
                    <a:latin typeface="Segoe Pro Display Light" panose="020B0302040504020203" pitchFamily="34" charset="0"/>
                    <a:ea typeface="Segoe UI" pitchFamily="34" charset="0"/>
                    <a:cs typeface="Segoe UI" pitchFamily="34" charset="0"/>
                  </a:rPr>
                  <a:t>Azure Resource Manager</a:t>
                </a:r>
              </a:p>
            </p:txBody>
          </p:sp>
          <p:sp>
            <p:nvSpPr>
              <p:cNvPr id="44" name="Rectangle 43"/>
              <p:cNvSpPr/>
              <p:nvPr/>
            </p:nvSpPr>
            <p:spPr bwMode="auto">
              <a:xfrm>
                <a:off x="4219268" y="2189163"/>
                <a:ext cx="3903969" cy="638914"/>
              </a:xfrm>
              <a:prstGeom prst="rect">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defRPr/>
                </a:pPr>
                <a:r>
                  <a:rPr lang="en-US" sz="1836" kern="0" dirty="0">
                    <a:solidFill>
                      <a:srgbClr val="FFFFFF"/>
                    </a:solidFill>
                    <a:latin typeface="Segoe Pro Display Light" panose="020B0302040504020203" pitchFamily="34" charset="0"/>
                    <a:ea typeface="Segoe UI" pitchFamily="34" charset="0"/>
                    <a:cs typeface="Segoe UI" pitchFamily="34" charset="0"/>
                  </a:rPr>
                  <a:t>Portal | PowerShell | DevOps tools </a:t>
                </a:r>
              </a:p>
            </p:txBody>
          </p:sp>
        </p:grpSp>
        <p:sp>
          <p:nvSpPr>
            <p:cNvPr id="40" name="Rectangle 39"/>
            <p:cNvSpPr/>
            <p:nvPr/>
          </p:nvSpPr>
          <p:spPr bwMode="auto">
            <a:xfrm>
              <a:off x="3408755" y="5319450"/>
              <a:ext cx="3894051" cy="853568"/>
            </a:xfrm>
            <a:prstGeom prst="rect">
              <a:avLst/>
            </a:prstGeom>
            <a:solidFill>
              <a:srgbClr val="0072C6"/>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0938">
                <a:defRPr/>
              </a:pPr>
              <a:r>
                <a:rPr lang="en-US" sz="1836" kern="0" dirty="0">
                  <a:solidFill>
                    <a:srgbClr val="FFFFFF"/>
                  </a:solidFill>
                  <a:latin typeface="Segoe Pro Display Light" panose="020B0302040504020203" pitchFamily="34" charset="0"/>
                  <a:cs typeface="Segoe UI Semilight" panose="020B0402040204020203" pitchFamily="34" charset="0"/>
                </a:rPr>
                <a:t>Microsoft Azure Stack</a:t>
              </a:r>
            </a:p>
            <a:p>
              <a:pPr algn="ctr" defTabSz="950938">
                <a:defRPr/>
              </a:pPr>
              <a:r>
                <a:rPr lang="en-US" sz="1428" kern="0" dirty="0">
                  <a:solidFill>
                    <a:srgbClr val="FFFFFF"/>
                  </a:solidFill>
                  <a:latin typeface="Segoe Pro Light" panose="020B0302040504020203" pitchFamily="34" charset="0"/>
                  <a:cs typeface="Segoe UI Semilight" panose="020B0402040204020203" pitchFamily="34" charset="0"/>
                </a:rPr>
                <a:t>Private | Hosted </a:t>
              </a:r>
            </a:p>
          </p:txBody>
        </p:sp>
      </p:grpSp>
      <p:grpSp>
        <p:nvGrpSpPr>
          <p:cNvPr id="45" name="Group 44"/>
          <p:cNvGrpSpPr/>
          <p:nvPr/>
        </p:nvGrpSpPr>
        <p:grpSpPr>
          <a:xfrm>
            <a:off x="4689414" y="2308617"/>
            <a:ext cx="3306987" cy="2527295"/>
            <a:chOff x="4597018" y="2263556"/>
            <a:chExt cx="3242438" cy="2477965"/>
          </a:xfrm>
        </p:grpSpPr>
        <p:grpSp>
          <p:nvGrpSpPr>
            <p:cNvPr id="46" name="Group 45"/>
            <p:cNvGrpSpPr/>
            <p:nvPr/>
          </p:nvGrpSpPr>
          <p:grpSpPr>
            <a:xfrm>
              <a:off x="4597018" y="2923610"/>
              <a:ext cx="3242438" cy="1176060"/>
              <a:chOff x="4387582" y="2974642"/>
              <a:chExt cx="3683522" cy="1320078"/>
            </a:xfrm>
          </p:grpSpPr>
          <p:sp>
            <p:nvSpPr>
              <p:cNvPr id="55" name="Rectangle 54"/>
              <p:cNvSpPr/>
              <p:nvPr/>
            </p:nvSpPr>
            <p:spPr bwMode="auto">
              <a:xfrm>
                <a:off x="4387582" y="3739835"/>
                <a:ext cx="3683522" cy="554885"/>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r>
                  <a:rPr lang="en-US" sz="1428" b="1" kern="0" dirty="0">
                    <a:solidFill>
                      <a:srgbClr val="FFFFFF"/>
                    </a:solidFill>
                    <a:latin typeface="Segoe UI"/>
                    <a:ea typeface="Segoe UI" pitchFamily="34" charset="0"/>
                    <a:cs typeface="Segoe UI" pitchFamily="34" charset="0"/>
                  </a:rPr>
                  <a:t>Azure services in your datacenter</a:t>
                </a:r>
              </a:p>
            </p:txBody>
          </p:sp>
          <p:sp>
            <p:nvSpPr>
              <p:cNvPr id="56" name="Rectangle 55"/>
              <p:cNvSpPr/>
              <p:nvPr/>
            </p:nvSpPr>
            <p:spPr bwMode="auto">
              <a:xfrm>
                <a:off x="4500303" y="3376479"/>
                <a:ext cx="3462003" cy="539101"/>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r>
                  <a:rPr lang="en-US" sz="1428" b="1" kern="0" dirty="0">
                    <a:solidFill>
                      <a:srgbClr val="FFFFFF"/>
                    </a:solidFill>
                    <a:latin typeface="Segoe UI"/>
                    <a:ea typeface="Segoe UI" pitchFamily="34" charset="0"/>
                    <a:cs typeface="Segoe UI" pitchFamily="34" charset="0"/>
                  </a:rPr>
                  <a:t>Unified app development</a:t>
                </a:r>
              </a:p>
            </p:txBody>
          </p:sp>
          <p:sp>
            <p:nvSpPr>
              <p:cNvPr id="57" name="Rectangle 56"/>
              <p:cNvSpPr/>
              <p:nvPr/>
            </p:nvSpPr>
            <p:spPr bwMode="auto">
              <a:xfrm>
                <a:off x="4779554" y="2974642"/>
                <a:ext cx="2750610" cy="577582"/>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r>
                  <a:rPr lang="en-US" sz="1428" b="1" kern="0" dirty="0">
                    <a:solidFill>
                      <a:srgbClr val="FFFFFF"/>
                    </a:solidFill>
                    <a:latin typeface="Segoe UI"/>
                    <a:ea typeface="Segoe UI" pitchFamily="34" charset="0"/>
                    <a:cs typeface="Segoe UI" pitchFamily="34" charset="0"/>
                  </a:rPr>
                  <a:t>One Azure ecosystem</a:t>
                </a:r>
              </a:p>
            </p:txBody>
          </p:sp>
        </p:grpSp>
        <p:sp>
          <p:nvSpPr>
            <p:cNvPr id="47" name="TextBox 46"/>
            <p:cNvSpPr txBox="1"/>
            <p:nvPr/>
          </p:nvSpPr>
          <p:spPr>
            <a:xfrm>
              <a:off x="5819821" y="2292464"/>
              <a:ext cx="1953830" cy="572464"/>
            </a:xfrm>
            <a:prstGeom prst="rect">
              <a:avLst/>
            </a:prstGeom>
            <a:noFill/>
          </p:spPr>
          <p:txBody>
            <a:bodyPr wrap="square" lIns="186521" tIns="149217" rIns="186521" bIns="149217" rtlCol="0">
              <a:spAutoFit/>
            </a:bodyPr>
            <a:lstStyle/>
            <a:p>
              <a:pPr defTabSz="951304">
                <a:lnSpc>
                  <a:spcPct val="90000"/>
                </a:lnSpc>
                <a:defRPr/>
              </a:pPr>
              <a:r>
                <a:rPr lang="en-US" sz="2040" kern="0" dirty="0">
                  <a:solidFill>
                    <a:srgbClr val="FFFFFF"/>
                  </a:solidFill>
                  <a:latin typeface="Segoe UI Light"/>
                  <a:ea typeface="Segoe UI" pitchFamily="34" charset="0"/>
                  <a:cs typeface="Segoe UI" pitchFamily="34" charset="0"/>
                </a:rPr>
                <a:t>Developers</a:t>
              </a:r>
            </a:p>
          </p:txBody>
        </p:sp>
        <p:grpSp>
          <p:nvGrpSpPr>
            <p:cNvPr id="48" name="Group 47"/>
            <p:cNvGrpSpPr/>
            <p:nvPr/>
          </p:nvGrpSpPr>
          <p:grpSpPr>
            <a:xfrm>
              <a:off x="5233186" y="2263556"/>
              <a:ext cx="552889" cy="552888"/>
              <a:chOff x="5351463" y="-1733550"/>
              <a:chExt cx="1208088" cy="1208087"/>
            </a:xfrm>
          </p:grpSpPr>
          <p:sp>
            <p:nvSpPr>
              <p:cNvPr id="53" name="Oval 5"/>
              <p:cNvSpPr>
                <a:spLocks noChangeArrowheads="1"/>
              </p:cNvSpPr>
              <p:nvPr/>
            </p:nvSpPr>
            <p:spPr bwMode="auto">
              <a:xfrm>
                <a:off x="5810251" y="-1408113"/>
                <a:ext cx="287338" cy="295275"/>
              </a:xfrm>
              <a:prstGeom prst="ellipse">
                <a:avLst/>
              </a:prstGeom>
              <a:solidFill>
                <a:srgbClr val="FFFFFF"/>
              </a:solidFill>
              <a:ln>
                <a:noFill/>
              </a:ln>
            </p:spPr>
            <p:txBody>
              <a:bodyPr vert="horz" wrap="square" lIns="93260" tIns="46630" rIns="93260" bIns="46630" numCol="1" anchor="t" anchorCtr="0" compatLnSpc="1">
                <a:prstTxWarp prst="textNoShape">
                  <a:avLst/>
                </a:prstTxWarp>
              </a:bodyPr>
              <a:lstStyle/>
              <a:p>
                <a:pPr defTabSz="951304">
                  <a:defRPr/>
                </a:pPr>
                <a:endParaRPr lang="en-US" sz="1836" kern="0">
                  <a:solidFill>
                    <a:srgbClr val="505050"/>
                  </a:solidFill>
                </a:endParaRPr>
              </a:p>
            </p:txBody>
          </p:sp>
          <p:sp>
            <p:nvSpPr>
              <p:cNvPr id="54" name="Freeform 6"/>
              <p:cNvSpPr>
                <a:spLocks noEditPoints="1"/>
              </p:cNvSpPr>
              <p:nvPr/>
            </p:nvSpPr>
            <p:spPr bwMode="auto">
              <a:xfrm>
                <a:off x="5351463" y="-1733550"/>
                <a:ext cx="1208088" cy="1208087"/>
              </a:xfrm>
              <a:custGeom>
                <a:avLst/>
                <a:gdLst>
                  <a:gd name="T0" fmla="*/ 160 w 319"/>
                  <a:gd name="T1" fmla="*/ 0 h 319"/>
                  <a:gd name="T2" fmla="*/ 0 w 319"/>
                  <a:gd name="T3" fmla="*/ 160 h 319"/>
                  <a:gd name="T4" fmla="*/ 104 w 319"/>
                  <a:gd name="T5" fmla="*/ 309 h 319"/>
                  <a:gd name="T6" fmla="*/ 160 w 319"/>
                  <a:gd name="T7" fmla="*/ 319 h 319"/>
                  <a:gd name="T8" fmla="*/ 215 w 319"/>
                  <a:gd name="T9" fmla="*/ 309 h 319"/>
                  <a:gd name="T10" fmla="*/ 319 w 319"/>
                  <a:gd name="T11" fmla="*/ 160 h 319"/>
                  <a:gd name="T12" fmla="*/ 160 w 319"/>
                  <a:gd name="T13" fmla="*/ 0 h 319"/>
                  <a:gd name="T14" fmla="*/ 223 w 319"/>
                  <a:gd name="T15" fmla="*/ 285 h 319"/>
                  <a:gd name="T16" fmla="*/ 223 w 319"/>
                  <a:gd name="T17" fmla="*/ 196 h 319"/>
                  <a:gd name="T18" fmla="*/ 199 w 319"/>
                  <a:gd name="T19" fmla="*/ 172 h 319"/>
                  <a:gd name="T20" fmla="*/ 120 w 319"/>
                  <a:gd name="T21" fmla="*/ 172 h 319"/>
                  <a:gd name="T22" fmla="*/ 96 w 319"/>
                  <a:gd name="T23" fmla="*/ 196 h 319"/>
                  <a:gd name="T24" fmla="*/ 96 w 319"/>
                  <a:gd name="T25" fmla="*/ 285 h 319"/>
                  <a:gd name="T26" fmla="*/ 18 w 319"/>
                  <a:gd name="T27" fmla="*/ 160 h 319"/>
                  <a:gd name="T28" fmla="*/ 160 w 319"/>
                  <a:gd name="T29" fmla="*/ 18 h 319"/>
                  <a:gd name="T30" fmla="*/ 301 w 319"/>
                  <a:gd name="T31" fmla="*/ 160 h 319"/>
                  <a:gd name="T32" fmla="*/ 223 w 319"/>
                  <a:gd name="T33" fmla="*/ 285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9" h="319">
                    <a:moveTo>
                      <a:pt x="160" y="0"/>
                    </a:moveTo>
                    <a:cubicBezTo>
                      <a:pt x="71" y="0"/>
                      <a:pt x="0" y="71"/>
                      <a:pt x="0" y="160"/>
                    </a:cubicBezTo>
                    <a:cubicBezTo>
                      <a:pt x="0" y="228"/>
                      <a:pt x="43" y="287"/>
                      <a:pt x="104" y="309"/>
                    </a:cubicBezTo>
                    <a:cubicBezTo>
                      <a:pt x="121" y="316"/>
                      <a:pt x="140" y="319"/>
                      <a:pt x="160" y="319"/>
                    </a:cubicBezTo>
                    <a:cubicBezTo>
                      <a:pt x="179" y="319"/>
                      <a:pt x="198" y="316"/>
                      <a:pt x="215" y="309"/>
                    </a:cubicBezTo>
                    <a:cubicBezTo>
                      <a:pt x="276" y="287"/>
                      <a:pt x="319" y="228"/>
                      <a:pt x="319" y="160"/>
                    </a:cubicBezTo>
                    <a:cubicBezTo>
                      <a:pt x="319" y="71"/>
                      <a:pt x="248" y="0"/>
                      <a:pt x="160" y="0"/>
                    </a:cubicBezTo>
                    <a:close/>
                    <a:moveTo>
                      <a:pt x="223" y="285"/>
                    </a:moveTo>
                    <a:cubicBezTo>
                      <a:pt x="223" y="197"/>
                      <a:pt x="223" y="196"/>
                      <a:pt x="223" y="196"/>
                    </a:cubicBezTo>
                    <a:cubicBezTo>
                      <a:pt x="223" y="183"/>
                      <a:pt x="212" y="172"/>
                      <a:pt x="199" y="172"/>
                    </a:cubicBezTo>
                    <a:cubicBezTo>
                      <a:pt x="120" y="172"/>
                      <a:pt x="120" y="172"/>
                      <a:pt x="120" y="172"/>
                    </a:cubicBezTo>
                    <a:cubicBezTo>
                      <a:pt x="107" y="172"/>
                      <a:pt x="96" y="183"/>
                      <a:pt x="96" y="196"/>
                    </a:cubicBezTo>
                    <a:cubicBezTo>
                      <a:pt x="96" y="243"/>
                      <a:pt x="96" y="270"/>
                      <a:pt x="96" y="285"/>
                    </a:cubicBezTo>
                    <a:cubicBezTo>
                      <a:pt x="50" y="262"/>
                      <a:pt x="18" y="215"/>
                      <a:pt x="18" y="160"/>
                    </a:cubicBezTo>
                    <a:cubicBezTo>
                      <a:pt x="18" y="81"/>
                      <a:pt x="81" y="18"/>
                      <a:pt x="160" y="18"/>
                    </a:cubicBezTo>
                    <a:cubicBezTo>
                      <a:pt x="238" y="18"/>
                      <a:pt x="301" y="81"/>
                      <a:pt x="301" y="160"/>
                    </a:cubicBezTo>
                    <a:cubicBezTo>
                      <a:pt x="301" y="215"/>
                      <a:pt x="269" y="262"/>
                      <a:pt x="223" y="285"/>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pPr defTabSz="951304">
                  <a:defRPr/>
                </a:pPr>
                <a:endParaRPr lang="en-US" sz="1836" kern="0">
                  <a:solidFill>
                    <a:srgbClr val="505050"/>
                  </a:solidFill>
                </a:endParaRPr>
              </a:p>
            </p:txBody>
          </p:sp>
        </p:grpSp>
        <p:grpSp>
          <p:nvGrpSpPr>
            <p:cNvPr id="49" name="Group 48"/>
            <p:cNvGrpSpPr/>
            <p:nvPr/>
          </p:nvGrpSpPr>
          <p:grpSpPr>
            <a:xfrm>
              <a:off x="5548352" y="4176002"/>
              <a:ext cx="552889" cy="552888"/>
              <a:chOff x="5351463" y="-1733550"/>
              <a:chExt cx="1208088" cy="1208087"/>
            </a:xfrm>
          </p:grpSpPr>
          <p:sp>
            <p:nvSpPr>
              <p:cNvPr id="51" name="Oval 5"/>
              <p:cNvSpPr>
                <a:spLocks noChangeArrowheads="1"/>
              </p:cNvSpPr>
              <p:nvPr/>
            </p:nvSpPr>
            <p:spPr bwMode="auto">
              <a:xfrm>
                <a:off x="5810251" y="-1408113"/>
                <a:ext cx="287338" cy="295275"/>
              </a:xfrm>
              <a:prstGeom prst="ellipse">
                <a:avLst/>
              </a:prstGeom>
              <a:solidFill>
                <a:srgbClr val="FFFFFF"/>
              </a:solidFill>
              <a:ln>
                <a:noFill/>
              </a:ln>
            </p:spPr>
            <p:txBody>
              <a:bodyPr vert="horz" wrap="square" lIns="93260" tIns="46630" rIns="93260" bIns="46630" numCol="1" anchor="t" anchorCtr="0" compatLnSpc="1">
                <a:prstTxWarp prst="textNoShape">
                  <a:avLst/>
                </a:prstTxWarp>
              </a:bodyPr>
              <a:lstStyle/>
              <a:p>
                <a:pPr defTabSz="951304">
                  <a:defRPr/>
                </a:pPr>
                <a:endParaRPr lang="en-US" sz="1836" kern="0">
                  <a:solidFill>
                    <a:srgbClr val="505050"/>
                  </a:solidFill>
                </a:endParaRPr>
              </a:p>
            </p:txBody>
          </p:sp>
          <p:sp>
            <p:nvSpPr>
              <p:cNvPr id="52" name="Freeform 6"/>
              <p:cNvSpPr>
                <a:spLocks noEditPoints="1"/>
              </p:cNvSpPr>
              <p:nvPr/>
            </p:nvSpPr>
            <p:spPr bwMode="auto">
              <a:xfrm>
                <a:off x="5351463" y="-1733550"/>
                <a:ext cx="1208088" cy="1208087"/>
              </a:xfrm>
              <a:custGeom>
                <a:avLst/>
                <a:gdLst>
                  <a:gd name="T0" fmla="*/ 160 w 319"/>
                  <a:gd name="T1" fmla="*/ 0 h 319"/>
                  <a:gd name="T2" fmla="*/ 0 w 319"/>
                  <a:gd name="T3" fmla="*/ 160 h 319"/>
                  <a:gd name="T4" fmla="*/ 104 w 319"/>
                  <a:gd name="T5" fmla="*/ 309 h 319"/>
                  <a:gd name="T6" fmla="*/ 160 w 319"/>
                  <a:gd name="T7" fmla="*/ 319 h 319"/>
                  <a:gd name="T8" fmla="*/ 215 w 319"/>
                  <a:gd name="T9" fmla="*/ 309 h 319"/>
                  <a:gd name="T10" fmla="*/ 319 w 319"/>
                  <a:gd name="T11" fmla="*/ 160 h 319"/>
                  <a:gd name="T12" fmla="*/ 160 w 319"/>
                  <a:gd name="T13" fmla="*/ 0 h 319"/>
                  <a:gd name="T14" fmla="*/ 223 w 319"/>
                  <a:gd name="T15" fmla="*/ 285 h 319"/>
                  <a:gd name="T16" fmla="*/ 223 w 319"/>
                  <a:gd name="T17" fmla="*/ 196 h 319"/>
                  <a:gd name="T18" fmla="*/ 199 w 319"/>
                  <a:gd name="T19" fmla="*/ 172 h 319"/>
                  <a:gd name="T20" fmla="*/ 120 w 319"/>
                  <a:gd name="T21" fmla="*/ 172 h 319"/>
                  <a:gd name="T22" fmla="*/ 96 w 319"/>
                  <a:gd name="T23" fmla="*/ 196 h 319"/>
                  <a:gd name="T24" fmla="*/ 96 w 319"/>
                  <a:gd name="T25" fmla="*/ 285 h 319"/>
                  <a:gd name="T26" fmla="*/ 18 w 319"/>
                  <a:gd name="T27" fmla="*/ 160 h 319"/>
                  <a:gd name="T28" fmla="*/ 160 w 319"/>
                  <a:gd name="T29" fmla="*/ 18 h 319"/>
                  <a:gd name="T30" fmla="*/ 301 w 319"/>
                  <a:gd name="T31" fmla="*/ 160 h 319"/>
                  <a:gd name="T32" fmla="*/ 223 w 319"/>
                  <a:gd name="T33" fmla="*/ 285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9" h="319">
                    <a:moveTo>
                      <a:pt x="160" y="0"/>
                    </a:moveTo>
                    <a:cubicBezTo>
                      <a:pt x="71" y="0"/>
                      <a:pt x="0" y="71"/>
                      <a:pt x="0" y="160"/>
                    </a:cubicBezTo>
                    <a:cubicBezTo>
                      <a:pt x="0" y="228"/>
                      <a:pt x="43" y="287"/>
                      <a:pt x="104" y="309"/>
                    </a:cubicBezTo>
                    <a:cubicBezTo>
                      <a:pt x="121" y="316"/>
                      <a:pt x="140" y="319"/>
                      <a:pt x="160" y="319"/>
                    </a:cubicBezTo>
                    <a:cubicBezTo>
                      <a:pt x="179" y="319"/>
                      <a:pt x="198" y="316"/>
                      <a:pt x="215" y="309"/>
                    </a:cubicBezTo>
                    <a:cubicBezTo>
                      <a:pt x="276" y="287"/>
                      <a:pt x="319" y="228"/>
                      <a:pt x="319" y="160"/>
                    </a:cubicBezTo>
                    <a:cubicBezTo>
                      <a:pt x="319" y="71"/>
                      <a:pt x="248" y="0"/>
                      <a:pt x="160" y="0"/>
                    </a:cubicBezTo>
                    <a:close/>
                    <a:moveTo>
                      <a:pt x="223" y="285"/>
                    </a:moveTo>
                    <a:cubicBezTo>
                      <a:pt x="223" y="197"/>
                      <a:pt x="223" y="196"/>
                      <a:pt x="223" y="196"/>
                    </a:cubicBezTo>
                    <a:cubicBezTo>
                      <a:pt x="223" y="183"/>
                      <a:pt x="212" y="172"/>
                      <a:pt x="199" y="172"/>
                    </a:cubicBezTo>
                    <a:cubicBezTo>
                      <a:pt x="120" y="172"/>
                      <a:pt x="120" y="172"/>
                      <a:pt x="120" y="172"/>
                    </a:cubicBezTo>
                    <a:cubicBezTo>
                      <a:pt x="107" y="172"/>
                      <a:pt x="96" y="183"/>
                      <a:pt x="96" y="196"/>
                    </a:cubicBezTo>
                    <a:cubicBezTo>
                      <a:pt x="96" y="243"/>
                      <a:pt x="96" y="270"/>
                      <a:pt x="96" y="285"/>
                    </a:cubicBezTo>
                    <a:cubicBezTo>
                      <a:pt x="50" y="262"/>
                      <a:pt x="18" y="215"/>
                      <a:pt x="18" y="160"/>
                    </a:cubicBezTo>
                    <a:cubicBezTo>
                      <a:pt x="18" y="81"/>
                      <a:pt x="81" y="18"/>
                      <a:pt x="160" y="18"/>
                    </a:cubicBezTo>
                    <a:cubicBezTo>
                      <a:pt x="238" y="18"/>
                      <a:pt x="301" y="81"/>
                      <a:pt x="301" y="160"/>
                    </a:cubicBezTo>
                    <a:cubicBezTo>
                      <a:pt x="301" y="215"/>
                      <a:pt x="269" y="262"/>
                      <a:pt x="223" y="285"/>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pPr defTabSz="951304">
                  <a:defRPr/>
                </a:pPr>
                <a:endParaRPr lang="en-US" sz="1836" kern="0">
                  <a:solidFill>
                    <a:srgbClr val="505050"/>
                  </a:solidFill>
                </a:endParaRPr>
              </a:p>
            </p:txBody>
          </p:sp>
        </p:grpSp>
        <p:sp>
          <p:nvSpPr>
            <p:cNvPr id="50" name="TextBox 49"/>
            <p:cNvSpPr txBox="1"/>
            <p:nvPr/>
          </p:nvSpPr>
          <p:spPr>
            <a:xfrm>
              <a:off x="6193036" y="4169057"/>
              <a:ext cx="817226" cy="572464"/>
            </a:xfrm>
            <a:prstGeom prst="rect">
              <a:avLst/>
            </a:prstGeom>
            <a:noFill/>
          </p:spPr>
          <p:txBody>
            <a:bodyPr wrap="square" lIns="186521" tIns="149217" rIns="186521" bIns="149217" rtlCol="0">
              <a:spAutoFit/>
            </a:bodyPr>
            <a:lstStyle/>
            <a:p>
              <a:pPr defTabSz="951304">
                <a:lnSpc>
                  <a:spcPct val="90000"/>
                </a:lnSpc>
                <a:defRPr/>
              </a:pPr>
              <a:r>
                <a:rPr lang="en-US" sz="2040" kern="0" dirty="0">
                  <a:solidFill>
                    <a:srgbClr val="FFFFFF"/>
                  </a:solidFill>
                  <a:latin typeface="Segoe UI Light"/>
                  <a:ea typeface="Segoe UI" pitchFamily="34" charset="0"/>
                  <a:cs typeface="Segoe UI" pitchFamily="34" charset="0"/>
                </a:rPr>
                <a:t>IT</a:t>
              </a:r>
            </a:p>
          </p:txBody>
        </p:sp>
      </p:grpSp>
      <p:grpSp>
        <p:nvGrpSpPr>
          <p:cNvPr id="58" name="Group 57"/>
          <p:cNvGrpSpPr/>
          <p:nvPr/>
        </p:nvGrpSpPr>
        <p:grpSpPr>
          <a:xfrm>
            <a:off x="5017081" y="1104088"/>
            <a:ext cx="2582834" cy="5239001"/>
            <a:chOff x="5151495" y="1561978"/>
            <a:chExt cx="2066008" cy="4190674"/>
          </a:xfrm>
          <a:solidFill>
            <a:srgbClr val="002050"/>
          </a:solidFill>
        </p:grpSpPr>
        <p:sp>
          <p:nvSpPr>
            <p:cNvPr id="59" name="Freeform 80"/>
            <p:cNvSpPr/>
            <p:nvPr/>
          </p:nvSpPr>
          <p:spPr bwMode="auto">
            <a:xfrm rot="8100000">
              <a:off x="5202535" y="1561978"/>
              <a:ext cx="2014968" cy="2014967"/>
            </a:xfrm>
            <a:custGeom>
              <a:avLst/>
              <a:gdLst>
                <a:gd name="connsiteX0" fmla="*/ 686584 w 2313259"/>
                <a:gd name="connsiteY0" fmla="*/ 1626304 h 2313259"/>
                <a:gd name="connsiteX1" fmla="*/ 134698 w 2313259"/>
                <a:gd name="connsiteY1" fmla="*/ 456262 h 2313259"/>
                <a:gd name="connsiteX2" fmla="*/ 127395 w 2313259"/>
                <a:gd name="connsiteY2" fmla="*/ 303308 h 2313259"/>
                <a:gd name="connsiteX3" fmla="*/ 0 w 2313259"/>
                <a:gd name="connsiteY3" fmla="*/ 303308 h 2313259"/>
                <a:gd name="connsiteX4" fmla="*/ 227788 w 2313259"/>
                <a:gd name="connsiteY4" fmla="*/ 0 h 2313259"/>
                <a:gd name="connsiteX5" fmla="*/ 455575 w 2313259"/>
                <a:gd name="connsiteY5" fmla="*/ 303308 h 2313259"/>
                <a:gd name="connsiteX6" fmla="*/ 346480 w 2313259"/>
                <a:gd name="connsiteY6" fmla="*/ 303308 h 2313259"/>
                <a:gd name="connsiteX7" fmla="*/ 347164 w 2313259"/>
                <a:gd name="connsiteY7" fmla="*/ 303991 h 2313259"/>
                <a:gd name="connsiteX8" fmla="*/ 353429 w 2313259"/>
                <a:gd name="connsiteY8" fmla="*/ 435199 h 2313259"/>
                <a:gd name="connsiteX9" fmla="*/ 841961 w 2313259"/>
                <a:gd name="connsiteY9" fmla="*/ 1470926 h 2313259"/>
                <a:gd name="connsiteX10" fmla="*/ 1877688 w 2313259"/>
                <a:gd name="connsiteY10" fmla="*/ 1959458 h 2313259"/>
                <a:gd name="connsiteX11" fmla="*/ 2008896 w 2313259"/>
                <a:gd name="connsiteY11" fmla="*/ 1965723 h 2313259"/>
                <a:gd name="connsiteX12" fmla="*/ 2009951 w 2313259"/>
                <a:gd name="connsiteY12" fmla="*/ 1966779 h 2313259"/>
                <a:gd name="connsiteX13" fmla="*/ 2009951 w 2313259"/>
                <a:gd name="connsiteY13" fmla="*/ 1857684 h 2313259"/>
                <a:gd name="connsiteX14" fmla="*/ 2313259 w 2313259"/>
                <a:gd name="connsiteY14" fmla="*/ 2085471 h 2313259"/>
                <a:gd name="connsiteX15" fmla="*/ 2009951 w 2313259"/>
                <a:gd name="connsiteY15" fmla="*/ 2313259 h 2313259"/>
                <a:gd name="connsiteX16" fmla="*/ 2009951 w 2313259"/>
                <a:gd name="connsiteY16" fmla="*/ 2185510 h 2313259"/>
                <a:gd name="connsiteX17" fmla="*/ 1856625 w 2313259"/>
                <a:gd name="connsiteY17" fmla="*/ 2178189 h 2313259"/>
                <a:gd name="connsiteX18" fmla="*/ 686584 w 2313259"/>
                <a:gd name="connsiteY18" fmla="*/ 1626304 h 2313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13259" h="2313259">
                  <a:moveTo>
                    <a:pt x="686584" y="1626304"/>
                  </a:moveTo>
                  <a:cubicBezTo>
                    <a:pt x="359540" y="1299260"/>
                    <a:pt x="175578" y="883317"/>
                    <a:pt x="134698" y="456262"/>
                  </a:cubicBezTo>
                  <a:lnTo>
                    <a:pt x="127395" y="303308"/>
                  </a:lnTo>
                  <a:lnTo>
                    <a:pt x="0" y="303308"/>
                  </a:lnTo>
                  <a:lnTo>
                    <a:pt x="227788" y="0"/>
                  </a:lnTo>
                  <a:lnTo>
                    <a:pt x="455575" y="303308"/>
                  </a:lnTo>
                  <a:lnTo>
                    <a:pt x="346480" y="303308"/>
                  </a:lnTo>
                  <a:lnTo>
                    <a:pt x="347164" y="303991"/>
                  </a:lnTo>
                  <a:lnTo>
                    <a:pt x="353429" y="435199"/>
                  </a:lnTo>
                  <a:cubicBezTo>
                    <a:pt x="389616" y="813231"/>
                    <a:pt x="552460" y="1181425"/>
                    <a:pt x="841961" y="1470926"/>
                  </a:cubicBezTo>
                  <a:cubicBezTo>
                    <a:pt x="1131462" y="1760427"/>
                    <a:pt x="1499656" y="1923270"/>
                    <a:pt x="1877688" y="1959458"/>
                  </a:cubicBezTo>
                  <a:lnTo>
                    <a:pt x="2008896" y="1965723"/>
                  </a:lnTo>
                  <a:lnTo>
                    <a:pt x="2009951" y="1966779"/>
                  </a:lnTo>
                  <a:lnTo>
                    <a:pt x="2009951" y="1857684"/>
                  </a:lnTo>
                  <a:lnTo>
                    <a:pt x="2313259" y="2085471"/>
                  </a:lnTo>
                  <a:lnTo>
                    <a:pt x="2009951" y="2313259"/>
                  </a:lnTo>
                  <a:lnTo>
                    <a:pt x="2009951" y="2185510"/>
                  </a:lnTo>
                  <a:lnTo>
                    <a:pt x="1856625" y="2178189"/>
                  </a:lnTo>
                  <a:cubicBezTo>
                    <a:pt x="1429570" y="2137309"/>
                    <a:pt x="1013627" y="1953347"/>
                    <a:pt x="686584" y="1626304"/>
                  </a:cubicBezTo>
                  <a:close/>
                </a:path>
              </a:pathLst>
            </a:custGeom>
            <a:grpFill/>
            <a:ln w="6350" cap="flat" cmpd="sng" algn="ctr">
              <a:noFill/>
              <a:prstDash val="solid"/>
              <a:miter lim="800000"/>
              <a:headEnd type="none" w="med" len="med"/>
              <a:tailEnd type="none" w="med" len="med"/>
            </a:ln>
            <a:effectLst/>
          </p:spPr>
          <p:txBody>
            <a:bodyPr rot="0" spcFirstLastPara="0" vertOverflow="overflow" horzOverflow="overflow" vert="horz" wrap="square" lIns="186388" tIns="149110" rIns="186388" bIns="149110" numCol="1" spcCol="0" rtlCol="0" fromWordArt="0" anchor="t" anchorCtr="0" forceAA="0" compatLnSpc="1">
              <a:prstTxWarp prst="textNoShape">
                <a:avLst/>
              </a:prstTxWarp>
              <a:noAutofit/>
            </a:bodyPr>
            <a:lstStyle/>
            <a:p>
              <a:pPr algn="ctr" defTabSz="950115" fontAlgn="base">
                <a:lnSpc>
                  <a:spcPct val="90000"/>
                </a:lnSpc>
                <a:spcBef>
                  <a:spcPct val="0"/>
                </a:spcBef>
                <a:spcAft>
                  <a:spcPct val="0"/>
                </a:spcAft>
                <a:defRPr/>
              </a:pPr>
              <a:endParaRPr lang="en-US" sz="2448" kern="0" dirty="0">
                <a:gradFill>
                  <a:gsLst>
                    <a:gs pos="0">
                      <a:srgbClr val="FFFFFF"/>
                    </a:gs>
                    <a:gs pos="100000">
                      <a:srgbClr val="FFFFFF"/>
                    </a:gs>
                  </a:gsLst>
                  <a:lin ang="5400000" scaled="0"/>
                </a:gradFill>
                <a:ea typeface="Segoe UI" pitchFamily="34" charset="0"/>
                <a:cs typeface="Segoe UI" pitchFamily="34" charset="0"/>
              </a:endParaRPr>
            </a:p>
          </p:txBody>
        </p:sp>
        <p:sp>
          <p:nvSpPr>
            <p:cNvPr id="60" name="Freeform 81"/>
            <p:cNvSpPr/>
            <p:nvPr/>
          </p:nvSpPr>
          <p:spPr bwMode="auto">
            <a:xfrm rot="18918717">
              <a:off x="5151495" y="3737685"/>
              <a:ext cx="2014968" cy="2014967"/>
            </a:xfrm>
            <a:custGeom>
              <a:avLst/>
              <a:gdLst>
                <a:gd name="connsiteX0" fmla="*/ 686584 w 2313259"/>
                <a:gd name="connsiteY0" fmla="*/ 1626304 h 2313259"/>
                <a:gd name="connsiteX1" fmla="*/ 134698 w 2313259"/>
                <a:gd name="connsiteY1" fmla="*/ 456262 h 2313259"/>
                <a:gd name="connsiteX2" fmla="*/ 127395 w 2313259"/>
                <a:gd name="connsiteY2" fmla="*/ 303308 h 2313259"/>
                <a:gd name="connsiteX3" fmla="*/ 0 w 2313259"/>
                <a:gd name="connsiteY3" fmla="*/ 303308 h 2313259"/>
                <a:gd name="connsiteX4" fmla="*/ 227788 w 2313259"/>
                <a:gd name="connsiteY4" fmla="*/ 0 h 2313259"/>
                <a:gd name="connsiteX5" fmla="*/ 455575 w 2313259"/>
                <a:gd name="connsiteY5" fmla="*/ 303308 h 2313259"/>
                <a:gd name="connsiteX6" fmla="*/ 346480 w 2313259"/>
                <a:gd name="connsiteY6" fmla="*/ 303308 h 2313259"/>
                <a:gd name="connsiteX7" fmla="*/ 347164 w 2313259"/>
                <a:gd name="connsiteY7" fmla="*/ 303991 h 2313259"/>
                <a:gd name="connsiteX8" fmla="*/ 353429 w 2313259"/>
                <a:gd name="connsiteY8" fmla="*/ 435199 h 2313259"/>
                <a:gd name="connsiteX9" fmla="*/ 841961 w 2313259"/>
                <a:gd name="connsiteY9" fmla="*/ 1470926 h 2313259"/>
                <a:gd name="connsiteX10" fmla="*/ 1877688 w 2313259"/>
                <a:gd name="connsiteY10" fmla="*/ 1959458 h 2313259"/>
                <a:gd name="connsiteX11" fmla="*/ 2008896 w 2313259"/>
                <a:gd name="connsiteY11" fmla="*/ 1965723 h 2313259"/>
                <a:gd name="connsiteX12" fmla="*/ 2009951 w 2313259"/>
                <a:gd name="connsiteY12" fmla="*/ 1966779 h 2313259"/>
                <a:gd name="connsiteX13" fmla="*/ 2009951 w 2313259"/>
                <a:gd name="connsiteY13" fmla="*/ 1857684 h 2313259"/>
                <a:gd name="connsiteX14" fmla="*/ 2313259 w 2313259"/>
                <a:gd name="connsiteY14" fmla="*/ 2085471 h 2313259"/>
                <a:gd name="connsiteX15" fmla="*/ 2009951 w 2313259"/>
                <a:gd name="connsiteY15" fmla="*/ 2313259 h 2313259"/>
                <a:gd name="connsiteX16" fmla="*/ 2009951 w 2313259"/>
                <a:gd name="connsiteY16" fmla="*/ 2185510 h 2313259"/>
                <a:gd name="connsiteX17" fmla="*/ 1856625 w 2313259"/>
                <a:gd name="connsiteY17" fmla="*/ 2178189 h 2313259"/>
                <a:gd name="connsiteX18" fmla="*/ 686584 w 2313259"/>
                <a:gd name="connsiteY18" fmla="*/ 1626304 h 2313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13259" h="2313259">
                  <a:moveTo>
                    <a:pt x="686584" y="1626304"/>
                  </a:moveTo>
                  <a:cubicBezTo>
                    <a:pt x="359540" y="1299260"/>
                    <a:pt x="175578" y="883317"/>
                    <a:pt x="134698" y="456262"/>
                  </a:cubicBezTo>
                  <a:lnTo>
                    <a:pt x="127395" y="303308"/>
                  </a:lnTo>
                  <a:lnTo>
                    <a:pt x="0" y="303308"/>
                  </a:lnTo>
                  <a:lnTo>
                    <a:pt x="227788" y="0"/>
                  </a:lnTo>
                  <a:lnTo>
                    <a:pt x="455575" y="303308"/>
                  </a:lnTo>
                  <a:lnTo>
                    <a:pt x="346480" y="303308"/>
                  </a:lnTo>
                  <a:lnTo>
                    <a:pt x="347164" y="303991"/>
                  </a:lnTo>
                  <a:lnTo>
                    <a:pt x="353429" y="435199"/>
                  </a:lnTo>
                  <a:cubicBezTo>
                    <a:pt x="389616" y="813231"/>
                    <a:pt x="552460" y="1181425"/>
                    <a:pt x="841961" y="1470926"/>
                  </a:cubicBezTo>
                  <a:cubicBezTo>
                    <a:pt x="1131462" y="1760427"/>
                    <a:pt x="1499656" y="1923270"/>
                    <a:pt x="1877688" y="1959458"/>
                  </a:cubicBezTo>
                  <a:lnTo>
                    <a:pt x="2008896" y="1965723"/>
                  </a:lnTo>
                  <a:lnTo>
                    <a:pt x="2009951" y="1966779"/>
                  </a:lnTo>
                  <a:lnTo>
                    <a:pt x="2009951" y="1857684"/>
                  </a:lnTo>
                  <a:lnTo>
                    <a:pt x="2313259" y="2085471"/>
                  </a:lnTo>
                  <a:lnTo>
                    <a:pt x="2009951" y="2313259"/>
                  </a:lnTo>
                  <a:lnTo>
                    <a:pt x="2009951" y="2185510"/>
                  </a:lnTo>
                  <a:lnTo>
                    <a:pt x="1856625" y="2178189"/>
                  </a:lnTo>
                  <a:cubicBezTo>
                    <a:pt x="1429570" y="2137309"/>
                    <a:pt x="1013627" y="1953347"/>
                    <a:pt x="686584" y="1626304"/>
                  </a:cubicBezTo>
                  <a:close/>
                </a:path>
              </a:pathLst>
            </a:custGeom>
            <a:grpFill/>
            <a:ln w="6350" cap="flat" cmpd="sng" algn="ctr">
              <a:noFill/>
              <a:prstDash val="solid"/>
              <a:miter lim="800000"/>
              <a:headEnd type="none" w="med" len="med"/>
              <a:tailEnd type="none" w="med" len="med"/>
            </a:ln>
            <a:effectLst/>
          </p:spPr>
          <p:txBody>
            <a:bodyPr rot="0" spcFirstLastPara="0" vertOverflow="overflow" horzOverflow="overflow" vert="horz" wrap="square" lIns="186388" tIns="149110" rIns="186388" bIns="149110" numCol="1" spcCol="0" rtlCol="0" fromWordArt="0" anchor="t" anchorCtr="0" forceAA="0" compatLnSpc="1">
              <a:prstTxWarp prst="textNoShape">
                <a:avLst/>
              </a:prstTxWarp>
              <a:noAutofit/>
            </a:bodyPr>
            <a:lstStyle/>
            <a:p>
              <a:pPr algn="ctr" defTabSz="950115" fontAlgn="base">
                <a:lnSpc>
                  <a:spcPct val="90000"/>
                </a:lnSpc>
                <a:spcBef>
                  <a:spcPct val="0"/>
                </a:spcBef>
                <a:spcAft>
                  <a:spcPct val="0"/>
                </a:spcAft>
                <a:defRPr/>
              </a:pPr>
              <a:endParaRPr lang="en-US" sz="2448" kern="0" dirty="0">
                <a:gradFill>
                  <a:gsLst>
                    <a:gs pos="0">
                      <a:srgbClr val="FFFFFF"/>
                    </a:gs>
                    <a:gs pos="100000">
                      <a:srgbClr val="FFFFFF"/>
                    </a:gs>
                  </a:gsLst>
                  <a:lin ang="5400000" scaled="0"/>
                </a:gradFill>
                <a:ea typeface="Segoe UI" pitchFamily="34" charset="0"/>
                <a:cs typeface="Segoe UI" pitchFamily="34" charset="0"/>
              </a:endParaRPr>
            </a:p>
          </p:txBody>
        </p:sp>
      </p:grpSp>
      <p:sp>
        <p:nvSpPr>
          <p:cNvPr id="61" name="Rectangle 60"/>
          <p:cNvSpPr/>
          <p:nvPr/>
        </p:nvSpPr>
        <p:spPr>
          <a:xfrm>
            <a:off x="263270" y="979148"/>
            <a:ext cx="6295071" cy="478376"/>
          </a:xfrm>
          <a:prstGeom prst="rect">
            <a:avLst/>
          </a:prstGeom>
        </p:spPr>
        <p:txBody>
          <a:bodyPr wrap="square">
            <a:spAutoFit/>
          </a:bodyPr>
          <a:lstStyle/>
          <a:p>
            <a:pPr defTabSz="951304">
              <a:defRPr/>
            </a:pPr>
            <a:r>
              <a:rPr lang="en-US" sz="2448" b="1" kern="0" dirty="0">
                <a:solidFill>
                  <a:srgbClr val="FFFFFF"/>
                </a:solidFill>
                <a:ea typeface="Segoe UI" panose="020B0502040204020203" pitchFamily="34" charset="0"/>
                <a:cs typeface="Segoe UI" panose="020B0502040204020203" pitchFamily="34" charset="0"/>
              </a:rPr>
              <a:t>Power of Azure in your datacenter </a:t>
            </a:r>
          </a:p>
        </p:txBody>
      </p:sp>
    </p:spTree>
    <p:extLst>
      <p:ext uri="{BB962C8B-B14F-4D97-AF65-F5344CB8AC3E}">
        <p14:creationId xmlns:p14="http://schemas.microsoft.com/office/powerpoint/2010/main" val="1731011241"/>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39881" t="14455" b="10954"/>
          <a:stretch/>
        </p:blipFill>
        <p:spPr>
          <a:xfrm>
            <a:off x="882" y="-1"/>
            <a:ext cx="12434711" cy="6994526"/>
          </a:xfrm>
          <a:prstGeom prst="rect">
            <a:avLst/>
          </a:prstGeom>
        </p:spPr>
      </p:pic>
      <p:sp>
        <p:nvSpPr>
          <p:cNvPr id="681" name="One Azure Ecosystem - Title"/>
          <p:cNvSpPr txBox="1">
            <a:spLocks/>
          </p:cNvSpPr>
          <p:nvPr/>
        </p:nvSpPr>
        <p:spPr>
          <a:xfrm>
            <a:off x="209541" y="3334605"/>
            <a:ext cx="3049802" cy="1586825"/>
          </a:xfrm>
          <a:prstGeom prst="rect">
            <a:avLst/>
          </a:prstGeom>
        </p:spPr>
        <p:txBody>
          <a:bodyPr vert="horz" wrap="square" lIns="146262" tIns="91414" rIns="146262" bIns="91414" rtlCol="0" anchor="t">
            <a:noAutofit/>
          </a:bodyPr>
          <a:lst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32205">
              <a:defRPr/>
            </a:pPr>
            <a:r>
              <a:rPr lang="en-US" sz="3672" dirty="0">
                <a:gradFill>
                  <a:gsLst>
                    <a:gs pos="1250">
                      <a:srgbClr val="FFFFFF"/>
                    </a:gs>
                    <a:gs pos="100000">
                      <a:srgbClr val="FFFFFF"/>
                    </a:gs>
                  </a:gsLst>
                  <a:lin ang="5400000" scaled="0"/>
                </a:gradFill>
              </a:rPr>
              <a:t>Choose an ecosystem, not a cloud </a:t>
            </a:r>
          </a:p>
        </p:txBody>
      </p:sp>
      <p:pic>
        <p:nvPicPr>
          <p:cNvPr id="682" name="Map"/>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7404" y="274454"/>
            <a:ext cx="10541050" cy="6175942"/>
          </a:xfrm>
          <a:prstGeom prst="rect">
            <a:avLst/>
          </a:prstGeom>
        </p:spPr>
      </p:pic>
      <p:sp>
        <p:nvSpPr>
          <p:cNvPr id="683" name="Blue Oval 1"/>
          <p:cNvSpPr/>
          <p:nvPr/>
        </p:nvSpPr>
        <p:spPr bwMode="auto">
          <a:xfrm>
            <a:off x="8907855" y="4070533"/>
            <a:ext cx="304609" cy="304609"/>
          </a:xfrm>
          <a:prstGeom prst="ellipse">
            <a:avLst/>
          </a:prstGeom>
          <a:solidFill>
            <a:srgbClr val="00B0F0"/>
          </a:solidFill>
          <a:ln w="107950" cap="flat" cmpd="sng" algn="ctr">
            <a:solidFill>
              <a:srgbClr val="00B0F0">
                <a:alpha val="34000"/>
              </a:srgbClr>
            </a:solid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684" name="Blue Oval 2"/>
          <p:cNvSpPr/>
          <p:nvPr/>
        </p:nvSpPr>
        <p:spPr bwMode="auto">
          <a:xfrm>
            <a:off x="9196752" y="2689116"/>
            <a:ext cx="304609" cy="304609"/>
          </a:xfrm>
          <a:prstGeom prst="ellipse">
            <a:avLst/>
          </a:prstGeom>
          <a:solidFill>
            <a:srgbClr val="00B0F0"/>
          </a:solidFill>
          <a:ln w="107950" cap="flat" cmpd="sng" algn="ctr">
            <a:solidFill>
              <a:srgbClr val="00B0F0">
                <a:alpha val="34000"/>
              </a:srgbClr>
            </a:solid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685" name="Blue Oval 3"/>
          <p:cNvSpPr/>
          <p:nvPr/>
        </p:nvSpPr>
        <p:spPr bwMode="auto">
          <a:xfrm>
            <a:off x="9266980" y="2154996"/>
            <a:ext cx="304609" cy="304609"/>
          </a:xfrm>
          <a:prstGeom prst="ellipse">
            <a:avLst/>
          </a:prstGeom>
          <a:solidFill>
            <a:srgbClr val="00B0F0"/>
          </a:solidFill>
          <a:ln w="107950" cap="flat" cmpd="sng" algn="ctr">
            <a:solidFill>
              <a:srgbClr val="00B0F0">
                <a:alpha val="34000"/>
              </a:srgbClr>
            </a:solid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686" name="Blue Oval 4"/>
          <p:cNvSpPr/>
          <p:nvPr/>
        </p:nvSpPr>
        <p:spPr bwMode="auto">
          <a:xfrm>
            <a:off x="8138144" y="3034534"/>
            <a:ext cx="304609" cy="304609"/>
          </a:xfrm>
          <a:prstGeom prst="ellipse">
            <a:avLst/>
          </a:prstGeom>
          <a:solidFill>
            <a:srgbClr val="00B0F0"/>
          </a:solidFill>
          <a:ln w="107950" cap="flat" cmpd="sng" algn="ctr">
            <a:solidFill>
              <a:srgbClr val="00B0F0">
                <a:alpha val="34000"/>
              </a:srgbClr>
            </a:solid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687" name="Blue Oval 5"/>
          <p:cNvSpPr/>
          <p:nvPr/>
        </p:nvSpPr>
        <p:spPr bwMode="auto">
          <a:xfrm>
            <a:off x="8440321" y="3193994"/>
            <a:ext cx="304609" cy="304609"/>
          </a:xfrm>
          <a:prstGeom prst="ellipse">
            <a:avLst/>
          </a:prstGeom>
          <a:solidFill>
            <a:srgbClr val="00B0F0"/>
          </a:solidFill>
          <a:ln w="107950" cap="flat" cmpd="sng" algn="ctr">
            <a:solidFill>
              <a:srgbClr val="00B0F0">
                <a:alpha val="34000"/>
              </a:srgbClr>
            </a:solid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688" name="Blue Oval 6"/>
          <p:cNvSpPr/>
          <p:nvPr/>
        </p:nvSpPr>
        <p:spPr bwMode="auto">
          <a:xfrm>
            <a:off x="5941465" y="1958151"/>
            <a:ext cx="304609" cy="304609"/>
          </a:xfrm>
          <a:prstGeom prst="ellipse">
            <a:avLst/>
          </a:prstGeom>
          <a:solidFill>
            <a:srgbClr val="00B0F0"/>
          </a:solidFill>
          <a:ln w="107950" cap="flat" cmpd="sng" algn="ctr">
            <a:solidFill>
              <a:srgbClr val="00B0F0">
                <a:alpha val="34000"/>
              </a:srgbClr>
            </a:solid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689" name="Blue Oval 7"/>
          <p:cNvSpPr/>
          <p:nvPr/>
        </p:nvSpPr>
        <p:spPr bwMode="auto">
          <a:xfrm>
            <a:off x="5626672" y="1900201"/>
            <a:ext cx="304609" cy="304609"/>
          </a:xfrm>
          <a:prstGeom prst="ellipse">
            <a:avLst/>
          </a:prstGeom>
          <a:solidFill>
            <a:srgbClr val="00B0F0"/>
          </a:solidFill>
          <a:ln w="107950" cap="flat" cmpd="sng" algn="ctr">
            <a:solidFill>
              <a:srgbClr val="00B0F0">
                <a:alpha val="34000"/>
              </a:srgbClr>
            </a:solid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690" name="Blue Oval 8"/>
          <p:cNvSpPr/>
          <p:nvPr/>
        </p:nvSpPr>
        <p:spPr bwMode="auto">
          <a:xfrm>
            <a:off x="4599498" y="4487784"/>
            <a:ext cx="304609" cy="304609"/>
          </a:xfrm>
          <a:prstGeom prst="ellipse">
            <a:avLst/>
          </a:prstGeom>
          <a:solidFill>
            <a:srgbClr val="00B0F0"/>
          </a:solidFill>
          <a:ln w="107950" cap="flat" cmpd="sng" algn="ctr">
            <a:solidFill>
              <a:srgbClr val="00B0F0">
                <a:alpha val="34000"/>
              </a:srgbClr>
            </a:solid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691" name="Blue Oval 9"/>
          <p:cNvSpPr/>
          <p:nvPr/>
        </p:nvSpPr>
        <p:spPr bwMode="auto">
          <a:xfrm>
            <a:off x="3164621" y="2419240"/>
            <a:ext cx="304609" cy="304609"/>
          </a:xfrm>
          <a:prstGeom prst="ellipse">
            <a:avLst/>
          </a:prstGeom>
          <a:solidFill>
            <a:srgbClr val="00B0F0"/>
          </a:solidFill>
          <a:ln w="107950" cap="flat" cmpd="sng" algn="ctr">
            <a:solidFill>
              <a:srgbClr val="00B0F0">
                <a:alpha val="34000"/>
              </a:srgbClr>
            </a:solid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692" name="Blue Oval 10"/>
          <p:cNvSpPr/>
          <p:nvPr/>
        </p:nvSpPr>
        <p:spPr bwMode="auto">
          <a:xfrm>
            <a:off x="2938508" y="2449816"/>
            <a:ext cx="304609" cy="304609"/>
          </a:xfrm>
          <a:prstGeom prst="ellipse">
            <a:avLst/>
          </a:prstGeom>
          <a:solidFill>
            <a:srgbClr val="00B0F0"/>
          </a:solidFill>
          <a:ln w="107950" cap="flat" cmpd="sng" algn="ctr">
            <a:solidFill>
              <a:srgbClr val="00B0F0">
                <a:alpha val="34000"/>
              </a:srgbClr>
            </a:solid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693" name="Blue Oval 11"/>
          <p:cNvSpPr/>
          <p:nvPr/>
        </p:nvSpPr>
        <p:spPr bwMode="auto">
          <a:xfrm>
            <a:off x="3030923" y="2112454"/>
            <a:ext cx="304609" cy="304609"/>
          </a:xfrm>
          <a:prstGeom prst="ellipse">
            <a:avLst/>
          </a:prstGeom>
          <a:solidFill>
            <a:srgbClr val="00B0F0"/>
          </a:solidFill>
          <a:ln w="107950" cap="flat" cmpd="sng" algn="ctr">
            <a:solidFill>
              <a:srgbClr val="00B0F0">
                <a:alpha val="34000"/>
              </a:srgbClr>
            </a:solid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694" name="Blue Oval 12"/>
          <p:cNvSpPr/>
          <p:nvPr/>
        </p:nvSpPr>
        <p:spPr bwMode="auto">
          <a:xfrm>
            <a:off x="2701530" y="2034518"/>
            <a:ext cx="304609" cy="304609"/>
          </a:xfrm>
          <a:prstGeom prst="ellipse">
            <a:avLst/>
          </a:prstGeom>
          <a:solidFill>
            <a:srgbClr val="00B0F0"/>
          </a:solidFill>
          <a:ln w="107950" cap="flat" cmpd="sng" algn="ctr">
            <a:solidFill>
              <a:srgbClr val="00B0F0">
                <a:alpha val="34000"/>
              </a:srgbClr>
            </a:solid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695" name="Blue Oval 13"/>
          <p:cNvSpPr/>
          <p:nvPr/>
        </p:nvSpPr>
        <p:spPr bwMode="auto">
          <a:xfrm>
            <a:off x="3490456" y="2084283"/>
            <a:ext cx="304609" cy="304609"/>
          </a:xfrm>
          <a:prstGeom prst="ellipse">
            <a:avLst/>
          </a:prstGeom>
          <a:solidFill>
            <a:srgbClr val="00B0F0"/>
          </a:solidFill>
          <a:ln w="107950" cap="flat" cmpd="sng" algn="ctr">
            <a:solidFill>
              <a:srgbClr val="00B0F0">
                <a:alpha val="34000"/>
              </a:srgbClr>
            </a:solid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696" name="Blue Oval 14"/>
          <p:cNvSpPr/>
          <p:nvPr/>
        </p:nvSpPr>
        <p:spPr bwMode="auto">
          <a:xfrm>
            <a:off x="2697769" y="2728967"/>
            <a:ext cx="304609" cy="304609"/>
          </a:xfrm>
          <a:prstGeom prst="ellipse">
            <a:avLst/>
          </a:prstGeom>
          <a:solidFill>
            <a:srgbClr val="00B0F0"/>
          </a:solidFill>
          <a:ln w="107950" cap="flat" cmpd="sng" algn="ctr">
            <a:solidFill>
              <a:srgbClr val="00B0F0">
                <a:alpha val="34000"/>
              </a:srgbClr>
            </a:solid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697" name="Blue Oval 15"/>
          <p:cNvSpPr/>
          <p:nvPr/>
        </p:nvSpPr>
        <p:spPr bwMode="auto">
          <a:xfrm>
            <a:off x="2107989" y="2439258"/>
            <a:ext cx="304609" cy="304609"/>
          </a:xfrm>
          <a:prstGeom prst="ellipse">
            <a:avLst/>
          </a:prstGeom>
          <a:solidFill>
            <a:srgbClr val="00B0F0"/>
          </a:solidFill>
          <a:ln w="107950" cap="flat" cmpd="sng" algn="ctr">
            <a:solidFill>
              <a:srgbClr val="00B0F0">
                <a:alpha val="34000"/>
              </a:srgbClr>
            </a:solid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698" name="Blue Oval 16"/>
          <p:cNvSpPr/>
          <p:nvPr/>
        </p:nvSpPr>
        <p:spPr bwMode="auto">
          <a:xfrm>
            <a:off x="10081853" y="2235368"/>
            <a:ext cx="304609" cy="304609"/>
          </a:xfrm>
          <a:prstGeom prst="ellipse">
            <a:avLst/>
          </a:prstGeom>
          <a:solidFill>
            <a:srgbClr val="00B0F0"/>
          </a:solidFill>
          <a:ln w="107950" cap="flat" cmpd="sng" algn="ctr">
            <a:solidFill>
              <a:srgbClr val="00B0F0">
                <a:alpha val="34000"/>
              </a:srgbClr>
            </a:solid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699" name="Blue Oval 17"/>
          <p:cNvSpPr/>
          <p:nvPr/>
        </p:nvSpPr>
        <p:spPr bwMode="auto">
          <a:xfrm>
            <a:off x="9829731" y="2615966"/>
            <a:ext cx="304609" cy="304609"/>
          </a:xfrm>
          <a:prstGeom prst="ellipse">
            <a:avLst/>
          </a:prstGeom>
          <a:solidFill>
            <a:srgbClr val="00B0F0"/>
          </a:solidFill>
          <a:ln w="107950" cap="flat" cmpd="sng" algn="ctr">
            <a:solidFill>
              <a:srgbClr val="00B0F0">
                <a:alpha val="34000"/>
              </a:srgbClr>
            </a:solid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00" name="Blue Oval 18"/>
          <p:cNvSpPr/>
          <p:nvPr/>
        </p:nvSpPr>
        <p:spPr bwMode="auto">
          <a:xfrm>
            <a:off x="10271003" y="5049871"/>
            <a:ext cx="304609" cy="304609"/>
          </a:xfrm>
          <a:prstGeom prst="ellipse">
            <a:avLst/>
          </a:prstGeom>
          <a:solidFill>
            <a:srgbClr val="00B0F0"/>
          </a:solidFill>
          <a:ln w="107950" cap="flat" cmpd="sng" algn="ctr">
            <a:solidFill>
              <a:srgbClr val="00B0F0">
                <a:alpha val="34000"/>
              </a:srgbClr>
            </a:solid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01" name="Blue Oval 19"/>
          <p:cNvSpPr/>
          <p:nvPr/>
        </p:nvSpPr>
        <p:spPr bwMode="auto">
          <a:xfrm>
            <a:off x="10010136" y="5332506"/>
            <a:ext cx="304609" cy="304609"/>
          </a:xfrm>
          <a:prstGeom prst="ellipse">
            <a:avLst/>
          </a:prstGeom>
          <a:solidFill>
            <a:srgbClr val="00B0F0"/>
          </a:solidFill>
          <a:ln w="107950" cap="flat" cmpd="sng" algn="ctr">
            <a:solidFill>
              <a:srgbClr val="00B0F0">
                <a:alpha val="34000"/>
              </a:srgbClr>
            </a:solid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02" name="Blue Oval 20"/>
          <p:cNvSpPr/>
          <p:nvPr/>
        </p:nvSpPr>
        <p:spPr bwMode="auto">
          <a:xfrm>
            <a:off x="9045660" y="3011222"/>
            <a:ext cx="304609" cy="304609"/>
          </a:xfrm>
          <a:prstGeom prst="ellipse">
            <a:avLst/>
          </a:prstGeom>
          <a:solidFill>
            <a:srgbClr val="00B0F0"/>
          </a:solidFill>
          <a:ln w="107950" cap="flat" cmpd="sng" algn="ctr">
            <a:solidFill>
              <a:srgbClr val="00B0F0">
                <a:alpha val="34000"/>
              </a:srgbClr>
            </a:solid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03" name="Blue Oval 21"/>
          <p:cNvSpPr/>
          <p:nvPr/>
        </p:nvSpPr>
        <p:spPr bwMode="auto">
          <a:xfrm>
            <a:off x="2674315" y="2343502"/>
            <a:ext cx="304609" cy="304609"/>
          </a:xfrm>
          <a:prstGeom prst="ellipse">
            <a:avLst/>
          </a:prstGeom>
          <a:solidFill>
            <a:srgbClr val="00B0F0"/>
          </a:solidFill>
          <a:ln w="107950" cap="flat" cmpd="sng" algn="ctr">
            <a:solidFill>
              <a:srgbClr val="00B0F0">
                <a:alpha val="34000"/>
              </a:srgbClr>
            </a:solid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04" name="Blue Oval 22"/>
          <p:cNvSpPr/>
          <p:nvPr/>
        </p:nvSpPr>
        <p:spPr bwMode="auto">
          <a:xfrm>
            <a:off x="8226621" y="3531609"/>
            <a:ext cx="304609" cy="304609"/>
          </a:xfrm>
          <a:prstGeom prst="ellipse">
            <a:avLst/>
          </a:prstGeom>
          <a:solidFill>
            <a:srgbClr val="00B0F0"/>
          </a:solidFill>
          <a:ln w="107950" cap="flat" cmpd="sng" algn="ctr">
            <a:solidFill>
              <a:srgbClr val="00B0F0">
                <a:alpha val="34000"/>
              </a:srgbClr>
            </a:solid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05" name="Blue Oval 23"/>
          <p:cNvSpPr/>
          <p:nvPr/>
        </p:nvSpPr>
        <p:spPr bwMode="auto">
          <a:xfrm>
            <a:off x="3254996" y="2553390"/>
            <a:ext cx="304609" cy="304609"/>
          </a:xfrm>
          <a:prstGeom prst="ellipse">
            <a:avLst/>
          </a:prstGeom>
          <a:solidFill>
            <a:srgbClr val="00B0F0"/>
          </a:solidFill>
          <a:ln w="107950" cap="flat" cmpd="sng" algn="ctr">
            <a:solidFill>
              <a:srgbClr val="00B0F0">
                <a:alpha val="34000"/>
              </a:srgbClr>
            </a:solid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06" name="Blue Oval 24"/>
          <p:cNvSpPr/>
          <p:nvPr/>
        </p:nvSpPr>
        <p:spPr bwMode="auto">
          <a:xfrm>
            <a:off x="3352574" y="2374132"/>
            <a:ext cx="304609" cy="304609"/>
          </a:xfrm>
          <a:prstGeom prst="ellipse">
            <a:avLst/>
          </a:prstGeom>
          <a:solidFill>
            <a:srgbClr val="00B0F0"/>
          </a:solidFill>
          <a:ln w="107950" cap="flat" cmpd="sng" algn="ctr">
            <a:solidFill>
              <a:srgbClr val="00B0F0">
                <a:alpha val="34000"/>
              </a:srgbClr>
            </a:solid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07" name="Blue Oval 25"/>
          <p:cNvSpPr/>
          <p:nvPr/>
        </p:nvSpPr>
        <p:spPr bwMode="auto">
          <a:xfrm>
            <a:off x="5941465" y="1736595"/>
            <a:ext cx="304609" cy="304609"/>
          </a:xfrm>
          <a:prstGeom prst="ellipse">
            <a:avLst/>
          </a:prstGeom>
          <a:solidFill>
            <a:srgbClr val="00B0F0"/>
          </a:solidFill>
          <a:ln w="107950" cap="flat" cmpd="sng" algn="ctr">
            <a:solidFill>
              <a:srgbClr val="00B0F0">
                <a:alpha val="34000"/>
              </a:srgbClr>
            </a:solid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08" name="Blue Oval 26"/>
          <p:cNvSpPr/>
          <p:nvPr/>
        </p:nvSpPr>
        <p:spPr bwMode="auto">
          <a:xfrm>
            <a:off x="5688076" y="1696287"/>
            <a:ext cx="304609" cy="304609"/>
          </a:xfrm>
          <a:prstGeom prst="ellipse">
            <a:avLst/>
          </a:prstGeom>
          <a:solidFill>
            <a:srgbClr val="00B0F0"/>
          </a:solidFill>
          <a:ln w="107950" cap="flat" cmpd="sng" algn="ctr">
            <a:solidFill>
              <a:srgbClr val="00B0F0">
                <a:alpha val="34000"/>
              </a:srgbClr>
            </a:solid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09" name="Blue Oval 27"/>
          <p:cNvSpPr/>
          <p:nvPr/>
        </p:nvSpPr>
        <p:spPr bwMode="auto">
          <a:xfrm>
            <a:off x="6125263" y="1863707"/>
            <a:ext cx="304609" cy="304609"/>
          </a:xfrm>
          <a:prstGeom prst="ellipse">
            <a:avLst/>
          </a:prstGeom>
          <a:solidFill>
            <a:srgbClr val="00B0F0"/>
          </a:solidFill>
          <a:ln w="107950" cap="flat" cmpd="sng" algn="ctr">
            <a:solidFill>
              <a:srgbClr val="00B0F0">
                <a:alpha val="34000"/>
              </a:srgbClr>
            </a:solid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10" name="Blue Oval 28"/>
          <p:cNvSpPr/>
          <p:nvPr/>
        </p:nvSpPr>
        <p:spPr bwMode="auto">
          <a:xfrm>
            <a:off x="5790377" y="2063208"/>
            <a:ext cx="304609" cy="304609"/>
          </a:xfrm>
          <a:prstGeom prst="ellipse">
            <a:avLst/>
          </a:prstGeom>
          <a:solidFill>
            <a:srgbClr val="00B0F0"/>
          </a:solidFill>
          <a:ln w="107950" cap="flat" cmpd="sng" algn="ctr">
            <a:solidFill>
              <a:srgbClr val="00B0F0">
                <a:alpha val="34000"/>
              </a:srgbClr>
            </a:solid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11" name="Blue Bar 2"/>
          <p:cNvSpPr/>
          <p:nvPr/>
        </p:nvSpPr>
        <p:spPr bwMode="auto">
          <a:xfrm>
            <a:off x="2964" y="5668029"/>
            <a:ext cx="12430549" cy="1325504"/>
          </a:xfrm>
          <a:prstGeom prst="rect">
            <a:avLst/>
          </a:prstGeom>
          <a:solidFill>
            <a:srgbClr val="0078D7">
              <a:lumMod val="75000"/>
              <a:alpha val="75000"/>
            </a:srgbClr>
          </a:solidFill>
          <a:ln w="9525"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eaLnBrk="0" fontAlgn="base" hangingPunct="0">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712" name="28 Azure Regions"/>
          <p:cNvGrpSpPr/>
          <p:nvPr/>
        </p:nvGrpSpPr>
        <p:grpSpPr>
          <a:xfrm>
            <a:off x="450446" y="5837162"/>
            <a:ext cx="4570811" cy="884751"/>
            <a:chOff x="579437" y="5954840"/>
            <a:chExt cx="4267198" cy="903002"/>
          </a:xfrm>
        </p:grpSpPr>
        <p:sp>
          <p:nvSpPr>
            <p:cNvPr id="713" name="Oval 712"/>
            <p:cNvSpPr/>
            <p:nvPr/>
          </p:nvSpPr>
          <p:spPr bwMode="auto">
            <a:xfrm>
              <a:off x="579437" y="6010846"/>
              <a:ext cx="308414" cy="308408"/>
            </a:xfrm>
            <a:prstGeom prst="ellipse">
              <a:avLst/>
            </a:prstGeom>
            <a:solidFill>
              <a:srgbClr val="00B0F0"/>
            </a:solidFill>
            <a:ln w="107950" cap="flat" cmpd="sng" algn="ctr">
              <a:solidFill>
                <a:srgbClr val="00B0F0">
                  <a:alpha val="34000"/>
                </a:srgbClr>
              </a:solid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14" name="TextBox 713"/>
            <p:cNvSpPr txBox="1"/>
            <p:nvPr/>
          </p:nvSpPr>
          <p:spPr>
            <a:xfrm>
              <a:off x="891018" y="5954840"/>
              <a:ext cx="3955617" cy="903002"/>
            </a:xfrm>
            <a:prstGeom prst="rect">
              <a:avLst/>
            </a:prstGeom>
            <a:noFill/>
          </p:spPr>
          <p:txBody>
            <a:bodyPr wrap="square" lIns="223978" tIns="0" rIns="277340" bIns="0" rtlCol="0" anchor="ctr" anchorCtr="0">
              <a:spAutoFit/>
            </a:bodyPr>
            <a:lstStyle>
              <a:defPPr>
                <a:defRPr lang="en-US"/>
              </a:defPPr>
              <a:lvl1pPr>
                <a:lnSpc>
                  <a:spcPct val="90000"/>
                </a:lnSpc>
                <a:spcAft>
                  <a:spcPts val="600"/>
                </a:spcAft>
                <a:defRPr sz="4400">
                  <a:gradFill>
                    <a:gsLst>
                      <a:gs pos="2917">
                        <a:srgbClr val="ECECEC"/>
                      </a:gs>
                      <a:gs pos="30000">
                        <a:srgbClr val="ECECEC"/>
                      </a:gs>
                    </a:gsLst>
                    <a:lin ang="5400000" scaled="0"/>
                  </a:gradFill>
                  <a:latin typeface="+mj-lt"/>
                </a:defRPr>
              </a:lvl1pPr>
            </a:lstStyle>
            <a:p>
              <a:pPr defTabSz="912310">
                <a:spcAft>
                  <a:spcPts val="0"/>
                </a:spcAft>
                <a:defRPr/>
              </a:pPr>
              <a:r>
                <a:rPr lang="en-US" sz="2739" kern="0" dirty="0">
                  <a:gradFill>
                    <a:gsLst>
                      <a:gs pos="0">
                        <a:srgbClr val="FFFFFF"/>
                      </a:gs>
                      <a:gs pos="100000">
                        <a:srgbClr val="FFFFFF"/>
                      </a:gs>
                    </a:gsLst>
                    <a:lin ang="5400000" scaled="0"/>
                  </a:gradFill>
                  <a:latin typeface="Segoe UI"/>
                  <a:ea typeface="MS PGothic" panose="020B0600070205080204" pitchFamily="34" charset="-128"/>
                  <a:cs typeface="Segoe UI Semilight" panose="020B0402040204020203" pitchFamily="34" charset="0"/>
                </a:rPr>
                <a:t>34</a:t>
              </a:r>
              <a:r>
                <a:rPr lang="en-US" sz="1762" kern="0" dirty="0">
                  <a:gradFill>
                    <a:gsLst>
                      <a:gs pos="0">
                        <a:srgbClr val="FFFFFF"/>
                      </a:gs>
                      <a:gs pos="100000">
                        <a:srgbClr val="FFFFFF"/>
                      </a:gs>
                    </a:gsLst>
                    <a:lin ang="5400000" scaled="0"/>
                  </a:gradFill>
                  <a:latin typeface="Segoe UI Semilight" panose="020B0402040204020203" pitchFamily="34" charset="0"/>
                  <a:ea typeface="MS PGothic" panose="020B0600070205080204" pitchFamily="34" charset="-128"/>
                  <a:cs typeface="Segoe UI Semilight" panose="020B0402040204020203" pitchFamily="34" charset="0"/>
                </a:rPr>
                <a:t> </a:t>
              </a:r>
              <a:br>
                <a:rPr lang="en-US" sz="1762" kern="0" dirty="0">
                  <a:gradFill>
                    <a:gsLst>
                      <a:gs pos="0">
                        <a:srgbClr val="FFFFFF"/>
                      </a:gs>
                      <a:gs pos="100000">
                        <a:srgbClr val="FFFFFF"/>
                      </a:gs>
                    </a:gsLst>
                    <a:lin ang="5400000" scaled="0"/>
                  </a:gradFill>
                  <a:latin typeface="Segoe UI Semilight" panose="020B0402040204020203" pitchFamily="34" charset="0"/>
                  <a:ea typeface="MS PGothic" panose="020B0600070205080204" pitchFamily="34" charset="-128"/>
                  <a:cs typeface="Segoe UI Semilight" panose="020B0402040204020203" pitchFamily="34" charset="0"/>
                </a:rPr>
              </a:br>
              <a:r>
                <a:rPr lang="en-US" sz="1762" kern="0" dirty="0">
                  <a:gradFill>
                    <a:gsLst>
                      <a:gs pos="0">
                        <a:srgbClr val="FFFFFF"/>
                      </a:gs>
                      <a:gs pos="100000">
                        <a:srgbClr val="FFFFFF"/>
                      </a:gs>
                    </a:gsLst>
                    <a:lin ang="5400000" scaled="0"/>
                  </a:gradFill>
                  <a:latin typeface="Segoe UI Semilight" panose="020B0402040204020203" pitchFamily="34" charset="0"/>
                  <a:ea typeface="MS PGothic" panose="020B0600070205080204" pitchFamily="34" charset="-128"/>
                  <a:cs typeface="Segoe UI Semilight" panose="020B0402040204020203" pitchFamily="34" charset="0"/>
                </a:rPr>
                <a:t>Azure regions today</a:t>
              </a:r>
            </a:p>
            <a:p>
              <a:pPr defTabSz="912310">
                <a:spcAft>
                  <a:spcPts val="0"/>
                </a:spcAft>
                <a:defRPr/>
              </a:pPr>
              <a:r>
                <a:rPr lang="en-US" sz="1762" kern="0" dirty="0">
                  <a:gradFill>
                    <a:gsLst>
                      <a:gs pos="0">
                        <a:srgbClr val="FFFFFF"/>
                      </a:gs>
                      <a:gs pos="100000">
                        <a:srgbClr val="FFFFFF"/>
                      </a:gs>
                    </a:gsLst>
                    <a:lin ang="5400000" scaled="0"/>
                  </a:gradFill>
                  <a:latin typeface="Segoe UI Semilight" panose="020B0402040204020203" pitchFamily="34" charset="0"/>
                  <a:ea typeface="MS PGothic" panose="020B0600070205080204" pitchFamily="34" charset="-128"/>
                  <a:cs typeface="Segoe UI Semilight" panose="020B0402040204020203" pitchFamily="34" charset="0"/>
                </a:rPr>
                <a:t>More than AWS &amp; Google combined</a:t>
              </a:r>
            </a:p>
          </p:txBody>
        </p:sp>
      </p:grpSp>
      <p:grpSp>
        <p:nvGrpSpPr>
          <p:cNvPr id="715" name="100s of Service Providers"/>
          <p:cNvGrpSpPr/>
          <p:nvPr/>
        </p:nvGrpSpPr>
        <p:grpSpPr>
          <a:xfrm>
            <a:off x="5132134" y="5873019"/>
            <a:ext cx="4024711" cy="780376"/>
            <a:chOff x="4994233" y="5728987"/>
            <a:chExt cx="3557720" cy="780821"/>
          </a:xfrm>
        </p:grpSpPr>
        <p:sp>
          <p:nvSpPr>
            <p:cNvPr id="716" name="100s of Service Providers"/>
            <p:cNvSpPr txBox="1"/>
            <p:nvPr/>
          </p:nvSpPr>
          <p:spPr>
            <a:xfrm>
              <a:off x="5158330" y="5735464"/>
              <a:ext cx="3393623" cy="774344"/>
            </a:xfrm>
            <a:prstGeom prst="rect">
              <a:avLst/>
            </a:prstGeom>
            <a:noFill/>
          </p:spPr>
          <p:txBody>
            <a:bodyPr wrap="square" lIns="223978" tIns="0" rIns="277340" bIns="0" rtlCol="0" anchor="ctr" anchorCtr="0">
              <a:spAutoFit/>
            </a:bodyPr>
            <a:lstStyle>
              <a:defPPr>
                <a:defRPr lang="en-US"/>
              </a:defPPr>
              <a:lvl1pPr>
                <a:lnSpc>
                  <a:spcPct val="90000"/>
                </a:lnSpc>
                <a:spcAft>
                  <a:spcPts val="600"/>
                </a:spcAft>
                <a:defRPr sz="4400">
                  <a:gradFill>
                    <a:gsLst>
                      <a:gs pos="2917">
                        <a:srgbClr val="ECECEC"/>
                      </a:gs>
                      <a:gs pos="30000">
                        <a:srgbClr val="ECECEC"/>
                      </a:gs>
                    </a:gsLst>
                    <a:lin ang="5400000" scaled="0"/>
                  </a:gradFill>
                  <a:latin typeface="+mj-lt"/>
                </a:defRPr>
              </a:lvl1pPr>
            </a:lstStyle>
            <a:p>
              <a:pPr defTabSz="912310">
                <a:spcAft>
                  <a:spcPts val="584"/>
                </a:spcAft>
                <a:defRPr/>
              </a:pPr>
              <a:r>
                <a:rPr lang="en-US" sz="2739" kern="0" dirty="0">
                  <a:gradFill>
                    <a:gsLst>
                      <a:gs pos="0">
                        <a:srgbClr val="FFFFFF"/>
                      </a:gs>
                      <a:gs pos="100000">
                        <a:srgbClr val="FFFFFF"/>
                      </a:gs>
                    </a:gsLst>
                    <a:lin ang="5400000" scaled="0"/>
                  </a:gradFill>
                  <a:latin typeface="Segoe UI"/>
                  <a:ea typeface="MS PGothic" panose="020B0600070205080204" pitchFamily="34" charset="-128"/>
                  <a:cs typeface="Segoe UI Semilight" panose="020B0402040204020203" pitchFamily="34" charset="0"/>
                </a:rPr>
                <a:t>100s of service providers</a:t>
              </a:r>
            </a:p>
          </p:txBody>
        </p:sp>
        <p:grpSp>
          <p:nvGrpSpPr>
            <p:cNvPr id="717" name="Green Oval Title"/>
            <p:cNvGrpSpPr>
              <a:grpSpLocks noChangeAspect="1"/>
            </p:cNvGrpSpPr>
            <p:nvPr/>
          </p:nvGrpSpPr>
          <p:grpSpPr>
            <a:xfrm>
              <a:off x="4994233" y="5728987"/>
              <a:ext cx="257830" cy="295820"/>
              <a:chOff x="1019856" y="7625864"/>
              <a:chExt cx="350668" cy="402336"/>
            </a:xfrm>
          </p:grpSpPr>
          <p:sp>
            <p:nvSpPr>
              <p:cNvPr id="718" name="Oval 717"/>
              <p:cNvSpPr/>
              <p:nvPr/>
            </p:nvSpPr>
            <p:spPr bwMode="auto">
              <a:xfrm>
                <a:off x="1019856" y="7625864"/>
                <a:ext cx="350668" cy="402336"/>
              </a:xfrm>
              <a:prstGeom prst="ellipse">
                <a:avLst/>
              </a:prstGeom>
              <a:solidFill>
                <a:srgbClr val="92D05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19" name="Oval 718"/>
              <p:cNvSpPr/>
              <p:nvPr/>
            </p:nvSpPr>
            <p:spPr bwMode="auto">
              <a:xfrm>
                <a:off x="1066821" y="7672828"/>
                <a:ext cx="268809" cy="308407"/>
              </a:xfrm>
              <a:prstGeom prst="ellipse">
                <a:avLst/>
              </a:prstGeom>
              <a:solidFill>
                <a:srgbClr val="92D05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grpSp>
        <p:nvGrpSpPr>
          <p:cNvPr id="720" name="1000s of enterprises"/>
          <p:cNvGrpSpPr/>
          <p:nvPr/>
        </p:nvGrpSpPr>
        <p:grpSpPr>
          <a:xfrm>
            <a:off x="9296808" y="5880111"/>
            <a:ext cx="3215854" cy="773903"/>
            <a:chOff x="9176316" y="5736071"/>
            <a:chExt cx="3217679" cy="774341"/>
          </a:xfrm>
        </p:grpSpPr>
        <p:sp>
          <p:nvSpPr>
            <p:cNvPr id="721" name="1,000s of enterprises"/>
            <p:cNvSpPr txBox="1"/>
            <p:nvPr/>
          </p:nvSpPr>
          <p:spPr>
            <a:xfrm>
              <a:off x="9256508" y="5736071"/>
              <a:ext cx="3137487" cy="774341"/>
            </a:xfrm>
            <a:prstGeom prst="rect">
              <a:avLst/>
            </a:prstGeom>
            <a:noFill/>
          </p:spPr>
          <p:txBody>
            <a:bodyPr wrap="square" lIns="223978" tIns="0" rIns="277340" bIns="0" rtlCol="0" anchor="ctr" anchorCtr="0">
              <a:spAutoFit/>
            </a:bodyPr>
            <a:lstStyle>
              <a:defPPr>
                <a:defRPr lang="en-US"/>
              </a:defPPr>
              <a:lvl1pPr>
                <a:lnSpc>
                  <a:spcPct val="90000"/>
                </a:lnSpc>
                <a:spcAft>
                  <a:spcPts val="600"/>
                </a:spcAft>
                <a:defRPr sz="4400">
                  <a:gradFill>
                    <a:gsLst>
                      <a:gs pos="2917">
                        <a:srgbClr val="ECECEC"/>
                      </a:gs>
                      <a:gs pos="30000">
                        <a:srgbClr val="ECECEC"/>
                      </a:gs>
                    </a:gsLst>
                    <a:lin ang="5400000" scaled="0"/>
                  </a:gradFill>
                  <a:latin typeface="+mj-lt"/>
                </a:defRPr>
              </a:lvl1pPr>
            </a:lstStyle>
            <a:p>
              <a:pPr defTabSz="912310">
                <a:spcAft>
                  <a:spcPts val="584"/>
                </a:spcAft>
                <a:defRPr/>
              </a:pPr>
              <a:r>
                <a:rPr lang="en-US" sz="2739" kern="0" dirty="0">
                  <a:gradFill>
                    <a:gsLst>
                      <a:gs pos="0">
                        <a:srgbClr val="FFFFFF"/>
                      </a:gs>
                      <a:gs pos="100000">
                        <a:srgbClr val="FFFFFF"/>
                      </a:gs>
                    </a:gsLst>
                    <a:lin ang="5400000" scaled="0"/>
                  </a:gradFill>
                  <a:latin typeface="Segoe UI"/>
                  <a:ea typeface="MS PGothic" panose="020B0600070205080204" pitchFamily="34" charset="-128"/>
                  <a:cs typeface="Segoe UI Semilight" panose="020B0402040204020203" pitchFamily="34" charset="0"/>
                </a:rPr>
                <a:t>1,000s of enterprises</a:t>
              </a:r>
            </a:p>
          </p:txBody>
        </p:sp>
        <p:grpSp>
          <p:nvGrpSpPr>
            <p:cNvPr id="722" name="Yellow Oval Title"/>
            <p:cNvGrpSpPr>
              <a:grpSpLocks noChangeAspect="1"/>
            </p:cNvGrpSpPr>
            <p:nvPr/>
          </p:nvGrpSpPr>
          <p:grpSpPr>
            <a:xfrm>
              <a:off x="9176316" y="5776732"/>
              <a:ext cx="197213" cy="197213"/>
              <a:chOff x="1212475" y="7370636"/>
              <a:chExt cx="402336" cy="402336"/>
            </a:xfrm>
          </p:grpSpPr>
          <p:sp>
            <p:nvSpPr>
              <p:cNvPr id="723" name="Oval 722"/>
              <p:cNvSpPr/>
              <p:nvPr/>
            </p:nvSpPr>
            <p:spPr bwMode="auto">
              <a:xfrm>
                <a:off x="1212475" y="737063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24" name="Oval 723"/>
              <p:cNvSpPr/>
              <p:nvPr/>
            </p:nvSpPr>
            <p:spPr bwMode="auto">
              <a:xfrm>
                <a:off x="1259435" y="7417601"/>
                <a:ext cx="308413" cy="308407"/>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grpSp>
        <p:nvGrpSpPr>
          <p:cNvPr id="725" name="Green Oval 1"/>
          <p:cNvGrpSpPr>
            <a:grpSpLocks noChangeAspect="1"/>
          </p:cNvGrpSpPr>
          <p:nvPr/>
        </p:nvGrpSpPr>
        <p:grpSpPr>
          <a:xfrm>
            <a:off x="3308004" y="2676007"/>
            <a:ext cx="295652" cy="295652"/>
            <a:chOff x="864708" y="7928616"/>
            <a:chExt cx="402336" cy="402336"/>
          </a:xfrm>
        </p:grpSpPr>
        <p:sp>
          <p:nvSpPr>
            <p:cNvPr id="726" name="Oval 725"/>
            <p:cNvSpPr/>
            <p:nvPr/>
          </p:nvSpPr>
          <p:spPr bwMode="auto">
            <a:xfrm>
              <a:off x="864708" y="7928616"/>
              <a:ext cx="402336" cy="402336"/>
            </a:xfrm>
            <a:prstGeom prst="ellipse">
              <a:avLst/>
            </a:prstGeom>
            <a:solidFill>
              <a:srgbClr val="92D05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27" name="Oval 726"/>
            <p:cNvSpPr/>
            <p:nvPr/>
          </p:nvSpPr>
          <p:spPr bwMode="auto">
            <a:xfrm>
              <a:off x="911669" y="7975580"/>
              <a:ext cx="308414" cy="308408"/>
            </a:xfrm>
            <a:prstGeom prst="ellipse">
              <a:avLst/>
            </a:prstGeom>
            <a:solidFill>
              <a:srgbClr val="92D05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728" name="Yellow Oval 1"/>
          <p:cNvGrpSpPr>
            <a:grpSpLocks noChangeAspect="1"/>
          </p:cNvGrpSpPr>
          <p:nvPr/>
        </p:nvGrpSpPr>
        <p:grpSpPr>
          <a:xfrm>
            <a:off x="1093600" y="1219835"/>
            <a:ext cx="197101" cy="197101"/>
            <a:chOff x="864708" y="7928616"/>
            <a:chExt cx="402336" cy="402336"/>
          </a:xfrm>
        </p:grpSpPr>
        <p:sp>
          <p:nvSpPr>
            <p:cNvPr id="729" name="Oval 728"/>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30" name="Oval 729"/>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731" name="Yellow Oval 2"/>
          <p:cNvGrpSpPr>
            <a:grpSpLocks noChangeAspect="1"/>
          </p:cNvGrpSpPr>
          <p:nvPr/>
        </p:nvGrpSpPr>
        <p:grpSpPr>
          <a:xfrm>
            <a:off x="2869104" y="1416128"/>
            <a:ext cx="197101" cy="197101"/>
            <a:chOff x="864708" y="7928616"/>
            <a:chExt cx="402336" cy="402336"/>
          </a:xfrm>
        </p:grpSpPr>
        <p:sp>
          <p:nvSpPr>
            <p:cNvPr id="732" name="Oval 731"/>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33" name="Oval 732"/>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734" name="Yellow Oval 3"/>
          <p:cNvGrpSpPr>
            <a:grpSpLocks noChangeAspect="1"/>
          </p:cNvGrpSpPr>
          <p:nvPr/>
        </p:nvGrpSpPr>
        <p:grpSpPr>
          <a:xfrm>
            <a:off x="3781350" y="510878"/>
            <a:ext cx="197101" cy="197101"/>
            <a:chOff x="864708" y="7928616"/>
            <a:chExt cx="402336" cy="402336"/>
          </a:xfrm>
        </p:grpSpPr>
        <p:sp>
          <p:nvSpPr>
            <p:cNvPr id="735" name="Oval 734"/>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36" name="Oval 735"/>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737" name="Yellow Oval 4"/>
          <p:cNvGrpSpPr>
            <a:grpSpLocks noChangeAspect="1"/>
          </p:cNvGrpSpPr>
          <p:nvPr/>
        </p:nvGrpSpPr>
        <p:grpSpPr>
          <a:xfrm>
            <a:off x="2410596" y="2302713"/>
            <a:ext cx="197101" cy="197101"/>
            <a:chOff x="864708" y="7928616"/>
            <a:chExt cx="402336" cy="402336"/>
          </a:xfrm>
        </p:grpSpPr>
        <p:sp>
          <p:nvSpPr>
            <p:cNvPr id="738" name="Oval 737"/>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39" name="Oval 738"/>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740" name="Yellow Oval 5"/>
          <p:cNvGrpSpPr>
            <a:grpSpLocks noChangeAspect="1"/>
          </p:cNvGrpSpPr>
          <p:nvPr/>
        </p:nvGrpSpPr>
        <p:grpSpPr>
          <a:xfrm>
            <a:off x="2688331" y="3273288"/>
            <a:ext cx="197101" cy="197101"/>
            <a:chOff x="864708" y="7928616"/>
            <a:chExt cx="402336" cy="402336"/>
          </a:xfrm>
        </p:grpSpPr>
        <p:sp>
          <p:nvSpPr>
            <p:cNvPr id="741" name="Oval 740"/>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42" name="Oval 741"/>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743" name="Yellow Oval 6"/>
          <p:cNvGrpSpPr>
            <a:grpSpLocks noChangeAspect="1"/>
          </p:cNvGrpSpPr>
          <p:nvPr/>
        </p:nvGrpSpPr>
        <p:grpSpPr>
          <a:xfrm>
            <a:off x="3958230" y="3795905"/>
            <a:ext cx="197101" cy="197101"/>
            <a:chOff x="864708" y="7928616"/>
            <a:chExt cx="402336" cy="402336"/>
          </a:xfrm>
        </p:grpSpPr>
        <p:sp>
          <p:nvSpPr>
            <p:cNvPr id="744" name="Oval 743"/>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45" name="Oval 744"/>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746" name="Yellow Oval 7"/>
          <p:cNvGrpSpPr>
            <a:grpSpLocks noChangeAspect="1"/>
          </p:cNvGrpSpPr>
          <p:nvPr/>
        </p:nvGrpSpPr>
        <p:grpSpPr>
          <a:xfrm>
            <a:off x="3584249" y="4644041"/>
            <a:ext cx="197101" cy="197101"/>
            <a:chOff x="864708" y="7928616"/>
            <a:chExt cx="402336" cy="402336"/>
          </a:xfrm>
        </p:grpSpPr>
        <p:sp>
          <p:nvSpPr>
            <p:cNvPr id="747" name="Oval 746"/>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48" name="Oval 747"/>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749" name="Yellow OVal 8"/>
          <p:cNvGrpSpPr>
            <a:grpSpLocks noChangeAspect="1"/>
          </p:cNvGrpSpPr>
          <p:nvPr/>
        </p:nvGrpSpPr>
        <p:grpSpPr>
          <a:xfrm>
            <a:off x="4277089" y="4915802"/>
            <a:ext cx="197101" cy="197101"/>
            <a:chOff x="864708" y="7928616"/>
            <a:chExt cx="402336" cy="402336"/>
          </a:xfrm>
        </p:grpSpPr>
        <p:sp>
          <p:nvSpPr>
            <p:cNvPr id="750" name="Oval 749"/>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51" name="Oval 750"/>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752" name="Yellow Oval 9"/>
          <p:cNvGrpSpPr>
            <a:grpSpLocks noChangeAspect="1"/>
          </p:cNvGrpSpPr>
          <p:nvPr/>
        </p:nvGrpSpPr>
        <p:grpSpPr>
          <a:xfrm>
            <a:off x="5844944" y="3551022"/>
            <a:ext cx="197101" cy="197101"/>
            <a:chOff x="864708" y="7928616"/>
            <a:chExt cx="402336" cy="402336"/>
          </a:xfrm>
        </p:grpSpPr>
        <p:sp>
          <p:nvSpPr>
            <p:cNvPr id="753" name="Oval 752"/>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54" name="Oval 753"/>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755" name="Yellow Oval 10"/>
          <p:cNvGrpSpPr>
            <a:grpSpLocks noChangeAspect="1"/>
          </p:cNvGrpSpPr>
          <p:nvPr/>
        </p:nvGrpSpPr>
        <p:grpSpPr>
          <a:xfrm>
            <a:off x="6367561" y="3945226"/>
            <a:ext cx="197101" cy="197101"/>
            <a:chOff x="864708" y="7928616"/>
            <a:chExt cx="402336" cy="402336"/>
          </a:xfrm>
        </p:grpSpPr>
        <p:sp>
          <p:nvSpPr>
            <p:cNvPr id="756" name="Oval 755"/>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57" name="Oval 756"/>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758" name="Yellow Oval 11"/>
          <p:cNvGrpSpPr>
            <a:grpSpLocks noChangeAspect="1"/>
          </p:cNvGrpSpPr>
          <p:nvPr/>
        </p:nvGrpSpPr>
        <p:grpSpPr>
          <a:xfrm>
            <a:off x="6815519" y="4318524"/>
            <a:ext cx="197101" cy="197101"/>
            <a:chOff x="864708" y="7928616"/>
            <a:chExt cx="402336" cy="402336"/>
          </a:xfrm>
        </p:grpSpPr>
        <p:sp>
          <p:nvSpPr>
            <p:cNvPr id="759" name="Oval 758"/>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60" name="Oval 759"/>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761" name="Yellow Oval 12"/>
          <p:cNvGrpSpPr>
            <a:grpSpLocks noChangeAspect="1"/>
          </p:cNvGrpSpPr>
          <p:nvPr/>
        </p:nvGrpSpPr>
        <p:grpSpPr>
          <a:xfrm>
            <a:off x="5994263" y="2852208"/>
            <a:ext cx="197101" cy="197101"/>
            <a:chOff x="864708" y="7928616"/>
            <a:chExt cx="402336" cy="402336"/>
          </a:xfrm>
        </p:grpSpPr>
        <p:sp>
          <p:nvSpPr>
            <p:cNvPr id="762" name="Oval 761"/>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63" name="Oval 762"/>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764" name="Yellow Oval 13"/>
          <p:cNvGrpSpPr>
            <a:grpSpLocks noChangeAspect="1"/>
          </p:cNvGrpSpPr>
          <p:nvPr/>
        </p:nvGrpSpPr>
        <p:grpSpPr>
          <a:xfrm>
            <a:off x="7039499" y="3198628"/>
            <a:ext cx="197101" cy="197101"/>
            <a:chOff x="864708" y="7928616"/>
            <a:chExt cx="402336" cy="402336"/>
          </a:xfrm>
        </p:grpSpPr>
        <p:sp>
          <p:nvSpPr>
            <p:cNvPr id="765" name="Oval 764"/>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66" name="Oval 765"/>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767" name="Yellow Oval 14"/>
          <p:cNvGrpSpPr>
            <a:grpSpLocks noChangeAspect="1"/>
          </p:cNvGrpSpPr>
          <p:nvPr/>
        </p:nvGrpSpPr>
        <p:grpSpPr>
          <a:xfrm>
            <a:off x="6469100" y="1956292"/>
            <a:ext cx="197101" cy="197101"/>
            <a:chOff x="864708" y="7928616"/>
            <a:chExt cx="402336" cy="402336"/>
          </a:xfrm>
        </p:grpSpPr>
        <p:sp>
          <p:nvSpPr>
            <p:cNvPr id="768" name="Oval 767"/>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69" name="Oval 768"/>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770" name="Yellow Oval 15"/>
          <p:cNvGrpSpPr>
            <a:grpSpLocks noChangeAspect="1"/>
          </p:cNvGrpSpPr>
          <p:nvPr/>
        </p:nvGrpSpPr>
        <p:grpSpPr>
          <a:xfrm>
            <a:off x="6815519" y="1332135"/>
            <a:ext cx="197101" cy="197101"/>
            <a:chOff x="864708" y="7928616"/>
            <a:chExt cx="402336" cy="402336"/>
          </a:xfrm>
        </p:grpSpPr>
        <p:sp>
          <p:nvSpPr>
            <p:cNvPr id="771" name="Oval 770"/>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72" name="Oval 771"/>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773" name="Yellow Oval 16"/>
          <p:cNvGrpSpPr>
            <a:grpSpLocks noChangeAspect="1"/>
          </p:cNvGrpSpPr>
          <p:nvPr/>
        </p:nvGrpSpPr>
        <p:grpSpPr>
          <a:xfrm>
            <a:off x="7167915" y="2377370"/>
            <a:ext cx="197101" cy="197101"/>
            <a:chOff x="864708" y="7928616"/>
            <a:chExt cx="402336" cy="402336"/>
          </a:xfrm>
        </p:grpSpPr>
        <p:sp>
          <p:nvSpPr>
            <p:cNvPr id="774" name="Oval 773"/>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75" name="Oval 774"/>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776" name="Yellow Oval 17"/>
          <p:cNvGrpSpPr>
            <a:grpSpLocks noChangeAspect="1"/>
          </p:cNvGrpSpPr>
          <p:nvPr/>
        </p:nvGrpSpPr>
        <p:grpSpPr>
          <a:xfrm>
            <a:off x="7577362" y="2654795"/>
            <a:ext cx="197101" cy="197101"/>
            <a:chOff x="864708" y="7928616"/>
            <a:chExt cx="402336" cy="402336"/>
          </a:xfrm>
        </p:grpSpPr>
        <p:sp>
          <p:nvSpPr>
            <p:cNvPr id="777" name="Oval 776"/>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78" name="Oval 777"/>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779" name="Yellow Oval 18"/>
          <p:cNvGrpSpPr>
            <a:grpSpLocks noChangeAspect="1"/>
          </p:cNvGrpSpPr>
          <p:nvPr/>
        </p:nvGrpSpPr>
        <p:grpSpPr>
          <a:xfrm>
            <a:off x="7860755" y="1929412"/>
            <a:ext cx="197101" cy="197101"/>
            <a:chOff x="864708" y="7928616"/>
            <a:chExt cx="402336" cy="402336"/>
          </a:xfrm>
        </p:grpSpPr>
        <p:sp>
          <p:nvSpPr>
            <p:cNvPr id="780" name="Oval 779"/>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81" name="Oval 780"/>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782" name="Yellow Oval 19"/>
          <p:cNvGrpSpPr>
            <a:grpSpLocks noChangeAspect="1"/>
          </p:cNvGrpSpPr>
          <p:nvPr/>
        </p:nvGrpSpPr>
        <p:grpSpPr>
          <a:xfrm>
            <a:off x="8308714" y="1630774"/>
            <a:ext cx="197101" cy="197101"/>
            <a:chOff x="864708" y="7928616"/>
            <a:chExt cx="402336" cy="402336"/>
          </a:xfrm>
        </p:grpSpPr>
        <p:sp>
          <p:nvSpPr>
            <p:cNvPr id="783" name="Oval 782"/>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84" name="Oval 783"/>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785" name="Yellow Oval 20"/>
          <p:cNvGrpSpPr>
            <a:grpSpLocks noChangeAspect="1"/>
          </p:cNvGrpSpPr>
          <p:nvPr/>
        </p:nvGrpSpPr>
        <p:grpSpPr>
          <a:xfrm>
            <a:off x="8435947" y="2377370"/>
            <a:ext cx="197101" cy="197101"/>
            <a:chOff x="864708" y="7928616"/>
            <a:chExt cx="402336" cy="402336"/>
          </a:xfrm>
        </p:grpSpPr>
        <p:sp>
          <p:nvSpPr>
            <p:cNvPr id="786" name="Oval 785"/>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87" name="Oval 786"/>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788" name="Yellow Oval 21"/>
          <p:cNvGrpSpPr>
            <a:grpSpLocks noChangeAspect="1"/>
          </p:cNvGrpSpPr>
          <p:nvPr/>
        </p:nvGrpSpPr>
        <p:grpSpPr>
          <a:xfrm>
            <a:off x="8682011" y="3123969"/>
            <a:ext cx="197101" cy="197101"/>
            <a:chOff x="864708" y="7928616"/>
            <a:chExt cx="402336" cy="402336"/>
          </a:xfrm>
        </p:grpSpPr>
        <p:sp>
          <p:nvSpPr>
            <p:cNvPr id="789" name="Oval 788"/>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90" name="Oval 789"/>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791" name="Yellow Oval 22"/>
          <p:cNvGrpSpPr>
            <a:grpSpLocks noChangeAspect="1"/>
          </p:cNvGrpSpPr>
          <p:nvPr/>
        </p:nvGrpSpPr>
        <p:grpSpPr>
          <a:xfrm>
            <a:off x="8945126" y="2078733"/>
            <a:ext cx="197101" cy="197101"/>
            <a:chOff x="864708" y="7928616"/>
            <a:chExt cx="402336" cy="402336"/>
          </a:xfrm>
        </p:grpSpPr>
        <p:sp>
          <p:nvSpPr>
            <p:cNvPr id="792" name="Oval 791"/>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93" name="Oval 792"/>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794" name="Yellow Oval 23"/>
          <p:cNvGrpSpPr>
            <a:grpSpLocks noChangeAspect="1"/>
          </p:cNvGrpSpPr>
          <p:nvPr/>
        </p:nvGrpSpPr>
        <p:grpSpPr>
          <a:xfrm>
            <a:off x="9204630" y="1556114"/>
            <a:ext cx="197101" cy="197101"/>
            <a:chOff x="864708" y="7928616"/>
            <a:chExt cx="402336" cy="402336"/>
          </a:xfrm>
        </p:grpSpPr>
        <p:sp>
          <p:nvSpPr>
            <p:cNvPr id="795" name="Oval 794"/>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96" name="Oval 795"/>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797" name="Yellow Oval 24"/>
          <p:cNvGrpSpPr>
            <a:grpSpLocks noChangeAspect="1"/>
          </p:cNvGrpSpPr>
          <p:nvPr/>
        </p:nvGrpSpPr>
        <p:grpSpPr>
          <a:xfrm>
            <a:off x="9353951" y="3551022"/>
            <a:ext cx="197101" cy="197101"/>
            <a:chOff x="864708" y="7928616"/>
            <a:chExt cx="402336" cy="402336"/>
          </a:xfrm>
        </p:grpSpPr>
        <p:sp>
          <p:nvSpPr>
            <p:cNvPr id="798" name="Oval 797"/>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99" name="Oval 798"/>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800" name="Yellow Oval 25"/>
          <p:cNvGrpSpPr>
            <a:grpSpLocks noChangeAspect="1"/>
          </p:cNvGrpSpPr>
          <p:nvPr/>
        </p:nvGrpSpPr>
        <p:grpSpPr>
          <a:xfrm>
            <a:off x="9855663" y="4169206"/>
            <a:ext cx="197101" cy="197101"/>
            <a:chOff x="864708" y="7928616"/>
            <a:chExt cx="402336" cy="402336"/>
          </a:xfrm>
        </p:grpSpPr>
        <p:sp>
          <p:nvSpPr>
            <p:cNvPr id="801" name="Oval 800"/>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02" name="Oval 801"/>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803" name="Yellow Oval 26"/>
          <p:cNvGrpSpPr>
            <a:grpSpLocks noChangeAspect="1"/>
          </p:cNvGrpSpPr>
          <p:nvPr/>
        </p:nvGrpSpPr>
        <p:grpSpPr>
          <a:xfrm>
            <a:off x="9848509" y="4766482"/>
            <a:ext cx="197101" cy="197101"/>
            <a:chOff x="864708" y="7928616"/>
            <a:chExt cx="402336" cy="402336"/>
          </a:xfrm>
        </p:grpSpPr>
        <p:sp>
          <p:nvSpPr>
            <p:cNvPr id="804" name="Oval 803"/>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05" name="Oval 804"/>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806" name="Yellow Oval 27"/>
          <p:cNvGrpSpPr>
            <a:grpSpLocks noChangeAspect="1"/>
          </p:cNvGrpSpPr>
          <p:nvPr/>
        </p:nvGrpSpPr>
        <p:grpSpPr>
          <a:xfrm>
            <a:off x="9353951" y="5065119"/>
            <a:ext cx="197101" cy="197101"/>
            <a:chOff x="864708" y="7928616"/>
            <a:chExt cx="402336" cy="402336"/>
          </a:xfrm>
        </p:grpSpPr>
        <p:sp>
          <p:nvSpPr>
            <p:cNvPr id="807" name="Oval 806"/>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08" name="Oval 807"/>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809" name="Green Oval 2"/>
          <p:cNvGrpSpPr>
            <a:grpSpLocks noChangeAspect="1"/>
          </p:cNvGrpSpPr>
          <p:nvPr/>
        </p:nvGrpSpPr>
        <p:grpSpPr>
          <a:xfrm>
            <a:off x="2674494" y="734854"/>
            <a:ext cx="295652" cy="295652"/>
            <a:chOff x="864708" y="7928616"/>
            <a:chExt cx="402336" cy="402336"/>
          </a:xfrm>
        </p:grpSpPr>
        <p:sp>
          <p:nvSpPr>
            <p:cNvPr id="810" name="Oval 809"/>
            <p:cNvSpPr/>
            <p:nvPr/>
          </p:nvSpPr>
          <p:spPr bwMode="auto">
            <a:xfrm>
              <a:off x="864708" y="7928616"/>
              <a:ext cx="402336" cy="402336"/>
            </a:xfrm>
            <a:prstGeom prst="ellipse">
              <a:avLst/>
            </a:prstGeom>
            <a:solidFill>
              <a:srgbClr val="92D05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11" name="Oval 810"/>
            <p:cNvSpPr/>
            <p:nvPr/>
          </p:nvSpPr>
          <p:spPr bwMode="auto">
            <a:xfrm>
              <a:off x="911669" y="7975580"/>
              <a:ext cx="308414" cy="308408"/>
            </a:xfrm>
            <a:prstGeom prst="ellipse">
              <a:avLst/>
            </a:prstGeom>
            <a:solidFill>
              <a:srgbClr val="92D05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812" name="Green Oval 3"/>
          <p:cNvGrpSpPr>
            <a:grpSpLocks noChangeAspect="1"/>
          </p:cNvGrpSpPr>
          <p:nvPr/>
        </p:nvGrpSpPr>
        <p:grpSpPr>
          <a:xfrm>
            <a:off x="2688330" y="1222190"/>
            <a:ext cx="295652" cy="295652"/>
            <a:chOff x="864708" y="7928616"/>
            <a:chExt cx="402336" cy="402336"/>
          </a:xfrm>
        </p:grpSpPr>
        <p:sp>
          <p:nvSpPr>
            <p:cNvPr id="813" name="Oval 812"/>
            <p:cNvSpPr/>
            <p:nvPr/>
          </p:nvSpPr>
          <p:spPr bwMode="auto">
            <a:xfrm>
              <a:off x="864708" y="7928616"/>
              <a:ext cx="402336" cy="402336"/>
            </a:xfrm>
            <a:prstGeom prst="ellipse">
              <a:avLst/>
            </a:prstGeom>
            <a:solidFill>
              <a:srgbClr val="92D05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14" name="Oval 813"/>
            <p:cNvSpPr/>
            <p:nvPr/>
          </p:nvSpPr>
          <p:spPr bwMode="auto">
            <a:xfrm>
              <a:off x="911669" y="7975580"/>
              <a:ext cx="308414" cy="308408"/>
            </a:xfrm>
            <a:prstGeom prst="ellipse">
              <a:avLst/>
            </a:prstGeom>
            <a:solidFill>
              <a:srgbClr val="92D05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815" name="Green Oval 4"/>
          <p:cNvGrpSpPr>
            <a:grpSpLocks noChangeAspect="1"/>
          </p:cNvGrpSpPr>
          <p:nvPr/>
        </p:nvGrpSpPr>
        <p:grpSpPr>
          <a:xfrm>
            <a:off x="3306511" y="343328"/>
            <a:ext cx="295652" cy="295652"/>
            <a:chOff x="864708" y="7928616"/>
            <a:chExt cx="402336" cy="402336"/>
          </a:xfrm>
        </p:grpSpPr>
        <p:sp>
          <p:nvSpPr>
            <p:cNvPr id="816" name="Oval 815"/>
            <p:cNvSpPr/>
            <p:nvPr/>
          </p:nvSpPr>
          <p:spPr bwMode="auto">
            <a:xfrm>
              <a:off x="864708" y="7928616"/>
              <a:ext cx="402336" cy="402336"/>
            </a:xfrm>
            <a:prstGeom prst="ellipse">
              <a:avLst/>
            </a:prstGeom>
            <a:solidFill>
              <a:srgbClr val="92D05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17" name="Oval 816"/>
            <p:cNvSpPr/>
            <p:nvPr/>
          </p:nvSpPr>
          <p:spPr bwMode="auto">
            <a:xfrm>
              <a:off x="911669" y="7975580"/>
              <a:ext cx="308414" cy="308408"/>
            </a:xfrm>
            <a:prstGeom prst="ellipse">
              <a:avLst/>
            </a:prstGeom>
            <a:solidFill>
              <a:srgbClr val="92D05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818" name="Green Oval 5"/>
          <p:cNvGrpSpPr>
            <a:grpSpLocks noChangeAspect="1"/>
          </p:cNvGrpSpPr>
          <p:nvPr/>
        </p:nvGrpSpPr>
        <p:grpSpPr>
          <a:xfrm>
            <a:off x="4011767" y="383333"/>
            <a:ext cx="295652" cy="295652"/>
            <a:chOff x="864708" y="7928616"/>
            <a:chExt cx="402336" cy="402336"/>
          </a:xfrm>
        </p:grpSpPr>
        <p:sp>
          <p:nvSpPr>
            <p:cNvPr id="819" name="Oval 818"/>
            <p:cNvSpPr/>
            <p:nvPr/>
          </p:nvSpPr>
          <p:spPr bwMode="auto">
            <a:xfrm>
              <a:off x="864708" y="7928616"/>
              <a:ext cx="402336" cy="402336"/>
            </a:xfrm>
            <a:prstGeom prst="ellipse">
              <a:avLst/>
            </a:prstGeom>
            <a:solidFill>
              <a:srgbClr val="92D05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20" name="Oval 819"/>
            <p:cNvSpPr/>
            <p:nvPr/>
          </p:nvSpPr>
          <p:spPr bwMode="auto">
            <a:xfrm>
              <a:off x="911669" y="7975580"/>
              <a:ext cx="308414" cy="308408"/>
            </a:xfrm>
            <a:prstGeom prst="ellipse">
              <a:avLst/>
            </a:prstGeom>
            <a:solidFill>
              <a:srgbClr val="92D05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821" name="Green OVal 6"/>
          <p:cNvGrpSpPr>
            <a:grpSpLocks noChangeAspect="1"/>
          </p:cNvGrpSpPr>
          <p:nvPr/>
        </p:nvGrpSpPr>
        <p:grpSpPr>
          <a:xfrm>
            <a:off x="4480161" y="660195"/>
            <a:ext cx="295652" cy="295652"/>
            <a:chOff x="864708" y="7928616"/>
            <a:chExt cx="402336" cy="402336"/>
          </a:xfrm>
        </p:grpSpPr>
        <p:sp>
          <p:nvSpPr>
            <p:cNvPr id="822" name="Oval 821"/>
            <p:cNvSpPr/>
            <p:nvPr/>
          </p:nvSpPr>
          <p:spPr bwMode="auto">
            <a:xfrm>
              <a:off x="864708" y="7928616"/>
              <a:ext cx="402336" cy="402336"/>
            </a:xfrm>
            <a:prstGeom prst="ellipse">
              <a:avLst/>
            </a:prstGeom>
            <a:solidFill>
              <a:srgbClr val="92D05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23" name="Oval 822"/>
            <p:cNvSpPr/>
            <p:nvPr/>
          </p:nvSpPr>
          <p:spPr bwMode="auto">
            <a:xfrm>
              <a:off x="911669" y="7975580"/>
              <a:ext cx="308414" cy="308408"/>
            </a:xfrm>
            <a:prstGeom prst="ellipse">
              <a:avLst/>
            </a:prstGeom>
            <a:solidFill>
              <a:srgbClr val="92D05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824" name="Green Oval 7"/>
          <p:cNvGrpSpPr>
            <a:grpSpLocks noChangeAspect="1"/>
          </p:cNvGrpSpPr>
          <p:nvPr/>
        </p:nvGrpSpPr>
        <p:grpSpPr>
          <a:xfrm>
            <a:off x="3584245" y="4094543"/>
            <a:ext cx="295652" cy="295652"/>
            <a:chOff x="864708" y="7928616"/>
            <a:chExt cx="402336" cy="402336"/>
          </a:xfrm>
        </p:grpSpPr>
        <p:sp>
          <p:nvSpPr>
            <p:cNvPr id="825" name="Oval 824"/>
            <p:cNvSpPr/>
            <p:nvPr/>
          </p:nvSpPr>
          <p:spPr bwMode="auto">
            <a:xfrm>
              <a:off x="864708" y="7928616"/>
              <a:ext cx="402336" cy="402336"/>
            </a:xfrm>
            <a:prstGeom prst="ellipse">
              <a:avLst/>
            </a:prstGeom>
            <a:solidFill>
              <a:srgbClr val="92D05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26" name="Oval 825"/>
            <p:cNvSpPr/>
            <p:nvPr/>
          </p:nvSpPr>
          <p:spPr bwMode="auto">
            <a:xfrm>
              <a:off x="911669" y="7975580"/>
              <a:ext cx="308414" cy="308408"/>
            </a:xfrm>
            <a:prstGeom prst="ellipse">
              <a:avLst/>
            </a:prstGeom>
            <a:solidFill>
              <a:srgbClr val="92D05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827" name="Green Oval 8"/>
          <p:cNvGrpSpPr>
            <a:grpSpLocks noChangeAspect="1"/>
          </p:cNvGrpSpPr>
          <p:nvPr/>
        </p:nvGrpSpPr>
        <p:grpSpPr>
          <a:xfrm>
            <a:off x="3978448" y="4447019"/>
            <a:ext cx="295652" cy="295652"/>
            <a:chOff x="864708" y="7928616"/>
            <a:chExt cx="402336" cy="402336"/>
          </a:xfrm>
        </p:grpSpPr>
        <p:sp>
          <p:nvSpPr>
            <p:cNvPr id="828" name="Oval 827"/>
            <p:cNvSpPr/>
            <p:nvPr/>
          </p:nvSpPr>
          <p:spPr bwMode="auto">
            <a:xfrm>
              <a:off x="864708" y="7928616"/>
              <a:ext cx="402336" cy="402336"/>
            </a:xfrm>
            <a:prstGeom prst="ellipse">
              <a:avLst/>
            </a:prstGeom>
            <a:solidFill>
              <a:srgbClr val="92D05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29" name="Oval 828"/>
            <p:cNvSpPr/>
            <p:nvPr/>
          </p:nvSpPr>
          <p:spPr bwMode="auto">
            <a:xfrm>
              <a:off x="911669" y="7975580"/>
              <a:ext cx="308414" cy="308408"/>
            </a:xfrm>
            <a:prstGeom prst="ellipse">
              <a:avLst/>
            </a:prstGeom>
            <a:solidFill>
              <a:srgbClr val="92D05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830" name="Green Oval 9"/>
          <p:cNvGrpSpPr>
            <a:grpSpLocks noChangeAspect="1"/>
          </p:cNvGrpSpPr>
          <p:nvPr/>
        </p:nvGrpSpPr>
        <p:grpSpPr>
          <a:xfrm>
            <a:off x="3781346" y="5065118"/>
            <a:ext cx="295652" cy="295652"/>
            <a:chOff x="864708" y="7928616"/>
            <a:chExt cx="402336" cy="402336"/>
          </a:xfrm>
        </p:grpSpPr>
        <p:sp>
          <p:nvSpPr>
            <p:cNvPr id="831" name="Oval 830"/>
            <p:cNvSpPr/>
            <p:nvPr/>
          </p:nvSpPr>
          <p:spPr bwMode="auto">
            <a:xfrm>
              <a:off x="864708" y="7928616"/>
              <a:ext cx="402336" cy="402336"/>
            </a:xfrm>
            <a:prstGeom prst="ellipse">
              <a:avLst/>
            </a:prstGeom>
            <a:solidFill>
              <a:srgbClr val="92D05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32" name="Oval 831"/>
            <p:cNvSpPr/>
            <p:nvPr/>
          </p:nvSpPr>
          <p:spPr bwMode="auto">
            <a:xfrm>
              <a:off x="911669" y="7975580"/>
              <a:ext cx="308414" cy="308408"/>
            </a:xfrm>
            <a:prstGeom prst="ellipse">
              <a:avLst/>
            </a:prstGeom>
            <a:solidFill>
              <a:srgbClr val="92D05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833" name="Green Oval 10"/>
          <p:cNvGrpSpPr>
            <a:grpSpLocks noChangeAspect="1"/>
          </p:cNvGrpSpPr>
          <p:nvPr/>
        </p:nvGrpSpPr>
        <p:grpSpPr>
          <a:xfrm>
            <a:off x="6271995" y="4446935"/>
            <a:ext cx="295652" cy="295652"/>
            <a:chOff x="864708" y="7928616"/>
            <a:chExt cx="402336" cy="402336"/>
          </a:xfrm>
        </p:grpSpPr>
        <p:sp>
          <p:nvSpPr>
            <p:cNvPr id="834" name="Oval 833"/>
            <p:cNvSpPr/>
            <p:nvPr/>
          </p:nvSpPr>
          <p:spPr bwMode="auto">
            <a:xfrm>
              <a:off x="864708" y="7928616"/>
              <a:ext cx="402336" cy="402336"/>
            </a:xfrm>
            <a:prstGeom prst="ellipse">
              <a:avLst/>
            </a:prstGeom>
            <a:solidFill>
              <a:srgbClr val="92D05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35" name="Oval 834"/>
            <p:cNvSpPr/>
            <p:nvPr/>
          </p:nvSpPr>
          <p:spPr bwMode="auto">
            <a:xfrm>
              <a:off x="911669" y="7975580"/>
              <a:ext cx="308414" cy="308408"/>
            </a:xfrm>
            <a:prstGeom prst="ellipse">
              <a:avLst/>
            </a:prstGeom>
            <a:solidFill>
              <a:srgbClr val="92D05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836" name="Green Oval 11"/>
          <p:cNvGrpSpPr>
            <a:grpSpLocks noChangeAspect="1"/>
          </p:cNvGrpSpPr>
          <p:nvPr/>
        </p:nvGrpSpPr>
        <p:grpSpPr>
          <a:xfrm>
            <a:off x="6367557" y="4644038"/>
            <a:ext cx="295652" cy="295652"/>
            <a:chOff x="864708" y="7928616"/>
            <a:chExt cx="402336" cy="402336"/>
          </a:xfrm>
        </p:grpSpPr>
        <p:sp>
          <p:nvSpPr>
            <p:cNvPr id="837" name="Oval 836"/>
            <p:cNvSpPr/>
            <p:nvPr/>
          </p:nvSpPr>
          <p:spPr bwMode="auto">
            <a:xfrm>
              <a:off x="864708" y="7928616"/>
              <a:ext cx="402336" cy="402336"/>
            </a:xfrm>
            <a:prstGeom prst="ellipse">
              <a:avLst/>
            </a:prstGeom>
            <a:solidFill>
              <a:srgbClr val="92D05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38" name="Oval 837"/>
            <p:cNvSpPr/>
            <p:nvPr/>
          </p:nvSpPr>
          <p:spPr bwMode="auto">
            <a:xfrm>
              <a:off x="911669" y="7975580"/>
              <a:ext cx="308414" cy="308408"/>
            </a:xfrm>
            <a:prstGeom prst="ellipse">
              <a:avLst/>
            </a:prstGeom>
            <a:solidFill>
              <a:srgbClr val="92D05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839" name="Green Oval 12"/>
          <p:cNvGrpSpPr>
            <a:grpSpLocks noChangeAspect="1"/>
          </p:cNvGrpSpPr>
          <p:nvPr/>
        </p:nvGrpSpPr>
        <p:grpSpPr>
          <a:xfrm>
            <a:off x="6469095" y="4841139"/>
            <a:ext cx="295652" cy="295652"/>
            <a:chOff x="864708" y="7928616"/>
            <a:chExt cx="402336" cy="402336"/>
          </a:xfrm>
        </p:grpSpPr>
        <p:sp>
          <p:nvSpPr>
            <p:cNvPr id="840" name="Oval 839"/>
            <p:cNvSpPr/>
            <p:nvPr/>
          </p:nvSpPr>
          <p:spPr bwMode="auto">
            <a:xfrm>
              <a:off x="864708" y="7928616"/>
              <a:ext cx="402336" cy="402336"/>
            </a:xfrm>
            <a:prstGeom prst="ellipse">
              <a:avLst/>
            </a:prstGeom>
            <a:solidFill>
              <a:srgbClr val="92D05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41" name="Oval 840"/>
            <p:cNvSpPr/>
            <p:nvPr/>
          </p:nvSpPr>
          <p:spPr bwMode="auto">
            <a:xfrm>
              <a:off x="911669" y="7975580"/>
              <a:ext cx="308414" cy="308408"/>
            </a:xfrm>
            <a:prstGeom prst="ellipse">
              <a:avLst/>
            </a:prstGeom>
            <a:solidFill>
              <a:srgbClr val="92D05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842" name="Green Oval 13"/>
          <p:cNvGrpSpPr>
            <a:grpSpLocks noChangeAspect="1"/>
          </p:cNvGrpSpPr>
          <p:nvPr/>
        </p:nvGrpSpPr>
        <p:grpSpPr>
          <a:xfrm>
            <a:off x="5432973" y="3570748"/>
            <a:ext cx="295652" cy="295652"/>
            <a:chOff x="864708" y="7928616"/>
            <a:chExt cx="402336" cy="402336"/>
          </a:xfrm>
        </p:grpSpPr>
        <p:sp>
          <p:nvSpPr>
            <p:cNvPr id="843" name="Oval 842"/>
            <p:cNvSpPr/>
            <p:nvPr/>
          </p:nvSpPr>
          <p:spPr bwMode="auto">
            <a:xfrm>
              <a:off x="864708" y="7928616"/>
              <a:ext cx="402336" cy="402336"/>
            </a:xfrm>
            <a:prstGeom prst="ellipse">
              <a:avLst/>
            </a:prstGeom>
            <a:solidFill>
              <a:srgbClr val="92D05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44" name="Oval 843"/>
            <p:cNvSpPr/>
            <p:nvPr/>
          </p:nvSpPr>
          <p:spPr bwMode="auto">
            <a:xfrm>
              <a:off x="911669" y="7975580"/>
              <a:ext cx="308414" cy="308408"/>
            </a:xfrm>
            <a:prstGeom prst="ellipse">
              <a:avLst/>
            </a:prstGeom>
            <a:solidFill>
              <a:srgbClr val="92D05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845" name="Green Oval 14"/>
          <p:cNvGrpSpPr>
            <a:grpSpLocks noChangeAspect="1"/>
          </p:cNvGrpSpPr>
          <p:nvPr/>
        </p:nvGrpSpPr>
        <p:grpSpPr>
          <a:xfrm>
            <a:off x="5744658" y="3273285"/>
            <a:ext cx="295652" cy="295652"/>
            <a:chOff x="864708" y="7928616"/>
            <a:chExt cx="402336" cy="402336"/>
          </a:xfrm>
        </p:grpSpPr>
        <p:sp>
          <p:nvSpPr>
            <p:cNvPr id="846" name="Oval 845"/>
            <p:cNvSpPr/>
            <p:nvPr/>
          </p:nvSpPr>
          <p:spPr bwMode="auto">
            <a:xfrm>
              <a:off x="864708" y="7928616"/>
              <a:ext cx="402336" cy="402336"/>
            </a:xfrm>
            <a:prstGeom prst="ellipse">
              <a:avLst/>
            </a:prstGeom>
            <a:solidFill>
              <a:srgbClr val="92D05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47" name="Oval 846"/>
            <p:cNvSpPr/>
            <p:nvPr/>
          </p:nvSpPr>
          <p:spPr bwMode="auto">
            <a:xfrm>
              <a:off x="911669" y="7975580"/>
              <a:ext cx="308414" cy="308408"/>
            </a:xfrm>
            <a:prstGeom prst="ellipse">
              <a:avLst/>
            </a:prstGeom>
            <a:solidFill>
              <a:srgbClr val="92D05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848" name="Green Oval 15"/>
          <p:cNvGrpSpPr>
            <a:grpSpLocks noChangeAspect="1"/>
          </p:cNvGrpSpPr>
          <p:nvPr/>
        </p:nvGrpSpPr>
        <p:grpSpPr>
          <a:xfrm>
            <a:off x="5573179" y="2852204"/>
            <a:ext cx="295652" cy="295652"/>
            <a:chOff x="864708" y="7928616"/>
            <a:chExt cx="402336" cy="402336"/>
          </a:xfrm>
        </p:grpSpPr>
        <p:sp>
          <p:nvSpPr>
            <p:cNvPr id="849" name="Oval 848"/>
            <p:cNvSpPr/>
            <p:nvPr/>
          </p:nvSpPr>
          <p:spPr bwMode="auto">
            <a:xfrm>
              <a:off x="864708" y="7928616"/>
              <a:ext cx="402336" cy="402336"/>
            </a:xfrm>
            <a:prstGeom prst="ellipse">
              <a:avLst/>
            </a:prstGeom>
            <a:solidFill>
              <a:srgbClr val="92D05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50" name="Oval 849"/>
            <p:cNvSpPr/>
            <p:nvPr/>
          </p:nvSpPr>
          <p:spPr bwMode="auto">
            <a:xfrm>
              <a:off x="911669" y="7975580"/>
              <a:ext cx="308414" cy="308408"/>
            </a:xfrm>
            <a:prstGeom prst="ellipse">
              <a:avLst/>
            </a:prstGeom>
            <a:solidFill>
              <a:srgbClr val="92D05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851" name="Green Oval 16"/>
          <p:cNvGrpSpPr>
            <a:grpSpLocks noChangeAspect="1"/>
          </p:cNvGrpSpPr>
          <p:nvPr/>
        </p:nvGrpSpPr>
        <p:grpSpPr>
          <a:xfrm>
            <a:off x="6143578" y="2526686"/>
            <a:ext cx="295652" cy="295652"/>
            <a:chOff x="864708" y="7928616"/>
            <a:chExt cx="402336" cy="402336"/>
          </a:xfrm>
        </p:grpSpPr>
        <p:sp>
          <p:nvSpPr>
            <p:cNvPr id="852" name="Oval 851"/>
            <p:cNvSpPr/>
            <p:nvPr/>
          </p:nvSpPr>
          <p:spPr bwMode="auto">
            <a:xfrm>
              <a:off x="864708" y="7928616"/>
              <a:ext cx="402336" cy="402336"/>
            </a:xfrm>
            <a:prstGeom prst="ellipse">
              <a:avLst/>
            </a:prstGeom>
            <a:solidFill>
              <a:srgbClr val="92D05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53" name="Oval 852"/>
            <p:cNvSpPr/>
            <p:nvPr/>
          </p:nvSpPr>
          <p:spPr bwMode="auto">
            <a:xfrm>
              <a:off x="911669" y="7975580"/>
              <a:ext cx="308414" cy="308408"/>
            </a:xfrm>
            <a:prstGeom prst="ellipse">
              <a:avLst/>
            </a:prstGeom>
            <a:solidFill>
              <a:srgbClr val="92D05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854" name="Green Oval 17"/>
          <p:cNvGrpSpPr>
            <a:grpSpLocks noChangeAspect="1"/>
          </p:cNvGrpSpPr>
          <p:nvPr/>
        </p:nvGrpSpPr>
        <p:grpSpPr>
          <a:xfrm>
            <a:off x="6289593" y="3049306"/>
            <a:ext cx="295652" cy="295652"/>
            <a:chOff x="864708" y="7928616"/>
            <a:chExt cx="402336" cy="402336"/>
          </a:xfrm>
        </p:grpSpPr>
        <p:sp>
          <p:nvSpPr>
            <p:cNvPr id="855" name="Oval 854"/>
            <p:cNvSpPr/>
            <p:nvPr/>
          </p:nvSpPr>
          <p:spPr bwMode="auto">
            <a:xfrm>
              <a:off x="864708" y="7928616"/>
              <a:ext cx="402336" cy="402336"/>
            </a:xfrm>
            <a:prstGeom prst="ellipse">
              <a:avLst/>
            </a:prstGeom>
            <a:solidFill>
              <a:srgbClr val="92D05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56" name="Oval 855"/>
            <p:cNvSpPr/>
            <p:nvPr/>
          </p:nvSpPr>
          <p:spPr bwMode="auto">
            <a:xfrm>
              <a:off x="911669" y="7975580"/>
              <a:ext cx="308414" cy="308408"/>
            </a:xfrm>
            <a:prstGeom prst="ellipse">
              <a:avLst/>
            </a:prstGeom>
            <a:solidFill>
              <a:srgbClr val="92D05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857" name="Green Oval 18"/>
          <p:cNvGrpSpPr>
            <a:grpSpLocks noChangeAspect="1"/>
          </p:cNvGrpSpPr>
          <p:nvPr/>
        </p:nvGrpSpPr>
        <p:grpSpPr>
          <a:xfrm>
            <a:off x="6666197" y="3422603"/>
            <a:ext cx="295652" cy="295652"/>
            <a:chOff x="864708" y="7928616"/>
            <a:chExt cx="402336" cy="402336"/>
          </a:xfrm>
        </p:grpSpPr>
        <p:sp>
          <p:nvSpPr>
            <p:cNvPr id="858" name="Oval 857"/>
            <p:cNvSpPr/>
            <p:nvPr/>
          </p:nvSpPr>
          <p:spPr bwMode="auto">
            <a:xfrm>
              <a:off x="864708" y="7928616"/>
              <a:ext cx="402336" cy="402336"/>
            </a:xfrm>
            <a:prstGeom prst="ellipse">
              <a:avLst/>
            </a:prstGeom>
            <a:solidFill>
              <a:srgbClr val="92D05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59" name="Oval 858"/>
            <p:cNvSpPr/>
            <p:nvPr/>
          </p:nvSpPr>
          <p:spPr bwMode="auto">
            <a:xfrm>
              <a:off x="911669" y="7975580"/>
              <a:ext cx="308414" cy="308408"/>
            </a:xfrm>
            <a:prstGeom prst="ellipse">
              <a:avLst/>
            </a:prstGeom>
            <a:solidFill>
              <a:srgbClr val="92D05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860" name="Green Oval 19"/>
          <p:cNvGrpSpPr>
            <a:grpSpLocks noChangeAspect="1"/>
          </p:cNvGrpSpPr>
          <p:nvPr/>
        </p:nvGrpSpPr>
        <p:grpSpPr>
          <a:xfrm>
            <a:off x="6964836" y="2852204"/>
            <a:ext cx="295652" cy="295652"/>
            <a:chOff x="864708" y="7928616"/>
            <a:chExt cx="402336" cy="402336"/>
          </a:xfrm>
        </p:grpSpPr>
        <p:sp>
          <p:nvSpPr>
            <p:cNvPr id="861" name="Oval 860"/>
            <p:cNvSpPr/>
            <p:nvPr/>
          </p:nvSpPr>
          <p:spPr bwMode="auto">
            <a:xfrm>
              <a:off x="864708" y="7928616"/>
              <a:ext cx="402336" cy="402336"/>
            </a:xfrm>
            <a:prstGeom prst="ellipse">
              <a:avLst/>
            </a:prstGeom>
            <a:solidFill>
              <a:srgbClr val="92D05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62" name="Oval 861"/>
            <p:cNvSpPr/>
            <p:nvPr/>
          </p:nvSpPr>
          <p:spPr bwMode="auto">
            <a:xfrm>
              <a:off x="911669" y="7975580"/>
              <a:ext cx="308414" cy="308408"/>
            </a:xfrm>
            <a:prstGeom prst="ellipse">
              <a:avLst/>
            </a:prstGeom>
            <a:solidFill>
              <a:srgbClr val="92D05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863" name="Green Oval 20"/>
          <p:cNvGrpSpPr>
            <a:grpSpLocks noChangeAspect="1"/>
          </p:cNvGrpSpPr>
          <p:nvPr/>
        </p:nvGrpSpPr>
        <p:grpSpPr>
          <a:xfrm>
            <a:off x="6666197" y="2377367"/>
            <a:ext cx="295652" cy="295652"/>
            <a:chOff x="864708" y="7928616"/>
            <a:chExt cx="402336" cy="402336"/>
          </a:xfrm>
        </p:grpSpPr>
        <p:sp>
          <p:nvSpPr>
            <p:cNvPr id="864" name="Oval 863"/>
            <p:cNvSpPr/>
            <p:nvPr/>
          </p:nvSpPr>
          <p:spPr bwMode="auto">
            <a:xfrm>
              <a:off x="864708" y="7928616"/>
              <a:ext cx="402336" cy="402336"/>
            </a:xfrm>
            <a:prstGeom prst="ellipse">
              <a:avLst/>
            </a:prstGeom>
            <a:solidFill>
              <a:srgbClr val="92D05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65" name="Oval 864"/>
            <p:cNvSpPr/>
            <p:nvPr/>
          </p:nvSpPr>
          <p:spPr bwMode="auto">
            <a:xfrm>
              <a:off x="911669" y="7975580"/>
              <a:ext cx="308414" cy="308408"/>
            </a:xfrm>
            <a:prstGeom prst="ellipse">
              <a:avLst/>
            </a:prstGeom>
            <a:solidFill>
              <a:srgbClr val="92D05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866" name="Green Oval 21"/>
          <p:cNvGrpSpPr>
            <a:grpSpLocks noChangeAspect="1"/>
          </p:cNvGrpSpPr>
          <p:nvPr/>
        </p:nvGrpSpPr>
        <p:grpSpPr>
          <a:xfrm>
            <a:off x="6271995" y="1277201"/>
            <a:ext cx="295652" cy="295652"/>
            <a:chOff x="864708" y="7928616"/>
            <a:chExt cx="402336" cy="402336"/>
          </a:xfrm>
        </p:grpSpPr>
        <p:sp>
          <p:nvSpPr>
            <p:cNvPr id="867" name="Oval 866"/>
            <p:cNvSpPr/>
            <p:nvPr/>
          </p:nvSpPr>
          <p:spPr bwMode="auto">
            <a:xfrm>
              <a:off x="864708" y="7928616"/>
              <a:ext cx="402336" cy="402336"/>
            </a:xfrm>
            <a:prstGeom prst="ellipse">
              <a:avLst/>
            </a:prstGeom>
            <a:solidFill>
              <a:srgbClr val="92D05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68" name="Oval 867"/>
            <p:cNvSpPr/>
            <p:nvPr/>
          </p:nvSpPr>
          <p:spPr bwMode="auto">
            <a:xfrm>
              <a:off x="911669" y="7975580"/>
              <a:ext cx="308414" cy="308408"/>
            </a:xfrm>
            <a:prstGeom prst="ellipse">
              <a:avLst/>
            </a:prstGeom>
            <a:solidFill>
              <a:srgbClr val="92D05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869" name="Green Oval 22"/>
          <p:cNvGrpSpPr>
            <a:grpSpLocks noChangeAspect="1"/>
          </p:cNvGrpSpPr>
          <p:nvPr/>
        </p:nvGrpSpPr>
        <p:grpSpPr>
          <a:xfrm>
            <a:off x="7536490" y="1257473"/>
            <a:ext cx="295652" cy="295652"/>
            <a:chOff x="864708" y="7928616"/>
            <a:chExt cx="402336" cy="402336"/>
          </a:xfrm>
        </p:grpSpPr>
        <p:sp>
          <p:nvSpPr>
            <p:cNvPr id="870" name="Oval 869"/>
            <p:cNvSpPr/>
            <p:nvPr/>
          </p:nvSpPr>
          <p:spPr bwMode="auto">
            <a:xfrm>
              <a:off x="864708" y="7928616"/>
              <a:ext cx="402336" cy="402336"/>
            </a:xfrm>
            <a:prstGeom prst="ellipse">
              <a:avLst/>
            </a:prstGeom>
            <a:solidFill>
              <a:srgbClr val="92D05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71" name="Oval 870"/>
            <p:cNvSpPr/>
            <p:nvPr/>
          </p:nvSpPr>
          <p:spPr bwMode="auto">
            <a:xfrm>
              <a:off x="911669" y="7975580"/>
              <a:ext cx="308414" cy="308408"/>
            </a:xfrm>
            <a:prstGeom prst="ellipse">
              <a:avLst/>
            </a:prstGeom>
            <a:solidFill>
              <a:srgbClr val="92D05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872" name="Green Oval 23"/>
          <p:cNvGrpSpPr>
            <a:grpSpLocks noChangeAspect="1"/>
          </p:cNvGrpSpPr>
          <p:nvPr/>
        </p:nvGrpSpPr>
        <p:grpSpPr>
          <a:xfrm>
            <a:off x="7365013" y="1755340"/>
            <a:ext cx="295652" cy="295652"/>
            <a:chOff x="864708" y="7928616"/>
            <a:chExt cx="402336" cy="402336"/>
          </a:xfrm>
        </p:grpSpPr>
        <p:sp>
          <p:nvSpPr>
            <p:cNvPr id="873" name="Oval 872"/>
            <p:cNvSpPr/>
            <p:nvPr/>
          </p:nvSpPr>
          <p:spPr bwMode="auto">
            <a:xfrm>
              <a:off x="864708" y="7928616"/>
              <a:ext cx="402336" cy="402336"/>
            </a:xfrm>
            <a:prstGeom prst="ellipse">
              <a:avLst/>
            </a:prstGeom>
            <a:solidFill>
              <a:srgbClr val="92D05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74" name="Oval 873"/>
            <p:cNvSpPr/>
            <p:nvPr/>
          </p:nvSpPr>
          <p:spPr bwMode="auto">
            <a:xfrm>
              <a:off x="911669" y="7975580"/>
              <a:ext cx="308414" cy="308408"/>
            </a:xfrm>
            <a:prstGeom prst="ellipse">
              <a:avLst/>
            </a:prstGeom>
            <a:solidFill>
              <a:srgbClr val="92D05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875" name="Green Oval 24"/>
          <p:cNvGrpSpPr>
            <a:grpSpLocks noChangeAspect="1"/>
          </p:cNvGrpSpPr>
          <p:nvPr/>
        </p:nvGrpSpPr>
        <p:grpSpPr>
          <a:xfrm>
            <a:off x="7487452" y="2302707"/>
            <a:ext cx="295652" cy="295652"/>
            <a:chOff x="864708" y="7928616"/>
            <a:chExt cx="402336" cy="402336"/>
          </a:xfrm>
        </p:grpSpPr>
        <p:sp>
          <p:nvSpPr>
            <p:cNvPr id="876" name="Oval 875"/>
            <p:cNvSpPr/>
            <p:nvPr/>
          </p:nvSpPr>
          <p:spPr bwMode="auto">
            <a:xfrm>
              <a:off x="864708" y="7928616"/>
              <a:ext cx="402336" cy="402336"/>
            </a:xfrm>
            <a:prstGeom prst="ellipse">
              <a:avLst/>
            </a:prstGeom>
            <a:solidFill>
              <a:srgbClr val="92D05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77" name="Oval 876"/>
            <p:cNvSpPr/>
            <p:nvPr/>
          </p:nvSpPr>
          <p:spPr bwMode="auto">
            <a:xfrm>
              <a:off x="911669" y="7975580"/>
              <a:ext cx="308414" cy="308408"/>
            </a:xfrm>
            <a:prstGeom prst="ellipse">
              <a:avLst/>
            </a:prstGeom>
            <a:solidFill>
              <a:srgbClr val="92D05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878" name="Green Oval 25"/>
          <p:cNvGrpSpPr>
            <a:grpSpLocks noChangeAspect="1"/>
          </p:cNvGrpSpPr>
          <p:nvPr/>
        </p:nvGrpSpPr>
        <p:grpSpPr>
          <a:xfrm>
            <a:off x="8063828" y="2302707"/>
            <a:ext cx="295652" cy="295652"/>
            <a:chOff x="864708" y="7928616"/>
            <a:chExt cx="402336" cy="402336"/>
          </a:xfrm>
        </p:grpSpPr>
        <p:sp>
          <p:nvSpPr>
            <p:cNvPr id="879" name="Oval 878"/>
            <p:cNvSpPr/>
            <p:nvPr/>
          </p:nvSpPr>
          <p:spPr bwMode="auto">
            <a:xfrm>
              <a:off x="864708" y="7928616"/>
              <a:ext cx="402336" cy="402336"/>
            </a:xfrm>
            <a:prstGeom prst="ellipse">
              <a:avLst/>
            </a:prstGeom>
            <a:solidFill>
              <a:srgbClr val="92D05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80" name="Oval 879"/>
            <p:cNvSpPr/>
            <p:nvPr/>
          </p:nvSpPr>
          <p:spPr bwMode="auto">
            <a:xfrm>
              <a:off x="911669" y="7975580"/>
              <a:ext cx="308414" cy="308408"/>
            </a:xfrm>
            <a:prstGeom prst="ellipse">
              <a:avLst/>
            </a:prstGeom>
            <a:solidFill>
              <a:srgbClr val="92D05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881" name="Green Oval 26"/>
          <p:cNvGrpSpPr>
            <a:grpSpLocks noChangeAspect="1"/>
          </p:cNvGrpSpPr>
          <p:nvPr/>
        </p:nvGrpSpPr>
        <p:grpSpPr>
          <a:xfrm>
            <a:off x="8063828" y="1406792"/>
            <a:ext cx="295652" cy="295652"/>
            <a:chOff x="864708" y="7928616"/>
            <a:chExt cx="402336" cy="402336"/>
          </a:xfrm>
        </p:grpSpPr>
        <p:sp>
          <p:nvSpPr>
            <p:cNvPr id="882" name="Oval 881"/>
            <p:cNvSpPr/>
            <p:nvPr/>
          </p:nvSpPr>
          <p:spPr bwMode="auto">
            <a:xfrm>
              <a:off x="864708" y="7928616"/>
              <a:ext cx="402336" cy="402336"/>
            </a:xfrm>
            <a:prstGeom prst="ellipse">
              <a:avLst/>
            </a:prstGeom>
            <a:solidFill>
              <a:srgbClr val="92D05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83" name="Oval 882"/>
            <p:cNvSpPr/>
            <p:nvPr/>
          </p:nvSpPr>
          <p:spPr bwMode="auto">
            <a:xfrm>
              <a:off x="911669" y="7975580"/>
              <a:ext cx="308414" cy="308408"/>
            </a:xfrm>
            <a:prstGeom prst="ellipse">
              <a:avLst/>
            </a:prstGeom>
            <a:solidFill>
              <a:srgbClr val="92D05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884" name="Green Oval 27"/>
          <p:cNvGrpSpPr>
            <a:grpSpLocks noChangeAspect="1"/>
          </p:cNvGrpSpPr>
          <p:nvPr/>
        </p:nvGrpSpPr>
        <p:grpSpPr>
          <a:xfrm>
            <a:off x="8607348" y="1759186"/>
            <a:ext cx="295652" cy="295652"/>
            <a:chOff x="864708" y="7928616"/>
            <a:chExt cx="402336" cy="402336"/>
          </a:xfrm>
        </p:grpSpPr>
        <p:sp>
          <p:nvSpPr>
            <p:cNvPr id="885" name="Oval 884"/>
            <p:cNvSpPr/>
            <p:nvPr/>
          </p:nvSpPr>
          <p:spPr bwMode="auto">
            <a:xfrm>
              <a:off x="864708" y="7928616"/>
              <a:ext cx="402336" cy="402336"/>
            </a:xfrm>
            <a:prstGeom prst="ellipse">
              <a:avLst/>
            </a:prstGeom>
            <a:solidFill>
              <a:srgbClr val="92D05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86" name="Oval 885"/>
            <p:cNvSpPr/>
            <p:nvPr/>
          </p:nvSpPr>
          <p:spPr bwMode="auto">
            <a:xfrm>
              <a:off x="911669" y="7975580"/>
              <a:ext cx="308414" cy="308408"/>
            </a:xfrm>
            <a:prstGeom prst="ellipse">
              <a:avLst/>
            </a:prstGeom>
            <a:solidFill>
              <a:srgbClr val="92D05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887" name="Green Oval 28"/>
          <p:cNvGrpSpPr>
            <a:grpSpLocks noChangeAspect="1"/>
          </p:cNvGrpSpPr>
          <p:nvPr/>
        </p:nvGrpSpPr>
        <p:grpSpPr>
          <a:xfrm>
            <a:off x="9156844" y="1257473"/>
            <a:ext cx="295652" cy="295652"/>
            <a:chOff x="864708" y="7928616"/>
            <a:chExt cx="402336" cy="402336"/>
          </a:xfrm>
        </p:grpSpPr>
        <p:sp>
          <p:nvSpPr>
            <p:cNvPr id="888" name="Oval 887"/>
            <p:cNvSpPr/>
            <p:nvPr/>
          </p:nvSpPr>
          <p:spPr bwMode="auto">
            <a:xfrm>
              <a:off x="864708" y="7928616"/>
              <a:ext cx="402336" cy="402336"/>
            </a:xfrm>
            <a:prstGeom prst="ellipse">
              <a:avLst/>
            </a:prstGeom>
            <a:solidFill>
              <a:srgbClr val="92D05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89" name="Oval 888"/>
            <p:cNvSpPr/>
            <p:nvPr/>
          </p:nvSpPr>
          <p:spPr bwMode="auto">
            <a:xfrm>
              <a:off x="911669" y="7975580"/>
              <a:ext cx="308414" cy="308408"/>
            </a:xfrm>
            <a:prstGeom prst="ellipse">
              <a:avLst/>
            </a:prstGeom>
            <a:solidFill>
              <a:srgbClr val="92D05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890" name="Green Oval 29"/>
          <p:cNvGrpSpPr>
            <a:grpSpLocks noChangeAspect="1"/>
          </p:cNvGrpSpPr>
          <p:nvPr/>
        </p:nvGrpSpPr>
        <p:grpSpPr>
          <a:xfrm>
            <a:off x="9855661" y="1060371"/>
            <a:ext cx="295652" cy="295652"/>
            <a:chOff x="864708" y="7928616"/>
            <a:chExt cx="402336" cy="402336"/>
          </a:xfrm>
        </p:grpSpPr>
        <p:sp>
          <p:nvSpPr>
            <p:cNvPr id="891" name="Oval 890"/>
            <p:cNvSpPr/>
            <p:nvPr/>
          </p:nvSpPr>
          <p:spPr bwMode="auto">
            <a:xfrm>
              <a:off x="864708" y="7928616"/>
              <a:ext cx="402336" cy="402336"/>
            </a:xfrm>
            <a:prstGeom prst="ellipse">
              <a:avLst/>
            </a:prstGeom>
            <a:solidFill>
              <a:srgbClr val="92D05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92" name="Oval 891"/>
            <p:cNvSpPr/>
            <p:nvPr/>
          </p:nvSpPr>
          <p:spPr bwMode="auto">
            <a:xfrm>
              <a:off x="911669" y="7975580"/>
              <a:ext cx="308414" cy="308408"/>
            </a:xfrm>
            <a:prstGeom prst="ellipse">
              <a:avLst/>
            </a:prstGeom>
            <a:solidFill>
              <a:srgbClr val="92D05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893" name="Green Oval 30"/>
          <p:cNvGrpSpPr>
            <a:grpSpLocks noChangeAspect="1"/>
          </p:cNvGrpSpPr>
          <p:nvPr/>
        </p:nvGrpSpPr>
        <p:grpSpPr>
          <a:xfrm>
            <a:off x="10052762" y="1556110"/>
            <a:ext cx="295652" cy="295652"/>
            <a:chOff x="864708" y="7928616"/>
            <a:chExt cx="402336" cy="402336"/>
          </a:xfrm>
        </p:grpSpPr>
        <p:sp>
          <p:nvSpPr>
            <p:cNvPr id="894" name="Oval 893"/>
            <p:cNvSpPr/>
            <p:nvPr/>
          </p:nvSpPr>
          <p:spPr bwMode="auto">
            <a:xfrm>
              <a:off x="864708" y="7928616"/>
              <a:ext cx="402336" cy="402336"/>
            </a:xfrm>
            <a:prstGeom prst="ellipse">
              <a:avLst/>
            </a:prstGeom>
            <a:solidFill>
              <a:srgbClr val="92D05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95" name="Oval 894"/>
            <p:cNvSpPr/>
            <p:nvPr/>
          </p:nvSpPr>
          <p:spPr bwMode="auto">
            <a:xfrm>
              <a:off x="911669" y="7975580"/>
              <a:ext cx="308414" cy="308408"/>
            </a:xfrm>
            <a:prstGeom prst="ellipse">
              <a:avLst/>
            </a:prstGeom>
            <a:solidFill>
              <a:srgbClr val="92D05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896" name="Green Oval 31"/>
          <p:cNvGrpSpPr>
            <a:grpSpLocks noChangeAspect="1"/>
          </p:cNvGrpSpPr>
          <p:nvPr/>
        </p:nvGrpSpPr>
        <p:grpSpPr>
          <a:xfrm>
            <a:off x="10548500" y="1265414"/>
            <a:ext cx="295652" cy="295652"/>
            <a:chOff x="864708" y="7928616"/>
            <a:chExt cx="402336" cy="402336"/>
          </a:xfrm>
        </p:grpSpPr>
        <p:sp>
          <p:nvSpPr>
            <p:cNvPr id="897" name="Oval 896"/>
            <p:cNvSpPr/>
            <p:nvPr/>
          </p:nvSpPr>
          <p:spPr bwMode="auto">
            <a:xfrm>
              <a:off x="864708" y="7928616"/>
              <a:ext cx="402336" cy="402336"/>
            </a:xfrm>
            <a:prstGeom prst="ellipse">
              <a:avLst/>
            </a:prstGeom>
            <a:solidFill>
              <a:srgbClr val="92D05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98" name="Oval 897"/>
            <p:cNvSpPr/>
            <p:nvPr/>
          </p:nvSpPr>
          <p:spPr bwMode="auto">
            <a:xfrm>
              <a:off x="911669" y="7975580"/>
              <a:ext cx="308414" cy="308408"/>
            </a:xfrm>
            <a:prstGeom prst="ellipse">
              <a:avLst/>
            </a:prstGeom>
            <a:solidFill>
              <a:srgbClr val="92D05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899" name="Green Oval 32"/>
          <p:cNvGrpSpPr>
            <a:grpSpLocks noChangeAspect="1"/>
          </p:cNvGrpSpPr>
          <p:nvPr/>
        </p:nvGrpSpPr>
        <p:grpSpPr>
          <a:xfrm>
            <a:off x="3455830" y="1109648"/>
            <a:ext cx="295652" cy="295652"/>
            <a:chOff x="864708" y="7928616"/>
            <a:chExt cx="402336" cy="402336"/>
          </a:xfrm>
        </p:grpSpPr>
        <p:sp>
          <p:nvSpPr>
            <p:cNvPr id="900" name="Oval 899"/>
            <p:cNvSpPr/>
            <p:nvPr/>
          </p:nvSpPr>
          <p:spPr bwMode="auto">
            <a:xfrm>
              <a:off x="864708" y="7928616"/>
              <a:ext cx="402336" cy="402336"/>
            </a:xfrm>
            <a:prstGeom prst="ellipse">
              <a:avLst/>
            </a:prstGeom>
            <a:solidFill>
              <a:srgbClr val="92D05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01" name="Oval 900"/>
            <p:cNvSpPr/>
            <p:nvPr/>
          </p:nvSpPr>
          <p:spPr bwMode="auto">
            <a:xfrm>
              <a:off x="911669" y="7975580"/>
              <a:ext cx="308414" cy="308408"/>
            </a:xfrm>
            <a:prstGeom prst="ellipse">
              <a:avLst/>
            </a:prstGeom>
            <a:solidFill>
              <a:srgbClr val="92D05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902" name="Green Oval 33"/>
          <p:cNvGrpSpPr>
            <a:grpSpLocks noChangeAspect="1"/>
          </p:cNvGrpSpPr>
          <p:nvPr/>
        </p:nvGrpSpPr>
        <p:grpSpPr>
          <a:xfrm>
            <a:off x="9652585" y="2005563"/>
            <a:ext cx="295652" cy="295652"/>
            <a:chOff x="864708" y="7928616"/>
            <a:chExt cx="402336" cy="402336"/>
          </a:xfrm>
        </p:grpSpPr>
        <p:sp>
          <p:nvSpPr>
            <p:cNvPr id="903" name="Oval 902"/>
            <p:cNvSpPr/>
            <p:nvPr/>
          </p:nvSpPr>
          <p:spPr bwMode="auto">
            <a:xfrm>
              <a:off x="864708" y="7928616"/>
              <a:ext cx="402336" cy="402336"/>
            </a:xfrm>
            <a:prstGeom prst="ellipse">
              <a:avLst/>
            </a:prstGeom>
            <a:solidFill>
              <a:srgbClr val="92D05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04" name="Oval 903"/>
            <p:cNvSpPr/>
            <p:nvPr/>
          </p:nvSpPr>
          <p:spPr bwMode="auto">
            <a:xfrm>
              <a:off x="911669" y="7975580"/>
              <a:ext cx="308414" cy="308408"/>
            </a:xfrm>
            <a:prstGeom prst="ellipse">
              <a:avLst/>
            </a:prstGeom>
            <a:solidFill>
              <a:srgbClr val="92D05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905" name="Green Oval 34"/>
          <p:cNvGrpSpPr>
            <a:grpSpLocks noChangeAspect="1"/>
          </p:cNvGrpSpPr>
          <p:nvPr/>
        </p:nvGrpSpPr>
        <p:grpSpPr>
          <a:xfrm>
            <a:off x="8756667" y="2452028"/>
            <a:ext cx="295652" cy="295652"/>
            <a:chOff x="864708" y="7928616"/>
            <a:chExt cx="402336" cy="402336"/>
          </a:xfrm>
        </p:grpSpPr>
        <p:sp>
          <p:nvSpPr>
            <p:cNvPr id="906" name="Oval 905"/>
            <p:cNvSpPr/>
            <p:nvPr/>
          </p:nvSpPr>
          <p:spPr bwMode="auto">
            <a:xfrm>
              <a:off x="864708" y="7928616"/>
              <a:ext cx="402336" cy="402336"/>
            </a:xfrm>
            <a:prstGeom prst="ellipse">
              <a:avLst/>
            </a:prstGeom>
            <a:solidFill>
              <a:srgbClr val="92D05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07" name="Oval 906"/>
            <p:cNvSpPr/>
            <p:nvPr/>
          </p:nvSpPr>
          <p:spPr bwMode="auto">
            <a:xfrm>
              <a:off x="911669" y="7975580"/>
              <a:ext cx="308414" cy="308408"/>
            </a:xfrm>
            <a:prstGeom prst="ellipse">
              <a:avLst/>
            </a:prstGeom>
            <a:solidFill>
              <a:srgbClr val="92D05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908" name="Green Oval 35"/>
          <p:cNvGrpSpPr>
            <a:grpSpLocks noChangeAspect="1"/>
          </p:cNvGrpSpPr>
          <p:nvPr/>
        </p:nvGrpSpPr>
        <p:grpSpPr>
          <a:xfrm>
            <a:off x="8310204" y="2601346"/>
            <a:ext cx="295652" cy="295652"/>
            <a:chOff x="864708" y="7928616"/>
            <a:chExt cx="402336" cy="402336"/>
          </a:xfrm>
        </p:grpSpPr>
        <p:sp>
          <p:nvSpPr>
            <p:cNvPr id="909" name="Oval 908"/>
            <p:cNvSpPr/>
            <p:nvPr/>
          </p:nvSpPr>
          <p:spPr bwMode="auto">
            <a:xfrm>
              <a:off x="864708" y="7928616"/>
              <a:ext cx="402336" cy="402336"/>
            </a:xfrm>
            <a:prstGeom prst="ellipse">
              <a:avLst/>
            </a:prstGeom>
            <a:solidFill>
              <a:srgbClr val="92D05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10" name="Oval 909"/>
            <p:cNvSpPr/>
            <p:nvPr/>
          </p:nvSpPr>
          <p:spPr bwMode="auto">
            <a:xfrm>
              <a:off x="911669" y="7975580"/>
              <a:ext cx="308414" cy="308408"/>
            </a:xfrm>
            <a:prstGeom prst="ellipse">
              <a:avLst/>
            </a:prstGeom>
            <a:solidFill>
              <a:srgbClr val="92D05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911" name="Green Oval 36"/>
          <p:cNvGrpSpPr>
            <a:grpSpLocks noChangeAspect="1"/>
          </p:cNvGrpSpPr>
          <p:nvPr/>
        </p:nvGrpSpPr>
        <p:grpSpPr>
          <a:xfrm>
            <a:off x="7860752" y="2676007"/>
            <a:ext cx="295652" cy="295652"/>
            <a:chOff x="864708" y="7928616"/>
            <a:chExt cx="402336" cy="402336"/>
          </a:xfrm>
        </p:grpSpPr>
        <p:sp>
          <p:nvSpPr>
            <p:cNvPr id="912" name="Oval 911"/>
            <p:cNvSpPr/>
            <p:nvPr/>
          </p:nvSpPr>
          <p:spPr bwMode="auto">
            <a:xfrm>
              <a:off x="864708" y="7928616"/>
              <a:ext cx="402336" cy="402336"/>
            </a:xfrm>
            <a:prstGeom prst="ellipse">
              <a:avLst/>
            </a:prstGeom>
            <a:solidFill>
              <a:srgbClr val="92D05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13" name="Oval 912"/>
            <p:cNvSpPr/>
            <p:nvPr/>
          </p:nvSpPr>
          <p:spPr bwMode="auto">
            <a:xfrm>
              <a:off x="911669" y="7975580"/>
              <a:ext cx="308414" cy="308408"/>
            </a:xfrm>
            <a:prstGeom prst="ellipse">
              <a:avLst/>
            </a:prstGeom>
            <a:solidFill>
              <a:srgbClr val="92D05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914" name="Green Oval 37"/>
          <p:cNvGrpSpPr>
            <a:grpSpLocks noChangeAspect="1"/>
          </p:cNvGrpSpPr>
          <p:nvPr/>
        </p:nvGrpSpPr>
        <p:grpSpPr>
          <a:xfrm>
            <a:off x="7114155" y="3422603"/>
            <a:ext cx="295652" cy="295652"/>
            <a:chOff x="864708" y="7928616"/>
            <a:chExt cx="402336" cy="402336"/>
          </a:xfrm>
        </p:grpSpPr>
        <p:sp>
          <p:nvSpPr>
            <p:cNvPr id="915" name="Oval 914"/>
            <p:cNvSpPr/>
            <p:nvPr/>
          </p:nvSpPr>
          <p:spPr bwMode="auto">
            <a:xfrm>
              <a:off x="864708" y="7928616"/>
              <a:ext cx="402336" cy="402336"/>
            </a:xfrm>
            <a:prstGeom prst="ellipse">
              <a:avLst/>
            </a:prstGeom>
            <a:solidFill>
              <a:srgbClr val="92D05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16" name="Oval 915"/>
            <p:cNvSpPr/>
            <p:nvPr/>
          </p:nvSpPr>
          <p:spPr bwMode="auto">
            <a:xfrm>
              <a:off x="911669" y="7975580"/>
              <a:ext cx="308414" cy="308408"/>
            </a:xfrm>
            <a:prstGeom prst="ellipse">
              <a:avLst/>
            </a:prstGeom>
            <a:solidFill>
              <a:srgbClr val="92D05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917" name="Green Oval 38"/>
          <p:cNvGrpSpPr>
            <a:grpSpLocks noChangeAspect="1"/>
          </p:cNvGrpSpPr>
          <p:nvPr/>
        </p:nvGrpSpPr>
        <p:grpSpPr>
          <a:xfrm>
            <a:off x="9801903" y="4990456"/>
            <a:ext cx="295652" cy="295652"/>
            <a:chOff x="864708" y="7928616"/>
            <a:chExt cx="402336" cy="402336"/>
          </a:xfrm>
        </p:grpSpPr>
        <p:sp>
          <p:nvSpPr>
            <p:cNvPr id="918" name="Oval 917"/>
            <p:cNvSpPr/>
            <p:nvPr/>
          </p:nvSpPr>
          <p:spPr bwMode="auto">
            <a:xfrm>
              <a:off x="864708" y="7928616"/>
              <a:ext cx="402336" cy="402336"/>
            </a:xfrm>
            <a:prstGeom prst="ellipse">
              <a:avLst/>
            </a:prstGeom>
            <a:solidFill>
              <a:srgbClr val="92D05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19" name="Oval 918"/>
            <p:cNvSpPr/>
            <p:nvPr/>
          </p:nvSpPr>
          <p:spPr bwMode="auto">
            <a:xfrm>
              <a:off x="911669" y="7975580"/>
              <a:ext cx="308414" cy="308408"/>
            </a:xfrm>
            <a:prstGeom prst="ellipse">
              <a:avLst/>
            </a:prstGeom>
            <a:solidFill>
              <a:srgbClr val="92D05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920" name="Green Oval 39"/>
          <p:cNvGrpSpPr>
            <a:grpSpLocks noChangeAspect="1"/>
          </p:cNvGrpSpPr>
          <p:nvPr/>
        </p:nvGrpSpPr>
        <p:grpSpPr>
          <a:xfrm>
            <a:off x="7039495" y="1556110"/>
            <a:ext cx="295652" cy="295652"/>
            <a:chOff x="864708" y="7928616"/>
            <a:chExt cx="402336" cy="402336"/>
          </a:xfrm>
        </p:grpSpPr>
        <p:sp>
          <p:nvSpPr>
            <p:cNvPr id="921" name="Oval 920"/>
            <p:cNvSpPr/>
            <p:nvPr/>
          </p:nvSpPr>
          <p:spPr bwMode="auto">
            <a:xfrm>
              <a:off x="864708" y="7928616"/>
              <a:ext cx="402336" cy="402336"/>
            </a:xfrm>
            <a:prstGeom prst="ellipse">
              <a:avLst/>
            </a:prstGeom>
            <a:solidFill>
              <a:srgbClr val="92D05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22" name="Oval 921"/>
            <p:cNvSpPr/>
            <p:nvPr/>
          </p:nvSpPr>
          <p:spPr bwMode="auto">
            <a:xfrm>
              <a:off x="911669" y="7975580"/>
              <a:ext cx="308414" cy="308408"/>
            </a:xfrm>
            <a:prstGeom prst="ellipse">
              <a:avLst/>
            </a:prstGeom>
            <a:solidFill>
              <a:srgbClr val="92D05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923" name="Green Oval 40"/>
          <p:cNvGrpSpPr>
            <a:grpSpLocks noChangeAspect="1"/>
          </p:cNvGrpSpPr>
          <p:nvPr/>
        </p:nvGrpSpPr>
        <p:grpSpPr>
          <a:xfrm>
            <a:off x="10249864" y="4169200"/>
            <a:ext cx="295652" cy="295652"/>
            <a:chOff x="864708" y="7928616"/>
            <a:chExt cx="402336" cy="402336"/>
          </a:xfrm>
        </p:grpSpPr>
        <p:sp>
          <p:nvSpPr>
            <p:cNvPr id="924" name="Oval 923"/>
            <p:cNvSpPr/>
            <p:nvPr/>
          </p:nvSpPr>
          <p:spPr bwMode="auto">
            <a:xfrm>
              <a:off x="864708" y="7928616"/>
              <a:ext cx="402336" cy="402336"/>
            </a:xfrm>
            <a:prstGeom prst="ellipse">
              <a:avLst/>
            </a:prstGeom>
            <a:solidFill>
              <a:srgbClr val="92D05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25" name="Oval 924"/>
            <p:cNvSpPr/>
            <p:nvPr/>
          </p:nvSpPr>
          <p:spPr bwMode="auto">
            <a:xfrm>
              <a:off x="911669" y="7975580"/>
              <a:ext cx="308414" cy="308408"/>
            </a:xfrm>
            <a:prstGeom prst="ellipse">
              <a:avLst/>
            </a:prstGeom>
            <a:solidFill>
              <a:srgbClr val="92D05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926" name="Green Oval 41"/>
          <p:cNvGrpSpPr>
            <a:grpSpLocks noChangeAspect="1"/>
          </p:cNvGrpSpPr>
          <p:nvPr/>
        </p:nvGrpSpPr>
        <p:grpSpPr>
          <a:xfrm>
            <a:off x="9428605" y="1705430"/>
            <a:ext cx="295652" cy="295652"/>
            <a:chOff x="864708" y="7928616"/>
            <a:chExt cx="402336" cy="402336"/>
          </a:xfrm>
        </p:grpSpPr>
        <p:sp>
          <p:nvSpPr>
            <p:cNvPr id="927" name="Oval 926"/>
            <p:cNvSpPr/>
            <p:nvPr/>
          </p:nvSpPr>
          <p:spPr bwMode="auto">
            <a:xfrm>
              <a:off x="864708" y="7928616"/>
              <a:ext cx="402336" cy="402336"/>
            </a:xfrm>
            <a:prstGeom prst="ellipse">
              <a:avLst/>
            </a:prstGeom>
            <a:solidFill>
              <a:srgbClr val="92D05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28" name="Oval 927"/>
            <p:cNvSpPr/>
            <p:nvPr/>
          </p:nvSpPr>
          <p:spPr bwMode="auto">
            <a:xfrm>
              <a:off x="911669" y="7975580"/>
              <a:ext cx="308414" cy="308408"/>
            </a:xfrm>
            <a:prstGeom prst="ellipse">
              <a:avLst/>
            </a:prstGeom>
            <a:solidFill>
              <a:srgbClr val="92D05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929" name="Green Oval 42"/>
          <p:cNvGrpSpPr>
            <a:grpSpLocks noChangeAspect="1"/>
          </p:cNvGrpSpPr>
          <p:nvPr/>
        </p:nvGrpSpPr>
        <p:grpSpPr>
          <a:xfrm>
            <a:off x="7114155" y="3797396"/>
            <a:ext cx="295652" cy="295652"/>
            <a:chOff x="864708" y="7928616"/>
            <a:chExt cx="402336" cy="402336"/>
          </a:xfrm>
        </p:grpSpPr>
        <p:sp>
          <p:nvSpPr>
            <p:cNvPr id="930" name="Oval 929"/>
            <p:cNvSpPr/>
            <p:nvPr/>
          </p:nvSpPr>
          <p:spPr bwMode="auto">
            <a:xfrm>
              <a:off x="864708" y="7928616"/>
              <a:ext cx="402336" cy="402336"/>
            </a:xfrm>
            <a:prstGeom prst="ellipse">
              <a:avLst/>
            </a:prstGeom>
            <a:solidFill>
              <a:srgbClr val="92D05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31" name="Oval 930"/>
            <p:cNvSpPr/>
            <p:nvPr/>
          </p:nvSpPr>
          <p:spPr bwMode="auto">
            <a:xfrm>
              <a:off x="911669" y="7975580"/>
              <a:ext cx="308414" cy="308408"/>
            </a:xfrm>
            <a:prstGeom prst="ellipse">
              <a:avLst/>
            </a:prstGeom>
            <a:solidFill>
              <a:srgbClr val="92D05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932" name="Green Oval 43"/>
          <p:cNvGrpSpPr>
            <a:grpSpLocks noChangeAspect="1"/>
          </p:cNvGrpSpPr>
          <p:nvPr/>
        </p:nvGrpSpPr>
        <p:grpSpPr>
          <a:xfrm>
            <a:off x="10102037" y="4808476"/>
            <a:ext cx="295652" cy="295652"/>
            <a:chOff x="864708" y="7928616"/>
            <a:chExt cx="402336" cy="402336"/>
          </a:xfrm>
        </p:grpSpPr>
        <p:sp>
          <p:nvSpPr>
            <p:cNvPr id="933" name="Oval 932"/>
            <p:cNvSpPr/>
            <p:nvPr/>
          </p:nvSpPr>
          <p:spPr bwMode="auto">
            <a:xfrm>
              <a:off x="864708" y="7928616"/>
              <a:ext cx="402336" cy="402336"/>
            </a:xfrm>
            <a:prstGeom prst="ellipse">
              <a:avLst/>
            </a:prstGeom>
            <a:solidFill>
              <a:srgbClr val="92D05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34" name="Oval 933"/>
            <p:cNvSpPr/>
            <p:nvPr/>
          </p:nvSpPr>
          <p:spPr bwMode="auto">
            <a:xfrm>
              <a:off x="911669" y="7975580"/>
              <a:ext cx="308414" cy="308408"/>
            </a:xfrm>
            <a:prstGeom prst="ellipse">
              <a:avLst/>
            </a:prstGeom>
            <a:solidFill>
              <a:srgbClr val="92D05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935" name="Green Oval 44"/>
          <p:cNvGrpSpPr>
            <a:grpSpLocks noChangeAspect="1"/>
          </p:cNvGrpSpPr>
          <p:nvPr/>
        </p:nvGrpSpPr>
        <p:grpSpPr>
          <a:xfrm>
            <a:off x="8756667" y="1406792"/>
            <a:ext cx="295652" cy="295652"/>
            <a:chOff x="864708" y="7928616"/>
            <a:chExt cx="402336" cy="402336"/>
          </a:xfrm>
        </p:grpSpPr>
        <p:sp>
          <p:nvSpPr>
            <p:cNvPr id="936" name="Oval 935"/>
            <p:cNvSpPr/>
            <p:nvPr/>
          </p:nvSpPr>
          <p:spPr bwMode="auto">
            <a:xfrm>
              <a:off x="864708" y="7928616"/>
              <a:ext cx="402336" cy="402336"/>
            </a:xfrm>
            <a:prstGeom prst="ellipse">
              <a:avLst/>
            </a:prstGeom>
            <a:solidFill>
              <a:srgbClr val="92D05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37" name="Oval 936"/>
            <p:cNvSpPr/>
            <p:nvPr/>
          </p:nvSpPr>
          <p:spPr bwMode="auto">
            <a:xfrm>
              <a:off x="911669" y="7975580"/>
              <a:ext cx="308414" cy="308408"/>
            </a:xfrm>
            <a:prstGeom prst="ellipse">
              <a:avLst/>
            </a:prstGeom>
            <a:solidFill>
              <a:srgbClr val="92D05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938" name="Green Oval 45"/>
          <p:cNvGrpSpPr>
            <a:grpSpLocks noChangeAspect="1"/>
          </p:cNvGrpSpPr>
          <p:nvPr/>
        </p:nvGrpSpPr>
        <p:grpSpPr>
          <a:xfrm>
            <a:off x="8831326" y="3629349"/>
            <a:ext cx="295652" cy="295652"/>
            <a:chOff x="864708" y="7928616"/>
            <a:chExt cx="402336" cy="402336"/>
          </a:xfrm>
        </p:grpSpPr>
        <p:sp>
          <p:nvSpPr>
            <p:cNvPr id="939" name="Oval 938"/>
            <p:cNvSpPr/>
            <p:nvPr/>
          </p:nvSpPr>
          <p:spPr bwMode="auto">
            <a:xfrm>
              <a:off x="864708" y="7928616"/>
              <a:ext cx="402336" cy="402336"/>
            </a:xfrm>
            <a:prstGeom prst="ellipse">
              <a:avLst/>
            </a:prstGeom>
            <a:solidFill>
              <a:srgbClr val="92D05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40" name="Oval 939"/>
            <p:cNvSpPr/>
            <p:nvPr/>
          </p:nvSpPr>
          <p:spPr bwMode="auto">
            <a:xfrm>
              <a:off x="911669" y="7975580"/>
              <a:ext cx="308414" cy="308408"/>
            </a:xfrm>
            <a:prstGeom prst="ellipse">
              <a:avLst/>
            </a:prstGeom>
            <a:solidFill>
              <a:srgbClr val="92D05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941" name="Green Oval 46"/>
          <p:cNvGrpSpPr>
            <a:grpSpLocks noChangeAspect="1"/>
          </p:cNvGrpSpPr>
          <p:nvPr/>
        </p:nvGrpSpPr>
        <p:grpSpPr>
          <a:xfrm>
            <a:off x="9503264" y="4915798"/>
            <a:ext cx="295652" cy="295652"/>
            <a:chOff x="864708" y="7928616"/>
            <a:chExt cx="402336" cy="402336"/>
          </a:xfrm>
        </p:grpSpPr>
        <p:sp>
          <p:nvSpPr>
            <p:cNvPr id="942" name="Oval 941"/>
            <p:cNvSpPr/>
            <p:nvPr/>
          </p:nvSpPr>
          <p:spPr bwMode="auto">
            <a:xfrm>
              <a:off x="864708" y="7928616"/>
              <a:ext cx="402336" cy="402336"/>
            </a:xfrm>
            <a:prstGeom prst="ellipse">
              <a:avLst/>
            </a:prstGeom>
            <a:solidFill>
              <a:srgbClr val="92D05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43" name="Oval 942"/>
            <p:cNvSpPr/>
            <p:nvPr/>
          </p:nvSpPr>
          <p:spPr bwMode="auto">
            <a:xfrm>
              <a:off x="911669" y="7975580"/>
              <a:ext cx="308414" cy="308408"/>
            </a:xfrm>
            <a:prstGeom prst="ellipse">
              <a:avLst/>
            </a:prstGeom>
            <a:solidFill>
              <a:srgbClr val="92D05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944" name="Green Oval 47"/>
          <p:cNvGrpSpPr>
            <a:grpSpLocks noChangeAspect="1"/>
          </p:cNvGrpSpPr>
          <p:nvPr/>
        </p:nvGrpSpPr>
        <p:grpSpPr>
          <a:xfrm>
            <a:off x="1440018" y="1287025"/>
            <a:ext cx="295652" cy="295652"/>
            <a:chOff x="864708" y="7928616"/>
            <a:chExt cx="402336" cy="402336"/>
          </a:xfrm>
        </p:grpSpPr>
        <p:sp>
          <p:nvSpPr>
            <p:cNvPr id="945" name="Oval 944"/>
            <p:cNvSpPr/>
            <p:nvPr/>
          </p:nvSpPr>
          <p:spPr bwMode="auto">
            <a:xfrm>
              <a:off x="864708" y="7928616"/>
              <a:ext cx="402336" cy="402336"/>
            </a:xfrm>
            <a:prstGeom prst="ellipse">
              <a:avLst/>
            </a:prstGeom>
            <a:solidFill>
              <a:srgbClr val="92D05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46" name="Oval 945"/>
            <p:cNvSpPr/>
            <p:nvPr/>
          </p:nvSpPr>
          <p:spPr bwMode="auto">
            <a:xfrm>
              <a:off x="911669" y="7975580"/>
              <a:ext cx="308414" cy="308408"/>
            </a:xfrm>
            <a:prstGeom prst="ellipse">
              <a:avLst/>
            </a:prstGeom>
            <a:solidFill>
              <a:srgbClr val="92D05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947" name="Green Oval 48"/>
          <p:cNvGrpSpPr>
            <a:grpSpLocks noChangeAspect="1"/>
          </p:cNvGrpSpPr>
          <p:nvPr/>
        </p:nvGrpSpPr>
        <p:grpSpPr>
          <a:xfrm>
            <a:off x="2186615" y="1332131"/>
            <a:ext cx="295652" cy="295652"/>
            <a:chOff x="864708" y="7928616"/>
            <a:chExt cx="402336" cy="402336"/>
          </a:xfrm>
        </p:grpSpPr>
        <p:sp>
          <p:nvSpPr>
            <p:cNvPr id="948" name="Oval 947"/>
            <p:cNvSpPr/>
            <p:nvPr/>
          </p:nvSpPr>
          <p:spPr bwMode="auto">
            <a:xfrm>
              <a:off x="864708" y="7928616"/>
              <a:ext cx="402336" cy="402336"/>
            </a:xfrm>
            <a:prstGeom prst="ellipse">
              <a:avLst/>
            </a:prstGeom>
            <a:solidFill>
              <a:srgbClr val="92D05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49" name="Oval 948"/>
            <p:cNvSpPr/>
            <p:nvPr/>
          </p:nvSpPr>
          <p:spPr bwMode="auto">
            <a:xfrm>
              <a:off x="911669" y="7975580"/>
              <a:ext cx="308414" cy="308408"/>
            </a:xfrm>
            <a:prstGeom prst="ellipse">
              <a:avLst/>
            </a:prstGeom>
            <a:solidFill>
              <a:srgbClr val="92D05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950" name="Green Oval 49"/>
          <p:cNvGrpSpPr>
            <a:grpSpLocks noChangeAspect="1"/>
          </p:cNvGrpSpPr>
          <p:nvPr/>
        </p:nvGrpSpPr>
        <p:grpSpPr>
          <a:xfrm>
            <a:off x="2038789" y="1849960"/>
            <a:ext cx="295652" cy="295652"/>
            <a:chOff x="864708" y="7928616"/>
            <a:chExt cx="402336" cy="402336"/>
          </a:xfrm>
        </p:grpSpPr>
        <p:sp>
          <p:nvSpPr>
            <p:cNvPr id="951" name="Oval 950"/>
            <p:cNvSpPr/>
            <p:nvPr/>
          </p:nvSpPr>
          <p:spPr bwMode="auto">
            <a:xfrm>
              <a:off x="864708" y="7928616"/>
              <a:ext cx="402336" cy="402336"/>
            </a:xfrm>
            <a:prstGeom prst="ellipse">
              <a:avLst/>
            </a:prstGeom>
            <a:solidFill>
              <a:srgbClr val="92D05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52" name="Oval 951"/>
            <p:cNvSpPr/>
            <p:nvPr/>
          </p:nvSpPr>
          <p:spPr bwMode="auto">
            <a:xfrm>
              <a:off x="911669" y="7975580"/>
              <a:ext cx="308414" cy="308408"/>
            </a:xfrm>
            <a:prstGeom prst="ellipse">
              <a:avLst/>
            </a:prstGeom>
            <a:solidFill>
              <a:srgbClr val="92D05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953" name="Green Oval 50"/>
          <p:cNvGrpSpPr>
            <a:grpSpLocks noChangeAspect="1"/>
          </p:cNvGrpSpPr>
          <p:nvPr/>
        </p:nvGrpSpPr>
        <p:grpSpPr>
          <a:xfrm>
            <a:off x="3082532" y="809516"/>
            <a:ext cx="295652" cy="295652"/>
            <a:chOff x="864708" y="7928616"/>
            <a:chExt cx="402336" cy="402336"/>
          </a:xfrm>
        </p:grpSpPr>
        <p:sp>
          <p:nvSpPr>
            <p:cNvPr id="954" name="Oval 953"/>
            <p:cNvSpPr/>
            <p:nvPr/>
          </p:nvSpPr>
          <p:spPr bwMode="auto">
            <a:xfrm>
              <a:off x="864708" y="7928616"/>
              <a:ext cx="402336" cy="402336"/>
            </a:xfrm>
            <a:prstGeom prst="ellipse">
              <a:avLst/>
            </a:prstGeom>
            <a:solidFill>
              <a:srgbClr val="92D05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55" name="Oval 954"/>
            <p:cNvSpPr/>
            <p:nvPr/>
          </p:nvSpPr>
          <p:spPr bwMode="auto">
            <a:xfrm>
              <a:off x="911669" y="7975580"/>
              <a:ext cx="308414" cy="308408"/>
            </a:xfrm>
            <a:prstGeom prst="ellipse">
              <a:avLst/>
            </a:prstGeom>
            <a:solidFill>
              <a:srgbClr val="92D05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956" name="Green Oval 51"/>
          <p:cNvGrpSpPr>
            <a:grpSpLocks noChangeAspect="1"/>
          </p:cNvGrpSpPr>
          <p:nvPr/>
        </p:nvGrpSpPr>
        <p:grpSpPr>
          <a:xfrm>
            <a:off x="2410594" y="1800187"/>
            <a:ext cx="295652" cy="295652"/>
            <a:chOff x="864708" y="7928616"/>
            <a:chExt cx="402336" cy="402336"/>
          </a:xfrm>
        </p:grpSpPr>
        <p:sp>
          <p:nvSpPr>
            <p:cNvPr id="957" name="Oval 956"/>
            <p:cNvSpPr/>
            <p:nvPr/>
          </p:nvSpPr>
          <p:spPr bwMode="auto">
            <a:xfrm>
              <a:off x="864708" y="7928616"/>
              <a:ext cx="402336" cy="402336"/>
            </a:xfrm>
            <a:prstGeom prst="ellipse">
              <a:avLst/>
            </a:prstGeom>
            <a:solidFill>
              <a:srgbClr val="92D05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58" name="Oval 957"/>
            <p:cNvSpPr/>
            <p:nvPr/>
          </p:nvSpPr>
          <p:spPr bwMode="auto">
            <a:xfrm>
              <a:off x="911669" y="7975580"/>
              <a:ext cx="308414" cy="308408"/>
            </a:xfrm>
            <a:prstGeom prst="ellipse">
              <a:avLst/>
            </a:prstGeom>
            <a:solidFill>
              <a:srgbClr val="92D05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959" name="Green Oval 52"/>
          <p:cNvGrpSpPr>
            <a:grpSpLocks noChangeAspect="1"/>
          </p:cNvGrpSpPr>
          <p:nvPr/>
        </p:nvGrpSpPr>
        <p:grpSpPr>
          <a:xfrm>
            <a:off x="2485254" y="2601346"/>
            <a:ext cx="295652" cy="295652"/>
            <a:chOff x="864708" y="7928616"/>
            <a:chExt cx="402336" cy="402336"/>
          </a:xfrm>
        </p:grpSpPr>
        <p:sp>
          <p:nvSpPr>
            <p:cNvPr id="960" name="Oval 959"/>
            <p:cNvSpPr/>
            <p:nvPr/>
          </p:nvSpPr>
          <p:spPr bwMode="auto">
            <a:xfrm>
              <a:off x="864708" y="7928616"/>
              <a:ext cx="402336" cy="402336"/>
            </a:xfrm>
            <a:prstGeom prst="ellipse">
              <a:avLst/>
            </a:prstGeom>
            <a:solidFill>
              <a:srgbClr val="92D05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61" name="Oval 960"/>
            <p:cNvSpPr/>
            <p:nvPr/>
          </p:nvSpPr>
          <p:spPr bwMode="auto">
            <a:xfrm>
              <a:off x="911669" y="7975580"/>
              <a:ext cx="308414" cy="308408"/>
            </a:xfrm>
            <a:prstGeom prst="ellipse">
              <a:avLst/>
            </a:prstGeom>
            <a:solidFill>
              <a:srgbClr val="92D05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962" name="Green Oval 53"/>
          <p:cNvGrpSpPr>
            <a:grpSpLocks noChangeAspect="1"/>
          </p:cNvGrpSpPr>
          <p:nvPr/>
        </p:nvGrpSpPr>
        <p:grpSpPr>
          <a:xfrm>
            <a:off x="2847390" y="2381381"/>
            <a:ext cx="295652" cy="295652"/>
            <a:chOff x="864708" y="7928616"/>
            <a:chExt cx="402336" cy="402336"/>
          </a:xfrm>
        </p:grpSpPr>
        <p:sp>
          <p:nvSpPr>
            <p:cNvPr id="963" name="Oval 962"/>
            <p:cNvSpPr/>
            <p:nvPr/>
          </p:nvSpPr>
          <p:spPr bwMode="auto">
            <a:xfrm>
              <a:off x="864708" y="7928616"/>
              <a:ext cx="402336" cy="402336"/>
            </a:xfrm>
            <a:prstGeom prst="ellipse">
              <a:avLst/>
            </a:prstGeom>
            <a:solidFill>
              <a:srgbClr val="92D05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64" name="Oval 963"/>
            <p:cNvSpPr/>
            <p:nvPr/>
          </p:nvSpPr>
          <p:spPr bwMode="auto">
            <a:xfrm>
              <a:off x="911669" y="7975580"/>
              <a:ext cx="308414" cy="308408"/>
            </a:xfrm>
            <a:prstGeom prst="ellipse">
              <a:avLst/>
            </a:prstGeom>
            <a:solidFill>
              <a:srgbClr val="92D05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965" name="Green Oval 54"/>
          <p:cNvGrpSpPr>
            <a:grpSpLocks noChangeAspect="1"/>
          </p:cNvGrpSpPr>
          <p:nvPr/>
        </p:nvGrpSpPr>
        <p:grpSpPr>
          <a:xfrm>
            <a:off x="6070413" y="3347944"/>
            <a:ext cx="295652" cy="295652"/>
            <a:chOff x="864708" y="7928616"/>
            <a:chExt cx="402336" cy="402336"/>
          </a:xfrm>
        </p:grpSpPr>
        <p:sp>
          <p:nvSpPr>
            <p:cNvPr id="966" name="Oval 965"/>
            <p:cNvSpPr/>
            <p:nvPr/>
          </p:nvSpPr>
          <p:spPr bwMode="auto">
            <a:xfrm>
              <a:off x="864708" y="7928616"/>
              <a:ext cx="402336" cy="402336"/>
            </a:xfrm>
            <a:prstGeom prst="ellipse">
              <a:avLst/>
            </a:prstGeom>
            <a:solidFill>
              <a:srgbClr val="92D05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67" name="Oval 966"/>
            <p:cNvSpPr/>
            <p:nvPr/>
          </p:nvSpPr>
          <p:spPr bwMode="auto">
            <a:xfrm>
              <a:off x="911669" y="7975580"/>
              <a:ext cx="308414" cy="308408"/>
            </a:xfrm>
            <a:prstGeom prst="ellipse">
              <a:avLst/>
            </a:prstGeom>
            <a:solidFill>
              <a:srgbClr val="92D05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968" name="Green Oval 55"/>
          <p:cNvGrpSpPr>
            <a:grpSpLocks noChangeAspect="1"/>
          </p:cNvGrpSpPr>
          <p:nvPr/>
        </p:nvGrpSpPr>
        <p:grpSpPr>
          <a:xfrm>
            <a:off x="2261275" y="2901480"/>
            <a:ext cx="295652" cy="295652"/>
            <a:chOff x="864708" y="7928616"/>
            <a:chExt cx="402336" cy="402336"/>
          </a:xfrm>
        </p:grpSpPr>
        <p:sp>
          <p:nvSpPr>
            <p:cNvPr id="969" name="Oval 968"/>
            <p:cNvSpPr/>
            <p:nvPr/>
          </p:nvSpPr>
          <p:spPr bwMode="auto">
            <a:xfrm>
              <a:off x="864708" y="7928616"/>
              <a:ext cx="402336" cy="402336"/>
            </a:xfrm>
            <a:prstGeom prst="ellipse">
              <a:avLst/>
            </a:prstGeom>
            <a:solidFill>
              <a:srgbClr val="92D05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70" name="Oval 969"/>
            <p:cNvSpPr/>
            <p:nvPr/>
          </p:nvSpPr>
          <p:spPr bwMode="auto">
            <a:xfrm>
              <a:off x="911669" y="7975580"/>
              <a:ext cx="308414" cy="308408"/>
            </a:xfrm>
            <a:prstGeom prst="ellipse">
              <a:avLst/>
            </a:prstGeom>
            <a:solidFill>
              <a:srgbClr val="92D05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971" name="Green Oval 56"/>
          <p:cNvGrpSpPr>
            <a:grpSpLocks noChangeAspect="1"/>
          </p:cNvGrpSpPr>
          <p:nvPr/>
        </p:nvGrpSpPr>
        <p:grpSpPr>
          <a:xfrm>
            <a:off x="2709232" y="1630772"/>
            <a:ext cx="295652" cy="295652"/>
            <a:chOff x="864708" y="7928616"/>
            <a:chExt cx="402336" cy="402336"/>
          </a:xfrm>
        </p:grpSpPr>
        <p:sp>
          <p:nvSpPr>
            <p:cNvPr id="972" name="Oval 971"/>
            <p:cNvSpPr/>
            <p:nvPr/>
          </p:nvSpPr>
          <p:spPr bwMode="auto">
            <a:xfrm>
              <a:off x="864708" y="7928616"/>
              <a:ext cx="402336" cy="402336"/>
            </a:xfrm>
            <a:prstGeom prst="ellipse">
              <a:avLst/>
            </a:prstGeom>
            <a:solidFill>
              <a:srgbClr val="92D05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73" name="Oval 972"/>
            <p:cNvSpPr/>
            <p:nvPr/>
          </p:nvSpPr>
          <p:spPr bwMode="auto">
            <a:xfrm>
              <a:off x="911669" y="7975580"/>
              <a:ext cx="308414" cy="308408"/>
            </a:xfrm>
            <a:prstGeom prst="ellipse">
              <a:avLst/>
            </a:prstGeom>
            <a:solidFill>
              <a:srgbClr val="92D05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974" name="Green Oval 57"/>
          <p:cNvGrpSpPr>
            <a:grpSpLocks noChangeAspect="1"/>
          </p:cNvGrpSpPr>
          <p:nvPr/>
        </p:nvGrpSpPr>
        <p:grpSpPr>
          <a:xfrm>
            <a:off x="3948895" y="5383852"/>
            <a:ext cx="295652" cy="295652"/>
            <a:chOff x="864708" y="7928616"/>
            <a:chExt cx="402336" cy="402336"/>
          </a:xfrm>
        </p:grpSpPr>
        <p:sp>
          <p:nvSpPr>
            <p:cNvPr id="975" name="Oval 974"/>
            <p:cNvSpPr/>
            <p:nvPr/>
          </p:nvSpPr>
          <p:spPr bwMode="auto">
            <a:xfrm>
              <a:off x="864708" y="7928616"/>
              <a:ext cx="402336" cy="402336"/>
            </a:xfrm>
            <a:prstGeom prst="ellipse">
              <a:avLst/>
            </a:prstGeom>
            <a:solidFill>
              <a:srgbClr val="92D05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76" name="Oval 975"/>
            <p:cNvSpPr/>
            <p:nvPr/>
          </p:nvSpPr>
          <p:spPr bwMode="auto">
            <a:xfrm>
              <a:off x="911669" y="7975580"/>
              <a:ext cx="308414" cy="308408"/>
            </a:xfrm>
            <a:prstGeom prst="ellipse">
              <a:avLst/>
            </a:prstGeom>
            <a:solidFill>
              <a:srgbClr val="92D05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977" name="Green Oval 58"/>
          <p:cNvGrpSpPr>
            <a:grpSpLocks noChangeAspect="1"/>
          </p:cNvGrpSpPr>
          <p:nvPr/>
        </p:nvGrpSpPr>
        <p:grpSpPr>
          <a:xfrm>
            <a:off x="3653244" y="1556110"/>
            <a:ext cx="295652" cy="295652"/>
            <a:chOff x="864708" y="7928616"/>
            <a:chExt cx="402336" cy="402336"/>
          </a:xfrm>
        </p:grpSpPr>
        <p:sp>
          <p:nvSpPr>
            <p:cNvPr id="978" name="Oval 977"/>
            <p:cNvSpPr/>
            <p:nvPr/>
          </p:nvSpPr>
          <p:spPr bwMode="auto">
            <a:xfrm>
              <a:off x="864708" y="7928616"/>
              <a:ext cx="402336" cy="402336"/>
            </a:xfrm>
            <a:prstGeom prst="ellipse">
              <a:avLst/>
            </a:prstGeom>
            <a:solidFill>
              <a:srgbClr val="92D05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79" name="Oval 978"/>
            <p:cNvSpPr/>
            <p:nvPr/>
          </p:nvSpPr>
          <p:spPr bwMode="auto">
            <a:xfrm>
              <a:off x="911669" y="7975580"/>
              <a:ext cx="308414" cy="308408"/>
            </a:xfrm>
            <a:prstGeom prst="ellipse">
              <a:avLst/>
            </a:prstGeom>
            <a:solidFill>
              <a:srgbClr val="92D05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980" name="Green Oval 59"/>
          <p:cNvGrpSpPr>
            <a:grpSpLocks noChangeAspect="1"/>
          </p:cNvGrpSpPr>
          <p:nvPr/>
        </p:nvGrpSpPr>
        <p:grpSpPr>
          <a:xfrm>
            <a:off x="3082532" y="3422603"/>
            <a:ext cx="295652" cy="295652"/>
            <a:chOff x="864708" y="7928616"/>
            <a:chExt cx="402336" cy="402336"/>
          </a:xfrm>
        </p:grpSpPr>
        <p:sp>
          <p:nvSpPr>
            <p:cNvPr id="981" name="Oval 980"/>
            <p:cNvSpPr/>
            <p:nvPr/>
          </p:nvSpPr>
          <p:spPr bwMode="auto">
            <a:xfrm>
              <a:off x="864708" y="7928616"/>
              <a:ext cx="402336" cy="402336"/>
            </a:xfrm>
            <a:prstGeom prst="ellipse">
              <a:avLst/>
            </a:prstGeom>
            <a:solidFill>
              <a:srgbClr val="92D05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82" name="Oval 981"/>
            <p:cNvSpPr/>
            <p:nvPr/>
          </p:nvSpPr>
          <p:spPr bwMode="auto">
            <a:xfrm>
              <a:off x="911669" y="7975580"/>
              <a:ext cx="308414" cy="308408"/>
            </a:xfrm>
            <a:prstGeom prst="ellipse">
              <a:avLst/>
            </a:prstGeom>
            <a:solidFill>
              <a:srgbClr val="92D05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983" name="Green Oval 60"/>
          <p:cNvGrpSpPr>
            <a:grpSpLocks noChangeAspect="1"/>
          </p:cNvGrpSpPr>
          <p:nvPr/>
        </p:nvGrpSpPr>
        <p:grpSpPr>
          <a:xfrm>
            <a:off x="4053106" y="4169200"/>
            <a:ext cx="295652" cy="295652"/>
            <a:chOff x="864708" y="7928616"/>
            <a:chExt cx="402336" cy="402336"/>
          </a:xfrm>
        </p:grpSpPr>
        <p:sp>
          <p:nvSpPr>
            <p:cNvPr id="984" name="Oval 983"/>
            <p:cNvSpPr/>
            <p:nvPr/>
          </p:nvSpPr>
          <p:spPr bwMode="auto">
            <a:xfrm>
              <a:off x="864708" y="7928616"/>
              <a:ext cx="402336" cy="402336"/>
            </a:xfrm>
            <a:prstGeom prst="ellipse">
              <a:avLst/>
            </a:prstGeom>
            <a:solidFill>
              <a:srgbClr val="92D05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85" name="Oval 984"/>
            <p:cNvSpPr/>
            <p:nvPr/>
          </p:nvSpPr>
          <p:spPr bwMode="auto">
            <a:xfrm>
              <a:off x="911669" y="7975580"/>
              <a:ext cx="308414" cy="308408"/>
            </a:xfrm>
            <a:prstGeom prst="ellipse">
              <a:avLst/>
            </a:prstGeom>
            <a:solidFill>
              <a:srgbClr val="92D05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986" name="Yellow Oval 28"/>
          <p:cNvGrpSpPr>
            <a:grpSpLocks noChangeAspect="1"/>
          </p:cNvGrpSpPr>
          <p:nvPr/>
        </p:nvGrpSpPr>
        <p:grpSpPr>
          <a:xfrm>
            <a:off x="1887978" y="1406796"/>
            <a:ext cx="197101" cy="197101"/>
            <a:chOff x="864708" y="7928616"/>
            <a:chExt cx="402336" cy="402336"/>
          </a:xfrm>
        </p:grpSpPr>
        <p:sp>
          <p:nvSpPr>
            <p:cNvPr id="987" name="Oval 986"/>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88" name="Oval 987"/>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989" name="Yellow Oval 29"/>
          <p:cNvGrpSpPr>
            <a:grpSpLocks noChangeAspect="1"/>
          </p:cNvGrpSpPr>
          <p:nvPr/>
        </p:nvGrpSpPr>
        <p:grpSpPr>
          <a:xfrm>
            <a:off x="3157194" y="1780094"/>
            <a:ext cx="197101" cy="197101"/>
            <a:chOff x="864708" y="7928616"/>
            <a:chExt cx="402336" cy="402336"/>
          </a:xfrm>
        </p:grpSpPr>
        <p:sp>
          <p:nvSpPr>
            <p:cNvPr id="990" name="Oval 989"/>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91" name="Oval 990"/>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992" name="Yellow Oval 30"/>
          <p:cNvGrpSpPr>
            <a:grpSpLocks noChangeAspect="1"/>
          </p:cNvGrpSpPr>
          <p:nvPr/>
        </p:nvGrpSpPr>
        <p:grpSpPr>
          <a:xfrm>
            <a:off x="1738661" y="1556114"/>
            <a:ext cx="197101" cy="197101"/>
            <a:chOff x="864708" y="7928616"/>
            <a:chExt cx="402336" cy="402336"/>
          </a:xfrm>
        </p:grpSpPr>
        <p:sp>
          <p:nvSpPr>
            <p:cNvPr id="993" name="Oval 992"/>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94" name="Oval 993"/>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995" name="Yellow Oval 31"/>
          <p:cNvGrpSpPr>
            <a:grpSpLocks noChangeAspect="1"/>
          </p:cNvGrpSpPr>
          <p:nvPr/>
        </p:nvGrpSpPr>
        <p:grpSpPr>
          <a:xfrm>
            <a:off x="2485256" y="1158925"/>
            <a:ext cx="197101" cy="197101"/>
            <a:chOff x="864708" y="7928616"/>
            <a:chExt cx="402336" cy="402336"/>
          </a:xfrm>
        </p:grpSpPr>
        <p:sp>
          <p:nvSpPr>
            <p:cNvPr id="996" name="Oval 995"/>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97" name="Oval 996"/>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998" name="Yellow Oval 32"/>
          <p:cNvGrpSpPr>
            <a:grpSpLocks noChangeAspect="1"/>
          </p:cNvGrpSpPr>
          <p:nvPr/>
        </p:nvGrpSpPr>
        <p:grpSpPr>
          <a:xfrm>
            <a:off x="3357284" y="4169206"/>
            <a:ext cx="197101" cy="197101"/>
            <a:chOff x="864708" y="7928616"/>
            <a:chExt cx="402336" cy="402336"/>
          </a:xfrm>
        </p:grpSpPr>
        <p:sp>
          <p:nvSpPr>
            <p:cNvPr id="999" name="Oval 998"/>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00" name="Oval 999"/>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001" name="Yellow Oval 33"/>
          <p:cNvGrpSpPr>
            <a:grpSpLocks noChangeAspect="1"/>
          </p:cNvGrpSpPr>
          <p:nvPr/>
        </p:nvGrpSpPr>
        <p:grpSpPr>
          <a:xfrm>
            <a:off x="2983985" y="1158925"/>
            <a:ext cx="197101" cy="197101"/>
            <a:chOff x="864708" y="7928616"/>
            <a:chExt cx="402336" cy="402336"/>
          </a:xfrm>
        </p:grpSpPr>
        <p:sp>
          <p:nvSpPr>
            <p:cNvPr id="1002" name="Oval 1001"/>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03" name="Oval 1002"/>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004" name="Yellow Oval 34"/>
          <p:cNvGrpSpPr>
            <a:grpSpLocks noChangeAspect="1"/>
          </p:cNvGrpSpPr>
          <p:nvPr/>
        </p:nvGrpSpPr>
        <p:grpSpPr>
          <a:xfrm>
            <a:off x="6651579" y="1705435"/>
            <a:ext cx="197101" cy="197101"/>
            <a:chOff x="864708" y="7928616"/>
            <a:chExt cx="402336" cy="402336"/>
          </a:xfrm>
        </p:grpSpPr>
        <p:sp>
          <p:nvSpPr>
            <p:cNvPr id="1005" name="Oval 1004"/>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06" name="Oval 1005"/>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007" name="Yellow Oval 34"/>
          <p:cNvGrpSpPr>
            <a:grpSpLocks noChangeAspect="1"/>
          </p:cNvGrpSpPr>
          <p:nvPr/>
        </p:nvGrpSpPr>
        <p:grpSpPr>
          <a:xfrm>
            <a:off x="7562117" y="2123217"/>
            <a:ext cx="197101" cy="197101"/>
            <a:chOff x="864708" y="7928616"/>
            <a:chExt cx="402336" cy="402336"/>
          </a:xfrm>
        </p:grpSpPr>
        <p:sp>
          <p:nvSpPr>
            <p:cNvPr id="1008" name="Oval 1007"/>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09" name="Oval 1008"/>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010" name="Yellow Oval 35"/>
          <p:cNvGrpSpPr>
            <a:grpSpLocks noChangeAspect="1"/>
          </p:cNvGrpSpPr>
          <p:nvPr/>
        </p:nvGrpSpPr>
        <p:grpSpPr>
          <a:xfrm>
            <a:off x="1887978" y="1097393"/>
            <a:ext cx="197101" cy="197101"/>
            <a:chOff x="864708" y="7928616"/>
            <a:chExt cx="402336" cy="402336"/>
          </a:xfrm>
        </p:grpSpPr>
        <p:sp>
          <p:nvSpPr>
            <p:cNvPr id="1011" name="Oval 1010"/>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12" name="Oval 1011"/>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013" name="Yellow Oval 36"/>
          <p:cNvGrpSpPr>
            <a:grpSpLocks noChangeAspect="1"/>
          </p:cNvGrpSpPr>
          <p:nvPr/>
        </p:nvGrpSpPr>
        <p:grpSpPr>
          <a:xfrm>
            <a:off x="2335938" y="1630774"/>
            <a:ext cx="197101" cy="197101"/>
            <a:chOff x="864708" y="7928616"/>
            <a:chExt cx="402336" cy="402336"/>
          </a:xfrm>
        </p:grpSpPr>
        <p:sp>
          <p:nvSpPr>
            <p:cNvPr id="1014" name="Oval 1013"/>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15" name="Oval 1014"/>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016" name="Yellow Oval 37"/>
          <p:cNvGrpSpPr>
            <a:grpSpLocks noChangeAspect="1"/>
          </p:cNvGrpSpPr>
          <p:nvPr/>
        </p:nvGrpSpPr>
        <p:grpSpPr>
          <a:xfrm>
            <a:off x="2559917" y="1406796"/>
            <a:ext cx="197101" cy="197101"/>
            <a:chOff x="864708" y="7928616"/>
            <a:chExt cx="402336" cy="402336"/>
          </a:xfrm>
        </p:grpSpPr>
        <p:sp>
          <p:nvSpPr>
            <p:cNvPr id="1017" name="Oval 1016"/>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18" name="Oval 1017"/>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019" name="Yellow Oval 38"/>
          <p:cNvGrpSpPr>
            <a:grpSpLocks noChangeAspect="1"/>
          </p:cNvGrpSpPr>
          <p:nvPr/>
        </p:nvGrpSpPr>
        <p:grpSpPr>
          <a:xfrm>
            <a:off x="2179464" y="884178"/>
            <a:ext cx="197101" cy="197101"/>
            <a:chOff x="864708" y="7928616"/>
            <a:chExt cx="402336" cy="402336"/>
          </a:xfrm>
        </p:grpSpPr>
        <p:sp>
          <p:nvSpPr>
            <p:cNvPr id="1020" name="Oval 1019"/>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21" name="Oval 1020"/>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022" name="Yellow Oval 39"/>
          <p:cNvGrpSpPr>
            <a:grpSpLocks noChangeAspect="1"/>
          </p:cNvGrpSpPr>
          <p:nvPr/>
        </p:nvGrpSpPr>
        <p:grpSpPr>
          <a:xfrm>
            <a:off x="6964840" y="2228052"/>
            <a:ext cx="197101" cy="197101"/>
            <a:chOff x="864708" y="7928616"/>
            <a:chExt cx="402336" cy="402336"/>
          </a:xfrm>
        </p:grpSpPr>
        <p:sp>
          <p:nvSpPr>
            <p:cNvPr id="1023" name="Oval 1022"/>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24" name="Oval 1023"/>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025" name="Yellow Oval 40"/>
          <p:cNvGrpSpPr>
            <a:grpSpLocks noChangeAspect="1"/>
          </p:cNvGrpSpPr>
          <p:nvPr/>
        </p:nvGrpSpPr>
        <p:grpSpPr>
          <a:xfrm>
            <a:off x="2335938" y="2676008"/>
            <a:ext cx="197101" cy="197101"/>
            <a:chOff x="864708" y="7928616"/>
            <a:chExt cx="402336" cy="402336"/>
          </a:xfrm>
        </p:grpSpPr>
        <p:sp>
          <p:nvSpPr>
            <p:cNvPr id="1026" name="Oval 1025"/>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27" name="Oval 1026"/>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028" name="Yellow Oval 41"/>
          <p:cNvGrpSpPr>
            <a:grpSpLocks noChangeAspect="1"/>
          </p:cNvGrpSpPr>
          <p:nvPr/>
        </p:nvGrpSpPr>
        <p:grpSpPr>
          <a:xfrm>
            <a:off x="2410596" y="884178"/>
            <a:ext cx="197101" cy="197101"/>
            <a:chOff x="864708" y="7928616"/>
            <a:chExt cx="402336" cy="402336"/>
          </a:xfrm>
        </p:grpSpPr>
        <p:sp>
          <p:nvSpPr>
            <p:cNvPr id="1029" name="Oval 1028"/>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30" name="Oval 1029"/>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031" name="Yellow Oval 42"/>
          <p:cNvGrpSpPr>
            <a:grpSpLocks noChangeAspect="1"/>
          </p:cNvGrpSpPr>
          <p:nvPr/>
        </p:nvGrpSpPr>
        <p:grpSpPr>
          <a:xfrm>
            <a:off x="3781350" y="1854753"/>
            <a:ext cx="197101" cy="197101"/>
            <a:chOff x="864708" y="7928616"/>
            <a:chExt cx="402336" cy="402336"/>
          </a:xfrm>
        </p:grpSpPr>
        <p:sp>
          <p:nvSpPr>
            <p:cNvPr id="1032" name="Oval 1031"/>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33" name="Oval 1032"/>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034" name="Yellow Oval 43"/>
          <p:cNvGrpSpPr>
            <a:grpSpLocks noChangeAspect="1"/>
          </p:cNvGrpSpPr>
          <p:nvPr/>
        </p:nvGrpSpPr>
        <p:grpSpPr>
          <a:xfrm>
            <a:off x="2485256" y="3049311"/>
            <a:ext cx="197101" cy="197101"/>
            <a:chOff x="864708" y="7928616"/>
            <a:chExt cx="402336" cy="402336"/>
          </a:xfrm>
        </p:grpSpPr>
        <p:sp>
          <p:nvSpPr>
            <p:cNvPr id="1035" name="Oval 1034"/>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36" name="Oval 1035"/>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037" name="Yellow Oval 44"/>
          <p:cNvGrpSpPr>
            <a:grpSpLocks noChangeAspect="1"/>
          </p:cNvGrpSpPr>
          <p:nvPr/>
        </p:nvGrpSpPr>
        <p:grpSpPr>
          <a:xfrm>
            <a:off x="6629182" y="1481455"/>
            <a:ext cx="197101" cy="197101"/>
            <a:chOff x="864708" y="7928616"/>
            <a:chExt cx="402336" cy="402336"/>
          </a:xfrm>
        </p:grpSpPr>
        <p:sp>
          <p:nvSpPr>
            <p:cNvPr id="1038" name="Oval 1037"/>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39" name="Oval 1038"/>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040" name="Yellow Oval 45"/>
          <p:cNvGrpSpPr>
            <a:grpSpLocks noChangeAspect="1"/>
          </p:cNvGrpSpPr>
          <p:nvPr/>
        </p:nvGrpSpPr>
        <p:grpSpPr>
          <a:xfrm>
            <a:off x="7263476" y="2138151"/>
            <a:ext cx="197101" cy="197101"/>
            <a:chOff x="864708" y="7928616"/>
            <a:chExt cx="402336" cy="402336"/>
          </a:xfrm>
        </p:grpSpPr>
        <p:sp>
          <p:nvSpPr>
            <p:cNvPr id="1041" name="Oval 1040"/>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42" name="Oval 1041"/>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043" name="Yellow Oval 46"/>
          <p:cNvGrpSpPr>
            <a:grpSpLocks noChangeAspect="1"/>
          </p:cNvGrpSpPr>
          <p:nvPr/>
        </p:nvGrpSpPr>
        <p:grpSpPr>
          <a:xfrm>
            <a:off x="6469100" y="3347947"/>
            <a:ext cx="197101" cy="197101"/>
            <a:chOff x="864708" y="7928616"/>
            <a:chExt cx="402336" cy="402336"/>
          </a:xfrm>
        </p:grpSpPr>
        <p:sp>
          <p:nvSpPr>
            <p:cNvPr id="1044" name="Oval 1043"/>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45" name="Oval 1044"/>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046" name="Yellow Oval 47"/>
          <p:cNvGrpSpPr>
            <a:grpSpLocks noChangeAspect="1"/>
          </p:cNvGrpSpPr>
          <p:nvPr/>
        </p:nvGrpSpPr>
        <p:grpSpPr>
          <a:xfrm>
            <a:off x="2559917" y="2153392"/>
            <a:ext cx="197101" cy="197101"/>
            <a:chOff x="864708" y="7928616"/>
            <a:chExt cx="402336" cy="402336"/>
          </a:xfrm>
        </p:grpSpPr>
        <p:sp>
          <p:nvSpPr>
            <p:cNvPr id="1047" name="Oval 1046"/>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48" name="Oval 1047"/>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049" name="Yellow Oval 48"/>
          <p:cNvGrpSpPr>
            <a:grpSpLocks noChangeAspect="1"/>
          </p:cNvGrpSpPr>
          <p:nvPr/>
        </p:nvGrpSpPr>
        <p:grpSpPr>
          <a:xfrm>
            <a:off x="2983985" y="2750670"/>
            <a:ext cx="197101" cy="197101"/>
            <a:chOff x="864708" y="7928616"/>
            <a:chExt cx="402336" cy="402336"/>
          </a:xfrm>
        </p:grpSpPr>
        <p:sp>
          <p:nvSpPr>
            <p:cNvPr id="1050" name="Oval 1049"/>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51" name="Oval 1050"/>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052" name="Yellow Oval 49"/>
          <p:cNvGrpSpPr>
            <a:grpSpLocks noChangeAspect="1"/>
          </p:cNvGrpSpPr>
          <p:nvPr/>
        </p:nvGrpSpPr>
        <p:grpSpPr>
          <a:xfrm>
            <a:off x="2634578" y="958837"/>
            <a:ext cx="197101" cy="197101"/>
            <a:chOff x="864708" y="7928616"/>
            <a:chExt cx="402336" cy="402336"/>
          </a:xfrm>
        </p:grpSpPr>
        <p:sp>
          <p:nvSpPr>
            <p:cNvPr id="1053" name="Oval 1052"/>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54" name="Oval 1053"/>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055" name="Yellow Oval 50"/>
          <p:cNvGrpSpPr>
            <a:grpSpLocks noChangeAspect="1"/>
          </p:cNvGrpSpPr>
          <p:nvPr/>
        </p:nvGrpSpPr>
        <p:grpSpPr>
          <a:xfrm>
            <a:off x="7711436" y="1630774"/>
            <a:ext cx="197101" cy="197101"/>
            <a:chOff x="864708" y="7928616"/>
            <a:chExt cx="402336" cy="402336"/>
          </a:xfrm>
        </p:grpSpPr>
        <p:sp>
          <p:nvSpPr>
            <p:cNvPr id="1056" name="Oval 1055"/>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57" name="Oval 1056"/>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058" name="Yellow Oval 51"/>
          <p:cNvGrpSpPr>
            <a:grpSpLocks noChangeAspect="1"/>
          </p:cNvGrpSpPr>
          <p:nvPr/>
        </p:nvGrpSpPr>
        <p:grpSpPr>
          <a:xfrm>
            <a:off x="7463565" y="3056462"/>
            <a:ext cx="197101" cy="197101"/>
            <a:chOff x="864708" y="7928616"/>
            <a:chExt cx="402336" cy="402336"/>
          </a:xfrm>
        </p:grpSpPr>
        <p:sp>
          <p:nvSpPr>
            <p:cNvPr id="1059" name="Oval 1058"/>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60" name="Oval 1059"/>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061" name="Yellow Oval 52"/>
          <p:cNvGrpSpPr>
            <a:grpSpLocks noChangeAspect="1"/>
          </p:cNvGrpSpPr>
          <p:nvPr/>
        </p:nvGrpSpPr>
        <p:grpSpPr>
          <a:xfrm>
            <a:off x="6666201" y="4742590"/>
            <a:ext cx="197101" cy="197101"/>
            <a:chOff x="864708" y="7928616"/>
            <a:chExt cx="402336" cy="402336"/>
          </a:xfrm>
        </p:grpSpPr>
        <p:sp>
          <p:nvSpPr>
            <p:cNvPr id="1062" name="Oval 1061"/>
            <p:cNvSpPr/>
            <p:nvPr/>
          </p:nvSpPr>
          <p:spPr bwMode="auto">
            <a:xfrm>
              <a:off x="864708" y="7928616"/>
              <a:ext cx="402336" cy="402336"/>
            </a:xfrm>
            <a:prstGeom prst="ellipse">
              <a:avLst/>
            </a:prstGeom>
            <a:solidFill>
              <a:srgbClr val="997C2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63" name="Oval 1062"/>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064" name="Yellow Oval 53"/>
          <p:cNvGrpSpPr>
            <a:grpSpLocks noChangeAspect="1"/>
          </p:cNvGrpSpPr>
          <p:nvPr/>
        </p:nvGrpSpPr>
        <p:grpSpPr>
          <a:xfrm>
            <a:off x="5671734" y="2377370"/>
            <a:ext cx="197101" cy="197101"/>
            <a:chOff x="864708" y="7928616"/>
            <a:chExt cx="402336" cy="402336"/>
          </a:xfrm>
        </p:grpSpPr>
        <p:sp>
          <p:nvSpPr>
            <p:cNvPr id="1065" name="Oval 1064"/>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66" name="Oval 1065"/>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067" name="Yellow Oval 54"/>
          <p:cNvGrpSpPr>
            <a:grpSpLocks noChangeAspect="1"/>
          </p:cNvGrpSpPr>
          <p:nvPr/>
        </p:nvGrpSpPr>
        <p:grpSpPr>
          <a:xfrm>
            <a:off x="2559917" y="1630774"/>
            <a:ext cx="197101" cy="197101"/>
            <a:chOff x="864708" y="7928616"/>
            <a:chExt cx="402336" cy="402336"/>
          </a:xfrm>
        </p:grpSpPr>
        <p:sp>
          <p:nvSpPr>
            <p:cNvPr id="1068" name="Oval 1067"/>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69" name="Oval 1068"/>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070" name="Yellow Oval 55"/>
          <p:cNvGrpSpPr>
            <a:grpSpLocks noChangeAspect="1"/>
          </p:cNvGrpSpPr>
          <p:nvPr/>
        </p:nvGrpSpPr>
        <p:grpSpPr>
          <a:xfrm>
            <a:off x="3082535" y="577451"/>
            <a:ext cx="197101" cy="197101"/>
            <a:chOff x="864708" y="7928616"/>
            <a:chExt cx="402336" cy="402336"/>
          </a:xfrm>
        </p:grpSpPr>
        <p:sp>
          <p:nvSpPr>
            <p:cNvPr id="1071" name="Oval 1070"/>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72" name="Oval 1071"/>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073" name="Yellow Oval 56"/>
          <p:cNvGrpSpPr>
            <a:grpSpLocks noChangeAspect="1"/>
          </p:cNvGrpSpPr>
          <p:nvPr/>
        </p:nvGrpSpPr>
        <p:grpSpPr>
          <a:xfrm>
            <a:off x="7263476" y="2676008"/>
            <a:ext cx="197101" cy="197101"/>
            <a:chOff x="864708" y="7928616"/>
            <a:chExt cx="402336" cy="402336"/>
          </a:xfrm>
        </p:grpSpPr>
        <p:sp>
          <p:nvSpPr>
            <p:cNvPr id="1074" name="Oval 1073"/>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75" name="Oval 1074"/>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076" name="Yellow Oval 57"/>
          <p:cNvGrpSpPr>
            <a:grpSpLocks noChangeAspect="1"/>
          </p:cNvGrpSpPr>
          <p:nvPr/>
        </p:nvGrpSpPr>
        <p:grpSpPr>
          <a:xfrm>
            <a:off x="6964840" y="4169206"/>
            <a:ext cx="197101" cy="197101"/>
            <a:chOff x="864708" y="7928616"/>
            <a:chExt cx="402336" cy="402336"/>
          </a:xfrm>
        </p:grpSpPr>
        <p:sp>
          <p:nvSpPr>
            <p:cNvPr id="1077" name="Oval 1076"/>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78" name="Oval 1077"/>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079" name="Yellow Oval 58"/>
          <p:cNvGrpSpPr>
            <a:grpSpLocks noChangeAspect="1"/>
          </p:cNvGrpSpPr>
          <p:nvPr/>
        </p:nvGrpSpPr>
        <p:grpSpPr>
          <a:xfrm>
            <a:off x="6439547" y="2228052"/>
            <a:ext cx="197101" cy="197101"/>
            <a:chOff x="864708" y="7928616"/>
            <a:chExt cx="402336" cy="402336"/>
          </a:xfrm>
        </p:grpSpPr>
        <p:sp>
          <p:nvSpPr>
            <p:cNvPr id="1080" name="Oval 1079"/>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81" name="Oval 1080"/>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082" name="Yellow Oval 59"/>
          <p:cNvGrpSpPr>
            <a:grpSpLocks noChangeAspect="1"/>
          </p:cNvGrpSpPr>
          <p:nvPr/>
        </p:nvGrpSpPr>
        <p:grpSpPr>
          <a:xfrm>
            <a:off x="2335938" y="2054841"/>
            <a:ext cx="197101" cy="197101"/>
            <a:chOff x="864708" y="7928616"/>
            <a:chExt cx="402336" cy="402336"/>
          </a:xfrm>
        </p:grpSpPr>
        <p:sp>
          <p:nvSpPr>
            <p:cNvPr id="1083" name="Oval 1082"/>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84" name="Oval 1083"/>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085" name="Yellow Oval 60"/>
          <p:cNvGrpSpPr>
            <a:grpSpLocks noChangeAspect="1"/>
          </p:cNvGrpSpPr>
          <p:nvPr/>
        </p:nvGrpSpPr>
        <p:grpSpPr>
          <a:xfrm>
            <a:off x="3781660" y="4318524"/>
            <a:ext cx="197101" cy="197101"/>
            <a:chOff x="864708" y="7928616"/>
            <a:chExt cx="402336" cy="402336"/>
          </a:xfrm>
        </p:grpSpPr>
        <p:sp>
          <p:nvSpPr>
            <p:cNvPr id="1086" name="Oval 1085"/>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87" name="Oval 1086"/>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088" name="Yellow Oval 61"/>
          <p:cNvGrpSpPr>
            <a:grpSpLocks noChangeAspect="1"/>
          </p:cNvGrpSpPr>
          <p:nvPr/>
        </p:nvGrpSpPr>
        <p:grpSpPr>
          <a:xfrm>
            <a:off x="7114158" y="1257477"/>
            <a:ext cx="197101" cy="197101"/>
            <a:chOff x="864708" y="7928616"/>
            <a:chExt cx="402336" cy="402336"/>
          </a:xfrm>
        </p:grpSpPr>
        <p:sp>
          <p:nvSpPr>
            <p:cNvPr id="1089" name="Oval 1088"/>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90" name="Oval 1089"/>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091" name="Yellow Oval 62"/>
          <p:cNvGrpSpPr>
            <a:grpSpLocks noChangeAspect="1"/>
          </p:cNvGrpSpPr>
          <p:nvPr/>
        </p:nvGrpSpPr>
        <p:grpSpPr>
          <a:xfrm>
            <a:off x="6890181" y="3945226"/>
            <a:ext cx="197101" cy="197101"/>
            <a:chOff x="864708" y="7928616"/>
            <a:chExt cx="402336" cy="402336"/>
          </a:xfrm>
        </p:grpSpPr>
        <p:sp>
          <p:nvSpPr>
            <p:cNvPr id="1092" name="Oval 1091"/>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93" name="Oval 1092"/>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094" name="Yellow Oval 63"/>
          <p:cNvGrpSpPr>
            <a:grpSpLocks noChangeAspect="1"/>
          </p:cNvGrpSpPr>
          <p:nvPr/>
        </p:nvGrpSpPr>
        <p:grpSpPr>
          <a:xfrm>
            <a:off x="6567650" y="4467844"/>
            <a:ext cx="197101" cy="197101"/>
            <a:chOff x="864708" y="7928616"/>
            <a:chExt cx="402336" cy="402336"/>
          </a:xfrm>
        </p:grpSpPr>
        <p:sp>
          <p:nvSpPr>
            <p:cNvPr id="1095" name="Oval 1094"/>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96" name="Oval 1095"/>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097" name="Yellow Oval 64"/>
          <p:cNvGrpSpPr>
            <a:grpSpLocks noChangeAspect="1"/>
          </p:cNvGrpSpPr>
          <p:nvPr/>
        </p:nvGrpSpPr>
        <p:grpSpPr>
          <a:xfrm>
            <a:off x="5521233" y="3123969"/>
            <a:ext cx="197101" cy="197101"/>
            <a:chOff x="864708" y="7928616"/>
            <a:chExt cx="402336" cy="402336"/>
          </a:xfrm>
        </p:grpSpPr>
        <p:sp>
          <p:nvSpPr>
            <p:cNvPr id="1098" name="Oval 1097"/>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99" name="Oval 1098"/>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100" name="Yellow Oval 65"/>
          <p:cNvGrpSpPr>
            <a:grpSpLocks noChangeAspect="1"/>
          </p:cNvGrpSpPr>
          <p:nvPr/>
        </p:nvGrpSpPr>
        <p:grpSpPr>
          <a:xfrm>
            <a:off x="2012226" y="1630774"/>
            <a:ext cx="197101" cy="197101"/>
            <a:chOff x="864708" y="7928616"/>
            <a:chExt cx="402336" cy="402336"/>
          </a:xfrm>
        </p:grpSpPr>
        <p:sp>
          <p:nvSpPr>
            <p:cNvPr id="1101" name="Oval 1100"/>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02" name="Oval 1101"/>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103" name="Yellow Oval 66"/>
          <p:cNvGrpSpPr>
            <a:grpSpLocks noChangeAspect="1"/>
          </p:cNvGrpSpPr>
          <p:nvPr/>
        </p:nvGrpSpPr>
        <p:grpSpPr>
          <a:xfrm>
            <a:off x="4874367" y="540431"/>
            <a:ext cx="197101" cy="197101"/>
            <a:chOff x="864708" y="7928616"/>
            <a:chExt cx="402336" cy="402336"/>
          </a:xfrm>
        </p:grpSpPr>
        <p:sp>
          <p:nvSpPr>
            <p:cNvPr id="1104" name="Oval 1103"/>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05" name="Oval 1104"/>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106" name="Yellow Oval 67"/>
          <p:cNvGrpSpPr>
            <a:grpSpLocks noChangeAspect="1"/>
          </p:cNvGrpSpPr>
          <p:nvPr/>
        </p:nvGrpSpPr>
        <p:grpSpPr>
          <a:xfrm>
            <a:off x="4426410" y="1257477"/>
            <a:ext cx="197101" cy="197101"/>
            <a:chOff x="864708" y="7928616"/>
            <a:chExt cx="402336" cy="402336"/>
          </a:xfrm>
        </p:grpSpPr>
        <p:sp>
          <p:nvSpPr>
            <p:cNvPr id="1107" name="Oval 1106"/>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08" name="Oval 1107"/>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109" name="Yellow Oval 68"/>
          <p:cNvGrpSpPr>
            <a:grpSpLocks noChangeAspect="1"/>
          </p:cNvGrpSpPr>
          <p:nvPr/>
        </p:nvGrpSpPr>
        <p:grpSpPr>
          <a:xfrm>
            <a:off x="6461946" y="4169206"/>
            <a:ext cx="197101" cy="197101"/>
            <a:chOff x="864708" y="7928616"/>
            <a:chExt cx="402336" cy="402336"/>
          </a:xfrm>
        </p:grpSpPr>
        <p:sp>
          <p:nvSpPr>
            <p:cNvPr id="1110" name="Oval 1109"/>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11" name="Oval 1110"/>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112" name="Yellow Oval 69"/>
          <p:cNvGrpSpPr>
            <a:grpSpLocks noChangeAspect="1"/>
          </p:cNvGrpSpPr>
          <p:nvPr/>
        </p:nvGrpSpPr>
        <p:grpSpPr>
          <a:xfrm>
            <a:off x="5671734" y="2054841"/>
            <a:ext cx="197101" cy="197101"/>
            <a:chOff x="864708" y="7928616"/>
            <a:chExt cx="402336" cy="402336"/>
          </a:xfrm>
        </p:grpSpPr>
        <p:sp>
          <p:nvSpPr>
            <p:cNvPr id="1113" name="Oval 1112"/>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14" name="Oval 1113"/>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115" name="Yellow Oval 70"/>
          <p:cNvGrpSpPr>
            <a:grpSpLocks noChangeAspect="1"/>
          </p:cNvGrpSpPr>
          <p:nvPr/>
        </p:nvGrpSpPr>
        <p:grpSpPr>
          <a:xfrm>
            <a:off x="3679812" y="5289101"/>
            <a:ext cx="197101" cy="197101"/>
            <a:chOff x="864708" y="7928616"/>
            <a:chExt cx="402336" cy="402336"/>
          </a:xfrm>
        </p:grpSpPr>
        <p:sp>
          <p:nvSpPr>
            <p:cNvPr id="1116" name="Oval 1115"/>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17" name="Oval 1116"/>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118" name="Yellow Oval 71"/>
          <p:cNvGrpSpPr>
            <a:grpSpLocks noChangeAspect="1"/>
          </p:cNvGrpSpPr>
          <p:nvPr/>
        </p:nvGrpSpPr>
        <p:grpSpPr>
          <a:xfrm>
            <a:off x="3605153" y="4393183"/>
            <a:ext cx="197101" cy="197101"/>
            <a:chOff x="864708" y="7928616"/>
            <a:chExt cx="402336" cy="402336"/>
          </a:xfrm>
        </p:grpSpPr>
        <p:sp>
          <p:nvSpPr>
            <p:cNvPr id="1119" name="Oval 1118"/>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20" name="Oval 1119"/>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121" name="Yellow Oval 72"/>
          <p:cNvGrpSpPr>
            <a:grpSpLocks noChangeAspect="1"/>
          </p:cNvGrpSpPr>
          <p:nvPr/>
        </p:nvGrpSpPr>
        <p:grpSpPr>
          <a:xfrm>
            <a:off x="4575728" y="1030200"/>
            <a:ext cx="197101" cy="197101"/>
            <a:chOff x="864708" y="7928616"/>
            <a:chExt cx="402336" cy="402336"/>
          </a:xfrm>
        </p:grpSpPr>
        <p:sp>
          <p:nvSpPr>
            <p:cNvPr id="1122" name="Oval 1121"/>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23" name="Oval 1122"/>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124" name="Yellow Oval 73"/>
          <p:cNvGrpSpPr>
            <a:grpSpLocks noChangeAspect="1"/>
          </p:cNvGrpSpPr>
          <p:nvPr/>
        </p:nvGrpSpPr>
        <p:grpSpPr>
          <a:xfrm>
            <a:off x="6964840" y="3646586"/>
            <a:ext cx="197101" cy="197101"/>
            <a:chOff x="864708" y="7928616"/>
            <a:chExt cx="402336" cy="402336"/>
          </a:xfrm>
        </p:grpSpPr>
        <p:sp>
          <p:nvSpPr>
            <p:cNvPr id="1125" name="Oval 1124"/>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26" name="Oval 1125"/>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127" name="Yellow Oval 74"/>
          <p:cNvGrpSpPr>
            <a:grpSpLocks noChangeAspect="1"/>
          </p:cNvGrpSpPr>
          <p:nvPr/>
        </p:nvGrpSpPr>
        <p:grpSpPr>
          <a:xfrm>
            <a:off x="6218242" y="2302713"/>
            <a:ext cx="197101" cy="197101"/>
            <a:chOff x="864708" y="7928616"/>
            <a:chExt cx="402336" cy="402336"/>
          </a:xfrm>
        </p:grpSpPr>
        <p:sp>
          <p:nvSpPr>
            <p:cNvPr id="1128" name="Oval 1127"/>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29" name="Oval 1128"/>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130" name="Yellow Oval 75"/>
          <p:cNvGrpSpPr>
            <a:grpSpLocks noChangeAspect="1"/>
          </p:cNvGrpSpPr>
          <p:nvPr/>
        </p:nvGrpSpPr>
        <p:grpSpPr>
          <a:xfrm>
            <a:off x="6021141" y="3123969"/>
            <a:ext cx="197101" cy="197101"/>
            <a:chOff x="864708" y="7928616"/>
            <a:chExt cx="402336" cy="402336"/>
          </a:xfrm>
        </p:grpSpPr>
        <p:sp>
          <p:nvSpPr>
            <p:cNvPr id="1131" name="Oval 1130"/>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32" name="Oval 1131"/>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133" name="Yellow Oval 76"/>
          <p:cNvGrpSpPr>
            <a:grpSpLocks noChangeAspect="1"/>
          </p:cNvGrpSpPr>
          <p:nvPr/>
        </p:nvGrpSpPr>
        <p:grpSpPr>
          <a:xfrm>
            <a:off x="3679812" y="4990461"/>
            <a:ext cx="197101" cy="197101"/>
            <a:chOff x="864708" y="7928616"/>
            <a:chExt cx="402336" cy="402336"/>
          </a:xfrm>
        </p:grpSpPr>
        <p:sp>
          <p:nvSpPr>
            <p:cNvPr id="1134" name="Oval 1133"/>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35" name="Oval 1134"/>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136" name="Yellow Oval 77"/>
          <p:cNvGrpSpPr>
            <a:grpSpLocks noChangeAspect="1"/>
          </p:cNvGrpSpPr>
          <p:nvPr/>
        </p:nvGrpSpPr>
        <p:grpSpPr>
          <a:xfrm>
            <a:off x="4904543" y="958837"/>
            <a:ext cx="197101" cy="197101"/>
            <a:chOff x="864708" y="7928616"/>
            <a:chExt cx="402336" cy="402336"/>
          </a:xfrm>
        </p:grpSpPr>
        <p:sp>
          <p:nvSpPr>
            <p:cNvPr id="1137" name="Oval 1136"/>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38" name="Oval 1137"/>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139" name="Yellow Oval 78"/>
          <p:cNvGrpSpPr>
            <a:grpSpLocks noChangeAspect="1"/>
          </p:cNvGrpSpPr>
          <p:nvPr/>
        </p:nvGrpSpPr>
        <p:grpSpPr>
          <a:xfrm>
            <a:off x="6740858" y="4169206"/>
            <a:ext cx="197101" cy="197101"/>
            <a:chOff x="864708" y="7928616"/>
            <a:chExt cx="402336" cy="402336"/>
          </a:xfrm>
        </p:grpSpPr>
        <p:sp>
          <p:nvSpPr>
            <p:cNvPr id="1140" name="Oval 1139"/>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41" name="Oval 1140"/>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142" name="Yellow Oval 79"/>
          <p:cNvGrpSpPr>
            <a:grpSpLocks noChangeAspect="1"/>
          </p:cNvGrpSpPr>
          <p:nvPr/>
        </p:nvGrpSpPr>
        <p:grpSpPr>
          <a:xfrm>
            <a:off x="6218242" y="4094544"/>
            <a:ext cx="197101" cy="197101"/>
            <a:chOff x="864708" y="7928616"/>
            <a:chExt cx="402336" cy="402336"/>
          </a:xfrm>
        </p:grpSpPr>
        <p:sp>
          <p:nvSpPr>
            <p:cNvPr id="1143" name="Oval 1142"/>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44" name="Oval 1143"/>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145" name="Yellow Oval 80"/>
          <p:cNvGrpSpPr>
            <a:grpSpLocks noChangeAspect="1"/>
          </p:cNvGrpSpPr>
          <p:nvPr/>
        </p:nvGrpSpPr>
        <p:grpSpPr>
          <a:xfrm>
            <a:off x="6292901" y="3646586"/>
            <a:ext cx="197101" cy="197101"/>
            <a:chOff x="864708" y="7928616"/>
            <a:chExt cx="402336" cy="402336"/>
          </a:xfrm>
        </p:grpSpPr>
        <p:sp>
          <p:nvSpPr>
            <p:cNvPr id="1146" name="Oval 1145"/>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47" name="Oval 1146"/>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148" name="Yellow Oval 81"/>
          <p:cNvGrpSpPr>
            <a:grpSpLocks noChangeAspect="1"/>
          </p:cNvGrpSpPr>
          <p:nvPr/>
        </p:nvGrpSpPr>
        <p:grpSpPr>
          <a:xfrm>
            <a:off x="3231853" y="1257477"/>
            <a:ext cx="197101" cy="197101"/>
            <a:chOff x="864708" y="7928616"/>
            <a:chExt cx="402336" cy="402336"/>
          </a:xfrm>
        </p:grpSpPr>
        <p:sp>
          <p:nvSpPr>
            <p:cNvPr id="1149" name="Oval 1148"/>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50" name="Oval 1149"/>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151" name="Yellow Oval 82"/>
          <p:cNvGrpSpPr>
            <a:grpSpLocks noChangeAspect="1"/>
          </p:cNvGrpSpPr>
          <p:nvPr/>
        </p:nvGrpSpPr>
        <p:grpSpPr>
          <a:xfrm>
            <a:off x="4501069" y="4318524"/>
            <a:ext cx="197101" cy="197101"/>
            <a:chOff x="864708" y="7928616"/>
            <a:chExt cx="402336" cy="402336"/>
          </a:xfrm>
        </p:grpSpPr>
        <p:sp>
          <p:nvSpPr>
            <p:cNvPr id="1152" name="Oval 1151"/>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53" name="Oval 1152"/>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154" name="Yellow Oval 83"/>
          <p:cNvGrpSpPr>
            <a:grpSpLocks noChangeAspect="1"/>
          </p:cNvGrpSpPr>
          <p:nvPr/>
        </p:nvGrpSpPr>
        <p:grpSpPr>
          <a:xfrm>
            <a:off x="6815519" y="2054841"/>
            <a:ext cx="197101" cy="197101"/>
            <a:chOff x="864708" y="7928616"/>
            <a:chExt cx="402336" cy="402336"/>
          </a:xfrm>
        </p:grpSpPr>
        <p:sp>
          <p:nvSpPr>
            <p:cNvPr id="1155" name="Oval 1154"/>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56" name="Oval 1155"/>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157" name="Yellow Oval 84"/>
          <p:cNvGrpSpPr>
            <a:grpSpLocks noChangeAspect="1"/>
          </p:cNvGrpSpPr>
          <p:nvPr/>
        </p:nvGrpSpPr>
        <p:grpSpPr>
          <a:xfrm>
            <a:off x="6666201" y="3748125"/>
            <a:ext cx="197101" cy="197101"/>
            <a:chOff x="864708" y="7928616"/>
            <a:chExt cx="402336" cy="402336"/>
          </a:xfrm>
        </p:grpSpPr>
        <p:sp>
          <p:nvSpPr>
            <p:cNvPr id="1158" name="Oval 1157"/>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59" name="Oval 1158"/>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160" name="Yellow Oval 85"/>
          <p:cNvGrpSpPr>
            <a:grpSpLocks noChangeAspect="1"/>
          </p:cNvGrpSpPr>
          <p:nvPr/>
        </p:nvGrpSpPr>
        <p:grpSpPr>
          <a:xfrm>
            <a:off x="6292901" y="2866828"/>
            <a:ext cx="197101" cy="197101"/>
            <a:chOff x="864708" y="7928616"/>
            <a:chExt cx="402336" cy="402336"/>
          </a:xfrm>
        </p:grpSpPr>
        <p:sp>
          <p:nvSpPr>
            <p:cNvPr id="1161" name="Oval 1160"/>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62" name="Oval 1161"/>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163" name="Yellow Oval 86"/>
          <p:cNvGrpSpPr>
            <a:grpSpLocks noChangeAspect="1"/>
          </p:cNvGrpSpPr>
          <p:nvPr/>
        </p:nvGrpSpPr>
        <p:grpSpPr>
          <a:xfrm>
            <a:off x="3357284" y="2302713"/>
            <a:ext cx="197101" cy="197101"/>
            <a:chOff x="864708" y="7928616"/>
            <a:chExt cx="402336" cy="402336"/>
          </a:xfrm>
        </p:grpSpPr>
        <p:sp>
          <p:nvSpPr>
            <p:cNvPr id="1164" name="Oval 1163"/>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65" name="Oval 1164"/>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166" name="Yellow Oval 87"/>
          <p:cNvGrpSpPr>
            <a:grpSpLocks noChangeAspect="1"/>
          </p:cNvGrpSpPr>
          <p:nvPr/>
        </p:nvGrpSpPr>
        <p:grpSpPr>
          <a:xfrm>
            <a:off x="3679812" y="3944914"/>
            <a:ext cx="197101" cy="197101"/>
            <a:chOff x="864708" y="7928616"/>
            <a:chExt cx="402336" cy="402336"/>
          </a:xfrm>
        </p:grpSpPr>
        <p:sp>
          <p:nvSpPr>
            <p:cNvPr id="1167" name="Oval 1166"/>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68" name="Oval 1167"/>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169" name="Yellow Oval 88"/>
          <p:cNvGrpSpPr>
            <a:grpSpLocks noChangeAspect="1"/>
          </p:cNvGrpSpPr>
          <p:nvPr/>
        </p:nvGrpSpPr>
        <p:grpSpPr>
          <a:xfrm>
            <a:off x="4202430" y="4673593"/>
            <a:ext cx="197101" cy="197101"/>
            <a:chOff x="864708" y="7928616"/>
            <a:chExt cx="402336" cy="402336"/>
          </a:xfrm>
        </p:grpSpPr>
        <p:sp>
          <p:nvSpPr>
            <p:cNvPr id="1170" name="Oval 1169"/>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71" name="Oval 1170"/>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172" name="Yellow Oval 89"/>
          <p:cNvGrpSpPr>
            <a:grpSpLocks noChangeAspect="1"/>
          </p:cNvGrpSpPr>
          <p:nvPr/>
        </p:nvGrpSpPr>
        <p:grpSpPr>
          <a:xfrm>
            <a:off x="6659046" y="3945226"/>
            <a:ext cx="197101" cy="197101"/>
            <a:chOff x="864708" y="7928616"/>
            <a:chExt cx="402336" cy="402336"/>
          </a:xfrm>
        </p:grpSpPr>
        <p:sp>
          <p:nvSpPr>
            <p:cNvPr id="1173" name="Oval 1172"/>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74" name="Oval 1173"/>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175" name="Yellow Oval 90"/>
          <p:cNvGrpSpPr>
            <a:grpSpLocks noChangeAspect="1"/>
          </p:cNvGrpSpPr>
          <p:nvPr/>
        </p:nvGrpSpPr>
        <p:grpSpPr>
          <a:xfrm>
            <a:off x="5844944" y="2526691"/>
            <a:ext cx="197101" cy="197101"/>
            <a:chOff x="864708" y="7928616"/>
            <a:chExt cx="402336" cy="402336"/>
          </a:xfrm>
        </p:grpSpPr>
        <p:sp>
          <p:nvSpPr>
            <p:cNvPr id="1176" name="Oval 1175"/>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77" name="Oval 1176"/>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178" name="Yellow Oval 91"/>
          <p:cNvGrpSpPr>
            <a:grpSpLocks noChangeAspect="1"/>
          </p:cNvGrpSpPr>
          <p:nvPr/>
        </p:nvGrpSpPr>
        <p:grpSpPr>
          <a:xfrm>
            <a:off x="5999056" y="3755279"/>
            <a:ext cx="197101" cy="197101"/>
            <a:chOff x="864708" y="7928616"/>
            <a:chExt cx="402336" cy="402336"/>
          </a:xfrm>
        </p:grpSpPr>
        <p:sp>
          <p:nvSpPr>
            <p:cNvPr id="1179" name="Oval 1178"/>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80" name="Oval 1179"/>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181" name="Yellow Oval 92"/>
          <p:cNvGrpSpPr>
            <a:grpSpLocks noChangeAspect="1"/>
          </p:cNvGrpSpPr>
          <p:nvPr/>
        </p:nvGrpSpPr>
        <p:grpSpPr>
          <a:xfrm>
            <a:off x="4426410" y="4742590"/>
            <a:ext cx="197101" cy="197101"/>
            <a:chOff x="864708" y="7928616"/>
            <a:chExt cx="402336" cy="402336"/>
          </a:xfrm>
        </p:grpSpPr>
        <p:sp>
          <p:nvSpPr>
            <p:cNvPr id="1182" name="Oval 1181"/>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83" name="Oval 1182"/>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184" name="Yellow Oval 93"/>
          <p:cNvGrpSpPr>
            <a:grpSpLocks noChangeAspect="1"/>
          </p:cNvGrpSpPr>
          <p:nvPr/>
        </p:nvGrpSpPr>
        <p:grpSpPr>
          <a:xfrm>
            <a:off x="3978763" y="4863228"/>
            <a:ext cx="197101" cy="197101"/>
            <a:chOff x="864708" y="7928616"/>
            <a:chExt cx="402336" cy="402336"/>
          </a:xfrm>
        </p:grpSpPr>
        <p:sp>
          <p:nvSpPr>
            <p:cNvPr id="1185" name="Oval 1184"/>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86" name="Oval 1185"/>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187" name="Yellow Oval 94"/>
          <p:cNvGrpSpPr>
            <a:grpSpLocks noChangeAspect="1"/>
          </p:cNvGrpSpPr>
          <p:nvPr/>
        </p:nvGrpSpPr>
        <p:grpSpPr>
          <a:xfrm>
            <a:off x="4277089" y="4393183"/>
            <a:ext cx="197101" cy="197101"/>
            <a:chOff x="864708" y="7928616"/>
            <a:chExt cx="402336" cy="402336"/>
          </a:xfrm>
        </p:grpSpPr>
        <p:sp>
          <p:nvSpPr>
            <p:cNvPr id="1188" name="Oval 1187"/>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89" name="Oval 1188"/>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190" name="Yellow Oval 95"/>
          <p:cNvGrpSpPr>
            <a:grpSpLocks noChangeAspect="1"/>
          </p:cNvGrpSpPr>
          <p:nvPr/>
        </p:nvGrpSpPr>
        <p:grpSpPr>
          <a:xfrm>
            <a:off x="6636648" y="3056462"/>
            <a:ext cx="197101" cy="197101"/>
            <a:chOff x="864708" y="7928616"/>
            <a:chExt cx="402336" cy="402336"/>
          </a:xfrm>
        </p:grpSpPr>
        <p:sp>
          <p:nvSpPr>
            <p:cNvPr id="1191" name="Oval 1190"/>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92" name="Oval 1191"/>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193" name="Yellow Oval 96"/>
          <p:cNvGrpSpPr>
            <a:grpSpLocks noChangeAspect="1"/>
          </p:cNvGrpSpPr>
          <p:nvPr/>
        </p:nvGrpSpPr>
        <p:grpSpPr>
          <a:xfrm>
            <a:off x="2885745" y="3422607"/>
            <a:ext cx="197101" cy="197101"/>
            <a:chOff x="864708" y="7928616"/>
            <a:chExt cx="402336" cy="402336"/>
          </a:xfrm>
        </p:grpSpPr>
        <p:sp>
          <p:nvSpPr>
            <p:cNvPr id="1194" name="Oval 1193"/>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95" name="Oval 1194"/>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196" name="Yellow Oval 97"/>
          <p:cNvGrpSpPr>
            <a:grpSpLocks noChangeAspect="1"/>
          </p:cNvGrpSpPr>
          <p:nvPr/>
        </p:nvGrpSpPr>
        <p:grpSpPr>
          <a:xfrm>
            <a:off x="4053110" y="5065119"/>
            <a:ext cx="197101" cy="197101"/>
            <a:chOff x="864708" y="7928616"/>
            <a:chExt cx="402336" cy="402336"/>
          </a:xfrm>
        </p:grpSpPr>
        <p:sp>
          <p:nvSpPr>
            <p:cNvPr id="1197" name="Oval 1196"/>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98" name="Oval 1197"/>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199" name="Yellow Oval 98"/>
          <p:cNvGrpSpPr>
            <a:grpSpLocks noChangeAspect="1"/>
          </p:cNvGrpSpPr>
          <p:nvPr/>
        </p:nvGrpSpPr>
        <p:grpSpPr>
          <a:xfrm>
            <a:off x="3418816" y="3945226"/>
            <a:ext cx="197101" cy="197101"/>
            <a:chOff x="864708" y="7928616"/>
            <a:chExt cx="402336" cy="402336"/>
          </a:xfrm>
        </p:grpSpPr>
        <p:sp>
          <p:nvSpPr>
            <p:cNvPr id="1200" name="Oval 1199"/>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01" name="Oval 1200"/>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202" name="Yellow Oval 99"/>
          <p:cNvGrpSpPr>
            <a:grpSpLocks noChangeAspect="1"/>
          </p:cNvGrpSpPr>
          <p:nvPr/>
        </p:nvGrpSpPr>
        <p:grpSpPr>
          <a:xfrm>
            <a:off x="3766728" y="4742590"/>
            <a:ext cx="197101" cy="197101"/>
            <a:chOff x="864708" y="7928616"/>
            <a:chExt cx="402336" cy="402336"/>
          </a:xfrm>
        </p:grpSpPr>
        <p:sp>
          <p:nvSpPr>
            <p:cNvPr id="1203" name="Oval 1202"/>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04" name="Oval 1203"/>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205" name="Yellow Oval 100"/>
          <p:cNvGrpSpPr>
            <a:grpSpLocks noChangeAspect="1"/>
          </p:cNvGrpSpPr>
          <p:nvPr/>
        </p:nvGrpSpPr>
        <p:grpSpPr>
          <a:xfrm>
            <a:off x="3959789" y="4051774"/>
            <a:ext cx="197101" cy="197101"/>
            <a:chOff x="864708" y="7928616"/>
            <a:chExt cx="402336" cy="402336"/>
          </a:xfrm>
        </p:grpSpPr>
        <p:sp>
          <p:nvSpPr>
            <p:cNvPr id="1206" name="Oval 1205"/>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07" name="Oval 1206"/>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208" name="Green Oval 61"/>
          <p:cNvGrpSpPr>
            <a:grpSpLocks noChangeAspect="1"/>
          </p:cNvGrpSpPr>
          <p:nvPr/>
        </p:nvGrpSpPr>
        <p:grpSpPr>
          <a:xfrm>
            <a:off x="4799704" y="1332131"/>
            <a:ext cx="295652" cy="295652"/>
            <a:chOff x="864708" y="7928616"/>
            <a:chExt cx="402336" cy="402336"/>
          </a:xfrm>
        </p:grpSpPr>
        <p:sp>
          <p:nvSpPr>
            <p:cNvPr id="1209" name="Oval 1208"/>
            <p:cNvSpPr/>
            <p:nvPr/>
          </p:nvSpPr>
          <p:spPr bwMode="auto">
            <a:xfrm>
              <a:off x="864708" y="7928616"/>
              <a:ext cx="402336" cy="402336"/>
            </a:xfrm>
            <a:prstGeom prst="ellipse">
              <a:avLst/>
            </a:prstGeom>
            <a:solidFill>
              <a:srgbClr val="92D05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10" name="Oval 1209"/>
            <p:cNvSpPr/>
            <p:nvPr/>
          </p:nvSpPr>
          <p:spPr bwMode="auto">
            <a:xfrm>
              <a:off x="911669" y="7975580"/>
              <a:ext cx="308414" cy="308408"/>
            </a:xfrm>
            <a:prstGeom prst="ellipse">
              <a:avLst/>
            </a:prstGeom>
            <a:solidFill>
              <a:srgbClr val="92D05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211" name="Yellow Oval 101"/>
          <p:cNvGrpSpPr>
            <a:grpSpLocks noChangeAspect="1"/>
          </p:cNvGrpSpPr>
          <p:nvPr/>
        </p:nvGrpSpPr>
        <p:grpSpPr>
          <a:xfrm>
            <a:off x="6890181" y="1556114"/>
            <a:ext cx="197101" cy="197101"/>
            <a:chOff x="864708" y="7928616"/>
            <a:chExt cx="402336" cy="402336"/>
          </a:xfrm>
        </p:grpSpPr>
        <p:sp>
          <p:nvSpPr>
            <p:cNvPr id="1212" name="Oval 1211"/>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13" name="Oval 1212"/>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214" name="Yellow Oval 102"/>
          <p:cNvGrpSpPr>
            <a:grpSpLocks noChangeAspect="1"/>
          </p:cNvGrpSpPr>
          <p:nvPr/>
        </p:nvGrpSpPr>
        <p:grpSpPr>
          <a:xfrm>
            <a:off x="7039499" y="1956292"/>
            <a:ext cx="197101" cy="197101"/>
            <a:chOff x="864708" y="7928616"/>
            <a:chExt cx="402336" cy="402336"/>
          </a:xfrm>
        </p:grpSpPr>
        <p:sp>
          <p:nvSpPr>
            <p:cNvPr id="1215" name="Oval 1214"/>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16" name="Oval 1215"/>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217" name="Yellow Oval 103"/>
          <p:cNvGrpSpPr>
            <a:grpSpLocks noChangeAspect="1"/>
          </p:cNvGrpSpPr>
          <p:nvPr/>
        </p:nvGrpSpPr>
        <p:grpSpPr>
          <a:xfrm>
            <a:off x="7366570" y="1556114"/>
            <a:ext cx="197101" cy="197101"/>
            <a:chOff x="864708" y="7928616"/>
            <a:chExt cx="402336" cy="402336"/>
          </a:xfrm>
        </p:grpSpPr>
        <p:sp>
          <p:nvSpPr>
            <p:cNvPr id="1218" name="Oval 1217"/>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19" name="Oval 1218"/>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220" name="Yellow Oval 104"/>
          <p:cNvGrpSpPr>
            <a:grpSpLocks noChangeAspect="1"/>
          </p:cNvGrpSpPr>
          <p:nvPr/>
        </p:nvGrpSpPr>
        <p:grpSpPr>
          <a:xfrm>
            <a:off x="7636777" y="1942292"/>
            <a:ext cx="197101" cy="197101"/>
            <a:chOff x="864708" y="7928616"/>
            <a:chExt cx="402336" cy="402336"/>
          </a:xfrm>
        </p:grpSpPr>
        <p:sp>
          <p:nvSpPr>
            <p:cNvPr id="1221" name="Oval 1220"/>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22" name="Oval 1221"/>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223" name="Yellow Oval 105"/>
          <p:cNvGrpSpPr>
            <a:grpSpLocks noChangeAspect="1"/>
          </p:cNvGrpSpPr>
          <p:nvPr/>
        </p:nvGrpSpPr>
        <p:grpSpPr>
          <a:xfrm>
            <a:off x="8159394" y="1956292"/>
            <a:ext cx="197101" cy="197101"/>
            <a:chOff x="864708" y="7928616"/>
            <a:chExt cx="402336" cy="402336"/>
          </a:xfrm>
        </p:grpSpPr>
        <p:sp>
          <p:nvSpPr>
            <p:cNvPr id="1224" name="Oval 1223"/>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25" name="Oval 1224"/>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226" name="Yellow Oval 106"/>
          <p:cNvGrpSpPr>
            <a:grpSpLocks noChangeAspect="1"/>
          </p:cNvGrpSpPr>
          <p:nvPr/>
        </p:nvGrpSpPr>
        <p:grpSpPr>
          <a:xfrm>
            <a:off x="7786094" y="2228052"/>
            <a:ext cx="197101" cy="197101"/>
            <a:chOff x="864708" y="7928616"/>
            <a:chExt cx="402336" cy="402336"/>
          </a:xfrm>
        </p:grpSpPr>
        <p:sp>
          <p:nvSpPr>
            <p:cNvPr id="1227" name="Oval 1226"/>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28" name="Oval 1227"/>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229" name="Yellow Oval 107"/>
          <p:cNvGrpSpPr>
            <a:grpSpLocks noChangeAspect="1"/>
          </p:cNvGrpSpPr>
          <p:nvPr/>
        </p:nvGrpSpPr>
        <p:grpSpPr>
          <a:xfrm>
            <a:off x="7711436" y="2852208"/>
            <a:ext cx="197101" cy="197101"/>
            <a:chOff x="864708" y="7928616"/>
            <a:chExt cx="402336" cy="402336"/>
          </a:xfrm>
        </p:grpSpPr>
        <p:sp>
          <p:nvSpPr>
            <p:cNvPr id="1230" name="Oval 1229"/>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31" name="Oval 1230"/>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232" name="Yellow Oval 108"/>
          <p:cNvGrpSpPr>
            <a:grpSpLocks noChangeAspect="1"/>
          </p:cNvGrpSpPr>
          <p:nvPr/>
        </p:nvGrpSpPr>
        <p:grpSpPr>
          <a:xfrm>
            <a:off x="7360350" y="2869317"/>
            <a:ext cx="197101" cy="197101"/>
            <a:chOff x="864708" y="7928616"/>
            <a:chExt cx="402336" cy="402336"/>
          </a:xfrm>
        </p:grpSpPr>
        <p:sp>
          <p:nvSpPr>
            <p:cNvPr id="1233" name="Oval 1232"/>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34" name="Oval 1233"/>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235" name="Yellow Oval 109"/>
          <p:cNvGrpSpPr>
            <a:grpSpLocks noChangeAspect="1"/>
          </p:cNvGrpSpPr>
          <p:nvPr/>
        </p:nvGrpSpPr>
        <p:grpSpPr>
          <a:xfrm>
            <a:off x="8458032" y="2852208"/>
            <a:ext cx="197101" cy="197101"/>
            <a:chOff x="864708" y="7928616"/>
            <a:chExt cx="402336" cy="402336"/>
          </a:xfrm>
        </p:grpSpPr>
        <p:sp>
          <p:nvSpPr>
            <p:cNvPr id="1236" name="Oval 1235"/>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37" name="Oval 1236"/>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238" name="Yellow Oval 110"/>
          <p:cNvGrpSpPr>
            <a:grpSpLocks noChangeAspect="1"/>
          </p:cNvGrpSpPr>
          <p:nvPr/>
        </p:nvGrpSpPr>
        <p:grpSpPr>
          <a:xfrm>
            <a:off x="8831332" y="2750670"/>
            <a:ext cx="197101" cy="197101"/>
            <a:chOff x="864708" y="7928616"/>
            <a:chExt cx="402336" cy="402336"/>
          </a:xfrm>
        </p:grpSpPr>
        <p:sp>
          <p:nvSpPr>
            <p:cNvPr id="1239" name="Oval 1238"/>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40" name="Oval 1239"/>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241" name="Yellow Oval 111"/>
          <p:cNvGrpSpPr>
            <a:grpSpLocks noChangeAspect="1"/>
          </p:cNvGrpSpPr>
          <p:nvPr/>
        </p:nvGrpSpPr>
        <p:grpSpPr>
          <a:xfrm>
            <a:off x="8756672" y="3347947"/>
            <a:ext cx="197101" cy="197101"/>
            <a:chOff x="864708" y="7928616"/>
            <a:chExt cx="402336" cy="402336"/>
          </a:xfrm>
        </p:grpSpPr>
        <p:sp>
          <p:nvSpPr>
            <p:cNvPr id="1242" name="Oval 1241"/>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43" name="Oval 1242"/>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244" name="Yellow Oval 112"/>
          <p:cNvGrpSpPr>
            <a:grpSpLocks noChangeAspect="1"/>
          </p:cNvGrpSpPr>
          <p:nvPr/>
        </p:nvGrpSpPr>
        <p:grpSpPr>
          <a:xfrm>
            <a:off x="8422260" y="2120730"/>
            <a:ext cx="197101" cy="197101"/>
            <a:chOff x="864708" y="7928616"/>
            <a:chExt cx="402336" cy="402336"/>
          </a:xfrm>
        </p:grpSpPr>
        <p:sp>
          <p:nvSpPr>
            <p:cNvPr id="1245" name="Oval 1244"/>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46" name="Oval 1245"/>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247" name="Yellow Oval 113"/>
          <p:cNvGrpSpPr>
            <a:grpSpLocks noChangeAspect="1"/>
          </p:cNvGrpSpPr>
          <p:nvPr/>
        </p:nvGrpSpPr>
        <p:grpSpPr>
          <a:xfrm>
            <a:off x="8980650" y="1854753"/>
            <a:ext cx="197101" cy="197101"/>
            <a:chOff x="864708" y="7928616"/>
            <a:chExt cx="402336" cy="402336"/>
          </a:xfrm>
        </p:grpSpPr>
        <p:sp>
          <p:nvSpPr>
            <p:cNvPr id="1248" name="Oval 1247"/>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49" name="Oval 1248"/>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250" name="Yellow Oval 114"/>
          <p:cNvGrpSpPr>
            <a:grpSpLocks noChangeAspect="1"/>
          </p:cNvGrpSpPr>
          <p:nvPr/>
        </p:nvGrpSpPr>
        <p:grpSpPr>
          <a:xfrm>
            <a:off x="8359483" y="1929412"/>
            <a:ext cx="197101" cy="197101"/>
            <a:chOff x="864708" y="7928616"/>
            <a:chExt cx="402336" cy="402336"/>
          </a:xfrm>
        </p:grpSpPr>
        <p:sp>
          <p:nvSpPr>
            <p:cNvPr id="1251" name="Oval 1250"/>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52" name="Oval 1251"/>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253" name="Yellow Oval 115"/>
          <p:cNvGrpSpPr>
            <a:grpSpLocks noChangeAspect="1"/>
          </p:cNvGrpSpPr>
          <p:nvPr/>
        </p:nvGrpSpPr>
        <p:grpSpPr>
          <a:xfrm>
            <a:off x="9503268" y="1060375"/>
            <a:ext cx="197101" cy="197101"/>
            <a:chOff x="864708" y="7928616"/>
            <a:chExt cx="402336" cy="402336"/>
          </a:xfrm>
        </p:grpSpPr>
        <p:sp>
          <p:nvSpPr>
            <p:cNvPr id="1254" name="Oval 1253"/>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55" name="Oval 1254"/>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256" name="Yellow Oval 116"/>
          <p:cNvGrpSpPr>
            <a:grpSpLocks noChangeAspect="1"/>
          </p:cNvGrpSpPr>
          <p:nvPr/>
        </p:nvGrpSpPr>
        <p:grpSpPr>
          <a:xfrm>
            <a:off x="9503268" y="1287028"/>
            <a:ext cx="197101" cy="197101"/>
            <a:chOff x="864708" y="7928616"/>
            <a:chExt cx="402336" cy="402336"/>
          </a:xfrm>
        </p:grpSpPr>
        <p:sp>
          <p:nvSpPr>
            <p:cNvPr id="1257" name="Oval 1256"/>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58" name="Oval 1257"/>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259" name="Yellow Oval 117"/>
          <p:cNvGrpSpPr>
            <a:grpSpLocks noChangeAspect="1"/>
          </p:cNvGrpSpPr>
          <p:nvPr/>
        </p:nvGrpSpPr>
        <p:grpSpPr>
          <a:xfrm>
            <a:off x="9727247" y="1332135"/>
            <a:ext cx="197101" cy="197101"/>
            <a:chOff x="864708" y="7928616"/>
            <a:chExt cx="402336" cy="402336"/>
          </a:xfrm>
        </p:grpSpPr>
        <p:sp>
          <p:nvSpPr>
            <p:cNvPr id="1260" name="Oval 1259"/>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61" name="Oval 1260"/>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262" name="Yellow Oval 118"/>
          <p:cNvGrpSpPr>
            <a:grpSpLocks noChangeAspect="1"/>
          </p:cNvGrpSpPr>
          <p:nvPr/>
        </p:nvGrpSpPr>
        <p:grpSpPr>
          <a:xfrm>
            <a:off x="9503268" y="1481455"/>
            <a:ext cx="197101" cy="197101"/>
            <a:chOff x="864708" y="7928616"/>
            <a:chExt cx="402336" cy="402336"/>
          </a:xfrm>
        </p:grpSpPr>
        <p:sp>
          <p:nvSpPr>
            <p:cNvPr id="1263" name="Oval 1262"/>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64" name="Oval 1263"/>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265" name="Yellow Oval 119"/>
          <p:cNvGrpSpPr>
            <a:grpSpLocks noChangeAspect="1"/>
          </p:cNvGrpSpPr>
          <p:nvPr/>
        </p:nvGrpSpPr>
        <p:grpSpPr>
          <a:xfrm>
            <a:off x="9727247" y="1630774"/>
            <a:ext cx="197101" cy="197101"/>
            <a:chOff x="864708" y="7928616"/>
            <a:chExt cx="402336" cy="402336"/>
          </a:xfrm>
        </p:grpSpPr>
        <p:sp>
          <p:nvSpPr>
            <p:cNvPr id="1266" name="Oval 1265"/>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67" name="Oval 1266"/>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268" name="Yellow Oval 120"/>
          <p:cNvGrpSpPr>
            <a:grpSpLocks noChangeAspect="1"/>
          </p:cNvGrpSpPr>
          <p:nvPr/>
        </p:nvGrpSpPr>
        <p:grpSpPr>
          <a:xfrm>
            <a:off x="9951226" y="1406796"/>
            <a:ext cx="197101" cy="197101"/>
            <a:chOff x="864708" y="7928616"/>
            <a:chExt cx="402336" cy="402336"/>
          </a:xfrm>
        </p:grpSpPr>
        <p:sp>
          <p:nvSpPr>
            <p:cNvPr id="1269" name="Oval 1268"/>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70" name="Oval 1269"/>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271" name="Yellow Oval 121"/>
          <p:cNvGrpSpPr>
            <a:grpSpLocks noChangeAspect="1"/>
          </p:cNvGrpSpPr>
          <p:nvPr/>
        </p:nvGrpSpPr>
        <p:grpSpPr>
          <a:xfrm>
            <a:off x="10249867" y="1262142"/>
            <a:ext cx="197101" cy="197101"/>
            <a:chOff x="864708" y="7928616"/>
            <a:chExt cx="402336" cy="402336"/>
          </a:xfrm>
        </p:grpSpPr>
        <p:sp>
          <p:nvSpPr>
            <p:cNvPr id="1272" name="Oval 1271"/>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73" name="Oval 1272"/>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274" name="Yellow Oval 122"/>
          <p:cNvGrpSpPr>
            <a:grpSpLocks noChangeAspect="1"/>
          </p:cNvGrpSpPr>
          <p:nvPr/>
        </p:nvGrpSpPr>
        <p:grpSpPr>
          <a:xfrm>
            <a:off x="9876567" y="1780094"/>
            <a:ext cx="197101" cy="197101"/>
            <a:chOff x="864708" y="7928616"/>
            <a:chExt cx="402336" cy="402336"/>
          </a:xfrm>
        </p:grpSpPr>
        <p:sp>
          <p:nvSpPr>
            <p:cNvPr id="1275" name="Oval 1274"/>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76" name="Oval 1275"/>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277" name="Yellow Oval 123"/>
          <p:cNvGrpSpPr>
            <a:grpSpLocks noChangeAspect="1"/>
          </p:cNvGrpSpPr>
          <p:nvPr/>
        </p:nvGrpSpPr>
        <p:grpSpPr>
          <a:xfrm>
            <a:off x="9577927" y="2452031"/>
            <a:ext cx="197101" cy="197101"/>
            <a:chOff x="864708" y="7928616"/>
            <a:chExt cx="402336" cy="402336"/>
          </a:xfrm>
        </p:grpSpPr>
        <p:sp>
          <p:nvSpPr>
            <p:cNvPr id="1278" name="Oval 1277"/>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79" name="Oval 1278"/>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280" name="Yellow Oval 124"/>
          <p:cNvGrpSpPr>
            <a:grpSpLocks noChangeAspect="1"/>
          </p:cNvGrpSpPr>
          <p:nvPr/>
        </p:nvGrpSpPr>
        <p:grpSpPr>
          <a:xfrm>
            <a:off x="9255400" y="1854753"/>
            <a:ext cx="197101" cy="197101"/>
            <a:chOff x="864708" y="7928616"/>
            <a:chExt cx="402336" cy="402336"/>
          </a:xfrm>
        </p:grpSpPr>
        <p:sp>
          <p:nvSpPr>
            <p:cNvPr id="1281" name="Oval 1280"/>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82" name="Oval 1281"/>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283" name="Yellow Oval 125"/>
          <p:cNvGrpSpPr>
            <a:grpSpLocks noChangeAspect="1"/>
          </p:cNvGrpSpPr>
          <p:nvPr/>
        </p:nvGrpSpPr>
        <p:grpSpPr>
          <a:xfrm>
            <a:off x="9055311" y="2452031"/>
            <a:ext cx="197101" cy="197101"/>
            <a:chOff x="864708" y="7928616"/>
            <a:chExt cx="402336" cy="402336"/>
          </a:xfrm>
        </p:grpSpPr>
        <p:sp>
          <p:nvSpPr>
            <p:cNvPr id="1284" name="Oval 1283"/>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85" name="Oval 1284"/>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286" name="Yellow Oval 126"/>
          <p:cNvGrpSpPr>
            <a:grpSpLocks noChangeAspect="1"/>
          </p:cNvGrpSpPr>
          <p:nvPr/>
        </p:nvGrpSpPr>
        <p:grpSpPr>
          <a:xfrm>
            <a:off x="8682011" y="2153392"/>
            <a:ext cx="197101" cy="197101"/>
            <a:chOff x="864708" y="7928616"/>
            <a:chExt cx="402336" cy="402336"/>
          </a:xfrm>
        </p:grpSpPr>
        <p:sp>
          <p:nvSpPr>
            <p:cNvPr id="1287" name="Oval 1286"/>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88" name="Oval 1287"/>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289" name="Yellow Oval 127"/>
          <p:cNvGrpSpPr>
            <a:grpSpLocks noChangeAspect="1"/>
          </p:cNvGrpSpPr>
          <p:nvPr/>
        </p:nvGrpSpPr>
        <p:grpSpPr>
          <a:xfrm>
            <a:off x="8607351" y="2601350"/>
            <a:ext cx="197101" cy="197101"/>
            <a:chOff x="864708" y="7928616"/>
            <a:chExt cx="402336" cy="402336"/>
          </a:xfrm>
        </p:grpSpPr>
        <p:sp>
          <p:nvSpPr>
            <p:cNvPr id="1290" name="Oval 1289"/>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91" name="Oval 1290"/>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292" name="Yellow Oval 128"/>
          <p:cNvGrpSpPr>
            <a:grpSpLocks noChangeAspect="1"/>
          </p:cNvGrpSpPr>
          <p:nvPr/>
        </p:nvGrpSpPr>
        <p:grpSpPr>
          <a:xfrm>
            <a:off x="9428609" y="4243865"/>
            <a:ext cx="197101" cy="197101"/>
            <a:chOff x="864708" y="7928616"/>
            <a:chExt cx="402336" cy="402336"/>
          </a:xfrm>
        </p:grpSpPr>
        <p:sp>
          <p:nvSpPr>
            <p:cNvPr id="1293" name="Oval 1292"/>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94" name="Oval 1293"/>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295" name="Yellow Oval 129"/>
          <p:cNvGrpSpPr>
            <a:grpSpLocks noChangeAspect="1"/>
          </p:cNvGrpSpPr>
          <p:nvPr/>
        </p:nvGrpSpPr>
        <p:grpSpPr>
          <a:xfrm>
            <a:off x="9577927" y="3759012"/>
            <a:ext cx="197101" cy="197101"/>
            <a:chOff x="864708" y="7928616"/>
            <a:chExt cx="402336" cy="402336"/>
          </a:xfrm>
        </p:grpSpPr>
        <p:sp>
          <p:nvSpPr>
            <p:cNvPr id="1296" name="Oval 1295"/>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97" name="Oval 1296"/>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298" name="Yellow Oval 130"/>
          <p:cNvGrpSpPr>
            <a:grpSpLocks noChangeAspect="1"/>
          </p:cNvGrpSpPr>
          <p:nvPr/>
        </p:nvGrpSpPr>
        <p:grpSpPr>
          <a:xfrm>
            <a:off x="9577927" y="5214439"/>
            <a:ext cx="197101" cy="197101"/>
            <a:chOff x="864708" y="7928616"/>
            <a:chExt cx="402336" cy="402336"/>
          </a:xfrm>
        </p:grpSpPr>
        <p:sp>
          <p:nvSpPr>
            <p:cNvPr id="1299" name="Oval 1298"/>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00" name="Oval 1299"/>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301" name="Yellow Oval 131"/>
          <p:cNvGrpSpPr>
            <a:grpSpLocks noChangeAspect="1"/>
          </p:cNvGrpSpPr>
          <p:nvPr/>
        </p:nvGrpSpPr>
        <p:grpSpPr>
          <a:xfrm>
            <a:off x="9361726" y="5363759"/>
            <a:ext cx="197101" cy="197101"/>
            <a:chOff x="864708" y="7928616"/>
            <a:chExt cx="402336" cy="402336"/>
          </a:xfrm>
        </p:grpSpPr>
        <p:sp>
          <p:nvSpPr>
            <p:cNvPr id="1302" name="Oval 1301"/>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03" name="Oval 1302"/>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304" name="Yellow Oval 132"/>
          <p:cNvGrpSpPr>
            <a:grpSpLocks noChangeAspect="1"/>
          </p:cNvGrpSpPr>
          <p:nvPr/>
        </p:nvGrpSpPr>
        <p:grpSpPr>
          <a:xfrm>
            <a:off x="9652587" y="4667370"/>
            <a:ext cx="197101" cy="197101"/>
            <a:chOff x="864708" y="7928616"/>
            <a:chExt cx="402336" cy="402336"/>
          </a:xfrm>
        </p:grpSpPr>
        <p:sp>
          <p:nvSpPr>
            <p:cNvPr id="1305" name="Oval 1304"/>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06" name="Oval 1305"/>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307" name="Yellow Oval 133"/>
          <p:cNvGrpSpPr>
            <a:grpSpLocks noChangeAspect="1"/>
          </p:cNvGrpSpPr>
          <p:nvPr/>
        </p:nvGrpSpPr>
        <p:grpSpPr>
          <a:xfrm>
            <a:off x="9801906" y="5289101"/>
            <a:ext cx="197101" cy="197101"/>
            <a:chOff x="864708" y="7928616"/>
            <a:chExt cx="402336" cy="402336"/>
          </a:xfrm>
        </p:grpSpPr>
        <p:sp>
          <p:nvSpPr>
            <p:cNvPr id="1308" name="Oval 1307"/>
            <p:cNvSpPr/>
            <p:nvPr/>
          </p:nvSpPr>
          <p:spPr bwMode="auto">
            <a:xfrm>
              <a:off x="864708" y="7928616"/>
              <a:ext cx="402336" cy="402336"/>
            </a:xfrm>
            <a:prstGeom prst="ellipse">
              <a:avLst/>
            </a:prstGeom>
            <a:solidFill>
              <a:srgbClr val="FFB900">
                <a:alpha val="50000"/>
              </a:srgbClr>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09" name="Oval 1308"/>
            <p:cNvSpPr/>
            <p:nvPr/>
          </p:nvSpPr>
          <p:spPr bwMode="auto">
            <a:xfrm>
              <a:off x="911669" y="7975580"/>
              <a:ext cx="308414" cy="308408"/>
            </a:xfrm>
            <a:prstGeom prst="ellipse">
              <a:avLst/>
            </a:prstGeom>
            <a:solidFill>
              <a:srgbClr val="FFB900"/>
            </a:solidFill>
            <a:ln w="107950" cap="flat" cmpd="sng" algn="ctr">
              <a:noFill/>
              <a:prstDash val="solid"/>
              <a:headEnd type="none" w="med" len="med"/>
              <a:tailEnd type="none" w="med" len="med"/>
            </a:ln>
            <a:effectLst/>
          </p:spPr>
          <p:txBody>
            <a:bodyPr rot="0" spcFirstLastPara="0" vertOverflow="overflow" horzOverflow="overflow" vert="horz" wrap="square" lIns="179182" tIns="143346" rIns="179182" bIns="143346" numCol="1" spcCol="0" rtlCol="0" fromWordArt="0" anchor="t" anchorCtr="0" forceAA="0" compatLnSpc="1">
              <a:prstTxWarp prst="textNoShape">
                <a:avLst/>
              </a:prstTxWarp>
              <a:noAutofit/>
            </a:bodyPr>
            <a:lstStyle/>
            <a:p>
              <a:pPr algn="ctr" defTabSz="91340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spTree>
    <p:extLst>
      <p:ext uri="{BB962C8B-B14F-4D97-AF65-F5344CB8AC3E}">
        <p14:creationId xmlns:p14="http://schemas.microsoft.com/office/powerpoint/2010/main" val="2724941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711"/>
                                        </p:tgtEl>
                                        <p:attrNameLst>
                                          <p:attrName>style.visibility</p:attrName>
                                        </p:attrNameLst>
                                      </p:cBhvr>
                                      <p:to>
                                        <p:strVal val="visible"/>
                                      </p:to>
                                    </p:set>
                                    <p:anim calcmode="lin" valueType="num">
                                      <p:cBhvr additive="base">
                                        <p:cTn id="7" dur="500" fill="hold"/>
                                        <p:tgtEl>
                                          <p:spTgt spid="711"/>
                                        </p:tgtEl>
                                        <p:attrNameLst>
                                          <p:attrName>ppt_x</p:attrName>
                                        </p:attrNameLst>
                                      </p:cBhvr>
                                      <p:tavLst>
                                        <p:tav tm="0">
                                          <p:val>
                                            <p:strVal val="#ppt_x"/>
                                          </p:val>
                                        </p:tav>
                                        <p:tav tm="100000">
                                          <p:val>
                                            <p:strVal val="#ppt_x"/>
                                          </p:val>
                                        </p:tav>
                                      </p:tavLst>
                                    </p:anim>
                                    <p:anim calcmode="lin" valueType="num">
                                      <p:cBhvr additive="base">
                                        <p:cTn id="8" dur="500" fill="hold"/>
                                        <p:tgtEl>
                                          <p:spTgt spid="7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712"/>
                                        </p:tgtEl>
                                        <p:attrNameLst>
                                          <p:attrName>style.visibility</p:attrName>
                                        </p:attrNameLst>
                                      </p:cBhvr>
                                      <p:to>
                                        <p:strVal val="visible"/>
                                      </p:to>
                                    </p:set>
                                    <p:animEffect transition="in" filter="fade">
                                      <p:cBhvr>
                                        <p:cTn id="12" dur="100"/>
                                        <p:tgtEl>
                                          <p:spTgt spid="712"/>
                                        </p:tgtEl>
                                      </p:cBhvr>
                                    </p:animEffect>
                                  </p:childTnLst>
                                </p:cTn>
                              </p:par>
                            </p:childTnLst>
                          </p:cTn>
                        </p:par>
                        <p:par>
                          <p:cTn id="13" fill="hold">
                            <p:stCondLst>
                              <p:cond delay="600"/>
                            </p:stCondLst>
                            <p:childTnLst>
                              <p:par>
                                <p:cTn id="14" presetID="10" presetClass="entr" presetSubtype="0" fill="hold" grpId="0" nodeType="afterEffect">
                                  <p:stCondLst>
                                    <p:cond delay="0"/>
                                  </p:stCondLst>
                                  <p:childTnLst>
                                    <p:set>
                                      <p:cBhvr>
                                        <p:cTn id="15" dur="1" fill="hold">
                                          <p:stCondLst>
                                            <p:cond delay="0"/>
                                          </p:stCondLst>
                                        </p:cTn>
                                        <p:tgtEl>
                                          <p:spTgt spid="697"/>
                                        </p:tgtEl>
                                        <p:attrNameLst>
                                          <p:attrName>style.visibility</p:attrName>
                                        </p:attrNameLst>
                                      </p:cBhvr>
                                      <p:to>
                                        <p:strVal val="visible"/>
                                      </p:to>
                                    </p:set>
                                    <p:animEffect transition="in" filter="fade">
                                      <p:cBhvr>
                                        <p:cTn id="16" dur="100"/>
                                        <p:tgtEl>
                                          <p:spTgt spid="697"/>
                                        </p:tgtEl>
                                      </p:cBhvr>
                                    </p:animEffect>
                                  </p:childTnLst>
                                </p:cTn>
                              </p:par>
                            </p:childTnLst>
                          </p:cTn>
                        </p:par>
                        <p:par>
                          <p:cTn id="17" fill="hold">
                            <p:stCondLst>
                              <p:cond delay="700"/>
                            </p:stCondLst>
                            <p:childTnLst>
                              <p:par>
                                <p:cTn id="18" presetID="10" presetClass="entr" presetSubtype="0" fill="hold" grpId="0" nodeType="afterEffect">
                                  <p:stCondLst>
                                    <p:cond delay="0"/>
                                  </p:stCondLst>
                                  <p:childTnLst>
                                    <p:set>
                                      <p:cBhvr>
                                        <p:cTn id="19" dur="1" fill="hold">
                                          <p:stCondLst>
                                            <p:cond delay="0"/>
                                          </p:stCondLst>
                                        </p:cTn>
                                        <p:tgtEl>
                                          <p:spTgt spid="694"/>
                                        </p:tgtEl>
                                        <p:attrNameLst>
                                          <p:attrName>style.visibility</p:attrName>
                                        </p:attrNameLst>
                                      </p:cBhvr>
                                      <p:to>
                                        <p:strVal val="visible"/>
                                      </p:to>
                                    </p:set>
                                    <p:animEffect transition="in" filter="fade">
                                      <p:cBhvr>
                                        <p:cTn id="20" dur="100"/>
                                        <p:tgtEl>
                                          <p:spTgt spid="694"/>
                                        </p:tgtEl>
                                      </p:cBhvr>
                                    </p:animEffect>
                                  </p:childTnLst>
                                </p:cTn>
                              </p:par>
                            </p:childTnLst>
                          </p:cTn>
                        </p:par>
                        <p:par>
                          <p:cTn id="21" fill="hold">
                            <p:stCondLst>
                              <p:cond delay="800"/>
                            </p:stCondLst>
                            <p:childTnLst>
                              <p:par>
                                <p:cTn id="22" presetID="10" presetClass="entr" presetSubtype="0" fill="hold" grpId="0" nodeType="afterEffect">
                                  <p:stCondLst>
                                    <p:cond delay="0"/>
                                  </p:stCondLst>
                                  <p:childTnLst>
                                    <p:set>
                                      <p:cBhvr>
                                        <p:cTn id="23" dur="1" fill="hold">
                                          <p:stCondLst>
                                            <p:cond delay="0"/>
                                          </p:stCondLst>
                                        </p:cTn>
                                        <p:tgtEl>
                                          <p:spTgt spid="703"/>
                                        </p:tgtEl>
                                        <p:attrNameLst>
                                          <p:attrName>style.visibility</p:attrName>
                                        </p:attrNameLst>
                                      </p:cBhvr>
                                      <p:to>
                                        <p:strVal val="visible"/>
                                      </p:to>
                                    </p:set>
                                    <p:animEffect transition="in" filter="fade">
                                      <p:cBhvr>
                                        <p:cTn id="24" dur="100"/>
                                        <p:tgtEl>
                                          <p:spTgt spid="703"/>
                                        </p:tgtEl>
                                      </p:cBhvr>
                                    </p:animEffect>
                                  </p:childTnLst>
                                </p:cTn>
                              </p:par>
                            </p:childTnLst>
                          </p:cTn>
                        </p:par>
                        <p:par>
                          <p:cTn id="25" fill="hold">
                            <p:stCondLst>
                              <p:cond delay="900"/>
                            </p:stCondLst>
                            <p:childTnLst>
                              <p:par>
                                <p:cTn id="26" presetID="10" presetClass="entr" presetSubtype="0" fill="hold" grpId="0" nodeType="afterEffect">
                                  <p:stCondLst>
                                    <p:cond delay="0"/>
                                  </p:stCondLst>
                                  <p:childTnLst>
                                    <p:set>
                                      <p:cBhvr>
                                        <p:cTn id="27" dur="1" fill="hold">
                                          <p:stCondLst>
                                            <p:cond delay="0"/>
                                          </p:stCondLst>
                                        </p:cTn>
                                        <p:tgtEl>
                                          <p:spTgt spid="696"/>
                                        </p:tgtEl>
                                        <p:attrNameLst>
                                          <p:attrName>style.visibility</p:attrName>
                                        </p:attrNameLst>
                                      </p:cBhvr>
                                      <p:to>
                                        <p:strVal val="visible"/>
                                      </p:to>
                                    </p:set>
                                    <p:animEffect transition="in" filter="fade">
                                      <p:cBhvr>
                                        <p:cTn id="28" dur="100"/>
                                        <p:tgtEl>
                                          <p:spTgt spid="696"/>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692"/>
                                        </p:tgtEl>
                                        <p:attrNameLst>
                                          <p:attrName>style.visibility</p:attrName>
                                        </p:attrNameLst>
                                      </p:cBhvr>
                                      <p:to>
                                        <p:strVal val="visible"/>
                                      </p:to>
                                    </p:set>
                                    <p:animEffect transition="in" filter="fade">
                                      <p:cBhvr>
                                        <p:cTn id="32" dur="100"/>
                                        <p:tgtEl>
                                          <p:spTgt spid="692"/>
                                        </p:tgtEl>
                                      </p:cBhvr>
                                    </p:animEffect>
                                  </p:childTnLst>
                                </p:cTn>
                              </p:par>
                            </p:childTnLst>
                          </p:cTn>
                        </p:par>
                        <p:par>
                          <p:cTn id="33" fill="hold">
                            <p:stCondLst>
                              <p:cond delay="1100"/>
                            </p:stCondLst>
                            <p:childTnLst>
                              <p:par>
                                <p:cTn id="34" presetID="10" presetClass="entr" presetSubtype="0" fill="hold" grpId="0" nodeType="afterEffect">
                                  <p:stCondLst>
                                    <p:cond delay="0"/>
                                  </p:stCondLst>
                                  <p:childTnLst>
                                    <p:set>
                                      <p:cBhvr>
                                        <p:cTn id="35" dur="1" fill="hold">
                                          <p:stCondLst>
                                            <p:cond delay="0"/>
                                          </p:stCondLst>
                                        </p:cTn>
                                        <p:tgtEl>
                                          <p:spTgt spid="693"/>
                                        </p:tgtEl>
                                        <p:attrNameLst>
                                          <p:attrName>style.visibility</p:attrName>
                                        </p:attrNameLst>
                                      </p:cBhvr>
                                      <p:to>
                                        <p:strVal val="visible"/>
                                      </p:to>
                                    </p:set>
                                    <p:animEffect transition="in" filter="fade">
                                      <p:cBhvr>
                                        <p:cTn id="36" dur="100"/>
                                        <p:tgtEl>
                                          <p:spTgt spid="693"/>
                                        </p:tgtEl>
                                      </p:cBhvr>
                                    </p:animEffect>
                                  </p:childTnLst>
                                </p:cTn>
                              </p:par>
                            </p:childTnLst>
                          </p:cTn>
                        </p:par>
                        <p:par>
                          <p:cTn id="37" fill="hold">
                            <p:stCondLst>
                              <p:cond delay="1200"/>
                            </p:stCondLst>
                            <p:childTnLst>
                              <p:par>
                                <p:cTn id="38" presetID="10" presetClass="entr" presetSubtype="0" fill="hold" grpId="0" nodeType="afterEffect">
                                  <p:stCondLst>
                                    <p:cond delay="0"/>
                                  </p:stCondLst>
                                  <p:childTnLst>
                                    <p:set>
                                      <p:cBhvr>
                                        <p:cTn id="39" dur="1" fill="hold">
                                          <p:stCondLst>
                                            <p:cond delay="0"/>
                                          </p:stCondLst>
                                        </p:cTn>
                                        <p:tgtEl>
                                          <p:spTgt spid="691"/>
                                        </p:tgtEl>
                                        <p:attrNameLst>
                                          <p:attrName>style.visibility</p:attrName>
                                        </p:attrNameLst>
                                      </p:cBhvr>
                                      <p:to>
                                        <p:strVal val="visible"/>
                                      </p:to>
                                    </p:set>
                                    <p:animEffect transition="in" filter="fade">
                                      <p:cBhvr>
                                        <p:cTn id="40" dur="100"/>
                                        <p:tgtEl>
                                          <p:spTgt spid="691"/>
                                        </p:tgtEl>
                                      </p:cBhvr>
                                    </p:animEffect>
                                  </p:childTnLst>
                                </p:cTn>
                              </p:par>
                            </p:childTnLst>
                          </p:cTn>
                        </p:par>
                        <p:par>
                          <p:cTn id="41" fill="hold">
                            <p:stCondLst>
                              <p:cond delay="1300"/>
                            </p:stCondLst>
                            <p:childTnLst>
                              <p:par>
                                <p:cTn id="42" presetID="10" presetClass="entr" presetSubtype="0" fill="hold" grpId="0" nodeType="afterEffect">
                                  <p:stCondLst>
                                    <p:cond delay="0"/>
                                  </p:stCondLst>
                                  <p:childTnLst>
                                    <p:set>
                                      <p:cBhvr>
                                        <p:cTn id="43" dur="1" fill="hold">
                                          <p:stCondLst>
                                            <p:cond delay="0"/>
                                          </p:stCondLst>
                                        </p:cTn>
                                        <p:tgtEl>
                                          <p:spTgt spid="705"/>
                                        </p:tgtEl>
                                        <p:attrNameLst>
                                          <p:attrName>style.visibility</p:attrName>
                                        </p:attrNameLst>
                                      </p:cBhvr>
                                      <p:to>
                                        <p:strVal val="visible"/>
                                      </p:to>
                                    </p:set>
                                    <p:animEffect transition="in" filter="fade">
                                      <p:cBhvr>
                                        <p:cTn id="44" dur="100"/>
                                        <p:tgtEl>
                                          <p:spTgt spid="705"/>
                                        </p:tgtEl>
                                      </p:cBhvr>
                                    </p:animEffect>
                                  </p:childTnLst>
                                </p:cTn>
                              </p:par>
                            </p:childTnLst>
                          </p:cTn>
                        </p:par>
                        <p:par>
                          <p:cTn id="45" fill="hold">
                            <p:stCondLst>
                              <p:cond delay="1400"/>
                            </p:stCondLst>
                            <p:childTnLst>
                              <p:par>
                                <p:cTn id="46" presetID="10" presetClass="entr" presetSubtype="0" fill="hold" grpId="0" nodeType="afterEffect">
                                  <p:stCondLst>
                                    <p:cond delay="0"/>
                                  </p:stCondLst>
                                  <p:childTnLst>
                                    <p:set>
                                      <p:cBhvr>
                                        <p:cTn id="47" dur="1" fill="hold">
                                          <p:stCondLst>
                                            <p:cond delay="0"/>
                                          </p:stCondLst>
                                        </p:cTn>
                                        <p:tgtEl>
                                          <p:spTgt spid="706"/>
                                        </p:tgtEl>
                                        <p:attrNameLst>
                                          <p:attrName>style.visibility</p:attrName>
                                        </p:attrNameLst>
                                      </p:cBhvr>
                                      <p:to>
                                        <p:strVal val="visible"/>
                                      </p:to>
                                    </p:set>
                                    <p:animEffect transition="in" filter="fade">
                                      <p:cBhvr>
                                        <p:cTn id="48" dur="100"/>
                                        <p:tgtEl>
                                          <p:spTgt spid="706"/>
                                        </p:tgtEl>
                                      </p:cBhvr>
                                    </p:animEffect>
                                  </p:childTnLst>
                                </p:cTn>
                              </p:par>
                            </p:childTnLst>
                          </p:cTn>
                        </p:par>
                        <p:par>
                          <p:cTn id="49" fill="hold">
                            <p:stCondLst>
                              <p:cond delay="1500"/>
                            </p:stCondLst>
                            <p:childTnLst>
                              <p:par>
                                <p:cTn id="50" presetID="10" presetClass="entr" presetSubtype="0" fill="hold" grpId="0" nodeType="afterEffect">
                                  <p:stCondLst>
                                    <p:cond delay="0"/>
                                  </p:stCondLst>
                                  <p:childTnLst>
                                    <p:set>
                                      <p:cBhvr>
                                        <p:cTn id="51" dur="1" fill="hold">
                                          <p:stCondLst>
                                            <p:cond delay="0"/>
                                          </p:stCondLst>
                                        </p:cTn>
                                        <p:tgtEl>
                                          <p:spTgt spid="695"/>
                                        </p:tgtEl>
                                        <p:attrNameLst>
                                          <p:attrName>style.visibility</p:attrName>
                                        </p:attrNameLst>
                                      </p:cBhvr>
                                      <p:to>
                                        <p:strVal val="visible"/>
                                      </p:to>
                                    </p:set>
                                    <p:animEffect transition="in" filter="fade">
                                      <p:cBhvr>
                                        <p:cTn id="52" dur="100"/>
                                        <p:tgtEl>
                                          <p:spTgt spid="695"/>
                                        </p:tgtEl>
                                      </p:cBhvr>
                                    </p:animEffect>
                                  </p:childTnLst>
                                </p:cTn>
                              </p:par>
                            </p:childTnLst>
                          </p:cTn>
                        </p:par>
                        <p:par>
                          <p:cTn id="53" fill="hold">
                            <p:stCondLst>
                              <p:cond delay="1600"/>
                            </p:stCondLst>
                            <p:childTnLst>
                              <p:par>
                                <p:cTn id="54" presetID="10" presetClass="entr" presetSubtype="0" fill="hold" grpId="0" nodeType="afterEffect">
                                  <p:stCondLst>
                                    <p:cond delay="0"/>
                                  </p:stCondLst>
                                  <p:childTnLst>
                                    <p:set>
                                      <p:cBhvr>
                                        <p:cTn id="55" dur="1" fill="hold">
                                          <p:stCondLst>
                                            <p:cond delay="0"/>
                                          </p:stCondLst>
                                        </p:cTn>
                                        <p:tgtEl>
                                          <p:spTgt spid="690"/>
                                        </p:tgtEl>
                                        <p:attrNameLst>
                                          <p:attrName>style.visibility</p:attrName>
                                        </p:attrNameLst>
                                      </p:cBhvr>
                                      <p:to>
                                        <p:strVal val="visible"/>
                                      </p:to>
                                    </p:set>
                                    <p:animEffect transition="in" filter="fade">
                                      <p:cBhvr>
                                        <p:cTn id="56" dur="100"/>
                                        <p:tgtEl>
                                          <p:spTgt spid="690"/>
                                        </p:tgtEl>
                                      </p:cBhvr>
                                    </p:animEffect>
                                  </p:childTnLst>
                                </p:cTn>
                              </p:par>
                            </p:childTnLst>
                          </p:cTn>
                        </p:par>
                        <p:par>
                          <p:cTn id="57" fill="hold">
                            <p:stCondLst>
                              <p:cond delay="1700"/>
                            </p:stCondLst>
                            <p:childTnLst>
                              <p:par>
                                <p:cTn id="58" presetID="10" presetClass="entr" presetSubtype="0" fill="hold" grpId="0" nodeType="afterEffect">
                                  <p:stCondLst>
                                    <p:cond delay="0"/>
                                  </p:stCondLst>
                                  <p:childTnLst>
                                    <p:set>
                                      <p:cBhvr>
                                        <p:cTn id="59" dur="1" fill="hold">
                                          <p:stCondLst>
                                            <p:cond delay="0"/>
                                          </p:stCondLst>
                                        </p:cTn>
                                        <p:tgtEl>
                                          <p:spTgt spid="708"/>
                                        </p:tgtEl>
                                        <p:attrNameLst>
                                          <p:attrName>style.visibility</p:attrName>
                                        </p:attrNameLst>
                                      </p:cBhvr>
                                      <p:to>
                                        <p:strVal val="visible"/>
                                      </p:to>
                                    </p:set>
                                    <p:animEffect transition="in" filter="fade">
                                      <p:cBhvr>
                                        <p:cTn id="60" dur="100"/>
                                        <p:tgtEl>
                                          <p:spTgt spid="708"/>
                                        </p:tgtEl>
                                      </p:cBhvr>
                                    </p:animEffect>
                                  </p:childTnLst>
                                </p:cTn>
                              </p:par>
                            </p:childTnLst>
                          </p:cTn>
                        </p:par>
                        <p:par>
                          <p:cTn id="61" fill="hold">
                            <p:stCondLst>
                              <p:cond delay="1800"/>
                            </p:stCondLst>
                            <p:childTnLst>
                              <p:par>
                                <p:cTn id="62" presetID="10" presetClass="entr" presetSubtype="0" fill="hold" grpId="0" nodeType="afterEffect">
                                  <p:stCondLst>
                                    <p:cond delay="0"/>
                                  </p:stCondLst>
                                  <p:childTnLst>
                                    <p:set>
                                      <p:cBhvr>
                                        <p:cTn id="63" dur="1" fill="hold">
                                          <p:stCondLst>
                                            <p:cond delay="0"/>
                                          </p:stCondLst>
                                        </p:cTn>
                                        <p:tgtEl>
                                          <p:spTgt spid="689"/>
                                        </p:tgtEl>
                                        <p:attrNameLst>
                                          <p:attrName>style.visibility</p:attrName>
                                        </p:attrNameLst>
                                      </p:cBhvr>
                                      <p:to>
                                        <p:strVal val="visible"/>
                                      </p:to>
                                    </p:set>
                                    <p:animEffect transition="in" filter="fade">
                                      <p:cBhvr>
                                        <p:cTn id="64" dur="100"/>
                                        <p:tgtEl>
                                          <p:spTgt spid="689"/>
                                        </p:tgtEl>
                                      </p:cBhvr>
                                    </p:animEffect>
                                  </p:childTnLst>
                                </p:cTn>
                              </p:par>
                            </p:childTnLst>
                          </p:cTn>
                        </p:par>
                        <p:par>
                          <p:cTn id="65" fill="hold">
                            <p:stCondLst>
                              <p:cond delay="1900"/>
                            </p:stCondLst>
                            <p:childTnLst>
                              <p:par>
                                <p:cTn id="66" presetID="10" presetClass="entr" presetSubtype="0" fill="hold" grpId="0" nodeType="afterEffect">
                                  <p:stCondLst>
                                    <p:cond delay="0"/>
                                  </p:stCondLst>
                                  <p:childTnLst>
                                    <p:set>
                                      <p:cBhvr>
                                        <p:cTn id="67" dur="1" fill="hold">
                                          <p:stCondLst>
                                            <p:cond delay="0"/>
                                          </p:stCondLst>
                                        </p:cTn>
                                        <p:tgtEl>
                                          <p:spTgt spid="710"/>
                                        </p:tgtEl>
                                        <p:attrNameLst>
                                          <p:attrName>style.visibility</p:attrName>
                                        </p:attrNameLst>
                                      </p:cBhvr>
                                      <p:to>
                                        <p:strVal val="visible"/>
                                      </p:to>
                                    </p:set>
                                    <p:animEffect transition="in" filter="fade">
                                      <p:cBhvr>
                                        <p:cTn id="68" dur="100"/>
                                        <p:tgtEl>
                                          <p:spTgt spid="710"/>
                                        </p:tgtEl>
                                      </p:cBhvr>
                                    </p:animEffect>
                                  </p:childTnLst>
                                </p:cTn>
                              </p:par>
                            </p:childTnLst>
                          </p:cTn>
                        </p:par>
                        <p:par>
                          <p:cTn id="69" fill="hold">
                            <p:stCondLst>
                              <p:cond delay="2000"/>
                            </p:stCondLst>
                            <p:childTnLst>
                              <p:par>
                                <p:cTn id="70" presetID="10" presetClass="entr" presetSubtype="0" fill="hold" grpId="0" nodeType="afterEffect">
                                  <p:stCondLst>
                                    <p:cond delay="0"/>
                                  </p:stCondLst>
                                  <p:childTnLst>
                                    <p:set>
                                      <p:cBhvr>
                                        <p:cTn id="71" dur="1" fill="hold">
                                          <p:stCondLst>
                                            <p:cond delay="0"/>
                                          </p:stCondLst>
                                        </p:cTn>
                                        <p:tgtEl>
                                          <p:spTgt spid="707"/>
                                        </p:tgtEl>
                                        <p:attrNameLst>
                                          <p:attrName>style.visibility</p:attrName>
                                        </p:attrNameLst>
                                      </p:cBhvr>
                                      <p:to>
                                        <p:strVal val="visible"/>
                                      </p:to>
                                    </p:set>
                                    <p:animEffect transition="in" filter="fade">
                                      <p:cBhvr>
                                        <p:cTn id="72" dur="100"/>
                                        <p:tgtEl>
                                          <p:spTgt spid="707"/>
                                        </p:tgtEl>
                                      </p:cBhvr>
                                    </p:animEffect>
                                  </p:childTnLst>
                                </p:cTn>
                              </p:par>
                            </p:childTnLst>
                          </p:cTn>
                        </p:par>
                        <p:par>
                          <p:cTn id="73" fill="hold">
                            <p:stCondLst>
                              <p:cond delay="2100"/>
                            </p:stCondLst>
                            <p:childTnLst>
                              <p:par>
                                <p:cTn id="74" presetID="10" presetClass="entr" presetSubtype="0" fill="hold" grpId="0" nodeType="afterEffect">
                                  <p:stCondLst>
                                    <p:cond delay="0"/>
                                  </p:stCondLst>
                                  <p:childTnLst>
                                    <p:set>
                                      <p:cBhvr>
                                        <p:cTn id="75" dur="1" fill="hold">
                                          <p:stCondLst>
                                            <p:cond delay="0"/>
                                          </p:stCondLst>
                                        </p:cTn>
                                        <p:tgtEl>
                                          <p:spTgt spid="709"/>
                                        </p:tgtEl>
                                        <p:attrNameLst>
                                          <p:attrName>style.visibility</p:attrName>
                                        </p:attrNameLst>
                                      </p:cBhvr>
                                      <p:to>
                                        <p:strVal val="visible"/>
                                      </p:to>
                                    </p:set>
                                    <p:animEffect transition="in" filter="fade">
                                      <p:cBhvr>
                                        <p:cTn id="76" dur="100"/>
                                        <p:tgtEl>
                                          <p:spTgt spid="709"/>
                                        </p:tgtEl>
                                      </p:cBhvr>
                                    </p:animEffect>
                                  </p:childTnLst>
                                </p:cTn>
                              </p:par>
                            </p:childTnLst>
                          </p:cTn>
                        </p:par>
                        <p:par>
                          <p:cTn id="77" fill="hold">
                            <p:stCondLst>
                              <p:cond delay="2200"/>
                            </p:stCondLst>
                            <p:childTnLst>
                              <p:par>
                                <p:cTn id="78" presetID="10" presetClass="entr" presetSubtype="0" fill="hold" grpId="0" nodeType="afterEffect">
                                  <p:stCondLst>
                                    <p:cond delay="0"/>
                                  </p:stCondLst>
                                  <p:childTnLst>
                                    <p:set>
                                      <p:cBhvr>
                                        <p:cTn id="79" dur="1" fill="hold">
                                          <p:stCondLst>
                                            <p:cond delay="0"/>
                                          </p:stCondLst>
                                        </p:cTn>
                                        <p:tgtEl>
                                          <p:spTgt spid="686"/>
                                        </p:tgtEl>
                                        <p:attrNameLst>
                                          <p:attrName>style.visibility</p:attrName>
                                        </p:attrNameLst>
                                      </p:cBhvr>
                                      <p:to>
                                        <p:strVal val="visible"/>
                                      </p:to>
                                    </p:set>
                                    <p:animEffect transition="in" filter="fade">
                                      <p:cBhvr>
                                        <p:cTn id="80" dur="100"/>
                                        <p:tgtEl>
                                          <p:spTgt spid="686"/>
                                        </p:tgtEl>
                                      </p:cBhvr>
                                    </p:animEffect>
                                  </p:childTnLst>
                                </p:cTn>
                              </p:par>
                            </p:childTnLst>
                          </p:cTn>
                        </p:par>
                        <p:par>
                          <p:cTn id="81" fill="hold">
                            <p:stCondLst>
                              <p:cond delay="2300"/>
                            </p:stCondLst>
                            <p:childTnLst>
                              <p:par>
                                <p:cTn id="82" presetID="10" presetClass="entr" presetSubtype="0" fill="hold" grpId="0" nodeType="afterEffect">
                                  <p:stCondLst>
                                    <p:cond delay="0"/>
                                  </p:stCondLst>
                                  <p:childTnLst>
                                    <p:set>
                                      <p:cBhvr>
                                        <p:cTn id="83" dur="1" fill="hold">
                                          <p:stCondLst>
                                            <p:cond delay="0"/>
                                          </p:stCondLst>
                                        </p:cTn>
                                        <p:tgtEl>
                                          <p:spTgt spid="687"/>
                                        </p:tgtEl>
                                        <p:attrNameLst>
                                          <p:attrName>style.visibility</p:attrName>
                                        </p:attrNameLst>
                                      </p:cBhvr>
                                      <p:to>
                                        <p:strVal val="visible"/>
                                      </p:to>
                                    </p:set>
                                    <p:animEffect transition="in" filter="fade">
                                      <p:cBhvr>
                                        <p:cTn id="84" dur="100"/>
                                        <p:tgtEl>
                                          <p:spTgt spid="687"/>
                                        </p:tgtEl>
                                      </p:cBhvr>
                                    </p:animEffect>
                                  </p:childTnLst>
                                </p:cTn>
                              </p:par>
                            </p:childTnLst>
                          </p:cTn>
                        </p:par>
                        <p:par>
                          <p:cTn id="85" fill="hold">
                            <p:stCondLst>
                              <p:cond delay="2400"/>
                            </p:stCondLst>
                            <p:childTnLst>
                              <p:par>
                                <p:cTn id="86" presetID="10" presetClass="entr" presetSubtype="0" fill="hold" grpId="0" nodeType="afterEffect">
                                  <p:stCondLst>
                                    <p:cond delay="0"/>
                                  </p:stCondLst>
                                  <p:childTnLst>
                                    <p:set>
                                      <p:cBhvr>
                                        <p:cTn id="87" dur="1" fill="hold">
                                          <p:stCondLst>
                                            <p:cond delay="0"/>
                                          </p:stCondLst>
                                        </p:cTn>
                                        <p:tgtEl>
                                          <p:spTgt spid="704"/>
                                        </p:tgtEl>
                                        <p:attrNameLst>
                                          <p:attrName>style.visibility</p:attrName>
                                        </p:attrNameLst>
                                      </p:cBhvr>
                                      <p:to>
                                        <p:strVal val="visible"/>
                                      </p:to>
                                    </p:set>
                                    <p:animEffect transition="in" filter="fade">
                                      <p:cBhvr>
                                        <p:cTn id="88" dur="100"/>
                                        <p:tgtEl>
                                          <p:spTgt spid="704"/>
                                        </p:tgtEl>
                                      </p:cBhvr>
                                    </p:animEffect>
                                  </p:childTnLst>
                                </p:cTn>
                              </p:par>
                            </p:childTnLst>
                          </p:cTn>
                        </p:par>
                        <p:par>
                          <p:cTn id="89" fill="hold">
                            <p:stCondLst>
                              <p:cond delay="2500"/>
                            </p:stCondLst>
                            <p:childTnLst>
                              <p:par>
                                <p:cTn id="90" presetID="10" presetClass="entr" presetSubtype="0" fill="hold" grpId="0" nodeType="afterEffect">
                                  <p:stCondLst>
                                    <p:cond delay="0"/>
                                  </p:stCondLst>
                                  <p:childTnLst>
                                    <p:set>
                                      <p:cBhvr>
                                        <p:cTn id="91" dur="1" fill="hold">
                                          <p:stCondLst>
                                            <p:cond delay="0"/>
                                          </p:stCondLst>
                                        </p:cTn>
                                        <p:tgtEl>
                                          <p:spTgt spid="702"/>
                                        </p:tgtEl>
                                        <p:attrNameLst>
                                          <p:attrName>style.visibility</p:attrName>
                                        </p:attrNameLst>
                                      </p:cBhvr>
                                      <p:to>
                                        <p:strVal val="visible"/>
                                      </p:to>
                                    </p:set>
                                    <p:animEffect transition="in" filter="fade">
                                      <p:cBhvr>
                                        <p:cTn id="92" dur="100"/>
                                        <p:tgtEl>
                                          <p:spTgt spid="702"/>
                                        </p:tgtEl>
                                      </p:cBhvr>
                                    </p:animEffect>
                                  </p:childTnLst>
                                </p:cTn>
                              </p:par>
                            </p:childTnLst>
                          </p:cTn>
                        </p:par>
                        <p:par>
                          <p:cTn id="93" fill="hold">
                            <p:stCondLst>
                              <p:cond delay="2600"/>
                            </p:stCondLst>
                            <p:childTnLst>
                              <p:par>
                                <p:cTn id="94" presetID="10" presetClass="entr" presetSubtype="0" fill="hold" grpId="0" nodeType="afterEffect">
                                  <p:stCondLst>
                                    <p:cond delay="0"/>
                                  </p:stCondLst>
                                  <p:childTnLst>
                                    <p:set>
                                      <p:cBhvr>
                                        <p:cTn id="95" dur="1" fill="hold">
                                          <p:stCondLst>
                                            <p:cond delay="0"/>
                                          </p:stCondLst>
                                        </p:cTn>
                                        <p:tgtEl>
                                          <p:spTgt spid="683"/>
                                        </p:tgtEl>
                                        <p:attrNameLst>
                                          <p:attrName>style.visibility</p:attrName>
                                        </p:attrNameLst>
                                      </p:cBhvr>
                                      <p:to>
                                        <p:strVal val="visible"/>
                                      </p:to>
                                    </p:set>
                                    <p:animEffect transition="in" filter="fade">
                                      <p:cBhvr>
                                        <p:cTn id="96" dur="100"/>
                                        <p:tgtEl>
                                          <p:spTgt spid="683"/>
                                        </p:tgtEl>
                                      </p:cBhvr>
                                    </p:animEffect>
                                  </p:childTnLst>
                                </p:cTn>
                              </p:par>
                            </p:childTnLst>
                          </p:cTn>
                        </p:par>
                        <p:par>
                          <p:cTn id="97" fill="hold">
                            <p:stCondLst>
                              <p:cond delay="2700"/>
                            </p:stCondLst>
                            <p:childTnLst>
                              <p:par>
                                <p:cTn id="98" presetID="10" presetClass="entr" presetSubtype="0" fill="hold" grpId="0" nodeType="afterEffect">
                                  <p:stCondLst>
                                    <p:cond delay="0"/>
                                  </p:stCondLst>
                                  <p:childTnLst>
                                    <p:set>
                                      <p:cBhvr>
                                        <p:cTn id="99" dur="1" fill="hold">
                                          <p:stCondLst>
                                            <p:cond delay="0"/>
                                          </p:stCondLst>
                                        </p:cTn>
                                        <p:tgtEl>
                                          <p:spTgt spid="684"/>
                                        </p:tgtEl>
                                        <p:attrNameLst>
                                          <p:attrName>style.visibility</p:attrName>
                                        </p:attrNameLst>
                                      </p:cBhvr>
                                      <p:to>
                                        <p:strVal val="visible"/>
                                      </p:to>
                                    </p:set>
                                    <p:animEffect transition="in" filter="fade">
                                      <p:cBhvr>
                                        <p:cTn id="100" dur="100"/>
                                        <p:tgtEl>
                                          <p:spTgt spid="684"/>
                                        </p:tgtEl>
                                      </p:cBhvr>
                                    </p:animEffect>
                                  </p:childTnLst>
                                </p:cTn>
                              </p:par>
                            </p:childTnLst>
                          </p:cTn>
                        </p:par>
                        <p:par>
                          <p:cTn id="101" fill="hold">
                            <p:stCondLst>
                              <p:cond delay="2800"/>
                            </p:stCondLst>
                            <p:childTnLst>
                              <p:par>
                                <p:cTn id="102" presetID="10" presetClass="entr" presetSubtype="0" fill="hold" grpId="0" nodeType="afterEffect">
                                  <p:stCondLst>
                                    <p:cond delay="0"/>
                                  </p:stCondLst>
                                  <p:childTnLst>
                                    <p:set>
                                      <p:cBhvr>
                                        <p:cTn id="103" dur="1" fill="hold">
                                          <p:stCondLst>
                                            <p:cond delay="0"/>
                                          </p:stCondLst>
                                        </p:cTn>
                                        <p:tgtEl>
                                          <p:spTgt spid="685"/>
                                        </p:tgtEl>
                                        <p:attrNameLst>
                                          <p:attrName>style.visibility</p:attrName>
                                        </p:attrNameLst>
                                      </p:cBhvr>
                                      <p:to>
                                        <p:strVal val="visible"/>
                                      </p:to>
                                    </p:set>
                                    <p:animEffect transition="in" filter="fade">
                                      <p:cBhvr>
                                        <p:cTn id="104" dur="100"/>
                                        <p:tgtEl>
                                          <p:spTgt spid="685"/>
                                        </p:tgtEl>
                                      </p:cBhvr>
                                    </p:animEffect>
                                  </p:childTnLst>
                                </p:cTn>
                              </p:par>
                            </p:childTnLst>
                          </p:cTn>
                        </p:par>
                        <p:par>
                          <p:cTn id="105" fill="hold">
                            <p:stCondLst>
                              <p:cond delay="2900"/>
                            </p:stCondLst>
                            <p:childTnLst>
                              <p:par>
                                <p:cTn id="106" presetID="10" presetClass="entr" presetSubtype="0" fill="hold" grpId="0" nodeType="afterEffect">
                                  <p:stCondLst>
                                    <p:cond delay="0"/>
                                  </p:stCondLst>
                                  <p:childTnLst>
                                    <p:set>
                                      <p:cBhvr>
                                        <p:cTn id="107" dur="1" fill="hold">
                                          <p:stCondLst>
                                            <p:cond delay="0"/>
                                          </p:stCondLst>
                                        </p:cTn>
                                        <p:tgtEl>
                                          <p:spTgt spid="699"/>
                                        </p:tgtEl>
                                        <p:attrNameLst>
                                          <p:attrName>style.visibility</p:attrName>
                                        </p:attrNameLst>
                                      </p:cBhvr>
                                      <p:to>
                                        <p:strVal val="visible"/>
                                      </p:to>
                                    </p:set>
                                    <p:animEffect transition="in" filter="fade">
                                      <p:cBhvr>
                                        <p:cTn id="108" dur="100"/>
                                        <p:tgtEl>
                                          <p:spTgt spid="699"/>
                                        </p:tgtEl>
                                      </p:cBhvr>
                                    </p:animEffect>
                                  </p:childTnLst>
                                </p:cTn>
                              </p:par>
                            </p:childTnLst>
                          </p:cTn>
                        </p:par>
                        <p:par>
                          <p:cTn id="109" fill="hold">
                            <p:stCondLst>
                              <p:cond delay="3000"/>
                            </p:stCondLst>
                            <p:childTnLst>
                              <p:par>
                                <p:cTn id="110" presetID="10" presetClass="entr" presetSubtype="0" fill="hold" grpId="0" nodeType="afterEffect">
                                  <p:stCondLst>
                                    <p:cond delay="0"/>
                                  </p:stCondLst>
                                  <p:childTnLst>
                                    <p:set>
                                      <p:cBhvr>
                                        <p:cTn id="111" dur="1" fill="hold">
                                          <p:stCondLst>
                                            <p:cond delay="0"/>
                                          </p:stCondLst>
                                        </p:cTn>
                                        <p:tgtEl>
                                          <p:spTgt spid="698"/>
                                        </p:tgtEl>
                                        <p:attrNameLst>
                                          <p:attrName>style.visibility</p:attrName>
                                        </p:attrNameLst>
                                      </p:cBhvr>
                                      <p:to>
                                        <p:strVal val="visible"/>
                                      </p:to>
                                    </p:set>
                                    <p:animEffect transition="in" filter="fade">
                                      <p:cBhvr>
                                        <p:cTn id="112" dur="100"/>
                                        <p:tgtEl>
                                          <p:spTgt spid="698"/>
                                        </p:tgtEl>
                                      </p:cBhvr>
                                    </p:animEffect>
                                  </p:childTnLst>
                                </p:cTn>
                              </p:par>
                            </p:childTnLst>
                          </p:cTn>
                        </p:par>
                        <p:par>
                          <p:cTn id="113" fill="hold">
                            <p:stCondLst>
                              <p:cond delay="3100"/>
                            </p:stCondLst>
                            <p:childTnLst>
                              <p:par>
                                <p:cTn id="114" presetID="10" presetClass="entr" presetSubtype="0" fill="hold" grpId="0" nodeType="afterEffect">
                                  <p:stCondLst>
                                    <p:cond delay="0"/>
                                  </p:stCondLst>
                                  <p:childTnLst>
                                    <p:set>
                                      <p:cBhvr>
                                        <p:cTn id="115" dur="1" fill="hold">
                                          <p:stCondLst>
                                            <p:cond delay="0"/>
                                          </p:stCondLst>
                                        </p:cTn>
                                        <p:tgtEl>
                                          <p:spTgt spid="701"/>
                                        </p:tgtEl>
                                        <p:attrNameLst>
                                          <p:attrName>style.visibility</p:attrName>
                                        </p:attrNameLst>
                                      </p:cBhvr>
                                      <p:to>
                                        <p:strVal val="visible"/>
                                      </p:to>
                                    </p:set>
                                    <p:animEffect transition="in" filter="fade">
                                      <p:cBhvr>
                                        <p:cTn id="116" dur="100"/>
                                        <p:tgtEl>
                                          <p:spTgt spid="701"/>
                                        </p:tgtEl>
                                      </p:cBhvr>
                                    </p:animEffect>
                                  </p:childTnLst>
                                </p:cTn>
                              </p:par>
                            </p:childTnLst>
                          </p:cTn>
                        </p:par>
                        <p:par>
                          <p:cTn id="117" fill="hold">
                            <p:stCondLst>
                              <p:cond delay="3200"/>
                            </p:stCondLst>
                            <p:childTnLst>
                              <p:par>
                                <p:cTn id="118" presetID="10" presetClass="entr" presetSubtype="0" fill="hold" grpId="0" nodeType="afterEffect">
                                  <p:stCondLst>
                                    <p:cond delay="0"/>
                                  </p:stCondLst>
                                  <p:childTnLst>
                                    <p:set>
                                      <p:cBhvr>
                                        <p:cTn id="119" dur="1" fill="hold">
                                          <p:stCondLst>
                                            <p:cond delay="0"/>
                                          </p:stCondLst>
                                        </p:cTn>
                                        <p:tgtEl>
                                          <p:spTgt spid="700"/>
                                        </p:tgtEl>
                                        <p:attrNameLst>
                                          <p:attrName>style.visibility</p:attrName>
                                        </p:attrNameLst>
                                      </p:cBhvr>
                                      <p:to>
                                        <p:strVal val="visible"/>
                                      </p:to>
                                    </p:set>
                                    <p:animEffect transition="in" filter="fade">
                                      <p:cBhvr>
                                        <p:cTn id="120" dur="100"/>
                                        <p:tgtEl>
                                          <p:spTgt spid="700"/>
                                        </p:tgtEl>
                                      </p:cBhvr>
                                    </p:animEffect>
                                  </p:childTnLst>
                                </p:cTn>
                              </p:par>
                            </p:childTnLst>
                          </p:cTn>
                        </p:par>
                        <p:par>
                          <p:cTn id="121" fill="hold">
                            <p:stCondLst>
                              <p:cond delay="3300"/>
                            </p:stCondLst>
                            <p:childTnLst>
                              <p:par>
                                <p:cTn id="122" presetID="10" presetClass="entr" presetSubtype="0" fill="hold" grpId="0" nodeType="afterEffect">
                                  <p:stCondLst>
                                    <p:cond delay="0"/>
                                  </p:stCondLst>
                                  <p:childTnLst>
                                    <p:set>
                                      <p:cBhvr>
                                        <p:cTn id="123" dur="1" fill="hold">
                                          <p:stCondLst>
                                            <p:cond delay="0"/>
                                          </p:stCondLst>
                                        </p:cTn>
                                        <p:tgtEl>
                                          <p:spTgt spid="688"/>
                                        </p:tgtEl>
                                        <p:attrNameLst>
                                          <p:attrName>style.visibility</p:attrName>
                                        </p:attrNameLst>
                                      </p:cBhvr>
                                      <p:to>
                                        <p:strVal val="visible"/>
                                      </p:to>
                                    </p:set>
                                    <p:animEffect transition="in" filter="fade">
                                      <p:cBhvr>
                                        <p:cTn id="124" dur="100"/>
                                        <p:tgtEl>
                                          <p:spTgt spid="688"/>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nodeType="clickEffect">
                                  <p:stCondLst>
                                    <p:cond delay="0"/>
                                  </p:stCondLst>
                                  <p:childTnLst>
                                    <p:set>
                                      <p:cBhvr>
                                        <p:cTn id="128" dur="1" fill="hold">
                                          <p:stCondLst>
                                            <p:cond delay="0"/>
                                          </p:stCondLst>
                                        </p:cTn>
                                        <p:tgtEl>
                                          <p:spTgt spid="715"/>
                                        </p:tgtEl>
                                        <p:attrNameLst>
                                          <p:attrName>style.visibility</p:attrName>
                                        </p:attrNameLst>
                                      </p:cBhvr>
                                      <p:to>
                                        <p:strVal val="visible"/>
                                      </p:to>
                                    </p:set>
                                    <p:animEffect transition="in" filter="fade">
                                      <p:cBhvr>
                                        <p:cTn id="129" dur="200"/>
                                        <p:tgtEl>
                                          <p:spTgt spid="715"/>
                                        </p:tgtEl>
                                      </p:cBhvr>
                                    </p:animEffect>
                                  </p:childTnLst>
                                </p:cTn>
                              </p:par>
                            </p:childTnLst>
                          </p:cTn>
                        </p:par>
                        <p:par>
                          <p:cTn id="130" fill="hold">
                            <p:stCondLst>
                              <p:cond delay="200"/>
                            </p:stCondLst>
                            <p:childTnLst>
                              <p:par>
                                <p:cTn id="131" presetID="10" presetClass="entr" presetSubtype="0" fill="hold" nodeType="afterEffect">
                                  <p:stCondLst>
                                    <p:cond delay="0"/>
                                  </p:stCondLst>
                                  <p:childTnLst>
                                    <p:set>
                                      <p:cBhvr>
                                        <p:cTn id="132" dur="1" fill="hold">
                                          <p:stCondLst>
                                            <p:cond delay="0"/>
                                          </p:stCondLst>
                                        </p:cTn>
                                        <p:tgtEl>
                                          <p:spTgt spid="983"/>
                                        </p:tgtEl>
                                        <p:attrNameLst>
                                          <p:attrName>style.visibility</p:attrName>
                                        </p:attrNameLst>
                                      </p:cBhvr>
                                      <p:to>
                                        <p:strVal val="visible"/>
                                      </p:to>
                                    </p:set>
                                    <p:animEffect transition="in" filter="fade">
                                      <p:cBhvr>
                                        <p:cTn id="133" dur="100"/>
                                        <p:tgtEl>
                                          <p:spTgt spid="983"/>
                                        </p:tgtEl>
                                      </p:cBhvr>
                                    </p:animEffect>
                                  </p:childTnLst>
                                </p:cTn>
                              </p:par>
                            </p:childTnLst>
                          </p:cTn>
                        </p:par>
                        <p:par>
                          <p:cTn id="134" fill="hold">
                            <p:stCondLst>
                              <p:cond delay="300"/>
                            </p:stCondLst>
                            <p:childTnLst>
                              <p:par>
                                <p:cTn id="135" presetID="10" presetClass="entr" presetSubtype="0" fill="hold" nodeType="afterEffect">
                                  <p:stCondLst>
                                    <p:cond delay="0"/>
                                  </p:stCondLst>
                                  <p:childTnLst>
                                    <p:set>
                                      <p:cBhvr>
                                        <p:cTn id="136" dur="1" fill="hold">
                                          <p:stCondLst>
                                            <p:cond delay="0"/>
                                          </p:stCondLst>
                                        </p:cTn>
                                        <p:tgtEl>
                                          <p:spTgt spid="977"/>
                                        </p:tgtEl>
                                        <p:attrNameLst>
                                          <p:attrName>style.visibility</p:attrName>
                                        </p:attrNameLst>
                                      </p:cBhvr>
                                      <p:to>
                                        <p:strVal val="visible"/>
                                      </p:to>
                                    </p:set>
                                    <p:animEffect transition="in" filter="fade">
                                      <p:cBhvr>
                                        <p:cTn id="137" dur="100"/>
                                        <p:tgtEl>
                                          <p:spTgt spid="977"/>
                                        </p:tgtEl>
                                      </p:cBhvr>
                                    </p:animEffect>
                                  </p:childTnLst>
                                </p:cTn>
                              </p:par>
                            </p:childTnLst>
                          </p:cTn>
                        </p:par>
                        <p:par>
                          <p:cTn id="138" fill="hold">
                            <p:stCondLst>
                              <p:cond delay="400"/>
                            </p:stCondLst>
                            <p:childTnLst>
                              <p:par>
                                <p:cTn id="139" presetID="10" presetClass="entr" presetSubtype="0" fill="hold" nodeType="afterEffect">
                                  <p:stCondLst>
                                    <p:cond delay="0"/>
                                  </p:stCondLst>
                                  <p:childTnLst>
                                    <p:set>
                                      <p:cBhvr>
                                        <p:cTn id="140" dur="1" fill="hold">
                                          <p:stCondLst>
                                            <p:cond delay="0"/>
                                          </p:stCondLst>
                                        </p:cTn>
                                        <p:tgtEl>
                                          <p:spTgt spid="971"/>
                                        </p:tgtEl>
                                        <p:attrNameLst>
                                          <p:attrName>style.visibility</p:attrName>
                                        </p:attrNameLst>
                                      </p:cBhvr>
                                      <p:to>
                                        <p:strVal val="visible"/>
                                      </p:to>
                                    </p:set>
                                    <p:animEffect transition="in" filter="fade">
                                      <p:cBhvr>
                                        <p:cTn id="141" dur="100"/>
                                        <p:tgtEl>
                                          <p:spTgt spid="971"/>
                                        </p:tgtEl>
                                      </p:cBhvr>
                                    </p:animEffect>
                                  </p:childTnLst>
                                </p:cTn>
                              </p:par>
                            </p:childTnLst>
                          </p:cTn>
                        </p:par>
                        <p:par>
                          <p:cTn id="142" fill="hold">
                            <p:stCondLst>
                              <p:cond delay="500"/>
                            </p:stCondLst>
                            <p:childTnLst>
                              <p:par>
                                <p:cTn id="143" presetID="10" presetClass="entr" presetSubtype="0" fill="hold" nodeType="afterEffect">
                                  <p:stCondLst>
                                    <p:cond delay="0"/>
                                  </p:stCondLst>
                                  <p:childTnLst>
                                    <p:set>
                                      <p:cBhvr>
                                        <p:cTn id="144" dur="1" fill="hold">
                                          <p:stCondLst>
                                            <p:cond delay="0"/>
                                          </p:stCondLst>
                                        </p:cTn>
                                        <p:tgtEl>
                                          <p:spTgt spid="965"/>
                                        </p:tgtEl>
                                        <p:attrNameLst>
                                          <p:attrName>style.visibility</p:attrName>
                                        </p:attrNameLst>
                                      </p:cBhvr>
                                      <p:to>
                                        <p:strVal val="visible"/>
                                      </p:to>
                                    </p:set>
                                    <p:animEffect transition="in" filter="fade">
                                      <p:cBhvr>
                                        <p:cTn id="145" dur="100"/>
                                        <p:tgtEl>
                                          <p:spTgt spid="965"/>
                                        </p:tgtEl>
                                      </p:cBhvr>
                                    </p:animEffect>
                                  </p:childTnLst>
                                </p:cTn>
                              </p:par>
                            </p:childTnLst>
                          </p:cTn>
                        </p:par>
                        <p:par>
                          <p:cTn id="146" fill="hold">
                            <p:stCondLst>
                              <p:cond delay="600"/>
                            </p:stCondLst>
                            <p:childTnLst>
                              <p:par>
                                <p:cTn id="147" presetID="10" presetClass="entr" presetSubtype="0" fill="hold" nodeType="afterEffect">
                                  <p:stCondLst>
                                    <p:cond delay="0"/>
                                  </p:stCondLst>
                                  <p:childTnLst>
                                    <p:set>
                                      <p:cBhvr>
                                        <p:cTn id="148" dur="1" fill="hold">
                                          <p:stCondLst>
                                            <p:cond delay="0"/>
                                          </p:stCondLst>
                                        </p:cTn>
                                        <p:tgtEl>
                                          <p:spTgt spid="959"/>
                                        </p:tgtEl>
                                        <p:attrNameLst>
                                          <p:attrName>style.visibility</p:attrName>
                                        </p:attrNameLst>
                                      </p:cBhvr>
                                      <p:to>
                                        <p:strVal val="visible"/>
                                      </p:to>
                                    </p:set>
                                    <p:animEffect transition="in" filter="fade">
                                      <p:cBhvr>
                                        <p:cTn id="149" dur="100"/>
                                        <p:tgtEl>
                                          <p:spTgt spid="959"/>
                                        </p:tgtEl>
                                      </p:cBhvr>
                                    </p:animEffect>
                                  </p:childTnLst>
                                </p:cTn>
                              </p:par>
                            </p:childTnLst>
                          </p:cTn>
                        </p:par>
                        <p:par>
                          <p:cTn id="150" fill="hold">
                            <p:stCondLst>
                              <p:cond delay="700"/>
                            </p:stCondLst>
                            <p:childTnLst>
                              <p:par>
                                <p:cTn id="151" presetID="10" presetClass="entr" presetSubtype="0" fill="hold" nodeType="afterEffect">
                                  <p:stCondLst>
                                    <p:cond delay="0"/>
                                  </p:stCondLst>
                                  <p:childTnLst>
                                    <p:set>
                                      <p:cBhvr>
                                        <p:cTn id="152" dur="1" fill="hold">
                                          <p:stCondLst>
                                            <p:cond delay="0"/>
                                          </p:stCondLst>
                                        </p:cTn>
                                        <p:tgtEl>
                                          <p:spTgt spid="953"/>
                                        </p:tgtEl>
                                        <p:attrNameLst>
                                          <p:attrName>style.visibility</p:attrName>
                                        </p:attrNameLst>
                                      </p:cBhvr>
                                      <p:to>
                                        <p:strVal val="visible"/>
                                      </p:to>
                                    </p:set>
                                    <p:animEffect transition="in" filter="fade">
                                      <p:cBhvr>
                                        <p:cTn id="153" dur="100"/>
                                        <p:tgtEl>
                                          <p:spTgt spid="953"/>
                                        </p:tgtEl>
                                      </p:cBhvr>
                                    </p:animEffect>
                                  </p:childTnLst>
                                </p:cTn>
                              </p:par>
                            </p:childTnLst>
                          </p:cTn>
                        </p:par>
                        <p:par>
                          <p:cTn id="154" fill="hold">
                            <p:stCondLst>
                              <p:cond delay="800"/>
                            </p:stCondLst>
                            <p:childTnLst>
                              <p:par>
                                <p:cTn id="155" presetID="10" presetClass="entr" presetSubtype="0" fill="hold" nodeType="afterEffect">
                                  <p:stCondLst>
                                    <p:cond delay="0"/>
                                  </p:stCondLst>
                                  <p:childTnLst>
                                    <p:set>
                                      <p:cBhvr>
                                        <p:cTn id="156" dur="1" fill="hold">
                                          <p:stCondLst>
                                            <p:cond delay="0"/>
                                          </p:stCondLst>
                                        </p:cTn>
                                        <p:tgtEl>
                                          <p:spTgt spid="947"/>
                                        </p:tgtEl>
                                        <p:attrNameLst>
                                          <p:attrName>style.visibility</p:attrName>
                                        </p:attrNameLst>
                                      </p:cBhvr>
                                      <p:to>
                                        <p:strVal val="visible"/>
                                      </p:to>
                                    </p:set>
                                    <p:animEffect transition="in" filter="fade">
                                      <p:cBhvr>
                                        <p:cTn id="157" dur="100"/>
                                        <p:tgtEl>
                                          <p:spTgt spid="947"/>
                                        </p:tgtEl>
                                      </p:cBhvr>
                                    </p:animEffect>
                                  </p:childTnLst>
                                </p:cTn>
                              </p:par>
                            </p:childTnLst>
                          </p:cTn>
                        </p:par>
                        <p:par>
                          <p:cTn id="158" fill="hold">
                            <p:stCondLst>
                              <p:cond delay="900"/>
                            </p:stCondLst>
                            <p:childTnLst>
                              <p:par>
                                <p:cTn id="159" presetID="10" presetClass="entr" presetSubtype="0" fill="hold" nodeType="afterEffect">
                                  <p:stCondLst>
                                    <p:cond delay="0"/>
                                  </p:stCondLst>
                                  <p:childTnLst>
                                    <p:set>
                                      <p:cBhvr>
                                        <p:cTn id="160" dur="1" fill="hold">
                                          <p:stCondLst>
                                            <p:cond delay="0"/>
                                          </p:stCondLst>
                                        </p:cTn>
                                        <p:tgtEl>
                                          <p:spTgt spid="941"/>
                                        </p:tgtEl>
                                        <p:attrNameLst>
                                          <p:attrName>style.visibility</p:attrName>
                                        </p:attrNameLst>
                                      </p:cBhvr>
                                      <p:to>
                                        <p:strVal val="visible"/>
                                      </p:to>
                                    </p:set>
                                    <p:animEffect transition="in" filter="fade">
                                      <p:cBhvr>
                                        <p:cTn id="161" dur="100"/>
                                        <p:tgtEl>
                                          <p:spTgt spid="941"/>
                                        </p:tgtEl>
                                      </p:cBhvr>
                                    </p:animEffect>
                                  </p:childTnLst>
                                </p:cTn>
                              </p:par>
                            </p:childTnLst>
                          </p:cTn>
                        </p:par>
                        <p:par>
                          <p:cTn id="162" fill="hold">
                            <p:stCondLst>
                              <p:cond delay="1000"/>
                            </p:stCondLst>
                            <p:childTnLst>
                              <p:par>
                                <p:cTn id="163" presetID="10" presetClass="entr" presetSubtype="0" fill="hold" nodeType="afterEffect">
                                  <p:stCondLst>
                                    <p:cond delay="0"/>
                                  </p:stCondLst>
                                  <p:childTnLst>
                                    <p:set>
                                      <p:cBhvr>
                                        <p:cTn id="164" dur="1" fill="hold">
                                          <p:stCondLst>
                                            <p:cond delay="0"/>
                                          </p:stCondLst>
                                        </p:cTn>
                                        <p:tgtEl>
                                          <p:spTgt spid="935"/>
                                        </p:tgtEl>
                                        <p:attrNameLst>
                                          <p:attrName>style.visibility</p:attrName>
                                        </p:attrNameLst>
                                      </p:cBhvr>
                                      <p:to>
                                        <p:strVal val="visible"/>
                                      </p:to>
                                    </p:set>
                                    <p:animEffect transition="in" filter="fade">
                                      <p:cBhvr>
                                        <p:cTn id="165" dur="100"/>
                                        <p:tgtEl>
                                          <p:spTgt spid="935"/>
                                        </p:tgtEl>
                                      </p:cBhvr>
                                    </p:animEffect>
                                  </p:childTnLst>
                                </p:cTn>
                              </p:par>
                            </p:childTnLst>
                          </p:cTn>
                        </p:par>
                        <p:par>
                          <p:cTn id="166" fill="hold">
                            <p:stCondLst>
                              <p:cond delay="1100"/>
                            </p:stCondLst>
                            <p:childTnLst>
                              <p:par>
                                <p:cTn id="167" presetID="10" presetClass="entr" presetSubtype="0" fill="hold" nodeType="afterEffect">
                                  <p:stCondLst>
                                    <p:cond delay="0"/>
                                  </p:stCondLst>
                                  <p:childTnLst>
                                    <p:set>
                                      <p:cBhvr>
                                        <p:cTn id="168" dur="1" fill="hold">
                                          <p:stCondLst>
                                            <p:cond delay="0"/>
                                          </p:stCondLst>
                                        </p:cTn>
                                        <p:tgtEl>
                                          <p:spTgt spid="815"/>
                                        </p:tgtEl>
                                        <p:attrNameLst>
                                          <p:attrName>style.visibility</p:attrName>
                                        </p:attrNameLst>
                                      </p:cBhvr>
                                      <p:to>
                                        <p:strVal val="visible"/>
                                      </p:to>
                                    </p:set>
                                    <p:animEffect transition="in" filter="fade">
                                      <p:cBhvr>
                                        <p:cTn id="169" dur="100"/>
                                        <p:tgtEl>
                                          <p:spTgt spid="815"/>
                                        </p:tgtEl>
                                      </p:cBhvr>
                                    </p:animEffect>
                                  </p:childTnLst>
                                </p:cTn>
                              </p:par>
                            </p:childTnLst>
                          </p:cTn>
                        </p:par>
                        <p:par>
                          <p:cTn id="170" fill="hold">
                            <p:stCondLst>
                              <p:cond delay="1200"/>
                            </p:stCondLst>
                            <p:childTnLst>
                              <p:par>
                                <p:cTn id="171" presetID="10" presetClass="entr" presetSubtype="0" fill="hold" nodeType="afterEffect">
                                  <p:stCondLst>
                                    <p:cond delay="0"/>
                                  </p:stCondLst>
                                  <p:childTnLst>
                                    <p:set>
                                      <p:cBhvr>
                                        <p:cTn id="172" dur="1" fill="hold">
                                          <p:stCondLst>
                                            <p:cond delay="0"/>
                                          </p:stCondLst>
                                        </p:cTn>
                                        <p:tgtEl>
                                          <p:spTgt spid="824"/>
                                        </p:tgtEl>
                                        <p:attrNameLst>
                                          <p:attrName>style.visibility</p:attrName>
                                        </p:attrNameLst>
                                      </p:cBhvr>
                                      <p:to>
                                        <p:strVal val="visible"/>
                                      </p:to>
                                    </p:set>
                                    <p:animEffect transition="in" filter="fade">
                                      <p:cBhvr>
                                        <p:cTn id="173" dur="100"/>
                                        <p:tgtEl>
                                          <p:spTgt spid="824"/>
                                        </p:tgtEl>
                                      </p:cBhvr>
                                    </p:animEffect>
                                  </p:childTnLst>
                                </p:cTn>
                              </p:par>
                            </p:childTnLst>
                          </p:cTn>
                        </p:par>
                        <p:par>
                          <p:cTn id="174" fill="hold">
                            <p:stCondLst>
                              <p:cond delay="1300"/>
                            </p:stCondLst>
                            <p:childTnLst>
                              <p:par>
                                <p:cTn id="175" presetID="10" presetClass="entr" presetSubtype="0" fill="hold" nodeType="afterEffect">
                                  <p:stCondLst>
                                    <p:cond delay="0"/>
                                  </p:stCondLst>
                                  <p:childTnLst>
                                    <p:set>
                                      <p:cBhvr>
                                        <p:cTn id="176" dur="1" fill="hold">
                                          <p:stCondLst>
                                            <p:cond delay="0"/>
                                          </p:stCondLst>
                                        </p:cTn>
                                        <p:tgtEl>
                                          <p:spTgt spid="809"/>
                                        </p:tgtEl>
                                        <p:attrNameLst>
                                          <p:attrName>style.visibility</p:attrName>
                                        </p:attrNameLst>
                                      </p:cBhvr>
                                      <p:to>
                                        <p:strVal val="visible"/>
                                      </p:to>
                                    </p:set>
                                    <p:animEffect transition="in" filter="fade">
                                      <p:cBhvr>
                                        <p:cTn id="177" dur="100"/>
                                        <p:tgtEl>
                                          <p:spTgt spid="809"/>
                                        </p:tgtEl>
                                      </p:cBhvr>
                                    </p:animEffect>
                                  </p:childTnLst>
                                </p:cTn>
                              </p:par>
                            </p:childTnLst>
                          </p:cTn>
                        </p:par>
                        <p:par>
                          <p:cTn id="178" fill="hold">
                            <p:stCondLst>
                              <p:cond delay="1400"/>
                            </p:stCondLst>
                            <p:childTnLst>
                              <p:par>
                                <p:cTn id="179" presetID="10" presetClass="entr" presetSubtype="0" fill="hold" nodeType="afterEffect">
                                  <p:stCondLst>
                                    <p:cond delay="0"/>
                                  </p:stCondLst>
                                  <p:childTnLst>
                                    <p:set>
                                      <p:cBhvr>
                                        <p:cTn id="180" dur="1" fill="hold">
                                          <p:stCondLst>
                                            <p:cond delay="0"/>
                                          </p:stCondLst>
                                        </p:cTn>
                                        <p:tgtEl>
                                          <p:spTgt spid="932"/>
                                        </p:tgtEl>
                                        <p:attrNameLst>
                                          <p:attrName>style.visibility</p:attrName>
                                        </p:attrNameLst>
                                      </p:cBhvr>
                                      <p:to>
                                        <p:strVal val="visible"/>
                                      </p:to>
                                    </p:set>
                                    <p:animEffect transition="in" filter="fade">
                                      <p:cBhvr>
                                        <p:cTn id="181" dur="100"/>
                                        <p:tgtEl>
                                          <p:spTgt spid="932"/>
                                        </p:tgtEl>
                                      </p:cBhvr>
                                    </p:animEffect>
                                  </p:childTnLst>
                                </p:cTn>
                              </p:par>
                            </p:childTnLst>
                          </p:cTn>
                        </p:par>
                        <p:par>
                          <p:cTn id="182" fill="hold">
                            <p:stCondLst>
                              <p:cond delay="1500"/>
                            </p:stCondLst>
                            <p:childTnLst>
                              <p:par>
                                <p:cTn id="183" presetID="10" presetClass="entr" presetSubtype="0" fill="hold" nodeType="afterEffect">
                                  <p:stCondLst>
                                    <p:cond delay="0"/>
                                  </p:stCondLst>
                                  <p:childTnLst>
                                    <p:set>
                                      <p:cBhvr>
                                        <p:cTn id="184" dur="1" fill="hold">
                                          <p:stCondLst>
                                            <p:cond delay="0"/>
                                          </p:stCondLst>
                                        </p:cTn>
                                        <p:tgtEl>
                                          <p:spTgt spid="926"/>
                                        </p:tgtEl>
                                        <p:attrNameLst>
                                          <p:attrName>style.visibility</p:attrName>
                                        </p:attrNameLst>
                                      </p:cBhvr>
                                      <p:to>
                                        <p:strVal val="visible"/>
                                      </p:to>
                                    </p:set>
                                    <p:animEffect transition="in" filter="fade">
                                      <p:cBhvr>
                                        <p:cTn id="185" dur="100"/>
                                        <p:tgtEl>
                                          <p:spTgt spid="926"/>
                                        </p:tgtEl>
                                      </p:cBhvr>
                                    </p:animEffect>
                                  </p:childTnLst>
                                </p:cTn>
                              </p:par>
                            </p:childTnLst>
                          </p:cTn>
                        </p:par>
                        <p:par>
                          <p:cTn id="186" fill="hold">
                            <p:stCondLst>
                              <p:cond delay="1600"/>
                            </p:stCondLst>
                            <p:childTnLst>
                              <p:par>
                                <p:cTn id="187" presetID="10" presetClass="entr" presetSubtype="0" fill="hold" nodeType="afterEffect">
                                  <p:stCondLst>
                                    <p:cond delay="0"/>
                                  </p:stCondLst>
                                  <p:childTnLst>
                                    <p:set>
                                      <p:cBhvr>
                                        <p:cTn id="188" dur="1" fill="hold">
                                          <p:stCondLst>
                                            <p:cond delay="0"/>
                                          </p:stCondLst>
                                        </p:cTn>
                                        <p:tgtEl>
                                          <p:spTgt spid="1208"/>
                                        </p:tgtEl>
                                        <p:attrNameLst>
                                          <p:attrName>style.visibility</p:attrName>
                                        </p:attrNameLst>
                                      </p:cBhvr>
                                      <p:to>
                                        <p:strVal val="visible"/>
                                      </p:to>
                                    </p:set>
                                    <p:animEffect transition="in" filter="fade">
                                      <p:cBhvr>
                                        <p:cTn id="189" dur="100"/>
                                        <p:tgtEl>
                                          <p:spTgt spid="1208"/>
                                        </p:tgtEl>
                                      </p:cBhvr>
                                    </p:animEffect>
                                  </p:childTnLst>
                                </p:cTn>
                              </p:par>
                            </p:childTnLst>
                          </p:cTn>
                        </p:par>
                        <p:par>
                          <p:cTn id="190" fill="hold">
                            <p:stCondLst>
                              <p:cond delay="1700"/>
                            </p:stCondLst>
                            <p:childTnLst>
                              <p:par>
                                <p:cTn id="191" presetID="10" presetClass="entr" presetSubtype="0" fill="hold" nodeType="afterEffect">
                                  <p:stCondLst>
                                    <p:cond delay="0"/>
                                  </p:stCondLst>
                                  <p:childTnLst>
                                    <p:set>
                                      <p:cBhvr>
                                        <p:cTn id="192" dur="1" fill="hold">
                                          <p:stCondLst>
                                            <p:cond delay="0"/>
                                          </p:stCondLst>
                                        </p:cTn>
                                        <p:tgtEl>
                                          <p:spTgt spid="923"/>
                                        </p:tgtEl>
                                        <p:attrNameLst>
                                          <p:attrName>style.visibility</p:attrName>
                                        </p:attrNameLst>
                                      </p:cBhvr>
                                      <p:to>
                                        <p:strVal val="visible"/>
                                      </p:to>
                                    </p:set>
                                    <p:animEffect transition="in" filter="fade">
                                      <p:cBhvr>
                                        <p:cTn id="193" dur="100"/>
                                        <p:tgtEl>
                                          <p:spTgt spid="923"/>
                                        </p:tgtEl>
                                      </p:cBhvr>
                                    </p:animEffect>
                                  </p:childTnLst>
                                </p:cTn>
                              </p:par>
                            </p:childTnLst>
                          </p:cTn>
                        </p:par>
                        <p:par>
                          <p:cTn id="194" fill="hold">
                            <p:stCondLst>
                              <p:cond delay="1800"/>
                            </p:stCondLst>
                            <p:childTnLst>
                              <p:par>
                                <p:cTn id="195" presetID="10" presetClass="entr" presetSubtype="0" fill="hold" nodeType="afterEffect">
                                  <p:stCondLst>
                                    <p:cond delay="0"/>
                                  </p:stCondLst>
                                  <p:childTnLst>
                                    <p:set>
                                      <p:cBhvr>
                                        <p:cTn id="196" dur="1" fill="hold">
                                          <p:stCondLst>
                                            <p:cond delay="0"/>
                                          </p:stCondLst>
                                        </p:cTn>
                                        <p:tgtEl>
                                          <p:spTgt spid="827"/>
                                        </p:tgtEl>
                                        <p:attrNameLst>
                                          <p:attrName>style.visibility</p:attrName>
                                        </p:attrNameLst>
                                      </p:cBhvr>
                                      <p:to>
                                        <p:strVal val="visible"/>
                                      </p:to>
                                    </p:set>
                                    <p:animEffect transition="in" filter="fade">
                                      <p:cBhvr>
                                        <p:cTn id="197" dur="100"/>
                                        <p:tgtEl>
                                          <p:spTgt spid="827"/>
                                        </p:tgtEl>
                                      </p:cBhvr>
                                    </p:animEffect>
                                  </p:childTnLst>
                                </p:cTn>
                              </p:par>
                            </p:childTnLst>
                          </p:cTn>
                        </p:par>
                        <p:par>
                          <p:cTn id="198" fill="hold">
                            <p:stCondLst>
                              <p:cond delay="1900"/>
                            </p:stCondLst>
                            <p:childTnLst>
                              <p:par>
                                <p:cTn id="199" presetID="10" presetClass="entr" presetSubtype="0" fill="hold" nodeType="afterEffect">
                                  <p:stCondLst>
                                    <p:cond delay="0"/>
                                  </p:stCondLst>
                                  <p:childTnLst>
                                    <p:set>
                                      <p:cBhvr>
                                        <p:cTn id="200" dur="1" fill="hold">
                                          <p:stCondLst>
                                            <p:cond delay="0"/>
                                          </p:stCondLst>
                                        </p:cTn>
                                        <p:tgtEl>
                                          <p:spTgt spid="842"/>
                                        </p:tgtEl>
                                        <p:attrNameLst>
                                          <p:attrName>style.visibility</p:attrName>
                                        </p:attrNameLst>
                                      </p:cBhvr>
                                      <p:to>
                                        <p:strVal val="visible"/>
                                      </p:to>
                                    </p:set>
                                    <p:animEffect transition="in" filter="fade">
                                      <p:cBhvr>
                                        <p:cTn id="201" dur="100"/>
                                        <p:tgtEl>
                                          <p:spTgt spid="842"/>
                                        </p:tgtEl>
                                      </p:cBhvr>
                                    </p:animEffect>
                                  </p:childTnLst>
                                </p:cTn>
                              </p:par>
                            </p:childTnLst>
                          </p:cTn>
                        </p:par>
                        <p:par>
                          <p:cTn id="202" fill="hold">
                            <p:stCondLst>
                              <p:cond delay="2000"/>
                            </p:stCondLst>
                            <p:childTnLst>
                              <p:par>
                                <p:cTn id="203" presetID="10" presetClass="entr" presetSubtype="0" fill="hold" nodeType="afterEffect">
                                  <p:stCondLst>
                                    <p:cond delay="0"/>
                                  </p:stCondLst>
                                  <p:childTnLst>
                                    <p:set>
                                      <p:cBhvr>
                                        <p:cTn id="204" dur="1" fill="hold">
                                          <p:stCondLst>
                                            <p:cond delay="0"/>
                                          </p:stCondLst>
                                        </p:cTn>
                                        <p:tgtEl>
                                          <p:spTgt spid="848"/>
                                        </p:tgtEl>
                                        <p:attrNameLst>
                                          <p:attrName>style.visibility</p:attrName>
                                        </p:attrNameLst>
                                      </p:cBhvr>
                                      <p:to>
                                        <p:strVal val="visible"/>
                                      </p:to>
                                    </p:set>
                                    <p:animEffect transition="in" filter="fade">
                                      <p:cBhvr>
                                        <p:cTn id="205" dur="100"/>
                                        <p:tgtEl>
                                          <p:spTgt spid="848"/>
                                        </p:tgtEl>
                                      </p:cBhvr>
                                    </p:animEffect>
                                  </p:childTnLst>
                                </p:cTn>
                              </p:par>
                            </p:childTnLst>
                          </p:cTn>
                        </p:par>
                        <p:par>
                          <p:cTn id="206" fill="hold">
                            <p:stCondLst>
                              <p:cond delay="2100"/>
                            </p:stCondLst>
                            <p:childTnLst>
                              <p:par>
                                <p:cTn id="207" presetID="10" presetClass="entr" presetSubtype="0" fill="hold" nodeType="afterEffect">
                                  <p:stCondLst>
                                    <p:cond delay="0"/>
                                  </p:stCondLst>
                                  <p:childTnLst>
                                    <p:set>
                                      <p:cBhvr>
                                        <p:cTn id="208" dur="1" fill="hold">
                                          <p:stCondLst>
                                            <p:cond delay="0"/>
                                          </p:stCondLst>
                                        </p:cTn>
                                        <p:tgtEl>
                                          <p:spTgt spid="830"/>
                                        </p:tgtEl>
                                        <p:attrNameLst>
                                          <p:attrName>style.visibility</p:attrName>
                                        </p:attrNameLst>
                                      </p:cBhvr>
                                      <p:to>
                                        <p:strVal val="visible"/>
                                      </p:to>
                                    </p:set>
                                    <p:animEffect transition="in" filter="fade">
                                      <p:cBhvr>
                                        <p:cTn id="209" dur="100"/>
                                        <p:tgtEl>
                                          <p:spTgt spid="830"/>
                                        </p:tgtEl>
                                      </p:cBhvr>
                                    </p:animEffect>
                                  </p:childTnLst>
                                </p:cTn>
                              </p:par>
                            </p:childTnLst>
                          </p:cTn>
                        </p:par>
                        <p:par>
                          <p:cTn id="210" fill="hold">
                            <p:stCondLst>
                              <p:cond delay="2200"/>
                            </p:stCondLst>
                            <p:childTnLst>
                              <p:par>
                                <p:cTn id="211" presetID="10" presetClass="entr" presetSubtype="0" fill="hold" nodeType="afterEffect">
                                  <p:stCondLst>
                                    <p:cond delay="0"/>
                                  </p:stCondLst>
                                  <p:childTnLst>
                                    <p:set>
                                      <p:cBhvr>
                                        <p:cTn id="212" dur="1" fill="hold">
                                          <p:stCondLst>
                                            <p:cond delay="0"/>
                                          </p:stCondLst>
                                        </p:cTn>
                                        <p:tgtEl>
                                          <p:spTgt spid="845"/>
                                        </p:tgtEl>
                                        <p:attrNameLst>
                                          <p:attrName>style.visibility</p:attrName>
                                        </p:attrNameLst>
                                      </p:cBhvr>
                                      <p:to>
                                        <p:strVal val="visible"/>
                                      </p:to>
                                    </p:set>
                                    <p:animEffect transition="in" filter="fade">
                                      <p:cBhvr>
                                        <p:cTn id="213" dur="100"/>
                                        <p:tgtEl>
                                          <p:spTgt spid="845"/>
                                        </p:tgtEl>
                                      </p:cBhvr>
                                    </p:animEffect>
                                  </p:childTnLst>
                                </p:cTn>
                              </p:par>
                            </p:childTnLst>
                          </p:cTn>
                        </p:par>
                        <p:par>
                          <p:cTn id="214" fill="hold">
                            <p:stCondLst>
                              <p:cond delay="2300"/>
                            </p:stCondLst>
                            <p:childTnLst>
                              <p:par>
                                <p:cTn id="215" presetID="10" presetClass="entr" presetSubtype="0" fill="hold" nodeType="afterEffect">
                                  <p:stCondLst>
                                    <p:cond delay="0"/>
                                  </p:stCondLst>
                                  <p:childTnLst>
                                    <p:set>
                                      <p:cBhvr>
                                        <p:cTn id="216" dur="1" fill="hold">
                                          <p:stCondLst>
                                            <p:cond delay="0"/>
                                          </p:stCondLst>
                                        </p:cTn>
                                        <p:tgtEl>
                                          <p:spTgt spid="833"/>
                                        </p:tgtEl>
                                        <p:attrNameLst>
                                          <p:attrName>style.visibility</p:attrName>
                                        </p:attrNameLst>
                                      </p:cBhvr>
                                      <p:to>
                                        <p:strVal val="visible"/>
                                      </p:to>
                                    </p:set>
                                    <p:animEffect transition="in" filter="fade">
                                      <p:cBhvr>
                                        <p:cTn id="217" dur="100"/>
                                        <p:tgtEl>
                                          <p:spTgt spid="833"/>
                                        </p:tgtEl>
                                      </p:cBhvr>
                                    </p:animEffect>
                                  </p:childTnLst>
                                </p:cTn>
                              </p:par>
                            </p:childTnLst>
                          </p:cTn>
                        </p:par>
                        <p:par>
                          <p:cTn id="218" fill="hold">
                            <p:stCondLst>
                              <p:cond delay="2400"/>
                            </p:stCondLst>
                            <p:childTnLst>
                              <p:par>
                                <p:cTn id="219" presetID="10" presetClass="entr" presetSubtype="0" fill="hold" nodeType="afterEffect">
                                  <p:stCondLst>
                                    <p:cond delay="0"/>
                                  </p:stCondLst>
                                  <p:childTnLst>
                                    <p:set>
                                      <p:cBhvr>
                                        <p:cTn id="220" dur="1" fill="hold">
                                          <p:stCondLst>
                                            <p:cond delay="0"/>
                                          </p:stCondLst>
                                        </p:cTn>
                                        <p:tgtEl>
                                          <p:spTgt spid="836"/>
                                        </p:tgtEl>
                                        <p:attrNameLst>
                                          <p:attrName>style.visibility</p:attrName>
                                        </p:attrNameLst>
                                      </p:cBhvr>
                                      <p:to>
                                        <p:strVal val="visible"/>
                                      </p:to>
                                    </p:set>
                                    <p:animEffect transition="in" filter="fade">
                                      <p:cBhvr>
                                        <p:cTn id="221" dur="100"/>
                                        <p:tgtEl>
                                          <p:spTgt spid="836"/>
                                        </p:tgtEl>
                                      </p:cBhvr>
                                    </p:animEffect>
                                  </p:childTnLst>
                                </p:cTn>
                              </p:par>
                            </p:childTnLst>
                          </p:cTn>
                        </p:par>
                        <p:par>
                          <p:cTn id="222" fill="hold">
                            <p:stCondLst>
                              <p:cond delay="2500"/>
                            </p:stCondLst>
                            <p:childTnLst>
                              <p:par>
                                <p:cTn id="223" presetID="10" presetClass="entr" presetSubtype="0" fill="hold" nodeType="afterEffect">
                                  <p:stCondLst>
                                    <p:cond delay="0"/>
                                  </p:stCondLst>
                                  <p:childTnLst>
                                    <p:set>
                                      <p:cBhvr>
                                        <p:cTn id="224" dur="1" fill="hold">
                                          <p:stCondLst>
                                            <p:cond delay="0"/>
                                          </p:stCondLst>
                                        </p:cTn>
                                        <p:tgtEl>
                                          <p:spTgt spid="839"/>
                                        </p:tgtEl>
                                        <p:attrNameLst>
                                          <p:attrName>style.visibility</p:attrName>
                                        </p:attrNameLst>
                                      </p:cBhvr>
                                      <p:to>
                                        <p:strVal val="visible"/>
                                      </p:to>
                                    </p:set>
                                    <p:animEffect transition="in" filter="fade">
                                      <p:cBhvr>
                                        <p:cTn id="225" dur="100"/>
                                        <p:tgtEl>
                                          <p:spTgt spid="839"/>
                                        </p:tgtEl>
                                      </p:cBhvr>
                                    </p:animEffect>
                                  </p:childTnLst>
                                </p:cTn>
                              </p:par>
                            </p:childTnLst>
                          </p:cTn>
                        </p:par>
                        <p:par>
                          <p:cTn id="226" fill="hold">
                            <p:stCondLst>
                              <p:cond delay="2600"/>
                            </p:stCondLst>
                            <p:childTnLst>
                              <p:par>
                                <p:cTn id="227" presetID="10" presetClass="entr" presetSubtype="0" fill="hold" nodeType="afterEffect">
                                  <p:stCondLst>
                                    <p:cond delay="0"/>
                                  </p:stCondLst>
                                  <p:childTnLst>
                                    <p:set>
                                      <p:cBhvr>
                                        <p:cTn id="228" dur="1" fill="hold">
                                          <p:stCondLst>
                                            <p:cond delay="0"/>
                                          </p:stCondLst>
                                        </p:cTn>
                                        <p:tgtEl>
                                          <p:spTgt spid="857"/>
                                        </p:tgtEl>
                                        <p:attrNameLst>
                                          <p:attrName>style.visibility</p:attrName>
                                        </p:attrNameLst>
                                      </p:cBhvr>
                                      <p:to>
                                        <p:strVal val="visible"/>
                                      </p:to>
                                    </p:set>
                                    <p:animEffect transition="in" filter="fade">
                                      <p:cBhvr>
                                        <p:cTn id="229" dur="100"/>
                                        <p:tgtEl>
                                          <p:spTgt spid="857"/>
                                        </p:tgtEl>
                                      </p:cBhvr>
                                    </p:animEffect>
                                  </p:childTnLst>
                                </p:cTn>
                              </p:par>
                            </p:childTnLst>
                          </p:cTn>
                        </p:par>
                        <p:par>
                          <p:cTn id="230" fill="hold">
                            <p:stCondLst>
                              <p:cond delay="2700"/>
                            </p:stCondLst>
                            <p:childTnLst>
                              <p:par>
                                <p:cTn id="231" presetID="10" presetClass="entr" presetSubtype="0" fill="hold" nodeType="afterEffect">
                                  <p:stCondLst>
                                    <p:cond delay="0"/>
                                  </p:stCondLst>
                                  <p:childTnLst>
                                    <p:set>
                                      <p:cBhvr>
                                        <p:cTn id="232" dur="1" fill="hold">
                                          <p:stCondLst>
                                            <p:cond delay="0"/>
                                          </p:stCondLst>
                                        </p:cTn>
                                        <p:tgtEl>
                                          <p:spTgt spid="854"/>
                                        </p:tgtEl>
                                        <p:attrNameLst>
                                          <p:attrName>style.visibility</p:attrName>
                                        </p:attrNameLst>
                                      </p:cBhvr>
                                      <p:to>
                                        <p:strVal val="visible"/>
                                      </p:to>
                                    </p:set>
                                    <p:animEffect transition="in" filter="fade">
                                      <p:cBhvr>
                                        <p:cTn id="233" dur="100"/>
                                        <p:tgtEl>
                                          <p:spTgt spid="854"/>
                                        </p:tgtEl>
                                      </p:cBhvr>
                                    </p:animEffect>
                                  </p:childTnLst>
                                </p:cTn>
                              </p:par>
                            </p:childTnLst>
                          </p:cTn>
                        </p:par>
                        <p:par>
                          <p:cTn id="234" fill="hold">
                            <p:stCondLst>
                              <p:cond delay="2800"/>
                            </p:stCondLst>
                            <p:childTnLst>
                              <p:par>
                                <p:cTn id="235" presetID="10" presetClass="entr" presetSubtype="0" fill="hold" nodeType="afterEffect">
                                  <p:stCondLst>
                                    <p:cond delay="0"/>
                                  </p:stCondLst>
                                  <p:childTnLst>
                                    <p:set>
                                      <p:cBhvr>
                                        <p:cTn id="236" dur="1" fill="hold">
                                          <p:stCondLst>
                                            <p:cond delay="0"/>
                                          </p:stCondLst>
                                        </p:cTn>
                                        <p:tgtEl>
                                          <p:spTgt spid="851"/>
                                        </p:tgtEl>
                                        <p:attrNameLst>
                                          <p:attrName>style.visibility</p:attrName>
                                        </p:attrNameLst>
                                      </p:cBhvr>
                                      <p:to>
                                        <p:strVal val="visible"/>
                                      </p:to>
                                    </p:set>
                                    <p:animEffect transition="in" filter="fade">
                                      <p:cBhvr>
                                        <p:cTn id="237" dur="100"/>
                                        <p:tgtEl>
                                          <p:spTgt spid="851"/>
                                        </p:tgtEl>
                                      </p:cBhvr>
                                    </p:animEffect>
                                  </p:childTnLst>
                                </p:cTn>
                              </p:par>
                            </p:childTnLst>
                          </p:cTn>
                        </p:par>
                        <p:par>
                          <p:cTn id="238" fill="hold">
                            <p:stCondLst>
                              <p:cond delay="2900"/>
                            </p:stCondLst>
                            <p:childTnLst>
                              <p:par>
                                <p:cTn id="239" presetID="10" presetClass="entr" presetSubtype="0" fill="hold" nodeType="afterEffect">
                                  <p:stCondLst>
                                    <p:cond delay="0"/>
                                  </p:stCondLst>
                                  <p:childTnLst>
                                    <p:set>
                                      <p:cBhvr>
                                        <p:cTn id="240" dur="1" fill="hold">
                                          <p:stCondLst>
                                            <p:cond delay="0"/>
                                          </p:stCondLst>
                                        </p:cTn>
                                        <p:tgtEl>
                                          <p:spTgt spid="866"/>
                                        </p:tgtEl>
                                        <p:attrNameLst>
                                          <p:attrName>style.visibility</p:attrName>
                                        </p:attrNameLst>
                                      </p:cBhvr>
                                      <p:to>
                                        <p:strVal val="visible"/>
                                      </p:to>
                                    </p:set>
                                    <p:animEffect transition="in" filter="fade">
                                      <p:cBhvr>
                                        <p:cTn id="241" dur="100"/>
                                        <p:tgtEl>
                                          <p:spTgt spid="866"/>
                                        </p:tgtEl>
                                      </p:cBhvr>
                                    </p:animEffect>
                                  </p:childTnLst>
                                </p:cTn>
                              </p:par>
                            </p:childTnLst>
                          </p:cTn>
                        </p:par>
                        <p:par>
                          <p:cTn id="242" fill="hold">
                            <p:stCondLst>
                              <p:cond delay="3000"/>
                            </p:stCondLst>
                            <p:childTnLst>
                              <p:par>
                                <p:cTn id="243" presetID="10" presetClass="entr" presetSubtype="0" fill="hold" nodeType="afterEffect">
                                  <p:stCondLst>
                                    <p:cond delay="0"/>
                                  </p:stCondLst>
                                  <p:childTnLst>
                                    <p:set>
                                      <p:cBhvr>
                                        <p:cTn id="244" dur="1" fill="hold">
                                          <p:stCondLst>
                                            <p:cond delay="0"/>
                                          </p:stCondLst>
                                        </p:cTn>
                                        <p:tgtEl>
                                          <p:spTgt spid="863"/>
                                        </p:tgtEl>
                                        <p:attrNameLst>
                                          <p:attrName>style.visibility</p:attrName>
                                        </p:attrNameLst>
                                      </p:cBhvr>
                                      <p:to>
                                        <p:strVal val="visible"/>
                                      </p:to>
                                    </p:set>
                                    <p:animEffect transition="in" filter="fade">
                                      <p:cBhvr>
                                        <p:cTn id="245" dur="100"/>
                                        <p:tgtEl>
                                          <p:spTgt spid="863"/>
                                        </p:tgtEl>
                                      </p:cBhvr>
                                    </p:animEffect>
                                  </p:childTnLst>
                                </p:cTn>
                              </p:par>
                            </p:childTnLst>
                          </p:cTn>
                        </p:par>
                        <p:par>
                          <p:cTn id="246" fill="hold">
                            <p:stCondLst>
                              <p:cond delay="3100"/>
                            </p:stCondLst>
                            <p:childTnLst>
                              <p:par>
                                <p:cTn id="247" presetID="10" presetClass="entr" presetSubtype="0" fill="hold" nodeType="afterEffect">
                                  <p:stCondLst>
                                    <p:cond delay="0"/>
                                  </p:stCondLst>
                                  <p:childTnLst>
                                    <p:set>
                                      <p:cBhvr>
                                        <p:cTn id="248" dur="1" fill="hold">
                                          <p:stCondLst>
                                            <p:cond delay="0"/>
                                          </p:stCondLst>
                                        </p:cTn>
                                        <p:tgtEl>
                                          <p:spTgt spid="860"/>
                                        </p:tgtEl>
                                        <p:attrNameLst>
                                          <p:attrName>style.visibility</p:attrName>
                                        </p:attrNameLst>
                                      </p:cBhvr>
                                      <p:to>
                                        <p:strVal val="visible"/>
                                      </p:to>
                                    </p:set>
                                    <p:animEffect transition="in" filter="fade">
                                      <p:cBhvr>
                                        <p:cTn id="249" dur="100"/>
                                        <p:tgtEl>
                                          <p:spTgt spid="860"/>
                                        </p:tgtEl>
                                      </p:cBhvr>
                                    </p:animEffect>
                                  </p:childTnLst>
                                </p:cTn>
                              </p:par>
                            </p:childTnLst>
                          </p:cTn>
                        </p:par>
                        <p:par>
                          <p:cTn id="250" fill="hold">
                            <p:stCondLst>
                              <p:cond delay="3200"/>
                            </p:stCondLst>
                            <p:childTnLst>
                              <p:par>
                                <p:cTn id="251" presetID="10" presetClass="entr" presetSubtype="0" fill="hold" nodeType="afterEffect">
                                  <p:stCondLst>
                                    <p:cond delay="0"/>
                                  </p:stCondLst>
                                  <p:childTnLst>
                                    <p:set>
                                      <p:cBhvr>
                                        <p:cTn id="252" dur="1" fill="hold">
                                          <p:stCondLst>
                                            <p:cond delay="0"/>
                                          </p:stCondLst>
                                        </p:cTn>
                                        <p:tgtEl>
                                          <p:spTgt spid="875"/>
                                        </p:tgtEl>
                                        <p:attrNameLst>
                                          <p:attrName>style.visibility</p:attrName>
                                        </p:attrNameLst>
                                      </p:cBhvr>
                                      <p:to>
                                        <p:strVal val="visible"/>
                                      </p:to>
                                    </p:set>
                                    <p:animEffect transition="in" filter="fade">
                                      <p:cBhvr>
                                        <p:cTn id="253" dur="100"/>
                                        <p:tgtEl>
                                          <p:spTgt spid="875"/>
                                        </p:tgtEl>
                                      </p:cBhvr>
                                    </p:animEffect>
                                  </p:childTnLst>
                                </p:cTn>
                              </p:par>
                            </p:childTnLst>
                          </p:cTn>
                        </p:par>
                        <p:par>
                          <p:cTn id="254" fill="hold">
                            <p:stCondLst>
                              <p:cond delay="3300"/>
                            </p:stCondLst>
                            <p:childTnLst>
                              <p:par>
                                <p:cTn id="255" presetID="10" presetClass="entr" presetSubtype="0" fill="hold" nodeType="afterEffect">
                                  <p:stCondLst>
                                    <p:cond delay="0"/>
                                  </p:stCondLst>
                                  <p:childTnLst>
                                    <p:set>
                                      <p:cBhvr>
                                        <p:cTn id="256" dur="1" fill="hold">
                                          <p:stCondLst>
                                            <p:cond delay="0"/>
                                          </p:stCondLst>
                                        </p:cTn>
                                        <p:tgtEl>
                                          <p:spTgt spid="872"/>
                                        </p:tgtEl>
                                        <p:attrNameLst>
                                          <p:attrName>style.visibility</p:attrName>
                                        </p:attrNameLst>
                                      </p:cBhvr>
                                      <p:to>
                                        <p:strVal val="visible"/>
                                      </p:to>
                                    </p:set>
                                    <p:animEffect transition="in" filter="fade">
                                      <p:cBhvr>
                                        <p:cTn id="257" dur="100"/>
                                        <p:tgtEl>
                                          <p:spTgt spid="872"/>
                                        </p:tgtEl>
                                      </p:cBhvr>
                                    </p:animEffect>
                                  </p:childTnLst>
                                </p:cTn>
                              </p:par>
                            </p:childTnLst>
                          </p:cTn>
                        </p:par>
                        <p:par>
                          <p:cTn id="258" fill="hold">
                            <p:stCondLst>
                              <p:cond delay="3400"/>
                            </p:stCondLst>
                            <p:childTnLst>
                              <p:par>
                                <p:cTn id="259" presetID="10" presetClass="entr" presetSubtype="0" fill="hold" nodeType="afterEffect">
                                  <p:stCondLst>
                                    <p:cond delay="0"/>
                                  </p:stCondLst>
                                  <p:childTnLst>
                                    <p:set>
                                      <p:cBhvr>
                                        <p:cTn id="260" dur="1" fill="hold">
                                          <p:stCondLst>
                                            <p:cond delay="0"/>
                                          </p:stCondLst>
                                        </p:cTn>
                                        <p:tgtEl>
                                          <p:spTgt spid="869"/>
                                        </p:tgtEl>
                                        <p:attrNameLst>
                                          <p:attrName>style.visibility</p:attrName>
                                        </p:attrNameLst>
                                      </p:cBhvr>
                                      <p:to>
                                        <p:strVal val="visible"/>
                                      </p:to>
                                    </p:set>
                                    <p:animEffect transition="in" filter="fade">
                                      <p:cBhvr>
                                        <p:cTn id="261" dur="100"/>
                                        <p:tgtEl>
                                          <p:spTgt spid="869"/>
                                        </p:tgtEl>
                                      </p:cBhvr>
                                    </p:animEffect>
                                  </p:childTnLst>
                                </p:cTn>
                              </p:par>
                            </p:childTnLst>
                          </p:cTn>
                        </p:par>
                        <p:par>
                          <p:cTn id="262" fill="hold">
                            <p:stCondLst>
                              <p:cond delay="3500"/>
                            </p:stCondLst>
                            <p:childTnLst>
                              <p:par>
                                <p:cTn id="263" presetID="10" presetClass="entr" presetSubtype="0" fill="hold" nodeType="afterEffect">
                                  <p:stCondLst>
                                    <p:cond delay="0"/>
                                  </p:stCondLst>
                                  <p:childTnLst>
                                    <p:set>
                                      <p:cBhvr>
                                        <p:cTn id="264" dur="1" fill="hold">
                                          <p:stCondLst>
                                            <p:cond delay="0"/>
                                          </p:stCondLst>
                                        </p:cTn>
                                        <p:tgtEl>
                                          <p:spTgt spid="881"/>
                                        </p:tgtEl>
                                        <p:attrNameLst>
                                          <p:attrName>style.visibility</p:attrName>
                                        </p:attrNameLst>
                                      </p:cBhvr>
                                      <p:to>
                                        <p:strVal val="visible"/>
                                      </p:to>
                                    </p:set>
                                    <p:animEffect transition="in" filter="fade">
                                      <p:cBhvr>
                                        <p:cTn id="265" dur="100"/>
                                        <p:tgtEl>
                                          <p:spTgt spid="881"/>
                                        </p:tgtEl>
                                      </p:cBhvr>
                                    </p:animEffect>
                                  </p:childTnLst>
                                </p:cTn>
                              </p:par>
                            </p:childTnLst>
                          </p:cTn>
                        </p:par>
                        <p:par>
                          <p:cTn id="266" fill="hold">
                            <p:stCondLst>
                              <p:cond delay="3600"/>
                            </p:stCondLst>
                            <p:childTnLst>
                              <p:par>
                                <p:cTn id="267" presetID="10" presetClass="entr" presetSubtype="0" fill="hold" nodeType="afterEffect">
                                  <p:stCondLst>
                                    <p:cond delay="0"/>
                                  </p:stCondLst>
                                  <p:childTnLst>
                                    <p:set>
                                      <p:cBhvr>
                                        <p:cTn id="268" dur="1" fill="hold">
                                          <p:stCondLst>
                                            <p:cond delay="0"/>
                                          </p:stCondLst>
                                        </p:cTn>
                                        <p:tgtEl>
                                          <p:spTgt spid="878"/>
                                        </p:tgtEl>
                                        <p:attrNameLst>
                                          <p:attrName>style.visibility</p:attrName>
                                        </p:attrNameLst>
                                      </p:cBhvr>
                                      <p:to>
                                        <p:strVal val="visible"/>
                                      </p:to>
                                    </p:set>
                                    <p:animEffect transition="in" filter="fade">
                                      <p:cBhvr>
                                        <p:cTn id="269" dur="100"/>
                                        <p:tgtEl>
                                          <p:spTgt spid="878"/>
                                        </p:tgtEl>
                                      </p:cBhvr>
                                    </p:animEffect>
                                  </p:childTnLst>
                                </p:cTn>
                              </p:par>
                            </p:childTnLst>
                          </p:cTn>
                        </p:par>
                        <p:par>
                          <p:cTn id="270" fill="hold">
                            <p:stCondLst>
                              <p:cond delay="3700"/>
                            </p:stCondLst>
                            <p:childTnLst>
                              <p:par>
                                <p:cTn id="271" presetID="10" presetClass="entr" presetSubtype="0" fill="hold" nodeType="afterEffect">
                                  <p:stCondLst>
                                    <p:cond delay="0"/>
                                  </p:stCondLst>
                                  <p:childTnLst>
                                    <p:set>
                                      <p:cBhvr>
                                        <p:cTn id="272" dur="1" fill="hold">
                                          <p:stCondLst>
                                            <p:cond delay="0"/>
                                          </p:stCondLst>
                                        </p:cTn>
                                        <p:tgtEl>
                                          <p:spTgt spid="884"/>
                                        </p:tgtEl>
                                        <p:attrNameLst>
                                          <p:attrName>style.visibility</p:attrName>
                                        </p:attrNameLst>
                                      </p:cBhvr>
                                      <p:to>
                                        <p:strVal val="visible"/>
                                      </p:to>
                                    </p:set>
                                    <p:animEffect transition="in" filter="fade">
                                      <p:cBhvr>
                                        <p:cTn id="273" dur="100"/>
                                        <p:tgtEl>
                                          <p:spTgt spid="884"/>
                                        </p:tgtEl>
                                      </p:cBhvr>
                                    </p:animEffect>
                                  </p:childTnLst>
                                </p:cTn>
                              </p:par>
                            </p:childTnLst>
                          </p:cTn>
                        </p:par>
                        <p:par>
                          <p:cTn id="274" fill="hold">
                            <p:stCondLst>
                              <p:cond delay="3800"/>
                            </p:stCondLst>
                            <p:childTnLst>
                              <p:par>
                                <p:cTn id="275" presetID="10" presetClass="entr" presetSubtype="0" fill="hold" nodeType="afterEffect">
                                  <p:stCondLst>
                                    <p:cond delay="0"/>
                                  </p:stCondLst>
                                  <p:childTnLst>
                                    <p:set>
                                      <p:cBhvr>
                                        <p:cTn id="276" dur="1" fill="hold">
                                          <p:stCondLst>
                                            <p:cond delay="0"/>
                                          </p:stCondLst>
                                        </p:cTn>
                                        <p:tgtEl>
                                          <p:spTgt spid="887"/>
                                        </p:tgtEl>
                                        <p:attrNameLst>
                                          <p:attrName>style.visibility</p:attrName>
                                        </p:attrNameLst>
                                      </p:cBhvr>
                                      <p:to>
                                        <p:strVal val="visible"/>
                                      </p:to>
                                    </p:set>
                                    <p:animEffect transition="in" filter="fade">
                                      <p:cBhvr>
                                        <p:cTn id="277" dur="100"/>
                                        <p:tgtEl>
                                          <p:spTgt spid="887"/>
                                        </p:tgtEl>
                                      </p:cBhvr>
                                    </p:animEffect>
                                  </p:childTnLst>
                                </p:cTn>
                              </p:par>
                            </p:childTnLst>
                          </p:cTn>
                        </p:par>
                        <p:par>
                          <p:cTn id="278" fill="hold">
                            <p:stCondLst>
                              <p:cond delay="3900"/>
                            </p:stCondLst>
                            <p:childTnLst>
                              <p:par>
                                <p:cTn id="279" presetID="10" presetClass="entr" presetSubtype="0" fill="hold" nodeType="afterEffect">
                                  <p:stCondLst>
                                    <p:cond delay="0"/>
                                  </p:stCondLst>
                                  <p:childTnLst>
                                    <p:set>
                                      <p:cBhvr>
                                        <p:cTn id="280" dur="1" fill="hold">
                                          <p:stCondLst>
                                            <p:cond delay="0"/>
                                          </p:stCondLst>
                                        </p:cTn>
                                        <p:tgtEl>
                                          <p:spTgt spid="890"/>
                                        </p:tgtEl>
                                        <p:attrNameLst>
                                          <p:attrName>style.visibility</p:attrName>
                                        </p:attrNameLst>
                                      </p:cBhvr>
                                      <p:to>
                                        <p:strVal val="visible"/>
                                      </p:to>
                                    </p:set>
                                    <p:animEffect transition="in" filter="fade">
                                      <p:cBhvr>
                                        <p:cTn id="281" dur="100"/>
                                        <p:tgtEl>
                                          <p:spTgt spid="890"/>
                                        </p:tgtEl>
                                      </p:cBhvr>
                                    </p:animEffect>
                                  </p:childTnLst>
                                </p:cTn>
                              </p:par>
                            </p:childTnLst>
                          </p:cTn>
                        </p:par>
                        <p:par>
                          <p:cTn id="282" fill="hold">
                            <p:stCondLst>
                              <p:cond delay="4000"/>
                            </p:stCondLst>
                            <p:childTnLst>
                              <p:par>
                                <p:cTn id="283" presetID="10" presetClass="entr" presetSubtype="0" fill="hold" nodeType="afterEffect">
                                  <p:stCondLst>
                                    <p:cond delay="0"/>
                                  </p:stCondLst>
                                  <p:childTnLst>
                                    <p:set>
                                      <p:cBhvr>
                                        <p:cTn id="284" dur="1" fill="hold">
                                          <p:stCondLst>
                                            <p:cond delay="0"/>
                                          </p:stCondLst>
                                        </p:cTn>
                                        <p:tgtEl>
                                          <p:spTgt spid="893"/>
                                        </p:tgtEl>
                                        <p:attrNameLst>
                                          <p:attrName>style.visibility</p:attrName>
                                        </p:attrNameLst>
                                      </p:cBhvr>
                                      <p:to>
                                        <p:strVal val="visible"/>
                                      </p:to>
                                    </p:set>
                                    <p:animEffect transition="in" filter="fade">
                                      <p:cBhvr>
                                        <p:cTn id="285" dur="100"/>
                                        <p:tgtEl>
                                          <p:spTgt spid="893"/>
                                        </p:tgtEl>
                                      </p:cBhvr>
                                    </p:animEffect>
                                  </p:childTnLst>
                                </p:cTn>
                              </p:par>
                            </p:childTnLst>
                          </p:cTn>
                        </p:par>
                        <p:par>
                          <p:cTn id="286" fill="hold">
                            <p:stCondLst>
                              <p:cond delay="4100"/>
                            </p:stCondLst>
                            <p:childTnLst>
                              <p:par>
                                <p:cTn id="287" presetID="10" presetClass="entr" presetSubtype="0" fill="hold" nodeType="afterEffect">
                                  <p:stCondLst>
                                    <p:cond delay="0"/>
                                  </p:stCondLst>
                                  <p:childTnLst>
                                    <p:set>
                                      <p:cBhvr>
                                        <p:cTn id="288" dur="1" fill="hold">
                                          <p:stCondLst>
                                            <p:cond delay="0"/>
                                          </p:stCondLst>
                                        </p:cTn>
                                        <p:tgtEl>
                                          <p:spTgt spid="929"/>
                                        </p:tgtEl>
                                        <p:attrNameLst>
                                          <p:attrName>style.visibility</p:attrName>
                                        </p:attrNameLst>
                                      </p:cBhvr>
                                      <p:to>
                                        <p:strVal val="visible"/>
                                      </p:to>
                                    </p:set>
                                    <p:animEffect transition="in" filter="fade">
                                      <p:cBhvr>
                                        <p:cTn id="289" dur="100"/>
                                        <p:tgtEl>
                                          <p:spTgt spid="929"/>
                                        </p:tgtEl>
                                      </p:cBhvr>
                                    </p:animEffect>
                                  </p:childTnLst>
                                </p:cTn>
                              </p:par>
                            </p:childTnLst>
                          </p:cTn>
                        </p:par>
                        <p:par>
                          <p:cTn id="290" fill="hold">
                            <p:stCondLst>
                              <p:cond delay="4200"/>
                            </p:stCondLst>
                            <p:childTnLst>
                              <p:par>
                                <p:cTn id="291" presetID="10" presetClass="entr" presetSubtype="0" fill="hold" nodeType="afterEffect">
                                  <p:stCondLst>
                                    <p:cond delay="0"/>
                                  </p:stCondLst>
                                  <p:childTnLst>
                                    <p:set>
                                      <p:cBhvr>
                                        <p:cTn id="292" dur="1" fill="hold">
                                          <p:stCondLst>
                                            <p:cond delay="0"/>
                                          </p:stCondLst>
                                        </p:cTn>
                                        <p:tgtEl>
                                          <p:spTgt spid="725"/>
                                        </p:tgtEl>
                                        <p:attrNameLst>
                                          <p:attrName>style.visibility</p:attrName>
                                        </p:attrNameLst>
                                      </p:cBhvr>
                                      <p:to>
                                        <p:strVal val="visible"/>
                                      </p:to>
                                    </p:set>
                                    <p:animEffect transition="in" filter="fade">
                                      <p:cBhvr>
                                        <p:cTn id="293" dur="100"/>
                                        <p:tgtEl>
                                          <p:spTgt spid="725"/>
                                        </p:tgtEl>
                                      </p:cBhvr>
                                    </p:animEffect>
                                  </p:childTnLst>
                                </p:cTn>
                              </p:par>
                            </p:childTnLst>
                          </p:cTn>
                        </p:par>
                        <p:par>
                          <p:cTn id="294" fill="hold">
                            <p:stCondLst>
                              <p:cond delay="4300"/>
                            </p:stCondLst>
                            <p:childTnLst>
                              <p:par>
                                <p:cTn id="295" presetID="10" presetClass="entr" presetSubtype="0" fill="hold" nodeType="afterEffect">
                                  <p:stCondLst>
                                    <p:cond delay="0"/>
                                  </p:stCondLst>
                                  <p:childTnLst>
                                    <p:set>
                                      <p:cBhvr>
                                        <p:cTn id="296" dur="1" fill="hold">
                                          <p:stCondLst>
                                            <p:cond delay="0"/>
                                          </p:stCondLst>
                                        </p:cTn>
                                        <p:tgtEl>
                                          <p:spTgt spid="812"/>
                                        </p:tgtEl>
                                        <p:attrNameLst>
                                          <p:attrName>style.visibility</p:attrName>
                                        </p:attrNameLst>
                                      </p:cBhvr>
                                      <p:to>
                                        <p:strVal val="visible"/>
                                      </p:to>
                                    </p:set>
                                    <p:animEffect transition="in" filter="fade">
                                      <p:cBhvr>
                                        <p:cTn id="297" dur="100"/>
                                        <p:tgtEl>
                                          <p:spTgt spid="812"/>
                                        </p:tgtEl>
                                      </p:cBhvr>
                                    </p:animEffect>
                                  </p:childTnLst>
                                </p:cTn>
                              </p:par>
                            </p:childTnLst>
                          </p:cTn>
                        </p:par>
                        <p:par>
                          <p:cTn id="298" fill="hold">
                            <p:stCondLst>
                              <p:cond delay="4400"/>
                            </p:stCondLst>
                            <p:childTnLst>
                              <p:par>
                                <p:cTn id="299" presetID="10" presetClass="entr" presetSubtype="0" fill="hold" nodeType="afterEffect">
                                  <p:stCondLst>
                                    <p:cond delay="0"/>
                                  </p:stCondLst>
                                  <p:childTnLst>
                                    <p:set>
                                      <p:cBhvr>
                                        <p:cTn id="300" dur="1" fill="hold">
                                          <p:stCondLst>
                                            <p:cond delay="0"/>
                                          </p:stCondLst>
                                        </p:cTn>
                                        <p:tgtEl>
                                          <p:spTgt spid="821"/>
                                        </p:tgtEl>
                                        <p:attrNameLst>
                                          <p:attrName>style.visibility</p:attrName>
                                        </p:attrNameLst>
                                      </p:cBhvr>
                                      <p:to>
                                        <p:strVal val="visible"/>
                                      </p:to>
                                    </p:set>
                                    <p:animEffect transition="in" filter="fade">
                                      <p:cBhvr>
                                        <p:cTn id="301" dur="100"/>
                                        <p:tgtEl>
                                          <p:spTgt spid="821"/>
                                        </p:tgtEl>
                                      </p:cBhvr>
                                    </p:animEffect>
                                  </p:childTnLst>
                                </p:cTn>
                              </p:par>
                            </p:childTnLst>
                          </p:cTn>
                        </p:par>
                        <p:par>
                          <p:cTn id="302" fill="hold">
                            <p:stCondLst>
                              <p:cond delay="4500"/>
                            </p:stCondLst>
                            <p:childTnLst>
                              <p:par>
                                <p:cTn id="303" presetID="10" presetClass="entr" presetSubtype="0" fill="hold" nodeType="afterEffect">
                                  <p:stCondLst>
                                    <p:cond delay="0"/>
                                  </p:stCondLst>
                                  <p:childTnLst>
                                    <p:set>
                                      <p:cBhvr>
                                        <p:cTn id="304" dur="1" fill="hold">
                                          <p:stCondLst>
                                            <p:cond delay="0"/>
                                          </p:stCondLst>
                                        </p:cTn>
                                        <p:tgtEl>
                                          <p:spTgt spid="818"/>
                                        </p:tgtEl>
                                        <p:attrNameLst>
                                          <p:attrName>style.visibility</p:attrName>
                                        </p:attrNameLst>
                                      </p:cBhvr>
                                      <p:to>
                                        <p:strVal val="visible"/>
                                      </p:to>
                                    </p:set>
                                    <p:animEffect transition="in" filter="fade">
                                      <p:cBhvr>
                                        <p:cTn id="305" dur="100"/>
                                        <p:tgtEl>
                                          <p:spTgt spid="818"/>
                                        </p:tgtEl>
                                      </p:cBhvr>
                                    </p:animEffect>
                                  </p:childTnLst>
                                </p:cTn>
                              </p:par>
                            </p:childTnLst>
                          </p:cTn>
                        </p:par>
                        <p:par>
                          <p:cTn id="306" fill="hold">
                            <p:stCondLst>
                              <p:cond delay="4600"/>
                            </p:stCondLst>
                            <p:childTnLst>
                              <p:par>
                                <p:cTn id="307" presetID="10" presetClass="entr" presetSubtype="0" fill="hold" nodeType="afterEffect">
                                  <p:stCondLst>
                                    <p:cond delay="0"/>
                                  </p:stCondLst>
                                  <p:childTnLst>
                                    <p:set>
                                      <p:cBhvr>
                                        <p:cTn id="308" dur="1" fill="hold">
                                          <p:stCondLst>
                                            <p:cond delay="0"/>
                                          </p:stCondLst>
                                        </p:cTn>
                                        <p:tgtEl>
                                          <p:spTgt spid="938"/>
                                        </p:tgtEl>
                                        <p:attrNameLst>
                                          <p:attrName>style.visibility</p:attrName>
                                        </p:attrNameLst>
                                      </p:cBhvr>
                                      <p:to>
                                        <p:strVal val="visible"/>
                                      </p:to>
                                    </p:set>
                                    <p:animEffect transition="in" filter="fade">
                                      <p:cBhvr>
                                        <p:cTn id="309" dur="100"/>
                                        <p:tgtEl>
                                          <p:spTgt spid="938"/>
                                        </p:tgtEl>
                                      </p:cBhvr>
                                    </p:animEffect>
                                  </p:childTnLst>
                                </p:cTn>
                              </p:par>
                            </p:childTnLst>
                          </p:cTn>
                        </p:par>
                        <p:par>
                          <p:cTn id="310" fill="hold">
                            <p:stCondLst>
                              <p:cond delay="4700"/>
                            </p:stCondLst>
                            <p:childTnLst>
                              <p:par>
                                <p:cTn id="311" presetID="10" presetClass="entr" presetSubtype="0" fill="hold" nodeType="afterEffect">
                                  <p:stCondLst>
                                    <p:cond delay="0"/>
                                  </p:stCondLst>
                                  <p:childTnLst>
                                    <p:set>
                                      <p:cBhvr>
                                        <p:cTn id="312" dur="1" fill="hold">
                                          <p:stCondLst>
                                            <p:cond delay="0"/>
                                          </p:stCondLst>
                                        </p:cTn>
                                        <p:tgtEl>
                                          <p:spTgt spid="944"/>
                                        </p:tgtEl>
                                        <p:attrNameLst>
                                          <p:attrName>style.visibility</p:attrName>
                                        </p:attrNameLst>
                                      </p:cBhvr>
                                      <p:to>
                                        <p:strVal val="visible"/>
                                      </p:to>
                                    </p:set>
                                    <p:animEffect transition="in" filter="fade">
                                      <p:cBhvr>
                                        <p:cTn id="313" dur="100"/>
                                        <p:tgtEl>
                                          <p:spTgt spid="944"/>
                                        </p:tgtEl>
                                      </p:cBhvr>
                                    </p:animEffect>
                                  </p:childTnLst>
                                </p:cTn>
                              </p:par>
                            </p:childTnLst>
                          </p:cTn>
                        </p:par>
                        <p:par>
                          <p:cTn id="314" fill="hold">
                            <p:stCondLst>
                              <p:cond delay="4800"/>
                            </p:stCondLst>
                            <p:childTnLst>
                              <p:par>
                                <p:cTn id="315" presetID="10" presetClass="entr" presetSubtype="0" fill="hold" nodeType="afterEffect">
                                  <p:stCondLst>
                                    <p:cond delay="0"/>
                                  </p:stCondLst>
                                  <p:childTnLst>
                                    <p:set>
                                      <p:cBhvr>
                                        <p:cTn id="316" dur="1" fill="hold">
                                          <p:stCondLst>
                                            <p:cond delay="0"/>
                                          </p:stCondLst>
                                        </p:cTn>
                                        <p:tgtEl>
                                          <p:spTgt spid="950"/>
                                        </p:tgtEl>
                                        <p:attrNameLst>
                                          <p:attrName>style.visibility</p:attrName>
                                        </p:attrNameLst>
                                      </p:cBhvr>
                                      <p:to>
                                        <p:strVal val="visible"/>
                                      </p:to>
                                    </p:set>
                                    <p:animEffect transition="in" filter="fade">
                                      <p:cBhvr>
                                        <p:cTn id="317" dur="100"/>
                                        <p:tgtEl>
                                          <p:spTgt spid="950"/>
                                        </p:tgtEl>
                                      </p:cBhvr>
                                    </p:animEffect>
                                  </p:childTnLst>
                                </p:cTn>
                              </p:par>
                            </p:childTnLst>
                          </p:cTn>
                        </p:par>
                        <p:par>
                          <p:cTn id="318" fill="hold">
                            <p:stCondLst>
                              <p:cond delay="4900"/>
                            </p:stCondLst>
                            <p:childTnLst>
                              <p:par>
                                <p:cTn id="319" presetID="10" presetClass="entr" presetSubtype="0" fill="hold" nodeType="afterEffect">
                                  <p:stCondLst>
                                    <p:cond delay="0"/>
                                  </p:stCondLst>
                                  <p:childTnLst>
                                    <p:set>
                                      <p:cBhvr>
                                        <p:cTn id="320" dur="1" fill="hold">
                                          <p:stCondLst>
                                            <p:cond delay="0"/>
                                          </p:stCondLst>
                                        </p:cTn>
                                        <p:tgtEl>
                                          <p:spTgt spid="956"/>
                                        </p:tgtEl>
                                        <p:attrNameLst>
                                          <p:attrName>style.visibility</p:attrName>
                                        </p:attrNameLst>
                                      </p:cBhvr>
                                      <p:to>
                                        <p:strVal val="visible"/>
                                      </p:to>
                                    </p:set>
                                    <p:animEffect transition="in" filter="fade">
                                      <p:cBhvr>
                                        <p:cTn id="321" dur="100"/>
                                        <p:tgtEl>
                                          <p:spTgt spid="956"/>
                                        </p:tgtEl>
                                      </p:cBhvr>
                                    </p:animEffect>
                                  </p:childTnLst>
                                </p:cTn>
                              </p:par>
                            </p:childTnLst>
                          </p:cTn>
                        </p:par>
                        <p:par>
                          <p:cTn id="322" fill="hold">
                            <p:stCondLst>
                              <p:cond delay="5000"/>
                            </p:stCondLst>
                            <p:childTnLst>
                              <p:par>
                                <p:cTn id="323" presetID="10" presetClass="entr" presetSubtype="0" fill="hold" nodeType="afterEffect">
                                  <p:stCondLst>
                                    <p:cond delay="0"/>
                                  </p:stCondLst>
                                  <p:childTnLst>
                                    <p:set>
                                      <p:cBhvr>
                                        <p:cTn id="324" dur="1" fill="hold">
                                          <p:stCondLst>
                                            <p:cond delay="0"/>
                                          </p:stCondLst>
                                        </p:cTn>
                                        <p:tgtEl>
                                          <p:spTgt spid="962"/>
                                        </p:tgtEl>
                                        <p:attrNameLst>
                                          <p:attrName>style.visibility</p:attrName>
                                        </p:attrNameLst>
                                      </p:cBhvr>
                                      <p:to>
                                        <p:strVal val="visible"/>
                                      </p:to>
                                    </p:set>
                                    <p:animEffect transition="in" filter="fade">
                                      <p:cBhvr>
                                        <p:cTn id="325" dur="100"/>
                                        <p:tgtEl>
                                          <p:spTgt spid="962"/>
                                        </p:tgtEl>
                                      </p:cBhvr>
                                    </p:animEffect>
                                  </p:childTnLst>
                                </p:cTn>
                              </p:par>
                            </p:childTnLst>
                          </p:cTn>
                        </p:par>
                        <p:par>
                          <p:cTn id="326" fill="hold">
                            <p:stCondLst>
                              <p:cond delay="5100"/>
                            </p:stCondLst>
                            <p:childTnLst>
                              <p:par>
                                <p:cTn id="327" presetID="10" presetClass="entr" presetSubtype="0" fill="hold" nodeType="afterEffect">
                                  <p:stCondLst>
                                    <p:cond delay="0"/>
                                  </p:stCondLst>
                                  <p:childTnLst>
                                    <p:set>
                                      <p:cBhvr>
                                        <p:cTn id="328" dur="1" fill="hold">
                                          <p:stCondLst>
                                            <p:cond delay="0"/>
                                          </p:stCondLst>
                                        </p:cTn>
                                        <p:tgtEl>
                                          <p:spTgt spid="968"/>
                                        </p:tgtEl>
                                        <p:attrNameLst>
                                          <p:attrName>style.visibility</p:attrName>
                                        </p:attrNameLst>
                                      </p:cBhvr>
                                      <p:to>
                                        <p:strVal val="visible"/>
                                      </p:to>
                                    </p:set>
                                    <p:animEffect transition="in" filter="fade">
                                      <p:cBhvr>
                                        <p:cTn id="329" dur="100"/>
                                        <p:tgtEl>
                                          <p:spTgt spid="968"/>
                                        </p:tgtEl>
                                      </p:cBhvr>
                                    </p:animEffect>
                                  </p:childTnLst>
                                </p:cTn>
                              </p:par>
                            </p:childTnLst>
                          </p:cTn>
                        </p:par>
                        <p:par>
                          <p:cTn id="330" fill="hold">
                            <p:stCondLst>
                              <p:cond delay="5200"/>
                            </p:stCondLst>
                            <p:childTnLst>
                              <p:par>
                                <p:cTn id="331" presetID="10" presetClass="entr" presetSubtype="0" fill="hold" nodeType="afterEffect">
                                  <p:stCondLst>
                                    <p:cond delay="0"/>
                                  </p:stCondLst>
                                  <p:childTnLst>
                                    <p:set>
                                      <p:cBhvr>
                                        <p:cTn id="332" dur="1" fill="hold">
                                          <p:stCondLst>
                                            <p:cond delay="0"/>
                                          </p:stCondLst>
                                        </p:cTn>
                                        <p:tgtEl>
                                          <p:spTgt spid="974"/>
                                        </p:tgtEl>
                                        <p:attrNameLst>
                                          <p:attrName>style.visibility</p:attrName>
                                        </p:attrNameLst>
                                      </p:cBhvr>
                                      <p:to>
                                        <p:strVal val="visible"/>
                                      </p:to>
                                    </p:set>
                                    <p:animEffect transition="in" filter="fade">
                                      <p:cBhvr>
                                        <p:cTn id="333" dur="100"/>
                                        <p:tgtEl>
                                          <p:spTgt spid="974"/>
                                        </p:tgtEl>
                                      </p:cBhvr>
                                    </p:animEffect>
                                  </p:childTnLst>
                                </p:cTn>
                              </p:par>
                            </p:childTnLst>
                          </p:cTn>
                        </p:par>
                        <p:par>
                          <p:cTn id="334" fill="hold">
                            <p:stCondLst>
                              <p:cond delay="5300"/>
                            </p:stCondLst>
                            <p:childTnLst>
                              <p:par>
                                <p:cTn id="335" presetID="10" presetClass="entr" presetSubtype="0" fill="hold" nodeType="afterEffect">
                                  <p:stCondLst>
                                    <p:cond delay="0"/>
                                  </p:stCondLst>
                                  <p:childTnLst>
                                    <p:set>
                                      <p:cBhvr>
                                        <p:cTn id="336" dur="1" fill="hold">
                                          <p:stCondLst>
                                            <p:cond delay="0"/>
                                          </p:stCondLst>
                                        </p:cTn>
                                        <p:tgtEl>
                                          <p:spTgt spid="980"/>
                                        </p:tgtEl>
                                        <p:attrNameLst>
                                          <p:attrName>style.visibility</p:attrName>
                                        </p:attrNameLst>
                                      </p:cBhvr>
                                      <p:to>
                                        <p:strVal val="visible"/>
                                      </p:to>
                                    </p:set>
                                    <p:animEffect transition="in" filter="fade">
                                      <p:cBhvr>
                                        <p:cTn id="337" dur="100"/>
                                        <p:tgtEl>
                                          <p:spTgt spid="980"/>
                                        </p:tgtEl>
                                      </p:cBhvr>
                                    </p:animEffect>
                                  </p:childTnLst>
                                </p:cTn>
                              </p:par>
                            </p:childTnLst>
                          </p:cTn>
                        </p:par>
                        <p:par>
                          <p:cTn id="338" fill="hold">
                            <p:stCondLst>
                              <p:cond delay="5400"/>
                            </p:stCondLst>
                            <p:childTnLst>
                              <p:par>
                                <p:cTn id="339" presetID="10" presetClass="entr" presetSubtype="0" fill="hold" nodeType="afterEffect">
                                  <p:stCondLst>
                                    <p:cond delay="0"/>
                                  </p:stCondLst>
                                  <p:childTnLst>
                                    <p:set>
                                      <p:cBhvr>
                                        <p:cTn id="340" dur="1" fill="hold">
                                          <p:stCondLst>
                                            <p:cond delay="0"/>
                                          </p:stCondLst>
                                        </p:cTn>
                                        <p:tgtEl>
                                          <p:spTgt spid="896"/>
                                        </p:tgtEl>
                                        <p:attrNameLst>
                                          <p:attrName>style.visibility</p:attrName>
                                        </p:attrNameLst>
                                      </p:cBhvr>
                                      <p:to>
                                        <p:strVal val="visible"/>
                                      </p:to>
                                    </p:set>
                                    <p:animEffect transition="in" filter="fade">
                                      <p:cBhvr>
                                        <p:cTn id="341" dur="100"/>
                                        <p:tgtEl>
                                          <p:spTgt spid="896"/>
                                        </p:tgtEl>
                                      </p:cBhvr>
                                    </p:animEffect>
                                  </p:childTnLst>
                                </p:cTn>
                              </p:par>
                            </p:childTnLst>
                          </p:cTn>
                        </p:par>
                        <p:par>
                          <p:cTn id="342" fill="hold">
                            <p:stCondLst>
                              <p:cond delay="5500"/>
                            </p:stCondLst>
                            <p:childTnLst>
                              <p:par>
                                <p:cTn id="343" presetID="10" presetClass="entr" presetSubtype="0" fill="hold" nodeType="afterEffect">
                                  <p:stCondLst>
                                    <p:cond delay="0"/>
                                  </p:stCondLst>
                                  <p:childTnLst>
                                    <p:set>
                                      <p:cBhvr>
                                        <p:cTn id="344" dur="1" fill="hold">
                                          <p:stCondLst>
                                            <p:cond delay="0"/>
                                          </p:stCondLst>
                                        </p:cTn>
                                        <p:tgtEl>
                                          <p:spTgt spid="899"/>
                                        </p:tgtEl>
                                        <p:attrNameLst>
                                          <p:attrName>style.visibility</p:attrName>
                                        </p:attrNameLst>
                                      </p:cBhvr>
                                      <p:to>
                                        <p:strVal val="visible"/>
                                      </p:to>
                                    </p:set>
                                    <p:animEffect transition="in" filter="fade">
                                      <p:cBhvr>
                                        <p:cTn id="345" dur="100"/>
                                        <p:tgtEl>
                                          <p:spTgt spid="899"/>
                                        </p:tgtEl>
                                      </p:cBhvr>
                                    </p:animEffect>
                                  </p:childTnLst>
                                </p:cTn>
                              </p:par>
                            </p:childTnLst>
                          </p:cTn>
                        </p:par>
                        <p:par>
                          <p:cTn id="346" fill="hold">
                            <p:stCondLst>
                              <p:cond delay="5600"/>
                            </p:stCondLst>
                            <p:childTnLst>
                              <p:par>
                                <p:cTn id="347" presetID="10" presetClass="entr" presetSubtype="0" fill="hold" nodeType="afterEffect">
                                  <p:stCondLst>
                                    <p:cond delay="0"/>
                                  </p:stCondLst>
                                  <p:childTnLst>
                                    <p:set>
                                      <p:cBhvr>
                                        <p:cTn id="348" dur="1" fill="hold">
                                          <p:stCondLst>
                                            <p:cond delay="0"/>
                                          </p:stCondLst>
                                        </p:cTn>
                                        <p:tgtEl>
                                          <p:spTgt spid="902"/>
                                        </p:tgtEl>
                                        <p:attrNameLst>
                                          <p:attrName>style.visibility</p:attrName>
                                        </p:attrNameLst>
                                      </p:cBhvr>
                                      <p:to>
                                        <p:strVal val="visible"/>
                                      </p:to>
                                    </p:set>
                                    <p:animEffect transition="in" filter="fade">
                                      <p:cBhvr>
                                        <p:cTn id="349" dur="100"/>
                                        <p:tgtEl>
                                          <p:spTgt spid="902"/>
                                        </p:tgtEl>
                                      </p:cBhvr>
                                    </p:animEffect>
                                  </p:childTnLst>
                                </p:cTn>
                              </p:par>
                            </p:childTnLst>
                          </p:cTn>
                        </p:par>
                        <p:par>
                          <p:cTn id="350" fill="hold">
                            <p:stCondLst>
                              <p:cond delay="5700"/>
                            </p:stCondLst>
                            <p:childTnLst>
                              <p:par>
                                <p:cTn id="351" presetID="10" presetClass="entr" presetSubtype="0" fill="hold" nodeType="afterEffect">
                                  <p:stCondLst>
                                    <p:cond delay="0"/>
                                  </p:stCondLst>
                                  <p:childTnLst>
                                    <p:set>
                                      <p:cBhvr>
                                        <p:cTn id="352" dur="1" fill="hold">
                                          <p:stCondLst>
                                            <p:cond delay="0"/>
                                          </p:stCondLst>
                                        </p:cTn>
                                        <p:tgtEl>
                                          <p:spTgt spid="905"/>
                                        </p:tgtEl>
                                        <p:attrNameLst>
                                          <p:attrName>style.visibility</p:attrName>
                                        </p:attrNameLst>
                                      </p:cBhvr>
                                      <p:to>
                                        <p:strVal val="visible"/>
                                      </p:to>
                                    </p:set>
                                    <p:animEffect transition="in" filter="fade">
                                      <p:cBhvr>
                                        <p:cTn id="353" dur="100"/>
                                        <p:tgtEl>
                                          <p:spTgt spid="905"/>
                                        </p:tgtEl>
                                      </p:cBhvr>
                                    </p:animEffect>
                                  </p:childTnLst>
                                </p:cTn>
                              </p:par>
                            </p:childTnLst>
                          </p:cTn>
                        </p:par>
                        <p:par>
                          <p:cTn id="354" fill="hold">
                            <p:stCondLst>
                              <p:cond delay="5800"/>
                            </p:stCondLst>
                            <p:childTnLst>
                              <p:par>
                                <p:cTn id="355" presetID="10" presetClass="entr" presetSubtype="0" fill="hold" nodeType="afterEffect">
                                  <p:stCondLst>
                                    <p:cond delay="0"/>
                                  </p:stCondLst>
                                  <p:childTnLst>
                                    <p:set>
                                      <p:cBhvr>
                                        <p:cTn id="356" dur="1" fill="hold">
                                          <p:stCondLst>
                                            <p:cond delay="0"/>
                                          </p:stCondLst>
                                        </p:cTn>
                                        <p:tgtEl>
                                          <p:spTgt spid="908"/>
                                        </p:tgtEl>
                                        <p:attrNameLst>
                                          <p:attrName>style.visibility</p:attrName>
                                        </p:attrNameLst>
                                      </p:cBhvr>
                                      <p:to>
                                        <p:strVal val="visible"/>
                                      </p:to>
                                    </p:set>
                                    <p:animEffect transition="in" filter="fade">
                                      <p:cBhvr>
                                        <p:cTn id="357" dur="100"/>
                                        <p:tgtEl>
                                          <p:spTgt spid="908"/>
                                        </p:tgtEl>
                                      </p:cBhvr>
                                    </p:animEffect>
                                  </p:childTnLst>
                                </p:cTn>
                              </p:par>
                            </p:childTnLst>
                          </p:cTn>
                        </p:par>
                        <p:par>
                          <p:cTn id="358" fill="hold">
                            <p:stCondLst>
                              <p:cond delay="5900"/>
                            </p:stCondLst>
                            <p:childTnLst>
                              <p:par>
                                <p:cTn id="359" presetID="10" presetClass="entr" presetSubtype="0" fill="hold" nodeType="afterEffect">
                                  <p:stCondLst>
                                    <p:cond delay="0"/>
                                  </p:stCondLst>
                                  <p:childTnLst>
                                    <p:set>
                                      <p:cBhvr>
                                        <p:cTn id="360" dur="1" fill="hold">
                                          <p:stCondLst>
                                            <p:cond delay="0"/>
                                          </p:stCondLst>
                                        </p:cTn>
                                        <p:tgtEl>
                                          <p:spTgt spid="911"/>
                                        </p:tgtEl>
                                        <p:attrNameLst>
                                          <p:attrName>style.visibility</p:attrName>
                                        </p:attrNameLst>
                                      </p:cBhvr>
                                      <p:to>
                                        <p:strVal val="visible"/>
                                      </p:to>
                                    </p:set>
                                    <p:animEffect transition="in" filter="fade">
                                      <p:cBhvr>
                                        <p:cTn id="361" dur="100"/>
                                        <p:tgtEl>
                                          <p:spTgt spid="911"/>
                                        </p:tgtEl>
                                      </p:cBhvr>
                                    </p:animEffect>
                                  </p:childTnLst>
                                </p:cTn>
                              </p:par>
                            </p:childTnLst>
                          </p:cTn>
                        </p:par>
                        <p:par>
                          <p:cTn id="362" fill="hold">
                            <p:stCondLst>
                              <p:cond delay="6000"/>
                            </p:stCondLst>
                            <p:childTnLst>
                              <p:par>
                                <p:cTn id="363" presetID="10" presetClass="entr" presetSubtype="0" fill="hold" nodeType="afterEffect">
                                  <p:stCondLst>
                                    <p:cond delay="0"/>
                                  </p:stCondLst>
                                  <p:childTnLst>
                                    <p:set>
                                      <p:cBhvr>
                                        <p:cTn id="364" dur="1" fill="hold">
                                          <p:stCondLst>
                                            <p:cond delay="0"/>
                                          </p:stCondLst>
                                        </p:cTn>
                                        <p:tgtEl>
                                          <p:spTgt spid="914"/>
                                        </p:tgtEl>
                                        <p:attrNameLst>
                                          <p:attrName>style.visibility</p:attrName>
                                        </p:attrNameLst>
                                      </p:cBhvr>
                                      <p:to>
                                        <p:strVal val="visible"/>
                                      </p:to>
                                    </p:set>
                                    <p:animEffect transition="in" filter="fade">
                                      <p:cBhvr>
                                        <p:cTn id="365" dur="100"/>
                                        <p:tgtEl>
                                          <p:spTgt spid="914"/>
                                        </p:tgtEl>
                                      </p:cBhvr>
                                    </p:animEffect>
                                  </p:childTnLst>
                                </p:cTn>
                              </p:par>
                            </p:childTnLst>
                          </p:cTn>
                        </p:par>
                        <p:par>
                          <p:cTn id="366" fill="hold">
                            <p:stCondLst>
                              <p:cond delay="6100"/>
                            </p:stCondLst>
                            <p:childTnLst>
                              <p:par>
                                <p:cTn id="367" presetID="10" presetClass="entr" presetSubtype="0" fill="hold" nodeType="afterEffect">
                                  <p:stCondLst>
                                    <p:cond delay="0"/>
                                  </p:stCondLst>
                                  <p:childTnLst>
                                    <p:set>
                                      <p:cBhvr>
                                        <p:cTn id="368" dur="1" fill="hold">
                                          <p:stCondLst>
                                            <p:cond delay="0"/>
                                          </p:stCondLst>
                                        </p:cTn>
                                        <p:tgtEl>
                                          <p:spTgt spid="917"/>
                                        </p:tgtEl>
                                        <p:attrNameLst>
                                          <p:attrName>style.visibility</p:attrName>
                                        </p:attrNameLst>
                                      </p:cBhvr>
                                      <p:to>
                                        <p:strVal val="visible"/>
                                      </p:to>
                                    </p:set>
                                    <p:animEffect transition="in" filter="fade">
                                      <p:cBhvr>
                                        <p:cTn id="369" dur="100"/>
                                        <p:tgtEl>
                                          <p:spTgt spid="917"/>
                                        </p:tgtEl>
                                      </p:cBhvr>
                                    </p:animEffect>
                                  </p:childTnLst>
                                </p:cTn>
                              </p:par>
                            </p:childTnLst>
                          </p:cTn>
                        </p:par>
                        <p:par>
                          <p:cTn id="370" fill="hold">
                            <p:stCondLst>
                              <p:cond delay="6200"/>
                            </p:stCondLst>
                            <p:childTnLst>
                              <p:par>
                                <p:cTn id="371" presetID="10" presetClass="entr" presetSubtype="0" fill="hold" nodeType="afterEffect">
                                  <p:stCondLst>
                                    <p:cond delay="0"/>
                                  </p:stCondLst>
                                  <p:childTnLst>
                                    <p:set>
                                      <p:cBhvr>
                                        <p:cTn id="372" dur="1" fill="hold">
                                          <p:stCondLst>
                                            <p:cond delay="0"/>
                                          </p:stCondLst>
                                        </p:cTn>
                                        <p:tgtEl>
                                          <p:spTgt spid="920"/>
                                        </p:tgtEl>
                                        <p:attrNameLst>
                                          <p:attrName>style.visibility</p:attrName>
                                        </p:attrNameLst>
                                      </p:cBhvr>
                                      <p:to>
                                        <p:strVal val="visible"/>
                                      </p:to>
                                    </p:set>
                                    <p:animEffect transition="in" filter="fade">
                                      <p:cBhvr>
                                        <p:cTn id="373" dur="100"/>
                                        <p:tgtEl>
                                          <p:spTgt spid="920"/>
                                        </p:tgtEl>
                                      </p:cBhvr>
                                    </p:animEffect>
                                  </p:childTnLst>
                                </p:cTn>
                              </p:par>
                            </p:childTnLst>
                          </p:cTn>
                        </p:par>
                      </p:childTnLst>
                    </p:cTn>
                  </p:par>
                  <p:par>
                    <p:cTn id="374" fill="hold">
                      <p:stCondLst>
                        <p:cond delay="indefinite"/>
                      </p:stCondLst>
                      <p:childTnLst>
                        <p:par>
                          <p:cTn id="375" fill="hold">
                            <p:stCondLst>
                              <p:cond delay="0"/>
                            </p:stCondLst>
                            <p:childTnLst>
                              <p:par>
                                <p:cTn id="376" presetID="10" presetClass="entr" presetSubtype="0" fill="hold" nodeType="clickEffect">
                                  <p:stCondLst>
                                    <p:cond delay="0"/>
                                  </p:stCondLst>
                                  <p:childTnLst>
                                    <p:set>
                                      <p:cBhvr>
                                        <p:cTn id="377" dur="1" fill="hold">
                                          <p:stCondLst>
                                            <p:cond delay="0"/>
                                          </p:stCondLst>
                                        </p:cTn>
                                        <p:tgtEl>
                                          <p:spTgt spid="720"/>
                                        </p:tgtEl>
                                        <p:attrNameLst>
                                          <p:attrName>style.visibility</p:attrName>
                                        </p:attrNameLst>
                                      </p:cBhvr>
                                      <p:to>
                                        <p:strVal val="visible"/>
                                      </p:to>
                                    </p:set>
                                    <p:animEffect transition="in" filter="fade">
                                      <p:cBhvr>
                                        <p:cTn id="378" dur="200"/>
                                        <p:tgtEl>
                                          <p:spTgt spid="720"/>
                                        </p:tgtEl>
                                      </p:cBhvr>
                                    </p:animEffect>
                                  </p:childTnLst>
                                </p:cTn>
                              </p:par>
                            </p:childTnLst>
                          </p:cTn>
                        </p:par>
                        <p:par>
                          <p:cTn id="379" fill="hold">
                            <p:stCondLst>
                              <p:cond delay="200"/>
                            </p:stCondLst>
                            <p:childTnLst>
                              <p:par>
                                <p:cTn id="380" presetID="10" presetClass="entr" presetSubtype="0" fill="hold" nodeType="afterEffect">
                                  <p:stCondLst>
                                    <p:cond delay="0"/>
                                  </p:stCondLst>
                                  <p:childTnLst>
                                    <p:set>
                                      <p:cBhvr>
                                        <p:cTn id="381" dur="1" fill="hold">
                                          <p:stCondLst>
                                            <p:cond delay="0"/>
                                          </p:stCondLst>
                                        </p:cTn>
                                        <p:tgtEl>
                                          <p:spTgt spid="1307"/>
                                        </p:tgtEl>
                                        <p:attrNameLst>
                                          <p:attrName>style.visibility</p:attrName>
                                        </p:attrNameLst>
                                      </p:cBhvr>
                                      <p:to>
                                        <p:strVal val="visible"/>
                                      </p:to>
                                    </p:set>
                                    <p:animEffect transition="in" filter="fade">
                                      <p:cBhvr>
                                        <p:cTn id="382" dur="100"/>
                                        <p:tgtEl>
                                          <p:spTgt spid="1307"/>
                                        </p:tgtEl>
                                      </p:cBhvr>
                                    </p:animEffect>
                                  </p:childTnLst>
                                </p:cTn>
                              </p:par>
                            </p:childTnLst>
                          </p:cTn>
                        </p:par>
                        <p:par>
                          <p:cTn id="383" fill="hold">
                            <p:stCondLst>
                              <p:cond delay="300"/>
                            </p:stCondLst>
                            <p:childTnLst>
                              <p:par>
                                <p:cTn id="384" presetID="10" presetClass="entr" presetSubtype="0" fill="hold" nodeType="afterEffect">
                                  <p:stCondLst>
                                    <p:cond delay="0"/>
                                  </p:stCondLst>
                                  <p:childTnLst>
                                    <p:set>
                                      <p:cBhvr>
                                        <p:cTn id="385" dur="1" fill="hold">
                                          <p:stCondLst>
                                            <p:cond delay="0"/>
                                          </p:stCondLst>
                                        </p:cTn>
                                        <p:tgtEl>
                                          <p:spTgt spid="1301"/>
                                        </p:tgtEl>
                                        <p:attrNameLst>
                                          <p:attrName>style.visibility</p:attrName>
                                        </p:attrNameLst>
                                      </p:cBhvr>
                                      <p:to>
                                        <p:strVal val="visible"/>
                                      </p:to>
                                    </p:set>
                                    <p:animEffect transition="in" filter="fade">
                                      <p:cBhvr>
                                        <p:cTn id="386" dur="100"/>
                                        <p:tgtEl>
                                          <p:spTgt spid="1301"/>
                                        </p:tgtEl>
                                      </p:cBhvr>
                                    </p:animEffect>
                                  </p:childTnLst>
                                </p:cTn>
                              </p:par>
                            </p:childTnLst>
                          </p:cTn>
                        </p:par>
                        <p:par>
                          <p:cTn id="387" fill="hold">
                            <p:stCondLst>
                              <p:cond delay="400"/>
                            </p:stCondLst>
                            <p:childTnLst>
                              <p:par>
                                <p:cTn id="388" presetID="10" presetClass="entr" presetSubtype="0" fill="hold" nodeType="afterEffect">
                                  <p:stCondLst>
                                    <p:cond delay="0"/>
                                  </p:stCondLst>
                                  <p:childTnLst>
                                    <p:set>
                                      <p:cBhvr>
                                        <p:cTn id="389" dur="1" fill="hold">
                                          <p:stCondLst>
                                            <p:cond delay="0"/>
                                          </p:stCondLst>
                                        </p:cTn>
                                        <p:tgtEl>
                                          <p:spTgt spid="1295"/>
                                        </p:tgtEl>
                                        <p:attrNameLst>
                                          <p:attrName>style.visibility</p:attrName>
                                        </p:attrNameLst>
                                      </p:cBhvr>
                                      <p:to>
                                        <p:strVal val="visible"/>
                                      </p:to>
                                    </p:set>
                                    <p:animEffect transition="in" filter="fade">
                                      <p:cBhvr>
                                        <p:cTn id="390" dur="100"/>
                                        <p:tgtEl>
                                          <p:spTgt spid="1295"/>
                                        </p:tgtEl>
                                      </p:cBhvr>
                                    </p:animEffect>
                                  </p:childTnLst>
                                </p:cTn>
                              </p:par>
                            </p:childTnLst>
                          </p:cTn>
                        </p:par>
                        <p:par>
                          <p:cTn id="391" fill="hold">
                            <p:stCondLst>
                              <p:cond delay="500"/>
                            </p:stCondLst>
                            <p:childTnLst>
                              <p:par>
                                <p:cTn id="392" presetID="10" presetClass="entr" presetSubtype="0" fill="hold" nodeType="afterEffect">
                                  <p:stCondLst>
                                    <p:cond delay="0"/>
                                  </p:stCondLst>
                                  <p:childTnLst>
                                    <p:set>
                                      <p:cBhvr>
                                        <p:cTn id="393" dur="1" fill="hold">
                                          <p:stCondLst>
                                            <p:cond delay="0"/>
                                          </p:stCondLst>
                                        </p:cTn>
                                        <p:tgtEl>
                                          <p:spTgt spid="1289"/>
                                        </p:tgtEl>
                                        <p:attrNameLst>
                                          <p:attrName>style.visibility</p:attrName>
                                        </p:attrNameLst>
                                      </p:cBhvr>
                                      <p:to>
                                        <p:strVal val="visible"/>
                                      </p:to>
                                    </p:set>
                                    <p:animEffect transition="in" filter="fade">
                                      <p:cBhvr>
                                        <p:cTn id="394" dur="100"/>
                                        <p:tgtEl>
                                          <p:spTgt spid="1289"/>
                                        </p:tgtEl>
                                      </p:cBhvr>
                                    </p:animEffect>
                                  </p:childTnLst>
                                </p:cTn>
                              </p:par>
                            </p:childTnLst>
                          </p:cTn>
                        </p:par>
                        <p:par>
                          <p:cTn id="395" fill="hold">
                            <p:stCondLst>
                              <p:cond delay="600"/>
                            </p:stCondLst>
                            <p:childTnLst>
                              <p:par>
                                <p:cTn id="396" presetID="10" presetClass="entr" presetSubtype="0" fill="hold" nodeType="afterEffect">
                                  <p:stCondLst>
                                    <p:cond delay="0"/>
                                  </p:stCondLst>
                                  <p:childTnLst>
                                    <p:set>
                                      <p:cBhvr>
                                        <p:cTn id="397" dur="1" fill="hold">
                                          <p:stCondLst>
                                            <p:cond delay="0"/>
                                          </p:stCondLst>
                                        </p:cTn>
                                        <p:tgtEl>
                                          <p:spTgt spid="1283"/>
                                        </p:tgtEl>
                                        <p:attrNameLst>
                                          <p:attrName>style.visibility</p:attrName>
                                        </p:attrNameLst>
                                      </p:cBhvr>
                                      <p:to>
                                        <p:strVal val="visible"/>
                                      </p:to>
                                    </p:set>
                                    <p:animEffect transition="in" filter="fade">
                                      <p:cBhvr>
                                        <p:cTn id="398" dur="100"/>
                                        <p:tgtEl>
                                          <p:spTgt spid="1283"/>
                                        </p:tgtEl>
                                      </p:cBhvr>
                                    </p:animEffect>
                                  </p:childTnLst>
                                </p:cTn>
                              </p:par>
                            </p:childTnLst>
                          </p:cTn>
                        </p:par>
                        <p:par>
                          <p:cTn id="399" fill="hold">
                            <p:stCondLst>
                              <p:cond delay="700"/>
                            </p:stCondLst>
                            <p:childTnLst>
                              <p:par>
                                <p:cTn id="400" presetID="10" presetClass="entr" presetSubtype="0" fill="hold" nodeType="afterEffect">
                                  <p:stCondLst>
                                    <p:cond delay="0"/>
                                  </p:stCondLst>
                                  <p:childTnLst>
                                    <p:set>
                                      <p:cBhvr>
                                        <p:cTn id="401" dur="1" fill="hold">
                                          <p:stCondLst>
                                            <p:cond delay="0"/>
                                          </p:stCondLst>
                                        </p:cTn>
                                        <p:tgtEl>
                                          <p:spTgt spid="1160"/>
                                        </p:tgtEl>
                                        <p:attrNameLst>
                                          <p:attrName>style.visibility</p:attrName>
                                        </p:attrNameLst>
                                      </p:cBhvr>
                                      <p:to>
                                        <p:strVal val="visible"/>
                                      </p:to>
                                    </p:set>
                                    <p:animEffect transition="in" filter="fade">
                                      <p:cBhvr>
                                        <p:cTn id="402" dur="100"/>
                                        <p:tgtEl>
                                          <p:spTgt spid="1160"/>
                                        </p:tgtEl>
                                      </p:cBhvr>
                                    </p:animEffect>
                                  </p:childTnLst>
                                </p:cTn>
                              </p:par>
                            </p:childTnLst>
                          </p:cTn>
                        </p:par>
                        <p:par>
                          <p:cTn id="403" fill="hold">
                            <p:stCondLst>
                              <p:cond delay="800"/>
                            </p:stCondLst>
                            <p:childTnLst>
                              <p:par>
                                <p:cTn id="404" presetID="10" presetClass="entr" presetSubtype="0" fill="hold" nodeType="afterEffect">
                                  <p:stCondLst>
                                    <p:cond delay="0"/>
                                  </p:stCondLst>
                                  <p:childTnLst>
                                    <p:set>
                                      <p:cBhvr>
                                        <p:cTn id="405" dur="1" fill="hold">
                                          <p:stCondLst>
                                            <p:cond delay="0"/>
                                          </p:stCondLst>
                                        </p:cTn>
                                        <p:tgtEl>
                                          <p:spTgt spid="1154"/>
                                        </p:tgtEl>
                                        <p:attrNameLst>
                                          <p:attrName>style.visibility</p:attrName>
                                        </p:attrNameLst>
                                      </p:cBhvr>
                                      <p:to>
                                        <p:strVal val="visible"/>
                                      </p:to>
                                    </p:set>
                                    <p:animEffect transition="in" filter="fade">
                                      <p:cBhvr>
                                        <p:cTn id="406" dur="100"/>
                                        <p:tgtEl>
                                          <p:spTgt spid="1154"/>
                                        </p:tgtEl>
                                      </p:cBhvr>
                                    </p:animEffect>
                                  </p:childTnLst>
                                </p:cTn>
                              </p:par>
                            </p:childTnLst>
                          </p:cTn>
                        </p:par>
                        <p:par>
                          <p:cTn id="407" fill="hold">
                            <p:stCondLst>
                              <p:cond delay="900"/>
                            </p:stCondLst>
                            <p:childTnLst>
                              <p:par>
                                <p:cTn id="408" presetID="10" presetClass="entr" presetSubtype="0" fill="hold" nodeType="afterEffect">
                                  <p:stCondLst>
                                    <p:cond delay="0"/>
                                  </p:stCondLst>
                                  <p:childTnLst>
                                    <p:set>
                                      <p:cBhvr>
                                        <p:cTn id="409" dur="1" fill="hold">
                                          <p:stCondLst>
                                            <p:cond delay="0"/>
                                          </p:stCondLst>
                                        </p:cTn>
                                        <p:tgtEl>
                                          <p:spTgt spid="1277"/>
                                        </p:tgtEl>
                                        <p:attrNameLst>
                                          <p:attrName>style.visibility</p:attrName>
                                        </p:attrNameLst>
                                      </p:cBhvr>
                                      <p:to>
                                        <p:strVal val="visible"/>
                                      </p:to>
                                    </p:set>
                                    <p:animEffect transition="in" filter="fade">
                                      <p:cBhvr>
                                        <p:cTn id="410" dur="100"/>
                                        <p:tgtEl>
                                          <p:spTgt spid="1277"/>
                                        </p:tgtEl>
                                      </p:cBhvr>
                                    </p:animEffect>
                                  </p:childTnLst>
                                </p:cTn>
                              </p:par>
                            </p:childTnLst>
                          </p:cTn>
                        </p:par>
                        <p:par>
                          <p:cTn id="411" fill="hold">
                            <p:stCondLst>
                              <p:cond delay="1000"/>
                            </p:stCondLst>
                            <p:childTnLst>
                              <p:par>
                                <p:cTn id="412" presetID="10" presetClass="entr" presetSubtype="0" fill="hold" nodeType="afterEffect">
                                  <p:stCondLst>
                                    <p:cond delay="0"/>
                                  </p:stCondLst>
                                  <p:childTnLst>
                                    <p:set>
                                      <p:cBhvr>
                                        <p:cTn id="413" dur="1" fill="hold">
                                          <p:stCondLst>
                                            <p:cond delay="0"/>
                                          </p:stCondLst>
                                        </p:cTn>
                                        <p:tgtEl>
                                          <p:spTgt spid="1271"/>
                                        </p:tgtEl>
                                        <p:attrNameLst>
                                          <p:attrName>style.visibility</p:attrName>
                                        </p:attrNameLst>
                                      </p:cBhvr>
                                      <p:to>
                                        <p:strVal val="visible"/>
                                      </p:to>
                                    </p:set>
                                    <p:animEffect transition="in" filter="fade">
                                      <p:cBhvr>
                                        <p:cTn id="414" dur="100"/>
                                        <p:tgtEl>
                                          <p:spTgt spid="1271"/>
                                        </p:tgtEl>
                                      </p:cBhvr>
                                    </p:animEffect>
                                  </p:childTnLst>
                                </p:cTn>
                              </p:par>
                            </p:childTnLst>
                          </p:cTn>
                        </p:par>
                        <p:par>
                          <p:cTn id="415" fill="hold">
                            <p:stCondLst>
                              <p:cond delay="1100"/>
                            </p:stCondLst>
                            <p:childTnLst>
                              <p:par>
                                <p:cTn id="416" presetID="10" presetClass="entr" presetSubtype="0" fill="hold" nodeType="afterEffect">
                                  <p:stCondLst>
                                    <p:cond delay="0"/>
                                  </p:stCondLst>
                                  <p:childTnLst>
                                    <p:set>
                                      <p:cBhvr>
                                        <p:cTn id="417" dur="1" fill="hold">
                                          <p:stCondLst>
                                            <p:cond delay="0"/>
                                          </p:stCondLst>
                                        </p:cTn>
                                        <p:tgtEl>
                                          <p:spTgt spid="1265"/>
                                        </p:tgtEl>
                                        <p:attrNameLst>
                                          <p:attrName>style.visibility</p:attrName>
                                        </p:attrNameLst>
                                      </p:cBhvr>
                                      <p:to>
                                        <p:strVal val="visible"/>
                                      </p:to>
                                    </p:set>
                                    <p:animEffect transition="in" filter="fade">
                                      <p:cBhvr>
                                        <p:cTn id="418" dur="100"/>
                                        <p:tgtEl>
                                          <p:spTgt spid="1265"/>
                                        </p:tgtEl>
                                      </p:cBhvr>
                                    </p:animEffect>
                                  </p:childTnLst>
                                </p:cTn>
                              </p:par>
                            </p:childTnLst>
                          </p:cTn>
                        </p:par>
                        <p:par>
                          <p:cTn id="419" fill="hold">
                            <p:stCondLst>
                              <p:cond delay="1200"/>
                            </p:stCondLst>
                            <p:childTnLst>
                              <p:par>
                                <p:cTn id="420" presetID="10" presetClass="entr" presetSubtype="0" fill="hold" nodeType="afterEffect">
                                  <p:stCondLst>
                                    <p:cond delay="0"/>
                                  </p:stCondLst>
                                  <p:childTnLst>
                                    <p:set>
                                      <p:cBhvr>
                                        <p:cTn id="421" dur="1" fill="hold">
                                          <p:stCondLst>
                                            <p:cond delay="0"/>
                                          </p:stCondLst>
                                        </p:cTn>
                                        <p:tgtEl>
                                          <p:spTgt spid="1259"/>
                                        </p:tgtEl>
                                        <p:attrNameLst>
                                          <p:attrName>style.visibility</p:attrName>
                                        </p:attrNameLst>
                                      </p:cBhvr>
                                      <p:to>
                                        <p:strVal val="visible"/>
                                      </p:to>
                                    </p:set>
                                    <p:animEffect transition="in" filter="fade">
                                      <p:cBhvr>
                                        <p:cTn id="422" dur="100"/>
                                        <p:tgtEl>
                                          <p:spTgt spid="1259"/>
                                        </p:tgtEl>
                                      </p:cBhvr>
                                    </p:animEffect>
                                  </p:childTnLst>
                                </p:cTn>
                              </p:par>
                            </p:childTnLst>
                          </p:cTn>
                        </p:par>
                        <p:par>
                          <p:cTn id="423" fill="hold">
                            <p:stCondLst>
                              <p:cond delay="1300"/>
                            </p:stCondLst>
                            <p:childTnLst>
                              <p:par>
                                <p:cTn id="424" presetID="10" presetClass="entr" presetSubtype="0" fill="hold" nodeType="afterEffect">
                                  <p:stCondLst>
                                    <p:cond delay="0"/>
                                  </p:stCondLst>
                                  <p:childTnLst>
                                    <p:set>
                                      <p:cBhvr>
                                        <p:cTn id="425" dur="1" fill="hold">
                                          <p:stCondLst>
                                            <p:cond delay="0"/>
                                          </p:stCondLst>
                                        </p:cTn>
                                        <p:tgtEl>
                                          <p:spTgt spid="1256"/>
                                        </p:tgtEl>
                                        <p:attrNameLst>
                                          <p:attrName>style.visibility</p:attrName>
                                        </p:attrNameLst>
                                      </p:cBhvr>
                                      <p:to>
                                        <p:strVal val="visible"/>
                                      </p:to>
                                    </p:set>
                                    <p:animEffect transition="in" filter="fade">
                                      <p:cBhvr>
                                        <p:cTn id="426" dur="100"/>
                                        <p:tgtEl>
                                          <p:spTgt spid="1256"/>
                                        </p:tgtEl>
                                      </p:cBhvr>
                                    </p:animEffect>
                                  </p:childTnLst>
                                </p:cTn>
                              </p:par>
                            </p:childTnLst>
                          </p:cTn>
                        </p:par>
                        <p:par>
                          <p:cTn id="427" fill="hold">
                            <p:stCondLst>
                              <p:cond delay="1400"/>
                            </p:stCondLst>
                            <p:childTnLst>
                              <p:par>
                                <p:cTn id="428" presetID="10" presetClass="entr" presetSubtype="0" fill="hold" nodeType="afterEffect">
                                  <p:stCondLst>
                                    <p:cond delay="0"/>
                                  </p:stCondLst>
                                  <p:childTnLst>
                                    <p:set>
                                      <p:cBhvr>
                                        <p:cTn id="429" dur="1" fill="hold">
                                          <p:stCondLst>
                                            <p:cond delay="0"/>
                                          </p:stCondLst>
                                        </p:cTn>
                                        <p:tgtEl>
                                          <p:spTgt spid="1253"/>
                                        </p:tgtEl>
                                        <p:attrNameLst>
                                          <p:attrName>style.visibility</p:attrName>
                                        </p:attrNameLst>
                                      </p:cBhvr>
                                      <p:to>
                                        <p:strVal val="visible"/>
                                      </p:to>
                                    </p:set>
                                    <p:animEffect transition="in" filter="fade">
                                      <p:cBhvr>
                                        <p:cTn id="430" dur="100"/>
                                        <p:tgtEl>
                                          <p:spTgt spid="1253"/>
                                        </p:tgtEl>
                                      </p:cBhvr>
                                    </p:animEffect>
                                  </p:childTnLst>
                                </p:cTn>
                              </p:par>
                            </p:childTnLst>
                          </p:cTn>
                        </p:par>
                        <p:par>
                          <p:cTn id="431" fill="hold">
                            <p:stCondLst>
                              <p:cond delay="1500"/>
                            </p:stCondLst>
                            <p:childTnLst>
                              <p:par>
                                <p:cTn id="432" presetID="10" presetClass="entr" presetSubtype="0" fill="hold" nodeType="afterEffect">
                                  <p:stCondLst>
                                    <p:cond delay="0"/>
                                  </p:stCondLst>
                                  <p:childTnLst>
                                    <p:set>
                                      <p:cBhvr>
                                        <p:cTn id="433" dur="1" fill="hold">
                                          <p:stCondLst>
                                            <p:cond delay="0"/>
                                          </p:stCondLst>
                                        </p:cTn>
                                        <p:tgtEl>
                                          <p:spTgt spid="1250"/>
                                        </p:tgtEl>
                                        <p:attrNameLst>
                                          <p:attrName>style.visibility</p:attrName>
                                        </p:attrNameLst>
                                      </p:cBhvr>
                                      <p:to>
                                        <p:strVal val="visible"/>
                                      </p:to>
                                    </p:set>
                                    <p:animEffect transition="in" filter="fade">
                                      <p:cBhvr>
                                        <p:cTn id="434" dur="100"/>
                                        <p:tgtEl>
                                          <p:spTgt spid="1250"/>
                                        </p:tgtEl>
                                      </p:cBhvr>
                                    </p:animEffect>
                                  </p:childTnLst>
                                </p:cTn>
                              </p:par>
                            </p:childTnLst>
                          </p:cTn>
                        </p:par>
                        <p:par>
                          <p:cTn id="435" fill="hold">
                            <p:stCondLst>
                              <p:cond delay="1600"/>
                            </p:stCondLst>
                            <p:childTnLst>
                              <p:par>
                                <p:cTn id="436" presetID="10" presetClass="entr" presetSubtype="0" fill="hold" nodeType="afterEffect">
                                  <p:stCondLst>
                                    <p:cond delay="0"/>
                                  </p:stCondLst>
                                  <p:childTnLst>
                                    <p:set>
                                      <p:cBhvr>
                                        <p:cTn id="437" dur="1" fill="hold">
                                          <p:stCondLst>
                                            <p:cond delay="0"/>
                                          </p:stCondLst>
                                        </p:cTn>
                                        <p:tgtEl>
                                          <p:spTgt spid="1244"/>
                                        </p:tgtEl>
                                        <p:attrNameLst>
                                          <p:attrName>style.visibility</p:attrName>
                                        </p:attrNameLst>
                                      </p:cBhvr>
                                      <p:to>
                                        <p:strVal val="visible"/>
                                      </p:to>
                                    </p:set>
                                    <p:animEffect transition="in" filter="fade">
                                      <p:cBhvr>
                                        <p:cTn id="438" dur="100"/>
                                        <p:tgtEl>
                                          <p:spTgt spid="1244"/>
                                        </p:tgtEl>
                                      </p:cBhvr>
                                    </p:animEffect>
                                  </p:childTnLst>
                                </p:cTn>
                              </p:par>
                            </p:childTnLst>
                          </p:cTn>
                        </p:par>
                        <p:par>
                          <p:cTn id="439" fill="hold">
                            <p:stCondLst>
                              <p:cond delay="1700"/>
                            </p:stCondLst>
                            <p:childTnLst>
                              <p:par>
                                <p:cTn id="440" presetID="10" presetClass="entr" presetSubtype="0" fill="hold" nodeType="afterEffect">
                                  <p:stCondLst>
                                    <p:cond delay="0"/>
                                  </p:stCondLst>
                                  <p:childTnLst>
                                    <p:set>
                                      <p:cBhvr>
                                        <p:cTn id="441" dur="1" fill="hold">
                                          <p:stCondLst>
                                            <p:cond delay="0"/>
                                          </p:stCondLst>
                                        </p:cTn>
                                        <p:tgtEl>
                                          <p:spTgt spid="1214"/>
                                        </p:tgtEl>
                                        <p:attrNameLst>
                                          <p:attrName>style.visibility</p:attrName>
                                        </p:attrNameLst>
                                      </p:cBhvr>
                                      <p:to>
                                        <p:strVal val="visible"/>
                                      </p:to>
                                    </p:set>
                                    <p:animEffect transition="in" filter="fade">
                                      <p:cBhvr>
                                        <p:cTn id="442" dur="100"/>
                                        <p:tgtEl>
                                          <p:spTgt spid="1214"/>
                                        </p:tgtEl>
                                      </p:cBhvr>
                                    </p:animEffect>
                                  </p:childTnLst>
                                </p:cTn>
                              </p:par>
                            </p:childTnLst>
                          </p:cTn>
                        </p:par>
                        <p:par>
                          <p:cTn id="443" fill="hold">
                            <p:stCondLst>
                              <p:cond delay="1800"/>
                            </p:stCondLst>
                            <p:childTnLst>
                              <p:par>
                                <p:cTn id="444" presetID="10" presetClass="entr" presetSubtype="0" fill="hold" nodeType="afterEffect">
                                  <p:stCondLst>
                                    <p:cond delay="0"/>
                                  </p:stCondLst>
                                  <p:childTnLst>
                                    <p:set>
                                      <p:cBhvr>
                                        <p:cTn id="445" dur="1" fill="hold">
                                          <p:stCondLst>
                                            <p:cond delay="0"/>
                                          </p:stCondLst>
                                        </p:cTn>
                                        <p:tgtEl>
                                          <p:spTgt spid="1202"/>
                                        </p:tgtEl>
                                        <p:attrNameLst>
                                          <p:attrName>style.visibility</p:attrName>
                                        </p:attrNameLst>
                                      </p:cBhvr>
                                      <p:to>
                                        <p:strVal val="visible"/>
                                      </p:to>
                                    </p:set>
                                    <p:animEffect transition="in" filter="fade">
                                      <p:cBhvr>
                                        <p:cTn id="446" dur="100"/>
                                        <p:tgtEl>
                                          <p:spTgt spid="1202"/>
                                        </p:tgtEl>
                                      </p:cBhvr>
                                    </p:animEffect>
                                  </p:childTnLst>
                                </p:cTn>
                              </p:par>
                            </p:childTnLst>
                          </p:cTn>
                        </p:par>
                        <p:par>
                          <p:cTn id="447" fill="hold">
                            <p:stCondLst>
                              <p:cond delay="1900"/>
                            </p:stCondLst>
                            <p:childTnLst>
                              <p:par>
                                <p:cTn id="448" presetID="10" presetClass="entr" presetSubtype="0" fill="hold" nodeType="afterEffect">
                                  <p:stCondLst>
                                    <p:cond delay="0"/>
                                  </p:stCondLst>
                                  <p:childTnLst>
                                    <p:set>
                                      <p:cBhvr>
                                        <p:cTn id="449" dur="1" fill="hold">
                                          <p:stCondLst>
                                            <p:cond delay="0"/>
                                          </p:stCondLst>
                                        </p:cTn>
                                        <p:tgtEl>
                                          <p:spTgt spid="1196"/>
                                        </p:tgtEl>
                                        <p:attrNameLst>
                                          <p:attrName>style.visibility</p:attrName>
                                        </p:attrNameLst>
                                      </p:cBhvr>
                                      <p:to>
                                        <p:strVal val="visible"/>
                                      </p:to>
                                    </p:set>
                                    <p:animEffect transition="in" filter="fade">
                                      <p:cBhvr>
                                        <p:cTn id="450" dur="100"/>
                                        <p:tgtEl>
                                          <p:spTgt spid="1196"/>
                                        </p:tgtEl>
                                      </p:cBhvr>
                                    </p:animEffect>
                                  </p:childTnLst>
                                </p:cTn>
                              </p:par>
                            </p:childTnLst>
                          </p:cTn>
                        </p:par>
                        <p:par>
                          <p:cTn id="451" fill="hold">
                            <p:stCondLst>
                              <p:cond delay="2000"/>
                            </p:stCondLst>
                            <p:childTnLst>
                              <p:par>
                                <p:cTn id="452" presetID="10" presetClass="entr" presetSubtype="0" fill="hold" nodeType="afterEffect">
                                  <p:stCondLst>
                                    <p:cond delay="0"/>
                                  </p:stCondLst>
                                  <p:childTnLst>
                                    <p:set>
                                      <p:cBhvr>
                                        <p:cTn id="453" dur="1" fill="hold">
                                          <p:stCondLst>
                                            <p:cond delay="0"/>
                                          </p:stCondLst>
                                        </p:cTn>
                                        <p:tgtEl>
                                          <p:spTgt spid="1190"/>
                                        </p:tgtEl>
                                        <p:attrNameLst>
                                          <p:attrName>style.visibility</p:attrName>
                                        </p:attrNameLst>
                                      </p:cBhvr>
                                      <p:to>
                                        <p:strVal val="visible"/>
                                      </p:to>
                                    </p:set>
                                    <p:animEffect transition="in" filter="fade">
                                      <p:cBhvr>
                                        <p:cTn id="454" dur="100"/>
                                        <p:tgtEl>
                                          <p:spTgt spid="1190"/>
                                        </p:tgtEl>
                                      </p:cBhvr>
                                    </p:animEffect>
                                  </p:childTnLst>
                                </p:cTn>
                              </p:par>
                            </p:childTnLst>
                          </p:cTn>
                        </p:par>
                        <p:par>
                          <p:cTn id="455" fill="hold">
                            <p:stCondLst>
                              <p:cond delay="2100"/>
                            </p:stCondLst>
                            <p:childTnLst>
                              <p:par>
                                <p:cTn id="456" presetID="10" presetClass="entr" presetSubtype="0" fill="hold" nodeType="afterEffect">
                                  <p:stCondLst>
                                    <p:cond delay="0"/>
                                  </p:stCondLst>
                                  <p:childTnLst>
                                    <p:set>
                                      <p:cBhvr>
                                        <p:cTn id="457" dur="1" fill="hold">
                                          <p:stCondLst>
                                            <p:cond delay="0"/>
                                          </p:stCondLst>
                                        </p:cTn>
                                        <p:tgtEl>
                                          <p:spTgt spid="1163"/>
                                        </p:tgtEl>
                                        <p:attrNameLst>
                                          <p:attrName>style.visibility</p:attrName>
                                        </p:attrNameLst>
                                      </p:cBhvr>
                                      <p:to>
                                        <p:strVal val="visible"/>
                                      </p:to>
                                    </p:set>
                                    <p:animEffect transition="in" filter="fade">
                                      <p:cBhvr>
                                        <p:cTn id="458" dur="100"/>
                                        <p:tgtEl>
                                          <p:spTgt spid="1163"/>
                                        </p:tgtEl>
                                      </p:cBhvr>
                                    </p:animEffect>
                                  </p:childTnLst>
                                </p:cTn>
                              </p:par>
                            </p:childTnLst>
                          </p:cTn>
                        </p:par>
                        <p:par>
                          <p:cTn id="459" fill="hold">
                            <p:stCondLst>
                              <p:cond delay="2200"/>
                            </p:stCondLst>
                            <p:childTnLst>
                              <p:par>
                                <p:cTn id="460" presetID="10" presetClass="entr" presetSubtype="0" fill="hold" nodeType="afterEffect">
                                  <p:stCondLst>
                                    <p:cond delay="0"/>
                                  </p:stCondLst>
                                  <p:childTnLst>
                                    <p:set>
                                      <p:cBhvr>
                                        <p:cTn id="461" dur="1" fill="hold">
                                          <p:stCondLst>
                                            <p:cond delay="0"/>
                                          </p:stCondLst>
                                        </p:cTn>
                                        <p:tgtEl>
                                          <p:spTgt spid="1145"/>
                                        </p:tgtEl>
                                        <p:attrNameLst>
                                          <p:attrName>style.visibility</p:attrName>
                                        </p:attrNameLst>
                                      </p:cBhvr>
                                      <p:to>
                                        <p:strVal val="visible"/>
                                      </p:to>
                                    </p:set>
                                    <p:animEffect transition="in" filter="fade">
                                      <p:cBhvr>
                                        <p:cTn id="462" dur="100"/>
                                        <p:tgtEl>
                                          <p:spTgt spid="1145"/>
                                        </p:tgtEl>
                                      </p:cBhvr>
                                    </p:animEffect>
                                  </p:childTnLst>
                                </p:cTn>
                              </p:par>
                            </p:childTnLst>
                          </p:cTn>
                        </p:par>
                        <p:par>
                          <p:cTn id="463" fill="hold">
                            <p:stCondLst>
                              <p:cond delay="2300"/>
                            </p:stCondLst>
                            <p:childTnLst>
                              <p:par>
                                <p:cTn id="464" presetID="10" presetClass="entr" presetSubtype="0" fill="hold" nodeType="afterEffect">
                                  <p:stCondLst>
                                    <p:cond delay="0"/>
                                  </p:stCondLst>
                                  <p:childTnLst>
                                    <p:set>
                                      <p:cBhvr>
                                        <p:cTn id="465" dur="1" fill="hold">
                                          <p:stCondLst>
                                            <p:cond delay="0"/>
                                          </p:stCondLst>
                                        </p:cTn>
                                        <p:tgtEl>
                                          <p:spTgt spid="1139"/>
                                        </p:tgtEl>
                                        <p:attrNameLst>
                                          <p:attrName>style.visibility</p:attrName>
                                        </p:attrNameLst>
                                      </p:cBhvr>
                                      <p:to>
                                        <p:strVal val="visible"/>
                                      </p:to>
                                    </p:set>
                                    <p:animEffect transition="in" filter="fade">
                                      <p:cBhvr>
                                        <p:cTn id="466" dur="100"/>
                                        <p:tgtEl>
                                          <p:spTgt spid="1139"/>
                                        </p:tgtEl>
                                      </p:cBhvr>
                                    </p:animEffect>
                                  </p:childTnLst>
                                </p:cTn>
                              </p:par>
                            </p:childTnLst>
                          </p:cTn>
                        </p:par>
                        <p:par>
                          <p:cTn id="467" fill="hold">
                            <p:stCondLst>
                              <p:cond delay="2400"/>
                            </p:stCondLst>
                            <p:childTnLst>
                              <p:par>
                                <p:cTn id="468" presetID="10" presetClass="entr" presetSubtype="0" fill="hold" nodeType="afterEffect">
                                  <p:stCondLst>
                                    <p:cond delay="0"/>
                                  </p:stCondLst>
                                  <p:childTnLst>
                                    <p:set>
                                      <p:cBhvr>
                                        <p:cTn id="469" dur="1" fill="hold">
                                          <p:stCondLst>
                                            <p:cond delay="0"/>
                                          </p:stCondLst>
                                        </p:cTn>
                                        <p:tgtEl>
                                          <p:spTgt spid="1133"/>
                                        </p:tgtEl>
                                        <p:attrNameLst>
                                          <p:attrName>style.visibility</p:attrName>
                                        </p:attrNameLst>
                                      </p:cBhvr>
                                      <p:to>
                                        <p:strVal val="visible"/>
                                      </p:to>
                                    </p:set>
                                    <p:animEffect transition="in" filter="fade">
                                      <p:cBhvr>
                                        <p:cTn id="470" dur="100"/>
                                        <p:tgtEl>
                                          <p:spTgt spid="1133"/>
                                        </p:tgtEl>
                                      </p:cBhvr>
                                    </p:animEffect>
                                  </p:childTnLst>
                                </p:cTn>
                              </p:par>
                            </p:childTnLst>
                          </p:cTn>
                        </p:par>
                        <p:par>
                          <p:cTn id="471" fill="hold">
                            <p:stCondLst>
                              <p:cond delay="2500"/>
                            </p:stCondLst>
                            <p:childTnLst>
                              <p:par>
                                <p:cTn id="472" presetID="10" presetClass="entr" presetSubtype="0" fill="hold" nodeType="afterEffect">
                                  <p:stCondLst>
                                    <p:cond delay="0"/>
                                  </p:stCondLst>
                                  <p:childTnLst>
                                    <p:set>
                                      <p:cBhvr>
                                        <p:cTn id="473" dur="1" fill="hold">
                                          <p:stCondLst>
                                            <p:cond delay="0"/>
                                          </p:stCondLst>
                                        </p:cTn>
                                        <p:tgtEl>
                                          <p:spTgt spid="1127"/>
                                        </p:tgtEl>
                                        <p:attrNameLst>
                                          <p:attrName>style.visibility</p:attrName>
                                        </p:attrNameLst>
                                      </p:cBhvr>
                                      <p:to>
                                        <p:strVal val="visible"/>
                                      </p:to>
                                    </p:set>
                                    <p:animEffect transition="in" filter="fade">
                                      <p:cBhvr>
                                        <p:cTn id="474" dur="100"/>
                                        <p:tgtEl>
                                          <p:spTgt spid="1127"/>
                                        </p:tgtEl>
                                      </p:cBhvr>
                                    </p:animEffect>
                                  </p:childTnLst>
                                </p:cTn>
                              </p:par>
                            </p:childTnLst>
                          </p:cTn>
                        </p:par>
                        <p:par>
                          <p:cTn id="475" fill="hold">
                            <p:stCondLst>
                              <p:cond delay="2600"/>
                            </p:stCondLst>
                            <p:childTnLst>
                              <p:par>
                                <p:cTn id="476" presetID="10" presetClass="entr" presetSubtype="0" fill="hold" nodeType="afterEffect">
                                  <p:stCondLst>
                                    <p:cond delay="0"/>
                                  </p:stCondLst>
                                  <p:childTnLst>
                                    <p:set>
                                      <p:cBhvr>
                                        <p:cTn id="477" dur="1" fill="hold">
                                          <p:stCondLst>
                                            <p:cond delay="0"/>
                                          </p:stCondLst>
                                        </p:cTn>
                                        <p:tgtEl>
                                          <p:spTgt spid="1121"/>
                                        </p:tgtEl>
                                        <p:attrNameLst>
                                          <p:attrName>style.visibility</p:attrName>
                                        </p:attrNameLst>
                                      </p:cBhvr>
                                      <p:to>
                                        <p:strVal val="visible"/>
                                      </p:to>
                                    </p:set>
                                    <p:animEffect transition="in" filter="fade">
                                      <p:cBhvr>
                                        <p:cTn id="478" dur="100"/>
                                        <p:tgtEl>
                                          <p:spTgt spid="1121"/>
                                        </p:tgtEl>
                                      </p:cBhvr>
                                    </p:animEffect>
                                  </p:childTnLst>
                                </p:cTn>
                              </p:par>
                            </p:childTnLst>
                          </p:cTn>
                        </p:par>
                        <p:par>
                          <p:cTn id="479" fill="hold">
                            <p:stCondLst>
                              <p:cond delay="2700"/>
                            </p:stCondLst>
                            <p:childTnLst>
                              <p:par>
                                <p:cTn id="480" presetID="10" presetClass="entr" presetSubtype="0" fill="hold" nodeType="afterEffect">
                                  <p:stCondLst>
                                    <p:cond delay="0"/>
                                  </p:stCondLst>
                                  <p:childTnLst>
                                    <p:set>
                                      <p:cBhvr>
                                        <p:cTn id="481" dur="1" fill="hold">
                                          <p:stCondLst>
                                            <p:cond delay="0"/>
                                          </p:stCondLst>
                                        </p:cTn>
                                        <p:tgtEl>
                                          <p:spTgt spid="1184"/>
                                        </p:tgtEl>
                                        <p:attrNameLst>
                                          <p:attrName>style.visibility</p:attrName>
                                        </p:attrNameLst>
                                      </p:cBhvr>
                                      <p:to>
                                        <p:strVal val="visible"/>
                                      </p:to>
                                    </p:set>
                                    <p:animEffect transition="in" filter="fade">
                                      <p:cBhvr>
                                        <p:cTn id="482" dur="100"/>
                                        <p:tgtEl>
                                          <p:spTgt spid="1184"/>
                                        </p:tgtEl>
                                      </p:cBhvr>
                                    </p:animEffect>
                                  </p:childTnLst>
                                </p:cTn>
                              </p:par>
                            </p:childTnLst>
                          </p:cTn>
                        </p:par>
                        <p:par>
                          <p:cTn id="483" fill="hold">
                            <p:stCondLst>
                              <p:cond delay="2800"/>
                            </p:stCondLst>
                            <p:childTnLst>
                              <p:par>
                                <p:cTn id="484" presetID="10" presetClass="entr" presetSubtype="0" fill="hold" nodeType="afterEffect">
                                  <p:stCondLst>
                                    <p:cond delay="0"/>
                                  </p:stCondLst>
                                  <p:childTnLst>
                                    <p:set>
                                      <p:cBhvr>
                                        <p:cTn id="485" dur="1" fill="hold">
                                          <p:stCondLst>
                                            <p:cond delay="0"/>
                                          </p:stCondLst>
                                        </p:cTn>
                                        <p:tgtEl>
                                          <p:spTgt spid="1178"/>
                                        </p:tgtEl>
                                        <p:attrNameLst>
                                          <p:attrName>style.visibility</p:attrName>
                                        </p:attrNameLst>
                                      </p:cBhvr>
                                      <p:to>
                                        <p:strVal val="visible"/>
                                      </p:to>
                                    </p:set>
                                    <p:animEffect transition="in" filter="fade">
                                      <p:cBhvr>
                                        <p:cTn id="486" dur="100"/>
                                        <p:tgtEl>
                                          <p:spTgt spid="1178"/>
                                        </p:tgtEl>
                                      </p:cBhvr>
                                    </p:animEffect>
                                  </p:childTnLst>
                                </p:cTn>
                              </p:par>
                            </p:childTnLst>
                          </p:cTn>
                        </p:par>
                        <p:par>
                          <p:cTn id="487" fill="hold">
                            <p:stCondLst>
                              <p:cond delay="2900"/>
                            </p:stCondLst>
                            <p:childTnLst>
                              <p:par>
                                <p:cTn id="488" presetID="10" presetClass="entr" presetSubtype="0" fill="hold" nodeType="afterEffect">
                                  <p:stCondLst>
                                    <p:cond delay="0"/>
                                  </p:stCondLst>
                                  <p:childTnLst>
                                    <p:set>
                                      <p:cBhvr>
                                        <p:cTn id="489" dur="1" fill="hold">
                                          <p:stCondLst>
                                            <p:cond delay="0"/>
                                          </p:stCondLst>
                                        </p:cTn>
                                        <p:tgtEl>
                                          <p:spTgt spid="737"/>
                                        </p:tgtEl>
                                        <p:attrNameLst>
                                          <p:attrName>style.visibility</p:attrName>
                                        </p:attrNameLst>
                                      </p:cBhvr>
                                      <p:to>
                                        <p:strVal val="visible"/>
                                      </p:to>
                                    </p:set>
                                    <p:animEffect transition="in" filter="fade">
                                      <p:cBhvr>
                                        <p:cTn id="490" dur="100"/>
                                        <p:tgtEl>
                                          <p:spTgt spid="737"/>
                                        </p:tgtEl>
                                      </p:cBhvr>
                                    </p:animEffect>
                                  </p:childTnLst>
                                </p:cTn>
                              </p:par>
                            </p:childTnLst>
                          </p:cTn>
                        </p:par>
                        <p:par>
                          <p:cTn id="491" fill="hold">
                            <p:stCondLst>
                              <p:cond delay="3000"/>
                            </p:stCondLst>
                            <p:childTnLst>
                              <p:par>
                                <p:cTn id="492" presetID="10" presetClass="entr" presetSubtype="0" fill="hold" nodeType="afterEffect">
                                  <p:stCondLst>
                                    <p:cond delay="0"/>
                                  </p:stCondLst>
                                  <p:childTnLst>
                                    <p:set>
                                      <p:cBhvr>
                                        <p:cTn id="493" dur="1" fill="hold">
                                          <p:stCondLst>
                                            <p:cond delay="0"/>
                                          </p:stCondLst>
                                        </p:cTn>
                                        <p:tgtEl>
                                          <p:spTgt spid="1091"/>
                                        </p:tgtEl>
                                        <p:attrNameLst>
                                          <p:attrName>style.visibility</p:attrName>
                                        </p:attrNameLst>
                                      </p:cBhvr>
                                      <p:to>
                                        <p:strVal val="visible"/>
                                      </p:to>
                                    </p:set>
                                    <p:animEffect transition="in" filter="fade">
                                      <p:cBhvr>
                                        <p:cTn id="494" dur="100"/>
                                        <p:tgtEl>
                                          <p:spTgt spid="1091"/>
                                        </p:tgtEl>
                                      </p:cBhvr>
                                    </p:animEffect>
                                  </p:childTnLst>
                                </p:cTn>
                              </p:par>
                            </p:childTnLst>
                          </p:cTn>
                        </p:par>
                        <p:par>
                          <p:cTn id="495" fill="hold">
                            <p:stCondLst>
                              <p:cond delay="3100"/>
                            </p:stCondLst>
                            <p:childTnLst>
                              <p:par>
                                <p:cTn id="496" presetID="10" presetClass="entr" presetSubtype="0" fill="hold" nodeType="afterEffect">
                                  <p:stCondLst>
                                    <p:cond delay="0"/>
                                  </p:stCondLst>
                                  <p:childTnLst>
                                    <p:set>
                                      <p:cBhvr>
                                        <p:cTn id="497" dur="1" fill="hold">
                                          <p:stCondLst>
                                            <p:cond delay="0"/>
                                          </p:stCondLst>
                                        </p:cTn>
                                        <p:tgtEl>
                                          <p:spTgt spid="1085"/>
                                        </p:tgtEl>
                                        <p:attrNameLst>
                                          <p:attrName>style.visibility</p:attrName>
                                        </p:attrNameLst>
                                      </p:cBhvr>
                                      <p:to>
                                        <p:strVal val="visible"/>
                                      </p:to>
                                    </p:set>
                                    <p:animEffect transition="in" filter="fade">
                                      <p:cBhvr>
                                        <p:cTn id="498" dur="100"/>
                                        <p:tgtEl>
                                          <p:spTgt spid="1085"/>
                                        </p:tgtEl>
                                      </p:cBhvr>
                                    </p:animEffect>
                                  </p:childTnLst>
                                </p:cTn>
                              </p:par>
                            </p:childTnLst>
                          </p:cTn>
                        </p:par>
                        <p:par>
                          <p:cTn id="499" fill="hold">
                            <p:stCondLst>
                              <p:cond delay="3200"/>
                            </p:stCondLst>
                            <p:childTnLst>
                              <p:par>
                                <p:cTn id="500" presetID="10" presetClass="entr" presetSubtype="0" fill="hold" nodeType="afterEffect">
                                  <p:stCondLst>
                                    <p:cond delay="0"/>
                                  </p:stCondLst>
                                  <p:childTnLst>
                                    <p:set>
                                      <p:cBhvr>
                                        <p:cTn id="501" dur="1" fill="hold">
                                          <p:stCondLst>
                                            <p:cond delay="0"/>
                                          </p:stCondLst>
                                        </p:cTn>
                                        <p:tgtEl>
                                          <p:spTgt spid="1079"/>
                                        </p:tgtEl>
                                        <p:attrNameLst>
                                          <p:attrName>style.visibility</p:attrName>
                                        </p:attrNameLst>
                                      </p:cBhvr>
                                      <p:to>
                                        <p:strVal val="visible"/>
                                      </p:to>
                                    </p:set>
                                    <p:animEffect transition="in" filter="fade">
                                      <p:cBhvr>
                                        <p:cTn id="502" dur="100"/>
                                        <p:tgtEl>
                                          <p:spTgt spid="1079"/>
                                        </p:tgtEl>
                                      </p:cBhvr>
                                    </p:animEffect>
                                  </p:childTnLst>
                                </p:cTn>
                              </p:par>
                            </p:childTnLst>
                          </p:cTn>
                        </p:par>
                        <p:par>
                          <p:cTn id="503" fill="hold">
                            <p:stCondLst>
                              <p:cond delay="3300"/>
                            </p:stCondLst>
                            <p:childTnLst>
                              <p:par>
                                <p:cTn id="504" presetID="10" presetClass="entr" presetSubtype="0" fill="hold" nodeType="afterEffect">
                                  <p:stCondLst>
                                    <p:cond delay="0"/>
                                  </p:stCondLst>
                                  <p:childTnLst>
                                    <p:set>
                                      <p:cBhvr>
                                        <p:cTn id="505" dur="1" fill="hold">
                                          <p:stCondLst>
                                            <p:cond delay="0"/>
                                          </p:stCondLst>
                                        </p:cTn>
                                        <p:tgtEl>
                                          <p:spTgt spid="1118"/>
                                        </p:tgtEl>
                                        <p:attrNameLst>
                                          <p:attrName>style.visibility</p:attrName>
                                        </p:attrNameLst>
                                      </p:cBhvr>
                                      <p:to>
                                        <p:strVal val="visible"/>
                                      </p:to>
                                    </p:set>
                                    <p:animEffect transition="in" filter="fade">
                                      <p:cBhvr>
                                        <p:cTn id="506" dur="100"/>
                                        <p:tgtEl>
                                          <p:spTgt spid="1118"/>
                                        </p:tgtEl>
                                      </p:cBhvr>
                                    </p:animEffect>
                                  </p:childTnLst>
                                </p:cTn>
                              </p:par>
                            </p:childTnLst>
                          </p:cTn>
                        </p:par>
                        <p:par>
                          <p:cTn id="507" fill="hold">
                            <p:stCondLst>
                              <p:cond delay="3400"/>
                            </p:stCondLst>
                            <p:childTnLst>
                              <p:par>
                                <p:cTn id="508" presetID="10" presetClass="entr" presetSubtype="0" fill="hold" nodeType="afterEffect">
                                  <p:stCondLst>
                                    <p:cond delay="0"/>
                                  </p:stCondLst>
                                  <p:childTnLst>
                                    <p:set>
                                      <p:cBhvr>
                                        <p:cTn id="509" dur="1" fill="hold">
                                          <p:stCondLst>
                                            <p:cond delay="0"/>
                                          </p:stCondLst>
                                        </p:cTn>
                                        <p:tgtEl>
                                          <p:spTgt spid="1112"/>
                                        </p:tgtEl>
                                        <p:attrNameLst>
                                          <p:attrName>style.visibility</p:attrName>
                                        </p:attrNameLst>
                                      </p:cBhvr>
                                      <p:to>
                                        <p:strVal val="visible"/>
                                      </p:to>
                                    </p:set>
                                    <p:animEffect transition="in" filter="fade">
                                      <p:cBhvr>
                                        <p:cTn id="510" dur="100"/>
                                        <p:tgtEl>
                                          <p:spTgt spid="1112"/>
                                        </p:tgtEl>
                                      </p:cBhvr>
                                    </p:animEffect>
                                  </p:childTnLst>
                                </p:cTn>
                              </p:par>
                            </p:childTnLst>
                          </p:cTn>
                        </p:par>
                        <p:par>
                          <p:cTn id="511" fill="hold">
                            <p:stCondLst>
                              <p:cond delay="3500"/>
                            </p:stCondLst>
                            <p:childTnLst>
                              <p:par>
                                <p:cTn id="512" presetID="10" presetClass="entr" presetSubtype="0" fill="hold" nodeType="afterEffect">
                                  <p:stCondLst>
                                    <p:cond delay="0"/>
                                  </p:stCondLst>
                                  <p:childTnLst>
                                    <p:set>
                                      <p:cBhvr>
                                        <p:cTn id="513" dur="1" fill="hold">
                                          <p:stCondLst>
                                            <p:cond delay="0"/>
                                          </p:stCondLst>
                                        </p:cTn>
                                        <p:tgtEl>
                                          <p:spTgt spid="1094"/>
                                        </p:tgtEl>
                                        <p:attrNameLst>
                                          <p:attrName>style.visibility</p:attrName>
                                        </p:attrNameLst>
                                      </p:cBhvr>
                                      <p:to>
                                        <p:strVal val="visible"/>
                                      </p:to>
                                    </p:set>
                                    <p:animEffect transition="in" filter="fade">
                                      <p:cBhvr>
                                        <p:cTn id="514" dur="100"/>
                                        <p:tgtEl>
                                          <p:spTgt spid="1094"/>
                                        </p:tgtEl>
                                      </p:cBhvr>
                                    </p:animEffect>
                                  </p:childTnLst>
                                </p:cTn>
                              </p:par>
                            </p:childTnLst>
                          </p:cTn>
                        </p:par>
                        <p:par>
                          <p:cTn id="515" fill="hold">
                            <p:stCondLst>
                              <p:cond delay="3600"/>
                            </p:stCondLst>
                            <p:childTnLst>
                              <p:par>
                                <p:cTn id="516" presetID="10" presetClass="entr" presetSubtype="0" fill="hold" nodeType="afterEffect">
                                  <p:stCondLst>
                                    <p:cond delay="0"/>
                                  </p:stCondLst>
                                  <p:childTnLst>
                                    <p:set>
                                      <p:cBhvr>
                                        <p:cTn id="517" dur="1" fill="hold">
                                          <p:stCondLst>
                                            <p:cond delay="0"/>
                                          </p:stCondLst>
                                        </p:cTn>
                                        <p:tgtEl>
                                          <p:spTgt spid="758"/>
                                        </p:tgtEl>
                                        <p:attrNameLst>
                                          <p:attrName>style.visibility</p:attrName>
                                        </p:attrNameLst>
                                      </p:cBhvr>
                                      <p:to>
                                        <p:strVal val="visible"/>
                                      </p:to>
                                    </p:set>
                                    <p:animEffect transition="in" filter="fade">
                                      <p:cBhvr>
                                        <p:cTn id="518" dur="100"/>
                                        <p:tgtEl>
                                          <p:spTgt spid="758"/>
                                        </p:tgtEl>
                                      </p:cBhvr>
                                    </p:animEffect>
                                  </p:childTnLst>
                                </p:cTn>
                              </p:par>
                            </p:childTnLst>
                          </p:cTn>
                        </p:par>
                        <p:par>
                          <p:cTn id="519" fill="hold">
                            <p:stCondLst>
                              <p:cond delay="3700"/>
                            </p:stCondLst>
                            <p:childTnLst>
                              <p:par>
                                <p:cTn id="520" presetID="10" presetClass="entr" presetSubtype="0" fill="hold" nodeType="afterEffect">
                                  <p:stCondLst>
                                    <p:cond delay="0"/>
                                  </p:stCondLst>
                                  <p:childTnLst>
                                    <p:set>
                                      <p:cBhvr>
                                        <p:cTn id="521" dur="1" fill="hold">
                                          <p:stCondLst>
                                            <p:cond delay="0"/>
                                          </p:stCondLst>
                                        </p:cTn>
                                        <p:tgtEl>
                                          <p:spTgt spid="746"/>
                                        </p:tgtEl>
                                        <p:attrNameLst>
                                          <p:attrName>style.visibility</p:attrName>
                                        </p:attrNameLst>
                                      </p:cBhvr>
                                      <p:to>
                                        <p:strVal val="visible"/>
                                      </p:to>
                                    </p:set>
                                    <p:animEffect transition="in" filter="fade">
                                      <p:cBhvr>
                                        <p:cTn id="522" dur="100"/>
                                        <p:tgtEl>
                                          <p:spTgt spid="746"/>
                                        </p:tgtEl>
                                      </p:cBhvr>
                                    </p:animEffect>
                                  </p:childTnLst>
                                </p:cTn>
                              </p:par>
                            </p:childTnLst>
                          </p:cTn>
                        </p:par>
                        <p:par>
                          <p:cTn id="523" fill="hold">
                            <p:stCondLst>
                              <p:cond delay="3800"/>
                            </p:stCondLst>
                            <p:childTnLst>
                              <p:par>
                                <p:cTn id="524" presetID="10" presetClass="entr" presetSubtype="0" fill="hold" nodeType="afterEffect">
                                  <p:stCondLst>
                                    <p:cond delay="0"/>
                                  </p:stCondLst>
                                  <p:childTnLst>
                                    <p:set>
                                      <p:cBhvr>
                                        <p:cTn id="525" dur="1" fill="hold">
                                          <p:stCondLst>
                                            <p:cond delay="0"/>
                                          </p:stCondLst>
                                        </p:cTn>
                                        <p:tgtEl>
                                          <p:spTgt spid="740"/>
                                        </p:tgtEl>
                                        <p:attrNameLst>
                                          <p:attrName>style.visibility</p:attrName>
                                        </p:attrNameLst>
                                      </p:cBhvr>
                                      <p:to>
                                        <p:strVal val="visible"/>
                                      </p:to>
                                    </p:set>
                                    <p:animEffect transition="in" filter="fade">
                                      <p:cBhvr>
                                        <p:cTn id="526" dur="100"/>
                                        <p:tgtEl>
                                          <p:spTgt spid="740"/>
                                        </p:tgtEl>
                                      </p:cBhvr>
                                    </p:animEffect>
                                  </p:childTnLst>
                                </p:cTn>
                              </p:par>
                            </p:childTnLst>
                          </p:cTn>
                        </p:par>
                        <p:par>
                          <p:cTn id="527" fill="hold">
                            <p:stCondLst>
                              <p:cond delay="3900"/>
                            </p:stCondLst>
                            <p:childTnLst>
                              <p:par>
                                <p:cTn id="528" presetID="10" presetClass="entr" presetSubtype="0" fill="hold" nodeType="afterEffect">
                                  <p:stCondLst>
                                    <p:cond delay="0"/>
                                  </p:stCondLst>
                                  <p:childTnLst>
                                    <p:set>
                                      <p:cBhvr>
                                        <p:cTn id="529" dur="1" fill="hold">
                                          <p:stCondLst>
                                            <p:cond delay="0"/>
                                          </p:stCondLst>
                                        </p:cTn>
                                        <p:tgtEl>
                                          <p:spTgt spid="1073"/>
                                        </p:tgtEl>
                                        <p:attrNameLst>
                                          <p:attrName>style.visibility</p:attrName>
                                        </p:attrNameLst>
                                      </p:cBhvr>
                                      <p:to>
                                        <p:strVal val="visible"/>
                                      </p:to>
                                    </p:set>
                                    <p:animEffect transition="in" filter="fade">
                                      <p:cBhvr>
                                        <p:cTn id="530" dur="100"/>
                                        <p:tgtEl>
                                          <p:spTgt spid="1073"/>
                                        </p:tgtEl>
                                      </p:cBhvr>
                                    </p:animEffect>
                                  </p:childTnLst>
                                </p:cTn>
                              </p:par>
                            </p:childTnLst>
                          </p:cTn>
                        </p:par>
                        <p:par>
                          <p:cTn id="531" fill="hold">
                            <p:stCondLst>
                              <p:cond delay="4000"/>
                            </p:stCondLst>
                            <p:childTnLst>
                              <p:par>
                                <p:cTn id="532" presetID="10" presetClass="entr" presetSubtype="0" fill="hold" nodeType="afterEffect">
                                  <p:stCondLst>
                                    <p:cond delay="0"/>
                                  </p:stCondLst>
                                  <p:childTnLst>
                                    <p:set>
                                      <p:cBhvr>
                                        <p:cTn id="533" dur="1" fill="hold">
                                          <p:stCondLst>
                                            <p:cond delay="0"/>
                                          </p:stCondLst>
                                        </p:cTn>
                                        <p:tgtEl>
                                          <p:spTgt spid="1067"/>
                                        </p:tgtEl>
                                        <p:attrNameLst>
                                          <p:attrName>style.visibility</p:attrName>
                                        </p:attrNameLst>
                                      </p:cBhvr>
                                      <p:to>
                                        <p:strVal val="visible"/>
                                      </p:to>
                                    </p:set>
                                    <p:animEffect transition="in" filter="fade">
                                      <p:cBhvr>
                                        <p:cTn id="534" dur="100"/>
                                        <p:tgtEl>
                                          <p:spTgt spid="1067"/>
                                        </p:tgtEl>
                                      </p:cBhvr>
                                    </p:animEffect>
                                  </p:childTnLst>
                                </p:cTn>
                              </p:par>
                            </p:childTnLst>
                          </p:cTn>
                        </p:par>
                        <p:par>
                          <p:cTn id="535" fill="hold">
                            <p:stCondLst>
                              <p:cond delay="4100"/>
                            </p:stCondLst>
                            <p:childTnLst>
                              <p:par>
                                <p:cTn id="536" presetID="10" presetClass="entr" presetSubtype="0" fill="hold" nodeType="afterEffect">
                                  <p:stCondLst>
                                    <p:cond delay="0"/>
                                  </p:stCondLst>
                                  <p:childTnLst>
                                    <p:set>
                                      <p:cBhvr>
                                        <p:cTn id="537" dur="1" fill="hold">
                                          <p:stCondLst>
                                            <p:cond delay="0"/>
                                          </p:stCondLst>
                                        </p:cTn>
                                        <p:tgtEl>
                                          <p:spTgt spid="1061"/>
                                        </p:tgtEl>
                                        <p:attrNameLst>
                                          <p:attrName>style.visibility</p:attrName>
                                        </p:attrNameLst>
                                      </p:cBhvr>
                                      <p:to>
                                        <p:strVal val="visible"/>
                                      </p:to>
                                    </p:set>
                                    <p:animEffect transition="in" filter="fade">
                                      <p:cBhvr>
                                        <p:cTn id="538" dur="100"/>
                                        <p:tgtEl>
                                          <p:spTgt spid="1061"/>
                                        </p:tgtEl>
                                      </p:cBhvr>
                                    </p:animEffect>
                                  </p:childTnLst>
                                </p:cTn>
                              </p:par>
                            </p:childTnLst>
                          </p:cTn>
                        </p:par>
                        <p:par>
                          <p:cTn id="539" fill="hold">
                            <p:stCondLst>
                              <p:cond delay="4200"/>
                            </p:stCondLst>
                            <p:childTnLst>
                              <p:par>
                                <p:cTn id="540" presetID="10" presetClass="entr" presetSubtype="0" fill="hold" nodeType="afterEffect">
                                  <p:stCondLst>
                                    <p:cond delay="0"/>
                                  </p:stCondLst>
                                  <p:childTnLst>
                                    <p:set>
                                      <p:cBhvr>
                                        <p:cTn id="541" dur="1" fill="hold">
                                          <p:stCondLst>
                                            <p:cond delay="0"/>
                                          </p:stCondLst>
                                        </p:cTn>
                                        <p:tgtEl>
                                          <p:spTgt spid="1055"/>
                                        </p:tgtEl>
                                        <p:attrNameLst>
                                          <p:attrName>style.visibility</p:attrName>
                                        </p:attrNameLst>
                                      </p:cBhvr>
                                      <p:to>
                                        <p:strVal val="visible"/>
                                      </p:to>
                                    </p:set>
                                    <p:animEffect transition="in" filter="fade">
                                      <p:cBhvr>
                                        <p:cTn id="542" dur="100"/>
                                        <p:tgtEl>
                                          <p:spTgt spid="1055"/>
                                        </p:tgtEl>
                                      </p:cBhvr>
                                    </p:animEffect>
                                  </p:childTnLst>
                                </p:cTn>
                              </p:par>
                            </p:childTnLst>
                          </p:cTn>
                        </p:par>
                        <p:par>
                          <p:cTn id="543" fill="hold">
                            <p:stCondLst>
                              <p:cond delay="4300"/>
                            </p:stCondLst>
                            <p:childTnLst>
                              <p:par>
                                <p:cTn id="544" presetID="10" presetClass="entr" presetSubtype="0" fill="hold" nodeType="afterEffect">
                                  <p:stCondLst>
                                    <p:cond delay="0"/>
                                  </p:stCondLst>
                                  <p:childTnLst>
                                    <p:set>
                                      <p:cBhvr>
                                        <p:cTn id="545" dur="1" fill="hold">
                                          <p:stCondLst>
                                            <p:cond delay="0"/>
                                          </p:stCondLst>
                                        </p:cTn>
                                        <p:tgtEl>
                                          <p:spTgt spid="1103"/>
                                        </p:tgtEl>
                                        <p:attrNameLst>
                                          <p:attrName>style.visibility</p:attrName>
                                        </p:attrNameLst>
                                      </p:cBhvr>
                                      <p:to>
                                        <p:strVal val="visible"/>
                                      </p:to>
                                    </p:set>
                                    <p:animEffect transition="in" filter="fade">
                                      <p:cBhvr>
                                        <p:cTn id="546" dur="100"/>
                                        <p:tgtEl>
                                          <p:spTgt spid="1103"/>
                                        </p:tgtEl>
                                      </p:cBhvr>
                                    </p:animEffect>
                                  </p:childTnLst>
                                </p:cTn>
                              </p:par>
                            </p:childTnLst>
                          </p:cTn>
                        </p:par>
                        <p:par>
                          <p:cTn id="547" fill="hold">
                            <p:stCondLst>
                              <p:cond delay="4400"/>
                            </p:stCondLst>
                            <p:childTnLst>
                              <p:par>
                                <p:cTn id="548" presetID="10" presetClass="entr" presetSubtype="0" fill="hold" nodeType="afterEffect">
                                  <p:stCondLst>
                                    <p:cond delay="0"/>
                                  </p:stCondLst>
                                  <p:childTnLst>
                                    <p:set>
                                      <p:cBhvr>
                                        <p:cTn id="549" dur="1" fill="hold">
                                          <p:stCondLst>
                                            <p:cond delay="0"/>
                                          </p:stCondLst>
                                        </p:cTn>
                                        <p:tgtEl>
                                          <p:spTgt spid="1097"/>
                                        </p:tgtEl>
                                        <p:attrNameLst>
                                          <p:attrName>style.visibility</p:attrName>
                                        </p:attrNameLst>
                                      </p:cBhvr>
                                      <p:to>
                                        <p:strVal val="visible"/>
                                      </p:to>
                                    </p:set>
                                    <p:animEffect transition="in" filter="fade">
                                      <p:cBhvr>
                                        <p:cTn id="550" dur="100"/>
                                        <p:tgtEl>
                                          <p:spTgt spid="1097"/>
                                        </p:tgtEl>
                                      </p:cBhvr>
                                    </p:animEffect>
                                  </p:childTnLst>
                                </p:cTn>
                              </p:par>
                            </p:childTnLst>
                          </p:cTn>
                        </p:par>
                        <p:par>
                          <p:cTn id="551" fill="hold">
                            <p:stCondLst>
                              <p:cond delay="4500"/>
                            </p:stCondLst>
                            <p:childTnLst>
                              <p:par>
                                <p:cTn id="552" presetID="10" presetClass="entr" presetSubtype="0" fill="hold" nodeType="afterEffect">
                                  <p:stCondLst>
                                    <p:cond delay="0"/>
                                  </p:stCondLst>
                                  <p:childTnLst>
                                    <p:set>
                                      <p:cBhvr>
                                        <p:cTn id="553" dur="1" fill="hold">
                                          <p:stCondLst>
                                            <p:cond delay="0"/>
                                          </p:stCondLst>
                                        </p:cTn>
                                        <p:tgtEl>
                                          <p:spTgt spid="1049"/>
                                        </p:tgtEl>
                                        <p:attrNameLst>
                                          <p:attrName>style.visibility</p:attrName>
                                        </p:attrNameLst>
                                      </p:cBhvr>
                                      <p:to>
                                        <p:strVal val="visible"/>
                                      </p:to>
                                    </p:set>
                                    <p:animEffect transition="in" filter="fade">
                                      <p:cBhvr>
                                        <p:cTn id="554" dur="100"/>
                                        <p:tgtEl>
                                          <p:spTgt spid="1049"/>
                                        </p:tgtEl>
                                      </p:cBhvr>
                                    </p:animEffect>
                                  </p:childTnLst>
                                </p:cTn>
                              </p:par>
                            </p:childTnLst>
                          </p:cTn>
                        </p:par>
                        <p:par>
                          <p:cTn id="555" fill="hold">
                            <p:stCondLst>
                              <p:cond delay="4600"/>
                            </p:stCondLst>
                            <p:childTnLst>
                              <p:par>
                                <p:cTn id="556" presetID="10" presetClass="entr" presetSubtype="0" fill="hold" nodeType="afterEffect">
                                  <p:stCondLst>
                                    <p:cond delay="0"/>
                                  </p:stCondLst>
                                  <p:childTnLst>
                                    <p:set>
                                      <p:cBhvr>
                                        <p:cTn id="557" dur="1" fill="hold">
                                          <p:stCondLst>
                                            <p:cond delay="0"/>
                                          </p:stCondLst>
                                        </p:cTn>
                                        <p:tgtEl>
                                          <p:spTgt spid="1043"/>
                                        </p:tgtEl>
                                        <p:attrNameLst>
                                          <p:attrName>style.visibility</p:attrName>
                                        </p:attrNameLst>
                                      </p:cBhvr>
                                      <p:to>
                                        <p:strVal val="visible"/>
                                      </p:to>
                                    </p:set>
                                    <p:animEffect transition="in" filter="fade">
                                      <p:cBhvr>
                                        <p:cTn id="558" dur="100"/>
                                        <p:tgtEl>
                                          <p:spTgt spid="1043"/>
                                        </p:tgtEl>
                                      </p:cBhvr>
                                    </p:animEffect>
                                  </p:childTnLst>
                                </p:cTn>
                              </p:par>
                            </p:childTnLst>
                          </p:cTn>
                        </p:par>
                        <p:par>
                          <p:cTn id="559" fill="hold">
                            <p:stCondLst>
                              <p:cond delay="4700"/>
                            </p:stCondLst>
                            <p:childTnLst>
                              <p:par>
                                <p:cTn id="560" presetID="10" presetClass="entr" presetSubtype="0" fill="hold" nodeType="afterEffect">
                                  <p:stCondLst>
                                    <p:cond delay="0"/>
                                  </p:stCondLst>
                                  <p:childTnLst>
                                    <p:set>
                                      <p:cBhvr>
                                        <p:cTn id="561" dur="1" fill="hold">
                                          <p:stCondLst>
                                            <p:cond delay="0"/>
                                          </p:stCondLst>
                                        </p:cTn>
                                        <p:tgtEl>
                                          <p:spTgt spid="1037"/>
                                        </p:tgtEl>
                                        <p:attrNameLst>
                                          <p:attrName>style.visibility</p:attrName>
                                        </p:attrNameLst>
                                      </p:cBhvr>
                                      <p:to>
                                        <p:strVal val="visible"/>
                                      </p:to>
                                    </p:set>
                                    <p:animEffect transition="in" filter="fade">
                                      <p:cBhvr>
                                        <p:cTn id="562" dur="100"/>
                                        <p:tgtEl>
                                          <p:spTgt spid="1037"/>
                                        </p:tgtEl>
                                      </p:cBhvr>
                                    </p:animEffect>
                                  </p:childTnLst>
                                </p:cTn>
                              </p:par>
                            </p:childTnLst>
                          </p:cTn>
                        </p:par>
                        <p:par>
                          <p:cTn id="563" fill="hold">
                            <p:stCondLst>
                              <p:cond delay="4800"/>
                            </p:stCondLst>
                            <p:childTnLst>
                              <p:par>
                                <p:cTn id="564" presetID="10" presetClass="entr" presetSubtype="0" fill="hold" nodeType="afterEffect">
                                  <p:stCondLst>
                                    <p:cond delay="0"/>
                                  </p:stCondLst>
                                  <p:childTnLst>
                                    <p:set>
                                      <p:cBhvr>
                                        <p:cTn id="565" dur="1" fill="hold">
                                          <p:stCondLst>
                                            <p:cond delay="0"/>
                                          </p:stCondLst>
                                        </p:cTn>
                                        <p:tgtEl>
                                          <p:spTgt spid="1031"/>
                                        </p:tgtEl>
                                        <p:attrNameLst>
                                          <p:attrName>style.visibility</p:attrName>
                                        </p:attrNameLst>
                                      </p:cBhvr>
                                      <p:to>
                                        <p:strVal val="visible"/>
                                      </p:to>
                                    </p:set>
                                    <p:animEffect transition="in" filter="fade">
                                      <p:cBhvr>
                                        <p:cTn id="566" dur="100"/>
                                        <p:tgtEl>
                                          <p:spTgt spid="1031"/>
                                        </p:tgtEl>
                                      </p:cBhvr>
                                    </p:animEffect>
                                  </p:childTnLst>
                                </p:cTn>
                              </p:par>
                            </p:childTnLst>
                          </p:cTn>
                        </p:par>
                        <p:par>
                          <p:cTn id="567" fill="hold">
                            <p:stCondLst>
                              <p:cond delay="4900"/>
                            </p:stCondLst>
                            <p:childTnLst>
                              <p:par>
                                <p:cTn id="568" presetID="10" presetClass="entr" presetSubtype="0" fill="hold" nodeType="afterEffect">
                                  <p:stCondLst>
                                    <p:cond delay="0"/>
                                  </p:stCondLst>
                                  <p:childTnLst>
                                    <p:set>
                                      <p:cBhvr>
                                        <p:cTn id="569" dur="1" fill="hold">
                                          <p:stCondLst>
                                            <p:cond delay="0"/>
                                          </p:stCondLst>
                                        </p:cTn>
                                        <p:tgtEl>
                                          <p:spTgt spid="1025"/>
                                        </p:tgtEl>
                                        <p:attrNameLst>
                                          <p:attrName>style.visibility</p:attrName>
                                        </p:attrNameLst>
                                      </p:cBhvr>
                                      <p:to>
                                        <p:strVal val="visible"/>
                                      </p:to>
                                    </p:set>
                                    <p:animEffect transition="in" filter="fade">
                                      <p:cBhvr>
                                        <p:cTn id="570" dur="100"/>
                                        <p:tgtEl>
                                          <p:spTgt spid="1025"/>
                                        </p:tgtEl>
                                      </p:cBhvr>
                                    </p:animEffect>
                                  </p:childTnLst>
                                </p:cTn>
                              </p:par>
                            </p:childTnLst>
                          </p:cTn>
                        </p:par>
                        <p:par>
                          <p:cTn id="571" fill="hold">
                            <p:stCondLst>
                              <p:cond delay="5000"/>
                            </p:stCondLst>
                            <p:childTnLst>
                              <p:par>
                                <p:cTn id="572" presetID="10" presetClass="entr" presetSubtype="0" fill="hold" nodeType="afterEffect">
                                  <p:stCondLst>
                                    <p:cond delay="0"/>
                                  </p:stCondLst>
                                  <p:childTnLst>
                                    <p:set>
                                      <p:cBhvr>
                                        <p:cTn id="573" dur="1" fill="hold">
                                          <p:stCondLst>
                                            <p:cond delay="0"/>
                                          </p:stCondLst>
                                        </p:cTn>
                                        <p:tgtEl>
                                          <p:spTgt spid="1019"/>
                                        </p:tgtEl>
                                        <p:attrNameLst>
                                          <p:attrName>style.visibility</p:attrName>
                                        </p:attrNameLst>
                                      </p:cBhvr>
                                      <p:to>
                                        <p:strVal val="visible"/>
                                      </p:to>
                                    </p:set>
                                    <p:animEffect transition="in" filter="fade">
                                      <p:cBhvr>
                                        <p:cTn id="574" dur="100"/>
                                        <p:tgtEl>
                                          <p:spTgt spid="1019"/>
                                        </p:tgtEl>
                                      </p:cBhvr>
                                    </p:animEffect>
                                  </p:childTnLst>
                                </p:cTn>
                              </p:par>
                            </p:childTnLst>
                          </p:cTn>
                        </p:par>
                        <p:par>
                          <p:cTn id="575" fill="hold">
                            <p:stCondLst>
                              <p:cond delay="5100"/>
                            </p:stCondLst>
                            <p:childTnLst>
                              <p:par>
                                <p:cTn id="576" presetID="10" presetClass="entr" presetSubtype="0" fill="hold" nodeType="afterEffect">
                                  <p:stCondLst>
                                    <p:cond delay="0"/>
                                  </p:stCondLst>
                                  <p:childTnLst>
                                    <p:set>
                                      <p:cBhvr>
                                        <p:cTn id="577" dur="1" fill="hold">
                                          <p:stCondLst>
                                            <p:cond delay="0"/>
                                          </p:stCondLst>
                                        </p:cTn>
                                        <p:tgtEl>
                                          <p:spTgt spid="1013"/>
                                        </p:tgtEl>
                                        <p:attrNameLst>
                                          <p:attrName>style.visibility</p:attrName>
                                        </p:attrNameLst>
                                      </p:cBhvr>
                                      <p:to>
                                        <p:strVal val="visible"/>
                                      </p:to>
                                    </p:set>
                                    <p:animEffect transition="in" filter="fade">
                                      <p:cBhvr>
                                        <p:cTn id="578" dur="100"/>
                                        <p:tgtEl>
                                          <p:spTgt spid="1013"/>
                                        </p:tgtEl>
                                      </p:cBhvr>
                                    </p:animEffect>
                                  </p:childTnLst>
                                </p:cTn>
                              </p:par>
                            </p:childTnLst>
                          </p:cTn>
                        </p:par>
                        <p:par>
                          <p:cTn id="579" fill="hold">
                            <p:stCondLst>
                              <p:cond delay="5200"/>
                            </p:stCondLst>
                            <p:childTnLst>
                              <p:par>
                                <p:cTn id="580" presetID="10" presetClass="entr" presetSubtype="0" fill="hold" nodeType="afterEffect">
                                  <p:stCondLst>
                                    <p:cond delay="0"/>
                                  </p:stCondLst>
                                  <p:childTnLst>
                                    <p:set>
                                      <p:cBhvr>
                                        <p:cTn id="581" dur="1" fill="hold">
                                          <p:stCondLst>
                                            <p:cond delay="0"/>
                                          </p:stCondLst>
                                        </p:cTn>
                                        <p:tgtEl>
                                          <p:spTgt spid="1007"/>
                                        </p:tgtEl>
                                        <p:attrNameLst>
                                          <p:attrName>style.visibility</p:attrName>
                                        </p:attrNameLst>
                                      </p:cBhvr>
                                      <p:to>
                                        <p:strVal val="visible"/>
                                      </p:to>
                                    </p:set>
                                    <p:animEffect transition="in" filter="fade">
                                      <p:cBhvr>
                                        <p:cTn id="582" dur="100"/>
                                        <p:tgtEl>
                                          <p:spTgt spid="1007"/>
                                        </p:tgtEl>
                                      </p:cBhvr>
                                    </p:animEffect>
                                  </p:childTnLst>
                                </p:cTn>
                              </p:par>
                            </p:childTnLst>
                          </p:cTn>
                        </p:par>
                        <p:par>
                          <p:cTn id="583" fill="hold">
                            <p:stCondLst>
                              <p:cond delay="5300"/>
                            </p:stCondLst>
                            <p:childTnLst>
                              <p:par>
                                <p:cTn id="584" presetID="10" presetClass="entr" presetSubtype="0" fill="hold" nodeType="afterEffect">
                                  <p:stCondLst>
                                    <p:cond delay="0"/>
                                  </p:stCondLst>
                                  <p:childTnLst>
                                    <p:set>
                                      <p:cBhvr>
                                        <p:cTn id="585" dur="1" fill="hold">
                                          <p:stCondLst>
                                            <p:cond delay="0"/>
                                          </p:stCondLst>
                                        </p:cTn>
                                        <p:tgtEl>
                                          <p:spTgt spid="1001"/>
                                        </p:tgtEl>
                                        <p:attrNameLst>
                                          <p:attrName>style.visibility</p:attrName>
                                        </p:attrNameLst>
                                      </p:cBhvr>
                                      <p:to>
                                        <p:strVal val="visible"/>
                                      </p:to>
                                    </p:set>
                                    <p:animEffect transition="in" filter="fade">
                                      <p:cBhvr>
                                        <p:cTn id="586" dur="100"/>
                                        <p:tgtEl>
                                          <p:spTgt spid="1001"/>
                                        </p:tgtEl>
                                      </p:cBhvr>
                                    </p:animEffect>
                                  </p:childTnLst>
                                </p:cTn>
                              </p:par>
                            </p:childTnLst>
                          </p:cTn>
                        </p:par>
                        <p:par>
                          <p:cTn id="587" fill="hold">
                            <p:stCondLst>
                              <p:cond delay="5400"/>
                            </p:stCondLst>
                            <p:childTnLst>
                              <p:par>
                                <p:cTn id="588" presetID="10" presetClass="entr" presetSubtype="0" fill="hold" nodeType="afterEffect">
                                  <p:stCondLst>
                                    <p:cond delay="0"/>
                                  </p:stCondLst>
                                  <p:childTnLst>
                                    <p:set>
                                      <p:cBhvr>
                                        <p:cTn id="589" dur="1" fill="hold">
                                          <p:stCondLst>
                                            <p:cond delay="0"/>
                                          </p:stCondLst>
                                        </p:cTn>
                                        <p:tgtEl>
                                          <p:spTgt spid="995"/>
                                        </p:tgtEl>
                                        <p:attrNameLst>
                                          <p:attrName>style.visibility</p:attrName>
                                        </p:attrNameLst>
                                      </p:cBhvr>
                                      <p:to>
                                        <p:strVal val="visible"/>
                                      </p:to>
                                    </p:set>
                                    <p:animEffect transition="in" filter="fade">
                                      <p:cBhvr>
                                        <p:cTn id="590" dur="100"/>
                                        <p:tgtEl>
                                          <p:spTgt spid="995"/>
                                        </p:tgtEl>
                                      </p:cBhvr>
                                    </p:animEffect>
                                  </p:childTnLst>
                                </p:cTn>
                              </p:par>
                            </p:childTnLst>
                          </p:cTn>
                        </p:par>
                        <p:par>
                          <p:cTn id="591" fill="hold">
                            <p:stCondLst>
                              <p:cond delay="5500"/>
                            </p:stCondLst>
                            <p:childTnLst>
                              <p:par>
                                <p:cTn id="592" presetID="10" presetClass="entr" presetSubtype="0" fill="hold" nodeType="afterEffect">
                                  <p:stCondLst>
                                    <p:cond delay="0"/>
                                  </p:stCondLst>
                                  <p:childTnLst>
                                    <p:set>
                                      <p:cBhvr>
                                        <p:cTn id="593" dur="1" fill="hold">
                                          <p:stCondLst>
                                            <p:cond delay="0"/>
                                          </p:stCondLst>
                                        </p:cTn>
                                        <p:tgtEl>
                                          <p:spTgt spid="989"/>
                                        </p:tgtEl>
                                        <p:attrNameLst>
                                          <p:attrName>style.visibility</p:attrName>
                                        </p:attrNameLst>
                                      </p:cBhvr>
                                      <p:to>
                                        <p:strVal val="visible"/>
                                      </p:to>
                                    </p:set>
                                    <p:animEffect transition="in" filter="fade">
                                      <p:cBhvr>
                                        <p:cTn id="594" dur="100"/>
                                        <p:tgtEl>
                                          <p:spTgt spid="989"/>
                                        </p:tgtEl>
                                      </p:cBhvr>
                                    </p:animEffect>
                                  </p:childTnLst>
                                </p:cTn>
                              </p:par>
                            </p:childTnLst>
                          </p:cTn>
                        </p:par>
                        <p:par>
                          <p:cTn id="595" fill="hold">
                            <p:stCondLst>
                              <p:cond delay="5600"/>
                            </p:stCondLst>
                            <p:childTnLst>
                              <p:par>
                                <p:cTn id="596" presetID="10" presetClass="entr" presetSubtype="0" fill="hold" nodeType="afterEffect">
                                  <p:stCondLst>
                                    <p:cond delay="0"/>
                                  </p:stCondLst>
                                  <p:childTnLst>
                                    <p:set>
                                      <p:cBhvr>
                                        <p:cTn id="597" dur="1" fill="hold">
                                          <p:stCondLst>
                                            <p:cond delay="0"/>
                                          </p:stCondLst>
                                        </p:cTn>
                                        <p:tgtEl>
                                          <p:spTgt spid="1238"/>
                                        </p:tgtEl>
                                        <p:attrNameLst>
                                          <p:attrName>style.visibility</p:attrName>
                                        </p:attrNameLst>
                                      </p:cBhvr>
                                      <p:to>
                                        <p:strVal val="visible"/>
                                      </p:to>
                                    </p:set>
                                    <p:animEffect transition="in" filter="fade">
                                      <p:cBhvr>
                                        <p:cTn id="598" dur="100"/>
                                        <p:tgtEl>
                                          <p:spTgt spid="1238"/>
                                        </p:tgtEl>
                                      </p:cBhvr>
                                    </p:animEffect>
                                  </p:childTnLst>
                                </p:cTn>
                              </p:par>
                            </p:childTnLst>
                          </p:cTn>
                        </p:par>
                        <p:par>
                          <p:cTn id="599" fill="hold">
                            <p:stCondLst>
                              <p:cond delay="5700"/>
                            </p:stCondLst>
                            <p:childTnLst>
                              <p:par>
                                <p:cTn id="600" presetID="10" presetClass="entr" presetSubtype="0" fill="hold" nodeType="afterEffect">
                                  <p:stCondLst>
                                    <p:cond delay="0"/>
                                  </p:stCondLst>
                                  <p:childTnLst>
                                    <p:set>
                                      <p:cBhvr>
                                        <p:cTn id="601" dur="1" fill="hold">
                                          <p:stCondLst>
                                            <p:cond delay="0"/>
                                          </p:stCondLst>
                                        </p:cTn>
                                        <p:tgtEl>
                                          <p:spTgt spid="1232"/>
                                        </p:tgtEl>
                                        <p:attrNameLst>
                                          <p:attrName>style.visibility</p:attrName>
                                        </p:attrNameLst>
                                      </p:cBhvr>
                                      <p:to>
                                        <p:strVal val="visible"/>
                                      </p:to>
                                    </p:set>
                                    <p:animEffect transition="in" filter="fade">
                                      <p:cBhvr>
                                        <p:cTn id="602" dur="100"/>
                                        <p:tgtEl>
                                          <p:spTgt spid="1232"/>
                                        </p:tgtEl>
                                      </p:cBhvr>
                                    </p:animEffect>
                                  </p:childTnLst>
                                </p:cTn>
                              </p:par>
                            </p:childTnLst>
                          </p:cTn>
                        </p:par>
                        <p:par>
                          <p:cTn id="603" fill="hold">
                            <p:stCondLst>
                              <p:cond delay="5800"/>
                            </p:stCondLst>
                            <p:childTnLst>
                              <p:par>
                                <p:cTn id="604" presetID="10" presetClass="entr" presetSubtype="0" fill="hold" nodeType="afterEffect">
                                  <p:stCondLst>
                                    <p:cond delay="0"/>
                                  </p:stCondLst>
                                  <p:childTnLst>
                                    <p:set>
                                      <p:cBhvr>
                                        <p:cTn id="605" dur="1" fill="hold">
                                          <p:stCondLst>
                                            <p:cond delay="0"/>
                                          </p:stCondLst>
                                        </p:cTn>
                                        <p:tgtEl>
                                          <p:spTgt spid="1223"/>
                                        </p:tgtEl>
                                        <p:attrNameLst>
                                          <p:attrName>style.visibility</p:attrName>
                                        </p:attrNameLst>
                                      </p:cBhvr>
                                      <p:to>
                                        <p:strVal val="visible"/>
                                      </p:to>
                                    </p:set>
                                    <p:animEffect transition="in" filter="fade">
                                      <p:cBhvr>
                                        <p:cTn id="606" dur="100"/>
                                        <p:tgtEl>
                                          <p:spTgt spid="1223"/>
                                        </p:tgtEl>
                                      </p:cBhvr>
                                    </p:animEffect>
                                  </p:childTnLst>
                                </p:cTn>
                              </p:par>
                            </p:childTnLst>
                          </p:cTn>
                        </p:par>
                        <p:par>
                          <p:cTn id="607" fill="hold">
                            <p:stCondLst>
                              <p:cond delay="5900"/>
                            </p:stCondLst>
                            <p:childTnLst>
                              <p:par>
                                <p:cTn id="608" presetID="10" presetClass="entr" presetSubtype="0" fill="hold" nodeType="afterEffect">
                                  <p:stCondLst>
                                    <p:cond delay="0"/>
                                  </p:stCondLst>
                                  <p:childTnLst>
                                    <p:set>
                                      <p:cBhvr>
                                        <p:cTn id="609" dur="1" fill="hold">
                                          <p:stCondLst>
                                            <p:cond delay="0"/>
                                          </p:stCondLst>
                                        </p:cTn>
                                        <p:tgtEl>
                                          <p:spTgt spid="782"/>
                                        </p:tgtEl>
                                        <p:attrNameLst>
                                          <p:attrName>style.visibility</p:attrName>
                                        </p:attrNameLst>
                                      </p:cBhvr>
                                      <p:to>
                                        <p:strVal val="visible"/>
                                      </p:to>
                                    </p:set>
                                    <p:animEffect transition="in" filter="fade">
                                      <p:cBhvr>
                                        <p:cTn id="610" dur="100"/>
                                        <p:tgtEl>
                                          <p:spTgt spid="782"/>
                                        </p:tgtEl>
                                      </p:cBhvr>
                                    </p:animEffect>
                                  </p:childTnLst>
                                </p:cTn>
                              </p:par>
                            </p:childTnLst>
                          </p:cTn>
                        </p:par>
                        <p:par>
                          <p:cTn id="611" fill="hold">
                            <p:stCondLst>
                              <p:cond delay="6000"/>
                            </p:stCondLst>
                            <p:childTnLst>
                              <p:par>
                                <p:cTn id="612" presetID="10" presetClass="entr" presetSubtype="0" fill="hold" nodeType="afterEffect">
                                  <p:stCondLst>
                                    <p:cond delay="0"/>
                                  </p:stCondLst>
                                  <p:childTnLst>
                                    <p:set>
                                      <p:cBhvr>
                                        <p:cTn id="613" dur="1" fill="hold">
                                          <p:stCondLst>
                                            <p:cond delay="0"/>
                                          </p:stCondLst>
                                        </p:cTn>
                                        <p:tgtEl>
                                          <p:spTgt spid="794"/>
                                        </p:tgtEl>
                                        <p:attrNameLst>
                                          <p:attrName>style.visibility</p:attrName>
                                        </p:attrNameLst>
                                      </p:cBhvr>
                                      <p:to>
                                        <p:strVal val="visible"/>
                                      </p:to>
                                    </p:set>
                                    <p:animEffect transition="in" filter="fade">
                                      <p:cBhvr>
                                        <p:cTn id="614" dur="100"/>
                                        <p:tgtEl>
                                          <p:spTgt spid="794"/>
                                        </p:tgtEl>
                                      </p:cBhvr>
                                    </p:animEffect>
                                  </p:childTnLst>
                                </p:cTn>
                              </p:par>
                            </p:childTnLst>
                          </p:cTn>
                        </p:par>
                        <p:par>
                          <p:cTn id="615" fill="hold">
                            <p:stCondLst>
                              <p:cond delay="6100"/>
                            </p:stCondLst>
                            <p:childTnLst>
                              <p:par>
                                <p:cTn id="616" presetID="10" presetClass="entr" presetSubtype="0" fill="hold" nodeType="afterEffect">
                                  <p:stCondLst>
                                    <p:cond delay="0"/>
                                  </p:stCondLst>
                                  <p:childTnLst>
                                    <p:set>
                                      <p:cBhvr>
                                        <p:cTn id="617" dur="1" fill="hold">
                                          <p:stCondLst>
                                            <p:cond delay="0"/>
                                          </p:stCondLst>
                                        </p:cTn>
                                        <p:tgtEl>
                                          <p:spTgt spid="791"/>
                                        </p:tgtEl>
                                        <p:attrNameLst>
                                          <p:attrName>style.visibility</p:attrName>
                                        </p:attrNameLst>
                                      </p:cBhvr>
                                      <p:to>
                                        <p:strVal val="visible"/>
                                      </p:to>
                                    </p:set>
                                    <p:animEffect transition="in" filter="fade">
                                      <p:cBhvr>
                                        <p:cTn id="618" dur="100"/>
                                        <p:tgtEl>
                                          <p:spTgt spid="791"/>
                                        </p:tgtEl>
                                      </p:cBhvr>
                                    </p:animEffect>
                                  </p:childTnLst>
                                </p:cTn>
                              </p:par>
                            </p:childTnLst>
                          </p:cTn>
                        </p:par>
                        <p:par>
                          <p:cTn id="619" fill="hold">
                            <p:stCondLst>
                              <p:cond delay="6200"/>
                            </p:stCondLst>
                            <p:childTnLst>
                              <p:par>
                                <p:cTn id="620" presetID="10" presetClass="entr" presetSubtype="0" fill="hold" nodeType="afterEffect">
                                  <p:stCondLst>
                                    <p:cond delay="0"/>
                                  </p:stCondLst>
                                  <p:childTnLst>
                                    <p:set>
                                      <p:cBhvr>
                                        <p:cTn id="621" dur="1" fill="hold">
                                          <p:stCondLst>
                                            <p:cond delay="0"/>
                                          </p:stCondLst>
                                        </p:cTn>
                                        <p:tgtEl>
                                          <p:spTgt spid="785"/>
                                        </p:tgtEl>
                                        <p:attrNameLst>
                                          <p:attrName>style.visibility</p:attrName>
                                        </p:attrNameLst>
                                      </p:cBhvr>
                                      <p:to>
                                        <p:strVal val="visible"/>
                                      </p:to>
                                    </p:set>
                                    <p:animEffect transition="in" filter="fade">
                                      <p:cBhvr>
                                        <p:cTn id="622" dur="100"/>
                                        <p:tgtEl>
                                          <p:spTgt spid="785"/>
                                        </p:tgtEl>
                                      </p:cBhvr>
                                    </p:animEffect>
                                  </p:childTnLst>
                                </p:cTn>
                              </p:par>
                            </p:childTnLst>
                          </p:cTn>
                        </p:par>
                        <p:par>
                          <p:cTn id="623" fill="hold">
                            <p:stCondLst>
                              <p:cond delay="6300"/>
                            </p:stCondLst>
                            <p:childTnLst>
                              <p:par>
                                <p:cTn id="624" presetID="10" presetClass="entr" presetSubtype="0" fill="hold" nodeType="afterEffect">
                                  <p:stCondLst>
                                    <p:cond delay="0"/>
                                  </p:stCondLst>
                                  <p:childTnLst>
                                    <p:set>
                                      <p:cBhvr>
                                        <p:cTn id="625" dur="1" fill="hold">
                                          <p:stCondLst>
                                            <p:cond delay="0"/>
                                          </p:stCondLst>
                                        </p:cTn>
                                        <p:tgtEl>
                                          <p:spTgt spid="788"/>
                                        </p:tgtEl>
                                        <p:attrNameLst>
                                          <p:attrName>style.visibility</p:attrName>
                                        </p:attrNameLst>
                                      </p:cBhvr>
                                      <p:to>
                                        <p:strVal val="visible"/>
                                      </p:to>
                                    </p:set>
                                    <p:animEffect transition="in" filter="fade">
                                      <p:cBhvr>
                                        <p:cTn id="626" dur="100"/>
                                        <p:tgtEl>
                                          <p:spTgt spid="788"/>
                                        </p:tgtEl>
                                      </p:cBhvr>
                                    </p:animEffect>
                                  </p:childTnLst>
                                </p:cTn>
                              </p:par>
                            </p:childTnLst>
                          </p:cTn>
                        </p:par>
                        <p:par>
                          <p:cTn id="627" fill="hold">
                            <p:stCondLst>
                              <p:cond delay="6400"/>
                            </p:stCondLst>
                            <p:childTnLst>
                              <p:par>
                                <p:cTn id="628" presetID="10" presetClass="entr" presetSubtype="0" fill="hold" nodeType="afterEffect">
                                  <p:stCondLst>
                                    <p:cond delay="0"/>
                                  </p:stCondLst>
                                  <p:childTnLst>
                                    <p:set>
                                      <p:cBhvr>
                                        <p:cTn id="629" dur="1" fill="hold">
                                          <p:stCondLst>
                                            <p:cond delay="0"/>
                                          </p:stCondLst>
                                        </p:cTn>
                                        <p:tgtEl>
                                          <p:spTgt spid="797"/>
                                        </p:tgtEl>
                                        <p:attrNameLst>
                                          <p:attrName>style.visibility</p:attrName>
                                        </p:attrNameLst>
                                      </p:cBhvr>
                                      <p:to>
                                        <p:strVal val="visible"/>
                                      </p:to>
                                    </p:set>
                                    <p:animEffect transition="in" filter="fade">
                                      <p:cBhvr>
                                        <p:cTn id="630" dur="100"/>
                                        <p:tgtEl>
                                          <p:spTgt spid="797"/>
                                        </p:tgtEl>
                                      </p:cBhvr>
                                    </p:animEffect>
                                  </p:childTnLst>
                                </p:cTn>
                              </p:par>
                            </p:childTnLst>
                          </p:cTn>
                        </p:par>
                        <p:par>
                          <p:cTn id="631" fill="hold">
                            <p:stCondLst>
                              <p:cond delay="6500"/>
                            </p:stCondLst>
                            <p:childTnLst>
                              <p:par>
                                <p:cTn id="632" presetID="10" presetClass="entr" presetSubtype="0" fill="hold" nodeType="afterEffect">
                                  <p:stCondLst>
                                    <p:cond delay="0"/>
                                  </p:stCondLst>
                                  <p:childTnLst>
                                    <p:set>
                                      <p:cBhvr>
                                        <p:cTn id="633" dur="1" fill="hold">
                                          <p:stCondLst>
                                            <p:cond delay="0"/>
                                          </p:stCondLst>
                                        </p:cTn>
                                        <p:tgtEl>
                                          <p:spTgt spid="800"/>
                                        </p:tgtEl>
                                        <p:attrNameLst>
                                          <p:attrName>style.visibility</p:attrName>
                                        </p:attrNameLst>
                                      </p:cBhvr>
                                      <p:to>
                                        <p:strVal val="visible"/>
                                      </p:to>
                                    </p:set>
                                    <p:animEffect transition="in" filter="fade">
                                      <p:cBhvr>
                                        <p:cTn id="634" dur="100"/>
                                        <p:tgtEl>
                                          <p:spTgt spid="800"/>
                                        </p:tgtEl>
                                      </p:cBhvr>
                                    </p:animEffect>
                                  </p:childTnLst>
                                </p:cTn>
                              </p:par>
                            </p:childTnLst>
                          </p:cTn>
                        </p:par>
                        <p:par>
                          <p:cTn id="635" fill="hold">
                            <p:stCondLst>
                              <p:cond delay="6600"/>
                            </p:stCondLst>
                            <p:childTnLst>
                              <p:par>
                                <p:cTn id="636" presetID="10" presetClass="entr" presetSubtype="0" fill="hold" nodeType="afterEffect">
                                  <p:stCondLst>
                                    <p:cond delay="0"/>
                                  </p:stCondLst>
                                  <p:childTnLst>
                                    <p:set>
                                      <p:cBhvr>
                                        <p:cTn id="637" dur="1" fill="hold">
                                          <p:stCondLst>
                                            <p:cond delay="0"/>
                                          </p:stCondLst>
                                        </p:cTn>
                                        <p:tgtEl>
                                          <p:spTgt spid="803"/>
                                        </p:tgtEl>
                                        <p:attrNameLst>
                                          <p:attrName>style.visibility</p:attrName>
                                        </p:attrNameLst>
                                      </p:cBhvr>
                                      <p:to>
                                        <p:strVal val="visible"/>
                                      </p:to>
                                    </p:set>
                                    <p:animEffect transition="in" filter="fade">
                                      <p:cBhvr>
                                        <p:cTn id="638" dur="100"/>
                                        <p:tgtEl>
                                          <p:spTgt spid="803"/>
                                        </p:tgtEl>
                                      </p:cBhvr>
                                    </p:animEffect>
                                  </p:childTnLst>
                                </p:cTn>
                              </p:par>
                            </p:childTnLst>
                          </p:cTn>
                        </p:par>
                        <p:par>
                          <p:cTn id="639" fill="hold">
                            <p:stCondLst>
                              <p:cond delay="6700"/>
                            </p:stCondLst>
                            <p:childTnLst>
                              <p:par>
                                <p:cTn id="640" presetID="10" presetClass="entr" presetSubtype="0" fill="hold" nodeType="afterEffect">
                                  <p:stCondLst>
                                    <p:cond delay="0"/>
                                  </p:stCondLst>
                                  <p:childTnLst>
                                    <p:set>
                                      <p:cBhvr>
                                        <p:cTn id="641" dur="1" fill="hold">
                                          <p:stCondLst>
                                            <p:cond delay="0"/>
                                          </p:stCondLst>
                                        </p:cTn>
                                        <p:tgtEl>
                                          <p:spTgt spid="806"/>
                                        </p:tgtEl>
                                        <p:attrNameLst>
                                          <p:attrName>style.visibility</p:attrName>
                                        </p:attrNameLst>
                                      </p:cBhvr>
                                      <p:to>
                                        <p:strVal val="visible"/>
                                      </p:to>
                                    </p:set>
                                    <p:animEffect transition="in" filter="fade">
                                      <p:cBhvr>
                                        <p:cTn id="642" dur="100"/>
                                        <p:tgtEl>
                                          <p:spTgt spid="806"/>
                                        </p:tgtEl>
                                      </p:cBhvr>
                                    </p:animEffect>
                                  </p:childTnLst>
                                </p:cTn>
                              </p:par>
                            </p:childTnLst>
                          </p:cTn>
                        </p:par>
                        <p:par>
                          <p:cTn id="643" fill="hold">
                            <p:stCondLst>
                              <p:cond delay="6800"/>
                            </p:stCondLst>
                            <p:childTnLst>
                              <p:par>
                                <p:cTn id="644" presetID="10" presetClass="entr" presetSubtype="0" fill="hold" nodeType="afterEffect">
                                  <p:stCondLst>
                                    <p:cond delay="0"/>
                                  </p:stCondLst>
                                  <p:childTnLst>
                                    <p:set>
                                      <p:cBhvr>
                                        <p:cTn id="645" dur="1" fill="hold">
                                          <p:stCondLst>
                                            <p:cond delay="0"/>
                                          </p:stCondLst>
                                        </p:cTn>
                                        <p:tgtEl>
                                          <p:spTgt spid="728"/>
                                        </p:tgtEl>
                                        <p:attrNameLst>
                                          <p:attrName>style.visibility</p:attrName>
                                        </p:attrNameLst>
                                      </p:cBhvr>
                                      <p:to>
                                        <p:strVal val="visible"/>
                                      </p:to>
                                    </p:set>
                                    <p:animEffect transition="in" filter="fade">
                                      <p:cBhvr>
                                        <p:cTn id="646" dur="100"/>
                                        <p:tgtEl>
                                          <p:spTgt spid="728"/>
                                        </p:tgtEl>
                                      </p:cBhvr>
                                    </p:animEffect>
                                  </p:childTnLst>
                                </p:cTn>
                              </p:par>
                            </p:childTnLst>
                          </p:cTn>
                        </p:par>
                        <p:par>
                          <p:cTn id="647" fill="hold">
                            <p:stCondLst>
                              <p:cond delay="6900"/>
                            </p:stCondLst>
                            <p:childTnLst>
                              <p:par>
                                <p:cTn id="648" presetID="10" presetClass="entr" presetSubtype="0" fill="hold" nodeType="afterEffect">
                                  <p:stCondLst>
                                    <p:cond delay="0"/>
                                  </p:stCondLst>
                                  <p:childTnLst>
                                    <p:set>
                                      <p:cBhvr>
                                        <p:cTn id="649" dur="1" fill="hold">
                                          <p:stCondLst>
                                            <p:cond delay="0"/>
                                          </p:stCondLst>
                                        </p:cTn>
                                        <p:tgtEl>
                                          <p:spTgt spid="731"/>
                                        </p:tgtEl>
                                        <p:attrNameLst>
                                          <p:attrName>style.visibility</p:attrName>
                                        </p:attrNameLst>
                                      </p:cBhvr>
                                      <p:to>
                                        <p:strVal val="visible"/>
                                      </p:to>
                                    </p:set>
                                    <p:animEffect transition="in" filter="fade">
                                      <p:cBhvr>
                                        <p:cTn id="650" dur="100"/>
                                        <p:tgtEl>
                                          <p:spTgt spid="731"/>
                                        </p:tgtEl>
                                      </p:cBhvr>
                                    </p:animEffect>
                                  </p:childTnLst>
                                </p:cTn>
                              </p:par>
                            </p:childTnLst>
                          </p:cTn>
                        </p:par>
                        <p:par>
                          <p:cTn id="651" fill="hold">
                            <p:stCondLst>
                              <p:cond delay="7000"/>
                            </p:stCondLst>
                            <p:childTnLst>
                              <p:par>
                                <p:cTn id="652" presetID="10" presetClass="entr" presetSubtype="0" fill="hold" nodeType="afterEffect">
                                  <p:stCondLst>
                                    <p:cond delay="0"/>
                                  </p:stCondLst>
                                  <p:childTnLst>
                                    <p:set>
                                      <p:cBhvr>
                                        <p:cTn id="653" dur="1" fill="hold">
                                          <p:stCondLst>
                                            <p:cond delay="0"/>
                                          </p:stCondLst>
                                        </p:cTn>
                                        <p:tgtEl>
                                          <p:spTgt spid="752"/>
                                        </p:tgtEl>
                                        <p:attrNameLst>
                                          <p:attrName>style.visibility</p:attrName>
                                        </p:attrNameLst>
                                      </p:cBhvr>
                                      <p:to>
                                        <p:strVal val="visible"/>
                                      </p:to>
                                    </p:set>
                                    <p:animEffect transition="in" filter="fade">
                                      <p:cBhvr>
                                        <p:cTn id="654" dur="100"/>
                                        <p:tgtEl>
                                          <p:spTgt spid="752"/>
                                        </p:tgtEl>
                                      </p:cBhvr>
                                    </p:animEffect>
                                  </p:childTnLst>
                                </p:cTn>
                              </p:par>
                            </p:childTnLst>
                          </p:cTn>
                        </p:par>
                        <p:par>
                          <p:cTn id="655" fill="hold">
                            <p:stCondLst>
                              <p:cond delay="7100"/>
                            </p:stCondLst>
                            <p:childTnLst>
                              <p:par>
                                <p:cTn id="656" presetID="10" presetClass="entr" presetSubtype="0" fill="hold" nodeType="afterEffect">
                                  <p:stCondLst>
                                    <p:cond delay="0"/>
                                  </p:stCondLst>
                                  <p:childTnLst>
                                    <p:set>
                                      <p:cBhvr>
                                        <p:cTn id="657" dur="1" fill="hold">
                                          <p:stCondLst>
                                            <p:cond delay="0"/>
                                          </p:stCondLst>
                                        </p:cTn>
                                        <p:tgtEl>
                                          <p:spTgt spid="761"/>
                                        </p:tgtEl>
                                        <p:attrNameLst>
                                          <p:attrName>style.visibility</p:attrName>
                                        </p:attrNameLst>
                                      </p:cBhvr>
                                      <p:to>
                                        <p:strVal val="visible"/>
                                      </p:to>
                                    </p:set>
                                    <p:animEffect transition="in" filter="fade">
                                      <p:cBhvr>
                                        <p:cTn id="658" dur="100"/>
                                        <p:tgtEl>
                                          <p:spTgt spid="761"/>
                                        </p:tgtEl>
                                      </p:cBhvr>
                                    </p:animEffect>
                                  </p:childTnLst>
                                </p:cTn>
                              </p:par>
                            </p:childTnLst>
                          </p:cTn>
                        </p:par>
                        <p:par>
                          <p:cTn id="659" fill="hold">
                            <p:stCondLst>
                              <p:cond delay="7200"/>
                            </p:stCondLst>
                            <p:childTnLst>
                              <p:par>
                                <p:cTn id="660" presetID="10" presetClass="entr" presetSubtype="0" fill="hold" nodeType="afterEffect">
                                  <p:stCondLst>
                                    <p:cond delay="0"/>
                                  </p:stCondLst>
                                  <p:childTnLst>
                                    <p:set>
                                      <p:cBhvr>
                                        <p:cTn id="661" dur="1" fill="hold">
                                          <p:stCondLst>
                                            <p:cond delay="0"/>
                                          </p:stCondLst>
                                        </p:cTn>
                                        <p:tgtEl>
                                          <p:spTgt spid="764"/>
                                        </p:tgtEl>
                                        <p:attrNameLst>
                                          <p:attrName>style.visibility</p:attrName>
                                        </p:attrNameLst>
                                      </p:cBhvr>
                                      <p:to>
                                        <p:strVal val="visible"/>
                                      </p:to>
                                    </p:set>
                                    <p:animEffect transition="in" filter="fade">
                                      <p:cBhvr>
                                        <p:cTn id="662" dur="100"/>
                                        <p:tgtEl>
                                          <p:spTgt spid="764"/>
                                        </p:tgtEl>
                                      </p:cBhvr>
                                    </p:animEffect>
                                  </p:childTnLst>
                                </p:cTn>
                              </p:par>
                            </p:childTnLst>
                          </p:cTn>
                        </p:par>
                        <p:par>
                          <p:cTn id="663" fill="hold">
                            <p:stCondLst>
                              <p:cond delay="7300"/>
                            </p:stCondLst>
                            <p:childTnLst>
                              <p:par>
                                <p:cTn id="664" presetID="10" presetClass="entr" presetSubtype="0" fill="hold" nodeType="afterEffect">
                                  <p:stCondLst>
                                    <p:cond delay="0"/>
                                  </p:stCondLst>
                                  <p:childTnLst>
                                    <p:set>
                                      <p:cBhvr>
                                        <p:cTn id="665" dur="1" fill="hold">
                                          <p:stCondLst>
                                            <p:cond delay="0"/>
                                          </p:stCondLst>
                                        </p:cTn>
                                        <p:tgtEl>
                                          <p:spTgt spid="767"/>
                                        </p:tgtEl>
                                        <p:attrNameLst>
                                          <p:attrName>style.visibility</p:attrName>
                                        </p:attrNameLst>
                                      </p:cBhvr>
                                      <p:to>
                                        <p:strVal val="visible"/>
                                      </p:to>
                                    </p:set>
                                    <p:animEffect transition="in" filter="fade">
                                      <p:cBhvr>
                                        <p:cTn id="666" dur="100"/>
                                        <p:tgtEl>
                                          <p:spTgt spid="767"/>
                                        </p:tgtEl>
                                      </p:cBhvr>
                                    </p:animEffect>
                                  </p:childTnLst>
                                </p:cTn>
                              </p:par>
                            </p:childTnLst>
                          </p:cTn>
                        </p:par>
                        <p:par>
                          <p:cTn id="667" fill="hold">
                            <p:stCondLst>
                              <p:cond delay="7400"/>
                            </p:stCondLst>
                            <p:childTnLst>
                              <p:par>
                                <p:cTn id="668" presetID="10" presetClass="entr" presetSubtype="0" fill="hold" nodeType="afterEffect">
                                  <p:stCondLst>
                                    <p:cond delay="0"/>
                                  </p:stCondLst>
                                  <p:childTnLst>
                                    <p:set>
                                      <p:cBhvr>
                                        <p:cTn id="669" dur="1" fill="hold">
                                          <p:stCondLst>
                                            <p:cond delay="0"/>
                                          </p:stCondLst>
                                        </p:cTn>
                                        <p:tgtEl>
                                          <p:spTgt spid="770"/>
                                        </p:tgtEl>
                                        <p:attrNameLst>
                                          <p:attrName>style.visibility</p:attrName>
                                        </p:attrNameLst>
                                      </p:cBhvr>
                                      <p:to>
                                        <p:strVal val="visible"/>
                                      </p:to>
                                    </p:set>
                                    <p:animEffect transition="in" filter="fade">
                                      <p:cBhvr>
                                        <p:cTn id="670" dur="100"/>
                                        <p:tgtEl>
                                          <p:spTgt spid="770"/>
                                        </p:tgtEl>
                                      </p:cBhvr>
                                    </p:animEffect>
                                  </p:childTnLst>
                                </p:cTn>
                              </p:par>
                            </p:childTnLst>
                          </p:cTn>
                        </p:par>
                        <p:par>
                          <p:cTn id="671" fill="hold">
                            <p:stCondLst>
                              <p:cond delay="7500"/>
                            </p:stCondLst>
                            <p:childTnLst>
                              <p:par>
                                <p:cTn id="672" presetID="10" presetClass="entr" presetSubtype="0" fill="hold" nodeType="afterEffect">
                                  <p:stCondLst>
                                    <p:cond delay="0"/>
                                  </p:stCondLst>
                                  <p:childTnLst>
                                    <p:set>
                                      <p:cBhvr>
                                        <p:cTn id="673" dur="1" fill="hold">
                                          <p:stCondLst>
                                            <p:cond delay="0"/>
                                          </p:stCondLst>
                                        </p:cTn>
                                        <p:tgtEl>
                                          <p:spTgt spid="773"/>
                                        </p:tgtEl>
                                        <p:attrNameLst>
                                          <p:attrName>style.visibility</p:attrName>
                                        </p:attrNameLst>
                                      </p:cBhvr>
                                      <p:to>
                                        <p:strVal val="visible"/>
                                      </p:to>
                                    </p:set>
                                    <p:animEffect transition="in" filter="fade">
                                      <p:cBhvr>
                                        <p:cTn id="674" dur="100"/>
                                        <p:tgtEl>
                                          <p:spTgt spid="773"/>
                                        </p:tgtEl>
                                      </p:cBhvr>
                                    </p:animEffect>
                                  </p:childTnLst>
                                </p:cTn>
                              </p:par>
                            </p:childTnLst>
                          </p:cTn>
                        </p:par>
                        <p:par>
                          <p:cTn id="675" fill="hold">
                            <p:stCondLst>
                              <p:cond delay="7600"/>
                            </p:stCondLst>
                            <p:childTnLst>
                              <p:par>
                                <p:cTn id="676" presetID="10" presetClass="entr" presetSubtype="0" fill="hold" nodeType="afterEffect">
                                  <p:stCondLst>
                                    <p:cond delay="0"/>
                                  </p:stCondLst>
                                  <p:childTnLst>
                                    <p:set>
                                      <p:cBhvr>
                                        <p:cTn id="677" dur="1" fill="hold">
                                          <p:stCondLst>
                                            <p:cond delay="0"/>
                                          </p:stCondLst>
                                        </p:cTn>
                                        <p:tgtEl>
                                          <p:spTgt spid="776"/>
                                        </p:tgtEl>
                                        <p:attrNameLst>
                                          <p:attrName>style.visibility</p:attrName>
                                        </p:attrNameLst>
                                      </p:cBhvr>
                                      <p:to>
                                        <p:strVal val="visible"/>
                                      </p:to>
                                    </p:set>
                                    <p:animEffect transition="in" filter="fade">
                                      <p:cBhvr>
                                        <p:cTn id="678" dur="100"/>
                                        <p:tgtEl>
                                          <p:spTgt spid="776"/>
                                        </p:tgtEl>
                                      </p:cBhvr>
                                    </p:animEffect>
                                  </p:childTnLst>
                                </p:cTn>
                              </p:par>
                            </p:childTnLst>
                          </p:cTn>
                        </p:par>
                        <p:par>
                          <p:cTn id="679" fill="hold">
                            <p:stCondLst>
                              <p:cond delay="7700"/>
                            </p:stCondLst>
                            <p:childTnLst>
                              <p:par>
                                <p:cTn id="680" presetID="10" presetClass="entr" presetSubtype="0" fill="hold" nodeType="afterEffect">
                                  <p:stCondLst>
                                    <p:cond delay="0"/>
                                  </p:stCondLst>
                                  <p:childTnLst>
                                    <p:set>
                                      <p:cBhvr>
                                        <p:cTn id="681" dur="1" fill="hold">
                                          <p:stCondLst>
                                            <p:cond delay="0"/>
                                          </p:stCondLst>
                                        </p:cTn>
                                        <p:tgtEl>
                                          <p:spTgt spid="779"/>
                                        </p:tgtEl>
                                        <p:attrNameLst>
                                          <p:attrName>style.visibility</p:attrName>
                                        </p:attrNameLst>
                                      </p:cBhvr>
                                      <p:to>
                                        <p:strVal val="visible"/>
                                      </p:to>
                                    </p:set>
                                    <p:animEffect transition="in" filter="fade">
                                      <p:cBhvr>
                                        <p:cTn id="682" dur="100"/>
                                        <p:tgtEl>
                                          <p:spTgt spid="779"/>
                                        </p:tgtEl>
                                      </p:cBhvr>
                                    </p:animEffect>
                                  </p:childTnLst>
                                </p:cTn>
                              </p:par>
                            </p:childTnLst>
                          </p:cTn>
                        </p:par>
                        <p:par>
                          <p:cTn id="683" fill="hold">
                            <p:stCondLst>
                              <p:cond delay="7800"/>
                            </p:stCondLst>
                            <p:childTnLst>
                              <p:par>
                                <p:cTn id="684" presetID="10" presetClass="entr" presetSubtype="0" fill="hold" nodeType="afterEffect">
                                  <p:stCondLst>
                                    <p:cond delay="0"/>
                                  </p:stCondLst>
                                  <p:childTnLst>
                                    <p:set>
                                      <p:cBhvr>
                                        <p:cTn id="685" dur="1" fill="hold">
                                          <p:stCondLst>
                                            <p:cond delay="0"/>
                                          </p:stCondLst>
                                        </p:cTn>
                                        <p:tgtEl>
                                          <p:spTgt spid="1220"/>
                                        </p:tgtEl>
                                        <p:attrNameLst>
                                          <p:attrName>style.visibility</p:attrName>
                                        </p:attrNameLst>
                                      </p:cBhvr>
                                      <p:to>
                                        <p:strVal val="visible"/>
                                      </p:to>
                                    </p:set>
                                    <p:animEffect transition="in" filter="fade">
                                      <p:cBhvr>
                                        <p:cTn id="686" dur="100"/>
                                        <p:tgtEl>
                                          <p:spTgt spid="1220"/>
                                        </p:tgtEl>
                                      </p:cBhvr>
                                    </p:animEffect>
                                  </p:childTnLst>
                                </p:cTn>
                              </p:par>
                            </p:childTnLst>
                          </p:cTn>
                        </p:par>
                        <p:par>
                          <p:cTn id="687" fill="hold">
                            <p:stCondLst>
                              <p:cond delay="7900"/>
                            </p:stCondLst>
                            <p:childTnLst>
                              <p:par>
                                <p:cTn id="688" presetID="10" presetClass="entr" presetSubtype="0" fill="hold" nodeType="afterEffect">
                                  <p:stCondLst>
                                    <p:cond delay="0"/>
                                  </p:stCondLst>
                                  <p:childTnLst>
                                    <p:set>
                                      <p:cBhvr>
                                        <p:cTn id="689" dur="1" fill="hold">
                                          <p:stCondLst>
                                            <p:cond delay="0"/>
                                          </p:stCondLst>
                                        </p:cTn>
                                        <p:tgtEl>
                                          <p:spTgt spid="1226"/>
                                        </p:tgtEl>
                                        <p:attrNameLst>
                                          <p:attrName>style.visibility</p:attrName>
                                        </p:attrNameLst>
                                      </p:cBhvr>
                                      <p:to>
                                        <p:strVal val="visible"/>
                                      </p:to>
                                    </p:set>
                                    <p:animEffect transition="in" filter="fade">
                                      <p:cBhvr>
                                        <p:cTn id="690" dur="100"/>
                                        <p:tgtEl>
                                          <p:spTgt spid="1226"/>
                                        </p:tgtEl>
                                      </p:cBhvr>
                                    </p:animEffect>
                                  </p:childTnLst>
                                </p:cTn>
                              </p:par>
                            </p:childTnLst>
                          </p:cTn>
                        </p:par>
                        <p:par>
                          <p:cTn id="691" fill="hold">
                            <p:stCondLst>
                              <p:cond delay="8000"/>
                            </p:stCondLst>
                            <p:childTnLst>
                              <p:par>
                                <p:cTn id="692" presetID="10" presetClass="entr" presetSubtype="0" fill="hold" nodeType="afterEffect">
                                  <p:stCondLst>
                                    <p:cond delay="0"/>
                                  </p:stCondLst>
                                  <p:childTnLst>
                                    <p:set>
                                      <p:cBhvr>
                                        <p:cTn id="693" dur="1" fill="hold">
                                          <p:stCondLst>
                                            <p:cond delay="0"/>
                                          </p:stCondLst>
                                        </p:cTn>
                                        <p:tgtEl>
                                          <p:spTgt spid="1229"/>
                                        </p:tgtEl>
                                        <p:attrNameLst>
                                          <p:attrName>style.visibility</p:attrName>
                                        </p:attrNameLst>
                                      </p:cBhvr>
                                      <p:to>
                                        <p:strVal val="visible"/>
                                      </p:to>
                                    </p:set>
                                    <p:animEffect transition="in" filter="fade">
                                      <p:cBhvr>
                                        <p:cTn id="694" dur="100"/>
                                        <p:tgtEl>
                                          <p:spTgt spid="1229"/>
                                        </p:tgtEl>
                                      </p:cBhvr>
                                    </p:animEffect>
                                  </p:childTnLst>
                                </p:cTn>
                              </p:par>
                            </p:childTnLst>
                          </p:cTn>
                        </p:par>
                        <p:par>
                          <p:cTn id="695" fill="hold">
                            <p:stCondLst>
                              <p:cond delay="8100"/>
                            </p:stCondLst>
                            <p:childTnLst>
                              <p:par>
                                <p:cTn id="696" presetID="10" presetClass="entr" presetSubtype="0" fill="hold" nodeType="afterEffect">
                                  <p:stCondLst>
                                    <p:cond delay="0"/>
                                  </p:stCondLst>
                                  <p:childTnLst>
                                    <p:set>
                                      <p:cBhvr>
                                        <p:cTn id="697" dur="1" fill="hold">
                                          <p:stCondLst>
                                            <p:cond delay="0"/>
                                          </p:stCondLst>
                                        </p:cTn>
                                        <p:tgtEl>
                                          <p:spTgt spid="1235"/>
                                        </p:tgtEl>
                                        <p:attrNameLst>
                                          <p:attrName>style.visibility</p:attrName>
                                        </p:attrNameLst>
                                      </p:cBhvr>
                                      <p:to>
                                        <p:strVal val="visible"/>
                                      </p:to>
                                    </p:set>
                                    <p:animEffect transition="in" filter="fade">
                                      <p:cBhvr>
                                        <p:cTn id="698" dur="100"/>
                                        <p:tgtEl>
                                          <p:spTgt spid="1235"/>
                                        </p:tgtEl>
                                      </p:cBhvr>
                                    </p:animEffect>
                                  </p:childTnLst>
                                </p:cTn>
                              </p:par>
                            </p:childTnLst>
                          </p:cTn>
                        </p:par>
                        <p:par>
                          <p:cTn id="699" fill="hold">
                            <p:stCondLst>
                              <p:cond delay="8200"/>
                            </p:stCondLst>
                            <p:childTnLst>
                              <p:par>
                                <p:cTn id="700" presetID="10" presetClass="entr" presetSubtype="0" fill="hold" nodeType="afterEffect">
                                  <p:stCondLst>
                                    <p:cond delay="0"/>
                                  </p:stCondLst>
                                  <p:childTnLst>
                                    <p:set>
                                      <p:cBhvr>
                                        <p:cTn id="701" dur="1" fill="hold">
                                          <p:stCondLst>
                                            <p:cond delay="0"/>
                                          </p:stCondLst>
                                        </p:cTn>
                                        <p:tgtEl>
                                          <p:spTgt spid="1241"/>
                                        </p:tgtEl>
                                        <p:attrNameLst>
                                          <p:attrName>style.visibility</p:attrName>
                                        </p:attrNameLst>
                                      </p:cBhvr>
                                      <p:to>
                                        <p:strVal val="visible"/>
                                      </p:to>
                                    </p:set>
                                    <p:animEffect transition="in" filter="fade">
                                      <p:cBhvr>
                                        <p:cTn id="702" dur="100"/>
                                        <p:tgtEl>
                                          <p:spTgt spid="1241"/>
                                        </p:tgtEl>
                                      </p:cBhvr>
                                    </p:animEffect>
                                  </p:childTnLst>
                                </p:cTn>
                              </p:par>
                            </p:childTnLst>
                          </p:cTn>
                        </p:par>
                        <p:par>
                          <p:cTn id="703" fill="hold">
                            <p:stCondLst>
                              <p:cond delay="8300"/>
                            </p:stCondLst>
                            <p:childTnLst>
                              <p:par>
                                <p:cTn id="704" presetID="10" presetClass="entr" presetSubtype="0" fill="hold" nodeType="afterEffect">
                                  <p:stCondLst>
                                    <p:cond delay="0"/>
                                  </p:stCondLst>
                                  <p:childTnLst>
                                    <p:set>
                                      <p:cBhvr>
                                        <p:cTn id="705" dur="1" fill="hold">
                                          <p:stCondLst>
                                            <p:cond delay="0"/>
                                          </p:stCondLst>
                                        </p:cTn>
                                        <p:tgtEl>
                                          <p:spTgt spid="986"/>
                                        </p:tgtEl>
                                        <p:attrNameLst>
                                          <p:attrName>style.visibility</p:attrName>
                                        </p:attrNameLst>
                                      </p:cBhvr>
                                      <p:to>
                                        <p:strVal val="visible"/>
                                      </p:to>
                                    </p:set>
                                    <p:animEffect transition="in" filter="fade">
                                      <p:cBhvr>
                                        <p:cTn id="706" dur="100"/>
                                        <p:tgtEl>
                                          <p:spTgt spid="986"/>
                                        </p:tgtEl>
                                      </p:cBhvr>
                                    </p:animEffect>
                                  </p:childTnLst>
                                </p:cTn>
                              </p:par>
                            </p:childTnLst>
                          </p:cTn>
                        </p:par>
                        <p:par>
                          <p:cTn id="707" fill="hold">
                            <p:stCondLst>
                              <p:cond delay="8400"/>
                            </p:stCondLst>
                            <p:childTnLst>
                              <p:par>
                                <p:cTn id="708" presetID="10" presetClass="entr" presetSubtype="0" fill="hold" nodeType="afterEffect">
                                  <p:stCondLst>
                                    <p:cond delay="0"/>
                                  </p:stCondLst>
                                  <p:childTnLst>
                                    <p:set>
                                      <p:cBhvr>
                                        <p:cTn id="709" dur="1" fill="hold">
                                          <p:stCondLst>
                                            <p:cond delay="0"/>
                                          </p:stCondLst>
                                        </p:cTn>
                                        <p:tgtEl>
                                          <p:spTgt spid="992"/>
                                        </p:tgtEl>
                                        <p:attrNameLst>
                                          <p:attrName>style.visibility</p:attrName>
                                        </p:attrNameLst>
                                      </p:cBhvr>
                                      <p:to>
                                        <p:strVal val="visible"/>
                                      </p:to>
                                    </p:set>
                                    <p:animEffect transition="in" filter="fade">
                                      <p:cBhvr>
                                        <p:cTn id="710" dur="100"/>
                                        <p:tgtEl>
                                          <p:spTgt spid="992"/>
                                        </p:tgtEl>
                                      </p:cBhvr>
                                    </p:animEffect>
                                  </p:childTnLst>
                                </p:cTn>
                              </p:par>
                            </p:childTnLst>
                          </p:cTn>
                        </p:par>
                        <p:par>
                          <p:cTn id="711" fill="hold">
                            <p:stCondLst>
                              <p:cond delay="8500"/>
                            </p:stCondLst>
                            <p:childTnLst>
                              <p:par>
                                <p:cTn id="712" presetID="10" presetClass="entr" presetSubtype="0" fill="hold" nodeType="afterEffect">
                                  <p:stCondLst>
                                    <p:cond delay="0"/>
                                  </p:stCondLst>
                                  <p:childTnLst>
                                    <p:set>
                                      <p:cBhvr>
                                        <p:cTn id="713" dur="1" fill="hold">
                                          <p:stCondLst>
                                            <p:cond delay="0"/>
                                          </p:stCondLst>
                                        </p:cTn>
                                        <p:tgtEl>
                                          <p:spTgt spid="998"/>
                                        </p:tgtEl>
                                        <p:attrNameLst>
                                          <p:attrName>style.visibility</p:attrName>
                                        </p:attrNameLst>
                                      </p:cBhvr>
                                      <p:to>
                                        <p:strVal val="visible"/>
                                      </p:to>
                                    </p:set>
                                    <p:animEffect transition="in" filter="fade">
                                      <p:cBhvr>
                                        <p:cTn id="714" dur="100"/>
                                        <p:tgtEl>
                                          <p:spTgt spid="998"/>
                                        </p:tgtEl>
                                      </p:cBhvr>
                                    </p:animEffect>
                                  </p:childTnLst>
                                </p:cTn>
                              </p:par>
                            </p:childTnLst>
                          </p:cTn>
                        </p:par>
                        <p:par>
                          <p:cTn id="715" fill="hold">
                            <p:stCondLst>
                              <p:cond delay="8600"/>
                            </p:stCondLst>
                            <p:childTnLst>
                              <p:par>
                                <p:cTn id="716" presetID="10" presetClass="entr" presetSubtype="0" fill="hold" nodeType="afterEffect">
                                  <p:stCondLst>
                                    <p:cond delay="0"/>
                                  </p:stCondLst>
                                  <p:childTnLst>
                                    <p:set>
                                      <p:cBhvr>
                                        <p:cTn id="717" dur="1" fill="hold">
                                          <p:stCondLst>
                                            <p:cond delay="0"/>
                                          </p:stCondLst>
                                        </p:cTn>
                                        <p:tgtEl>
                                          <p:spTgt spid="1004"/>
                                        </p:tgtEl>
                                        <p:attrNameLst>
                                          <p:attrName>style.visibility</p:attrName>
                                        </p:attrNameLst>
                                      </p:cBhvr>
                                      <p:to>
                                        <p:strVal val="visible"/>
                                      </p:to>
                                    </p:set>
                                    <p:animEffect transition="in" filter="fade">
                                      <p:cBhvr>
                                        <p:cTn id="718" dur="100"/>
                                        <p:tgtEl>
                                          <p:spTgt spid="1004"/>
                                        </p:tgtEl>
                                      </p:cBhvr>
                                    </p:animEffect>
                                  </p:childTnLst>
                                </p:cTn>
                              </p:par>
                            </p:childTnLst>
                          </p:cTn>
                        </p:par>
                        <p:par>
                          <p:cTn id="719" fill="hold">
                            <p:stCondLst>
                              <p:cond delay="8700"/>
                            </p:stCondLst>
                            <p:childTnLst>
                              <p:par>
                                <p:cTn id="720" presetID="10" presetClass="entr" presetSubtype="0" fill="hold" nodeType="afterEffect">
                                  <p:stCondLst>
                                    <p:cond delay="0"/>
                                  </p:stCondLst>
                                  <p:childTnLst>
                                    <p:set>
                                      <p:cBhvr>
                                        <p:cTn id="721" dur="1" fill="hold">
                                          <p:stCondLst>
                                            <p:cond delay="0"/>
                                          </p:stCondLst>
                                        </p:cTn>
                                        <p:tgtEl>
                                          <p:spTgt spid="1010"/>
                                        </p:tgtEl>
                                        <p:attrNameLst>
                                          <p:attrName>style.visibility</p:attrName>
                                        </p:attrNameLst>
                                      </p:cBhvr>
                                      <p:to>
                                        <p:strVal val="visible"/>
                                      </p:to>
                                    </p:set>
                                    <p:animEffect transition="in" filter="fade">
                                      <p:cBhvr>
                                        <p:cTn id="722" dur="100"/>
                                        <p:tgtEl>
                                          <p:spTgt spid="1010"/>
                                        </p:tgtEl>
                                      </p:cBhvr>
                                    </p:animEffect>
                                  </p:childTnLst>
                                </p:cTn>
                              </p:par>
                            </p:childTnLst>
                          </p:cTn>
                        </p:par>
                        <p:par>
                          <p:cTn id="723" fill="hold">
                            <p:stCondLst>
                              <p:cond delay="8800"/>
                            </p:stCondLst>
                            <p:childTnLst>
                              <p:par>
                                <p:cTn id="724" presetID="10" presetClass="entr" presetSubtype="0" fill="hold" nodeType="afterEffect">
                                  <p:stCondLst>
                                    <p:cond delay="0"/>
                                  </p:stCondLst>
                                  <p:childTnLst>
                                    <p:set>
                                      <p:cBhvr>
                                        <p:cTn id="725" dur="1" fill="hold">
                                          <p:stCondLst>
                                            <p:cond delay="0"/>
                                          </p:stCondLst>
                                        </p:cTn>
                                        <p:tgtEl>
                                          <p:spTgt spid="1016"/>
                                        </p:tgtEl>
                                        <p:attrNameLst>
                                          <p:attrName>style.visibility</p:attrName>
                                        </p:attrNameLst>
                                      </p:cBhvr>
                                      <p:to>
                                        <p:strVal val="visible"/>
                                      </p:to>
                                    </p:set>
                                    <p:animEffect transition="in" filter="fade">
                                      <p:cBhvr>
                                        <p:cTn id="726" dur="100"/>
                                        <p:tgtEl>
                                          <p:spTgt spid="1016"/>
                                        </p:tgtEl>
                                      </p:cBhvr>
                                    </p:animEffect>
                                  </p:childTnLst>
                                </p:cTn>
                              </p:par>
                            </p:childTnLst>
                          </p:cTn>
                        </p:par>
                        <p:par>
                          <p:cTn id="727" fill="hold">
                            <p:stCondLst>
                              <p:cond delay="8900"/>
                            </p:stCondLst>
                            <p:childTnLst>
                              <p:par>
                                <p:cTn id="728" presetID="10" presetClass="entr" presetSubtype="0" fill="hold" nodeType="afterEffect">
                                  <p:stCondLst>
                                    <p:cond delay="0"/>
                                  </p:stCondLst>
                                  <p:childTnLst>
                                    <p:set>
                                      <p:cBhvr>
                                        <p:cTn id="729" dur="1" fill="hold">
                                          <p:stCondLst>
                                            <p:cond delay="0"/>
                                          </p:stCondLst>
                                        </p:cTn>
                                        <p:tgtEl>
                                          <p:spTgt spid="1022"/>
                                        </p:tgtEl>
                                        <p:attrNameLst>
                                          <p:attrName>style.visibility</p:attrName>
                                        </p:attrNameLst>
                                      </p:cBhvr>
                                      <p:to>
                                        <p:strVal val="visible"/>
                                      </p:to>
                                    </p:set>
                                    <p:animEffect transition="in" filter="fade">
                                      <p:cBhvr>
                                        <p:cTn id="730" dur="100"/>
                                        <p:tgtEl>
                                          <p:spTgt spid="1022"/>
                                        </p:tgtEl>
                                      </p:cBhvr>
                                    </p:animEffect>
                                  </p:childTnLst>
                                </p:cTn>
                              </p:par>
                            </p:childTnLst>
                          </p:cTn>
                        </p:par>
                        <p:par>
                          <p:cTn id="731" fill="hold">
                            <p:stCondLst>
                              <p:cond delay="9000"/>
                            </p:stCondLst>
                            <p:childTnLst>
                              <p:par>
                                <p:cTn id="732" presetID="10" presetClass="entr" presetSubtype="0" fill="hold" nodeType="afterEffect">
                                  <p:stCondLst>
                                    <p:cond delay="0"/>
                                  </p:stCondLst>
                                  <p:childTnLst>
                                    <p:set>
                                      <p:cBhvr>
                                        <p:cTn id="733" dur="1" fill="hold">
                                          <p:stCondLst>
                                            <p:cond delay="0"/>
                                          </p:stCondLst>
                                        </p:cTn>
                                        <p:tgtEl>
                                          <p:spTgt spid="1028"/>
                                        </p:tgtEl>
                                        <p:attrNameLst>
                                          <p:attrName>style.visibility</p:attrName>
                                        </p:attrNameLst>
                                      </p:cBhvr>
                                      <p:to>
                                        <p:strVal val="visible"/>
                                      </p:to>
                                    </p:set>
                                    <p:animEffect transition="in" filter="fade">
                                      <p:cBhvr>
                                        <p:cTn id="734" dur="100"/>
                                        <p:tgtEl>
                                          <p:spTgt spid="1028"/>
                                        </p:tgtEl>
                                      </p:cBhvr>
                                    </p:animEffect>
                                  </p:childTnLst>
                                </p:cTn>
                              </p:par>
                            </p:childTnLst>
                          </p:cTn>
                        </p:par>
                        <p:par>
                          <p:cTn id="735" fill="hold">
                            <p:stCondLst>
                              <p:cond delay="9100"/>
                            </p:stCondLst>
                            <p:childTnLst>
                              <p:par>
                                <p:cTn id="736" presetID="10" presetClass="entr" presetSubtype="0" fill="hold" nodeType="afterEffect">
                                  <p:stCondLst>
                                    <p:cond delay="0"/>
                                  </p:stCondLst>
                                  <p:childTnLst>
                                    <p:set>
                                      <p:cBhvr>
                                        <p:cTn id="737" dur="1" fill="hold">
                                          <p:stCondLst>
                                            <p:cond delay="0"/>
                                          </p:stCondLst>
                                        </p:cTn>
                                        <p:tgtEl>
                                          <p:spTgt spid="1034"/>
                                        </p:tgtEl>
                                        <p:attrNameLst>
                                          <p:attrName>style.visibility</p:attrName>
                                        </p:attrNameLst>
                                      </p:cBhvr>
                                      <p:to>
                                        <p:strVal val="visible"/>
                                      </p:to>
                                    </p:set>
                                    <p:animEffect transition="in" filter="fade">
                                      <p:cBhvr>
                                        <p:cTn id="738" dur="100"/>
                                        <p:tgtEl>
                                          <p:spTgt spid="1034"/>
                                        </p:tgtEl>
                                      </p:cBhvr>
                                    </p:animEffect>
                                  </p:childTnLst>
                                </p:cTn>
                              </p:par>
                            </p:childTnLst>
                          </p:cTn>
                        </p:par>
                        <p:par>
                          <p:cTn id="739" fill="hold">
                            <p:stCondLst>
                              <p:cond delay="9200"/>
                            </p:stCondLst>
                            <p:childTnLst>
                              <p:par>
                                <p:cTn id="740" presetID="10" presetClass="entr" presetSubtype="0" fill="hold" nodeType="afterEffect">
                                  <p:stCondLst>
                                    <p:cond delay="0"/>
                                  </p:stCondLst>
                                  <p:childTnLst>
                                    <p:set>
                                      <p:cBhvr>
                                        <p:cTn id="741" dur="1" fill="hold">
                                          <p:stCondLst>
                                            <p:cond delay="0"/>
                                          </p:stCondLst>
                                        </p:cTn>
                                        <p:tgtEl>
                                          <p:spTgt spid="1040"/>
                                        </p:tgtEl>
                                        <p:attrNameLst>
                                          <p:attrName>style.visibility</p:attrName>
                                        </p:attrNameLst>
                                      </p:cBhvr>
                                      <p:to>
                                        <p:strVal val="visible"/>
                                      </p:to>
                                    </p:set>
                                    <p:animEffect transition="in" filter="fade">
                                      <p:cBhvr>
                                        <p:cTn id="742" dur="100"/>
                                        <p:tgtEl>
                                          <p:spTgt spid="1040"/>
                                        </p:tgtEl>
                                      </p:cBhvr>
                                    </p:animEffect>
                                  </p:childTnLst>
                                </p:cTn>
                              </p:par>
                            </p:childTnLst>
                          </p:cTn>
                        </p:par>
                        <p:par>
                          <p:cTn id="743" fill="hold">
                            <p:stCondLst>
                              <p:cond delay="9300"/>
                            </p:stCondLst>
                            <p:childTnLst>
                              <p:par>
                                <p:cTn id="744" presetID="10" presetClass="entr" presetSubtype="0" fill="hold" nodeType="afterEffect">
                                  <p:stCondLst>
                                    <p:cond delay="0"/>
                                  </p:stCondLst>
                                  <p:childTnLst>
                                    <p:set>
                                      <p:cBhvr>
                                        <p:cTn id="745" dur="1" fill="hold">
                                          <p:stCondLst>
                                            <p:cond delay="0"/>
                                          </p:stCondLst>
                                        </p:cTn>
                                        <p:tgtEl>
                                          <p:spTgt spid="1046"/>
                                        </p:tgtEl>
                                        <p:attrNameLst>
                                          <p:attrName>style.visibility</p:attrName>
                                        </p:attrNameLst>
                                      </p:cBhvr>
                                      <p:to>
                                        <p:strVal val="visible"/>
                                      </p:to>
                                    </p:set>
                                    <p:animEffect transition="in" filter="fade">
                                      <p:cBhvr>
                                        <p:cTn id="746" dur="100"/>
                                        <p:tgtEl>
                                          <p:spTgt spid="1046"/>
                                        </p:tgtEl>
                                      </p:cBhvr>
                                    </p:animEffect>
                                  </p:childTnLst>
                                </p:cTn>
                              </p:par>
                            </p:childTnLst>
                          </p:cTn>
                        </p:par>
                        <p:par>
                          <p:cTn id="747" fill="hold">
                            <p:stCondLst>
                              <p:cond delay="9400"/>
                            </p:stCondLst>
                            <p:childTnLst>
                              <p:par>
                                <p:cTn id="748" presetID="10" presetClass="entr" presetSubtype="0" fill="hold" nodeType="afterEffect">
                                  <p:stCondLst>
                                    <p:cond delay="0"/>
                                  </p:stCondLst>
                                  <p:childTnLst>
                                    <p:set>
                                      <p:cBhvr>
                                        <p:cTn id="749" dur="1" fill="hold">
                                          <p:stCondLst>
                                            <p:cond delay="0"/>
                                          </p:stCondLst>
                                        </p:cTn>
                                        <p:tgtEl>
                                          <p:spTgt spid="1052"/>
                                        </p:tgtEl>
                                        <p:attrNameLst>
                                          <p:attrName>style.visibility</p:attrName>
                                        </p:attrNameLst>
                                      </p:cBhvr>
                                      <p:to>
                                        <p:strVal val="visible"/>
                                      </p:to>
                                    </p:set>
                                    <p:animEffect transition="in" filter="fade">
                                      <p:cBhvr>
                                        <p:cTn id="750" dur="100"/>
                                        <p:tgtEl>
                                          <p:spTgt spid="1052"/>
                                        </p:tgtEl>
                                      </p:cBhvr>
                                    </p:animEffect>
                                  </p:childTnLst>
                                </p:cTn>
                              </p:par>
                            </p:childTnLst>
                          </p:cTn>
                        </p:par>
                        <p:par>
                          <p:cTn id="751" fill="hold">
                            <p:stCondLst>
                              <p:cond delay="9500"/>
                            </p:stCondLst>
                            <p:childTnLst>
                              <p:par>
                                <p:cTn id="752" presetID="10" presetClass="entr" presetSubtype="0" fill="hold" nodeType="afterEffect">
                                  <p:stCondLst>
                                    <p:cond delay="0"/>
                                  </p:stCondLst>
                                  <p:childTnLst>
                                    <p:set>
                                      <p:cBhvr>
                                        <p:cTn id="753" dur="1" fill="hold">
                                          <p:stCondLst>
                                            <p:cond delay="0"/>
                                          </p:stCondLst>
                                        </p:cTn>
                                        <p:tgtEl>
                                          <p:spTgt spid="1100"/>
                                        </p:tgtEl>
                                        <p:attrNameLst>
                                          <p:attrName>style.visibility</p:attrName>
                                        </p:attrNameLst>
                                      </p:cBhvr>
                                      <p:to>
                                        <p:strVal val="visible"/>
                                      </p:to>
                                    </p:set>
                                    <p:animEffect transition="in" filter="fade">
                                      <p:cBhvr>
                                        <p:cTn id="754" dur="100"/>
                                        <p:tgtEl>
                                          <p:spTgt spid="1100"/>
                                        </p:tgtEl>
                                      </p:cBhvr>
                                    </p:animEffect>
                                  </p:childTnLst>
                                </p:cTn>
                              </p:par>
                            </p:childTnLst>
                          </p:cTn>
                        </p:par>
                        <p:par>
                          <p:cTn id="755" fill="hold">
                            <p:stCondLst>
                              <p:cond delay="9600"/>
                            </p:stCondLst>
                            <p:childTnLst>
                              <p:par>
                                <p:cTn id="756" presetID="10" presetClass="entr" presetSubtype="0" fill="hold" nodeType="afterEffect">
                                  <p:stCondLst>
                                    <p:cond delay="0"/>
                                  </p:stCondLst>
                                  <p:childTnLst>
                                    <p:set>
                                      <p:cBhvr>
                                        <p:cTn id="757" dur="1" fill="hold">
                                          <p:stCondLst>
                                            <p:cond delay="0"/>
                                          </p:stCondLst>
                                        </p:cTn>
                                        <p:tgtEl>
                                          <p:spTgt spid="1106"/>
                                        </p:tgtEl>
                                        <p:attrNameLst>
                                          <p:attrName>style.visibility</p:attrName>
                                        </p:attrNameLst>
                                      </p:cBhvr>
                                      <p:to>
                                        <p:strVal val="visible"/>
                                      </p:to>
                                    </p:set>
                                    <p:animEffect transition="in" filter="fade">
                                      <p:cBhvr>
                                        <p:cTn id="758" dur="100"/>
                                        <p:tgtEl>
                                          <p:spTgt spid="1106"/>
                                        </p:tgtEl>
                                      </p:cBhvr>
                                    </p:animEffect>
                                  </p:childTnLst>
                                </p:cTn>
                              </p:par>
                            </p:childTnLst>
                          </p:cTn>
                        </p:par>
                        <p:par>
                          <p:cTn id="759" fill="hold">
                            <p:stCondLst>
                              <p:cond delay="9700"/>
                            </p:stCondLst>
                            <p:childTnLst>
                              <p:par>
                                <p:cTn id="760" presetID="10" presetClass="entr" presetSubtype="0" fill="hold" nodeType="afterEffect">
                                  <p:stCondLst>
                                    <p:cond delay="0"/>
                                  </p:stCondLst>
                                  <p:childTnLst>
                                    <p:set>
                                      <p:cBhvr>
                                        <p:cTn id="761" dur="1" fill="hold">
                                          <p:stCondLst>
                                            <p:cond delay="0"/>
                                          </p:stCondLst>
                                        </p:cTn>
                                        <p:tgtEl>
                                          <p:spTgt spid="1058"/>
                                        </p:tgtEl>
                                        <p:attrNameLst>
                                          <p:attrName>style.visibility</p:attrName>
                                        </p:attrNameLst>
                                      </p:cBhvr>
                                      <p:to>
                                        <p:strVal val="visible"/>
                                      </p:to>
                                    </p:set>
                                    <p:animEffect transition="in" filter="fade">
                                      <p:cBhvr>
                                        <p:cTn id="762" dur="100"/>
                                        <p:tgtEl>
                                          <p:spTgt spid="1058"/>
                                        </p:tgtEl>
                                      </p:cBhvr>
                                    </p:animEffect>
                                  </p:childTnLst>
                                </p:cTn>
                              </p:par>
                            </p:childTnLst>
                          </p:cTn>
                        </p:par>
                        <p:par>
                          <p:cTn id="763" fill="hold">
                            <p:stCondLst>
                              <p:cond delay="9800"/>
                            </p:stCondLst>
                            <p:childTnLst>
                              <p:par>
                                <p:cTn id="764" presetID="10" presetClass="entr" presetSubtype="0" fill="hold" nodeType="afterEffect">
                                  <p:stCondLst>
                                    <p:cond delay="0"/>
                                  </p:stCondLst>
                                  <p:childTnLst>
                                    <p:set>
                                      <p:cBhvr>
                                        <p:cTn id="765" dur="1" fill="hold">
                                          <p:stCondLst>
                                            <p:cond delay="0"/>
                                          </p:stCondLst>
                                        </p:cTn>
                                        <p:tgtEl>
                                          <p:spTgt spid="1064"/>
                                        </p:tgtEl>
                                        <p:attrNameLst>
                                          <p:attrName>style.visibility</p:attrName>
                                        </p:attrNameLst>
                                      </p:cBhvr>
                                      <p:to>
                                        <p:strVal val="visible"/>
                                      </p:to>
                                    </p:set>
                                    <p:animEffect transition="in" filter="fade">
                                      <p:cBhvr>
                                        <p:cTn id="766" dur="100"/>
                                        <p:tgtEl>
                                          <p:spTgt spid="1064"/>
                                        </p:tgtEl>
                                      </p:cBhvr>
                                    </p:animEffect>
                                  </p:childTnLst>
                                </p:cTn>
                              </p:par>
                            </p:childTnLst>
                          </p:cTn>
                        </p:par>
                        <p:par>
                          <p:cTn id="767" fill="hold">
                            <p:stCondLst>
                              <p:cond delay="9900"/>
                            </p:stCondLst>
                            <p:childTnLst>
                              <p:par>
                                <p:cTn id="768" presetID="10" presetClass="entr" presetSubtype="0" fill="hold" nodeType="afterEffect">
                                  <p:stCondLst>
                                    <p:cond delay="0"/>
                                  </p:stCondLst>
                                  <p:childTnLst>
                                    <p:set>
                                      <p:cBhvr>
                                        <p:cTn id="769" dur="1" fill="hold">
                                          <p:stCondLst>
                                            <p:cond delay="0"/>
                                          </p:stCondLst>
                                        </p:cTn>
                                        <p:tgtEl>
                                          <p:spTgt spid="1070"/>
                                        </p:tgtEl>
                                        <p:attrNameLst>
                                          <p:attrName>style.visibility</p:attrName>
                                        </p:attrNameLst>
                                      </p:cBhvr>
                                      <p:to>
                                        <p:strVal val="visible"/>
                                      </p:to>
                                    </p:set>
                                    <p:animEffect transition="in" filter="fade">
                                      <p:cBhvr>
                                        <p:cTn id="770" dur="100"/>
                                        <p:tgtEl>
                                          <p:spTgt spid="1070"/>
                                        </p:tgtEl>
                                      </p:cBhvr>
                                    </p:animEffect>
                                  </p:childTnLst>
                                </p:cTn>
                              </p:par>
                            </p:childTnLst>
                          </p:cTn>
                        </p:par>
                        <p:par>
                          <p:cTn id="771" fill="hold">
                            <p:stCondLst>
                              <p:cond delay="10000"/>
                            </p:stCondLst>
                            <p:childTnLst>
                              <p:par>
                                <p:cTn id="772" presetID="10" presetClass="entr" presetSubtype="0" fill="hold" nodeType="afterEffect">
                                  <p:stCondLst>
                                    <p:cond delay="0"/>
                                  </p:stCondLst>
                                  <p:childTnLst>
                                    <p:set>
                                      <p:cBhvr>
                                        <p:cTn id="773" dur="1" fill="hold">
                                          <p:stCondLst>
                                            <p:cond delay="0"/>
                                          </p:stCondLst>
                                        </p:cTn>
                                        <p:tgtEl>
                                          <p:spTgt spid="1076"/>
                                        </p:tgtEl>
                                        <p:attrNameLst>
                                          <p:attrName>style.visibility</p:attrName>
                                        </p:attrNameLst>
                                      </p:cBhvr>
                                      <p:to>
                                        <p:strVal val="visible"/>
                                      </p:to>
                                    </p:set>
                                    <p:animEffect transition="in" filter="fade">
                                      <p:cBhvr>
                                        <p:cTn id="774" dur="100"/>
                                        <p:tgtEl>
                                          <p:spTgt spid="1076"/>
                                        </p:tgtEl>
                                      </p:cBhvr>
                                    </p:animEffect>
                                  </p:childTnLst>
                                </p:cTn>
                              </p:par>
                            </p:childTnLst>
                          </p:cTn>
                        </p:par>
                        <p:par>
                          <p:cTn id="775" fill="hold">
                            <p:stCondLst>
                              <p:cond delay="10100"/>
                            </p:stCondLst>
                            <p:childTnLst>
                              <p:par>
                                <p:cTn id="776" presetID="10" presetClass="entr" presetSubtype="0" fill="hold" nodeType="afterEffect">
                                  <p:stCondLst>
                                    <p:cond delay="0"/>
                                  </p:stCondLst>
                                  <p:childTnLst>
                                    <p:set>
                                      <p:cBhvr>
                                        <p:cTn id="777" dur="1" fill="hold">
                                          <p:stCondLst>
                                            <p:cond delay="0"/>
                                          </p:stCondLst>
                                        </p:cTn>
                                        <p:tgtEl>
                                          <p:spTgt spid="743"/>
                                        </p:tgtEl>
                                        <p:attrNameLst>
                                          <p:attrName>style.visibility</p:attrName>
                                        </p:attrNameLst>
                                      </p:cBhvr>
                                      <p:to>
                                        <p:strVal val="visible"/>
                                      </p:to>
                                    </p:set>
                                    <p:animEffect transition="in" filter="fade">
                                      <p:cBhvr>
                                        <p:cTn id="778" dur="100"/>
                                        <p:tgtEl>
                                          <p:spTgt spid="743"/>
                                        </p:tgtEl>
                                      </p:cBhvr>
                                    </p:animEffect>
                                  </p:childTnLst>
                                </p:cTn>
                              </p:par>
                            </p:childTnLst>
                          </p:cTn>
                        </p:par>
                        <p:par>
                          <p:cTn id="779" fill="hold">
                            <p:stCondLst>
                              <p:cond delay="10200"/>
                            </p:stCondLst>
                            <p:childTnLst>
                              <p:par>
                                <p:cTn id="780" presetID="10" presetClass="entr" presetSubtype="0" fill="hold" nodeType="afterEffect">
                                  <p:stCondLst>
                                    <p:cond delay="0"/>
                                  </p:stCondLst>
                                  <p:childTnLst>
                                    <p:set>
                                      <p:cBhvr>
                                        <p:cTn id="781" dur="1" fill="hold">
                                          <p:stCondLst>
                                            <p:cond delay="0"/>
                                          </p:stCondLst>
                                        </p:cTn>
                                        <p:tgtEl>
                                          <p:spTgt spid="749"/>
                                        </p:tgtEl>
                                        <p:attrNameLst>
                                          <p:attrName>style.visibility</p:attrName>
                                        </p:attrNameLst>
                                      </p:cBhvr>
                                      <p:to>
                                        <p:strVal val="visible"/>
                                      </p:to>
                                    </p:set>
                                    <p:animEffect transition="in" filter="fade">
                                      <p:cBhvr>
                                        <p:cTn id="782" dur="100"/>
                                        <p:tgtEl>
                                          <p:spTgt spid="749"/>
                                        </p:tgtEl>
                                      </p:cBhvr>
                                    </p:animEffect>
                                  </p:childTnLst>
                                </p:cTn>
                              </p:par>
                            </p:childTnLst>
                          </p:cTn>
                        </p:par>
                        <p:par>
                          <p:cTn id="783" fill="hold">
                            <p:stCondLst>
                              <p:cond delay="10300"/>
                            </p:stCondLst>
                            <p:childTnLst>
                              <p:par>
                                <p:cTn id="784" presetID="10" presetClass="entr" presetSubtype="0" fill="hold" nodeType="afterEffect">
                                  <p:stCondLst>
                                    <p:cond delay="0"/>
                                  </p:stCondLst>
                                  <p:childTnLst>
                                    <p:set>
                                      <p:cBhvr>
                                        <p:cTn id="785" dur="1" fill="hold">
                                          <p:stCondLst>
                                            <p:cond delay="0"/>
                                          </p:stCondLst>
                                        </p:cTn>
                                        <p:tgtEl>
                                          <p:spTgt spid="755"/>
                                        </p:tgtEl>
                                        <p:attrNameLst>
                                          <p:attrName>style.visibility</p:attrName>
                                        </p:attrNameLst>
                                      </p:cBhvr>
                                      <p:to>
                                        <p:strVal val="visible"/>
                                      </p:to>
                                    </p:set>
                                    <p:animEffect transition="in" filter="fade">
                                      <p:cBhvr>
                                        <p:cTn id="786" dur="100"/>
                                        <p:tgtEl>
                                          <p:spTgt spid="755"/>
                                        </p:tgtEl>
                                      </p:cBhvr>
                                    </p:animEffect>
                                  </p:childTnLst>
                                </p:cTn>
                              </p:par>
                            </p:childTnLst>
                          </p:cTn>
                        </p:par>
                        <p:par>
                          <p:cTn id="787" fill="hold">
                            <p:stCondLst>
                              <p:cond delay="10400"/>
                            </p:stCondLst>
                            <p:childTnLst>
                              <p:par>
                                <p:cTn id="788" presetID="10" presetClass="entr" presetSubtype="0" fill="hold" nodeType="afterEffect">
                                  <p:stCondLst>
                                    <p:cond delay="0"/>
                                  </p:stCondLst>
                                  <p:childTnLst>
                                    <p:set>
                                      <p:cBhvr>
                                        <p:cTn id="789" dur="1" fill="hold">
                                          <p:stCondLst>
                                            <p:cond delay="0"/>
                                          </p:stCondLst>
                                        </p:cTn>
                                        <p:tgtEl>
                                          <p:spTgt spid="1109"/>
                                        </p:tgtEl>
                                        <p:attrNameLst>
                                          <p:attrName>style.visibility</p:attrName>
                                        </p:attrNameLst>
                                      </p:cBhvr>
                                      <p:to>
                                        <p:strVal val="visible"/>
                                      </p:to>
                                    </p:set>
                                    <p:animEffect transition="in" filter="fade">
                                      <p:cBhvr>
                                        <p:cTn id="790" dur="100"/>
                                        <p:tgtEl>
                                          <p:spTgt spid="1109"/>
                                        </p:tgtEl>
                                      </p:cBhvr>
                                    </p:animEffect>
                                  </p:childTnLst>
                                </p:cTn>
                              </p:par>
                            </p:childTnLst>
                          </p:cTn>
                        </p:par>
                        <p:par>
                          <p:cTn id="791" fill="hold">
                            <p:stCondLst>
                              <p:cond delay="10500"/>
                            </p:stCondLst>
                            <p:childTnLst>
                              <p:par>
                                <p:cTn id="792" presetID="10" presetClass="entr" presetSubtype="0" fill="hold" nodeType="afterEffect">
                                  <p:stCondLst>
                                    <p:cond delay="0"/>
                                  </p:stCondLst>
                                  <p:childTnLst>
                                    <p:set>
                                      <p:cBhvr>
                                        <p:cTn id="793" dur="1" fill="hold">
                                          <p:stCondLst>
                                            <p:cond delay="0"/>
                                          </p:stCondLst>
                                        </p:cTn>
                                        <p:tgtEl>
                                          <p:spTgt spid="1115"/>
                                        </p:tgtEl>
                                        <p:attrNameLst>
                                          <p:attrName>style.visibility</p:attrName>
                                        </p:attrNameLst>
                                      </p:cBhvr>
                                      <p:to>
                                        <p:strVal val="visible"/>
                                      </p:to>
                                    </p:set>
                                    <p:animEffect transition="in" filter="fade">
                                      <p:cBhvr>
                                        <p:cTn id="794" dur="100"/>
                                        <p:tgtEl>
                                          <p:spTgt spid="1115"/>
                                        </p:tgtEl>
                                      </p:cBhvr>
                                    </p:animEffect>
                                  </p:childTnLst>
                                </p:cTn>
                              </p:par>
                            </p:childTnLst>
                          </p:cTn>
                        </p:par>
                        <p:par>
                          <p:cTn id="795" fill="hold">
                            <p:stCondLst>
                              <p:cond delay="10600"/>
                            </p:stCondLst>
                            <p:childTnLst>
                              <p:par>
                                <p:cTn id="796" presetID="10" presetClass="entr" presetSubtype="0" fill="hold" nodeType="afterEffect">
                                  <p:stCondLst>
                                    <p:cond delay="0"/>
                                  </p:stCondLst>
                                  <p:childTnLst>
                                    <p:set>
                                      <p:cBhvr>
                                        <p:cTn id="797" dur="1" fill="hold">
                                          <p:stCondLst>
                                            <p:cond delay="0"/>
                                          </p:stCondLst>
                                        </p:cTn>
                                        <p:tgtEl>
                                          <p:spTgt spid="1169"/>
                                        </p:tgtEl>
                                        <p:attrNameLst>
                                          <p:attrName>style.visibility</p:attrName>
                                        </p:attrNameLst>
                                      </p:cBhvr>
                                      <p:to>
                                        <p:strVal val="visible"/>
                                      </p:to>
                                    </p:set>
                                    <p:animEffect transition="in" filter="fade">
                                      <p:cBhvr>
                                        <p:cTn id="798" dur="100"/>
                                        <p:tgtEl>
                                          <p:spTgt spid="1169"/>
                                        </p:tgtEl>
                                      </p:cBhvr>
                                    </p:animEffect>
                                  </p:childTnLst>
                                </p:cTn>
                              </p:par>
                            </p:childTnLst>
                          </p:cTn>
                        </p:par>
                        <p:par>
                          <p:cTn id="799" fill="hold">
                            <p:stCondLst>
                              <p:cond delay="10700"/>
                            </p:stCondLst>
                            <p:childTnLst>
                              <p:par>
                                <p:cTn id="800" presetID="10" presetClass="entr" presetSubtype="0" fill="hold" nodeType="afterEffect">
                                  <p:stCondLst>
                                    <p:cond delay="0"/>
                                  </p:stCondLst>
                                  <p:childTnLst>
                                    <p:set>
                                      <p:cBhvr>
                                        <p:cTn id="801" dur="1" fill="hold">
                                          <p:stCondLst>
                                            <p:cond delay="0"/>
                                          </p:stCondLst>
                                        </p:cTn>
                                        <p:tgtEl>
                                          <p:spTgt spid="1172"/>
                                        </p:tgtEl>
                                        <p:attrNameLst>
                                          <p:attrName>style.visibility</p:attrName>
                                        </p:attrNameLst>
                                      </p:cBhvr>
                                      <p:to>
                                        <p:strVal val="visible"/>
                                      </p:to>
                                    </p:set>
                                    <p:animEffect transition="in" filter="fade">
                                      <p:cBhvr>
                                        <p:cTn id="802" dur="100"/>
                                        <p:tgtEl>
                                          <p:spTgt spid="1172"/>
                                        </p:tgtEl>
                                      </p:cBhvr>
                                    </p:animEffect>
                                  </p:childTnLst>
                                </p:cTn>
                              </p:par>
                            </p:childTnLst>
                          </p:cTn>
                        </p:par>
                        <p:par>
                          <p:cTn id="803" fill="hold">
                            <p:stCondLst>
                              <p:cond delay="10800"/>
                            </p:stCondLst>
                            <p:childTnLst>
                              <p:par>
                                <p:cTn id="804" presetID="10" presetClass="entr" presetSubtype="0" fill="hold" nodeType="afterEffect">
                                  <p:stCondLst>
                                    <p:cond delay="0"/>
                                  </p:stCondLst>
                                  <p:childTnLst>
                                    <p:set>
                                      <p:cBhvr>
                                        <p:cTn id="805" dur="1" fill="hold">
                                          <p:stCondLst>
                                            <p:cond delay="0"/>
                                          </p:stCondLst>
                                        </p:cTn>
                                        <p:tgtEl>
                                          <p:spTgt spid="1082"/>
                                        </p:tgtEl>
                                        <p:attrNameLst>
                                          <p:attrName>style.visibility</p:attrName>
                                        </p:attrNameLst>
                                      </p:cBhvr>
                                      <p:to>
                                        <p:strVal val="visible"/>
                                      </p:to>
                                    </p:set>
                                    <p:animEffect transition="in" filter="fade">
                                      <p:cBhvr>
                                        <p:cTn id="806" dur="100"/>
                                        <p:tgtEl>
                                          <p:spTgt spid="1082"/>
                                        </p:tgtEl>
                                      </p:cBhvr>
                                    </p:animEffect>
                                  </p:childTnLst>
                                </p:cTn>
                              </p:par>
                            </p:childTnLst>
                          </p:cTn>
                        </p:par>
                        <p:par>
                          <p:cTn id="807" fill="hold">
                            <p:stCondLst>
                              <p:cond delay="10900"/>
                            </p:stCondLst>
                            <p:childTnLst>
                              <p:par>
                                <p:cTn id="808" presetID="10" presetClass="entr" presetSubtype="0" fill="hold" nodeType="afterEffect">
                                  <p:stCondLst>
                                    <p:cond delay="0"/>
                                  </p:stCondLst>
                                  <p:childTnLst>
                                    <p:set>
                                      <p:cBhvr>
                                        <p:cTn id="809" dur="1" fill="hold">
                                          <p:stCondLst>
                                            <p:cond delay="0"/>
                                          </p:stCondLst>
                                        </p:cTn>
                                        <p:tgtEl>
                                          <p:spTgt spid="1088"/>
                                        </p:tgtEl>
                                        <p:attrNameLst>
                                          <p:attrName>style.visibility</p:attrName>
                                        </p:attrNameLst>
                                      </p:cBhvr>
                                      <p:to>
                                        <p:strVal val="visible"/>
                                      </p:to>
                                    </p:set>
                                    <p:animEffect transition="in" filter="fade">
                                      <p:cBhvr>
                                        <p:cTn id="810" dur="100"/>
                                        <p:tgtEl>
                                          <p:spTgt spid="1088"/>
                                        </p:tgtEl>
                                      </p:cBhvr>
                                    </p:animEffect>
                                  </p:childTnLst>
                                </p:cTn>
                              </p:par>
                            </p:childTnLst>
                          </p:cTn>
                        </p:par>
                        <p:par>
                          <p:cTn id="811" fill="hold">
                            <p:stCondLst>
                              <p:cond delay="11000"/>
                            </p:stCondLst>
                            <p:childTnLst>
                              <p:par>
                                <p:cTn id="812" presetID="10" presetClass="entr" presetSubtype="0" fill="hold" nodeType="afterEffect">
                                  <p:stCondLst>
                                    <p:cond delay="0"/>
                                  </p:stCondLst>
                                  <p:childTnLst>
                                    <p:set>
                                      <p:cBhvr>
                                        <p:cTn id="813" dur="1" fill="hold">
                                          <p:stCondLst>
                                            <p:cond delay="0"/>
                                          </p:stCondLst>
                                        </p:cTn>
                                        <p:tgtEl>
                                          <p:spTgt spid="734"/>
                                        </p:tgtEl>
                                        <p:attrNameLst>
                                          <p:attrName>style.visibility</p:attrName>
                                        </p:attrNameLst>
                                      </p:cBhvr>
                                      <p:to>
                                        <p:strVal val="visible"/>
                                      </p:to>
                                    </p:set>
                                    <p:animEffect transition="in" filter="fade">
                                      <p:cBhvr>
                                        <p:cTn id="814" dur="100"/>
                                        <p:tgtEl>
                                          <p:spTgt spid="734"/>
                                        </p:tgtEl>
                                      </p:cBhvr>
                                    </p:animEffect>
                                  </p:childTnLst>
                                </p:cTn>
                              </p:par>
                            </p:childTnLst>
                          </p:cTn>
                        </p:par>
                        <p:par>
                          <p:cTn id="815" fill="hold">
                            <p:stCondLst>
                              <p:cond delay="11100"/>
                            </p:stCondLst>
                            <p:childTnLst>
                              <p:par>
                                <p:cTn id="816" presetID="10" presetClass="entr" presetSubtype="0" fill="hold" nodeType="afterEffect">
                                  <p:stCondLst>
                                    <p:cond delay="0"/>
                                  </p:stCondLst>
                                  <p:childTnLst>
                                    <p:set>
                                      <p:cBhvr>
                                        <p:cTn id="817" dur="1" fill="hold">
                                          <p:stCondLst>
                                            <p:cond delay="0"/>
                                          </p:stCondLst>
                                        </p:cTn>
                                        <p:tgtEl>
                                          <p:spTgt spid="1175"/>
                                        </p:tgtEl>
                                        <p:attrNameLst>
                                          <p:attrName>style.visibility</p:attrName>
                                        </p:attrNameLst>
                                      </p:cBhvr>
                                      <p:to>
                                        <p:strVal val="visible"/>
                                      </p:to>
                                    </p:set>
                                    <p:animEffect transition="in" filter="fade">
                                      <p:cBhvr>
                                        <p:cTn id="818" dur="100"/>
                                        <p:tgtEl>
                                          <p:spTgt spid="1175"/>
                                        </p:tgtEl>
                                      </p:cBhvr>
                                    </p:animEffect>
                                  </p:childTnLst>
                                </p:cTn>
                              </p:par>
                            </p:childTnLst>
                          </p:cTn>
                        </p:par>
                        <p:par>
                          <p:cTn id="819" fill="hold">
                            <p:stCondLst>
                              <p:cond delay="11200"/>
                            </p:stCondLst>
                            <p:childTnLst>
                              <p:par>
                                <p:cTn id="820" presetID="10" presetClass="entr" presetSubtype="0" fill="hold" nodeType="afterEffect">
                                  <p:stCondLst>
                                    <p:cond delay="0"/>
                                  </p:stCondLst>
                                  <p:childTnLst>
                                    <p:set>
                                      <p:cBhvr>
                                        <p:cTn id="821" dur="1" fill="hold">
                                          <p:stCondLst>
                                            <p:cond delay="0"/>
                                          </p:stCondLst>
                                        </p:cTn>
                                        <p:tgtEl>
                                          <p:spTgt spid="1181"/>
                                        </p:tgtEl>
                                        <p:attrNameLst>
                                          <p:attrName>style.visibility</p:attrName>
                                        </p:attrNameLst>
                                      </p:cBhvr>
                                      <p:to>
                                        <p:strVal val="visible"/>
                                      </p:to>
                                    </p:set>
                                    <p:animEffect transition="in" filter="fade">
                                      <p:cBhvr>
                                        <p:cTn id="822" dur="100"/>
                                        <p:tgtEl>
                                          <p:spTgt spid="1181"/>
                                        </p:tgtEl>
                                      </p:cBhvr>
                                    </p:animEffect>
                                  </p:childTnLst>
                                </p:cTn>
                              </p:par>
                            </p:childTnLst>
                          </p:cTn>
                        </p:par>
                        <p:par>
                          <p:cTn id="823" fill="hold">
                            <p:stCondLst>
                              <p:cond delay="11300"/>
                            </p:stCondLst>
                            <p:childTnLst>
                              <p:par>
                                <p:cTn id="824" presetID="10" presetClass="entr" presetSubtype="0" fill="hold" nodeType="afterEffect">
                                  <p:stCondLst>
                                    <p:cond delay="0"/>
                                  </p:stCondLst>
                                  <p:childTnLst>
                                    <p:set>
                                      <p:cBhvr>
                                        <p:cTn id="825" dur="1" fill="hold">
                                          <p:stCondLst>
                                            <p:cond delay="0"/>
                                          </p:stCondLst>
                                        </p:cTn>
                                        <p:tgtEl>
                                          <p:spTgt spid="1187"/>
                                        </p:tgtEl>
                                        <p:attrNameLst>
                                          <p:attrName>style.visibility</p:attrName>
                                        </p:attrNameLst>
                                      </p:cBhvr>
                                      <p:to>
                                        <p:strVal val="visible"/>
                                      </p:to>
                                    </p:set>
                                    <p:animEffect transition="in" filter="fade">
                                      <p:cBhvr>
                                        <p:cTn id="826" dur="100"/>
                                        <p:tgtEl>
                                          <p:spTgt spid="1187"/>
                                        </p:tgtEl>
                                      </p:cBhvr>
                                    </p:animEffect>
                                  </p:childTnLst>
                                </p:cTn>
                              </p:par>
                            </p:childTnLst>
                          </p:cTn>
                        </p:par>
                        <p:par>
                          <p:cTn id="827" fill="hold">
                            <p:stCondLst>
                              <p:cond delay="11400"/>
                            </p:stCondLst>
                            <p:childTnLst>
                              <p:par>
                                <p:cTn id="828" presetID="10" presetClass="entr" presetSubtype="0" fill="hold" nodeType="afterEffect">
                                  <p:stCondLst>
                                    <p:cond delay="0"/>
                                  </p:stCondLst>
                                  <p:childTnLst>
                                    <p:set>
                                      <p:cBhvr>
                                        <p:cTn id="829" dur="1" fill="hold">
                                          <p:stCondLst>
                                            <p:cond delay="0"/>
                                          </p:stCondLst>
                                        </p:cTn>
                                        <p:tgtEl>
                                          <p:spTgt spid="1124"/>
                                        </p:tgtEl>
                                        <p:attrNameLst>
                                          <p:attrName>style.visibility</p:attrName>
                                        </p:attrNameLst>
                                      </p:cBhvr>
                                      <p:to>
                                        <p:strVal val="visible"/>
                                      </p:to>
                                    </p:set>
                                    <p:animEffect transition="in" filter="fade">
                                      <p:cBhvr>
                                        <p:cTn id="830" dur="100"/>
                                        <p:tgtEl>
                                          <p:spTgt spid="1124"/>
                                        </p:tgtEl>
                                      </p:cBhvr>
                                    </p:animEffect>
                                  </p:childTnLst>
                                </p:cTn>
                              </p:par>
                            </p:childTnLst>
                          </p:cTn>
                        </p:par>
                        <p:par>
                          <p:cTn id="831" fill="hold">
                            <p:stCondLst>
                              <p:cond delay="11500"/>
                            </p:stCondLst>
                            <p:childTnLst>
                              <p:par>
                                <p:cTn id="832" presetID="10" presetClass="entr" presetSubtype="0" fill="hold" nodeType="afterEffect">
                                  <p:stCondLst>
                                    <p:cond delay="0"/>
                                  </p:stCondLst>
                                  <p:childTnLst>
                                    <p:set>
                                      <p:cBhvr>
                                        <p:cTn id="833" dur="1" fill="hold">
                                          <p:stCondLst>
                                            <p:cond delay="0"/>
                                          </p:stCondLst>
                                        </p:cTn>
                                        <p:tgtEl>
                                          <p:spTgt spid="1130"/>
                                        </p:tgtEl>
                                        <p:attrNameLst>
                                          <p:attrName>style.visibility</p:attrName>
                                        </p:attrNameLst>
                                      </p:cBhvr>
                                      <p:to>
                                        <p:strVal val="visible"/>
                                      </p:to>
                                    </p:set>
                                    <p:animEffect transition="in" filter="fade">
                                      <p:cBhvr>
                                        <p:cTn id="834" dur="100"/>
                                        <p:tgtEl>
                                          <p:spTgt spid="1130"/>
                                        </p:tgtEl>
                                      </p:cBhvr>
                                    </p:animEffect>
                                  </p:childTnLst>
                                </p:cTn>
                              </p:par>
                            </p:childTnLst>
                          </p:cTn>
                        </p:par>
                        <p:par>
                          <p:cTn id="835" fill="hold">
                            <p:stCondLst>
                              <p:cond delay="11600"/>
                            </p:stCondLst>
                            <p:childTnLst>
                              <p:par>
                                <p:cTn id="836" presetID="10" presetClass="entr" presetSubtype="0" fill="hold" nodeType="afterEffect">
                                  <p:stCondLst>
                                    <p:cond delay="0"/>
                                  </p:stCondLst>
                                  <p:childTnLst>
                                    <p:set>
                                      <p:cBhvr>
                                        <p:cTn id="837" dur="1" fill="hold">
                                          <p:stCondLst>
                                            <p:cond delay="0"/>
                                          </p:stCondLst>
                                        </p:cTn>
                                        <p:tgtEl>
                                          <p:spTgt spid="1136"/>
                                        </p:tgtEl>
                                        <p:attrNameLst>
                                          <p:attrName>style.visibility</p:attrName>
                                        </p:attrNameLst>
                                      </p:cBhvr>
                                      <p:to>
                                        <p:strVal val="visible"/>
                                      </p:to>
                                    </p:set>
                                    <p:animEffect transition="in" filter="fade">
                                      <p:cBhvr>
                                        <p:cTn id="838" dur="100"/>
                                        <p:tgtEl>
                                          <p:spTgt spid="1136"/>
                                        </p:tgtEl>
                                      </p:cBhvr>
                                    </p:animEffect>
                                  </p:childTnLst>
                                </p:cTn>
                              </p:par>
                            </p:childTnLst>
                          </p:cTn>
                        </p:par>
                        <p:par>
                          <p:cTn id="839" fill="hold">
                            <p:stCondLst>
                              <p:cond delay="11700"/>
                            </p:stCondLst>
                            <p:childTnLst>
                              <p:par>
                                <p:cTn id="840" presetID="10" presetClass="entr" presetSubtype="0" fill="hold" nodeType="afterEffect">
                                  <p:stCondLst>
                                    <p:cond delay="0"/>
                                  </p:stCondLst>
                                  <p:childTnLst>
                                    <p:set>
                                      <p:cBhvr>
                                        <p:cTn id="841" dur="1" fill="hold">
                                          <p:stCondLst>
                                            <p:cond delay="0"/>
                                          </p:stCondLst>
                                        </p:cTn>
                                        <p:tgtEl>
                                          <p:spTgt spid="1142"/>
                                        </p:tgtEl>
                                        <p:attrNameLst>
                                          <p:attrName>style.visibility</p:attrName>
                                        </p:attrNameLst>
                                      </p:cBhvr>
                                      <p:to>
                                        <p:strVal val="visible"/>
                                      </p:to>
                                    </p:set>
                                    <p:animEffect transition="in" filter="fade">
                                      <p:cBhvr>
                                        <p:cTn id="842" dur="100"/>
                                        <p:tgtEl>
                                          <p:spTgt spid="1142"/>
                                        </p:tgtEl>
                                      </p:cBhvr>
                                    </p:animEffect>
                                  </p:childTnLst>
                                </p:cTn>
                              </p:par>
                            </p:childTnLst>
                          </p:cTn>
                        </p:par>
                        <p:par>
                          <p:cTn id="843" fill="hold">
                            <p:stCondLst>
                              <p:cond delay="11800"/>
                            </p:stCondLst>
                            <p:childTnLst>
                              <p:par>
                                <p:cTn id="844" presetID="10" presetClass="entr" presetSubtype="0" fill="hold" nodeType="afterEffect">
                                  <p:stCondLst>
                                    <p:cond delay="0"/>
                                  </p:stCondLst>
                                  <p:childTnLst>
                                    <p:set>
                                      <p:cBhvr>
                                        <p:cTn id="845" dur="1" fill="hold">
                                          <p:stCondLst>
                                            <p:cond delay="0"/>
                                          </p:stCondLst>
                                        </p:cTn>
                                        <p:tgtEl>
                                          <p:spTgt spid="1148"/>
                                        </p:tgtEl>
                                        <p:attrNameLst>
                                          <p:attrName>style.visibility</p:attrName>
                                        </p:attrNameLst>
                                      </p:cBhvr>
                                      <p:to>
                                        <p:strVal val="visible"/>
                                      </p:to>
                                    </p:set>
                                    <p:animEffect transition="in" filter="fade">
                                      <p:cBhvr>
                                        <p:cTn id="846" dur="100"/>
                                        <p:tgtEl>
                                          <p:spTgt spid="1148"/>
                                        </p:tgtEl>
                                      </p:cBhvr>
                                    </p:animEffect>
                                  </p:childTnLst>
                                </p:cTn>
                              </p:par>
                            </p:childTnLst>
                          </p:cTn>
                        </p:par>
                        <p:par>
                          <p:cTn id="847" fill="hold">
                            <p:stCondLst>
                              <p:cond delay="11900"/>
                            </p:stCondLst>
                            <p:childTnLst>
                              <p:par>
                                <p:cTn id="848" presetID="10" presetClass="entr" presetSubtype="0" fill="hold" nodeType="afterEffect">
                                  <p:stCondLst>
                                    <p:cond delay="0"/>
                                  </p:stCondLst>
                                  <p:childTnLst>
                                    <p:set>
                                      <p:cBhvr>
                                        <p:cTn id="849" dur="1" fill="hold">
                                          <p:stCondLst>
                                            <p:cond delay="0"/>
                                          </p:stCondLst>
                                        </p:cTn>
                                        <p:tgtEl>
                                          <p:spTgt spid="1166"/>
                                        </p:tgtEl>
                                        <p:attrNameLst>
                                          <p:attrName>style.visibility</p:attrName>
                                        </p:attrNameLst>
                                      </p:cBhvr>
                                      <p:to>
                                        <p:strVal val="visible"/>
                                      </p:to>
                                    </p:set>
                                    <p:animEffect transition="in" filter="fade">
                                      <p:cBhvr>
                                        <p:cTn id="850" dur="100"/>
                                        <p:tgtEl>
                                          <p:spTgt spid="1166"/>
                                        </p:tgtEl>
                                      </p:cBhvr>
                                    </p:animEffect>
                                  </p:childTnLst>
                                </p:cTn>
                              </p:par>
                            </p:childTnLst>
                          </p:cTn>
                        </p:par>
                        <p:par>
                          <p:cTn id="851" fill="hold">
                            <p:stCondLst>
                              <p:cond delay="12000"/>
                            </p:stCondLst>
                            <p:childTnLst>
                              <p:par>
                                <p:cTn id="852" presetID="10" presetClass="entr" presetSubtype="0" fill="hold" nodeType="afterEffect">
                                  <p:stCondLst>
                                    <p:cond delay="0"/>
                                  </p:stCondLst>
                                  <p:childTnLst>
                                    <p:set>
                                      <p:cBhvr>
                                        <p:cTn id="853" dur="1" fill="hold">
                                          <p:stCondLst>
                                            <p:cond delay="0"/>
                                          </p:stCondLst>
                                        </p:cTn>
                                        <p:tgtEl>
                                          <p:spTgt spid="1193"/>
                                        </p:tgtEl>
                                        <p:attrNameLst>
                                          <p:attrName>style.visibility</p:attrName>
                                        </p:attrNameLst>
                                      </p:cBhvr>
                                      <p:to>
                                        <p:strVal val="visible"/>
                                      </p:to>
                                    </p:set>
                                    <p:animEffect transition="in" filter="fade">
                                      <p:cBhvr>
                                        <p:cTn id="854" dur="100"/>
                                        <p:tgtEl>
                                          <p:spTgt spid="1193"/>
                                        </p:tgtEl>
                                      </p:cBhvr>
                                    </p:animEffect>
                                  </p:childTnLst>
                                </p:cTn>
                              </p:par>
                            </p:childTnLst>
                          </p:cTn>
                        </p:par>
                        <p:par>
                          <p:cTn id="855" fill="hold">
                            <p:stCondLst>
                              <p:cond delay="12100"/>
                            </p:stCondLst>
                            <p:childTnLst>
                              <p:par>
                                <p:cTn id="856" presetID="10" presetClass="entr" presetSubtype="0" fill="hold" nodeType="afterEffect">
                                  <p:stCondLst>
                                    <p:cond delay="0"/>
                                  </p:stCondLst>
                                  <p:childTnLst>
                                    <p:set>
                                      <p:cBhvr>
                                        <p:cTn id="857" dur="1" fill="hold">
                                          <p:stCondLst>
                                            <p:cond delay="0"/>
                                          </p:stCondLst>
                                        </p:cTn>
                                        <p:tgtEl>
                                          <p:spTgt spid="1199"/>
                                        </p:tgtEl>
                                        <p:attrNameLst>
                                          <p:attrName>style.visibility</p:attrName>
                                        </p:attrNameLst>
                                      </p:cBhvr>
                                      <p:to>
                                        <p:strVal val="visible"/>
                                      </p:to>
                                    </p:set>
                                    <p:animEffect transition="in" filter="fade">
                                      <p:cBhvr>
                                        <p:cTn id="858" dur="100"/>
                                        <p:tgtEl>
                                          <p:spTgt spid="1199"/>
                                        </p:tgtEl>
                                      </p:cBhvr>
                                    </p:animEffect>
                                  </p:childTnLst>
                                </p:cTn>
                              </p:par>
                            </p:childTnLst>
                          </p:cTn>
                        </p:par>
                        <p:par>
                          <p:cTn id="859" fill="hold">
                            <p:stCondLst>
                              <p:cond delay="12200"/>
                            </p:stCondLst>
                            <p:childTnLst>
                              <p:par>
                                <p:cTn id="860" presetID="10" presetClass="entr" presetSubtype="0" fill="hold" nodeType="afterEffect">
                                  <p:stCondLst>
                                    <p:cond delay="0"/>
                                  </p:stCondLst>
                                  <p:childTnLst>
                                    <p:set>
                                      <p:cBhvr>
                                        <p:cTn id="861" dur="1" fill="hold">
                                          <p:stCondLst>
                                            <p:cond delay="0"/>
                                          </p:stCondLst>
                                        </p:cTn>
                                        <p:tgtEl>
                                          <p:spTgt spid="1205"/>
                                        </p:tgtEl>
                                        <p:attrNameLst>
                                          <p:attrName>style.visibility</p:attrName>
                                        </p:attrNameLst>
                                      </p:cBhvr>
                                      <p:to>
                                        <p:strVal val="visible"/>
                                      </p:to>
                                    </p:set>
                                    <p:animEffect transition="in" filter="fade">
                                      <p:cBhvr>
                                        <p:cTn id="862" dur="100"/>
                                        <p:tgtEl>
                                          <p:spTgt spid="1205"/>
                                        </p:tgtEl>
                                      </p:cBhvr>
                                    </p:animEffect>
                                  </p:childTnLst>
                                </p:cTn>
                              </p:par>
                            </p:childTnLst>
                          </p:cTn>
                        </p:par>
                        <p:par>
                          <p:cTn id="863" fill="hold">
                            <p:stCondLst>
                              <p:cond delay="12300"/>
                            </p:stCondLst>
                            <p:childTnLst>
                              <p:par>
                                <p:cTn id="864" presetID="10" presetClass="entr" presetSubtype="0" fill="hold" nodeType="afterEffect">
                                  <p:stCondLst>
                                    <p:cond delay="0"/>
                                  </p:stCondLst>
                                  <p:childTnLst>
                                    <p:set>
                                      <p:cBhvr>
                                        <p:cTn id="865" dur="1" fill="hold">
                                          <p:stCondLst>
                                            <p:cond delay="0"/>
                                          </p:stCondLst>
                                        </p:cTn>
                                        <p:tgtEl>
                                          <p:spTgt spid="1211"/>
                                        </p:tgtEl>
                                        <p:attrNameLst>
                                          <p:attrName>style.visibility</p:attrName>
                                        </p:attrNameLst>
                                      </p:cBhvr>
                                      <p:to>
                                        <p:strVal val="visible"/>
                                      </p:to>
                                    </p:set>
                                    <p:animEffect transition="in" filter="fade">
                                      <p:cBhvr>
                                        <p:cTn id="866" dur="100"/>
                                        <p:tgtEl>
                                          <p:spTgt spid="1211"/>
                                        </p:tgtEl>
                                      </p:cBhvr>
                                    </p:animEffect>
                                  </p:childTnLst>
                                </p:cTn>
                              </p:par>
                            </p:childTnLst>
                          </p:cTn>
                        </p:par>
                        <p:par>
                          <p:cTn id="867" fill="hold">
                            <p:stCondLst>
                              <p:cond delay="12400"/>
                            </p:stCondLst>
                            <p:childTnLst>
                              <p:par>
                                <p:cTn id="868" presetID="10" presetClass="entr" presetSubtype="0" fill="hold" nodeType="afterEffect">
                                  <p:stCondLst>
                                    <p:cond delay="0"/>
                                  </p:stCondLst>
                                  <p:childTnLst>
                                    <p:set>
                                      <p:cBhvr>
                                        <p:cTn id="869" dur="1" fill="hold">
                                          <p:stCondLst>
                                            <p:cond delay="0"/>
                                          </p:stCondLst>
                                        </p:cTn>
                                        <p:tgtEl>
                                          <p:spTgt spid="1217"/>
                                        </p:tgtEl>
                                        <p:attrNameLst>
                                          <p:attrName>style.visibility</p:attrName>
                                        </p:attrNameLst>
                                      </p:cBhvr>
                                      <p:to>
                                        <p:strVal val="visible"/>
                                      </p:to>
                                    </p:set>
                                    <p:animEffect transition="in" filter="fade">
                                      <p:cBhvr>
                                        <p:cTn id="870" dur="100"/>
                                        <p:tgtEl>
                                          <p:spTgt spid="1217"/>
                                        </p:tgtEl>
                                      </p:cBhvr>
                                    </p:animEffect>
                                  </p:childTnLst>
                                </p:cTn>
                              </p:par>
                            </p:childTnLst>
                          </p:cTn>
                        </p:par>
                        <p:par>
                          <p:cTn id="871" fill="hold">
                            <p:stCondLst>
                              <p:cond delay="12500"/>
                            </p:stCondLst>
                            <p:childTnLst>
                              <p:par>
                                <p:cTn id="872" presetID="10" presetClass="entr" presetSubtype="0" fill="hold" nodeType="afterEffect">
                                  <p:stCondLst>
                                    <p:cond delay="0"/>
                                  </p:stCondLst>
                                  <p:childTnLst>
                                    <p:set>
                                      <p:cBhvr>
                                        <p:cTn id="873" dur="1" fill="hold">
                                          <p:stCondLst>
                                            <p:cond delay="0"/>
                                          </p:stCondLst>
                                        </p:cTn>
                                        <p:tgtEl>
                                          <p:spTgt spid="1247"/>
                                        </p:tgtEl>
                                        <p:attrNameLst>
                                          <p:attrName>style.visibility</p:attrName>
                                        </p:attrNameLst>
                                      </p:cBhvr>
                                      <p:to>
                                        <p:strVal val="visible"/>
                                      </p:to>
                                    </p:set>
                                    <p:animEffect transition="in" filter="fade">
                                      <p:cBhvr>
                                        <p:cTn id="874" dur="100"/>
                                        <p:tgtEl>
                                          <p:spTgt spid="1247"/>
                                        </p:tgtEl>
                                      </p:cBhvr>
                                    </p:animEffect>
                                  </p:childTnLst>
                                </p:cTn>
                              </p:par>
                            </p:childTnLst>
                          </p:cTn>
                        </p:par>
                        <p:par>
                          <p:cTn id="875" fill="hold">
                            <p:stCondLst>
                              <p:cond delay="12600"/>
                            </p:stCondLst>
                            <p:childTnLst>
                              <p:par>
                                <p:cTn id="876" presetID="10" presetClass="entr" presetSubtype="0" fill="hold" nodeType="afterEffect">
                                  <p:stCondLst>
                                    <p:cond delay="0"/>
                                  </p:stCondLst>
                                  <p:childTnLst>
                                    <p:set>
                                      <p:cBhvr>
                                        <p:cTn id="877" dur="1" fill="hold">
                                          <p:stCondLst>
                                            <p:cond delay="0"/>
                                          </p:stCondLst>
                                        </p:cTn>
                                        <p:tgtEl>
                                          <p:spTgt spid="1262"/>
                                        </p:tgtEl>
                                        <p:attrNameLst>
                                          <p:attrName>style.visibility</p:attrName>
                                        </p:attrNameLst>
                                      </p:cBhvr>
                                      <p:to>
                                        <p:strVal val="visible"/>
                                      </p:to>
                                    </p:set>
                                    <p:animEffect transition="in" filter="fade">
                                      <p:cBhvr>
                                        <p:cTn id="878" dur="100"/>
                                        <p:tgtEl>
                                          <p:spTgt spid="1262"/>
                                        </p:tgtEl>
                                      </p:cBhvr>
                                    </p:animEffect>
                                  </p:childTnLst>
                                </p:cTn>
                              </p:par>
                            </p:childTnLst>
                          </p:cTn>
                        </p:par>
                        <p:par>
                          <p:cTn id="879" fill="hold">
                            <p:stCondLst>
                              <p:cond delay="12700"/>
                            </p:stCondLst>
                            <p:childTnLst>
                              <p:par>
                                <p:cTn id="880" presetID="10" presetClass="entr" presetSubtype="0" fill="hold" nodeType="afterEffect">
                                  <p:stCondLst>
                                    <p:cond delay="0"/>
                                  </p:stCondLst>
                                  <p:childTnLst>
                                    <p:set>
                                      <p:cBhvr>
                                        <p:cTn id="881" dur="1" fill="hold">
                                          <p:stCondLst>
                                            <p:cond delay="0"/>
                                          </p:stCondLst>
                                        </p:cTn>
                                        <p:tgtEl>
                                          <p:spTgt spid="1268"/>
                                        </p:tgtEl>
                                        <p:attrNameLst>
                                          <p:attrName>style.visibility</p:attrName>
                                        </p:attrNameLst>
                                      </p:cBhvr>
                                      <p:to>
                                        <p:strVal val="visible"/>
                                      </p:to>
                                    </p:set>
                                    <p:animEffect transition="in" filter="fade">
                                      <p:cBhvr>
                                        <p:cTn id="882" dur="100"/>
                                        <p:tgtEl>
                                          <p:spTgt spid="1268"/>
                                        </p:tgtEl>
                                      </p:cBhvr>
                                    </p:animEffect>
                                  </p:childTnLst>
                                </p:cTn>
                              </p:par>
                            </p:childTnLst>
                          </p:cTn>
                        </p:par>
                        <p:par>
                          <p:cTn id="883" fill="hold">
                            <p:stCondLst>
                              <p:cond delay="12800"/>
                            </p:stCondLst>
                            <p:childTnLst>
                              <p:par>
                                <p:cTn id="884" presetID="10" presetClass="entr" presetSubtype="0" fill="hold" nodeType="afterEffect">
                                  <p:stCondLst>
                                    <p:cond delay="0"/>
                                  </p:stCondLst>
                                  <p:childTnLst>
                                    <p:set>
                                      <p:cBhvr>
                                        <p:cTn id="885" dur="1" fill="hold">
                                          <p:stCondLst>
                                            <p:cond delay="0"/>
                                          </p:stCondLst>
                                        </p:cTn>
                                        <p:tgtEl>
                                          <p:spTgt spid="1274"/>
                                        </p:tgtEl>
                                        <p:attrNameLst>
                                          <p:attrName>style.visibility</p:attrName>
                                        </p:attrNameLst>
                                      </p:cBhvr>
                                      <p:to>
                                        <p:strVal val="visible"/>
                                      </p:to>
                                    </p:set>
                                    <p:animEffect transition="in" filter="fade">
                                      <p:cBhvr>
                                        <p:cTn id="886" dur="100"/>
                                        <p:tgtEl>
                                          <p:spTgt spid="1274"/>
                                        </p:tgtEl>
                                      </p:cBhvr>
                                    </p:animEffect>
                                  </p:childTnLst>
                                </p:cTn>
                              </p:par>
                            </p:childTnLst>
                          </p:cTn>
                        </p:par>
                        <p:par>
                          <p:cTn id="887" fill="hold">
                            <p:stCondLst>
                              <p:cond delay="12900"/>
                            </p:stCondLst>
                            <p:childTnLst>
                              <p:par>
                                <p:cTn id="888" presetID="10" presetClass="entr" presetSubtype="0" fill="hold" nodeType="afterEffect">
                                  <p:stCondLst>
                                    <p:cond delay="0"/>
                                  </p:stCondLst>
                                  <p:childTnLst>
                                    <p:set>
                                      <p:cBhvr>
                                        <p:cTn id="889" dur="1" fill="hold">
                                          <p:stCondLst>
                                            <p:cond delay="0"/>
                                          </p:stCondLst>
                                        </p:cTn>
                                        <p:tgtEl>
                                          <p:spTgt spid="1151"/>
                                        </p:tgtEl>
                                        <p:attrNameLst>
                                          <p:attrName>style.visibility</p:attrName>
                                        </p:attrNameLst>
                                      </p:cBhvr>
                                      <p:to>
                                        <p:strVal val="visible"/>
                                      </p:to>
                                    </p:set>
                                    <p:animEffect transition="in" filter="fade">
                                      <p:cBhvr>
                                        <p:cTn id="890" dur="100"/>
                                        <p:tgtEl>
                                          <p:spTgt spid="1151"/>
                                        </p:tgtEl>
                                      </p:cBhvr>
                                    </p:animEffect>
                                  </p:childTnLst>
                                </p:cTn>
                              </p:par>
                            </p:childTnLst>
                          </p:cTn>
                        </p:par>
                        <p:par>
                          <p:cTn id="891" fill="hold">
                            <p:stCondLst>
                              <p:cond delay="13000"/>
                            </p:stCondLst>
                            <p:childTnLst>
                              <p:par>
                                <p:cTn id="892" presetID="10" presetClass="entr" presetSubtype="0" fill="hold" nodeType="afterEffect">
                                  <p:stCondLst>
                                    <p:cond delay="0"/>
                                  </p:stCondLst>
                                  <p:childTnLst>
                                    <p:set>
                                      <p:cBhvr>
                                        <p:cTn id="893" dur="1" fill="hold">
                                          <p:stCondLst>
                                            <p:cond delay="0"/>
                                          </p:stCondLst>
                                        </p:cTn>
                                        <p:tgtEl>
                                          <p:spTgt spid="1157"/>
                                        </p:tgtEl>
                                        <p:attrNameLst>
                                          <p:attrName>style.visibility</p:attrName>
                                        </p:attrNameLst>
                                      </p:cBhvr>
                                      <p:to>
                                        <p:strVal val="visible"/>
                                      </p:to>
                                    </p:set>
                                    <p:animEffect transition="in" filter="fade">
                                      <p:cBhvr>
                                        <p:cTn id="894" dur="100"/>
                                        <p:tgtEl>
                                          <p:spTgt spid="1157"/>
                                        </p:tgtEl>
                                      </p:cBhvr>
                                    </p:animEffect>
                                  </p:childTnLst>
                                </p:cTn>
                              </p:par>
                            </p:childTnLst>
                          </p:cTn>
                        </p:par>
                        <p:par>
                          <p:cTn id="895" fill="hold">
                            <p:stCondLst>
                              <p:cond delay="13100"/>
                            </p:stCondLst>
                            <p:childTnLst>
                              <p:par>
                                <p:cTn id="896" presetID="10" presetClass="entr" presetSubtype="0" fill="hold" nodeType="afterEffect">
                                  <p:stCondLst>
                                    <p:cond delay="0"/>
                                  </p:stCondLst>
                                  <p:childTnLst>
                                    <p:set>
                                      <p:cBhvr>
                                        <p:cTn id="897" dur="1" fill="hold">
                                          <p:stCondLst>
                                            <p:cond delay="0"/>
                                          </p:stCondLst>
                                        </p:cTn>
                                        <p:tgtEl>
                                          <p:spTgt spid="1280"/>
                                        </p:tgtEl>
                                        <p:attrNameLst>
                                          <p:attrName>style.visibility</p:attrName>
                                        </p:attrNameLst>
                                      </p:cBhvr>
                                      <p:to>
                                        <p:strVal val="visible"/>
                                      </p:to>
                                    </p:set>
                                    <p:animEffect transition="in" filter="fade">
                                      <p:cBhvr>
                                        <p:cTn id="898" dur="100"/>
                                        <p:tgtEl>
                                          <p:spTgt spid="1280"/>
                                        </p:tgtEl>
                                      </p:cBhvr>
                                    </p:animEffect>
                                  </p:childTnLst>
                                </p:cTn>
                              </p:par>
                            </p:childTnLst>
                          </p:cTn>
                        </p:par>
                        <p:par>
                          <p:cTn id="899" fill="hold">
                            <p:stCondLst>
                              <p:cond delay="13200"/>
                            </p:stCondLst>
                            <p:childTnLst>
                              <p:par>
                                <p:cTn id="900" presetID="10" presetClass="entr" presetSubtype="0" fill="hold" nodeType="afterEffect">
                                  <p:stCondLst>
                                    <p:cond delay="0"/>
                                  </p:stCondLst>
                                  <p:childTnLst>
                                    <p:set>
                                      <p:cBhvr>
                                        <p:cTn id="901" dur="1" fill="hold">
                                          <p:stCondLst>
                                            <p:cond delay="0"/>
                                          </p:stCondLst>
                                        </p:cTn>
                                        <p:tgtEl>
                                          <p:spTgt spid="1286"/>
                                        </p:tgtEl>
                                        <p:attrNameLst>
                                          <p:attrName>style.visibility</p:attrName>
                                        </p:attrNameLst>
                                      </p:cBhvr>
                                      <p:to>
                                        <p:strVal val="visible"/>
                                      </p:to>
                                    </p:set>
                                    <p:animEffect transition="in" filter="fade">
                                      <p:cBhvr>
                                        <p:cTn id="902" dur="100"/>
                                        <p:tgtEl>
                                          <p:spTgt spid="1286"/>
                                        </p:tgtEl>
                                      </p:cBhvr>
                                    </p:animEffect>
                                  </p:childTnLst>
                                </p:cTn>
                              </p:par>
                            </p:childTnLst>
                          </p:cTn>
                        </p:par>
                        <p:par>
                          <p:cTn id="903" fill="hold">
                            <p:stCondLst>
                              <p:cond delay="13300"/>
                            </p:stCondLst>
                            <p:childTnLst>
                              <p:par>
                                <p:cTn id="904" presetID="10" presetClass="entr" presetSubtype="0" fill="hold" nodeType="afterEffect">
                                  <p:stCondLst>
                                    <p:cond delay="0"/>
                                  </p:stCondLst>
                                  <p:childTnLst>
                                    <p:set>
                                      <p:cBhvr>
                                        <p:cTn id="905" dur="1" fill="hold">
                                          <p:stCondLst>
                                            <p:cond delay="0"/>
                                          </p:stCondLst>
                                        </p:cTn>
                                        <p:tgtEl>
                                          <p:spTgt spid="1292"/>
                                        </p:tgtEl>
                                        <p:attrNameLst>
                                          <p:attrName>style.visibility</p:attrName>
                                        </p:attrNameLst>
                                      </p:cBhvr>
                                      <p:to>
                                        <p:strVal val="visible"/>
                                      </p:to>
                                    </p:set>
                                    <p:animEffect transition="in" filter="fade">
                                      <p:cBhvr>
                                        <p:cTn id="906" dur="100"/>
                                        <p:tgtEl>
                                          <p:spTgt spid="1292"/>
                                        </p:tgtEl>
                                      </p:cBhvr>
                                    </p:animEffect>
                                  </p:childTnLst>
                                </p:cTn>
                              </p:par>
                            </p:childTnLst>
                          </p:cTn>
                        </p:par>
                        <p:par>
                          <p:cTn id="907" fill="hold">
                            <p:stCondLst>
                              <p:cond delay="13400"/>
                            </p:stCondLst>
                            <p:childTnLst>
                              <p:par>
                                <p:cTn id="908" presetID="10" presetClass="entr" presetSubtype="0" fill="hold" nodeType="afterEffect">
                                  <p:stCondLst>
                                    <p:cond delay="0"/>
                                  </p:stCondLst>
                                  <p:childTnLst>
                                    <p:set>
                                      <p:cBhvr>
                                        <p:cTn id="909" dur="1" fill="hold">
                                          <p:stCondLst>
                                            <p:cond delay="0"/>
                                          </p:stCondLst>
                                        </p:cTn>
                                        <p:tgtEl>
                                          <p:spTgt spid="1298"/>
                                        </p:tgtEl>
                                        <p:attrNameLst>
                                          <p:attrName>style.visibility</p:attrName>
                                        </p:attrNameLst>
                                      </p:cBhvr>
                                      <p:to>
                                        <p:strVal val="visible"/>
                                      </p:to>
                                    </p:set>
                                    <p:animEffect transition="in" filter="fade">
                                      <p:cBhvr>
                                        <p:cTn id="910" dur="100"/>
                                        <p:tgtEl>
                                          <p:spTgt spid="1298"/>
                                        </p:tgtEl>
                                      </p:cBhvr>
                                    </p:animEffect>
                                  </p:childTnLst>
                                </p:cTn>
                              </p:par>
                            </p:childTnLst>
                          </p:cTn>
                        </p:par>
                        <p:par>
                          <p:cTn id="911" fill="hold">
                            <p:stCondLst>
                              <p:cond delay="13500"/>
                            </p:stCondLst>
                            <p:childTnLst>
                              <p:par>
                                <p:cTn id="912" presetID="10" presetClass="entr" presetSubtype="0" fill="hold" nodeType="afterEffect">
                                  <p:stCondLst>
                                    <p:cond delay="0"/>
                                  </p:stCondLst>
                                  <p:childTnLst>
                                    <p:set>
                                      <p:cBhvr>
                                        <p:cTn id="913" dur="1" fill="hold">
                                          <p:stCondLst>
                                            <p:cond delay="0"/>
                                          </p:stCondLst>
                                        </p:cTn>
                                        <p:tgtEl>
                                          <p:spTgt spid="1304"/>
                                        </p:tgtEl>
                                        <p:attrNameLst>
                                          <p:attrName>style.visibility</p:attrName>
                                        </p:attrNameLst>
                                      </p:cBhvr>
                                      <p:to>
                                        <p:strVal val="visible"/>
                                      </p:to>
                                    </p:set>
                                    <p:animEffect transition="in" filter="fade">
                                      <p:cBhvr>
                                        <p:cTn id="914" dur="100"/>
                                        <p:tgtEl>
                                          <p:spTgt spid="1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3" grpId="0" animBg="1"/>
      <p:bldP spid="684" grpId="0" animBg="1"/>
      <p:bldP spid="685" grpId="0" animBg="1"/>
      <p:bldP spid="686" grpId="0" animBg="1"/>
      <p:bldP spid="687" grpId="0" animBg="1"/>
      <p:bldP spid="688" grpId="0" animBg="1"/>
      <p:bldP spid="689" grpId="0" animBg="1"/>
      <p:bldP spid="690" grpId="0" animBg="1"/>
      <p:bldP spid="691" grpId="0" animBg="1"/>
      <p:bldP spid="692" grpId="0" animBg="1"/>
      <p:bldP spid="693" grpId="0" animBg="1"/>
      <p:bldP spid="694" grpId="0" animBg="1"/>
      <p:bldP spid="695" grpId="0" animBg="1"/>
      <p:bldP spid="696" grpId="0" animBg="1"/>
      <p:bldP spid="697" grpId="0" animBg="1"/>
      <p:bldP spid="698" grpId="0" animBg="1"/>
      <p:bldP spid="699" grpId="0" animBg="1"/>
      <p:bldP spid="700" grpId="0" animBg="1"/>
      <p:bldP spid="701" grpId="0" animBg="1"/>
      <p:bldP spid="702" grpId="0" animBg="1"/>
      <p:bldP spid="703" grpId="0" animBg="1"/>
      <p:bldP spid="704" grpId="0" animBg="1"/>
      <p:bldP spid="705" grpId="0" animBg="1"/>
      <p:bldP spid="706" grpId="0" animBg="1"/>
      <p:bldP spid="707" grpId="0" animBg="1"/>
      <p:bldP spid="708" grpId="0" animBg="1"/>
      <p:bldP spid="709" grpId="0" animBg="1"/>
      <p:bldP spid="710" grpId="0" animBg="1"/>
      <p:bldP spid="7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39881" t="14455" b="10954"/>
          <a:stretch/>
        </p:blipFill>
        <p:spPr>
          <a:xfrm>
            <a:off x="882" y="-1"/>
            <a:ext cx="12434711" cy="6994526"/>
          </a:xfrm>
          <a:prstGeom prst="rect">
            <a:avLst/>
          </a:prstGeom>
        </p:spPr>
      </p:pic>
      <p:sp>
        <p:nvSpPr>
          <p:cNvPr id="2" name="Title 1"/>
          <p:cNvSpPr>
            <a:spLocks noGrp="1"/>
          </p:cNvSpPr>
          <p:nvPr>
            <p:ph type="title"/>
          </p:nvPr>
        </p:nvSpPr>
        <p:spPr/>
        <p:txBody>
          <a:bodyPr/>
          <a:lstStyle/>
          <a:p>
            <a:r>
              <a:rPr lang="en-US" dirty="0">
                <a:solidFill>
                  <a:schemeClr val="bg1"/>
                </a:solidFill>
              </a:rPr>
              <a:t>What to do next</a:t>
            </a:r>
          </a:p>
        </p:txBody>
      </p:sp>
      <p:cxnSp>
        <p:nvCxnSpPr>
          <p:cNvPr id="66" name="Straight Connector 65"/>
          <p:cNvCxnSpPr/>
          <p:nvPr/>
        </p:nvCxnSpPr>
        <p:spPr>
          <a:xfrm>
            <a:off x="4022021" y="1345988"/>
            <a:ext cx="31616" cy="3749065"/>
          </a:xfrm>
          <a:prstGeom prst="line">
            <a:avLst/>
          </a:prstGeom>
          <a:ln>
            <a:solidFill>
              <a:schemeClr val="bg1"/>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8470180" y="1430238"/>
            <a:ext cx="0" cy="3571555"/>
          </a:xfrm>
          <a:prstGeom prst="line">
            <a:avLst/>
          </a:prstGeom>
          <a:ln>
            <a:solidFill>
              <a:schemeClr val="bg1"/>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6200181" y="2833805"/>
            <a:ext cx="2268673" cy="382308"/>
          </a:xfrm>
          <a:prstGeom prst="rect">
            <a:avLst/>
          </a:prstGeom>
        </p:spPr>
        <p:txBody>
          <a:bodyPr wrap="none">
            <a:spAutoFit/>
          </a:bodyPr>
          <a:lstStyle/>
          <a:p>
            <a:pPr defTabSz="932597">
              <a:defRPr/>
            </a:pPr>
            <a:r>
              <a:rPr lang="en-US" sz="1836" b="1" dirty="0">
                <a:solidFill>
                  <a:srgbClr val="FFFFFF"/>
                </a:solidFill>
                <a:latin typeface="Segoe UI"/>
              </a:rPr>
              <a:t>aka.ms/</a:t>
            </a:r>
            <a:r>
              <a:rPr lang="en-US" sz="1836" b="1" dirty="0" err="1">
                <a:solidFill>
                  <a:srgbClr val="FFFFFF"/>
                </a:solidFill>
                <a:latin typeface="Segoe UI"/>
              </a:rPr>
              <a:t>azurestack</a:t>
            </a:r>
            <a:endParaRPr lang="en-US" sz="1836" dirty="0">
              <a:solidFill>
                <a:srgbClr val="FFFFFF"/>
              </a:solidFill>
              <a:latin typeface="Segoe UI"/>
            </a:endParaRPr>
          </a:p>
        </p:txBody>
      </p:sp>
      <p:sp>
        <p:nvSpPr>
          <p:cNvPr id="69" name="TextBox 68"/>
          <p:cNvSpPr txBox="1"/>
          <p:nvPr/>
        </p:nvSpPr>
        <p:spPr>
          <a:xfrm>
            <a:off x="94352" y="1500452"/>
            <a:ext cx="3895845" cy="647165"/>
          </a:xfrm>
          <a:prstGeom prst="rect">
            <a:avLst/>
          </a:prstGeom>
          <a:noFill/>
        </p:spPr>
        <p:txBody>
          <a:bodyPr wrap="square" lIns="186521" tIns="149217" rIns="186521" bIns="149217" rtlCol="0">
            <a:spAutoFit/>
          </a:bodyPr>
          <a:lstStyle/>
          <a:p>
            <a:pPr algn="ctr" defTabSz="932597">
              <a:lnSpc>
                <a:spcPct val="90000"/>
              </a:lnSpc>
              <a:spcAft>
                <a:spcPts val="612"/>
              </a:spcAft>
              <a:defRPr/>
            </a:pPr>
            <a:r>
              <a:rPr lang="en-US" sz="2448" dirty="0">
                <a:solidFill>
                  <a:srgbClr val="FFFFFF"/>
                </a:solidFill>
                <a:latin typeface="Segoe UI"/>
              </a:rPr>
              <a:t>Learn</a:t>
            </a:r>
          </a:p>
        </p:txBody>
      </p:sp>
      <p:sp>
        <p:nvSpPr>
          <p:cNvPr id="70" name="TextBox 69"/>
          <p:cNvSpPr txBox="1"/>
          <p:nvPr/>
        </p:nvSpPr>
        <p:spPr>
          <a:xfrm>
            <a:off x="9147756" y="1500452"/>
            <a:ext cx="2946483" cy="647165"/>
          </a:xfrm>
          <a:prstGeom prst="rect">
            <a:avLst/>
          </a:prstGeom>
          <a:noFill/>
        </p:spPr>
        <p:txBody>
          <a:bodyPr wrap="square" lIns="186521" tIns="149217" rIns="186521" bIns="149217" rtlCol="0">
            <a:spAutoFit/>
          </a:bodyPr>
          <a:lstStyle/>
          <a:p>
            <a:pPr algn="ctr" defTabSz="932597">
              <a:lnSpc>
                <a:spcPct val="90000"/>
              </a:lnSpc>
              <a:spcAft>
                <a:spcPts val="612"/>
              </a:spcAft>
              <a:defRPr/>
            </a:pPr>
            <a:r>
              <a:rPr lang="en-US" sz="2448" dirty="0">
                <a:solidFill>
                  <a:srgbClr val="FFFFFF"/>
                </a:solidFill>
                <a:latin typeface="Segoe UI"/>
              </a:rPr>
              <a:t>Do</a:t>
            </a:r>
          </a:p>
        </p:txBody>
      </p:sp>
      <p:sp>
        <p:nvSpPr>
          <p:cNvPr id="71" name="Rectangle 70"/>
          <p:cNvSpPr/>
          <p:nvPr/>
        </p:nvSpPr>
        <p:spPr>
          <a:xfrm>
            <a:off x="526398" y="2769808"/>
            <a:ext cx="3542271" cy="382308"/>
          </a:xfrm>
          <a:prstGeom prst="rect">
            <a:avLst/>
          </a:prstGeom>
        </p:spPr>
        <p:txBody>
          <a:bodyPr wrap="none">
            <a:spAutoFit/>
          </a:bodyPr>
          <a:lstStyle/>
          <a:p>
            <a:pPr defTabSz="932597">
              <a:defRPr/>
            </a:pPr>
            <a:r>
              <a:rPr lang="en-US" sz="1836" b="1" dirty="0">
                <a:solidFill>
                  <a:srgbClr val="FFFFFF"/>
                </a:solidFill>
                <a:latin typeface="Segoe UI"/>
              </a:rPr>
              <a:t>aka.ms/</a:t>
            </a:r>
            <a:r>
              <a:rPr lang="en-US" sz="1836" b="1" dirty="0" err="1">
                <a:solidFill>
                  <a:srgbClr val="FFFFFF"/>
                </a:solidFill>
                <a:latin typeface="Segoe UI"/>
              </a:rPr>
              <a:t>azurestackwhitepaper</a:t>
            </a:r>
            <a:endParaRPr lang="en-US" sz="1836" dirty="0">
              <a:solidFill>
                <a:srgbClr val="FFFFFF"/>
              </a:solidFill>
              <a:latin typeface="Segoe UI"/>
            </a:endParaRPr>
          </a:p>
        </p:txBody>
      </p:sp>
      <p:sp>
        <p:nvSpPr>
          <p:cNvPr id="72" name="Rectangle 71"/>
          <p:cNvSpPr/>
          <p:nvPr/>
        </p:nvSpPr>
        <p:spPr>
          <a:xfrm>
            <a:off x="8748771" y="3717774"/>
            <a:ext cx="3668879" cy="382308"/>
          </a:xfrm>
          <a:prstGeom prst="rect">
            <a:avLst/>
          </a:prstGeom>
        </p:spPr>
        <p:txBody>
          <a:bodyPr wrap="none">
            <a:spAutoFit/>
          </a:bodyPr>
          <a:lstStyle/>
          <a:p>
            <a:pPr defTabSz="951121">
              <a:defRPr/>
            </a:pPr>
            <a:r>
              <a:rPr lang="en-US" sz="1836" b="1" dirty="0">
                <a:solidFill>
                  <a:srgbClr val="FFFFFF"/>
                </a:solidFill>
                <a:latin typeface="Segoe UI"/>
              </a:rPr>
              <a:t>aka.ms/</a:t>
            </a:r>
            <a:r>
              <a:rPr lang="en-US" sz="1836" b="1" dirty="0" err="1">
                <a:solidFill>
                  <a:srgbClr val="FFFFFF"/>
                </a:solidFill>
                <a:latin typeface="Segoe UI"/>
              </a:rPr>
              <a:t>azurestackpaasservices</a:t>
            </a:r>
            <a:endParaRPr lang="en-US" sz="1836" dirty="0">
              <a:solidFill>
                <a:srgbClr val="FFFFFF"/>
              </a:solidFill>
              <a:latin typeface="Segoe UI"/>
            </a:endParaRPr>
          </a:p>
        </p:txBody>
      </p:sp>
      <p:sp>
        <p:nvSpPr>
          <p:cNvPr id="73" name="TextBox 72"/>
          <p:cNvSpPr txBox="1"/>
          <p:nvPr/>
        </p:nvSpPr>
        <p:spPr>
          <a:xfrm>
            <a:off x="4047336" y="2390819"/>
            <a:ext cx="3565167" cy="647165"/>
          </a:xfrm>
          <a:prstGeom prst="rect">
            <a:avLst/>
          </a:prstGeom>
          <a:noFill/>
        </p:spPr>
        <p:txBody>
          <a:bodyPr wrap="square" lIns="186521" tIns="149217" rIns="186521" bIns="149217" rtlCol="0">
            <a:spAutoFit/>
          </a:bodyPr>
          <a:lstStyle/>
          <a:p>
            <a:pPr defTabSz="932597">
              <a:lnSpc>
                <a:spcPct val="90000"/>
              </a:lnSpc>
              <a:spcAft>
                <a:spcPts val="612"/>
              </a:spcAft>
              <a:defRPr/>
            </a:pPr>
            <a:r>
              <a:rPr lang="en-US" sz="2448" dirty="0">
                <a:solidFill>
                  <a:srgbClr val="FFFFFF"/>
                </a:solidFill>
                <a:latin typeface="Segoe UI"/>
              </a:rPr>
              <a:t>Deploy Azure Stack</a:t>
            </a:r>
          </a:p>
        </p:txBody>
      </p:sp>
      <p:sp>
        <p:nvSpPr>
          <p:cNvPr id="74" name="TextBox 73"/>
          <p:cNvSpPr txBox="1"/>
          <p:nvPr/>
        </p:nvSpPr>
        <p:spPr>
          <a:xfrm>
            <a:off x="8438356" y="3224219"/>
            <a:ext cx="4097237" cy="647165"/>
          </a:xfrm>
          <a:prstGeom prst="rect">
            <a:avLst/>
          </a:prstGeom>
          <a:noFill/>
        </p:spPr>
        <p:txBody>
          <a:bodyPr wrap="square" lIns="186521" tIns="149217" rIns="186521" bIns="149217" rtlCol="0">
            <a:spAutoFit/>
          </a:bodyPr>
          <a:lstStyle/>
          <a:p>
            <a:pPr defTabSz="932597">
              <a:lnSpc>
                <a:spcPct val="90000"/>
              </a:lnSpc>
              <a:spcAft>
                <a:spcPts val="612"/>
              </a:spcAft>
              <a:defRPr/>
            </a:pPr>
            <a:r>
              <a:rPr lang="en-US" sz="2448" dirty="0">
                <a:solidFill>
                  <a:srgbClr val="FFFFFF"/>
                </a:solidFill>
                <a:latin typeface="Segoe UI"/>
              </a:rPr>
              <a:t>Try Azure PaaS Services</a:t>
            </a:r>
          </a:p>
        </p:txBody>
      </p:sp>
      <p:sp>
        <p:nvSpPr>
          <p:cNvPr id="75" name="TextBox 74"/>
          <p:cNvSpPr txBox="1"/>
          <p:nvPr/>
        </p:nvSpPr>
        <p:spPr>
          <a:xfrm>
            <a:off x="4242915" y="1508125"/>
            <a:ext cx="3895845" cy="647165"/>
          </a:xfrm>
          <a:prstGeom prst="rect">
            <a:avLst/>
          </a:prstGeom>
          <a:noFill/>
        </p:spPr>
        <p:txBody>
          <a:bodyPr wrap="square" lIns="186521" tIns="149217" rIns="186521" bIns="149217" rtlCol="0">
            <a:spAutoFit/>
          </a:bodyPr>
          <a:lstStyle/>
          <a:p>
            <a:pPr algn="ctr" defTabSz="932597">
              <a:lnSpc>
                <a:spcPct val="90000"/>
              </a:lnSpc>
              <a:spcAft>
                <a:spcPts val="612"/>
              </a:spcAft>
              <a:defRPr/>
            </a:pPr>
            <a:r>
              <a:rPr lang="en-US" sz="2448" dirty="0">
                <a:solidFill>
                  <a:srgbClr val="FFFFFF"/>
                </a:solidFill>
                <a:latin typeface="Segoe UI"/>
              </a:rPr>
              <a:t>Build</a:t>
            </a:r>
          </a:p>
        </p:txBody>
      </p:sp>
      <p:sp>
        <p:nvSpPr>
          <p:cNvPr id="76" name="TextBox 75"/>
          <p:cNvSpPr txBox="1"/>
          <p:nvPr/>
        </p:nvSpPr>
        <p:spPr>
          <a:xfrm>
            <a:off x="19196" y="2298841"/>
            <a:ext cx="3612710" cy="647165"/>
          </a:xfrm>
          <a:prstGeom prst="rect">
            <a:avLst/>
          </a:prstGeom>
          <a:noFill/>
        </p:spPr>
        <p:txBody>
          <a:bodyPr wrap="square" lIns="186521" tIns="149217" rIns="186521" bIns="149217" rtlCol="0">
            <a:spAutoFit/>
          </a:bodyPr>
          <a:lstStyle/>
          <a:p>
            <a:pPr defTabSz="932597">
              <a:lnSpc>
                <a:spcPct val="90000"/>
              </a:lnSpc>
              <a:spcAft>
                <a:spcPts val="612"/>
              </a:spcAft>
              <a:defRPr/>
            </a:pPr>
            <a:r>
              <a:rPr lang="en-US" sz="2448" dirty="0">
                <a:solidFill>
                  <a:srgbClr val="FFFFFF"/>
                </a:solidFill>
                <a:latin typeface="Segoe UI"/>
              </a:rPr>
              <a:t>Read the whitepaper</a:t>
            </a:r>
          </a:p>
        </p:txBody>
      </p:sp>
      <p:sp>
        <p:nvSpPr>
          <p:cNvPr id="77" name="TextBox 76"/>
          <p:cNvSpPr txBox="1"/>
          <p:nvPr/>
        </p:nvSpPr>
        <p:spPr>
          <a:xfrm>
            <a:off x="8438356" y="4166707"/>
            <a:ext cx="4097237" cy="647165"/>
          </a:xfrm>
          <a:prstGeom prst="rect">
            <a:avLst/>
          </a:prstGeom>
          <a:noFill/>
        </p:spPr>
        <p:txBody>
          <a:bodyPr wrap="square" lIns="186521" tIns="149217" rIns="186521" bIns="149217" rtlCol="0">
            <a:spAutoFit/>
          </a:bodyPr>
          <a:lstStyle/>
          <a:p>
            <a:pPr defTabSz="932597">
              <a:lnSpc>
                <a:spcPct val="90000"/>
              </a:lnSpc>
              <a:spcAft>
                <a:spcPts val="612"/>
              </a:spcAft>
              <a:defRPr/>
            </a:pPr>
            <a:r>
              <a:rPr lang="en-US" sz="2448" dirty="0">
                <a:solidFill>
                  <a:srgbClr val="FFFFFF"/>
                </a:solidFill>
                <a:latin typeface="Segoe UI"/>
              </a:rPr>
              <a:t>Build Hybrid Apps</a:t>
            </a:r>
          </a:p>
        </p:txBody>
      </p:sp>
      <p:sp>
        <p:nvSpPr>
          <p:cNvPr id="78" name="Rectangle 77"/>
          <p:cNvSpPr/>
          <p:nvPr/>
        </p:nvSpPr>
        <p:spPr>
          <a:xfrm>
            <a:off x="9386668" y="4687889"/>
            <a:ext cx="3118829" cy="318286"/>
          </a:xfrm>
          <a:prstGeom prst="rect">
            <a:avLst/>
          </a:prstGeom>
        </p:spPr>
        <p:txBody>
          <a:bodyPr wrap="none">
            <a:spAutoFit/>
          </a:bodyPr>
          <a:lstStyle/>
          <a:p>
            <a:pPr defTabSz="932597">
              <a:defRPr/>
            </a:pPr>
            <a:r>
              <a:rPr lang="en-US" sz="1428" b="1" dirty="0">
                <a:solidFill>
                  <a:srgbClr val="FFFFFF"/>
                </a:solidFill>
                <a:latin typeface="Segoe UI"/>
              </a:rPr>
              <a:t>http://aka.ms/DesignHybridApps</a:t>
            </a:r>
          </a:p>
        </p:txBody>
      </p:sp>
      <p:sp>
        <p:nvSpPr>
          <p:cNvPr id="79" name="Rectangle 78"/>
          <p:cNvSpPr/>
          <p:nvPr/>
        </p:nvSpPr>
        <p:spPr>
          <a:xfrm>
            <a:off x="9368535" y="2775286"/>
            <a:ext cx="3014064" cy="382308"/>
          </a:xfrm>
          <a:prstGeom prst="rect">
            <a:avLst/>
          </a:prstGeom>
        </p:spPr>
        <p:txBody>
          <a:bodyPr wrap="none">
            <a:spAutoFit/>
          </a:bodyPr>
          <a:lstStyle/>
          <a:p>
            <a:pPr defTabSz="932597">
              <a:defRPr/>
            </a:pPr>
            <a:r>
              <a:rPr lang="en-US" sz="1836" b="1" dirty="0">
                <a:solidFill>
                  <a:srgbClr val="FFFFFF"/>
                </a:solidFill>
                <a:latin typeface="Segoe UI"/>
              </a:rPr>
              <a:t>aka.ms/</a:t>
            </a:r>
            <a:r>
              <a:rPr lang="en-US" sz="1836" b="1" dirty="0" err="1">
                <a:solidFill>
                  <a:srgbClr val="FFFFFF"/>
                </a:solidFill>
                <a:latin typeface="Segoe UI"/>
              </a:rPr>
              <a:t>azurestackgithub</a:t>
            </a:r>
            <a:endParaRPr lang="en-US" sz="1836" b="1" dirty="0">
              <a:solidFill>
                <a:srgbClr val="FFFFFF"/>
              </a:solidFill>
              <a:latin typeface="Segoe UI"/>
            </a:endParaRPr>
          </a:p>
        </p:txBody>
      </p:sp>
      <p:sp>
        <p:nvSpPr>
          <p:cNvPr id="80" name="TextBox 79"/>
          <p:cNvSpPr txBox="1"/>
          <p:nvPr/>
        </p:nvSpPr>
        <p:spPr>
          <a:xfrm>
            <a:off x="8463881" y="2271633"/>
            <a:ext cx="4097237" cy="647165"/>
          </a:xfrm>
          <a:prstGeom prst="rect">
            <a:avLst/>
          </a:prstGeom>
          <a:noFill/>
        </p:spPr>
        <p:txBody>
          <a:bodyPr wrap="square" lIns="186521" tIns="149217" rIns="186521" bIns="149217" rtlCol="0">
            <a:spAutoFit/>
          </a:bodyPr>
          <a:lstStyle/>
          <a:p>
            <a:pPr defTabSz="932597">
              <a:lnSpc>
                <a:spcPct val="90000"/>
              </a:lnSpc>
              <a:spcAft>
                <a:spcPts val="612"/>
              </a:spcAft>
              <a:defRPr/>
            </a:pPr>
            <a:r>
              <a:rPr lang="en-US" sz="2448" dirty="0">
                <a:solidFill>
                  <a:srgbClr val="FFFFFF"/>
                </a:solidFill>
                <a:latin typeface="Segoe UI"/>
              </a:rPr>
              <a:t>Deploy Azure Apps</a:t>
            </a:r>
          </a:p>
        </p:txBody>
      </p:sp>
      <p:sp>
        <p:nvSpPr>
          <p:cNvPr id="81" name="Rectangle 80"/>
          <p:cNvSpPr/>
          <p:nvPr/>
        </p:nvSpPr>
        <p:spPr>
          <a:xfrm>
            <a:off x="1232173" y="3775486"/>
            <a:ext cx="2782952" cy="382308"/>
          </a:xfrm>
          <a:prstGeom prst="rect">
            <a:avLst/>
          </a:prstGeom>
        </p:spPr>
        <p:txBody>
          <a:bodyPr wrap="none">
            <a:spAutoFit/>
          </a:bodyPr>
          <a:lstStyle/>
          <a:p>
            <a:pPr defTabSz="932597">
              <a:defRPr/>
            </a:pPr>
            <a:r>
              <a:rPr lang="en-US" sz="1836" b="1" dirty="0">
                <a:solidFill>
                  <a:srgbClr val="FFFFFF"/>
                </a:solidFill>
                <a:latin typeface="Segoe UI"/>
              </a:rPr>
              <a:t>aka.ms/</a:t>
            </a:r>
            <a:r>
              <a:rPr lang="en-US" sz="1836" b="1" dirty="0" err="1">
                <a:solidFill>
                  <a:srgbClr val="FFFFFF"/>
                </a:solidFill>
                <a:latin typeface="Segoe UI"/>
              </a:rPr>
              <a:t>azurestackdocs</a:t>
            </a:r>
            <a:endParaRPr lang="en-US" sz="1836" b="1" dirty="0">
              <a:solidFill>
                <a:srgbClr val="FFFFFF"/>
              </a:solidFill>
              <a:latin typeface="Segoe UI"/>
            </a:endParaRPr>
          </a:p>
        </p:txBody>
      </p:sp>
      <p:sp>
        <p:nvSpPr>
          <p:cNvPr id="82" name="TextBox 81"/>
          <p:cNvSpPr txBox="1"/>
          <p:nvPr/>
        </p:nvSpPr>
        <p:spPr>
          <a:xfrm>
            <a:off x="882" y="3346889"/>
            <a:ext cx="3947595" cy="647165"/>
          </a:xfrm>
          <a:prstGeom prst="rect">
            <a:avLst/>
          </a:prstGeom>
          <a:noFill/>
        </p:spPr>
        <p:txBody>
          <a:bodyPr wrap="square" lIns="186521" tIns="149217" rIns="186521" bIns="149217" rtlCol="0">
            <a:spAutoFit/>
          </a:bodyPr>
          <a:lstStyle/>
          <a:p>
            <a:pPr defTabSz="932597">
              <a:lnSpc>
                <a:spcPct val="90000"/>
              </a:lnSpc>
              <a:spcAft>
                <a:spcPts val="612"/>
              </a:spcAft>
              <a:defRPr/>
            </a:pPr>
            <a:r>
              <a:rPr lang="en-US" sz="2448" dirty="0">
                <a:solidFill>
                  <a:srgbClr val="FFFFFF"/>
                </a:solidFill>
                <a:latin typeface="Segoe UI"/>
              </a:rPr>
              <a:t>Read the Docs</a:t>
            </a:r>
          </a:p>
        </p:txBody>
      </p:sp>
      <p:sp>
        <p:nvSpPr>
          <p:cNvPr id="83" name="Oval 82"/>
          <p:cNvSpPr/>
          <p:nvPr/>
        </p:nvSpPr>
        <p:spPr bwMode="auto">
          <a:xfrm>
            <a:off x="11945392" y="6585911"/>
            <a:ext cx="298049" cy="298049"/>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kern="0" dirty="0">
              <a:gradFill>
                <a:gsLst>
                  <a:gs pos="5439">
                    <a:srgbClr val="F8F8F8"/>
                  </a:gs>
                  <a:gs pos="10000">
                    <a:srgbClr val="F8F8F8"/>
                  </a:gs>
                </a:gsLst>
                <a:lin ang="5400000" scaled="0"/>
              </a:gradFill>
            </a:endParaRPr>
          </a:p>
        </p:txBody>
      </p:sp>
    </p:spTree>
    <p:extLst>
      <p:ext uri="{BB962C8B-B14F-4D97-AF65-F5344CB8AC3E}">
        <p14:creationId xmlns:p14="http://schemas.microsoft.com/office/powerpoint/2010/main" val="1036940659"/>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82" y="0"/>
            <a:ext cx="12434711" cy="6994524"/>
          </a:xfrm>
          <a:prstGeom prst="rect">
            <a:avLst/>
          </a:prstGeom>
        </p:spPr>
      </p:pic>
      <p:sp>
        <p:nvSpPr>
          <p:cNvPr id="2" name="Title 1"/>
          <p:cNvSpPr>
            <a:spLocks noGrp="1"/>
          </p:cNvSpPr>
          <p:nvPr>
            <p:ph type="title"/>
          </p:nvPr>
        </p:nvSpPr>
        <p:spPr/>
        <p:txBody>
          <a:bodyPr/>
          <a:lstStyle/>
          <a:p>
            <a:r>
              <a:rPr lang="en-US" dirty="0"/>
              <a:t>Azure Resource Manager</a:t>
            </a:r>
          </a:p>
        </p:txBody>
      </p:sp>
      <p:sp>
        <p:nvSpPr>
          <p:cNvPr id="3" name="Text Placeholder 2"/>
          <p:cNvSpPr>
            <a:spLocks noGrp="1"/>
          </p:cNvSpPr>
          <p:nvPr>
            <p:ph type="body" sz="quarter" idx="10"/>
          </p:nvPr>
        </p:nvSpPr>
        <p:spPr>
          <a:xfrm>
            <a:off x="275482" y="1213175"/>
            <a:ext cx="11885514" cy="1415571"/>
          </a:xfrm>
        </p:spPr>
        <p:txBody>
          <a:bodyPr/>
          <a:lstStyle/>
          <a:p>
            <a:r>
              <a:rPr lang="en-US" dirty="0"/>
              <a:t>Whitepaper  http://aka.ms/GettingStartedWithARM</a:t>
            </a:r>
          </a:p>
          <a:p>
            <a:endParaRPr lang="en-US" dirty="0"/>
          </a:p>
        </p:txBody>
      </p:sp>
      <p:pic>
        <p:nvPicPr>
          <p:cNvPr id="4" name="Picture 3"/>
          <p:cNvPicPr/>
          <p:nvPr/>
        </p:nvPicPr>
        <p:blipFill>
          <a:blip r:embed="rId3"/>
          <a:stretch>
            <a:fillRect/>
          </a:stretch>
        </p:blipFill>
        <p:spPr>
          <a:xfrm>
            <a:off x="3024810" y="2628745"/>
            <a:ext cx="5942757" cy="32380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1977125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39881" t="14455" b="10954"/>
          <a:stretch/>
        </p:blipFill>
        <p:spPr>
          <a:xfrm>
            <a:off x="882" y="0"/>
            <a:ext cx="12434711" cy="6994526"/>
          </a:xfrm>
          <a:prstGeom prst="rect">
            <a:avLst/>
          </a:prstGeom>
        </p:spPr>
      </p:pic>
      <p:sp>
        <p:nvSpPr>
          <p:cNvPr id="2" name="Title 1"/>
          <p:cNvSpPr>
            <a:spLocks noGrp="1"/>
          </p:cNvSpPr>
          <p:nvPr>
            <p:ph type="title"/>
          </p:nvPr>
        </p:nvSpPr>
        <p:spPr/>
        <p:txBody>
          <a:bodyPr/>
          <a:lstStyle/>
          <a:p>
            <a:r>
              <a:rPr lang="en-US" dirty="0">
                <a:solidFill>
                  <a:schemeClr val="bg1"/>
                </a:solidFill>
              </a:rPr>
              <a:t>Snowflake servers? How about Snowflake clouds?</a:t>
            </a:r>
          </a:p>
        </p:txBody>
      </p:sp>
      <p:sp>
        <p:nvSpPr>
          <p:cNvPr id="12" name="Oval 11"/>
          <p:cNvSpPr/>
          <p:nvPr/>
        </p:nvSpPr>
        <p:spPr bwMode="auto">
          <a:xfrm>
            <a:off x="11945392" y="6547453"/>
            <a:ext cx="298049" cy="298049"/>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kern="0" dirty="0">
              <a:gradFill>
                <a:gsLst>
                  <a:gs pos="5439">
                    <a:srgbClr val="F8F8F8"/>
                  </a:gs>
                  <a:gs pos="10000">
                    <a:srgbClr val="F8F8F8"/>
                  </a:gs>
                </a:gsLst>
                <a:lin ang="5400000" scaled="0"/>
              </a:gradFill>
            </a:endParaRPr>
          </a:p>
        </p:txBody>
      </p:sp>
      <p:pic>
        <p:nvPicPr>
          <p:cNvPr id="13" name="Picture 12" descr="File:&lt;strong&gt;Snow flake&lt;/strong&gt; icon.png - Wikipedia, the free encyclopedia"/>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8052" y="2316714"/>
            <a:ext cx="853471" cy="853471"/>
          </a:xfrm>
          <a:prstGeom prst="rect">
            <a:avLst/>
          </a:prstGeom>
        </p:spPr>
      </p:pic>
      <p:pic>
        <p:nvPicPr>
          <p:cNvPr id="14" name="Picture 13" descr="Original file ‎ (SVG file, nominally 128 × 128 pixels, file size: 3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83313" y="2743450"/>
            <a:ext cx="1957336" cy="1957336"/>
          </a:xfrm>
          <a:prstGeom prst="rect">
            <a:avLst/>
          </a:prstGeom>
        </p:spPr>
      </p:pic>
      <p:pic>
        <p:nvPicPr>
          <p:cNvPr id="15" name="Picture 14" descr="&lt;strong&gt;Snowflake&lt;/strong&gt; by bocian - A blue &lt;strong&gt;snowflake&lt;/strong&g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9019" y="3809261"/>
            <a:ext cx="2053869" cy="2053869"/>
          </a:xfrm>
          <a:prstGeom prst="rect">
            <a:avLst/>
          </a:prstGeom>
        </p:spPr>
      </p:pic>
      <p:pic>
        <p:nvPicPr>
          <p:cNvPr id="17" name="Picture 16" descr="&lt;strong&gt;Snowflake&lt;/strong&gt; (stylized) by Kliponius - simple &lt;strong&gt;snowflake&lt;/strong&gt;"/>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2455" y="1632712"/>
            <a:ext cx="2554828" cy="2664750"/>
          </a:xfrm>
          <a:prstGeom prst="rect">
            <a:avLst/>
          </a:prstGeom>
        </p:spPr>
      </p:pic>
      <p:sp>
        <p:nvSpPr>
          <p:cNvPr id="18" name="TextBox 17"/>
          <p:cNvSpPr txBox="1"/>
          <p:nvPr/>
        </p:nvSpPr>
        <p:spPr>
          <a:xfrm>
            <a:off x="7521581" y="1905661"/>
            <a:ext cx="4721858" cy="2611678"/>
          </a:xfrm>
          <a:prstGeom prst="rect">
            <a:avLst/>
          </a:prstGeom>
          <a:noFill/>
        </p:spPr>
        <p:txBody>
          <a:bodyPr wrap="square" lIns="186521" tIns="149217" rIns="186521" bIns="149217" rtlCol="0">
            <a:spAutoFit/>
          </a:bodyPr>
          <a:lstStyle/>
          <a:p>
            <a:pPr defTabSz="932597">
              <a:lnSpc>
                <a:spcPct val="90000"/>
              </a:lnSpc>
              <a:spcAft>
                <a:spcPts val="612"/>
              </a:spcAft>
            </a:pPr>
            <a:r>
              <a:rPr lang="en-US" sz="3672" kern="0" dirty="0">
                <a:solidFill>
                  <a:schemeClr val="bg1"/>
                </a:solidFill>
              </a:rPr>
              <a:t>People Silos</a:t>
            </a:r>
          </a:p>
          <a:p>
            <a:pPr defTabSz="932597">
              <a:lnSpc>
                <a:spcPct val="90000"/>
              </a:lnSpc>
              <a:spcAft>
                <a:spcPts val="612"/>
              </a:spcAft>
            </a:pPr>
            <a:r>
              <a:rPr lang="en-US" sz="3672" kern="0" dirty="0">
                <a:solidFill>
                  <a:schemeClr val="bg1"/>
                </a:solidFill>
              </a:rPr>
              <a:t>Process Silos</a:t>
            </a:r>
          </a:p>
          <a:p>
            <a:pPr defTabSz="932597">
              <a:lnSpc>
                <a:spcPct val="90000"/>
              </a:lnSpc>
              <a:spcAft>
                <a:spcPts val="612"/>
              </a:spcAft>
            </a:pPr>
            <a:r>
              <a:rPr lang="en-US" sz="3672" kern="0" dirty="0">
                <a:solidFill>
                  <a:schemeClr val="bg1"/>
                </a:solidFill>
              </a:rPr>
              <a:t>Functional Silos</a:t>
            </a:r>
          </a:p>
          <a:p>
            <a:pPr defTabSz="932597">
              <a:lnSpc>
                <a:spcPct val="90000"/>
              </a:lnSpc>
              <a:spcAft>
                <a:spcPts val="612"/>
              </a:spcAft>
            </a:pPr>
            <a:r>
              <a:rPr lang="en-US" sz="3672" kern="0" dirty="0">
                <a:solidFill>
                  <a:schemeClr val="bg1"/>
                </a:solidFill>
              </a:rPr>
              <a:t>Isolation &amp; Despair</a:t>
            </a:r>
          </a:p>
        </p:txBody>
      </p:sp>
      <p:sp>
        <p:nvSpPr>
          <p:cNvPr id="19" name="Cross 18"/>
          <p:cNvSpPr/>
          <p:nvPr/>
        </p:nvSpPr>
        <p:spPr bwMode="auto">
          <a:xfrm>
            <a:off x="7047584" y="3118511"/>
            <a:ext cx="518190" cy="489230"/>
          </a:xfrm>
          <a:prstGeom prst="plus">
            <a:avLst>
              <a:gd name="adj" fmla="val 46705"/>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kern="0" dirty="0">
              <a:gradFill>
                <a:gsLst>
                  <a:gs pos="5439">
                    <a:srgbClr val="F8F8F8"/>
                  </a:gs>
                  <a:gs pos="10000">
                    <a:srgbClr val="F8F8F8"/>
                  </a:gs>
                </a:gsLst>
                <a:lin ang="5400000" scaled="0"/>
              </a:gradFill>
            </a:endParaRPr>
          </a:p>
        </p:txBody>
      </p:sp>
      <p:cxnSp>
        <p:nvCxnSpPr>
          <p:cNvPr id="20" name="Straight Connector 19"/>
          <p:cNvCxnSpPr/>
          <p:nvPr/>
        </p:nvCxnSpPr>
        <p:spPr>
          <a:xfrm>
            <a:off x="7633049" y="3711163"/>
            <a:ext cx="4312343" cy="0"/>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8237490"/>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82" y="0"/>
            <a:ext cx="12434711" cy="6994524"/>
          </a:xfrm>
          <a:prstGeom prst="rect">
            <a:avLst/>
          </a:prstGeom>
        </p:spPr>
      </p:pic>
      <p:sp>
        <p:nvSpPr>
          <p:cNvPr id="2" name="Title 1"/>
          <p:cNvSpPr>
            <a:spLocks noGrp="1"/>
          </p:cNvSpPr>
          <p:nvPr>
            <p:ph type="title"/>
          </p:nvPr>
        </p:nvSpPr>
        <p:spPr/>
        <p:txBody>
          <a:bodyPr/>
          <a:lstStyle/>
          <a:p>
            <a:r>
              <a:rPr lang="en-US" dirty="0"/>
              <a:t>Get going with PowerShell</a:t>
            </a:r>
          </a:p>
        </p:txBody>
      </p:sp>
      <p:sp>
        <p:nvSpPr>
          <p:cNvPr id="3" name="Text Placeholder 2"/>
          <p:cNvSpPr>
            <a:spLocks noGrp="1"/>
          </p:cNvSpPr>
          <p:nvPr>
            <p:ph type="body" sz="quarter" idx="10"/>
          </p:nvPr>
        </p:nvSpPr>
        <p:spPr>
          <a:xfrm>
            <a:off x="275482" y="1213174"/>
            <a:ext cx="11885514" cy="1972950"/>
          </a:xfrm>
        </p:spPr>
        <p:txBody>
          <a:bodyPr/>
          <a:lstStyle/>
          <a:p>
            <a:r>
              <a:rPr lang="en-US" dirty="0"/>
              <a:t>Install-Module -Name </a:t>
            </a:r>
            <a:r>
              <a:rPr lang="en-US" dirty="0" err="1"/>
              <a:t>AzureRm</a:t>
            </a:r>
            <a:r>
              <a:rPr lang="en-US" dirty="0"/>
              <a:t> -</a:t>
            </a:r>
            <a:r>
              <a:rPr lang="en-US" dirty="0" err="1"/>
              <a:t>RequiredVersion</a:t>
            </a:r>
            <a:r>
              <a:rPr lang="en-US" dirty="0"/>
              <a:t> 1.2.6 -Scope </a:t>
            </a:r>
            <a:r>
              <a:rPr lang="en-US" dirty="0" err="1"/>
              <a:t>CurrentUser</a:t>
            </a:r>
            <a:endParaRPr lang="en-US" dirty="0"/>
          </a:p>
          <a:p>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24131" b="65291"/>
          <a:stretch/>
        </p:blipFill>
        <p:spPr>
          <a:xfrm>
            <a:off x="275482" y="2741791"/>
            <a:ext cx="11885514" cy="3830843"/>
          </a:xfrm>
          <a:prstGeom prst="rect">
            <a:avLst/>
          </a:prstGeom>
          <a:ln>
            <a:noFill/>
          </a:ln>
          <a:effectLst>
            <a:outerShdw blurRad="292100" dist="139700" dir="2700000" algn="tl" rotWithShape="0">
              <a:srgbClr val="333333">
                <a:alpha val="65000"/>
              </a:srgbClr>
            </a:outerShdw>
          </a:effectLst>
        </p:spPr>
      </p:pic>
      <p:sp>
        <p:nvSpPr>
          <p:cNvPr id="8" name="Oval 7"/>
          <p:cNvSpPr/>
          <p:nvPr/>
        </p:nvSpPr>
        <p:spPr bwMode="auto">
          <a:xfrm>
            <a:off x="11945392" y="6585911"/>
            <a:ext cx="298049" cy="298049"/>
          </a:xfrm>
          <a:prstGeom prst="ellipse">
            <a:avLst/>
          </a:prstGeom>
          <a:solidFill>
            <a:srgbClr val="D83B01"/>
          </a:solidFill>
          <a:ln w="10795" cap="flat" cmpd="sng" algn="ctr">
            <a:noFill/>
            <a:prstDash val="solid"/>
            <a:headEnd type="none" w="med" len="med"/>
            <a:tailEnd type="none" w="med" len="med"/>
          </a:ln>
          <a:effectLst/>
        </p:spPr>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defRPr/>
            </a:pPr>
            <a:endParaRPr lang="en-US" sz="2040" kern="0" dirty="0">
              <a:gradFill>
                <a:gsLst>
                  <a:gs pos="5439">
                    <a:srgbClr val="F8F8F8"/>
                  </a:gs>
                  <a:gs pos="10000">
                    <a:srgbClr val="F8F8F8"/>
                  </a:gs>
                </a:gsLst>
                <a:lin ang="5400000" scaled="0"/>
              </a:gradFill>
              <a:latin typeface="Segoe UI"/>
            </a:endParaRPr>
          </a:p>
        </p:txBody>
      </p:sp>
    </p:spTree>
    <p:extLst>
      <p:ext uri="{BB962C8B-B14F-4D97-AF65-F5344CB8AC3E}">
        <p14:creationId xmlns:p14="http://schemas.microsoft.com/office/powerpoint/2010/main" val="997714720"/>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39881" t="14455" b="10954"/>
          <a:stretch/>
        </p:blipFill>
        <p:spPr>
          <a:xfrm>
            <a:off x="882" y="-1"/>
            <a:ext cx="12434711" cy="6994526"/>
          </a:xfrm>
          <a:prstGeom prst="rect">
            <a:avLst/>
          </a:prstGeom>
        </p:spPr>
      </p:pic>
      <p:sp>
        <p:nvSpPr>
          <p:cNvPr id="2" name="Title 1"/>
          <p:cNvSpPr>
            <a:spLocks noGrp="1"/>
          </p:cNvSpPr>
          <p:nvPr>
            <p:ph type="title"/>
          </p:nvPr>
        </p:nvSpPr>
        <p:spPr/>
        <p:txBody>
          <a:bodyPr/>
          <a:lstStyle/>
          <a:p>
            <a:r>
              <a:rPr lang="en-US" dirty="0">
                <a:solidFill>
                  <a:schemeClr val="bg1"/>
                </a:solidFill>
              </a:rPr>
              <a:t>Start in Azure</a:t>
            </a:r>
          </a:p>
        </p:txBody>
      </p:sp>
      <p:sp>
        <p:nvSpPr>
          <p:cNvPr id="57" name="Rectangle 56"/>
          <p:cNvSpPr/>
          <p:nvPr/>
        </p:nvSpPr>
        <p:spPr bwMode="auto">
          <a:xfrm>
            <a:off x="882" y="6259364"/>
            <a:ext cx="12434711" cy="811991"/>
          </a:xfrm>
          <a:prstGeom prst="rect">
            <a:avLst/>
          </a:prstGeom>
          <a:solidFill>
            <a:srgbClr val="4EB1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kern="0" dirty="0">
              <a:gradFill>
                <a:gsLst>
                  <a:gs pos="5439">
                    <a:srgbClr val="F8F8F8"/>
                  </a:gs>
                  <a:gs pos="10000">
                    <a:srgbClr val="F8F8F8"/>
                  </a:gs>
                </a:gsLst>
                <a:lin ang="5400000" scaled="0"/>
              </a:gradFill>
            </a:endParaRPr>
          </a:p>
        </p:txBody>
      </p:sp>
      <p:sp>
        <p:nvSpPr>
          <p:cNvPr id="59" name="Rectangle 58"/>
          <p:cNvSpPr/>
          <p:nvPr/>
        </p:nvSpPr>
        <p:spPr>
          <a:xfrm>
            <a:off x="5791857" y="2401003"/>
            <a:ext cx="6643736" cy="3592431"/>
          </a:xfrm>
          <a:prstGeom prst="rect">
            <a:avLst/>
          </a:prstGeom>
          <a:solidFill>
            <a:schemeClr val="accent2">
              <a:lumMod val="60000"/>
              <a:lumOff val="40000"/>
            </a:schemeClr>
          </a:solidFill>
        </p:spPr>
        <p:txBody>
          <a:bodyPr wrap="square">
            <a:spAutoFit/>
          </a:bodyPr>
          <a:lstStyle/>
          <a:p>
            <a:pPr defTabSz="914224">
              <a:lnSpc>
                <a:spcPct val="90000"/>
              </a:lnSpc>
              <a:spcBef>
                <a:spcPct val="20000"/>
              </a:spcBef>
              <a:buSzPct val="90000"/>
              <a:defRPr/>
            </a:pPr>
            <a:r>
              <a:rPr lang="en-US" sz="2400" kern="0" dirty="0">
                <a:solidFill>
                  <a:schemeClr val="bg1"/>
                </a:solidFill>
                <a:latin typeface="Segoe UI Light"/>
              </a:rPr>
              <a:t>2 new tools you can get from the Azure Stack Tool repository on GitHub.</a:t>
            </a:r>
          </a:p>
          <a:p>
            <a:pPr marL="342834" lvl="1" defTabSz="914224">
              <a:lnSpc>
                <a:spcPct val="90000"/>
              </a:lnSpc>
              <a:spcBef>
                <a:spcPct val="20000"/>
              </a:spcBef>
              <a:buSzPct val="90000"/>
              <a:defRPr/>
            </a:pPr>
            <a:endParaRPr lang="en-US" sz="408" kern="0" dirty="0">
              <a:solidFill>
                <a:schemeClr val="bg1"/>
              </a:solidFill>
            </a:endParaRPr>
          </a:p>
          <a:p>
            <a:pPr defTabSz="914224">
              <a:lnSpc>
                <a:spcPct val="90000"/>
              </a:lnSpc>
              <a:spcBef>
                <a:spcPct val="20000"/>
              </a:spcBef>
              <a:buSzPct val="90000"/>
              <a:defRPr/>
            </a:pPr>
            <a:endParaRPr lang="en-US" sz="2400" kern="0" dirty="0">
              <a:solidFill>
                <a:schemeClr val="bg1"/>
              </a:solidFill>
              <a:latin typeface="Segoe UI Light"/>
            </a:endParaRPr>
          </a:p>
          <a:p>
            <a:pPr defTabSz="914224">
              <a:lnSpc>
                <a:spcPct val="90000"/>
              </a:lnSpc>
              <a:spcBef>
                <a:spcPct val="20000"/>
              </a:spcBef>
              <a:buSzPct val="90000"/>
              <a:defRPr/>
            </a:pPr>
            <a:endParaRPr lang="en-US" sz="2400" kern="0" dirty="0">
              <a:solidFill>
                <a:schemeClr val="bg1"/>
              </a:solidFill>
              <a:latin typeface="Segoe UI Light"/>
            </a:endParaRPr>
          </a:p>
          <a:p>
            <a:pPr defTabSz="914224">
              <a:lnSpc>
                <a:spcPct val="90000"/>
              </a:lnSpc>
              <a:spcBef>
                <a:spcPct val="20000"/>
              </a:spcBef>
              <a:buSzPct val="90000"/>
              <a:defRPr/>
            </a:pPr>
            <a:endParaRPr lang="en-US" sz="2400" kern="0" dirty="0">
              <a:solidFill>
                <a:schemeClr val="bg1"/>
              </a:solidFill>
              <a:latin typeface="Segoe UI Light"/>
            </a:endParaRPr>
          </a:p>
          <a:p>
            <a:pPr defTabSz="914224">
              <a:lnSpc>
                <a:spcPct val="90000"/>
              </a:lnSpc>
              <a:spcBef>
                <a:spcPct val="20000"/>
              </a:spcBef>
              <a:buSzPct val="90000"/>
              <a:defRPr/>
            </a:pPr>
            <a:endParaRPr lang="en-US" sz="2400" kern="0" dirty="0">
              <a:solidFill>
                <a:schemeClr val="bg1"/>
              </a:solidFill>
              <a:latin typeface="Segoe UI Light"/>
            </a:endParaRPr>
          </a:p>
          <a:p>
            <a:pPr defTabSz="914224">
              <a:lnSpc>
                <a:spcPct val="90000"/>
              </a:lnSpc>
              <a:spcBef>
                <a:spcPct val="20000"/>
              </a:spcBef>
              <a:buSzPct val="90000"/>
              <a:defRPr/>
            </a:pPr>
            <a:r>
              <a:rPr lang="en-US" sz="2400" kern="0" dirty="0">
                <a:solidFill>
                  <a:schemeClr val="bg1"/>
                </a:solidFill>
                <a:ea typeface="Segoe UI Black" panose="020B0A02040204020203" pitchFamily="34" charset="0"/>
                <a:cs typeface="Segoe UI Black" panose="020B0A02040204020203" pitchFamily="34" charset="0"/>
              </a:rPr>
              <a:t>Guardrails to check your ARM template for resource dependencies that may not be available on Azure Stack</a:t>
            </a:r>
          </a:p>
        </p:txBody>
      </p:sp>
      <p:sp>
        <p:nvSpPr>
          <p:cNvPr id="61" name="Rectangle 60"/>
          <p:cNvSpPr/>
          <p:nvPr/>
        </p:nvSpPr>
        <p:spPr>
          <a:xfrm>
            <a:off x="5356143" y="3445549"/>
            <a:ext cx="7079450" cy="729631"/>
          </a:xfrm>
          <a:prstGeom prst="rect">
            <a:avLst/>
          </a:prstGeom>
        </p:spPr>
        <p:txBody>
          <a:bodyPr wrap="square">
            <a:spAutoFit/>
          </a:bodyPr>
          <a:lstStyle/>
          <a:p>
            <a:pPr marL="342834" lvl="1" defTabSz="914224">
              <a:lnSpc>
                <a:spcPct val="90000"/>
              </a:lnSpc>
              <a:spcBef>
                <a:spcPct val="20000"/>
              </a:spcBef>
              <a:buSzPct val="90000"/>
              <a:defRPr/>
            </a:pPr>
            <a:r>
              <a:rPr lang="en-US" kern="0" dirty="0">
                <a:solidFill>
                  <a:schemeClr val="bg1"/>
                </a:solidFill>
              </a:rPr>
              <a:t>Azure Resource Manager </a:t>
            </a:r>
            <a:r>
              <a:rPr lang="en-US" b="1"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Template Validator </a:t>
            </a:r>
            <a:r>
              <a:rPr lang="en-US" kern="0" dirty="0">
                <a:solidFill>
                  <a:schemeClr val="bg1"/>
                </a:solidFill>
              </a:rPr>
              <a:t>for Azure Stack </a:t>
            </a:r>
          </a:p>
          <a:p>
            <a:pPr marL="342834" lvl="1" defTabSz="914224">
              <a:lnSpc>
                <a:spcPct val="90000"/>
              </a:lnSpc>
              <a:spcBef>
                <a:spcPct val="20000"/>
              </a:spcBef>
              <a:buSzPct val="90000"/>
              <a:defRPr/>
            </a:pPr>
            <a:endParaRPr lang="en-US" sz="408" kern="0" dirty="0">
              <a:solidFill>
                <a:schemeClr val="bg1"/>
              </a:solidFill>
            </a:endParaRPr>
          </a:p>
          <a:p>
            <a:pPr marL="342834" lvl="1" defTabSz="914224">
              <a:lnSpc>
                <a:spcPct val="90000"/>
              </a:lnSpc>
              <a:spcBef>
                <a:spcPct val="20000"/>
              </a:spcBef>
              <a:buSzPct val="90000"/>
              <a:defRPr/>
            </a:pPr>
            <a:r>
              <a:rPr lang="en-US" kern="0" dirty="0">
                <a:solidFill>
                  <a:schemeClr val="bg1"/>
                </a:solidFill>
              </a:rPr>
              <a:t>Azure Resource Manager </a:t>
            </a:r>
            <a:r>
              <a:rPr lang="en-US" b="1" kern="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Policy</a:t>
            </a:r>
            <a:r>
              <a:rPr lang="en-US" kern="0" dirty="0">
                <a:solidFill>
                  <a:schemeClr val="bg1"/>
                </a:solidFill>
              </a:rPr>
              <a:t> for Azure Stack</a:t>
            </a:r>
          </a:p>
        </p:txBody>
      </p:sp>
      <p:sp>
        <p:nvSpPr>
          <p:cNvPr id="62" name="Rectangle 61"/>
          <p:cNvSpPr/>
          <p:nvPr/>
        </p:nvSpPr>
        <p:spPr>
          <a:xfrm>
            <a:off x="2417715" y="1444122"/>
            <a:ext cx="7753092" cy="497603"/>
          </a:xfrm>
          <a:prstGeom prst="rect">
            <a:avLst/>
          </a:prstGeom>
        </p:spPr>
        <p:txBody>
          <a:bodyPr wrap="none">
            <a:spAutoFit/>
          </a:bodyPr>
          <a:lstStyle/>
          <a:p>
            <a:pPr defTabSz="914224">
              <a:lnSpc>
                <a:spcPct val="90000"/>
              </a:lnSpc>
              <a:spcBef>
                <a:spcPct val="20000"/>
              </a:spcBef>
              <a:buSzPct val="90000"/>
              <a:defRPr/>
            </a:pPr>
            <a:r>
              <a:rPr lang="en-US" sz="2856" kern="0" dirty="0">
                <a:solidFill>
                  <a:schemeClr val="bg1"/>
                </a:solidFill>
              </a:rPr>
              <a:t>Will your Azure solution work on Azure Stack?</a:t>
            </a:r>
          </a:p>
        </p:txBody>
      </p:sp>
      <p:sp>
        <p:nvSpPr>
          <p:cNvPr id="63" name="Rectangle 62"/>
          <p:cNvSpPr/>
          <p:nvPr/>
        </p:nvSpPr>
        <p:spPr>
          <a:xfrm>
            <a:off x="3420427" y="6387692"/>
            <a:ext cx="6638081" cy="388129"/>
          </a:xfrm>
          <a:prstGeom prst="rect">
            <a:avLst/>
          </a:prstGeom>
        </p:spPr>
        <p:txBody>
          <a:bodyPr wrap="none">
            <a:spAutoFit/>
          </a:bodyPr>
          <a:lstStyle/>
          <a:p>
            <a:pPr defTabSz="951156">
              <a:defRPr/>
            </a:pPr>
            <a:r>
              <a:rPr lang="en-US" sz="1836" kern="0" dirty="0">
                <a:solidFill>
                  <a:sysClr val="windowText" lastClr="000000"/>
                </a:solidFill>
                <a:latin typeface="+mj-lt"/>
              </a:rPr>
              <a:t>Download the tool: </a:t>
            </a:r>
            <a:r>
              <a:rPr lang="en-US" sz="1873" u="sng" kern="0" dirty="0">
                <a:solidFill>
                  <a:sysClr val="windowText" lastClr="000000"/>
                </a:solidFill>
                <a:latin typeface="+mj-lt"/>
                <a:ea typeface="Calibri" panose="020F0502020204030204" pitchFamily="34" charset="0"/>
                <a:cs typeface="Times New Roman" panose="02020603050405020304" pitchFamily="18" charset="0"/>
                <a:hlinkClick r:id="rId3"/>
              </a:rPr>
              <a:t>https://github.com/Azure/AzureStack-Tools</a:t>
            </a:r>
            <a:endParaRPr lang="en-US" sz="1873" kern="0" dirty="0">
              <a:solidFill>
                <a:sysClr val="windowText" lastClr="000000"/>
              </a:solidFill>
              <a:latin typeface="+mj-lt"/>
            </a:endParaRPr>
          </a:p>
        </p:txBody>
      </p:sp>
      <p:sp>
        <p:nvSpPr>
          <p:cNvPr id="64" name="Rectangle 63"/>
          <p:cNvSpPr/>
          <p:nvPr/>
        </p:nvSpPr>
        <p:spPr bwMode="auto">
          <a:xfrm>
            <a:off x="881" y="2401002"/>
            <a:ext cx="5790975" cy="3523503"/>
          </a:xfrm>
          <a:prstGeom prst="rect">
            <a:avLst/>
          </a:prstGeom>
          <a:solidFill>
            <a:srgbClr val="4EB1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kern="0" dirty="0">
              <a:gradFill>
                <a:gsLst>
                  <a:gs pos="5439">
                    <a:srgbClr val="F8F8F8"/>
                  </a:gs>
                  <a:gs pos="10000">
                    <a:srgbClr val="F8F8F8"/>
                  </a:gs>
                </a:gsLst>
                <a:lin ang="5400000" scaled="0"/>
              </a:gradFill>
            </a:endParaRPr>
          </a:p>
        </p:txBody>
      </p:sp>
      <p:pic>
        <p:nvPicPr>
          <p:cNvPr id="65" name="Picture 2" descr="http://elderlee.com/images/landing/Thrie-Beam_Guardrai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671" y="2488356"/>
            <a:ext cx="5004472" cy="33306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454155"/>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39881" t="14455" b="10954"/>
          <a:stretch/>
        </p:blipFill>
        <p:spPr>
          <a:xfrm>
            <a:off x="882" y="-1"/>
            <a:ext cx="12434711" cy="6994526"/>
          </a:xfrm>
          <a:prstGeom prst="rect">
            <a:avLst/>
          </a:prstGeom>
        </p:spPr>
      </p:pic>
      <p:graphicFrame>
        <p:nvGraphicFramePr>
          <p:cNvPr id="22" name="Table 21"/>
          <p:cNvGraphicFramePr>
            <a:graphicFrameLocks noGrp="1"/>
          </p:cNvGraphicFramePr>
          <p:nvPr>
            <p:extLst/>
          </p:nvPr>
        </p:nvGraphicFramePr>
        <p:xfrm>
          <a:off x="517611" y="567253"/>
          <a:ext cx="11336831" cy="5865160"/>
        </p:xfrm>
        <a:graphic>
          <a:graphicData uri="http://schemas.openxmlformats.org/drawingml/2006/table">
            <a:tbl>
              <a:tblPr firstRow="1" bandRow="1">
                <a:tableStyleId>{21E4AEA4-8DFA-4A89-87EB-49C32662AFE0}</a:tableStyleId>
              </a:tblPr>
              <a:tblGrid>
                <a:gridCol w="1828521">
                  <a:extLst>
                    <a:ext uri="{9D8B030D-6E8A-4147-A177-3AD203B41FA5}">
                      <a16:colId xmlns:a16="http://schemas.microsoft.com/office/drawing/2014/main" val="1382384713"/>
                    </a:ext>
                  </a:extLst>
                </a:gridCol>
                <a:gridCol w="6491249">
                  <a:extLst>
                    <a:ext uri="{9D8B030D-6E8A-4147-A177-3AD203B41FA5}">
                      <a16:colId xmlns:a16="http://schemas.microsoft.com/office/drawing/2014/main" val="838559777"/>
                    </a:ext>
                  </a:extLst>
                </a:gridCol>
                <a:gridCol w="3017061">
                  <a:extLst>
                    <a:ext uri="{9D8B030D-6E8A-4147-A177-3AD203B41FA5}">
                      <a16:colId xmlns:a16="http://schemas.microsoft.com/office/drawing/2014/main" val="2715991344"/>
                    </a:ext>
                  </a:extLst>
                </a:gridCol>
              </a:tblGrid>
              <a:tr h="370787">
                <a:tc>
                  <a:txBody>
                    <a:bodyPr/>
                    <a:lstStyle/>
                    <a:p>
                      <a:r>
                        <a:rPr lang="en-US" sz="1700" dirty="0"/>
                        <a:t>Session Code</a:t>
                      </a:r>
                    </a:p>
                  </a:txBody>
                  <a:tcPr marL="91427" marR="91427" marT="45713" marB="45713"/>
                </a:tc>
                <a:tc>
                  <a:txBody>
                    <a:bodyPr/>
                    <a:lstStyle/>
                    <a:p>
                      <a:r>
                        <a:rPr lang="en-US" sz="1700" dirty="0"/>
                        <a:t>Title</a:t>
                      </a:r>
                    </a:p>
                  </a:txBody>
                  <a:tcPr marL="91427" marR="91427" marT="45713" marB="45713"/>
                </a:tc>
                <a:tc>
                  <a:txBody>
                    <a:bodyPr/>
                    <a:lstStyle/>
                    <a:p>
                      <a:r>
                        <a:rPr lang="en-US" sz="1700" dirty="0"/>
                        <a:t>When</a:t>
                      </a:r>
                    </a:p>
                  </a:txBody>
                  <a:tcPr marL="91427" marR="91427" marT="45713" marB="45713"/>
                </a:tc>
                <a:extLst>
                  <a:ext uri="{0D108BD9-81ED-4DB2-BD59-A6C34878D82A}">
                    <a16:rowId xmlns:a16="http://schemas.microsoft.com/office/drawing/2014/main" val="3338342315"/>
                  </a:ext>
                </a:extLst>
              </a:tr>
              <a:tr h="640108">
                <a:tc>
                  <a:txBody>
                    <a:bodyPr/>
                    <a:lstStyle/>
                    <a:p>
                      <a:r>
                        <a:rPr lang="en-US" sz="1800" kern="1200" dirty="0">
                          <a:effectLst/>
                        </a:rPr>
                        <a:t>BRK2204</a:t>
                      </a:r>
                      <a:endParaRPr lang="en-US" sz="1700" dirty="0"/>
                    </a:p>
                  </a:txBody>
                  <a:tcPr marL="91427" marR="91427" marT="45713" marB="45713"/>
                </a:tc>
                <a:tc>
                  <a:txBody>
                    <a:bodyPr/>
                    <a:lstStyle/>
                    <a:p>
                      <a:r>
                        <a:rPr lang="en-US" sz="1800" kern="1200" dirty="0">
                          <a:effectLst/>
                        </a:rPr>
                        <a:t>Drive business transformation with Windows Server 2016 and System Center 2016</a:t>
                      </a:r>
                      <a:endParaRPr lang="en-US" sz="1800" kern="1200" dirty="0">
                        <a:solidFill>
                          <a:schemeClr val="dk1"/>
                        </a:solidFill>
                        <a:effectLst/>
                        <a:latin typeface="+mn-lt"/>
                        <a:ea typeface="+mn-ea"/>
                        <a:cs typeface="+mn-cs"/>
                      </a:endParaRPr>
                    </a:p>
                  </a:txBody>
                  <a:tcPr marL="91427" marR="91427" marT="45713" marB="45713"/>
                </a:tc>
                <a:tc>
                  <a:txBody>
                    <a:bodyPr/>
                    <a:lstStyle/>
                    <a:p>
                      <a:r>
                        <a:rPr lang="en-US" sz="1800" kern="1200" dirty="0">
                          <a:effectLst/>
                        </a:rPr>
                        <a:t>Monday 14:15</a:t>
                      </a:r>
                      <a:endParaRPr lang="en-US" sz="1700" dirty="0"/>
                    </a:p>
                  </a:txBody>
                  <a:tcPr marL="91427" marR="91427" marT="45713" marB="45713"/>
                </a:tc>
                <a:extLst>
                  <a:ext uri="{0D108BD9-81ED-4DB2-BD59-A6C34878D82A}">
                    <a16:rowId xmlns:a16="http://schemas.microsoft.com/office/drawing/2014/main" val="968201097"/>
                  </a:ext>
                </a:extLst>
              </a:tr>
              <a:tr h="370787">
                <a:tc>
                  <a:txBody>
                    <a:bodyPr/>
                    <a:lstStyle/>
                    <a:p>
                      <a:r>
                        <a:rPr lang="en-US" sz="1700" dirty="0"/>
                        <a:t>BRK2154</a:t>
                      </a:r>
                    </a:p>
                  </a:txBody>
                  <a:tcPr marL="91427" marR="91427" marT="45713" marB="45713"/>
                </a:tc>
                <a:tc>
                  <a:txBody>
                    <a:bodyPr/>
                    <a:lstStyle/>
                    <a:p>
                      <a:r>
                        <a:rPr lang="en-US" sz="1700" dirty="0"/>
                        <a:t>Explore Microsoft Azure Stack “State of the Union”</a:t>
                      </a:r>
                    </a:p>
                  </a:txBody>
                  <a:tcPr marL="91427" marR="91427" marT="45713" marB="45713"/>
                </a:tc>
                <a:tc>
                  <a:txBody>
                    <a:bodyPr/>
                    <a:lstStyle/>
                    <a:p>
                      <a:r>
                        <a:rPr lang="en-US" sz="1700" dirty="0"/>
                        <a:t>Tuesday 09:00</a:t>
                      </a:r>
                    </a:p>
                  </a:txBody>
                  <a:tcPr marL="91427" marR="91427" marT="45713" marB="45713"/>
                </a:tc>
                <a:extLst>
                  <a:ext uri="{0D108BD9-81ED-4DB2-BD59-A6C34878D82A}">
                    <a16:rowId xmlns:a16="http://schemas.microsoft.com/office/drawing/2014/main" val="791428592"/>
                  </a:ext>
                </a:extLst>
              </a:tr>
              <a:tr h="370787">
                <a:tc>
                  <a:txBody>
                    <a:bodyPr/>
                    <a:lstStyle/>
                    <a:p>
                      <a:r>
                        <a:rPr lang="en-US" sz="1700" dirty="0"/>
                        <a:t>BRK2030</a:t>
                      </a:r>
                    </a:p>
                  </a:txBody>
                  <a:tcPr marL="91427" marR="91427" marT="45713" marB="45713"/>
                </a:tc>
                <a:tc>
                  <a:txBody>
                    <a:bodyPr/>
                    <a:lstStyle/>
                    <a:p>
                      <a:r>
                        <a:rPr lang="en-US" sz="1700" dirty="0"/>
                        <a:t>Learn about Azure Stack Agile Service Delivery</a:t>
                      </a:r>
                    </a:p>
                  </a:txBody>
                  <a:tcPr marL="91427" marR="91427" marT="45713" marB="45713"/>
                </a:tc>
                <a:tc>
                  <a:txBody>
                    <a:bodyPr/>
                    <a:lstStyle/>
                    <a:p>
                      <a:r>
                        <a:rPr lang="en-US" sz="1700" dirty="0"/>
                        <a:t>Tuesday 12:30</a:t>
                      </a:r>
                    </a:p>
                  </a:txBody>
                  <a:tcPr marL="91427" marR="91427" marT="45713" marB="45713"/>
                </a:tc>
                <a:extLst>
                  <a:ext uri="{0D108BD9-81ED-4DB2-BD59-A6C34878D82A}">
                    <a16:rowId xmlns:a16="http://schemas.microsoft.com/office/drawing/2014/main" val="828441252"/>
                  </a:ext>
                </a:extLst>
              </a:tr>
              <a:tr h="629323">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700" dirty="0"/>
                        <a:t>BRK2187</a:t>
                      </a:r>
                    </a:p>
                    <a:p>
                      <a:endParaRPr lang="en-US" sz="1700" dirty="0"/>
                    </a:p>
                  </a:txBody>
                  <a:tcPr marL="91427" marR="91427" marT="45713" marB="45713"/>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700" dirty="0"/>
                        <a:t>Review Microsoft Azure Stack with Jeffrey Snover and Mark Russinovich</a:t>
                      </a:r>
                    </a:p>
                  </a:txBody>
                  <a:tcPr marL="91427" marR="91427" marT="45713" marB="45713"/>
                </a:tc>
                <a:tc>
                  <a:txBody>
                    <a:bodyPr/>
                    <a:lstStyle/>
                    <a:p>
                      <a:r>
                        <a:rPr lang="en-US" sz="1700" dirty="0"/>
                        <a:t>Tuesday 14:15</a:t>
                      </a:r>
                    </a:p>
                  </a:txBody>
                  <a:tcPr marL="91427" marR="91427" marT="45713" marB="45713"/>
                </a:tc>
                <a:extLst>
                  <a:ext uri="{0D108BD9-81ED-4DB2-BD59-A6C34878D82A}">
                    <a16:rowId xmlns:a16="http://schemas.microsoft.com/office/drawing/2014/main" val="1625820887"/>
                  </a:ext>
                </a:extLst>
              </a:tr>
              <a:tr h="629323">
                <a:tc>
                  <a:txBody>
                    <a:bodyPr/>
                    <a:lstStyle/>
                    <a:p>
                      <a:r>
                        <a:rPr lang="en-US" sz="1700" dirty="0"/>
                        <a:t>BRK2188</a:t>
                      </a:r>
                    </a:p>
                  </a:txBody>
                  <a:tcPr marL="91427" marR="91427" marT="45713" marB="45713"/>
                </a:tc>
                <a:tc>
                  <a:txBody>
                    <a:bodyPr/>
                    <a:lstStyle/>
                    <a:p>
                      <a:r>
                        <a:rPr lang="en-US" sz="1700" dirty="0"/>
                        <a:t>Learn about Azure Stack Infrastructure Operations and Management</a:t>
                      </a:r>
                    </a:p>
                  </a:txBody>
                  <a:tcPr marL="91427" marR="91427" marT="45713" marB="45713"/>
                </a:tc>
                <a:tc>
                  <a:txBody>
                    <a:bodyPr/>
                    <a:lstStyle/>
                    <a:p>
                      <a:r>
                        <a:rPr lang="en-US" sz="1700" dirty="0"/>
                        <a:t>Wednesday 09:00</a:t>
                      </a:r>
                    </a:p>
                  </a:txBody>
                  <a:tcPr marL="91427" marR="91427" marT="45713" marB="45713"/>
                </a:tc>
                <a:extLst>
                  <a:ext uri="{0D108BD9-81ED-4DB2-BD59-A6C34878D82A}">
                    <a16:rowId xmlns:a16="http://schemas.microsoft.com/office/drawing/2014/main" val="1269260680"/>
                  </a:ext>
                </a:extLst>
              </a:tr>
              <a:tr h="629323">
                <a:tc>
                  <a:txBody>
                    <a:bodyPr/>
                    <a:lstStyle/>
                    <a:p>
                      <a:r>
                        <a:rPr lang="en-US" sz="1700" dirty="0"/>
                        <a:t>BRK2260</a:t>
                      </a:r>
                    </a:p>
                  </a:txBody>
                  <a:tcPr marL="91427" marR="91427" marT="45713" marB="45713"/>
                </a:tc>
                <a:tc>
                  <a:txBody>
                    <a:bodyPr/>
                    <a:lstStyle/>
                    <a:p>
                      <a:r>
                        <a:rPr lang="en-US" sz="1700" dirty="0"/>
                        <a:t>Explore Microsoft Cloud Platform System - delivering Azure experiences in an integrated system</a:t>
                      </a:r>
                    </a:p>
                  </a:txBody>
                  <a:tcPr marL="91427" marR="91427" marT="45713" marB="45713"/>
                </a:tc>
                <a:tc>
                  <a:txBody>
                    <a:bodyPr/>
                    <a:lstStyle/>
                    <a:p>
                      <a:r>
                        <a:rPr lang="en-US" sz="1700" dirty="0"/>
                        <a:t>Wednesday 12:30</a:t>
                      </a:r>
                    </a:p>
                  </a:txBody>
                  <a:tcPr marL="91427" marR="91427" marT="45713" marB="45713"/>
                </a:tc>
                <a:extLst>
                  <a:ext uri="{0D108BD9-81ED-4DB2-BD59-A6C34878D82A}">
                    <a16:rowId xmlns:a16="http://schemas.microsoft.com/office/drawing/2014/main" val="3983914530"/>
                  </a:ext>
                </a:extLst>
              </a:tr>
              <a:tr h="370787">
                <a:tc>
                  <a:txBody>
                    <a:bodyPr/>
                    <a:lstStyle/>
                    <a:p>
                      <a:r>
                        <a:rPr lang="en-US" sz="1700" dirty="0"/>
                        <a:t>BRK4019</a:t>
                      </a:r>
                    </a:p>
                  </a:txBody>
                  <a:tcPr marL="91427" marR="91427" marT="45713" marB="45713"/>
                </a:tc>
                <a:tc>
                  <a:txBody>
                    <a:bodyPr/>
                    <a:lstStyle/>
                    <a:p>
                      <a:r>
                        <a:rPr lang="en-US" sz="1700" dirty="0"/>
                        <a:t>Dive into Microsoft Azure Stack Architecture</a:t>
                      </a:r>
                    </a:p>
                  </a:txBody>
                  <a:tcPr marL="91427" marR="91427" marT="45713" marB="45713"/>
                </a:tc>
                <a:tc>
                  <a:txBody>
                    <a:bodyPr/>
                    <a:lstStyle/>
                    <a:p>
                      <a:r>
                        <a:rPr lang="en-US" sz="1700" dirty="0"/>
                        <a:t>Wednesday 14:15</a:t>
                      </a:r>
                    </a:p>
                  </a:txBody>
                  <a:tcPr marL="91427" marR="91427" marT="45713" marB="45713"/>
                </a:tc>
                <a:extLst>
                  <a:ext uri="{0D108BD9-81ED-4DB2-BD59-A6C34878D82A}">
                    <a16:rowId xmlns:a16="http://schemas.microsoft.com/office/drawing/2014/main" val="811856601"/>
                  </a:ext>
                </a:extLst>
              </a:tr>
              <a:tr h="370787">
                <a:tc>
                  <a:txBody>
                    <a:bodyPr/>
                    <a:lstStyle/>
                    <a:p>
                      <a:r>
                        <a:rPr lang="en-US" sz="1700" dirty="0"/>
                        <a:t>BRK3327</a:t>
                      </a:r>
                    </a:p>
                  </a:txBody>
                  <a:tcPr marL="91427" marR="91427" marT="45713" marB="45713"/>
                </a:tc>
                <a:tc>
                  <a:txBody>
                    <a:bodyPr/>
                    <a:lstStyle/>
                    <a:p>
                      <a:r>
                        <a:rPr lang="en-US" sz="1700" dirty="0"/>
                        <a:t>Dive deep in the Microsoft Azure Stack IaaS</a:t>
                      </a:r>
                    </a:p>
                  </a:txBody>
                  <a:tcPr marL="91427" marR="91427" marT="45713" marB="45713"/>
                </a:tc>
                <a:tc>
                  <a:txBody>
                    <a:bodyPr/>
                    <a:lstStyle/>
                    <a:p>
                      <a:r>
                        <a:rPr lang="en-US" sz="1700" dirty="0"/>
                        <a:t>Thursday 14:15</a:t>
                      </a:r>
                    </a:p>
                  </a:txBody>
                  <a:tcPr marL="91427" marR="91427" marT="45713" marB="45713"/>
                </a:tc>
                <a:extLst>
                  <a:ext uri="{0D108BD9-81ED-4DB2-BD59-A6C34878D82A}">
                    <a16:rowId xmlns:a16="http://schemas.microsoft.com/office/drawing/2014/main" val="733845676"/>
                  </a:ext>
                </a:extLst>
              </a:tr>
              <a:tr h="370787">
                <a:tc>
                  <a:txBody>
                    <a:bodyPr/>
                    <a:lstStyle/>
                    <a:p>
                      <a:r>
                        <a:rPr lang="en-US" sz="1700" dirty="0"/>
                        <a:t>BRK3115</a:t>
                      </a:r>
                    </a:p>
                  </a:txBody>
                  <a:tcPr marL="91427" marR="91427" marT="45713" marB="45713"/>
                </a:tc>
                <a:tc>
                  <a:txBody>
                    <a:bodyPr/>
                    <a:lstStyle/>
                    <a:p>
                      <a:r>
                        <a:rPr lang="en-US" sz="1700" dirty="0"/>
                        <a:t>Become a Microsoft Azure Stack infrastructure </a:t>
                      </a:r>
                      <a:r>
                        <a:rPr lang="en-US" sz="1700" dirty="0" err="1"/>
                        <a:t>rockstar</a:t>
                      </a:r>
                      <a:endParaRPr lang="en-US" sz="1700" dirty="0"/>
                    </a:p>
                  </a:txBody>
                  <a:tcPr marL="91427" marR="91427" marT="45713" marB="45713"/>
                </a:tc>
                <a:tc>
                  <a:txBody>
                    <a:bodyPr/>
                    <a:lstStyle/>
                    <a:p>
                      <a:r>
                        <a:rPr lang="en-US" sz="1700" dirty="0"/>
                        <a:t>Thursday 16:00</a:t>
                      </a:r>
                    </a:p>
                  </a:txBody>
                  <a:tcPr marL="91427" marR="91427" marT="45713" marB="45713"/>
                </a:tc>
                <a:extLst>
                  <a:ext uri="{0D108BD9-81ED-4DB2-BD59-A6C34878D82A}">
                    <a16:rowId xmlns:a16="http://schemas.microsoft.com/office/drawing/2014/main" val="2763572459"/>
                  </a:ext>
                </a:extLst>
              </a:tr>
              <a:tr h="370787">
                <a:tc>
                  <a:txBody>
                    <a:bodyPr/>
                    <a:lstStyle/>
                    <a:p>
                      <a:r>
                        <a:rPr lang="en-US" sz="1700" dirty="0"/>
                        <a:t>BRK3112</a:t>
                      </a:r>
                    </a:p>
                  </a:txBody>
                  <a:tcPr marL="91427" marR="91427" marT="45713" marB="45713"/>
                </a:tc>
                <a:tc>
                  <a:txBody>
                    <a:bodyPr/>
                    <a:lstStyle/>
                    <a:p>
                      <a:r>
                        <a:rPr lang="en-US" sz="1700" dirty="0"/>
                        <a:t>Learn about the community of templates for Azure Stack</a:t>
                      </a:r>
                    </a:p>
                  </a:txBody>
                  <a:tcPr marL="91427" marR="91427" marT="45713" marB="45713"/>
                </a:tc>
                <a:tc>
                  <a:txBody>
                    <a:bodyPr/>
                    <a:lstStyle/>
                    <a:p>
                      <a:r>
                        <a:rPr lang="en-US" sz="1700" dirty="0"/>
                        <a:t>Friday 09:00</a:t>
                      </a:r>
                    </a:p>
                  </a:txBody>
                  <a:tcPr marL="91427" marR="91427" marT="45713" marB="45713"/>
                </a:tc>
                <a:extLst>
                  <a:ext uri="{0D108BD9-81ED-4DB2-BD59-A6C34878D82A}">
                    <a16:rowId xmlns:a16="http://schemas.microsoft.com/office/drawing/2014/main" val="1661248593"/>
                  </a:ext>
                </a:extLst>
              </a:tr>
              <a:tr h="370787">
                <a:tc>
                  <a:txBody>
                    <a:bodyPr/>
                    <a:lstStyle/>
                    <a:p>
                      <a:r>
                        <a:rPr lang="en-US" sz="1700" dirty="0"/>
                        <a:t>BRK3141</a:t>
                      </a:r>
                    </a:p>
                  </a:txBody>
                  <a:tcPr marL="91427" marR="91427" marT="45713" marB="45713"/>
                </a:tc>
                <a:tc>
                  <a:txBody>
                    <a:bodyPr/>
                    <a:lstStyle/>
                    <a:p>
                      <a:r>
                        <a:rPr lang="en-US" sz="1700" dirty="0"/>
                        <a:t>Discuss Microsoft DevOps on Azure Stack</a:t>
                      </a:r>
                    </a:p>
                  </a:txBody>
                  <a:tcPr marL="91427" marR="91427" marT="45713" marB="45713"/>
                </a:tc>
                <a:tc>
                  <a:txBody>
                    <a:bodyPr/>
                    <a:lstStyle/>
                    <a:p>
                      <a:r>
                        <a:rPr lang="en-US" sz="1700" dirty="0"/>
                        <a:t>Friday 10:45</a:t>
                      </a:r>
                    </a:p>
                  </a:txBody>
                  <a:tcPr marL="91427" marR="91427" marT="45713" marB="45713"/>
                </a:tc>
                <a:extLst>
                  <a:ext uri="{0D108BD9-81ED-4DB2-BD59-A6C34878D82A}">
                    <a16:rowId xmlns:a16="http://schemas.microsoft.com/office/drawing/2014/main" val="1485774878"/>
                  </a:ext>
                </a:extLst>
              </a:tr>
              <a:tr h="370787">
                <a:tc>
                  <a:txBody>
                    <a:bodyPr/>
                    <a:lstStyle/>
                    <a:p>
                      <a:r>
                        <a:rPr lang="en-US" sz="1700"/>
                        <a:t>BRK3148</a:t>
                      </a:r>
                      <a:endParaRPr lang="en-US" sz="1700" dirty="0"/>
                    </a:p>
                  </a:txBody>
                  <a:tcPr marL="91427" marR="91427" marT="45713" marB="45713"/>
                </a:tc>
                <a:tc>
                  <a:txBody>
                    <a:bodyPr/>
                    <a:lstStyle/>
                    <a:p>
                      <a:r>
                        <a:rPr lang="en-US" sz="1700" dirty="0"/>
                        <a:t>Learn about hybrid applications with Azure and Azure Stack</a:t>
                      </a:r>
                    </a:p>
                  </a:txBody>
                  <a:tcPr marL="91427" marR="91427" marT="45713" marB="45713"/>
                </a:tc>
                <a:tc>
                  <a:txBody>
                    <a:bodyPr/>
                    <a:lstStyle/>
                    <a:p>
                      <a:r>
                        <a:rPr lang="en-US" sz="1700" dirty="0"/>
                        <a:t>Friday 12:45</a:t>
                      </a:r>
                    </a:p>
                  </a:txBody>
                  <a:tcPr marL="91427" marR="91427" marT="45713" marB="45713"/>
                </a:tc>
                <a:extLst>
                  <a:ext uri="{0D108BD9-81ED-4DB2-BD59-A6C34878D82A}">
                    <a16:rowId xmlns:a16="http://schemas.microsoft.com/office/drawing/2014/main" val="1448101573"/>
                  </a:ext>
                </a:extLst>
              </a:tr>
            </a:tbl>
          </a:graphicData>
        </a:graphic>
      </p:graphicFrame>
      <p:sp>
        <p:nvSpPr>
          <p:cNvPr id="23" name="Rectangle 22"/>
          <p:cNvSpPr/>
          <p:nvPr/>
        </p:nvSpPr>
        <p:spPr bwMode="auto">
          <a:xfrm>
            <a:off x="334697" y="5235253"/>
            <a:ext cx="11732667" cy="1282330"/>
          </a:xfrm>
          <a:prstGeom prst="rect">
            <a:avLst/>
          </a:prstGeom>
          <a:noFill/>
          <a:ln>
            <a:solidFill>
              <a:srgbClr val="4EB1FF"/>
            </a:solidFill>
            <a:headEnd type="none" w="med" len="med"/>
            <a:tailEnd type="none" w="med" len="med"/>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kern="0" dirty="0">
              <a:gradFill>
                <a:gsLst>
                  <a:gs pos="5439">
                    <a:srgbClr val="F8F8F8"/>
                  </a:gs>
                  <a:gs pos="10000">
                    <a:srgbClr val="F8F8F8"/>
                  </a:gs>
                </a:gsLst>
                <a:lin ang="5400000" scaled="0"/>
              </a:gradFill>
            </a:endParaRPr>
          </a:p>
        </p:txBody>
      </p:sp>
      <p:sp>
        <p:nvSpPr>
          <p:cNvPr id="24" name="Oval 23"/>
          <p:cNvSpPr/>
          <p:nvPr/>
        </p:nvSpPr>
        <p:spPr bwMode="auto">
          <a:xfrm>
            <a:off x="11945392" y="6585911"/>
            <a:ext cx="298049" cy="298049"/>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kern="0" dirty="0">
              <a:gradFill>
                <a:gsLst>
                  <a:gs pos="5439">
                    <a:srgbClr val="F8F8F8"/>
                  </a:gs>
                  <a:gs pos="10000">
                    <a:srgbClr val="F8F8F8"/>
                  </a:gs>
                </a:gsLst>
                <a:lin ang="5400000" scaled="0"/>
              </a:gradFill>
            </a:endParaRPr>
          </a:p>
        </p:txBody>
      </p:sp>
    </p:spTree>
    <p:extLst>
      <p:ext uri="{BB962C8B-B14F-4D97-AF65-F5344CB8AC3E}">
        <p14:creationId xmlns:p14="http://schemas.microsoft.com/office/powerpoint/2010/main" val="1065334132"/>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Free IT Pro resources</a:t>
            </a:r>
            <a:br>
              <a:rPr lang="en-US" dirty="0"/>
            </a:br>
            <a:r>
              <a:rPr lang="en-US" sz="3200" spc="0" dirty="0">
                <a:gradFill>
                  <a:gsLst>
                    <a:gs pos="1250">
                      <a:schemeClr val="tx2"/>
                    </a:gs>
                    <a:gs pos="100000">
                      <a:schemeClr val="tx2"/>
                    </a:gs>
                  </a:gsLst>
                  <a:lin ang="5400000" scaled="0"/>
                </a:gradFill>
              </a:rPr>
              <a:t>To advance your career in cloud technology</a:t>
            </a:r>
          </a:p>
        </p:txBody>
      </p:sp>
      <p:sp>
        <p:nvSpPr>
          <p:cNvPr id="5" name="checks"/>
          <p:cNvSpPr/>
          <p:nvPr/>
        </p:nvSpPr>
        <p:spPr bwMode="auto">
          <a:xfrm>
            <a:off x="3147376" y="1940604"/>
            <a:ext cx="9166861" cy="3973353"/>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Cloud role mapping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Expert advice on skills needed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Self-paced curriculum by cloud role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$300 Azure credits and extended trials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err="1">
                <a:ln>
                  <a:noFill/>
                </a:ln>
                <a:gradFill>
                  <a:gsLst>
                    <a:gs pos="0">
                      <a:schemeClr val="tx1"/>
                    </a:gs>
                    <a:gs pos="100000">
                      <a:schemeClr val="tx1"/>
                    </a:gs>
                  </a:gsLst>
                  <a:lin ang="5400000" scaled="0"/>
                </a:gradFill>
                <a:effectLst/>
                <a:uLnTx/>
                <a:uFillTx/>
              </a:rPr>
              <a:t>Pluralsight</a:t>
            </a: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 3 month subscription (10 courses)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Phone support incident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Weekly short videos and insights from Microsoft’s leaders and engineers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Connect with community of peers and Microsoft experts</a:t>
            </a:r>
          </a:p>
        </p:txBody>
      </p:sp>
      <p:sp>
        <p:nvSpPr>
          <p:cNvPr id="6" name="White Fade"/>
          <p:cNvSpPr/>
          <p:nvPr/>
        </p:nvSpPr>
        <p:spPr bwMode="auto">
          <a:xfrm>
            <a:off x="3017838" y="1592261"/>
            <a:ext cx="9418637" cy="5402264"/>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7" name="web1"/>
          <p:cNvSpPr/>
          <p:nvPr/>
        </p:nvSpPr>
        <p:spPr bwMode="auto">
          <a:xfrm>
            <a:off x="3147376" y="1940604"/>
            <a:ext cx="9016827" cy="960121"/>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Microsoft IT Pro Career Center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hlinkClick r:id="rId3"/>
              </a:rPr>
              <a:t>www.microsoft.com/itprocareercenter</a:t>
            </a: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 </a:t>
            </a:r>
          </a:p>
        </p:txBody>
      </p:sp>
      <p:sp>
        <p:nvSpPr>
          <p:cNvPr id="17" name="web2"/>
          <p:cNvSpPr/>
          <p:nvPr/>
        </p:nvSpPr>
        <p:spPr bwMode="auto">
          <a:xfrm>
            <a:off x="3147376" y="2944539"/>
            <a:ext cx="9016827" cy="960121"/>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Microsoft IT Pro Cloud Essentials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hlinkClick r:id="rId4"/>
              </a:rPr>
              <a:t>www.microsoft.com/itprocloudessentials</a:t>
            </a: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  </a:t>
            </a:r>
          </a:p>
        </p:txBody>
      </p:sp>
      <p:sp>
        <p:nvSpPr>
          <p:cNvPr id="20" name="web3"/>
          <p:cNvSpPr/>
          <p:nvPr/>
        </p:nvSpPr>
        <p:spPr bwMode="auto">
          <a:xfrm>
            <a:off x="3147376" y="3946567"/>
            <a:ext cx="9016827" cy="960121"/>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Microsoft Mechanics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sng" strike="noStrike" kern="0" cap="none" spc="0" normalizeH="0" baseline="0" noProof="0" dirty="0">
                <a:ln>
                  <a:noFill/>
                </a:ln>
                <a:solidFill>
                  <a:schemeClr val="tx1"/>
                </a:solidFill>
                <a:effectLst/>
                <a:uLnTx/>
                <a:uFillTx/>
                <a:hlinkClick r:id="rId5"/>
              </a:rPr>
              <a:t>www.microsoft.com/mechanics</a:t>
            </a: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 </a:t>
            </a:r>
          </a:p>
        </p:txBody>
      </p:sp>
      <p:sp>
        <p:nvSpPr>
          <p:cNvPr id="19" name="web4"/>
          <p:cNvSpPr/>
          <p:nvPr/>
        </p:nvSpPr>
        <p:spPr bwMode="auto">
          <a:xfrm>
            <a:off x="3147376" y="4953837"/>
            <a:ext cx="9016827" cy="960121"/>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Microsoft Tech Community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hlinkClick r:id="rId6"/>
              </a:rPr>
              <a:t>https://techcommunity.microsoft.com</a:t>
            </a: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  </a:t>
            </a:r>
          </a:p>
        </p:txBody>
      </p:sp>
      <p:sp>
        <p:nvSpPr>
          <p:cNvPr id="25" name="Mask"/>
          <p:cNvSpPr/>
          <p:nvPr/>
        </p:nvSpPr>
        <p:spPr bwMode="auto">
          <a:xfrm>
            <a:off x="-487361" y="1516062"/>
            <a:ext cx="3634737" cy="5486402"/>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9" name="1"/>
          <p:cNvSpPr/>
          <p:nvPr/>
        </p:nvSpPr>
        <p:spPr bwMode="auto">
          <a:xfrm>
            <a:off x="274639" y="1940604"/>
            <a:ext cx="2872737" cy="96012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Plan your </a:t>
            </a:r>
            <a:b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b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career path</a:t>
            </a:r>
          </a:p>
        </p:txBody>
      </p:sp>
      <p:sp>
        <p:nvSpPr>
          <p:cNvPr id="10" name="2"/>
          <p:cNvSpPr/>
          <p:nvPr/>
        </p:nvSpPr>
        <p:spPr bwMode="auto">
          <a:xfrm>
            <a:off x="274639" y="2944539"/>
            <a:ext cx="2872737" cy="96012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Get started </a:t>
            </a:r>
            <a:b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b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with Azure</a:t>
            </a:r>
          </a:p>
        </p:txBody>
      </p:sp>
      <p:sp>
        <p:nvSpPr>
          <p:cNvPr id="12" name="4"/>
          <p:cNvSpPr/>
          <p:nvPr/>
        </p:nvSpPr>
        <p:spPr bwMode="auto">
          <a:xfrm>
            <a:off x="274639" y="4953837"/>
            <a:ext cx="2872737" cy="96012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Connect with peers and experts </a:t>
            </a:r>
          </a:p>
        </p:txBody>
      </p:sp>
      <p:sp>
        <p:nvSpPr>
          <p:cNvPr id="15" name="4"/>
          <p:cNvSpPr/>
          <p:nvPr/>
        </p:nvSpPr>
        <p:spPr bwMode="auto">
          <a:xfrm>
            <a:off x="274639" y="3946567"/>
            <a:ext cx="2872737" cy="96012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Demos and </a:t>
            </a:r>
            <a:b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b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how-to videos</a:t>
            </a:r>
          </a:p>
        </p:txBody>
      </p:sp>
    </p:spTree>
    <p:extLst>
      <p:ext uri="{BB962C8B-B14F-4D97-AF65-F5344CB8AC3E}">
        <p14:creationId xmlns:p14="http://schemas.microsoft.com/office/powerpoint/2010/main" val="8296775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0"/>
                                  </p:stCondLst>
                                  <p:childTnLst>
                                    <p:animMotion origin="layout" path="M 0.02144 1.20744E-6 L 3.66862E-6 1.20744E-6 " pathEditMode="relative" rAng="0" ptsTypes="AA">
                                      <p:cBhvr>
                                        <p:cTn id="9" dur="1000" fill="hold"/>
                                        <p:tgtEl>
                                          <p:spTgt spid="5"/>
                                        </p:tgtEl>
                                        <p:attrNameLst>
                                          <p:attrName>ppt_x</p:attrName>
                                          <p:attrName>ppt_y</p:attrName>
                                        </p:attrNameLst>
                                      </p:cBhvr>
                                      <p:rCtr x="-1072" y="0"/>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500"/>
                            </p:stCondLst>
                            <p:childTnLst>
                              <p:par>
                                <p:cTn id="16" presetID="2" presetClass="entr" presetSubtype="8" decel="7500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1000" fill="hold"/>
                                        <p:tgtEl>
                                          <p:spTgt spid="7"/>
                                        </p:tgtEl>
                                        <p:attrNameLst>
                                          <p:attrName>ppt_x</p:attrName>
                                        </p:attrNameLst>
                                      </p:cBhvr>
                                      <p:tavLst>
                                        <p:tav tm="0">
                                          <p:val>
                                            <p:strVal val="0-#ppt_w/2"/>
                                          </p:val>
                                        </p:tav>
                                        <p:tav tm="100000">
                                          <p:val>
                                            <p:strVal val="#ppt_x"/>
                                          </p:val>
                                        </p:tav>
                                      </p:tavLst>
                                    </p:anim>
                                    <p:anim calcmode="lin" valueType="num">
                                      <p:cBhvr additive="base">
                                        <p:cTn id="19" dur="1000" fill="hold"/>
                                        <p:tgtEl>
                                          <p:spTgt spid="7"/>
                                        </p:tgtEl>
                                        <p:attrNameLst>
                                          <p:attrName>ppt_y</p:attrName>
                                        </p:attrNameLst>
                                      </p:cBhvr>
                                      <p:tavLst>
                                        <p:tav tm="0">
                                          <p:val>
                                            <p:strVal val="#ppt_y"/>
                                          </p:val>
                                        </p:tav>
                                        <p:tav tm="100000">
                                          <p:val>
                                            <p:strVal val="#ppt_y"/>
                                          </p:val>
                                        </p:tav>
                                      </p:tavLst>
                                    </p:anim>
                                  </p:childTnLst>
                                </p:cTn>
                              </p:par>
                              <p:par>
                                <p:cTn id="20" presetID="2" presetClass="entr" presetSubtype="8" decel="75000" fill="hold" grpId="0" nodeType="withEffect">
                                  <p:stCondLst>
                                    <p:cond delay="25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1000" fill="hold"/>
                                        <p:tgtEl>
                                          <p:spTgt spid="17"/>
                                        </p:tgtEl>
                                        <p:attrNameLst>
                                          <p:attrName>ppt_x</p:attrName>
                                        </p:attrNameLst>
                                      </p:cBhvr>
                                      <p:tavLst>
                                        <p:tav tm="0">
                                          <p:val>
                                            <p:strVal val="0-#ppt_w/2"/>
                                          </p:val>
                                        </p:tav>
                                        <p:tav tm="100000">
                                          <p:val>
                                            <p:strVal val="#ppt_x"/>
                                          </p:val>
                                        </p:tav>
                                      </p:tavLst>
                                    </p:anim>
                                    <p:anim calcmode="lin" valueType="num">
                                      <p:cBhvr additive="base">
                                        <p:cTn id="23" dur="1000" fill="hold"/>
                                        <p:tgtEl>
                                          <p:spTgt spid="17"/>
                                        </p:tgtEl>
                                        <p:attrNameLst>
                                          <p:attrName>ppt_y</p:attrName>
                                        </p:attrNameLst>
                                      </p:cBhvr>
                                      <p:tavLst>
                                        <p:tav tm="0">
                                          <p:val>
                                            <p:strVal val="#ppt_y"/>
                                          </p:val>
                                        </p:tav>
                                        <p:tav tm="100000">
                                          <p:val>
                                            <p:strVal val="#ppt_y"/>
                                          </p:val>
                                        </p:tav>
                                      </p:tavLst>
                                    </p:anim>
                                  </p:childTnLst>
                                </p:cTn>
                              </p:par>
                              <p:par>
                                <p:cTn id="24" presetID="2" presetClass="entr" presetSubtype="8" decel="75000" fill="hold" grpId="0" nodeType="withEffect">
                                  <p:stCondLst>
                                    <p:cond delay="50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1000" fill="hold"/>
                                        <p:tgtEl>
                                          <p:spTgt spid="20"/>
                                        </p:tgtEl>
                                        <p:attrNameLst>
                                          <p:attrName>ppt_x</p:attrName>
                                        </p:attrNameLst>
                                      </p:cBhvr>
                                      <p:tavLst>
                                        <p:tav tm="0">
                                          <p:val>
                                            <p:strVal val="0-#ppt_w/2"/>
                                          </p:val>
                                        </p:tav>
                                        <p:tav tm="100000">
                                          <p:val>
                                            <p:strVal val="#ppt_x"/>
                                          </p:val>
                                        </p:tav>
                                      </p:tavLst>
                                    </p:anim>
                                    <p:anim calcmode="lin" valueType="num">
                                      <p:cBhvr additive="base">
                                        <p:cTn id="27" dur="1000" fill="hold"/>
                                        <p:tgtEl>
                                          <p:spTgt spid="20"/>
                                        </p:tgtEl>
                                        <p:attrNameLst>
                                          <p:attrName>ppt_y</p:attrName>
                                        </p:attrNameLst>
                                      </p:cBhvr>
                                      <p:tavLst>
                                        <p:tav tm="0">
                                          <p:val>
                                            <p:strVal val="#ppt_y"/>
                                          </p:val>
                                        </p:tav>
                                        <p:tav tm="100000">
                                          <p:val>
                                            <p:strVal val="#ppt_y"/>
                                          </p:val>
                                        </p:tav>
                                      </p:tavLst>
                                    </p:anim>
                                  </p:childTnLst>
                                </p:cTn>
                              </p:par>
                              <p:par>
                                <p:cTn id="28" presetID="2" presetClass="entr" presetSubtype="8" decel="75000" fill="hold" grpId="0" nodeType="withEffect">
                                  <p:stCondLst>
                                    <p:cond delay="75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1000" fill="hold"/>
                                        <p:tgtEl>
                                          <p:spTgt spid="19"/>
                                        </p:tgtEl>
                                        <p:attrNameLst>
                                          <p:attrName>ppt_x</p:attrName>
                                        </p:attrNameLst>
                                      </p:cBhvr>
                                      <p:tavLst>
                                        <p:tav tm="0">
                                          <p:val>
                                            <p:strVal val="0-#ppt_w/2"/>
                                          </p:val>
                                        </p:tav>
                                        <p:tav tm="100000">
                                          <p:val>
                                            <p:strVal val="#ppt_x"/>
                                          </p:val>
                                        </p:tav>
                                      </p:tavLst>
                                    </p:anim>
                                    <p:anim calcmode="lin" valueType="num">
                                      <p:cBhvr additive="base">
                                        <p:cTn id="31"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7" grpId="0" animBg="1"/>
      <p:bldP spid="17" grpId="0" animBg="1"/>
      <p:bldP spid="20" grpId="0" animBg="1"/>
      <p:bldP spid="1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web1"/>
          <p:cNvSpPr/>
          <p:nvPr/>
        </p:nvSpPr>
        <p:spPr bwMode="auto">
          <a:xfrm>
            <a:off x="3029971" y="4732276"/>
            <a:ext cx="9131868" cy="731520"/>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Get started with Azure Solutions today</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hlinkClick r:id="rId3"/>
              </a:rPr>
              <a:t>http://azure.com/solutions</a:t>
            </a: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  </a:t>
            </a:r>
          </a:p>
        </p:txBody>
      </p:sp>
      <p:sp>
        <p:nvSpPr>
          <p:cNvPr id="21" name="web2"/>
          <p:cNvSpPr/>
          <p:nvPr/>
        </p:nvSpPr>
        <p:spPr bwMode="auto">
          <a:xfrm>
            <a:off x="3029971" y="5509114"/>
            <a:ext cx="9131868" cy="731520"/>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Join live or watch on-demand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hlinkClick r:id="rId4"/>
              </a:rPr>
              <a:t>http://aka.ms/AzureMonthlyWebinar</a:t>
            </a:r>
            <a:r>
              <a:rPr kumimoji="0" lang="en-US" sz="2000" b="0" i="0" u="none" strike="noStrike" kern="0" cap="none" spc="0" normalizeH="0" baseline="0" noProof="0" dirty="0">
                <a:ln>
                  <a:noFill/>
                </a:ln>
                <a:solidFill>
                  <a:sysClr val="windowText" lastClr="000000"/>
                </a:solidFill>
                <a:effectLst/>
                <a:uLnTx/>
                <a:uFillTx/>
              </a:rPr>
              <a:t> </a:t>
            </a: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  </a:t>
            </a:r>
          </a:p>
        </p:txBody>
      </p:sp>
      <p:sp>
        <p:nvSpPr>
          <p:cNvPr id="2" name="Title 1"/>
          <p:cNvSpPr>
            <a:spLocks noGrp="1"/>
          </p:cNvSpPr>
          <p:nvPr>
            <p:ph type="title"/>
          </p:nvPr>
        </p:nvSpPr>
        <p:spPr>
          <a:xfrm>
            <a:off x="274639" y="295274"/>
            <a:ext cx="11889564" cy="1144588"/>
          </a:xfrm>
        </p:spPr>
        <p:txBody>
          <a:bodyPr/>
          <a:lstStyle/>
          <a:p>
            <a:r>
              <a:rPr lang="en-US" dirty="0"/>
              <a:t>Free IT Pro resources</a:t>
            </a:r>
            <a:br>
              <a:rPr lang="en-US" dirty="0"/>
            </a:br>
            <a:r>
              <a:rPr lang="en-US" sz="3200" spc="0" dirty="0">
                <a:gradFill>
                  <a:gsLst>
                    <a:gs pos="1250">
                      <a:schemeClr val="tx2"/>
                    </a:gs>
                    <a:gs pos="100000">
                      <a:schemeClr val="tx2"/>
                    </a:gs>
                  </a:gsLst>
                  <a:lin ang="5400000" scaled="0"/>
                </a:gradFill>
              </a:rPr>
              <a:t>To advance your career in cloud technology</a:t>
            </a:r>
          </a:p>
        </p:txBody>
      </p:sp>
      <p:sp>
        <p:nvSpPr>
          <p:cNvPr id="7" name="web1"/>
          <p:cNvSpPr/>
          <p:nvPr/>
        </p:nvSpPr>
        <p:spPr bwMode="auto">
          <a:xfrm>
            <a:off x="3036964" y="1624920"/>
            <a:ext cx="9129634" cy="731520"/>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IT Pro Career Center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hlinkClick r:id="rId5"/>
              </a:rPr>
              <a:t>http://www.microsoft.com/itprocareercenter</a:t>
            </a: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 </a:t>
            </a:r>
          </a:p>
        </p:txBody>
      </p:sp>
      <p:sp>
        <p:nvSpPr>
          <p:cNvPr id="17" name="web2"/>
          <p:cNvSpPr/>
          <p:nvPr/>
        </p:nvSpPr>
        <p:spPr bwMode="auto">
          <a:xfrm>
            <a:off x="3032927" y="2401759"/>
            <a:ext cx="9129634" cy="731520"/>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IT Pro Cloud Essentials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hlinkClick r:id="rId6"/>
              </a:rPr>
              <a:t>https://www.microsoft.com/itprocloudessentials</a:t>
            </a: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  </a:t>
            </a:r>
          </a:p>
        </p:txBody>
      </p:sp>
      <p:sp>
        <p:nvSpPr>
          <p:cNvPr id="18" name="web3"/>
          <p:cNvSpPr/>
          <p:nvPr/>
        </p:nvSpPr>
        <p:spPr bwMode="auto">
          <a:xfrm>
            <a:off x="3036964" y="3178598"/>
            <a:ext cx="9129634" cy="731520"/>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gradFill>
                  <a:gsLst>
                    <a:gs pos="0">
                      <a:schemeClr val="tx1"/>
                    </a:gs>
                    <a:gs pos="100000">
                      <a:schemeClr val="tx1"/>
                    </a:gs>
                  </a:gsLst>
                  <a:lin ang="5400000" scaled="0"/>
                </a:gradFill>
                <a:effectLst/>
                <a:uLnTx/>
                <a:uFillTx/>
              </a:rPr>
              <a:t>Microsoft </a:t>
            </a: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M</a:t>
            </a:r>
            <a:r>
              <a:rPr kumimoji="0" lang="en-US" sz="2000" b="0" i="0" u="none" strike="noStrike" kern="0" cap="none" spc="0" normalizeH="0" baseline="0" noProof="0">
                <a:ln>
                  <a:noFill/>
                </a:ln>
                <a:gradFill>
                  <a:gsLst>
                    <a:gs pos="0">
                      <a:schemeClr val="tx1"/>
                    </a:gs>
                    <a:gs pos="100000">
                      <a:schemeClr val="tx1"/>
                    </a:gs>
                  </a:gsLst>
                  <a:lin ang="5400000" scaled="0"/>
                </a:gradFill>
                <a:effectLst/>
                <a:uLnTx/>
                <a:uFillTx/>
              </a:rPr>
              <a:t>echanics </a:t>
            </a:r>
            <a:endPar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hlinkClick r:id="rId7"/>
              </a:rPr>
              <a:t>https://www.microsoft.com/mechanics</a:t>
            </a: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 </a:t>
            </a:r>
          </a:p>
        </p:txBody>
      </p:sp>
      <p:sp>
        <p:nvSpPr>
          <p:cNvPr id="19" name="web4"/>
          <p:cNvSpPr/>
          <p:nvPr/>
        </p:nvSpPr>
        <p:spPr bwMode="auto">
          <a:xfrm>
            <a:off x="3036989" y="3955437"/>
            <a:ext cx="9124848" cy="731520"/>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Ask questions, get answers, exchange ideas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hlinkClick r:id="rId8"/>
              </a:rPr>
              <a:t>https://techcommunity.microsoft.com</a:t>
            </a: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  </a:t>
            </a:r>
          </a:p>
        </p:txBody>
      </p:sp>
      <p:sp>
        <p:nvSpPr>
          <p:cNvPr id="25" name="Mask"/>
          <p:cNvSpPr/>
          <p:nvPr/>
        </p:nvSpPr>
        <p:spPr bwMode="auto">
          <a:xfrm>
            <a:off x="122236" y="1592262"/>
            <a:ext cx="2895601" cy="4278795"/>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90000"/>
              </a:lnSpc>
              <a:spcBef>
                <a:spcPts val="0"/>
              </a:spcBef>
              <a:spcAft>
                <a:spcPts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24" name="Mask"/>
          <p:cNvSpPr/>
          <p:nvPr/>
        </p:nvSpPr>
        <p:spPr bwMode="auto">
          <a:xfrm>
            <a:off x="-639762" y="1516062"/>
            <a:ext cx="3657600" cy="5486402"/>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9" name="1"/>
          <p:cNvSpPr/>
          <p:nvPr/>
        </p:nvSpPr>
        <p:spPr bwMode="auto">
          <a:xfrm>
            <a:off x="286770" y="1624920"/>
            <a:ext cx="2743200" cy="73152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marL="0" marR="0" lvl="0" indent="0" defTabSz="932472" eaLnBrk="1" fontAlgn="base" latinLnBrk="0" hangingPunct="1">
              <a:lnSpc>
                <a:spcPct val="90000"/>
              </a:lnSpc>
              <a:spcBef>
                <a:spcPts val="0"/>
              </a:spcBef>
              <a:spcAft>
                <a:spcPts val="0"/>
              </a:spcAft>
              <a:buClrTx/>
              <a:buSzTx/>
              <a:buFontTx/>
              <a:buNone/>
              <a:tabLst/>
              <a:defRPr/>
            </a:pP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Plan your </a:t>
            </a:r>
            <a:b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b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career path</a:t>
            </a:r>
          </a:p>
        </p:txBody>
      </p:sp>
      <p:sp>
        <p:nvSpPr>
          <p:cNvPr id="10" name="2"/>
          <p:cNvSpPr/>
          <p:nvPr/>
        </p:nvSpPr>
        <p:spPr bwMode="auto">
          <a:xfrm>
            <a:off x="286770" y="2401759"/>
            <a:ext cx="2743200" cy="73152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marL="0" marR="0" lvl="0" indent="0" defTabSz="932472" eaLnBrk="1" fontAlgn="base" latinLnBrk="0" hangingPunct="1">
              <a:lnSpc>
                <a:spcPct val="90000"/>
              </a:lnSpc>
              <a:spcBef>
                <a:spcPts val="0"/>
              </a:spcBef>
              <a:spcAft>
                <a:spcPts val="0"/>
              </a:spcAft>
              <a:buClrTx/>
              <a:buSzTx/>
              <a:buFontTx/>
              <a:buNone/>
              <a:tabLst/>
              <a:defRPr/>
            </a:pP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Get started </a:t>
            </a:r>
            <a:b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b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with Azure</a:t>
            </a:r>
          </a:p>
        </p:txBody>
      </p:sp>
      <p:sp>
        <p:nvSpPr>
          <p:cNvPr id="11" name="3"/>
          <p:cNvSpPr/>
          <p:nvPr/>
        </p:nvSpPr>
        <p:spPr bwMode="auto">
          <a:xfrm>
            <a:off x="286770" y="3178598"/>
            <a:ext cx="2743200" cy="73152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marL="0" marR="0" lvl="0" indent="0" defTabSz="932472" eaLnBrk="1" fontAlgn="base" latinLnBrk="0" hangingPunct="1">
              <a:lnSpc>
                <a:spcPct val="90000"/>
              </a:lnSpc>
              <a:spcBef>
                <a:spcPts val="0"/>
              </a:spcBef>
              <a:spcAft>
                <a:spcPts val="0"/>
              </a:spcAft>
              <a:buClrTx/>
              <a:buSzTx/>
              <a:buFontTx/>
              <a:buNone/>
              <a:tabLst/>
              <a:defRPr/>
            </a:pP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Demos and </a:t>
            </a:r>
            <a:b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b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how-to videos</a:t>
            </a:r>
          </a:p>
        </p:txBody>
      </p:sp>
      <p:sp>
        <p:nvSpPr>
          <p:cNvPr id="12" name="4"/>
          <p:cNvSpPr/>
          <p:nvPr/>
        </p:nvSpPr>
        <p:spPr bwMode="auto">
          <a:xfrm>
            <a:off x="286770" y="3955437"/>
            <a:ext cx="2743200" cy="73152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marL="0" marR="0" lvl="0" indent="0" defTabSz="932472" eaLnBrk="1" fontAlgn="base" latinLnBrk="0" hangingPunct="1">
              <a:lnSpc>
                <a:spcPct val="90000"/>
              </a:lnSpc>
              <a:spcBef>
                <a:spcPts val="0"/>
              </a:spcBef>
              <a:spcAft>
                <a:spcPts val="0"/>
              </a:spcAft>
              <a:buClrTx/>
              <a:buSzTx/>
              <a:buFontTx/>
              <a:buNone/>
              <a:tabLst/>
              <a:defRPr/>
            </a:pP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Connect with peers and experts </a:t>
            </a:r>
          </a:p>
        </p:txBody>
      </p:sp>
      <p:sp>
        <p:nvSpPr>
          <p:cNvPr id="22" name="1"/>
          <p:cNvSpPr/>
          <p:nvPr/>
        </p:nvSpPr>
        <p:spPr bwMode="auto">
          <a:xfrm>
            <a:off x="286770" y="4732276"/>
            <a:ext cx="2743200" cy="73152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marL="0" marR="0" lvl="0" indent="0" defTabSz="914400" eaLnBrk="1" fontAlgn="base" latinLnBrk="0" hangingPunct="1">
              <a:lnSpc>
                <a:spcPct val="90000"/>
              </a:lnSpc>
              <a:spcBef>
                <a:spcPts val="0"/>
              </a:spcBef>
              <a:spcAft>
                <a:spcPts val="0"/>
              </a:spcAft>
              <a:buClrTx/>
              <a:buSzTx/>
              <a:buFontTx/>
              <a:buNone/>
              <a:tabLst/>
              <a:defRPr/>
            </a:pP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Azure Solutions</a:t>
            </a:r>
          </a:p>
        </p:txBody>
      </p:sp>
      <p:sp>
        <p:nvSpPr>
          <p:cNvPr id="23" name="2"/>
          <p:cNvSpPr/>
          <p:nvPr/>
        </p:nvSpPr>
        <p:spPr bwMode="auto">
          <a:xfrm>
            <a:off x="286770" y="5509114"/>
            <a:ext cx="2743200" cy="73152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Azure monthly webinar series</a:t>
            </a:r>
          </a:p>
        </p:txBody>
      </p:sp>
    </p:spTree>
    <p:extLst>
      <p:ext uri="{BB962C8B-B14F-4D97-AF65-F5344CB8AC3E}">
        <p14:creationId xmlns:p14="http://schemas.microsoft.com/office/powerpoint/2010/main" val="30085440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75000" fill="hold" grpId="0" nodeType="withEffect">
                                  <p:stCondLst>
                                    <p:cond delay="2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75000" fill="hold" grpId="0" nodeType="withEffect">
                                  <p:stCondLst>
                                    <p:cond delay="50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0-#ppt_w/2"/>
                                          </p:val>
                                        </p:tav>
                                        <p:tav tm="100000">
                                          <p:val>
                                            <p:strVal val="#ppt_x"/>
                                          </p:val>
                                        </p:tav>
                                      </p:tavLst>
                                    </p:anim>
                                    <p:anim calcmode="lin" valueType="num">
                                      <p:cBhvr additive="base">
                                        <p:cTn id="12" dur="100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8" decel="75000" fill="hold" grpId="0" nodeType="withEffect">
                                  <p:stCondLst>
                                    <p:cond delay="75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1000" fill="hold"/>
                                        <p:tgtEl>
                                          <p:spTgt spid="18"/>
                                        </p:tgtEl>
                                        <p:attrNameLst>
                                          <p:attrName>ppt_x</p:attrName>
                                        </p:attrNameLst>
                                      </p:cBhvr>
                                      <p:tavLst>
                                        <p:tav tm="0">
                                          <p:val>
                                            <p:strVal val="0-#ppt_w/2"/>
                                          </p:val>
                                        </p:tav>
                                        <p:tav tm="100000">
                                          <p:val>
                                            <p:strVal val="#ppt_x"/>
                                          </p:val>
                                        </p:tav>
                                      </p:tavLst>
                                    </p:anim>
                                    <p:anim calcmode="lin" valueType="num">
                                      <p:cBhvr additive="base">
                                        <p:cTn id="16" dur="1000" fill="hold"/>
                                        <p:tgtEl>
                                          <p:spTgt spid="18"/>
                                        </p:tgtEl>
                                        <p:attrNameLst>
                                          <p:attrName>ppt_y</p:attrName>
                                        </p:attrNameLst>
                                      </p:cBhvr>
                                      <p:tavLst>
                                        <p:tav tm="0">
                                          <p:val>
                                            <p:strVal val="#ppt_y"/>
                                          </p:val>
                                        </p:tav>
                                        <p:tav tm="100000">
                                          <p:val>
                                            <p:strVal val="#ppt_y"/>
                                          </p:val>
                                        </p:tav>
                                      </p:tavLst>
                                    </p:anim>
                                  </p:childTnLst>
                                </p:cTn>
                              </p:par>
                              <p:par>
                                <p:cTn id="17" presetID="2" presetClass="entr" presetSubtype="8" decel="75000" fill="hold" grpId="0" nodeType="withEffect">
                                  <p:stCondLst>
                                    <p:cond delay="100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000" fill="hold"/>
                                        <p:tgtEl>
                                          <p:spTgt spid="19"/>
                                        </p:tgtEl>
                                        <p:attrNameLst>
                                          <p:attrName>ppt_x</p:attrName>
                                        </p:attrNameLst>
                                      </p:cBhvr>
                                      <p:tavLst>
                                        <p:tav tm="0">
                                          <p:val>
                                            <p:strVal val="0-#ppt_w/2"/>
                                          </p:val>
                                        </p:tav>
                                        <p:tav tm="100000">
                                          <p:val>
                                            <p:strVal val="#ppt_x"/>
                                          </p:val>
                                        </p:tav>
                                      </p:tavLst>
                                    </p:anim>
                                    <p:anim calcmode="lin" valueType="num">
                                      <p:cBhvr additive="base">
                                        <p:cTn id="20" dur="1000" fill="hold"/>
                                        <p:tgtEl>
                                          <p:spTgt spid="19"/>
                                        </p:tgtEl>
                                        <p:attrNameLst>
                                          <p:attrName>ppt_y</p:attrName>
                                        </p:attrNameLst>
                                      </p:cBhvr>
                                      <p:tavLst>
                                        <p:tav tm="0">
                                          <p:val>
                                            <p:strVal val="#ppt_y"/>
                                          </p:val>
                                        </p:tav>
                                        <p:tav tm="100000">
                                          <p:val>
                                            <p:strVal val="#ppt_y"/>
                                          </p:val>
                                        </p:tav>
                                      </p:tavLst>
                                    </p:anim>
                                  </p:childTnLst>
                                </p:cTn>
                              </p:par>
                              <p:par>
                                <p:cTn id="21" presetID="2" presetClass="entr" presetSubtype="8" decel="75000" fill="hold" grpId="0" nodeType="withEffect">
                                  <p:stCondLst>
                                    <p:cond delay="125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1000" fill="hold"/>
                                        <p:tgtEl>
                                          <p:spTgt spid="20"/>
                                        </p:tgtEl>
                                        <p:attrNameLst>
                                          <p:attrName>ppt_x</p:attrName>
                                        </p:attrNameLst>
                                      </p:cBhvr>
                                      <p:tavLst>
                                        <p:tav tm="0">
                                          <p:val>
                                            <p:strVal val="0-#ppt_w/2"/>
                                          </p:val>
                                        </p:tav>
                                        <p:tav tm="100000">
                                          <p:val>
                                            <p:strVal val="#ppt_x"/>
                                          </p:val>
                                        </p:tav>
                                      </p:tavLst>
                                    </p:anim>
                                    <p:anim calcmode="lin" valueType="num">
                                      <p:cBhvr additive="base">
                                        <p:cTn id="24" dur="1000" fill="hold"/>
                                        <p:tgtEl>
                                          <p:spTgt spid="20"/>
                                        </p:tgtEl>
                                        <p:attrNameLst>
                                          <p:attrName>ppt_y</p:attrName>
                                        </p:attrNameLst>
                                      </p:cBhvr>
                                      <p:tavLst>
                                        <p:tav tm="0">
                                          <p:val>
                                            <p:strVal val="#ppt_y"/>
                                          </p:val>
                                        </p:tav>
                                        <p:tav tm="100000">
                                          <p:val>
                                            <p:strVal val="#ppt_y"/>
                                          </p:val>
                                        </p:tav>
                                      </p:tavLst>
                                    </p:anim>
                                  </p:childTnLst>
                                </p:cTn>
                              </p:par>
                              <p:par>
                                <p:cTn id="25" presetID="2" presetClass="entr" presetSubtype="8" decel="75000" fill="hold" grpId="0" nodeType="withEffect">
                                  <p:stCondLst>
                                    <p:cond delay="150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1000" fill="hold"/>
                                        <p:tgtEl>
                                          <p:spTgt spid="21"/>
                                        </p:tgtEl>
                                        <p:attrNameLst>
                                          <p:attrName>ppt_x</p:attrName>
                                        </p:attrNameLst>
                                      </p:cBhvr>
                                      <p:tavLst>
                                        <p:tav tm="0">
                                          <p:val>
                                            <p:strVal val="0-#ppt_w/2"/>
                                          </p:val>
                                        </p:tav>
                                        <p:tav tm="100000">
                                          <p:val>
                                            <p:strVal val="#ppt_x"/>
                                          </p:val>
                                        </p:tav>
                                      </p:tavLst>
                                    </p:anim>
                                    <p:anim calcmode="lin" valueType="num">
                                      <p:cBhvr additive="base">
                                        <p:cTn id="28"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7" grpId="0" animBg="1"/>
      <p:bldP spid="17" grpId="0" animBg="1"/>
      <p:bldP spid="18" grpId="0" animBg="1"/>
      <p:bldP spid="1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ext Placeholder 5"/>
          <p:cNvSpPr txBox="1">
            <a:spLocks/>
          </p:cNvSpPr>
          <p:nvPr/>
        </p:nvSpPr>
        <p:spPr>
          <a:xfrm>
            <a:off x="5380037" y="4640262"/>
            <a:ext cx="6858000" cy="2179058"/>
          </a:xfrm>
          <a:prstGeom prst="rect">
            <a:avLst/>
          </a:prstGeom>
        </p:spPr>
        <p:txBody>
          <a:bodyPr vert="horz" wrap="square" lIns="146304" tIns="91440" rIns="146304" bIns="91440"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ct val="0"/>
              </a:spcBef>
              <a:spcAft>
                <a:spcPts val="0"/>
              </a:spcAft>
              <a:buClr>
                <a:schemeClr val="tx1"/>
              </a:buClr>
              <a:buSzPct val="90000"/>
              <a:buFont typeface="Wingdings" panose="05000000000000000000" pitchFamily="2" charset="2"/>
              <a:buNone/>
              <a:tabLst/>
              <a:defRPr/>
            </a:pP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rPr>
              <a:t>From your PC or Tablet visit MyIgnite at </a:t>
            </a: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hlinkClick r:id="rId3"/>
              </a:rPr>
              <a:t>http://myignite.microsoft.com</a:t>
            </a:r>
            <a:endPar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endParaRPr>
          </a:p>
          <a:p>
            <a:pPr marL="0" marR="0" lvl="0" indent="0" algn="l" defTabSz="932742" rtl="0" eaLnBrk="1" fontAlgn="auto" latinLnBrk="0" hangingPunct="1">
              <a:lnSpc>
                <a:spcPct val="90000"/>
              </a:lnSpc>
              <a:spcBef>
                <a:spcPct val="0"/>
              </a:spcBef>
              <a:spcAft>
                <a:spcPts val="0"/>
              </a:spcAft>
              <a:buClr>
                <a:schemeClr val="tx1"/>
              </a:buClr>
              <a:buSzPct val="90000"/>
              <a:buFont typeface="Wingdings" panose="05000000000000000000" pitchFamily="2" charset="2"/>
              <a:buNone/>
              <a:tabLst/>
              <a:defRPr/>
            </a:pPr>
            <a:endPar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endParaRPr>
          </a:p>
          <a:p>
            <a:pPr marL="0" marR="0" lvl="0" indent="0" algn="l" defTabSz="932742" rtl="0" eaLnBrk="1" fontAlgn="auto" latinLnBrk="0" hangingPunct="1">
              <a:lnSpc>
                <a:spcPct val="90000"/>
              </a:lnSpc>
              <a:spcBef>
                <a:spcPct val="0"/>
              </a:spcBef>
              <a:spcAft>
                <a:spcPts val="0"/>
              </a:spcAft>
              <a:buClr>
                <a:schemeClr val="tx1"/>
              </a:buClr>
              <a:buSzPct val="90000"/>
              <a:buFont typeface="Wingdings" panose="05000000000000000000" pitchFamily="2" charset="2"/>
              <a:buNone/>
              <a:tabLst/>
              <a:defRPr/>
            </a:pP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rPr>
              <a:t>From your phone download and use the Ignite Mobile App by scanning the QR code above or visiting </a:t>
            </a: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hlinkClick r:id="rId4"/>
              </a:rPr>
              <a:t>https://aka.ms/ignite.mobileapp</a:t>
            </a: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rPr>
              <a:t> </a:t>
            </a:r>
          </a:p>
        </p:txBody>
      </p:sp>
      <p:sp>
        <p:nvSpPr>
          <p:cNvPr id="11" name="Title 1"/>
          <p:cNvSpPr txBox="1">
            <a:spLocks/>
          </p:cNvSpPr>
          <p:nvPr/>
        </p:nvSpPr>
        <p:spPr>
          <a:xfrm>
            <a:off x="5380037" y="295274"/>
            <a:ext cx="6784166" cy="915989"/>
          </a:xfrm>
          <a:prstGeom prst="rect">
            <a:avLst/>
          </a:prstGeom>
        </p:spPr>
        <p:txBody>
          <a:bodyPr lIns="182880" tIns="146304" rIns="182880" bIns="146304"/>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80000"/>
              </a:lnSpc>
              <a:spcBef>
                <a:spcPct val="0"/>
              </a:spcBef>
              <a:spcAft>
                <a:spcPts val="0"/>
              </a:spcAft>
              <a:buClrTx/>
              <a:buSzTx/>
              <a:buFontTx/>
              <a:buNone/>
              <a:tabLst/>
              <a:defRPr/>
            </a:pPr>
            <a:r>
              <a:rPr kumimoji="0" lang="en-US" sz="4000" b="0" i="0" u="none" strike="noStrike" kern="1200" cap="none" spc="-102" normalizeH="0" baseline="0" noProof="0" dirty="0">
                <a:ln w="3175">
                  <a:noFill/>
                </a:ln>
                <a:gradFill>
                  <a:gsLst>
                    <a:gs pos="24779">
                      <a:srgbClr val="292929"/>
                    </a:gs>
                    <a:gs pos="52000">
                      <a:srgbClr val="292929"/>
                    </a:gs>
                  </a:gsLst>
                  <a:lin ang="5400000" scaled="1"/>
                </a:gradFill>
                <a:effectLst/>
                <a:uLnTx/>
                <a:uFillTx/>
                <a:latin typeface="+mj-lt"/>
                <a:ea typeface="+mn-ea"/>
                <a:cs typeface="Segoe UI" pitchFamily="34" charset="0"/>
              </a:rPr>
              <a:t>Please evaluate this session</a:t>
            </a:r>
          </a:p>
          <a:p>
            <a:pPr marL="0" marR="0" lvl="0" indent="0" algn="l" defTabSz="932742" rtl="0" eaLnBrk="1" fontAlgn="auto" latinLnBrk="0" hangingPunct="1">
              <a:lnSpc>
                <a:spcPct val="80000"/>
              </a:lnSpc>
              <a:spcBef>
                <a:spcPct val="0"/>
              </a:spcBef>
              <a:spcAft>
                <a:spcPts val="0"/>
              </a:spcAft>
              <a:buClrTx/>
              <a:buSzTx/>
              <a:buFontTx/>
              <a:buNone/>
              <a:tabLst/>
              <a:defRPr/>
            </a:pPr>
            <a:r>
              <a:rPr kumimoji="0" lang="en-US" sz="3200" b="0" i="0" u="none" strike="noStrike" kern="1200" cap="none" spc="-102" normalizeH="0" baseline="0" noProof="0" dirty="0">
                <a:ln w="3175">
                  <a:noFill/>
                </a:ln>
                <a:gradFill>
                  <a:gsLst>
                    <a:gs pos="24779">
                      <a:srgbClr val="292929"/>
                    </a:gs>
                    <a:gs pos="52000">
                      <a:srgbClr val="292929"/>
                    </a:gs>
                  </a:gsLst>
                  <a:lin ang="5400000" scaled="1"/>
                </a:gradFill>
                <a:effectLst/>
                <a:uLnTx/>
                <a:uFillTx/>
                <a:latin typeface="+mj-lt"/>
                <a:ea typeface="+mn-ea"/>
                <a:cs typeface="Segoe UI" pitchFamily="34" charset="0"/>
              </a:rPr>
              <a:t>Your feedback is important to us!</a:t>
            </a:r>
            <a:endParaRPr kumimoji="0" lang="en-US" sz="3600" b="0" i="0" u="none" strike="noStrike" kern="1200" cap="none" spc="-102" normalizeH="0" baseline="0" noProof="0" dirty="0">
              <a:ln w="3175">
                <a:noFill/>
              </a:ln>
              <a:gradFill>
                <a:gsLst>
                  <a:gs pos="24779">
                    <a:srgbClr val="292929"/>
                  </a:gs>
                  <a:gs pos="52000">
                    <a:srgbClr val="292929"/>
                  </a:gs>
                </a:gsLst>
                <a:lin ang="5400000" scaled="1"/>
              </a:gradFill>
              <a:effectLst/>
              <a:uLnTx/>
              <a:uFillTx/>
              <a:latin typeface="+mj-lt"/>
              <a:ea typeface="+mn-ea"/>
              <a:cs typeface="Segoe UI" pitchFamily="34" charset="0"/>
            </a:endParaRPr>
          </a:p>
        </p:txBody>
      </p:sp>
      <p:pic>
        <p:nvPicPr>
          <p:cNvPr id="14" name="Picture 13"/>
          <p:cNvPicPr>
            <a:picLocks noChangeAspect="1"/>
          </p:cNvPicPr>
          <p:nvPr/>
        </p:nvPicPr>
        <p:blipFill rotWithShape="1">
          <a:blip r:embed="rId5"/>
          <a:srcRect l="17119" r="5881"/>
          <a:stretch/>
        </p:blipFill>
        <p:spPr>
          <a:xfrm>
            <a:off x="0" y="-1"/>
            <a:ext cx="4925696" cy="6995160"/>
          </a:xfrm>
          <a:prstGeom prst="rect">
            <a:avLst/>
          </a:prstGeom>
        </p:spPr>
      </p:pic>
      <p:pic>
        <p:nvPicPr>
          <p:cNvPr id="2" name="Picture 1"/>
          <p:cNvPicPr>
            <a:picLocks noChangeAspect="1"/>
          </p:cNvPicPr>
          <p:nvPr/>
        </p:nvPicPr>
        <p:blipFill>
          <a:blip r:embed="rId6"/>
          <a:stretch>
            <a:fillRect/>
          </a:stretch>
        </p:blipFill>
        <p:spPr>
          <a:xfrm>
            <a:off x="7118985" y="1478816"/>
            <a:ext cx="3124200" cy="3124200"/>
          </a:xfrm>
          <a:prstGeom prst="rect">
            <a:avLst/>
          </a:prstGeom>
        </p:spPr>
      </p:pic>
    </p:spTree>
    <p:extLst>
      <p:ext uri="{BB962C8B-B14F-4D97-AF65-F5344CB8AC3E}">
        <p14:creationId xmlns:p14="http://schemas.microsoft.com/office/powerpoint/2010/main" val="1961705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8661410"/>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1709" y="99417"/>
            <a:ext cx="11885414" cy="917314"/>
          </a:xfrm>
          <a:prstGeom prst="rect">
            <a:avLst/>
          </a:prstGeom>
        </p:spPr>
        <p:txBody>
          <a:bodyPr vert="horz" wrap="square" lIns="146262" tIns="91414" rIns="146262" bIns="91414"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51121">
              <a:defRPr/>
            </a:pPr>
            <a:r>
              <a:rPr lang="en-US" sz="5398" spc="-104" dirty="0">
                <a:gradFill>
                  <a:gsLst>
                    <a:gs pos="1250">
                      <a:srgbClr val="FFFFFF"/>
                    </a:gs>
                    <a:gs pos="100000">
                      <a:srgbClr val="FFFFFF"/>
                    </a:gs>
                  </a:gsLst>
                  <a:lin ang="5400000" scaled="0"/>
                </a:gradFill>
                <a:latin typeface="Segoe UI Light"/>
              </a:rPr>
              <a:t>Azure Stack architecture summary</a:t>
            </a:r>
          </a:p>
        </p:txBody>
      </p:sp>
      <p:grpSp>
        <p:nvGrpSpPr>
          <p:cNvPr id="4" name="Group 3"/>
          <p:cNvGrpSpPr/>
          <p:nvPr/>
        </p:nvGrpSpPr>
        <p:grpSpPr>
          <a:xfrm>
            <a:off x="273110" y="6641281"/>
            <a:ext cx="331915" cy="469986"/>
            <a:chOff x="29198888" y="-1663700"/>
            <a:chExt cx="7032625" cy="9385301"/>
          </a:xfrm>
        </p:grpSpPr>
        <p:sp>
          <p:nvSpPr>
            <p:cNvPr id="5" name="Freeform 10"/>
            <p:cNvSpPr>
              <a:spLocks noEditPoints="1"/>
            </p:cNvSpPr>
            <p:nvPr/>
          </p:nvSpPr>
          <p:spPr bwMode="auto">
            <a:xfrm>
              <a:off x="29198888" y="2297113"/>
              <a:ext cx="4406900" cy="5424488"/>
            </a:xfrm>
            <a:custGeom>
              <a:avLst/>
              <a:gdLst>
                <a:gd name="T0" fmla="*/ 0 w 2776"/>
                <a:gd name="T1" fmla="*/ 0 h 3417"/>
                <a:gd name="T2" fmla="*/ 0 w 2776"/>
                <a:gd name="T3" fmla="*/ 3417 h 3417"/>
                <a:gd name="T4" fmla="*/ 902 w 2776"/>
                <a:gd name="T5" fmla="*/ 3417 h 3417"/>
                <a:gd name="T6" fmla="*/ 902 w 2776"/>
                <a:gd name="T7" fmla="*/ 2717 h 3417"/>
                <a:gd name="T8" fmla="*/ 1264 w 2776"/>
                <a:gd name="T9" fmla="*/ 2717 h 3417"/>
                <a:gd name="T10" fmla="*/ 1264 w 2776"/>
                <a:gd name="T11" fmla="*/ 3417 h 3417"/>
                <a:gd name="T12" fmla="*/ 1526 w 2776"/>
                <a:gd name="T13" fmla="*/ 3417 h 3417"/>
                <a:gd name="T14" fmla="*/ 1526 w 2776"/>
                <a:gd name="T15" fmla="*/ 2717 h 3417"/>
                <a:gd name="T16" fmla="*/ 1889 w 2776"/>
                <a:gd name="T17" fmla="*/ 2717 h 3417"/>
                <a:gd name="T18" fmla="*/ 1889 w 2776"/>
                <a:gd name="T19" fmla="*/ 3417 h 3417"/>
                <a:gd name="T20" fmla="*/ 2776 w 2776"/>
                <a:gd name="T21" fmla="*/ 3417 h 3417"/>
                <a:gd name="T22" fmla="*/ 2776 w 2776"/>
                <a:gd name="T23" fmla="*/ 0 h 3417"/>
                <a:gd name="T24" fmla="*/ 0 w 2776"/>
                <a:gd name="T25" fmla="*/ 0 h 3417"/>
                <a:gd name="T26" fmla="*/ 2516 w 2776"/>
                <a:gd name="T27" fmla="*/ 2495 h 3417"/>
                <a:gd name="T28" fmla="*/ 275 w 2776"/>
                <a:gd name="T29" fmla="*/ 2495 h 3417"/>
                <a:gd name="T30" fmla="*/ 275 w 2776"/>
                <a:gd name="T31" fmla="*/ 2135 h 3417"/>
                <a:gd name="T32" fmla="*/ 2516 w 2776"/>
                <a:gd name="T33" fmla="*/ 2135 h 3417"/>
                <a:gd name="T34" fmla="*/ 2516 w 2776"/>
                <a:gd name="T35" fmla="*/ 2495 h 3417"/>
                <a:gd name="T36" fmla="*/ 2516 w 2776"/>
                <a:gd name="T37" fmla="*/ 1870 h 3417"/>
                <a:gd name="T38" fmla="*/ 275 w 2776"/>
                <a:gd name="T39" fmla="*/ 1870 h 3417"/>
                <a:gd name="T40" fmla="*/ 275 w 2776"/>
                <a:gd name="T41" fmla="*/ 1511 h 3417"/>
                <a:gd name="T42" fmla="*/ 2516 w 2776"/>
                <a:gd name="T43" fmla="*/ 1511 h 3417"/>
                <a:gd name="T44" fmla="*/ 2516 w 2776"/>
                <a:gd name="T45" fmla="*/ 1870 h 3417"/>
                <a:gd name="T46" fmla="*/ 2516 w 2776"/>
                <a:gd name="T47" fmla="*/ 1248 h 3417"/>
                <a:gd name="T48" fmla="*/ 275 w 2776"/>
                <a:gd name="T49" fmla="*/ 1248 h 3417"/>
                <a:gd name="T50" fmla="*/ 275 w 2776"/>
                <a:gd name="T51" fmla="*/ 889 h 3417"/>
                <a:gd name="T52" fmla="*/ 2516 w 2776"/>
                <a:gd name="T53" fmla="*/ 889 h 3417"/>
                <a:gd name="T54" fmla="*/ 2516 w 2776"/>
                <a:gd name="T55" fmla="*/ 1248 h 3417"/>
                <a:gd name="T56" fmla="*/ 2516 w 2776"/>
                <a:gd name="T57" fmla="*/ 626 h 3417"/>
                <a:gd name="T58" fmla="*/ 275 w 2776"/>
                <a:gd name="T59" fmla="*/ 626 h 3417"/>
                <a:gd name="T60" fmla="*/ 275 w 2776"/>
                <a:gd name="T61" fmla="*/ 267 h 3417"/>
                <a:gd name="T62" fmla="*/ 2516 w 2776"/>
                <a:gd name="T63" fmla="*/ 267 h 3417"/>
                <a:gd name="T64" fmla="*/ 2516 w 2776"/>
                <a:gd name="T65" fmla="*/ 626 h 3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76" h="3417">
                  <a:moveTo>
                    <a:pt x="0" y="0"/>
                  </a:moveTo>
                  <a:lnTo>
                    <a:pt x="0" y="3417"/>
                  </a:lnTo>
                  <a:lnTo>
                    <a:pt x="902" y="3417"/>
                  </a:lnTo>
                  <a:lnTo>
                    <a:pt x="902" y="2717"/>
                  </a:lnTo>
                  <a:lnTo>
                    <a:pt x="1264" y="2717"/>
                  </a:lnTo>
                  <a:lnTo>
                    <a:pt x="1264" y="3417"/>
                  </a:lnTo>
                  <a:lnTo>
                    <a:pt x="1526" y="3417"/>
                  </a:lnTo>
                  <a:lnTo>
                    <a:pt x="1526" y="2717"/>
                  </a:lnTo>
                  <a:lnTo>
                    <a:pt x="1889" y="2717"/>
                  </a:lnTo>
                  <a:lnTo>
                    <a:pt x="1889" y="3417"/>
                  </a:lnTo>
                  <a:lnTo>
                    <a:pt x="2776" y="3417"/>
                  </a:lnTo>
                  <a:lnTo>
                    <a:pt x="2776" y="0"/>
                  </a:lnTo>
                  <a:lnTo>
                    <a:pt x="0" y="0"/>
                  </a:lnTo>
                  <a:close/>
                  <a:moveTo>
                    <a:pt x="2516" y="2495"/>
                  </a:moveTo>
                  <a:lnTo>
                    <a:pt x="275" y="2495"/>
                  </a:lnTo>
                  <a:lnTo>
                    <a:pt x="275" y="2135"/>
                  </a:lnTo>
                  <a:lnTo>
                    <a:pt x="2516" y="2135"/>
                  </a:lnTo>
                  <a:lnTo>
                    <a:pt x="2516" y="2495"/>
                  </a:lnTo>
                  <a:close/>
                  <a:moveTo>
                    <a:pt x="2516" y="1870"/>
                  </a:moveTo>
                  <a:lnTo>
                    <a:pt x="275" y="1870"/>
                  </a:lnTo>
                  <a:lnTo>
                    <a:pt x="275" y="1511"/>
                  </a:lnTo>
                  <a:lnTo>
                    <a:pt x="2516" y="1511"/>
                  </a:lnTo>
                  <a:lnTo>
                    <a:pt x="2516" y="1870"/>
                  </a:lnTo>
                  <a:close/>
                  <a:moveTo>
                    <a:pt x="2516" y="1248"/>
                  </a:moveTo>
                  <a:lnTo>
                    <a:pt x="275" y="1248"/>
                  </a:lnTo>
                  <a:lnTo>
                    <a:pt x="275" y="889"/>
                  </a:lnTo>
                  <a:lnTo>
                    <a:pt x="2516" y="889"/>
                  </a:lnTo>
                  <a:lnTo>
                    <a:pt x="2516" y="1248"/>
                  </a:lnTo>
                  <a:close/>
                  <a:moveTo>
                    <a:pt x="2516" y="626"/>
                  </a:moveTo>
                  <a:lnTo>
                    <a:pt x="275" y="626"/>
                  </a:lnTo>
                  <a:lnTo>
                    <a:pt x="275" y="267"/>
                  </a:lnTo>
                  <a:lnTo>
                    <a:pt x="2516" y="267"/>
                  </a:lnTo>
                  <a:lnTo>
                    <a:pt x="2516" y="6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88" tIns="45694" rIns="91388" bIns="45694" numCol="1" anchor="t" anchorCtr="0" compatLnSpc="1">
              <a:prstTxWarp prst="textNoShape">
                <a:avLst/>
              </a:prstTxWarp>
            </a:bodyPr>
            <a:lstStyle/>
            <a:p>
              <a:pPr defTabSz="913840">
                <a:defRPr/>
              </a:pPr>
              <a:endParaRPr lang="en-US" kern="0">
                <a:solidFill>
                  <a:srgbClr val="505050"/>
                </a:solidFill>
                <a:latin typeface="Segoe UI"/>
              </a:endParaRPr>
            </a:p>
          </p:txBody>
        </p:sp>
        <p:sp>
          <p:nvSpPr>
            <p:cNvPr id="6" name="Freeform 11"/>
            <p:cNvSpPr>
              <a:spLocks noEditPoints="1"/>
            </p:cNvSpPr>
            <p:nvPr/>
          </p:nvSpPr>
          <p:spPr bwMode="auto">
            <a:xfrm>
              <a:off x="31824613" y="-1663700"/>
              <a:ext cx="4406900" cy="9385300"/>
            </a:xfrm>
            <a:custGeom>
              <a:avLst/>
              <a:gdLst>
                <a:gd name="T0" fmla="*/ 0 w 2776"/>
                <a:gd name="T1" fmla="*/ 0 h 5912"/>
                <a:gd name="T2" fmla="*/ 0 w 2776"/>
                <a:gd name="T3" fmla="*/ 2308 h 5912"/>
                <a:gd name="T4" fmla="*/ 275 w 2776"/>
                <a:gd name="T5" fmla="*/ 2308 h 5912"/>
                <a:gd name="T6" fmla="*/ 275 w 2776"/>
                <a:gd name="T7" fmla="*/ 2137 h 5912"/>
                <a:gd name="T8" fmla="*/ 2516 w 2776"/>
                <a:gd name="T9" fmla="*/ 2137 h 5912"/>
                <a:gd name="T10" fmla="*/ 2516 w 2776"/>
                <a:gd name="T11" fmla="*/ 2497 h 5912"/>
                <a:gd name="T12" fmla="*/ 1389 w 2776"/>
                <a:gd name="T13" fmla="*/ 2497 h 5912"/>
                <a:gd name="T14" fmla="*/ 1389 w 2776"/>
                <a:gd name="T15" fmla="*/ 2762 h 5912"/>
                <a:gd name="T16" fmla="*/ 2516 w 2776"/>
                <a:gd name="T17" fmla="*/ 2762 h 5912"/>
                <a:gd name="T18" fmla="*/ 2516 w 2776"/>
                <a:gd name="T19" fmla="*/ 3121 h 5912"/>
                <a:gd name="T20" fmla="*/ 1389 w 2776"/>
                <a:gd name="T21" fmla="*/ 3121 h 5912"/>
                <a:gd name="T22" fmla="*/ 1389 w 2776"/>
                <a:gd name="T23" fmla="*/ 3384 h 5912"/>
                <a:gd name="T24" fmla="*/ 2516 w 2776"/>
                <a:gd name="T25" fmla="*/ 3384 h 5912"/>
                <a:gd name="T26" fmla="*/ 2516 w 2776"/>
                <a:gd name="T27" fmla="*/ 3743 h 5912"/>
                <a:gd name="T28" fmla="*/ 1389 w 2776"/>
                <a:gd name="T29" fmla="*/ 3743 h 5912"/>
                <a:gd name="T30" fmla="*/ 1389 w 2776"/>
                <a:gd name="T31" fmla="*/ 4006 h 5912"/>
                <a:gd name="T32" fmla="*/ 2516 w 2776"/>
                <a:gd name="T33" fmla="*/ 4006 h 5912"/>
                <a:gd name="T34" fmla="*/ 2516 w 2776"/>
                <a:gd name="T35" fmla="*/ 4365 h 5912"/>
                <a:gd name="T36" fmla="*/ 1389 w 2776"/>
                <a:gd name="T37" fmla="*/ 4365 h 5912"/>
                <a:gd name="T38" fmla="*/ 1389 w 2776"/>
                <a:gd name="T39" fmla="*/ 4630 h 5912"/>
                <a:gd name="T40" fmla="*/ 2516 w 2776"/>
                <a:gd name="T41" fmla="*/ 4630 h 5912"/>
                <a:gd name="T42" fmla="*/ 2516 w 2776"/>
                <a:gd name="T43" fmla="*/ 4990 h 5912"/>
                <a:gd name="T44" fmla="*/ 1389 w 2776"/>
                <a:gd name="T45" fmla="*/ 4990 h 5912"/>
                <a:gd name="T46" fmla="*/ 1389 w 2776"/>
                <a:gd name="T47" fmla="*/ 5912 h 5912"/>
                <a:gd name="T48" fmla="*/ 1527 w 2776"/>
                <a:gd name="T49" fmla="*/ 5912 h 5912"/>
                <a:gd name="T50" fmla="*/ 1527 w 2776"/>
                <a:gd name="T51" fmla="*/ 5212 h 5912"/>
                <a:gd name="T52" fmla="*/ 1889 w 2776"/>
                <a:gd name="T53" fmla="*/ 5212 h 5912"/>
                <a:gd name="T54" fmla="*/ 1889 w 2776"/>
                <a:gd name="T55" fmla="*/ 5912 h 5912"/>
                <a:gd name="T56" fmla="*/ 2776 w 2776"/>
                <a:gd name="T57" fmla="*/ 5912 h 5912"/>
                <a:gd name="T58" fmla="*/ 2776 w 2776"/>
                <a:gd name="T59" fmla="*/ 0 h 5912"/>
                <a:gd name="T60" fmla="*/ 0 w 2776"/>
                <a:gd name="T61" fmla="*/ 0 h 5912"/>
                <a:gd name="T62" fmla="*/ 2516 w 2776"/>
                <a:gd name="T63" fmla="*/ 1875 h 5912"/>
                <a:gd name="T64" fmla="*/ 275 w 2776"/>
                <a:gd name="T65" fmla="*/ 1875 h 5912"/>
                <a:gd name="T66" fmla="*/ 275 w 2776"/>
                <a:gd name="T67" fmla="*/ 1515 h 5912"/>
                <a:gd name="T68" fmla="*/ 2516 w 2776"/>
                <a:gd name="T69" fmla="*/ 1515 h 5912"/>
                <a:gd name="T70" fmla="*/ 2516 w 2776"/>
                <a:gd name="T71" fmla="*/ 1875 h 5912"/>
                <a:gd name="T72" fmla="*/ 2516 w 2776"/>
                <a:gd name="T73" fmla="*/ 1258 h 5912"/>
                <a:gd name="T74" fmla="*/ 275 w 2776"/>
                <a:gd name="T75" fmla="*/ 1258 h 5912"/>
                <a:gd name="T76" fmla="*/ 275 w 2776"/>
                <a:gd name="T77" fmla="*/ 898 h 5912"/>
                <a:gd name="T78" fmla="*/ 2516 w 2776"/>
                <a:gd name="T79" fmla="*/ 898 h 5912"/>
                <a:gd name="T80" fmla="*/ 2516 w 2776"/>
                <a:gd name="T81" fmla="*/ 1258 h 5912"/>
                <a:gd name="T82" fmla="*/ 2516 w 2776"/>
                <a:gd name="T83" fmla="*/ 636 h 5912"/>
                <a:gd name="T84" fmla="*/ 275 w 2776"/>
                <a:gd name="T85" fmla="*/ 636 h 5912"/>
                <a:gd name="T86" fmla="*/ 275 w 2776"/>
                <a:gd name="T87" fmla="*/ 276 h 5912"/>
                <a:gd name="T88" fmla="*/ 2516 w 2776"/>
                <a:gd name="T89" fmla="*/ 276 h 5912"/>
                <a:gd name="T90" fmla="*/ 2516 w 2776"/>
                <a:gd name="T91" fmla="*/ 636 h 5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776" h="5912">
                  <a:moveTo>
                    <a:pt x="0" y="0"/>
                  </a:moveTo>
                  <a:lnTo>
                    <a:pt x="0" y="2308"/>
                  </a:lnTo>
                  <a:lnTo>
                    <a:pt x="275" y="2308"/>
                  </a:lnTo>
                  <a:lnTo>
                    <a:pt x="275" y="2137"/>
                  </a:lnTo>
                  <a:lnTo>
                    <a:pt x="2516" y="2137"/>
                  </a:lnTo>
                  <a:lnTo>
                    <a:pt x="2516" y="2497"/>
                  </a:lnTo>
                  <a:lnTo>
                    <a:pt x="1389" y="2497"/>
                  </a:lnTo>
                  <a:lnTo>
                    <a:pt x="1389" y="2762"/>
                  </a:lnTo>
                  <a:lnTo>
                    <a:pt x="2516" y="2762"/>
                  </a:lnTo>
                  <a:lnTo>
                    <a:pt x="2516" y="3121"/>
                  </a:lnTo>
                  <a:lnTo>
                    <a:pt x="1389" y="3121"/>
                  </a:lnTo>
                  <a:lnTo>
                    <a:pt x="1389" y="3384"/>
                  </a:lnTo>
                  <a:lnTo>
                    <a:pt x="2516" y="3384"/>
                  </a:lnTo>
                  <a:lnTo>
                    <a:pt x="2516" y="3743"/>
                  </a:lnTo>
                  <a:lnTo>
                    <a:pt x="1389" y="3743"/>
                  </a:lnTo>
                  <a:lnTo>
                    <a:pt x="1389" y="4006"/>
                  </a:lnTo>
                  <a:lnTo>
                    <a:pt x="2516" y="4006"/>
                  </a:lnTo>
                  <a:lnTo>
                    <a:pt x="2516" y="4365"/>
                  </a:lnTo>
                  <a:lnTo>
                    <a:pt x="1389" y="4365"/>
                  </a:lnTo>
                  <a:lnTo>
                    <a:pt x="1389" y="4630"/>
                  </a:lnTo>
                  <a:lnTo>
                    <a:pt x="2516" y="4630"/>
                  </a:lnTo>
                  <a:lnTo>
                    <a:pt x="2516" y="4990"/>
                  </a:lnTo>
                  <a:lnTo>
                    <a:pt x="1389" y="4990"/>
                  </a:lnTo>
                  <a:lnTo>
                    <a:pt x="1389" y="5912"/>
                  </a:lnTo>
                  <a:lnTo>
                    <a:pt x="1527" y="5912"/>
                  </a:lnTo>
                  <a:lnTo>
                    <a:pt x="1527" y="5212"/>
                  </a:lnTo>
                  <a:lnTo>
                    <a:pt x="1889" y="5212"/>
                  </a:lnTo>
                  <a:lnTo>
                    <a:pt x="1889" y="5912"/>
                  </a:lnTo>
                  <a:lnTo>
                    <a:pt x="2776" y="5912"/>
                  </a:lnTo>
                  <a:lnTo>
                    <a:pt x="2776" y="0"/>
                  </a:lnTo>
                  <a:lnTo>
                    <a:pt x="0" y="0"/>
                  </a:lnTo>
                  <a:close/>
                  <a:moveTo>
                    <a:pt x="2516" y="1875"/>
                  </a:moveTo>
                  <a:lnTo>
                    <a:pt x="275" y="1875"/>
                  </a:lnTo>
                  <a:lnTo>
                    <a:pt x="275" y="1515"/>
                  </a:lnTo>
                  <a:lnTo>
                    <a:pt x="2516" y="1515"/>
                  </a:lnTo>
                  <a:lnTo>
                    <a:pt x="2516" y="1875"/>
                  </a:lnTo>
                  <a:close/>
                  <a:moveTo>
                    <a:pt x="2516" y="1258"/>
                  </a:moveTo>
                  <a:lnTo>
                    <a:pt x="275" y="1258"/>
                  </a:lnTo>
                  <a:lnTo>
                    <a:pt x="275" y="898"/>
                  </a:lnTo>
                  <a:lnTo>
                    <a:pt x="2516" y="898"/>
                  </a:lnTo>
                  <a:lnTo>
                    <a:pt x="2516" y="1258"/>
                  </a:lnTo>
                  <a:close/>
                  <a:moveTo>
                    <a:pt x="2516" y="636"/>
                  </a:moveTo>
                  <a:lnTo>
                    <a:pt x="275" y="636"/>
                  </a:lnTo>
                  <a:lnTo>
                    <a:pt x="275" y="276"/>
                  </a:lnTo>
                  <a:lnTo>
                    <a:pt x="2516" y="276"/>
                  </a:lnTo>
                  <a:lnTo>
                    <a:pt x="2516" y="6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88" tIns="45694" rIns="91388" bIns="45694" numCol="1" anchor="t" anchorCtr="0" compatLnSpc="1">
              <a:prstTxWarp prst="textNoShape">
                <a:avLst/>
              </a:prstTxWarp>
            </a:bodyPr>
            <a:lstStyle/>
            <a:p>
              <a:pPr defTabSz="913840">
                <a:defRPr/>
              </a:pPr>
              <a:endParaRPr lang="en-US" kern="0">
                <a:solidFill>
                  <a:srgbClr val="505050"/>
                </a:solidFill>
                <a:latin typeface="Segoe UI"/>
              </a:endParaRPr>
            </a:p>
          </p:txBody>
        </p:sp>
      </p:grpSp>
      <p:sp>
        <p:nvSpPr>
          <p:cNvPr id="7" name="TextBox 6"/>
          <p:cNvSpPr txBox="1"/>
          <p:nvPr/>
        </p:nvSpPr>
        <p:spPr>
          <a:xfrm>
            <a:off x="605275" y="6605940"/>
            <a:ext cx="11389485" cy="544567"/>
          </a:xfrm>
          <a:prstGeom prst="rect">
            <a:avLst/>
          </a:prstGeom>
          <a:noFill/>
        </p:spPr>
        <p:txBody>
          <a:bodyPr wrap="square" lIns="182802" tIns="146241" rIns="182802" bIns="146241" rtlCol="0">
            <a:spAutoFit/>
          </a:bodyPr>
          <a:lstStyle/>
          <a:p>
            <a:pPr defTabSz="932205">
              <a:lnSpc>
                <a:spcPct val="90000"/>
              </a:lnSpc>
              <a:spcAft>
                <a:spcPts val="600"/>
              </a:spcAft>
              <a:defRPr/>
            </a:pPr>
            <a:r>
              <a:rPr lang="en-US" kern="0" dirty="0">
                <a:gradFill>
                  <a:gsLst>
                    <a:gs pos="2917">
                      <a:srgbClr val="FFFFFF"/>
                    </a:gs>
                    <a:gs pos="30000">
                      <a:srgbClr val="FFFFFF"/>
                    </a:gs>
                  </a:gsLst>
                  <a:lin ang="5400000" scaled="0"/>
                </a:gradFill>
                <a:latin typeface="Segoe UI Light" panose="020B0502040204020203" pitchFamily="34" charset="0"/>
                <a:cs typeface="Segoe UI Light" panose="020B0502040204020203" pitchFamily="34" charset="0"/>
              </a:rPr>
              <a:t>Physical Hardware: TP2 Proof of Concept = 1 Server</a:t>
            </a:r>
          </a:p>
        </p:txBody>
      </p:sp>
      <p:sp>
        <p:nvSpPr>
          <p:cNvPr id="8" name="Rectangle 7"/>
          <p:cNvSpPr/>
          <p:nvPr/>
        </p:nvSpPr>
        <p:spPr bwMode="auto">
          <a:xfrm>
            <a:off x="960597" y="2077266"/>
            <a:ext cx="8685668" cy="4314776"/>
          </a:xfrm>
          <a:prstGeom prst="rect">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0" name="TextBox 9"/>
          <p:cNvSpPr txBox="1"/>
          <p:nvPr/>
        </p:nvSpPr>
        <p:spPr>
          <a:xfrm rot="16200000">
            <a:off x="-1340468" y="3953561"/>
            <a:ext cx="3318730" cy="577852"/>
          </a:xfrm>
          <a:prstGeom prst="rect">
            <a:avLst/>
          </a:prstGeom>
          <a:noFill/>
        </p:spPr>
        <p:txBody>
          <a:bodyPr wrap="square" lIns="182802" tIns="146241" rIns="182802" bIns="146241" rtlCol="0">
            <a:spAutoFit/>
          </a:bodyPr>
          <a:lstStyle/>
          <a:p>
            <a:pPr algn="ctr" defTabSz="932205">
              <a:lnSpc>
                <a:spcPct val="90000"/>
              </a:lnSpc>
              <a:spcAft>
                <a:spcPts val="600"/>
              </a:spcAft>
              <a:defRPr/>
            </a:pPr>
            <a:r>
              <a:rPr lang="en-US" sz="2000" b="1" kern="0" dirty="0">
                <a:gradFill>
                  <a:gsLst>
                    <a:gs pos="2917">
                      <a:srgbClr val="FFFFFF"/>
                    </a:gs>
                    <a:gs pos="30000">
                      <a:srgbClr val="FFFFFF"/>
                    </a:gs>
                  </a:gsLst>
                  <a:lin ang="5400000" scaled="0"/>
                </a:gradFill>
                <a:latin typeface="Segoe UI Light" panose="020B0502040204020203" pitchFamily="34" charset="0"/>
                <a:cs typeface="Segoe UI Light" panose="020B0502040204020203" pitchFamily="34" charset="0"/>
              </a:rPr>
              <a:t>Azure Stack Software</a:t>
            </a:r>
          </a:p>
        </p:txBody>
      </p:sp>
      <p:sp>
        <p:nvSpPr>
          <p:cNvPr id="11" name="Rectangle 10"/>
          <p:cNvSpPr/>
          <p:nvPr/>
        </p:nvSpPr>
        <p:spPr bwMode="auto">
          <a:xfrm>
            <a:off x="1124296" y="5355390"/>
            <a:ext cx="8386911" cy="624500"/>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2" name="TextBox 11"/>
          <p:cNvSpPr txBox="1"/>
          <p:nvPr/>
        </p:nvSpPr>
        <p:spPr>
          <a:xfrm>
            <a:off x="1118324" y="5366400"/>
            <a:ext cx="8372573" cy="544595"/>
          </a:xfrm>
          <a:prstGeom prst="rect">
            <a:avLst/>
          </a:prstGeom>
          <a:noFill/>
        </p:spPr>
        <p:txBody>
          <a:bodyPr wrap="square" lIns="182802" tIns="146241" rIns="182802" bIns="146241" rtlCol="0">
            <a:spAutoFit/>
          </a:bodyPr>
          <a:lstStyle/>
          <a:p>
            <a:pPr algn="ctr" defTabSz="932205">
              <a:lnSpc>
                <a:spcPct val="90000"/>
              </a:lnSpc>
              <a:spcAft>
                <a:spcPts val="600"/>
              </a:spcAft>
              <a:defRPr/>
            </a:pPr>
            <a:r>
              <a:rPr lang="en-US" kern="0" dirty="0">
                <a:solidFill>
                  <a:srgbClr val="FFFFFF"/>
                </a:solidFill>
                <a:latin typeface="Segoe UI Light" panose="020B0502040204020203" pitchFamily="34" charset="0"/>
                <a:cs typeface="Segoe UI Light" panose="020B0502040204020203" pitchFamily="34" charset="0"/>
              </a:rPr>
              <a:t>Cloud Infrastructure</a:t>
            </a:r>
          </a:p>
        </p:txBody>
      </p:sp>
      <p:sp>
        <p:nvSpPr>
          <p:cNvPr id="22" name="Rectangle 21"/>
          <p:cNvSpPr/>
          <p:nvPr/>
        </p:nvSpPr>
        <p:spPr bwMode="auto">
          <a:xfrm>
            <a:off x="1103121" y="3620039"/>
            <a:ext cx="8396742" cy="1623926"/>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6" name="Rectangle 25"/>
          <p:cNvSpPr/>
          <p:nvPr/>
        </p:nvSpPr>
        <p:spPr bwMode="auto">
          <a:xfrm>
            <a:off x="984883" y="1063477"/>
            <a:ext cx="8685670" cy="957164"/>
          </a:xfrm>
          <a:prstGeom prst="rect">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8" name="TextBox 37"/>
          <p:cNvSpPr txBox="1"/>
          <p:nvPr/>
        </p:nvSpPr>
        <p:spPr>
          <a:xfrm>
            <a:off x="1127290" y="3920133"/>
            <a:ext cx="1816207" cy="1073121"/>
          </a:xfrm>
          <a:prstGeom prst="rect">
            <a:avLst/>
          </a:prstGeom>
          <a:noFill/>
        </p:spPr>
        <p:txBody>
          <a:bodyPr wrap="square" lIns="182802" tIns="146241" rIns="182802" bIns="146241" rtlCol="0">
            <a:spAutoFit/>
          </a:bodyPr>
          <a:lstStyle/>
          <a:p>
            <a:pPr algn="ctr" defTabSz="932205">
              <a:lnSpc>
                <a:spcPct val="90000"/>
              </a:lnSpc>
              <a:spcAft>
                <a:spcPts val="600"/>
              </a:spcAft>
              <a:defRPr/>
            </a:pPr>
            <a:r>
              <a:rPr lang="en-US" sz="1836" kern="0" dirty="0">
                <a:solidFill>
                  <a:srgbClr val="FFFFFF"/>
                </a:solidFill>
                <a:latin typeface="Segoe UI Light" panose="020B0502040204020203" pitchFamily="34" charset="0"/>
                <a:cs typeface="Segoe UI Light" panose="020B0502040204020203" pitchFamily="34" charset="0"/>
              </a:rPr>
              <a:t>Extensible Service Framework</a:t>
            </a:r>
          </a:p>
        </p:txBody>
      </p:sp>
      <p:sp>
        <p:nvSpPr>
          <p:cNvPr id="39" name="Rectangle 38"/>
          <p:cNvSpPr/>
          <p:nvPr/>
        </p:nvSpPr>
        <p:spPr bwMode="auto">
          <a:xfrm>
            <a:off x="1091385" y="2178966"/>
            <a:ext cx="8413806" cy="631092"/>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0" name="TextBox 39"/>
          <p:cNvSpPr txBox="1"/>
          <p:nvPr/>
        </p:nvSpPr>
        <p:spPr>
          <a:xfrm>
            <a:off x="1112265" y="2206887"/>
            <a:ext cx="8398942" cy="554600"/>
          </a:xfrm>
          <a:prstGeom prst="rect">
            <a:avLst/>
          </a:prstGeom>
          <a:noFill/>
        </p:spPr>
        <p:txBody>
          <a:bodyPr wrap="square" lIns="182802" tIns="146241" rIns="182802" bIns="146241" rtlCol="0">
            <a:spAutoFit/>
          </a:bodyPr>
          <a:lstStyle/>
          <a:p>
            <a:pPr algn="ctr" defTabSz="932205">
              <a:lnSpc>
                <a:spcPct val="90000"/>
              </a:lnSpc>
              <a:spcAft>
                <a:spcPts val="600"/>
              </a:spcAft>
              <a:defRPr/>
            </a:pPr>
            <a:r>
              <a:rPr lang="en-US" sz="1836" kern="0" dirty="0">
                <a:solidFill>
                  <a:srgbClr val="FFFFFF"/>
                </a:solidFill>
                <a:latin typeface="Segoe UI Light" panose="020B0502040204020203" pitchFamily="34" charset="0"/>
                <a:cs typeface="Segoe UI Light" panose="020B0502040204020203" pitchFamily="34" charset="0"/>
              </a:rPr>
              <a:t>End User Experiences</a:t>
            </a:r>
          </a:p>
        </p:txBody>
      </p:sp>
      <p:sp>
        <p:nvSpPr>
          <p:cNvPr id="41" name="TextBox 40"/>
          <p:cNvSpPr txBox="1"/>
          <p:nvPr/>
        </p:nvSpPr>
        <p:spPr>
          <a:xfrm>
            <a:off x="1058759" y="1117028"/>
            <a:ext cx="2011475" cy="797382"/>
          </a:xfrm>
          <a:prstGeom prst="rect">
            <a:avLst/>
          </a:prstGeom>
          <a:noFill/>
        </p:spPr>
        <p:txBody>
          <a:bodyPr wrap="square" lIns="182802" tIns="146241" rIns="182802" bIns="146241" rtlCol="0">
            <a:spAutoFit/>
          </a:bodyPr>
          <a:lstStyle/>
          <a:p>
            <a:pPr algn="ctr" defTabSz="932205">
              <a:lnSpc>
                <a:spcPct val="90000"/>
              </a:lnSpc>
              <a:spcAft>
                <a:spcPts val="600"/>
              </a:spcAft>
              <a:defRPr/>
            </a:pPr>
            <a:r>
              <a:rPr lang="en-US" kern="0" dirty="0">
                <a:solidFill>
                  <a:srgbClr val="0072C6"/>
                </a:solidFill>
                <a:latin typeface="Segoe UI Light" panose="020B0502040204020203" pitchFamily="34" charset="0"/>
                <a:cs typeface="Segoe UI Light" panose="020B0502040204020203" pitchFamily="34" charset="0"/>
              </a:rPr>
              <a:t>Cloud Resources</a:t>
            </a:r>
          </a:p>
          <a:p>
            <a:pPr algn="ctr" defTabSz="932205">
              <a:lnSpc>
                <a:spcPct val="90000"/>
              </a:lnSpc>
              <a:spcAft>
                <a:spcPts val="600"/>
              </a:spcAft>
              <a:defRPr/>
            </a:pPr>
            <a:r>
              <a:rPr lang="en-US" sz="1198" kern="0" dirty="0">
                <a:solidFill>
                  <a:srgbClr val="0072C6"/>
                </a:solidFill>
                <a:latin typeface="Segoe UI Light" panose="020B0502040204020203" pitchFamily="34" charset="0"/>
                <a:cs typeface="Segoe UI Light" panose="020B0502040204020203" pitchFamily="34" charset="0"/>
              </a:rPr>
              <a:t>(IaaS + PaaS)</a:t>
            </a:r>
          </a:p>
        </p:txBody>
      </p:sp>
      <p:sp>
        <p:nvSpPr>
          <p:cNvPr id="52" name="Left Brace 51"/>
          <p:cNvSpPr/>
          <p:nvPr/>
        </p:nvSpPr>
        <p:spPr>
          <a:xfrm>
            <a:off x="605026" y="2070513"/>
            <a:ext cx="331282" cy="4298006"/>
          </a:xfrm>
          <a:prstGeom prst="leftBrace">
            <a:avLst>
              <a:gd name="adj1" fmla="val 91690"/>
              <a:gd name="adj2" fmla="val 50000"/>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32384">
              <a:defRPr/>
            </a:pPr>
            <a:endParaRPr lang="en-US" kern="0">
              <a:solidFill>
                <a:srgbClr val="FFFFFF"/>
              </a:solidFill>
              <a:latin typeface="Segoe UI"/>
            </a:endParaRPr>
          </a:p>
        </p:txBody>
      </p:sp>
      <p:sp>
        <p:nvSpPr>
          <p:cNvPr id="49" name="Rectangle 48"/>
          <p:cNvSpPr/>
          <p:nvPr/>
        </p:nvSpPr>
        <p:spPr bwMode="auto">
          <a:xfrm>
            <a:off x="1097402" y="2910353"/>
            <a:ext cx="8413806" cy="631092"/>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54" name="TextBox 53"/>
          <p:cNvSpPr txBox="1"/>
          <p:nvPr/>
        </p:nvSpPr>
        <p:spPr>
          <a:xfrm>
            <a:off x="1136554" y="2954122"/>
            <a:ext cx="8398942" cy="549564"/>
          </a:xfrm>
          <a:prstGeom prst="rect">
            <a:avLst/>
          </a:prstGeom>
          <a:noFill/>
        </p:spPr>
        <p:txBody>
          <a:bodyPr wrap="square" lIns="182802" tIns="146241" rIns="182802" bIns="146241" rtlCol="0">
            <a:spAutoFit/>
          </a:bodyPr>
          <a:lstStyle/>
          <a:p>
            <a:pPr algn="ctr" defTabSz="932205">
              <a:lnSpc>
                <a:spcPct val="90000"/>
              </a:lnSpc>
              <a:spcAft>
                <a:spcPts val="600"/>
              </a:spcAft>
              <a:defRPr/>
            </a:pPr>
            <a:r>
              <a:rPr lang="en-US" sz="1836" kern="0" dirty="0">
                <a:solidFill>
                  <a:srgbClr val="FFFFFF"/>
                </a:solidFill>
                <a:latin typeface="Segoe UI Light" panose="020B0502040204020203" pitchFamily="34" charset="0"/>
                <a:cs typeface="Segoe UI Light" panose="020B0502040204020203" pitchFamily="34" charset="0"/>
              </a:rPr>
              <a:t>Unified Application Model</a:t>
            </a:r>
          </a:p>
        </p:txBody>
      </p:sp>
      <p:sp>
        <p:nvSpPr>
          <p:cNvPr id="56" name="TextBox 55"/>
          <p:cNvSpPr txBox="1"/>
          <p:nvPr/>
        </p:nvSpPr>
        <p:spPr>
          <a:xfrm>
            <a:off x="3348328" y="1413870"/>
            <a:ext cx="1684014" cy="718414"/>
          </a:xfrm>
          <a:prstGeom prst="rect">
            <a:avLst/>
          </a:prstGeom>
          <a:noFill/>
        </p:spPr>
        <p:txBody>
          <a:bodyPr wrap="square" lIns="182802" tIns="146241" rIns="182802" bIns="146241" rtlCol="0">
            <a:spAutoFit/>
          </a:bodyPr>
          <a:lstStyle/>
          <a:p>
            <a:pPr algn="ctr" defTabSz="932205">
              <a:lnSpc>
                <a:spcPct val="90000"/>
              </a:lnSpc>
              <a:spcAft>
                <a:spcPts val="600"/>
              </a:spcAft>
              <a:defRPr/>
            </a:pPr>
            <a:r>
              <a:rPr lang="en-US" sz="1398" kern="0" dirty="0">
                <a:solidFill>
                  <a:srgbClr val="0072C6"/>
                </a:solidFill>
                <a:latin typeface="Segoe UI Light" panose="020B0502040204020203" pitchFamily="34" charset="0"/>
                <a:cs typeface="Segoe UI Light" panose="020B0502040204020203" pitchFamily="34" charset="0"/>
              </a:rPr>
              <a:t>Virtual Machines</a:t>
            </a:r>
          </a:p>
          <a:p>
            <a:pPr algn="ctr" defTabSz="932205">
              <a:lnSpc>
                <a:spcPct val="90000"/>
              </a:lnSpc>
              <a:spcAft>
                <a:spcPts val="600"/>
              </a:spcAft>
              <a:defRPr/>
            </a:pPr>
            <a:r>
              <a:rPr lang="en-US" sz="1048" kern="0" dirty="0">
                <a:solidFill>
                  <a:srgbClr val="0072C6"/>
                </a:solidFill>
                <a:latin typeface="Segoe UI Light" panose="020B0502040204020203" pitchFamily="34" charset="0"/>
                <a:cs typeface="Segoe UI Light" panose="020B0502040204020203" pitchFamily="34" charset="0"/>
              </a:rPr>
              <a:t>(Linux or Windows)</a:t>
            </a:r>
          </a:p>
        </p:txBody>
      </p:sp>
      <p:sp>
        <p:nvSpPr>
          <p:cNvPr id="61" name="TextBox 60"/>
          <p:cNvSpPr txBox="1"/>
          <p:nvPr/>
        </p:nvSpPr>
        <p:spPr>
          <a:xfrm>
            <a:off x="6690571" y="970735"/>
            <a:ext cx="1684014" cy="719571"/>
          </a:xfrm>
          <a:prstGeom prst="rect">
            <a:avLst/>
          </a:prstGeom>
          <a:noFill/>
        </p:spPr>
        <p:txBody>
          <a:bodyPr wrap="square" lIns="182802" tIns="146241" rIns="182802" bIns="146241" rtlCol="0">
            <a:spAutoFit/>
          </a:bodyPr>
          <a:lstStyle/>
          <a:p>
            <a:pPr algn="ctr" defTabSz="932205">
              <a:lnSpc>
                <a:spcPct val="90000"/>
              </a:lnSpc>
              <a:spcAft>
                <a:spcPts val="600"/>
              </a:spcAft>
              <a:defRPr/>
            </a:pPr>
            <a:r>
              <a:rPr lang="en-US" sz="1398" kern="0" dirty="0">
                <a:solidFill>
                  <a:srgbClr val="0072C6"/>
                </a:solidFill>
                <a:latin typeface="Segoe UI Light" panose="020B0502040204020203" pitchFamily="34" charset="0"/>
                <a:cs typeface="Segoe UI Light" panose="020B0502040204020203" pitchFamily="34" charset="0"/>
              </a:rPr>
              <a:t>Websites</a:t>
            </a:r>
          </a:p>
          <a:p>
            <a:pPr algn="ctr" defTabSz="932205">
              <a:lnSpc>
                <a:spcPct val="90000"/>
              </a:lnSpc>
              <a:spcAft>
                <a:spcPts val="600"/>
              </a:spcAft>
              <a:defRPr/>
            </a:pPr>
            <a:r>
              <a:rPr lang="en-US" sz="1048" kern="0" dirty="0">
                <a:solidFill>
                  <a:srgbClr val="0072C6"/>
                </a:solidFill>
                <a:latin typeface="Segoe UI Light" panose="020B0502040204020203" pitchFamily="34" charset="0"/>
                <a:cs typeface="Segoe UI Light" panose="020B0502040204020203" pitchFamily="34" charset="0"/>
              </a:rPr>
              <a:t>(.NET, PHP, Python … )</a:t>
            </a:r>
          </a:p>
        </p:txBody>
      </p:sp>
      <p:sp>
        <p:nvSpPr>
          <p:cNvPr id="63" name="TextBox 62"/>
          <p:cNvSpPr txBox="1"/>
          <p:nvPr/>
        </p:nvSpPr>
        <p:spPr>
          <a:xfrm>
            <a:off x="5559966" y="1550990"/>
            <a:ext cx="1684014" cy="489183"/>
          </a:xfrm>
          <a:prstGeom prst="rect">
            <a:avLst/>
          </a:prstGeom>
          <a:noFill/>
        </p:spPr>
        <p:txBody>
          <a:bodyPr wrap="square" lIns="182802" tIns="146241" rIns="182802" bIns="146241" rtlCol="0">
            <a:spAutoFit/>
          </a:bodyPr>
          <a:lstStyle/>
          <a:p>
            <a:pPr algn="ctr" defTabSz="932205">
              <a:lnSpc>
                <a:spcPct val="90000"/>
              </a:lnSpc>
              <a:spcAft>
                <a:spcPts val="600"/>
              </a:spcAft>
              <a:defRPr/>
            </a:pPr>
            <a:r>
              <a:rPr lang="en-US" sz="1398" kern="0" dirty="0">
                <a:solidFill>
                  <a:srgbClr val="0072C6"/>
                </a:solidFill>
                <a:latin typeface="Segoe UI Light" panose="020B0502040204020203" pitchFamily="34" charset="0"/>
                <a:cs typeface="Segoe UI Light" panose="020B0502040204020203" pitchFamily="34" charset="0"/>
              </a:rPr>
              <a:t>Virtual Networks</a:t>
            </a:r>
            <a:endParaRPr lang="en-US" sz="1048" kern="0" dirty="0">
              <a:solidFill>
                <a:srgbClr val="0072C6"/>
              </a:solidFill>
              <a:latin typeface="Segoe UI Light" panose="020B0502040204020203" pitchFamily="34" charset="0"/>
              <a:cs typeface="Segoe UI Light" panose="020B0502040204020203" pitchFamily="34" charset="0"/>
            </a:endParaRPr>
          </a:p>
        </p:txBody>
      </p:sp>
      <p:sp>
        <p:nvSpPr>
          <p:cNvPr id="65" name="TextBox 64"/>
          <p:cNvSpPr txBox="1"/>
          <p:nvPr/>
        </p:nvSpPr>
        <p:spPr>
          <a:xfrm>
            <a:off x="7779580" y="1413537"/>
            <a:ext cx="1684014" cy="690540"/>
          </a:xfrm>
          <a:prstGeom prst="rect">
            <a:avLst/>
          </a:prstGeom>
          <a:noFill/>
        </p:spPr>
        <p:txBody>
          <a:bodyPr wrap="square" lIns="182802" tIns="146241" rIns="182802" bIns="146241" rtlCol="0">
            <a:spAutoFit/>
          </a:bodyPr>
          <a:lstStyle/>
          <a:p>
            <a:pPr algn="ctr" defTabSz="932205">
              <a:lnSpc>
                <a:spcPct val="90000"/>
              </a:lnSpc>
              <a:spcAft>
                <a:spcPts val="600"/>
              </a:spcAft>
              <a:defRPr/>
            </a:pPr>
            <a:r>
              <a:rPr lang="en-US" sz="1398" kern="0" dirty="0">
                <a:solidFill>
                  <a:srgbClr val="0072C6"/>
                </a:solidFill>
                <a:latin typeface="Segoe UI Light" panose="020B0502040204020203" pitchFamily="34" charset="0"/>
                <a:cs typeface="Segoe UI Light" panose="020B0502040204020203" pitchFamily="34" charset="0"/>
              </a:rPr>
              <a:t>Service Fabric Clusters</a:t>
            </a:r>
            <a:endParaRPr lang="en-US" sz="1048" kern="0" dirty="0">
              <a:solidFill>
                <a:srgbClr val="0072C6"/>
              </a:solidFill>
              <a:latin typeface="Segoe UI Light" panose="020B0502040204020203" pitchFamily="34" charset="0"/>
              <a:cs typeface="Segoe UI Light" panose="020B0502040204020203" pitchFamily="34" charset="0"/>
            </a:endParaRPr>
          </a:p>
        </p:txBody>
      </p:sp>
      <p:sp>
        <p:nvSpPr>
          <p:cNvPr id="68" name="TextBox 67"/>
          <p:cNvSpPr txBox="1"/>
          <p:nvPr/>
        </p:nvSpPr>
        <p:spPr>
          <a:xfrm>
            <a:off x="4738788" y="963800"/>
            <a:ext cx="1245381" cy="690540"/>
          </a:xfrm>
          <a:prstGeom prst="rect">
            <a:avLst/>
          </a:prstGeom>
          <a:noFill/>
        </p:spPr>
        <p:txBody>
          <a:bodyPr wrap="square" lIns="182802" tIns="146241" rIns="182802" bIns="146241" rtlCol="0">
            <a:spAutoFit/>
          </a:bodyPr>
          <a:lstStyle/>
          <a:p>
            <a:pPr algn="ctr" defTabSz="932205">
              <a:lnSpc>
                <a:spcPct val="90000"/>
              </a:lnSpc>
              <a:spcAft>
                <a:spcPts val="600"/>
              </a:spcAft>
              <a:defRPr/>
            </a:pPr>
            <a:r>
              <a:rPr lang="en-US" sz="1398" kern="0" dirty="0">
                <a:solidFill>
                  <a:srgbClr val="0072C6"/>
                </a:solidFill>
                <a:latin typeface="Segoe UI Light" panose="020B0502040204020203" pitchFamily="34" charset="0"/>
                <a:cs typeface="Segoe UI Light" panose="020B0502040204020203" pitchFamily="34" charset="0"/>
              </a:rPr>
              <a:t>Storage Blobs</a:t>
            </a:r>
            <a:endParaRPr lang="en-US" sz="1048" kern="0" dirty="0">
              <a:solidFill>
                <a:srgbClr val="0072C6"/>
              </a:solidFill>
              <a:latin typeface="Segoe UI Light" panose="020B0502040204020203" pitchFamily="34" charset="0"/>
              <a:cs typeface="Segoe UI Light" panose="020B0502040204020203" pitchFamily="34" charset="0"/>
            </a:endParaRPr>
          </a:p>
        </p:txBody>
      </p:sp>
      <p:pic>
        <p:nvPicPr>
          <p:cNvPr id="74" name="Picture 7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3593" y="1146310"/>
            <a:ext cx="380707" cy="380708"/>
          </a:xfrm>
          <a:prstGeom prst="rect">
            <a:avLst/>
          </a:prstGeom>
          <a:ln>
            <a:noFill/>
          </a:ln>
        </p:spPr>
      </p:pic>
      <p:pic>
        <p:nvPicPr>
          <p:cNvPr id="75" name="Picture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8900" y="1118911"/>
            <a:ext cx="504757" cy="504761"/>
          </a:xfrm>
          <a:prstGeom prst="rect">
            <a:avLst/>
          </a:prstGeom>
        </p:spPr>
      </p:pic>
      <p:pic>
        <p:nvPicPr>
          <p:cNvPr id="76" name="Picture 7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33447" y="1578705"/>
            <a:ext cx="398265" cy="398266"/>
          </a:xfrm>
          <a:prstGeom prst="rect">
            <a:avLst/>
          </a:prstGeom>
          <a:ln>
            <a:noFill/>
          </a:ln>
        </p:spPr>
      </p:pic>
      <p:sp>
        <p:nvSpPr>
          <p:cNvPr id="77" name="Freeform 76"/>
          <p:cNvSpPr/>
          <p:nvPr/>
        </p:nvSpPr>
        <p:spPr bwMode="auto">
          <a:xfrm>
            <a:off x="8364566" y="1135732"/>
            <a:ext cx="440754" cy="403653"/>
          </a:xfrm>
          <a:custGeom>
            <a:avLst/>
            <a:gdLst>
              <a:gd name="connsiteX0" fmla="*/ 284961 w 673895"/>
              <a:gd name="connsiteY0" fmla="*/ 158165 h 647702"/>
              <a:gd name="connsiteX1" fmla="*/ 170786 w 673895"/>
              <a:gd name="connsiteY1" fmla="*/ 242195 h 647702"/>
              <a:gd name="connsiteX2" fmla="*/ 176214 w 673895"/>
              <a:gd name="connsiteY2" fmla="*/ 269082 h 647702"/>
              <a:gd name="connsiteX3" fmla="*/ 150408 w 673895"/>
              <a:gd name="connsiteY3" fmla="*/ 331383 h 647702"/>
              <a:gd name="connsiteX4" fmla="*/ 146443 w 673895"/>
              <a:gd name="connsiteY4" fmla="*/ 334057 h 647702"/>
              <a:gd name="connsiteX5" fmla="*/ 192422 w 673895"/>
              <a:gd name="connsiteY5" fmla="*/ 472837 h 647702"/>
              <a:gd name="connsiteX6" fmla="*/ 220034 w 673895"/>
              <a:gd name="connsiteY6" fmla="*/ 478412 h 647702"/>
              <a:gd name="connsiteX7" fmla="*/ 248039 w 673895"/>
              <a:gd name="connsiteY7" fmla="*/ 497294 h 647702"/>
              <a:gd name="connsiteX8" fmla="*/ 265572 w 673895"/>
              <a:gd name="connsiteY8" fmla="*/ 523298 h 647702"/>
              <a:gd name="connsiteX9" fmla="*/ 408956 w 673895"/>
              <a:gd name="connsiteY9" fmla="*/ 523298 h 647702"/>
              <a:gd name="connsiteX10" fmla="*/ 417479 w 673895"/>
              <a:gd name="connsiteY10" fmla="*/ 505571 h 647702"/>
              <a:gd name="connsiteX11" fmla="*/ 456243 w 673895"/>
              <a:gd name="connsiteY11" fmla="*/ 473649 h 647702"/>
              <a:gd name="connsiteX12" fmla="*/ 488887 w 673895"/>
              <a:gd name="connsiteY12" fmla="*/ 467058 h 647702"/>
              <a:gd name="connsiteX13" fmla="*/ 531395 w 673895"/>
              <a:gd name="connsiteY13" fmla="*/ 334333 h 647702"/>
              <a:gd name="connsiteX14" fmla="*/ 523487 w 673895"/>
              <a:gd name="connsiteY14" fmla="*/ 329002 h 647702"/>
              <a:gd name="connsiteX15" fmla="*/ 497681 w 673895"/>
              <a:gd name="connsiteY15" fmla="*/ 266701 h 647702"/>
              <a:gd name="connsiteX16" fmla="*/ 501673 w 673895"/>
              <a:gd name="connsiteY16" fmla="*/ 246929 h 647702"/>
              <a:gd name="connsiteX17" fmla="*/ 384346 w 673895"/>
              <a:gd name="connsiteY17" fmla="*/ 159653 h 647702"/>
              <a:gd name="connsiteX18" fmla="*/ 370052 w 673895"/>
              <a:gd name="connsiteY18" fmla="*/ 169290 h 647702"/>
              <a:gd name="connsiteX19" fmla="*/ 335757 w 673895"/>
              <a:gd name="connsiteY19" fmla="*/ 176214 h 647702"/>
              <a:gd name="connsiteX20" fmla="*/ 301462 w 673895"/>
              <a:gd name="connsiteY20" fmla="*/ 169290 h 647702"/>
              <a:gd name="connsiteX21" fmla="*/ 335757 w 673895"/>
              <a:gd name="connsiteY21" fmla="*/ 0 h 647702"/>
              <a:gd name="connsiteX22" fmla="*/ 423864 w 673895"/>
              <a:gd name="connsiteY22" fmla="*/ 88107 h 647702"/>
              <a:gd name="connsiteX23" fmla="*/ 420253 w 673895"/>
              <a:gd name="connsiteY23" fmla="*/ 105993 h 647702"/>
              <a:gd name="connsiteX24" fmla="*/ 538728 w 673895"/>
              <a:gd name="connsiteY24" fmla="*/ 194124 h 647702"/>
              <a:gd name="connsiteX25" fmla="*/ 551493 w 673895"/>
              <a:gd name="connsiteY25" fmla="*/ 185518 h 647702"/>
              <a:gd name="connsiteX26" fmla="*/ 585788 w 673895"/>
              <a:gd name="connsiteY26" fmla="*/ 178594 h 647702"/>
              <a:gd name="connsiteX27" fmla="*/ 673895 w 673895"/>
              <a:gd name="connsiteY27" fmla="*/ 266701 h 647702"/>
              <a:gd name="connsiteX28" fmla="*/ 620083 w 673895"/>
              <a:gd name="connsiteY28" fmla="*/ 347884 h 647702"/>
              <a:gd name="connsiteX29" fmla="*/ 593016 w 673895"/>
              <a:gd name="connsiteY29" fmla="*/ 353349 h 647702"/>
              <a:gd name="connsiteX30" fmla="*/ 549222 w 673895"/>
              <a:gd name="connsiteY30" fmla="*/ 490092 h 647702"/>
              <a:gd name="connsiteX31" fmla="*/ 552839 w 673895"/>
              <a:gd name="connsiteY31" fmla="*/ 492531 h 647702"/>
              <a:gd name="connsiteX32" fmla="*/ 578645 w 673895"/>
              <a:gd name="connsiteY32" fmla="*/ 554832 h 647702"/>
              <a:gd name="connsiteX33" fmla="*/ 490538 w 673895"/>
              <a:gd name="connsiteY33" fmla="*/ 642939 h 647702"/>
              <a:gd name="connsiteX34" fmla="*/ 409355 w 673895"/>
              <a:gd name="connsiteY34" fmla="*/ 589127 h 647702"/>
              <a:gd name="connsiteX35" fmla="*/ 409084 w 673895"/>
              <a:gd name="connsiteY35" fmla="*/ 587783 h 647702"/>
              <a:gd name="connsiteX36" fmla="*/ 268154 w 673895"/>
              <a:gd name="connsiteY36" fmla="*/ 587783 h 647702"/>
              <a:gd name="connsiteX37" fmla="*/ 266921 w 673895"/>
              <a:gd name="connsiteY37" fmla="*/ 593890 h 647702"/>
              <a:gd name="connsiteX38" fmla="*/ 185738 w 673895"/>
              <a:gd name="connsiteY38" fmla="*/ 647702 h 647702"/>
              <a:gd name="connsiteX39" fmla="*/ 97631 w 673895"/>
              <a:gd name="connsiteY39" fmla="*/ 559595 h 647702"/>
              <a:gd name="connsiteX40" fmla="*/ 123437 w 673895"/>
              <a:gd name="connsiteY40" fmla="*/ 497294 h 647702"/>
              <a:gd name="connsiteX41" fmla="*/ 130921 w 673895"/>
              <a:gd name="connsiteY41" fmla="*/ 492248 h 647702"/>
              <a:gd name="connsiteX42" fmla="*/ 86036 w 673895"/>
              <a:gd name="connsiteY42" fmla="*/ 356771 h 647702"/>
              <a:gd name="connsiteX43" fmla="*/ 53812 w 673895"/>
              <a:gd name="connsiteY43" fmla="*/ 350265 h 647702"/>
              <a:gd name="connsiteX44" fmla="*/ 0 w 673895"/>
              <a:gd name="connsiteY44" fmla="*/ 269082 h 647702"/>
              <a:gd name="connsiteX45" fmla="*/ 88107 w 673895"/>
              <a:gd name="connsiteY45" fmla="*/ 180975 h 647702"/>
              <a:gd name="connsiteX46" fmla="*/ 122402 w 673895"/>
              <a:gd name="connsiteY46" fmla="*/ 187899 h 647702"/>
              <a:gd name="connsiteX47" fmla="*/ 129378 w 673895"/>
              <a:gd name="connsiteY47" fmla="*/ 192602 h 647702"/>
              <a:gd name="connsiteX48" fmla="*/ 250718 w 673895"/>
              <a:gd name="connsiteY48" fmla="*/ 103300 h 647702"/>
              <a:gd name="connsiteX49" fmla="*/ 247650 w 673895"/>
              <a:gd name="connsiteY49" fmla="*/ 88107 h 647702"/>
              <a:gd name="connsiteX50" fmla="*/ 335757 w 673895"/>
              <a:gd name="connsiteY50" fmla="*/ 0 h 647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673895" h="647702">
                <a:moveTo>
                  <a:pt x="284961" y="158165"/>
                </a:moveTo>
                <a:lnTo>
                  <a:pt x="170786" y="242195"/>
                </a:lnTo>
                <a:lnTo>
                  <a:pt x="176214" y="269082"/>
                </a:lnTo>
                <a:cubicBezTo>
                  <a:pt x="176214" y="293412"/>
                  <a:pt x="166353" y="315439"/>
                  <a:pt x="150408" y="331383"/>
                </a:cubicBezTo>
                <a:lnTo>
                  <a:pt x="146443" y="334057"/>
                </a:lnTo>
                <a:lnTo>
                  <a:pt x="192422" y="472837"/>
                </a:lnTo>
                <a:lnTo>
                  <a:pt x="220034" y="478412"/>
                </a:lnTo>
                <a:cubicBezTo>
                  <a:pt x="230575" y="482870"/>
                  <a:pt x="240067" y="489322"/>
                  <a:pt x="248039" y="497294"/>
                </a:cubicBezTo>
                <a:lnTo>
                  <a:pt x="265572" y="523298"/>
                </a:lnTo>
                <a:lnTo>
                  <a:pt x="408956" y="523298"/>
                </a:lnTo>
                <a:lnTo>
                  <a:pt x="417479" y="505571"/>
                </a:lnTo>
                <a:cubicBezTo>
                  <a:pt x="426979" y="491509"/>
                  <a:pt x="440432" y="480337"/>
                  <a:pt x="456243" y="473649"/>
                </a:cubicBezTo>
                <a:lnTo>
                  <a:pt x="488887" y="467058"/>
                </a:lnTo>
                <a:lnTo>
                  <a:pt x="531395" y="334333"/>
                </a:lnTo>
                <a:lnTo>
                  <a:pt x="523487" y="329002"/>
                </a:lnTo>
                <a:cubicBezTo>
                  <a:pt x="507543" y="313058"/>
                  <a:pt x="497681" y="291031"/>
                  <a:pt x="497681" y="266701"/>
                </a:cubicBezTo>
                <a:lnTo>
                  <a:pt x="501673" y="246929"/>
                </a:lnTo>
                <a:lnTo>
                  <a:pt x="384346" y="159653"/>
                </a:lnTo>
                <a:lnTo>
                  <a:pt x="370052" y="169290"/>
                </a:lnTo>
                <a:cubicBezTo>
                  <a:pt x="359511" y="173749"/>
                  <a:pt x="347922" y="176214"/>
                  <a:pt x="335757" y="176214"/>
                </a:cubicBezTo>
                <a:cubicBezTo>
                  <a:pt x="323592" y="176214"/>
                  <a:pt x="312003" y="173749"/>
                  <a:pt x="301462" y="169290"/>
                </a:cubicBezTo>
                <a:close/>
                <a:moveTo>
                  <a:pt x="335757" y="0"/>
                </a:moveTo>
                <a:cubicBezTo>
                  <a:pt x="384417" y="0"/>
                  <a:pt x="423864" y="39447"/>
                  <a:pt x="423864" y="88107"/>
                </a:cubicBezTo>
                <a:lnTo>
                  <a:pt x="420253" y="105993"/>
                </a:lnTo>
                <a:lnTo>
                  <a:pt x="538728" y="194124"/>
                </a:lnTo>
                <a:lnTo>
                  <a:pt x="551493" y="185518"/>
                </a:lnTo>
                <a:cubicBezTo>
                  <a:pt x="562034" y="181059"/>
                  <a:pt x="573623" y="178594"/>
                  <a:pt x="585788" y="178594"/>
                </a:cubicBezTo>
                <a:cubicBezTo>
                  <a:pt x="634448" y="178594"/>
                  <a:pt x="673895" y="218041"/>
                  <a:pt x="673895" y="266701"/>
                </a:cubicBezTo>
                <a:cubicBezTo>
                  <a:pt x="673895" y="303196"/>
                  <a:pt x="651706" y="334509"/>
                  <a:pt x="620083" y="347884"/>
                </a:cubicBezTo>
                <a:lnTo>
                  <a:pt x="593016" y="353349"/>
                </a:lnTo>
                <a:lnTo>
                  <a:pt x="549222" y="490092"/>
                </a:lnTo>
                <a:lnTo>
                  <a:pt x="552839" y="492531"/>
                </a:lnTo>
                <a:cubicBezTo>
                  <a:pt x="568783" y="508475"/>
                  <a:pt x="578645" y="530502"/>
                  <a:pt x="578645" y="554832"/>
                </a:cubicBezTo>
                <a:cubicBezTo>
                  <a:pt x="578645" y="603492"/>
                  <a:pt x="539198" y="642939"/>
                  <a:pt x="490538" y="642939"/>
                </a:cubicBezTo>
                <a:cubicBezTo>
                  <a:pt x="454043" y="642939"/>
                  <a:pt x="422731" y="620750"/>
                  <a:pt x="409355" y="589127"/>
                </a:cubicBezTo>
                <a:lnTo>
                  <a:pt x="409084" y="587783"/>
                </a:lnTo>
                <a:lnTo>
                  <a:pt x="268154" y="587783"/>
                </a:lnTo>
                <a:lnTo>
                  <a:pt x="266921" y="593890"/>
                </a:lnTo>
                <a:cubicBezTo>
                  <a:pt x="253546" y="625513"/>
                  <a:pt x="222233" y="647702"/>
                  <a:pt x="185738" y="647702"/>
                </a:cubicBezTo>
                <a:cubicBezTo>
                  <a:pt x="137078" y="647702"/>
                  <a:pt x="97631" y="608255"/>
                  <a:pt x="97631" y="559595"/>
                </a:cubicBezTo>
                <a:cubicBezTo>
                  <a:pt x="97631" y="535265"/>
                  <a:pt x="107493" y="513238"/>
                  <a:pt x="123437" y="497294"/>
                </a:cubicBezTo>
                <a:lnTo>
                  <a:pt x="130921" y="492248"/>
                </a:lnTo>
                <a:lnTo>
                  <a:pt x="86036" y="356771"/>
                </a:lnTo>
                <a:lnTo>
                  <a:pt x="53812" y="350265"/>
                </a:lnTo>
                <a:cubicBezTo>
                  <a:pt x="22189" y="336890"/>
                  <a:pt x="0" y="305577"/>
                  <a:pt x="0" y="269082"/>
                </a:cubicBezTo>
                <a:cubicBezTo>
                  <a:pt x="0" y="220422"/>
                  <a:pt x="39447" y="180975"/>
                  <a:pt x="88107" y="180975"/>
                </a:cubicBezTo>
                <a:cubicBezTo>
                  <a:pt x="100272" y="180975"/>
                  <a:pt x="111861" y="183440"/>
                  <a:pt x="122402" y="187899"/>
                </a:cubicBezTo>
                <a:lnTo>
                  <a:pt x="129378" y="192602"/>
                </a:lnTo>
                <a:lnTo>
                  <a:pt x="250718" y="103300"/>
                </a:lnTo>
                <a:lnTo>
                  <a:pt x="247650" y="88107"/>
                </a:lnTo>
                <a:cubicBezTo>
                  <a:pt x="247650" y="39447"/>
                  <a:pt x="287097" y="0"/>
                  <a:pt x="335757" y="0"/>
                </a:cubicBezTo>
                <a:close/>
              </a:path>
            </a:pathLst>
          </a:custGeom>
          <a:solidFill>
            <a:schemeClr val="accent1"/>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000" b="1" kern="0" dirty="0">
              <a:solidFill>
                <a:srgbClr val="FFFFFF"/>
              </a:solidFill>
              <a:latin typeface="Segoe UI Light"/>
              <a:ea typeface="Segoe UI" pitchFamily="34" charset="0"/>
              <a:cs typeface="Segoe UI" pitchFamily="34" charset="0"/>
            </a:endParaRPr>
          </a:p>
        </p:txBody>
      </p:sp>
      <p:pic>
        <p:nvPicPr>
          <p:cNvPr id="79" name="Picture 78" descr="Storage blob.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6213" y="1560758"/>
            <a:ext cx="381288" cy="381290"/>
          </a:xfrm>
          <a:prstGeom prst="rect">
            <a:avLst/>
          </a:prstGeom>
        </p:spPr>
      </p:pic>
      <p:sp>
        <p:nvSpPr>
          <p:cNvPr id="50" name="Rectangle 49"/>
          <p:cNvSpPr/>
          <p:nvPr/>
        </p:nvSpPr>
        <p:spPr bwMode="auto">
          <a:xfrm>
            <a:off x="3115672" y="3715026"/>
            <a:ext cx="6306947" cy="459047"/>
          </a:xfrm>
          <a:prstGeom prst="rect">
            <a:avLst/>
          </a:prstGeom>
          <a:solidFill>
            <a:schemeClr val="accent1">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r>
              <a:rPr lang="en-US" sz="1836" kern="0" dirty="0">
                <a:gradFill>
                  <a:gsLst>
                    <a:gs pos="0">
                      <a:srgbClr val="FFFFFF"/>
                    </a:gs>
                    <a:gs pos="100000">
                      <a:srgbClr val="FFFFFF"/>
                    </a:gs>
                  </a:gsLst>
                  <a:lin ang="5400000" scaled="0"/>
                </a:gradFill>
                <a:latin typeface="Segoe UI Light"/>
                <a:ea typeface="Segoe UI" pitchFamily="34" charset="0"/>
                <a:cs typeface="Segoe UI" pitchFamily="34" charset="0"/>
              </a:rPr>
              <a:t>Core Services</a:t>
            </a:r>
          </a:p>
        </p:txBody>
      </p:sp>
      <p:sp>
        <p:nvSpPr>
          <p:cNvPr id="55" name="Rectangle 54"/>
          <p:cNvSpPr/>
          <p:nvPr/>
        </p:nvSpPr>
        <p:spPr bwMode="auto">
          <a:xfrm>
            <a:off x="3115672" y="4219516"/>
            <a:ext cx="6306947" cy="459047"/>
          </a:xfrm>
          <a:prstGeom prst="rect">
            <a:avLst/>
          </a:prstGeom>
          <a:solidFill>
            <a:schemeClr val="accent1">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r>
              <a:rPr lang="en-US" sz="1836" kern="0" dirty="0">
                <a:gradFill>
                  <a:gsLst>
                    <a:gs pos="0">
                      <a:srgbClr val="FFFFFF"/>
                    </a:gs>
                    <a:gs pos="100000">
                      <a:srgbClr val="FFFFFF"/>
                    </a:gs>
                  </a:gsLst>
                  <a:lin ang="5400000" scaled="0"/>
                </a:gradFill>
                <a:latin typeface="Segoe UI Light"/>
                <a:ea typeface="Segoe UI" pitchFamily="34" charset="0"/>
                <a:cs typeface="Segoe UI" pitchFamily="34" charset="0"/>
              </a:rPr>
              <a:t>Additional Services</a:t>
            </a:r>
          </a:p>
        </p:txBody>
      </p:sp>
      <p:sp>
        <p:nvSpPr>
          <p:cNvPr id="57" name="Rectangle 56"/>
          <p:cNvSpPr/>
          <p:nvPr/>
        </p:nvSpPr>
        <p:spPr bwMode="auto">
          <a:xfrm>
            <a:off x="3113305" y="4733635"/>
            <a:ext cx="6306947" cy="459047"/>
          </a:xfrm>
          <a:prstGeom prst="rect">
            <a:avLst/>
          </a:prstGeom>
          <a:solidFill>
            <a:schemeClr val="accent1">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r>
              <a:rPr lang="en-US" sz="1836" kern="0" dirty="0">
                <a:gradFill>
                  <a:gsLst>
                    <a:gs pos="0">
                      <a:srgbClr val="FFFFFF"/>
                    </a:gs>
                    <a:gs pos="100000">
                      <a:srgbClr val="FFFFFF"/>
                    </a:gs>
                  </a:gsLst>
                  <a:lin ang="5400000" scaled="0"/>
                </a:gradFill>
                <a:latin typeface="Segoe UI Light"/>
                <a:ea typeface="Segoe UI" pitchFamily="34" charset="0"/>
                <a:cs typeface="Segoe UI" pitchFamily="34" charset="0"/>
              </a:rPr>
              <a:t>Foundational Services</a:t>
            </a:r>
          </a:p>
        </p:txBody>
      </p:sp>
      <p:sp>
        <p:nvSpPr>
          <p:cNvPr id="58" name="Down Arrow 57"/>
          <p:cNvSpPr/>
          <p:nvPr/>
        </p:nvSpPr>
        <p:spPr bwMode="auto">
          <a:xfrm rot="5400000">
            <a:off x="9517308" y="3884991"/>
            <a:ext cx="306490" cy="1113329"/>
          </a:xfrm>
          <a:prstGeom prst="downArrow">
            <a:avLst>
              <a:gd name="adj1" fmla="val 50000"/>
              <a:gd name="adj2" fmla="val 142055"/>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59" name="Rectangle 58"/>
          <p:cNvSpPr/>
          <p:nvPr/>
        </p:nvSpPr>
        <p:spPr bwMode="auto">
          <a:xfrm>
            <a:off x="9993016" y="3905790"/>
            <a:ext cx="2336009" cy="1013027"/>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algn="ctr" defTabSz="932114" fontAlgn="base">
              <a:lnSpc>
                <a:spcPct val="90000"/>
              </a:lnSpc>
              <a:spcBef>
                <a:spcPct val="0"/>
              </a:spcBef>
              <a:spcAft>
                <a:spcPct val="0"/>
              </a:spcAft>
              <a:defRPr/>
            </a:pPr>
            <a:r>
              <a:rPr lang="en-US" sz="1598" b="1" kern="0" dirty="0">
                <a:gradFill>
                  <a:gsLst>
                    <a:gs pos="0">
                      <a:srgbClr val="FFFFFF"/>
                    </a:gs>
                    <a:gs pos="100000">
                      <a:srgbClr val="FFFFFF"/>
                    </a:gs>
                  </a:gsLst>
                  <a:lin ang="5400000" scaled="0"/>
                </a:gradFill>
                <a:latin typeface="Segoe UI Light"/>
                <a:ea typeface="Segoe UI" pitchFamily="34" charset="0"/>
                <a:cs typeface="Segoe UI" pitchFamily="34" charset="0"/>
              </a:rPr>
              <a:t>Additional Services</a:t>
            </a:r>
            <a:endParaRPr lang="en-US" sz="1398" b="1" kern="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60" name="Down Arrow 59"/>
          <p:cNvSpPr/>
          <p:nvPr/>
        </p:nvSpPr>
        <p:spPr bwMode="auto">
          <a:xfrm>
            <a:off x="10810784" y="2852596"/>
            <a:ext cx="619652" cy="1302180"/>
          </a:xfrm>
          <a:prstGeom prst="downArrow">
            <a:avLst>
              <a:gd name="adj1" fmla="val 50000"/>
              <a:gd name="adj2" fmla="val 58043"/>
            </a:avLst>
          </a:prstGeom>
          <a:solidFill>
            <a:schemeClr val="bg2">
              <a:alpha val="26000"/>
            </a:schemeClr>
          </a:solidFill>
          <a:ln>
            <a:solidFill>
              <a:srgbClr val="ECECE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62" name="Rectangle 61"/>
          <p:cNvSpPr/>
          <p:nvPr/>
        </p:nvSpPr>
        <p:spPr bwMode="auto">
          <a:xfrm>
            <a:off x="9993014" y="2447764"/>
            <a:ext cx="2336009" cy="993952"/>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algn="ctr" defTabSz="932114" fontAlgn="base">
              <a:lnSpc>
                <a:spcPct val="90000"/>
              </a:lnSpc>
              <a:spcBef>
                <a:spcPct val="0"/>
              </a:spcBef>
              <a:spcAft>
                <a:spcPct val="0"/>
              </a:spcAft>
              <a:defRPr/>
            </a:pPr>
            <a:r>
              <a:rPr lang="en-US" sz="1598" b="1" kern="0" dirty="0">
                <a:gradFill>
                  <a:gsLst>
                    <a:gs pos="0">
                      <a:srgbClr val="FFFFFF"/>
                    </a:gs>
                    <a:gs pos="100000">
                      <a:srgbClr val="FFFFFF"/>
                    </a:gs>
                  </a:gsLst>
                  <a:lin ang="5400000" scaled="0"/>
                </a:gradFill>
                <a:latin typeface="Segoe UI Light"/>
                <a:ea typeface="Segoe UI" pitchFamily="34" charset="0"/>
                <a:cs typeface="Segoe UI" pitchFamily="34" charset="0"/>
              </a:rPr>
              <a:t>Microsoft Azure Services</a:t>
            </a:r>
          </a:p>
        </p:txBody>
      </p:sp>
      <p:sp>
        <p:nvSpPr>
          <p:cNvPr id="64" name="Down Arrow 63"/>
          <p:cNvSpPr/>
          <p:nvPr/>
        </p:nvSpPr>
        <p:spPr bwMode="auto">
          <a:xfrm rot="10800000">
            <a:off x="10810783" y="4709538"/>
            <a:ext cx="619652" cy="1302180"/>
          </a:xfrm>
          <a:prstGeom prst="downArrow">
            <a:avLst>
              <a:gd name="adj1" fmla="val 50000"/>
              <a:gd name="adj2" fmla="val 58043"/>
            </a:avLst>
          </a:prstGeom>
          <a:solidFill>
            <a:schemeClr val="bg2">
              <a:alpha val="26000"/>
            </a:schemeClr>
          </a:solidFill>
          <a:ln>
            <a:solidFill>
              <a:srgbClr val="ECECE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66" name="Rectangle 65"/>
          <p:cNvSpPr/>
          <p:nvPr/>
        </p:nvSpPr>
        <p:spPr bwMode="auto">
          <a:xfrm>
            <a:off x="9993016" y="5382890"/>
            <a:ext cx="2336009" cy="993952"/>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algn="ctr" defTabSz="932114" fontAlgn="base">
              <a:lnSpc>
                <a:spcPct val="90000"/>
              </a:lnSpc>
              <a:spcBef>
                <a:spcPct val="0"/>
              </a:spcBef>
              <a:spcAft>
                <a:spcPct val="0"/>
              </a:spcAft>
              <a:defRPr/>
            </a:pPr>
            <a:r>
              <a:rPr lang="en-US" sz="1598" b="1" kern="0" dirty="0">
                <a:gradFill>
                  <a:gsLst>
                    <a:gs pos="0">
                      <a:srgbClr val="FFFFFF"/>
                    </a:gs>
                    <a:gs pos="100000">
                      <a:srgbClr val="FFFFFF"/>
                    </a:gs>
                  </a:gsLst>
                  <a:lin ang="5400000" scaled="0"/>
                </a:gradFill>
                <a:latin typeface="Segoe UI Light"/>
                <a:ea typeface="Segoe UI" pitchFamily="34" charset="0"/>
                <a:cs typeface="Segoe UI" pitchFamily="34" charset="0"/>
              </a:rPr>
              <a:t>3</a:t>
            </a:r>
            <a:r>
              <a:rPr lang="en-US" sz="1598" b="1" kern="0" baseline="30000" dirty="0">
                <a:gradFill>
                  <a:gsLst>
                    <a:gs pos="0">
                      <a:srgbClr val="FFFFFF"/>
                    </a:gs>
                    <a:gs pos="100000">
                      <a:srgbClr val="FFFFFF"/>
                    </a:gs>
                  </a:gsLst>
                  <a:lin ang="5400000" scaled="0"/>
                </a:gradFill>
                <a:latin typeface="Segoe UI Light"/>
                <a:ea typeface="Segoe UI" pitchFamily="34" charset="0"/>
                <a:cs typeface="Segoe UI" pitchFamily="34" charset="0"/>
              </a:rPr>
              <a:t>rd</a:t>
            </a:r>
            <a:r>
              <a:rPr lang="en-US" sz="1598" b="1" kern="0" dirty="0">
                <a:gradFill>
                  <a:gsLst>
                    <a:gs pos="0">
                      <a:srgbClr val="FFFFFF"/>
                    </a:gs>
                    <a:gs pos="100000">
                      <a:srgbClr val="FFFFFF"/>
                    </a:gs>
                  </a:gsLst>
                  <a:lin ang="5400000" scaled="0"/>
                </a:gradFill>
                <a:latin typeface="Segoe UI Light"/>
                <a:ea typeface="Segoe UI" pitchFamily="34" charset="0"/>
                <a:cs typeface="Segoe UI" pitchFamily="34" charset="0"/>
              </a:rPr>
              <a:t> Party Services</a:t>
            </a:r>
          </a:p>
        </p:txBody>
      </p:sp>
    </p:spTree>
    <p:extLst>
      <p:ext uri="{BB962C8B-B14F-4D97-AF65-F5344CB8AC3E}">
        <p14:creationId xmlns:p14="http://schemas.microsoft.com/office/powerpoint/2010/main" val="3377638826"/>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961" y="295731"/>
            <a:ext cx="12264358" cy="917444"/>
          </a:xfrm>
        </p:spPr>
        <p:txBody>
          <a:bodyPr/>
          <a:lstStyle/>
          <a:p>
            <a:r>
              <a:rPr lang="en-US" sz="4399" kern="0" dirty="0">
                <a:solidFill>
                  <a:schemeClr val="tx1"/>
                </a:solidFill>
              </a:rPr>
              <a:t>Continuing the Azure-consistency journey</a:t>
            </a:r>
            <a:endParaRPr lang="en-US" sz="4399" dirty="0"/>
          </a:p>
        </p:txBody>
      </p:sp>
      <p:sp>
        <p:nvSpPr>
          <p:cNvPr id="3" name="Text Placeholder 2"/>
          <p:cNvSpPr>
            <a:spLocks noGrp="1"/>
          </p:cNvSpPr>
          <p:nvPr>
            <p:ph type="body" sz="quarter" idx="10"/>
          </p:nvPr>
        </p:nvSpPr>
        <p:spPr>
          <a:xfrm>
            <a:off x="78599" y="1088037"/>
            <a:ext cx="6656525" cy="5437072"/>
          </a:xfrm>
        </p:spPr>
        <p:txBody>
          <a:bodyPr/>
          <a:lstStyle/>
          <a:p>
            <a:pPr lvl="2"/>
            <a:r>
              <a:rPr lang="en-US" sz="3264" dirty="0">
                <a:latin typeface="Segoe UI Black" panose="020B0A02040204020203" pitchFamily="34" charset="0"/>
                <a:ea typeface="Segoe UI Black" panose="020B0A02040204020203" pitchFamily="34" charset="0"/>
                <a:cs typeface="Segoe UI Black" panose="020B0A02040204020203" pitchFamily="34" charset="0"/>
              </a:rPr>
              <a:t>TP2 Enhancements:</a:t>
            </a:r>
          </a:p>
          <a:p>
            <a:pPr marL="228513" lvl="2">
              <a:lnSpc>
                <a:spcPct val="100000"/>
              </a:lnSpc>
            </a:pPr>
            <a:endParaRPr lang="en-US" sz="204" dirty="0">
              <a:latin typeface="+mj-lt"/>
            </a:endParaRPr>
          </a:p>
          <a:p>
            <a:pPr marL="228513" lvl="2">
              <a:lnSpc>
                <a:spcPct val="100000"/>
              </a:lnSpc>
            </a:pPr>
            <a:r>
              <a:rPr lang="en-US" sz="2397" dirty="0">
                <a:latin typeface="Segoe UI Black" panose="020B0A02040204020203" pitchFamily="34" charset="0"/>
                <a:ea typeface="Segoe UI Black" panose="020B0A02040204020203" pitchFamily="34" charset="0"/>
                <a:cs typeface="Segoe UI Black" panose="020B0A02040204020203" pitchFamily="34" charset="0"/>
              </a:rPr>
              <a:t>Key Vault </a:t>
            </a:r>
            <a:r>
              <a:rPr lang="en-US" sz="2397" dirty="0">
                <a:latin typeface="+mj-lt"/>
              </a:rPr>
              <a:t>service for protecting an application’s digital secrets  </a:t>
            </a:r>
          </a:p>
          <a:p>
            <a:pPr marL="228513" lvl="2">
              <a:lnSpc>
                <a:spcPct val="100000"/>
              </a:lnSpc>
            </a:pPr>
            <a:endParaRPr lang="en-US" sz="204" dirty="0">
              <a:latin typeface="+mj-lt"/>
            </a:endParaRPr>
          </a:p>
          <a:p>
            <a:pPr marL="228513" lvl="2">
              <a:lnSpc>
                <a:spcPct val="100000"/>
              </a:lnSpc>
            </a:pPr>
            <a:r>
              <a:rPr lang="en-US" sz="2397" dirty="0">
                <a:latin typeface="Segoe UI Black" panose="020B0A02040204020203" pitchFamily="34" charset="0"/>
                <a:ea typeface="Segoe UI Black" panose="020B0A02040204020203" pitchFamily="34" charset="0"/>
                <a:cs typeface="Segoe UI Black" panose="020B0A02040204020203" pitchFamily="34" charset="0"/>
              </a:rPr>
              <a:t>Queue Storage </a:t>
            </a:r>
            <a:r>
              <a:rPr lang="en-US" sz="2397" dirty="0">
                <a:latin typeface="+mj-lt"/>
              </a:rPr>
              <a:t>for asynchronous messaging</a:t>
            </a:r>
          </a:p>
          <a:p>
            <a:pPr marL="228513" lvl="2">
              <a:lnSpc>
                <a:spcPct val="100000"/>
              </a:lnSpc>
            </a:pPr>
            <a:endParaRPr lang="en-US" sz="204" dirty="0">
              <a:latin typeface="Segoe UI Black" panose="020B0A02040204020203" pitchFamily="34" charset="0"/>
              <a:ea typeface="Segoe UI Black" panose="020B0A02040204020203" pitchFamily="34" charset="0"/>
              <a:cs typeface="Segoe UI Black" panose="020B0A02040204020203" pitchFamily="34" charset="0"/>
            </a:endParaRPr>
          </a:p>
          <a:p>
            <a:pPr marL="228513" lvl="2">
              <a:lnSpc>
                <a:spcPct val="100000"/>
              </a:lnSpc>
            </a:pPr>
            <a:r>
              <a:rPr lang="en-US" sz="2397" dirty="0">
                <a:latin typeface="Segoe UI Black" panose="020B0A02040204020203" pitchFamily="34" charset="0"/>
                <a:ea typeface="Segoe UI Black" panose="020B0A02040204020203" pitchFamily="34" charset="0"/>
                <a:cs typeface="Segoe UI Black" panose="020B0A02040204020203" pitchFamily="34" charset="0"/>
              </a:rPr>
              <a:t>VPN Gateway </a:t>
            </a:r>
            <a:r>
              <a:rPr lang="en-US" sz="2397" dirty="0">
                <a:latin typeface="+mj-lt"/>
              </a:rPr>
              <a:t>for cross-site connectivity between ARM resource groups</a:t>
            </a:r>
          </a:p>
          <a:p>
            <a:pPr marL="228513" lvl="2">
              <a:lnSpc>
                <a:spcPct val="100000"/>
              </a:lnSpc>
            </a:pPr>
            <a:endParaRPr lang="en-US" sz="204" dirty="0">
              <a:latin typeface="Segoe UI Black" panose="020B0A02040204020203" pitchFamily="34" charset="0"/>
              <a:ea typeface="Segoe UI Black" panose="020B0A02040204020203" pitchFamily="34" charset="0"/>
              <a:cs typeface="Segoe UI Black" panose="020B0A02040204020203" pitchFamily="34" charset="0"/>
            </a:endParaRPr>
          </a:p>
          <a:p>
            <a:pPr marL="228513" lvl="2">
              <a:lnSpc>
                <a:spcPct val="100000"/>
              </a:lnSpc>
            </a:pPr>
            <a:r>
              <a:rPr lang="en-US" sz="2397" dirty="0">
                <a:latin typeface="Segoe UI Black" panose="020B0A02040204020203" pitchFamily="34" charset="0"/>
                <a:ea typeface="Segoe UI Black" panose="020B0A02040204020203" pitchFamily="34" charset="0"/>
                <a:cs typeface="Segoe UI Black" panose="020B0A02040204020203" pitchFamily="34" charset="0"/>
              </a:rPr>
              <a:t>ARM template compatibility</a:t>
            </a:r>
            <a:r>
              <a:rPr lang="en-US" sz="2397" dirty="0">
                <a:latin typeface="+mj-lt"/>
              </a:rPr>
              <a:t> improvements</a:t>
            </a:r>
          </a:p>
          <a:p>
            <a:pPr marL="228513" lvl="2">
              <a:lnSpc>
                <a:spcPct val="100000"/>
              </a:lnSpc>
            </a:pPr>
            <a:endParaRPr lang="en-US" sz="204" dirty="0">
              <a:latin typeface="Segoe UI Black" panose="020B0A02040204020203" pitchFamily="34" charset="0"/>
              <a:ea typeface="Segoe UI Black" panose="020B0A02040204020203" pitchFamily="34" charset="0"/>
              <a:cs typeface="Segoe UI Black" panose="020B0A02040204020203" pitchFamily="34" charset="0"/>
            </a:endParaRPr>
          </a:p>
          <a:p>
            <a:pPr marL="228513" lvl="2">
              <a:lnSpc>
                <a:spcPct val="100000"/>
              </a:lnSpc>
            </a:pPr>
            <a:r>
              <a:rPr lang="en-US" sz="2397" dirty="0">
                <a:latin typeface="Segoe UI Black" panose="020B0A02040204020203" pitchFamily="34" charset="0"/>
                <a:ea typeface="Segoe UI Black" panose="020B0A02040204020203" pitchFamily="34" charset="0"/>
                <a:cs typeface="Segoe UI Black" panose="020B0A02040204020203" pitchFamily="34" charset="0"/>
              </a:rPr>
              <a:t>Infrastructure management</a:t>
            </a:r>
            <a:r>
              <a:rPr lang="en-US" sz="2397" dirty="0">
                <a:latin typeface="+mj-lt"/>
              </a:rPr>
              <a:t> beginnings</a:t>
            </a:r>
          </a:p>
          <a:p>
            <a:pPr marL="694721" lvl="2" indent="-466209">
              <a:lnSpc>
                <a:spcPct val="100000"/>
              </a:lnSpc>
              <a:buFont typeface="Arial" panose="020B0604020202020204" pitchFamily="34" charset="0"/>
              <a:buChar char="•"/>
            </a:pPr>
            <a:endParaRPr lang="en-US" sz="2754" dirty="0">
              <a:latin typeface="+mj-lt"/>
            </a:endParaRPr>
          </a:p>
          <a:p>
            <a:endParaRPr lang="en-US" dirty="0"/>
          </a:p>
        </p:txBody>
      </p:sp>
      <p:pic>
        <p:nvPicPr>
          <p:cNvPr id="5" name="Picture 4"/>
          <p:cNvPicPr>
            <a:picLocks noChangeAspect="1"/>
          </p:cNvPicPr>
          <p:nvPr/>
        </p:nvPicPr>
        <p:blipFill>
          <a:blip r:embed="rId2"/>
          <a:stretch>
            <a:fillRect/>
          </a:stretch>
        </p:blipFill>
        <p:spPr>
          <a:xfrm>
            <a:off x="6735123" y="1243471"/>
            <a:ext cx="5467319" cy="4654922"/>
          </a:xfrm>
          <a:prstGeom prst="rect">
            <a:avLst/>
          </a:prstGeom>
          <a:ln w="19050">
            <a:solidFill>
              <a:schemeClr val="bg1"/>
            </a:solidFill>
          </a:ln>
          <a:effectLst/>
        </p:spPr>
      </p:pic>
      <p:sp>
        <p:nvSpPr>
          <p:cNvPr id="4" name="Rectangle 3"/>
          <p:cNvSpPr/>
          <p:nvPr/>
        </p:nvSpPr>
        <p:spPr bwMode="auto">
          <a:xfrm>
            <a:off x="204889" y="1700058"/>
            <a:ext cx="6421363" cy="1330903"/>
          </a:xfrm>
          <a:prstGeom prst="rect">
            <a:avLst/>
          </a:prstGeom>
          <a:noFill/>
          <a:ln>
            <a:solidFill>
              <a:schemeClr val="bg2"/>
            </a:solidFill>
            <a:headEnd type="none" w="med" len="med"/>
            <a:tailEnd type="none" w="med" len="med"/>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kern="0" dirty="0">
              <a:gradFill>
                <a:gsLst>
                  <a:gs pos="5439">
                    <a:srgbClr val="F8F8F8"/>
                  </a:gs>
                  <a:gs pos="10000">
                    <a:srgbClr val="F8F8F8"/>
                  </a:gs>
                </a:gsLst>
                <a:lin ang="5400000" scaled="0"/>
              </a:gradFill>
            </a:endParaRPr>
          </a:p>
        </p:txBody>
      </p:sp>
    </p:spTree>
    <p:extLst>
      <p:ext uri="{BB962C8B-B14F-4D97-AF65-F5344CB8AC3E}">
        <p14:creationId xmlns:p14="http://schemas.microsoft.com/office/powerpoint/2010/main" val="25408554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Freeform 26"/>
          <p:cNvSpPr>
            <a:spLocks/>
          </p:cNvSpPr>
          <p:nvPr/>
        </p:nvSpPr>
        <p:spPr bwMode="auto">
          <a:xfrm>
            <a:off x="8934849" y="4028909"/>
            <a:ext cx="965971" cy="961685"/>
          </a:xfrm>
          <a:custGeom>
            <a:avLst/>
            <a:gdLst>
              <a:gd name="T0" fmla="*/ 567 w 665"/>
              <a:gd name="T1" fmla="*/ 93 h 662"/>
              <a:gd name="T2" fmla="*/ 498 w 665"/>
              <a:gd name="T3" fmla="*/ 162 h 662"/>
              <a:gd name="T4" fmla="*/ 567 w 665"/>
              <a:gd name="T5" fmla="*/ 336 h 662"/>
              <a:gd name="T6" fmla="*/ 344 w 665"/>
              <a:gd name="T7" fmla="*/ 562 h 662"/>
              <a:gd name="T8" fmla="*/ 98 w 665"/>
              <a:gd name="T9" fmla="*/ 328 h 662"/>
              <a:gd name="T10" fmla="*/ 167 w 665"/>
              <a:gd name="T11" fmla="*/ 162 h 662"/>
              <a:gd name="T12" fmla="*/ 167 w 665"/>
              <a:gd name="T13" fmla="*/ 162 h 662"/>
              <a:gd name="T14" fmla="*/ 242 w 665"/>
              <a:gd name="T15" fmla="*/ 237 h 662"/>
              <a:gd name="T16" fmla="*/ 268 w 665"/>
              <a:gd name="T17" fmla="*/ 0 h 662"/>
              <a:gd name="T18" fmla="*/ 30 w 665"/>
              <a:gd name="T19" fmla="*/ 26 h 662"/>
              <a:gd name="T20" fmla="*/ 98 w 665"/>
              <a:gd name="T21" fmla="*/ 93 h 662"/>
              <a:gd name="T22" fmla="*/ 98 w 665"/>
              <a:gd name="T23" fmla="*/ 93 h 662"/>
              <a:gd name="T24" fmla="*/ 1 w 665"/>
              <a:gd name="T25" fmla="*/ 326 h 662"/>
              <a:gd name="T26" fmla="*/ 328 w 665"/>
              <a:gd name="T27" fmla="*/ 660 h 662"/>
              <a:gd name="T28" fmla="*/ 665 w 665"/>
              <a:gd name="T29" fmla="*/ 328 h 662"/>
              <a:gd name="T30" fmla="*/ 567 w 665"/>
              <a:gd name="T31" fmla="*/ 93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65" h="662">
                <a:moveTo>
                  <a:pt x="567" y="93"/>
                </a:moveTo>
                <a:cubicBezTo>
                  <a:pt x="498" y="162"/>
                  <a:pt x="498" y="162"/>
                  <a:pt x="498" y="162"/>
                </a:cubicBezTo>
                <a:cubicBezTo>
                  <a:pt x="542" y="206"/>
                  <a:pt x="569" y="268"/>
                  <a:pt x="567" y="336"/>
                </a:cubicBezTo>
                <a:cubicBezTo>
                  <a:pt x="563" y="457"/>
                  <a:pt x="465" y="556"/>
                  <a:pt x="344" y="562"/>
                </a:cubicBezTo>
                <a:cubicBezTo>
                  <a:pt x="209" y="568"/>
                  <a:pt x="98" y="461"/>
                  <a:pt x="98" y="328"/>
                </a:cubicBezTo>
                <a:cubicBezTo>
                  <a:pt x="98" y="263"/>
                  <a:pt x="125" y="205"/>
                  <a:pt x="167" y="162"/>
                </a:cubicBezTo>
                <a:cubicBezTo>
                  <a:pt x="167" y="162"/>
                  <a:pt x="167" y="162"/>
                  <a:pt x="167" y="162"/>
                </a:cubicBezTo>
                <a:cubicBezTo>
                  <a:pt x="242" y="237"/>
                  <a:pt x="242" y="237"/>
                  <a:pt x="242" y="237"/>
                </a:cubicBezTo>
                <a:cubicBezTo>
                  <a:pt x="268" y="0"/>
                  <a:pt x="268" y="0"/>
                  <a:pt x="268" y="0"/>
                </a:cubicBezTo>
                <a:cubicBezTo>
                  <a:pt x="30" y="26"/>
                  <a:pt x="30" y="26"/>
                  <a:pt x="30" y="26"/>
                </a:cubicBezTo>
                <a:cubicBezTo>
                  <a:pt x="98" y="93"/>
                  <a:pt x="98" y="93"/>
                  <a:pt x="98" y="93"/>
                </a:cubicBezTo>
                <a:cubicBezTo>
                  <a:pt x="98" y="93"/>
                  <a:pt x="98" y="93"/>
                  <a:pt x="98" y="93"/>
                </a:cubicBezTo>
                <a:cubicBezTo>
                  <a:pt x="38" y="153"/>
                  <a:pt x="1" y="235"/>
                  <a:pt x="1" y="326"/>
                </a:cubicBezTo>
                <a:cubicBezTo>
                  <a:pt x="0" y="507"/>
                  <a:pt x="147" y="657"/>
                  <a:pt x="328" y="660"/>
                </a:cubicBezTo>
                <a:cubicBezTo>
                  <a:pt x="513" y="662"/>
                  <a:pt x="665" y="513"/>
                  <a:pt x="665" y="328"/>
                </a:cubicBezTo>
                <a:cubicBezTo>
                  <a:pt x="665" y="236"/>
                  <a:pt x="627" y="153"/>
                  <a:pt x="567" y="93"/>
                </a:cubicBezTo>
                <a:close/>
              </a:path>
            </a:pathLst>
          </a:custGeom>
          <a:solidFill>
            <a:schemeClr val="tx1"/>
          </a:solidFill>
          <a:ln>
            <a:noFill/>
          </a:ln>
          <a:extLst/>
        </p:spPr>
        <p:txBody>
          <a:bodyPr vert="horz" wrap="square" lIns="93221" tIns="46610" rIns="93221" bIns="46610" numCol="1" anchor="t" anchorCtr="0" compatLnSpc="1">
            <a:prstTxWarp prst="textNoShape">
              <a:avLst/>
            </a:prstTxWarp>
          </a:bodyPr>
          <a:lstStyle/>
          <a:p>
            <a:pPr defTabSz="932060">
              <a:defRPr/>
            </a:pPr>
            <a:endParaRPr lang="en-US" sz="1836" kern="0">
              <a:solidFill>
                <a:srgbClr val="FFFFFF"/>
              </a:solidFill>
              <a:latin typeface="Segoe UI"/>
            </a:endParaRPr>
          </a:p>
        </p:txBody>
      </p:sp>
      <p:grpSp>
        <p:nvGrpSpPr>
          <p:cNvPr id="2" name="Group 1"/>
          <p:cNvGrpSpPr/>
          <p:nvPr/>
        </p:nvGrpSpPr>
        <p:grpSpPr>
          <a:xfrm>
            <a:off x="6583895" y="1586432"/>
            <a:ext cx="5393861" cy="4561855"/>
            <a:chOff x="6454620" y="1725568"/>
            <a:chExt cx="5290081" cy="4474082"/>
          </a:xfrm>
        </p:grpSpPr>
        <p:grpSp>
          <p:nvGrpSpPr>
            <p:cNvPr id="81" name="Group 80"/>
            <p:cNvGrpSpPr/>
            <p:nvPr/>
          </p:nvGrpSpPr>
          <p:grpSpPr>
            <a:xfrm>
              <a:off x="6819174" y="4911823"/>
              <a:ext cx="767184" cy="1023373"/>
              <a:chOff x="14859000" y="2317750"/>
              <a:chExt cx="3532188" cy="4711701"/>
            </a:xfrm>
            <a:solidFill>
              <a:schemeClr val="tx1">
                <a:lumMod val="95000"/>
              </a:schemeClr>
            </a:solidFill>
          </p:grpSpPr>
          <p:sp>
            <p:nvSpPr>
              <p:cNvPr id="82" name="Freeform 81"/>
              <p:cNvSpPr>
                <a:spLocks noEditPoints="1"/>
              </p:cNvSpPr>
              <p:nvPr/>
            </p:nvSpPr>
            <p:spPr bwMode="auto">
              <a:xfrm>
                <a:off x="14859000" y="4306888"/>
                <a:ext cx="2214563" cy="2722563"/>
              </a:xfrm>
              <a:custGeom>
                <a:avLst/>
                <a:gdLst>
                  <a:gd name="T0" fmla="*/ 0 w 1395"/>
                  <a:gd name="T1" fmla="*/ 0 h 1715"/>
                  <a:gd name="T2" fmla="*/ 0 w 1395"/>
                  <a:gd name="T3" fmla="*/ 1715 h 1715"/>
                  <a:gd name="T4" fmla="*/ 452 w 1395"/>
                  <a:gd name="T5" fmla="*/ 1715 h 1715"/>
                  <a:gd name="T6" fmla="*/ 452 w 1395"/>
                  <a:gd name="T7" fmla="*/ 1364 h 1715"/>
                  <a:gd name="T8" fmla="*/ 635 w 1395"/>
                  <a:gd name="T9" fmla="*/ 1364 h 1715"/>
                  <a:gd name="T10" fmla="*/ 635 w 1395"/>
                  <a:gd name="T11" fmla="*/ 1715 h 1715"/>
                  <a:gd name="T12" fmla="*/ 768 w 1395"/>
                  <a:gd name="T13" fmla="*/ 1715 h 1715"/>
                  <a:gd name="T14" fmla="*/ 768 w 1395"/>
                  <a:gd name="T15" fmla="*/ 1364 h 1715"/>
                  <a:gd name="T16" fmla="*/ 950 w 1395"/>
                  <a:gd name="T17" fmla="*/ 1364 h 1715"/>
                  <a:gd name="T18" fmla="*/ 950 w 1395"/>
                  <a:gd name="T19" fmla="*/ 1715 h 1715"/>
                  <a:gd name="T20" fmla="*/ 1395 w 1395"/>
                  <a:gd name="T21" fmla="*/ 1715 h 1715"/>
                  <a:gd name="T22" fmla="*/ 1395 w 1395"/>
                  <a:gd name="T23" fmla="*/ 0 h 1715"/>
                  <a:gd name="T24" fmla="*/ 0 w 1395"/>
                  <a:gd name="T25" fmla="*/ 0 h 1715"/>
                  <a:gd name="T26" fmla="*/ 1263 w 1395"/>
                  <a:gd name="T27" fmla="*/ 1253 h 1715"/>
                  <a:gd name="T28" fmla="*/ 137 w 1395"/>
                  <a:gd name="T29" fmla="*/ 1253 h 1715"/>
                  <a:gd name="T30" fmla="*/ 137 w 1395"/>
                  <a:gd name="T31" fmla="*/ 1070 h 1715"/>
                  <a:gd name="T32" fmla="*/ 1263 w 1395"/>
                  <a:gd name="T33" fmla="*/ 1070 h 1715"/>
                  <a:gd name="T34" fmla="*/ 1263 w 1395"/>
                  <a:gd name="T35" fmla="*/ 1253 h 1715"/>
                  <a:gd name="T36" fmla="*/ 1263 w 1395"/>
                  <a:gd name="T37" fmla="*/ 940 h 1715"/>
                  <a:gd name="T38" fmla="*/ 137 w 1395"/>
                  <a:gd name="T39" fmla="*/ 940 h 1715"/>
                  <a:gd name="T40" fmla="*/ 137 w 1395"/>
                  <a:gd name="T41" fmla="*/ 758 h 1715"/>
                  <a:gd name="T42" fmla="*/ 1263 w 1395"/>
                  <a:gd name="T43" fmla="*/ 758 h 1715"/>
                  <a:gd name="T44" fmla="*/ 1263 w 1395"/>
                  <a:gd name="T45" fmla="*/ 940 h 1715"/>
                  <a:gd name="T46" fmla="*/ 1263 w 1395"/>
                  <a:gd name="T47" fmla="*/ 627 h 1715"/>
                  <a:gd name="T48" fmla="*/ 137 w 1395"/>
                  <a:gd name="T49" fmla="*/ 627 h 1715"/>
                  <a:gd name="T50" fmla="*/ 137 w 1395"/>
                  <a:gd name="T51" fmla="*/ 445 h 1715"/>
                  <a:gd name="T52" fmla="*/ 1263 w 1395"/>
                  <a:gd name="T53" fmla="*/ 445 h 1715"/>
                  <a:gd name="T54" fmla="*/ 1263 w 1395"/>
                  <a:gd name="T55" fmla="*/ 627 h 1715"/>
                  <a:gd name="T56" fmla="*/ 1263 w 1395"/>
                  <a:gd name="T57" fmla="*/ 315 h 1715"/>
                  <a:gd name="T58" fmla="*/ 137 w 1395"/>
                  <a:gd name="T59" fmla="*/ 315 h 1715"/>
                  <a:gd name="T60" fmla="*/ 137 w 1395"/>
                  <a:gd name="T61" fmla="*/ 133 h 1715"/>
                  <a:gd name="T62" fmla="*/ 1263 w 1395"/>
                  <a:gd name="T63" fmla="*/ 133 h 1715"/>
                  <a:gd name="T64" fmla="*/ 1263 w 1395"/>
                  <a:gd name="T65" fmla="*/ 315 h 1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5" h="1715">
                    <a:moveTo>
                      <a:pt x="0" y="0"/>
                    </a:moveTo>
                    <a:lnTo>
                      <a:pt x="0" y="1715"/>
                    </a:lnTo>
                    <a:lnTo>
                      <a:pt x="452" y="1715"/>
                    </a:lnTo>
                    <a:lnTo>
                      <a:pt x="452" y="1364"/>
                    </a:lnTo>
                    <a:lnTo>
                      <a:pt x="635" y="1364"/>
                    </a:lnTo>
                    <a:lnTo>
                      <a:pt x="635" y="1715"/>
                    </a:lnTo>
                    <a:lnTo>
                      <a:pt x="768" y="1715"/>
                    </a:lnTo>
                    <a:lnTo>
                      <a:pt x="768" y="1364"/>
                    </a:lnTo>
                    <a:lnTo>
                      <a:pt x="950" y="1364"/>
                    </a:lnTo>
                    <a:lnTo>
                      <a:pt x="950" y="1715"/>
                    </a:lnTo>
                    <a:lnTo>
                      <a:pt x="1395" y="1715"/>
                    </a:lnTo>
                    <a:lnTo>
                      <a:pt x="1395" y="0"/>
                    </a:lnTo>
                    <a:lnTo>
                      <a:pt x="0" y="0"/>
                    </a:lnTo>
                    <a:close/>
                    <a:moveTo>
                      <a:pt x="1263" y="1253"/>
                    </a:moveTo>
                    <a:lnTo>
                      <a:pt x="137" y="1253"/>
                    </a:lnTo>
                    <a:lnTo>
                      <a:pt x="137" y="1070"/>
                    </a:lnTo>
                    <a:lnTo>
                      <a:pt x="1263" y="1070"/>
                    </a:lnTo>
                    <a:lnTo>
                      <a:pt x="1263" y="1253"/>
                    </a:lnTo>
                    <a:close/>
                    <a:moveTo>
                      <a:pt x="1263" y="940"/>
                    </a:moveTo>
                    <a:lnTo>
                      <a:pt x="137" y="940"/>
                    </a:lnTo>
                    <a:lnTo>
                      <a:pt x="137" y="758"/>
                    </a:lnTo>
                    <a:lnTo>
                      <a:pt x="1263" y="758"/>
                    </a:lnTo>
                    <a:lnTo>
                      <a:pt x="1263" y="940"/>
                    </a:lnTo>
                    <a:close/>
                    <a:moveTo>
                      <a:pt x="1263" y="627"/>
                    </a:moveTo>
                    <a:lnTo>
                      <a:pt x="137" y="627"/>
                    </a:lnTo>
                    <a:lnTo>
                      <a:pt x="137" y="445"/>
                    </a:lnTo>
                    <a:lnTo>
                      <a:pt x="1263" y="445"/>
                    </a:lnTo>
                    <a:lnTo>
                      <a:pt x="1263" y="627"/>
                    </a:lnTo>
                    <a:close/>
                    <a:moveTo>
                      <a:pt x="1263" y="315"/>
                    </a:moveTo>
                    <a:lnTo>
                      <a:pt x="137" y="315"/>
                    </a:lnTo>
                    <a:lnTo>
                      <a:pt x="137" y="133"/>
                    </a:lnTo>
                    <a:lnTo>
                      <a:pt x="1263" y="133"/>
                    </a:lnTo>
                    <a:lnTo>
                      <a:pt x="1263" y="3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21" tIns="46610" rIns="93221" bIns="46610" numCol="1" anchor="t" anchorCtr="0" compatLnSpc="1">
                <a:prstTxWarp prst="textNoShape">
                  <a:avLst/>
                </a:prstTxWarp>
              </a:bodyPr>
              <a:lstStyle/>
              <a:p>
                <a:pPr defTabSz="932060">
                  <a:defRPr/>
                </a:pPr>
                <a:endParaRPr lang="en-US" sz="1836" kern="0">
                  <a:solidFill>
                    <a:srgbClr val="FFFFFF"/>
                  </a:solidFill>
                  <a:latin typeface="Segoe UI"/>
                </a:endParaRPr>
              </a:p>
            </p:txBody>
          </p:sp>
          <p:sp>
            <p:nvSpPr>
              <p:cNvPr id="83" name="Freeform 82"/>
              <p:cNvSpPr>
                <a:spLocks noEditPoints="1"/>
              </p:cNvSpPr>
              <p:nvPr/>
            </p:nvSpPr>
            <p:spPr bwMode="auto">
              <a:xfrm>
                <a:off x="16179800" y="2317750"/>
                <a:ext cx="2211388" cy="4711700"/>
              </a:xfrm>
              <a:custGeom>
                <a:avLst/>
                <a:gdLst>
                  <a:gd name="T0" fmla="*/ 0 w 1393"/>
                  <a:gd name="T1" fmla="*/ 0 h 2968"/>
                  <a:gd name="T2" fmla="*/ 0 w 1393"/>
                  <a:gd name="T3" fmla="*/ 1158 h 2968"/>
                  <a:gd name="T4" fmla="*/ 137 w 1393"/>
                  <a:gd name="T5" fmla="*/ 1158 h 2968"/>
                  <a:gd name="T6" fmla="*/ 137 w 1393"/>
                  <a:gd name="T7" fmla="*/ 1073 h 2968"/>
                  <a:gd name="T8" fmla="*/ 1263 w 1393"/>
                  <a:gd name="T9" fmla="*/ 1073 h 2968"/>
                  <a:gd name="T10" fmla="*/ 1263 w 1393"/>
                  <a:gd name="T11" fmla="*/ 1253 h 2968"/>
                  <a:gd name="T12" fmla="*/ 696 w 1393"/>
                  <a:gd name="T13" fmla="*/ 1253 h 2968"/>
                  <a:gd name="T14" fmla="*/ 696 w 1393"/>
                  <a:gd name="T15" fmla="*/ 1386 h 2968"/>
                  <a:gd name="T16" fmla="*/ 1263 w 1393"/>
                  <a:gd name="T17" fmla="*/ 1386 h 2968"/>
                  <a:gd name="T18" fmla="*/ 1263 w 1393"/>
                  <a:gd name="T19" fmla="*/ 1568 h 2968"/>
                  <a:gd name="T20" fmla="*/ 696 w 1393"/>
                  <a:gd name="T21" fmla="*/ 1568 h 2968"/>
                  <a:gd name="T22" fmla="*/ 696 w 1393"/>
                  <a:gd name="T23" fmla="*/ 1698 h 2968"/>
                  <a:gd name="T24" fmla="*/ 1263 w 1393"/>
                  <a:gd name="T25" fmla="*/ 1698 h 2968"/>
                  <a:gd name="T26" fmla="*/ 1263 w 1393"/>
                  <a:gd name="T27" fmla="*/ 1880 h 2968"/>
                  <a:gd name="T28" fmla="*/ 696 w 1393"/>
                  <a:gd name="T29" fmla="*/ 1880 h 2968"/>
                  <a:gd name="T30" fmla="*/ 696 w 1393"/>
                  <a:gd name="T31" fmla="*/ 2011 h 2968"/>
                  <a:gd name="T32" fmla="*/ 1263 w 1393"/>
                  <a:gd name="T33" fmla="*/ 2011 h 2968"/>
                  <a:gd name="T34" fmla="*/ 1263 w 1393"/>
                  <a:gd name="T35" fmla="*/ 2193 h 2968"/>
                  <a:gd name="T36" fmla="*/ 696 w 1393"/>
                  <a:gd name="T37" fmla="*/ 2193 h 2968"/>
                  <a:gd name="T38" fmla="*/ 696 w 1393"/>
                  <a:gd name="T39" fmla="*/ 2323 h 2968"/>
                  <a:gd name="T40" fmla="*/ 1263 w 1393"/>
                  <a:gd name="T41" fmla="*/ 2323 h 2968"/>
                  <a:gd name="T42" fmla="*/ 1263 w 1393"/>
                  <a:gd name="T43" fmla="*/ 2506 h 2968"/>
                  <a:gd name="T44" fmla="*/ 696 w 1393"/>
                  <a:gd name="T45" fmla="*/ 2506 h 2968"/>
                  <a:gd name="T46" fmla="*/ 696 w 1393"/>
                  <a:gd name="T47" fmla="*/ 2968 h 2968"/>
                  <a:gd name="T48" fmla="*/ 767 w 1393"/>
                  <a:gd name="T49" fmla="*/ 2968 h 2968"/>
                  <a:gd name="T50" fmla="*/ 767 w 1393"/>
                  <a:gd name="T51" fmla="*/ 2617 h 2968"/>
                  <a:gd name="T52" fmla="*/ 947 w 1393"/>
                  <a:gd name="T53" fmla="*/ 2617 h 2968"/>
                  <a:gd name="T54" fmla="*/ 947 w 1393"/>
                  <a:gd name="T55" fmla="*/ 2968 h 2968"/>
                  <a:gd name="T56" fmla="*/ 1393 w 1393"/>
                  <a:gd name="T57" fmla="*/ 2968 h 2968"/>
                  <a:gd name="T58" fmla="*/ 1393 w 1393"/>
                  <a:gd name="T59" fmla="*/ 0 h 2968"/>
                  <a:gd name="T60" fmla="*/ 0 w 1393"/>
                  <a:gd name="T61" fmla="*/ 0 h 2968"/>
                  <a:gd name="T62" fmla="*/ 1263 w 1393"/>
                  <a:gd name="T63" fmla="*/ 940 h 2968"/>
                  <a:gd name="T64" fmla="*/ 137 w 1393"/>
                  <a:gd name="T65" fmla="*/ 940 h 2968"/>
                  <a:gd name="T66" fmla="*/ 137 w 1393"/>
                  <a:gd name="T67" fmla="*/ 760 h 2968"/>
                  <a:gd name="T68" fmla="*/ 1263 w 1393"/>
                  <a:gd name="T69" fmla="*/ 760 h 2968"/>
                  <a:gd name="T70" fmla="*/ 1263 w 1393"/>
                  <a:gd name="T71" fmla="*/ 940 h 2968"/>
                  <a:gd name="T72" fmla="*/ 1263 w 1393"/>
                  <a:gd name="T73" fmla="*/ 632 h 2968"/>
                  <a:gd name="T74" fmla="*/ 137 w 1393"/>
                  <a:gd name="T75" fmla="*/ 632 h 2968"/>
                  <a:gd name="T76" fmla="*/ 137 w 1393"/>
                  <a:gd name="T77" fmla="*/ 450 h 2968"/>
                  <a:gd name="T78" fmla="*/ 1263 w 1393"/>
                  <a:gd name="T79" fmla="*/ 450 h 2968"/>
                  <a:gd name="T80" fmla="*/ 1263 w 1393"/>
                  <a:gd name="T81" fmla="*/ 632 h 2968"/>
                  <a:gd name="T82" fmla="*/ 1263 w 1393"/>
                  <a:gd name="T83" fmla="*/ 320 h 2968"/>
                  <a:gd name="T84" fmla="*/ 137 w 1393"/>
                  <a:gd name="T85" fmla="*/ 320 h 2968"/>
                  <a:gd name="T86" fmla="*/ 137 w 1393"/>
                  <a:gd name="T87" fmla="*/ 137 h 2968"/>
                  <a:gd name="T88" fmla="*/ 1263 w 1393"/>
                  <a:gd name="T89" fmla="*/ 137 h 2968"/>
                  <a:gd name="T90" fmla="*/ 1263 w 1393"/>
                  <a:gd name="T91" fmla="*/ 320 h 2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93" h="2968">
                    <a:moveTo>
                      <a:pt x="0" y="0"/>
                    </a:moveTo>
                    <a:lnTo>
                      <a:pt x="0" y="1158"/>
                    </a:lnTo>
                    <a:lnTo>
                      <a:pt x="137" y="1158"/>
                    </a:lnTo>
                    <a:lnTo>
                      <a:pt x="137" y="1073"/>
                    </a:lnTo>
                    <a:lnTo>
                      <a:pt x="1263" y="1073"/>
                    </a:lnTo>
                    <a:lnTo>
                      <a:pt x="1263" y="1253"/>
                    </a:lnTo>
                    <a:lnTo>
                      <a:pt x="696" y="1253"/>
                    </a:lnTo>
                    <a:lnTo>
                      <a:pt x="696" y="1386"/>
                    </a:lnTo>
                    <a:lnTo>
                      <a:pt x="1263" y="1386"/>
                    </a:lnTo>
                    <a:lnTo>
                      <a:pt x="1263" y="1568"/>
                    </a:lnTo>
                    <a:lnTo>
                      <a:pt x="696" y="1568"/>
                    </a:lnTo>
                    <a:lnTo>
                      <a:pt x="696" y="1698"/>
                    </a:lnTo>
                    <a:lnTo>
                      <a:pt x="1263" y="1698"/>
                    </a:lnTo>
                    <a:lnTo>
                      <a:pt x="1263" y="1880"/>
                    </a:lnTo>
                    <a:lnTo>
                      <a:pt x="696" y="1880"/>
                    </a:lnTo>
                    <a:lnTo>
                      <a:pt x="696" y="2011"/>
                    </a:lnTo>
                    <a:lnTo>
                      <a:pt x="1263" y="2011"/>
                    </a:lnTo>
                    <a:lnTo>
                      <a:pt x="1263" y="2193"/>
                    </a:lnTo>
                    <a:lnTo>
                      <a:pt x="696" y="2193"/>
                    </a:lnTo>
                    <a:lnTo>
                      <a:pt x="696" y="2323"/>
                    </a:lnTo>
                    <a:lnTo>
                      <a:pt x="1263" y="2323"/>
                    </a:lnTo>
                    <a:lnTo>
                      <a:pt x="1263" y="2506"/>
                    </a:lnTo>
                    <a:lnTo>
                      <a:pt x="696" y="2506"/>
                    </a:lnTo>
                    <a:lnTo>
                      <a:pt x="696" y="2968"/>
                    </a:lnTo>
                    <a:lnTo>
                      <a:pt x="767" y="2968"/>
                    </a:lnTo>
                    <a:lnTo>
                      <a:pt x="767" y="2617"/>
                    </a:lnTo>
                    <a:lnTo>
                      <a:pt x="947" y="2617"/>
                    </a:lnTo>
                    <a:lnTo>
                      <a:pt x="947" y="2968"/>
                    </a:lnTo>
                    <a:lnTo>
                      <a:pt x="1393" y="2968"/>
                    </a:lnTo>
                    <a:lnTo>
                      <a:pt x="1393" y="0"/>
                    </a:lnTo>
                    <a:lnTo>
                      <a:pt x="0" y="0"/>
                    </a:lnTo>
                    <a:close/>
                    <a:moveTo>
                      <a:pt x="1263" y="940"/>
                    </a:moveTo>
                    <a:lnTo>
                      <a:pt x="137" y="940"/>
                    </a:lnTo>
                    <a:lnTo>
                      <a:pt x="137" y="760"/>
                    </a:lnTo>
                    <a:lnTo>
                      <a:pt x="1263" y="760"/>
                    </a:lnTo>
                    <a:lnTo>
                      <a:pt x="1263" y="940"/>
                    </a:lnTo>
                    <a:close/>
                    <a:moveTo>
                      <a:pt x="1263" y="632"/>
                    </a:moveTo>
                    <a:lnTo>
                      <a:pt x="137" y="632"/>
                    </a:lnTo>
                    <a:lnTo>
                      <a:pt x="137" y="450"/>
                    </a:lnTo>
                    <a:lnTo>
                      <a:pt x="1263" y="450"/>
                    </a:lnTo>
                    <a:lnTo>
                      <a:pt x="1263" y="632"/>
                    </a:lnTo>
                    <a:close/>
                    <a:moveTo>
                      <a:pt x="1263" y="320"/>
                    </a:moveTo>
                    <a:lnTo>
                      <a:pt x="137" y="320"/>
                    </a:lnTo>
                    <a:lnTo>
                      <a:pt x="137" y="137"/>
                    </a:lnTo>
                    <a:lnTo>
                      <a:pt x="1263" y="137"/>
                    </a:lnTo>
                    <a:lnTo>
                      <a:pt x="1263" y="3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21" tIns="46610" rIns="93221" bIns="46610" numCol="1" anchor="t" anchorCtr="0" compatLnSpc="1">
                <a:prstTxWarp prst="textNoShape">
                  <a:avLst/>
                </a:prstTxWarp>
              </a:bodyPr>
              <a:lstStyle/>
              <a:p>
                <a:pPr defTabSz="932060">
                  <a:defRPr/>
                </a:pPr>
                <a:endParaRPr lang="en-US" sz="1836" kern="0">
                  <a:solidFill>
                    <a:srgbClr val="FFFFFF"/>
                  </a:solidFill>
                  <a:latin typeface="Segoe UI"/>
                </a:endParaRPr>
              </a:p>
            </p:txBody>
          </p:sp>
        </p:grpSp>
        <p:sp>
          <p:nvSpPr>
            <p:cNvPr id="84" name="Freeform 10"/>
            <p:cNvSpPr>
              <a:spLocks/>
            </p:cNvSpPr>
            <p:nvPr/>
          </p:nvSpPr>
          <p:spPr bwMode="auto">
            <a:xfrm>
              <a:off x="10356464" y="5028086"/>
              <a:ext cx="1201503" cy="790848"/>
            </a:xfrm>
            <a:custGeom>
              <a:avLst/>
              <a:gdLst>
                <a:gd name="T0" fmla="*/ 1471 w 1751"/>
                <a:gd name="T1" fmla="*/ 505 h 1151"/>
                <a:gd name="T2" fmla="*/ 1471 w 1751"/>
                <a:gd name="T3" fmla="*/ 482 h 1151"/>
                <a:gd name="T4" fmla="*/ 988 w 1751"/>
                <a:gd name="T5" fmla="*/ 0 h 1151"/>
                <a:gd name="T6" fmla="*/ 585 w 1751"/>
                <a:gd name="T7" fmla="*/ 215 h 1151"/>
                <a:gd name="T8" fmla="*/ 453 w 1751"/>
                <a:gd name="T9" fmla="*/ 180 h 1151"/>
                <a:gd name="T10" fmla="*/ 298 w 1751"/>
                <a:gd name="T11" fmla="*/ 227 h 1151"/>
                <a:gd name="T12" fmla="*/ 173 w 1751"/>
                <a:gd name="T13" fmla="*/ 453 h 1151"/>
                <a:gd name="T14" fmla="*/ 0 w 1751"/>
                <a:gd name="T15" fmla="*/ 772 h 1151"/>
                <a:gd name="T16" fmla="*/ 338 w 1751"/>
                <a:gd name="T17" fmla="*/ 1151 h 1151"/>
                <a:gd name="T18" fmla="*/ 379 w 1751"/>
                <a:gd name="T19" fmla="*/ 1151 h 1151"/>
                <a:gd name="T20" fmla="*/ 418 w 1751"/>
                <a:gd name="T21" fmla="*/ 1151 h 1151"/>
                <a:gd name="T22" fmla="*/ 1207 w 1751"/>
                <a:gd name="T23" fmla="*/ 1151 h 1151"/>
                <a:gd name="T24" fmla="*/ 1222 w 1751"/>
                <a:gd name="T25" fmla="*/ 1151 h 1151"/>
                <a:gd name="T26" fmla="*/ 1242 w 1751"/>
                <a:gd name="T27" fmla="*/ 1151 h 1151"/>
                <a:gd name="T28" fmla="*/ 1300 w 1751"/>
                <a:gd name="T29" fmla="*/ 1151 h 1151"/>
                <a:gd name="T30" fmla="*/ 1426 w 1751"/>
                <a:gd name="T31" fmla="*/ 1151 h 1151"/>
                <a:gd name="T32" fmla="*/ 1751 w 1751"/>
                <a:gd name="T33" fmla="*/ 826 h 1151"/>
                <a:gd name="T34" fmla="*/ 1471 w 1751"/>
                <a:gd name="T35" fmla="*/ 505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51" h="1151">
                  <a:moveTo>
                    <a:pt x="1471" y="505"/>
                  </a:moveTo>
                  <a:cubicBezTo>
                    <a:pt x="1471" y="498"/>
                    <a:pt x="1471" y="489"/>
                    <a:pt x="1471" y="482"/>
                  </a:cubicBezTo>
                  <a:cubicBezTo>
                    <a:pt x="1471" y="215"/>
                    <a:pt x="1255" y="0"/>
                    <a:pt x="988" y="0"/>
                  </a:cubicBezTo>
                  <a:cubicBezTo>
                    <a:pt x="820" y="0"/>
                    <a:pt x="672" y="86"/>
                    <a:pt x="585" y="215"/>
                  </a:cubicBezTo>
                  <a:cubicBezTo>
                    <a:pt x="547" y="193"/>
                    <a:pt x="502" y="180"/>
                    <a:pt x="453" y="180"/>
                  </a:cubicBezTo>
                  <a:cubicBezTo>
                    <a:pt x="395" y="180"/>
                    <a:pt x="342" y="197"/>
                    <a:pt x="298" y="227"/>
                  </a:cubicBezTo>
                  <a:cubicBezTo>
                    <a:pt x="224" y="276"/>
                    <a:pt x="175" y="359"/>
                    <a:pt x="173" y="453"/>
                  </a:cubicBezTo>
                  <a:cubicBezTo>
                    <a:pt x="70" y="521"/>
                    <a:pt x="0" y="640"/>
                    <a:pt x="0" y="772"/>
                  </a:cubicBezTo>
                  <a:cubicBezTo>
                    <a:pt x="0" y="968"/>
                    <a:pt x="148" y="1129"/>
                    <a:pt x="338" y="1151"/>
                  </a:cubicBezTo>
                  <a:cubicBezTo>
                    <a:pt x="350" y="1151"/>
                    <a:pt x="367" y="1151"/>
                    <a:pt x="379" y="1151"/>
                  </a:cubicBezTo>
                  <a:cubicBezTo>
                    <a:pt x="392" y="1151"/>
                    <a:pt x="405" y="1151"/>
                    <a:pt x="418" y="1151"/>
                  </a:cubicBezTo>
                  <a:cubicBezTo>
                    <a:pt x="595" y="1151"/>
                    <a:pt x="1010" y="1151"/>
                    <a:pt x="1207" y="1151"/>
                  </a:cubicBezTo>
                  <a:cubicBezTo>
                    <a:pt x="1213" y="1151"/>
                    <a:pt x="1218" y="1151"/>
                    <a:pt x="1222" y="1151"/>
                  </a:cubicBezTo>
                  <a:cubicBezTo>
                    <a:pt x="1242" y="1151"/>
                    <a:pt x="1242" y="1151"/>
                    <a:pt x="1242" y="1151"/>
                  </a:cubicBezTo>
                  <a:cubicBezTo>
                    <a:pt x="1252" y="1151"/>
                    <a:pt x="1281" y="1151"/>
                    <a:pt x="1300" y="1151"/>
                  </a:cubicBezTo>
                  <a:cubicBezTo>
                    <a:pt x="1426" y="1151"/>
                    <a:pt x="1426" y="1151"/>
                    <a:pt x="1426" y="1151"/>
                  </a:cubicBezTo>
                  <a:cubicBezTo>
                    <a:pt x="1606" y="1148"/>
                    <a:pt x="1751" y="1003"/>
                    <a:pt x="1751" y="826"/>
                  </a:cubicBezTo>
                  <a:cubicBezTo>
                    <a:pt x="1751" y="662"/>
                    <a:pt x="1628" y="527"/>
                    <a:pt x="1471" y="505"/>
                  </a:cubicBezTo>
                  <a:close/>
                </a:path>
              </a:pathLst>
            </a:custGeom>
            <a:solidFill>
              <a:schemeClr val="tx1"/>
            </a:solidFill>
            <a:ln>
              <a:noFill/>
            </a:ln>
          </p:spPr>
          <p:txBody>
            <a:bodyPr vert="horz" wrap="square" lIns="93221" tIns="46610" rIns="93221" bIns="46610" numCol="1" anchor="t" anchorCtr="0" compatLnSpc="1">
              <a:prstTxWarp prst="textNoShape">
                <a:avLst/>
              </a:prstTxWarp>
            </a:bodyPr>
            <a:lstStyle/>
            <a:p>
              <a:pPr defTabSz="932060">
                <a:defRPr/>
              </a:pPr>
              <a:endParaRPr lang="en-US" sz="1836" kern="0">
                <a:solidFill>
                  <a:srgbClr val="FFFFFF"/>
                </a:solidFill>
                <a:latin typeface="Segoe UI"/>
              </a:endParaRPr>
            </a:p>
          </p:txBody>
        </p:sp>
        <p:grpSp>
          <p:nvGrpSpPr>
            <p:cNvPr id="85" name="Group 84"/>
            <p:cNvGrpSpPr/>
            <p:nvPr/>
          </p:nvGrpSpPr>
          <p:grpSpPr>
            <a:xfrm>
              <a:off x="6454620" y="3339347"/>
              <a:ext cx="1693252" cy="840209"/>
              <a:chOff x="5918843" y="2930912"/>
              <a:chExt cx="1693491" cy="840328"/>
            </a:xfrm>
            <a:solidFill>
              <a:schemeClr val="tx1">
                <a:lumMod val="95000"/>
              </a:schemeClr>
            </a:solidFill>
          </p:grpSpPr>
          <p:sp>
            <p:nvSpPr>
              <p:cNvPr id="86" name="Freeform 14"/>
              <p:cNvSpPr>
                <a:spLocks/>
              </p:cNvSpPr>
              <p:nvPr/>
            </p:nvSpPr>
            <p:spPr bwMode="auto">
              <a:xfrm>
                <a:off x="6300793" y="3181060"/>
                <a:ext cx="975100" cy="590180"/>
              </a:xfrm>
              <a:custGeom>
                <a:avLst/>
                <a:gdLst>
                  <a:gd name="T0" fmla="*/ 700 w 868"/>
                  <a:gd name="T1" fmla="*/ 187 h 524"/>
                  <a:gd name="T2" fmla="*/ 650 w 868"/>
                  <a:gd name="T3" fmla="*/ 195 h 524"/>
                  <a:gd name="T4" fmla="*/ 483 w 868"/>
                  <a:gd name="T5" fmla="*/ 89 h 524"/>
                  <a:gd name="T6" fmla="*/ 463 w 868"/>
                  <a:gd name="T7" fmla="*/ 90 h 524"/>
                  <a:gd name="T8" fmla="*/ 424 w 868"/>
                  <a:gd name="T9" fmla="*/ 47 h 524"/>
                  <a:gd name="T10" fmla="*/ 268 w 868"/>
                  <a:gd name="T11" fmla="*/ 15 h 524"/>
                  <a:gd name="T12" fmla="*/ 153 w 868"/>
                  <a:gd name="T13" fmla="*/ 114 h 524"/>
                  <a:gd name="T14" fmla="*/ 128 w 868"/>
                  <a:gd name="T15" fmla="*/ 112 h 524"/>
                  <a:gd name="T16" fmla="*/ 0 w 868"/>
                  <a:gd name="T17" fmla="*/ 240 h 524"/>
                  <a:gd name="T18" fmla="*/ 128 w 868"/>
                  <a:gd name="T19" fmla="*/ 368 h 524"/>
                  <a:gd name="T20" fmla="*/ 435 w 868"/>
                  <a:gd name="T21" fmla="*/ 368 h 524"/>
                  <a:gd name="T22" fmla="*/ 493 w 868"/>
                  <a:gd name="T23" fmla="*/ 411 h 524"/>
                  <a:gd name="T24" fmla="*/ 554 w 868"/>
                  <a:gd name="T25" fmla="*/ 350 h 524"/>
                  <a:gd name="T26" fmla="*/ 493 w 868"/>
                  <a:gd name="T27" fmla="*/ 290 h 524"/>
                  <a:gd name="T28" fmla="*/ 435 w 868"/>
                  <a:gd name="T29" fmla="*/ 333 h 524"/>
                  <a:gd name="T30" fmla="*/ 128 w 868"/>
                  <a:gd name="T31" fmla="*/ 333 h 524"/>
                  <a:gd name="T32" fmla="*/ 35 w 868"/>
                  <a:gd name="T33" fmla="*/ 240 h 524"/>
                  <a:gd name="T34" fmla="*/ 128 w 868"/>
                  <a:gd name="T35" fmla="*/ 147 h 524"/>
                  <a:gd name="T36" fmla="*/ 172 w 868"/>
                  <a:gd name="T37" fmla="*/ 158 h 524"/>
                  <a:gd name="T38" fmla="*/ 183 w 868"/>
                  <a:gd name="T39" fmla="*/ 135 h 524"/>
                  <a:gd name="T40" fmla="*/ 183 w 868"/>
                  <a:gd name="T41" fmla="*/ 135 h 524"/>
                  <a:gd name="T42" fmla="*/ 184 w 868"/>
                  <a:gd name="T43" fmla="*/ 131 h 524"/>
                  <a:gd name="T44" fmla="*/ 186 w 868"/>
                  <a:gd name="T45" fmla="*/ 126 h 524"/>
                  <a:gd name="T46" fmla="*/ 186 w 868"/>
                  <a:gd name="T47" fmla="*/ 126 h 524"/>
                  <a:gd name="T48" fmla="*/ 277 w 868"/>
                  <a:gd name="T49" fmla="*/ 49 h 524"/>
                  <a:gd name="T50" fmla="*/ 402 w 868"/>
                  <a:gd name="T51" fmla="*/ 74 h 524"/>
                  <a:gd name="T52" fmla="*/ 425 w 868"/>
                  <a:gd name="T53" fmla="*/ 98 h 524"/>
                  <a:gd name="T54" fmla="*/ 305 w 868"/>
                  <a:gd name="T55" fmla="*/ 223 h 524"/>
                  <a:gd name="T56" fmla="*/ 297 w 868"/>
                  <a:gd name="T57" fmla="*/ 223 h 524"/>
                  <a:gd name="T58" fmla="*/ 178 w 868"/>
                  <a:gd name="T59" fmla="*/ 281 h 524"/>
                  <a:gd name="T60" fmla="*/ 405 w 868"/>
                  <a:gd name="T61" fmla="*/ 281 h 524"/>
                  <a:gd name="T62" fmla="*/ 493 w 868"/>
                  <a:gd name="T63" fmla="*/ 239 h 524"/>
                  <a:gd name="T64" fmla="*/ 605 w 868"/>
                  <a:gd name="T65" fmla="*/ 350 h 524"/>
                  <a:gd name="T66" fmla="*/ 493 w 868"/>
                  <a:gd name="T67" fmla="*/ 462 h 524"/>
                  <a:gd name="T68" fmla="*/ 405 w 868"/>
                  <a:gd name="T69" fmla="*/ 419 h 524"/>
                  <a:gd name="T70" fmla="*/ 154 w 868"/>
                  <a:gd name="T71" fmla="*/ 419 h 524"/>
                  <a:gd name="T72" fmla="*/ 297 w 868"/>
                  <a:gd name="T73" fmla="*/ 524 h 524"/>
                  <a:gd name="T74" fmla="*/ 701 w 868"/>
                  <a:gd name="T75" fmla="*/ 524 h 524"/>
                  <a:gd name="T76" fmla="*/ 701 w 868"/>
                  <a:gd name="T77" fmla="*/ 524 h 524"/>
                  <a:gd name="T78" fmla="*/ 868 w 868"/>
                  <a:gd name="T79" fmla="*/ 356 h 524"/>
                  <a:gd name="T80" fmla="*/ 700 w 868"/>
                  <a:gd name="T81" fmla="*/ 187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68" h="524">
                    <a:moveTo>
                      <a:pt x="700" y="187"/>
                    </a:moveTo>
                    <a:cubicBezTo>
                      <a:pt x="682" y="187"/>
                      <a:pt x="666" y="190"/>
                      <a:pt x="650" y="195"/>
                    </a:cubicBezTo>
                    <a:cubicBezTo>
                      <a:pt x="620" y="132"/>
                      <a:pt x="557" y="89"/>
                      <a:pt x="483" y="89"/>
                    </a:cubicBezTo>
                    <a:cubicBezTo>
                      <a:pt x="476" y="89"/>
                      <a:pt x="469" y="89"/>
                      <a:pt x="463" y="90"/>
                    </a:cubicBezTo>
                    <a:cubicBezTo>
                      <a:pt x="452" y="74"/>
                      <a:pt x="439" y="59"/>
                      <a:pt x="424" y="47"/>
                    </a:cubicBezTo>
                    <a:cubicBezTo>
                      <a:pt x="381" y="12"/>
                      <a:pt x="322" y="0"/>
                      <a:pt x="268" y="15"/>
                    </a:cubicBezTo>
                    <a:cubicBezTo>
                      <a:pt x="216" y="30"/>
                      <a:pt x="174" y="66"/>
                      <a:pt x="153" y="114"/>
                    </a:cubicBezTo>
                    <a:cubicBezTo>
                      <a:pt x="145" y="113"/>
                      <a:pt x="136" y="112"/>
                      <a:pt x="128" y="112"/>
                    </a:cubicBezTo>
                    <a:cubicBezTo>
                      <a:pt x="57" y="112"/>
                      <a:pt x="0" y="169"/>
                      <a:pt x="0" y="240"/>
                    </a:cubicBezTo>
                    <a:cubicBezTo>
                      <a:pt x="0" y="310"/>
                      <a:pt x="57" y="368"/>
                      <a:pt x="128" y="368"/>
                    </a:cubicBezTo>
                    <a:cubicBezTo>
                      <a:pt x="435" y="368"/>
                      <a:pt x="435" y="368"/>
                      <a:pt x="435" y="368"/>
                    </a:cubicBezTo>
                    <a:cubicBezTo>
                      <a:pt x="443" y="393"/>
                      <a:pt x="466" y="411"/>
                      <a:pt x="493" y="411"/>
                    </a:cubicBezTo>
                    <a:cubicBezTo>
                      <a:pt x="527" y="411"/>
                      <a:pt x="554" y="384"/>
                      <a:pt x="554" y="350"/>
                    </a:cubicBezTo>
                    <a:cubicBezTo>
                      <a:pt x="554" y="317"/>
                      <a:pt x="527" y="290"/>
                      <a:pt x="493" y="290"/>
                    </a:cubicBezTo>
                    <a:cubicBezTo>
                      <a:pt x="466" y="290"/>
                      <a:pt x="443" y="308"/>
                      <a:pt x="435" y="333"/>
                    </a:cubicBezTo>
                    <a:cubicBezTo>
                      <a:pt x="128" y="333"/>
                      <a:pt x="128" y="333"/>
                      <a:pt x="128" y="333"/>
                    </a:cubicBezTo>
                    <a:cubicBezTo>
                      <a:pt x="77" y="333"/>
                      <a:pt x="35" y="291"/>
                      <a:pt x="35" y="240"/>
                    </a:cubicBezTo>
                    <a:cubicBezTo>
                      <a:pt x="35" y="189"/>
                      <a:pt x="77" y="147"/>
                      <a:pt x="128" y="147"/>
                    </a:cubicBezTo>
                    <a:cubicBezTo>
                      <a:pt x="144" y="147"/>
                      <a:pt x="159" y="151"/>
                      <a:pt x="172" y="158"/>
                    </a:cubicBezTo>
                    <a:cubicBezTo>
                      <a:pt x="183" y="135"/>
                      <a:pt x="183" y="135"/>
                      <a:pt x="183" y="135"/>
                    </a:cubicBezTo>
                    <a:cubicBezTo>
                      <a:pt x="183" y="135"/>
                      <a:pt x="183" y="135"/>
                      <a:pt x="183" y="135"/>
                    </a:cubicBezTo>
                    <a:cubicBezTo>
                      <a:pt x="183" y="134"/>
                      <a:pt x="184" y="132"/>
                      <a:pt x="184" y="131"/>
                    </a:cubicBezTo>
                    <a:cubicBezTo>
                      <a:pt x="186" y="126"/>
                      <a:pt x="186" y="126"/>
                      <a:pt x="186" y="126"/>
                    </a:cubicBezTo>
                    <a:cubicBezTo>
                      <a:pt x="186" y="126"/>
                      <a:pt x="186" y="126"/>
                      <a:pt x="186" y="126"/>
                    </a:cubicBezTo>
                    <a:cubicBezTo>
                      <a:pt x="203" y="88"/>
                      <a:pt x="236" y="61"/>
                      <a:pt x="277" y="49"/>
                    </a:cubicBezTo>
                    <a:cubicBezTo>
                      <a:pt x="322" y="37"/>
                      <a:pt x="367" y="46"/>
                      <a:pt x="402" y="74"/>
                    </a:cubicBezTo>
                    <a:cubicBezTo>
                      <a:pt x="411" y="81"/>
                      <a:pt x="419" y="89"/>
                      <a:pt x="425" y="98"/>
                    </a:cubicBezTo>
                    <a:cubicBezTo>
                      <a:pt x="367" y="117"/>
                      <a:pt x="322" y="164"/>
                      <a:pt x="305" y="223"/>
                    </a:cubicBezTo>
                    <a:cubicBezTo>
                      <a:pt x="303" y="223"/>
                      <a:pt x="300" y="223"/>
                      <a:pt x="297" y="223"/>
                    </a:cubicBezTo>
                    <a:cubicBezTo>
                      <a:pt x="249" y="223"/>
                      <a:pt x="206" y="246"/>
                      <a:pt x="178" y="281"/>
                    </a:cubicBezTo>
                    <a:cubicBezTo>
                      <a:pt x="405" y="281"/>
                      <a:pt x="405" y="281"/>
                      <a:pt x="405" y="281"/>
                    </a:cubicBezTo>
                    <a:cubicBezTo>
                      <a:pt x="426" y="255"/>
                      <a:pt x="458" y="239"/>
                      <a:pt x="493" y="239"/>
                    </a:cubicBezTo>
                    <a:cubicBezTo>
                      <a:pt x="555" y="239"/>
                      <a:pt x="605" y="289"/>
                      <a:pt x="605" y="350"/>
                    </a:cubicBezTo>
                    <a:cubicBezTo>
                      <a:pt x="605" y="412"/>
                      <a:pt x="555" y="462"/>
                      <a:pt x="493" y="462"/>
                    </a:cubicBezTo>
                    <a:cubicBezTo>
                      <a:pt x="458" y="462"/>
                      <a:pt x="426" y="446"/>
                      <a:pt x="405" y="419"/>
                    </a:cubicBezTo>
                    <a:cubicBezTo>
                      <a:pt x="154" y="419"/>
                      <a:pt x="154" y="419"/>
                      <a:pt x="154" y="419"/>
                    </a:cubicBezTo>
                    <a:cubicBezTo>
                      <a:pt x="173" y="480"/>
                      <a:pt x="230" y="524"/>
                      <a:pt x="297" y="524"/>
                    </a:cubicBezTo>
                    <a:cubicBezTo>
                      <a:pt x="701" y="524"/>
                      <a:pt x="701" y="524"/>
                      <a:pt x="701" y="524"/>
                    </a:cubicBezTo>
                    <a:cubicBezTo>
                      <a:pt x="701" y="524"/>
                      <a:pt x="701" y="524"/>
                      <a:pt x="701" y="524"/>
                    </a:cubicBezTo>
                    <a:cubicBezTo>
                      <a:pt x="793" y="524"/>
                      <a:pt x="868" y="448"/>
                      <a:pt x="868" y="356"/>
                    </a:cubicBezTo>
                    <a:cubicBezTo>
                      <a:pt x="868" y="263"/>
                      <a:pt x="793" y="187"/>
                      <a:pt x="700" y="187"/>
                    </a:cubicBezTo>
                    <a:close/>
                  </a:path>
                </a:pathLst>
              </a:custGeom>
              <a:solidFill>
                <a:schemeClr val="tx1"/>
              </a:solidFill>
              <a:ln>
                <a:noFill/>
              </a:ln>
            </p:spPr>
            <p:txBody>
              <a:bodyPr vert="horz" wrap="square" lIns="93221" tIns="46610" rIns="93221" bIns="46610" numCol="1" anchor="t" anchorCtr="0" compatLnSpc="1">
                <a:prstTxWarp prst="textNoShape">
                  <a:avLst/>
                </a:prstTxWarp>
              </a:bodyPr>
              <a:lstStyle/>
              <a:p>
                <a:pPr defTabSz="932060">
                  <a:defRPr/>
                </a:pPr>
                <a:endParaRPr lang="en-US" sz="1836" kern="0" dirty="0">
                  <a:solidFill>
                    <a:srgbClr val="FFFFFF"/>
                  </a:solidFill>
                  <a:latin typeface="Segoe UI"/>
                </a:endParaRPr>
              </a:p>
            </p:txBody>
          </p:sp>
          <p:sp>
            <p:nvSpPr>
              <p:cNvPr id="87" name="TextBox 86"/>
              <p:cNvSpPr txBox="1"/>
              <p:nvPr/>
            </p:nvSpPr>
            <p:spPr>
              <a:xfrm>
                <a:off x="5918843" y="2930912"/>
                <a:ext cx="1693491" cy="155493"/>
              </a:xfrm>
              <a:prstGeom prst="rect">
                <a:avLst/>
              </a:prstGeom>
              <a:noFill/>
            </p:spPr>
            <p:txBody>
              <a:bodyPr wrap="none" lIns="0" tIns="0" rIns="0" bIns="0" rtlCol="0">
                <a:spAutoFit/>
              </a:bodyPr>
              <a:lstStyle/>
              <a:p>
                <a:pPr defTabSz="932060">
                  <a:lnSpc>
                    <a:spcPct val="90000"/>
                  </a:lnSpc>
                  <a:spcAft>
                    <a:spcPts val="612"/>
                  </a:spcAft>
                  <a:defRPr/>
                </a:pPr>
                <a:r>
                  <a:rPr lang="en-US" sz="1122" b="1" kern="0" dirty="0">
                    <a:solidFill>
                      <a:sysClr val="windowText" lastClr="000000"/>
                    </a:solidFill>
                    <a:latin typeface="Segoe UI"/>
                  </a:rPr>
                  <a:t>Azure Resource Manager</a:t>
                </a:r>
              </a:p>
            </p:txBody>
          </p:sp>
        </p:grpSp>
        <p:grpSp>
          <p:nvGrpSpPr>
            <p:cNvPr id="88" name="Group 87"/>
            <p:cNvGrpSpPr/>
            <p:nvPr/>
          </p:nvGrpSpPr>
          <p:grpSpPr>
            <a:xfrm>
              <a:off x="10051449" y="3344833"/>
              <a:ext cx="1693252" cy="834720"/>
              <a:chOff x="9516187" y="2936401"/>
              <a:chExt cx="1693492" cy="834839"/>
            </a:xfrm>
            <a:solidFill>
              <a:schemeClr val="tx1">
                <a:lumMod val="95000"/>
              </a:schemeClr>
            </a:solidFill>
          </p:grpSpPr>
          <p:sp>
            <p:nvSpPr>
              <p:cNvPr id="89" name="Freeform 14"/>
              <p:cNvSpPr>
                <a:spLocks/>
              </p:cNvSpPr>
              <p:nvPr/>
            </p:nvSpPr>
            <p:spPr bwMode="auto">
              <a:xfrm>
                <a:off x="9801757" y="3181060"/>
                <a:ext cx="975100" cy="590180"/>
              </a:xfrm>
              <a:custGeom>
                <a:avLst/>
                <a:gdLst>
                  <a:gd name="T0" fmla="*/ 700 w 868"/>
                  <a:gd name="T1" fmla="*/ 187 h 524"/>
                  <a:gd name="T2" fmla="*/ 650 w 868"/>
                  <a:gd name="T3" fmla="*/ 195 h 524"/>
                  <a:gd name="T4" fmla="*/ 483 w 868"/>
                  <a:gd name="T5" fmla="*/ 89 h 524"/>
                  <a:gd name="T6" fmla="*/ 463 w 868"/>
                  <a:gd name="T7" fmla="*/ 90 h 524"/>
                  <a:gd name="T8" fmla="*/ 424 w 868"/>
                  <a:gd name="T9" fmla="*/ 47 h 524"/>
                  <a:gd name="T10" fmla="*/ 268 w 868"/>
                  <a:gd name="T11" fmla="*/ 15 h 524"/>
                  <a:gd name="T12" fmla="*/ 153 w 868"/>
                  <a:gd name="T13" fmla="*/ 114 h 524"/>
                  <a:gd name="T14" fmla="*/ 128 w 868"/>
                  <a:gd name="T15" fmla="*/ 112 h 524"/>
                  <a:gd name="T16" fmla="*/ 0 w 868"/>
                  <a:gd name="T17" fmla="*/ 240 h 524"/>
                  <a:gd name="T18" fmla="*/ 128 w 868"/>
                  <a:gd name="T19" fmla="*/ 368 h 524"/>
                  <a:gd name="T20" fmla="*/ 435 w 868"/>
                  <a:gd name="T21" fmla="*/ 368 h 524"/>
                  <a:gd name="T22" fmla="*/ 493 w 868"/>
                  <a:gd name="T23" fmla="*/ 411 h 524"/>
                  <a:gd name="T24" fmla="*/ 554 w 868"/>
                  <a:gd name="T25" fmla="*/ 350 h 524"/>
                  <a:gd name="T26" fmla="*/ 493 w 868"/>
                  <a:gd name="T27" fmla="*/ 290 h 524"/>
                  <a:gd name="T28" fmla="*/ 435 w 868"/>
                  <a:gd name="T29" fmla="*/ 333 h 524"/>
                  <a:gd name="T30" fmla="*/ 128 w 868"/>
                  <a:gd name="T31" fmla="*/ 333 h 524"/>
                  <a:gd name="T32" fmla="*/ 35 w 868"/>
                  <a:gd name="T33" fmla="*/ 240 h 524"/>
                  <a:gd name="T34" fmla="*/ 128 w 868"/>
                  <a:gd name="T35" fmla="*/ 147 h 524"/>
                  <a:gd name="T36" fmla="*/ 172 w 868"/>
                  <a:gd name="T37" fmla="*/ 158 h 524"/>
                  <a:gd name="T38" fmla="*/ 183 w 868"/>
                  <a:gd name="T39" fmla="*/ 135 h 524"/>
                  <a:gd name="T40" fmla="*/ 183 w 868"/>
                  <a:gd name="T41" fmla="*/ 135 h 524"/>
                  <a:gd name="T42" fmla="*/ 184 w 868"/>
                  <a:gd name="T43" fmla="*/ 131 h 524"/>
                  <a:gd name="T44" fmla="*/ 186 w 868"/>
                  <a:gd name="T45" fmla="*/ 126 h 524"/>
                  <a:gd name="T46" fmla="*/ 186 w 868"/>
                  <a:gd name="T47" fmla="*/ 126 h 524"/>
                  <a:gd name="T48" fmla="*/ 277 w 868"/>
                  <a:gd name="T49" fmla="*/ 49 h 524"/>
                  <a:gd name="T50" fmla="*/ 402 w 868"/>
                  <a:gd name="T51" fmla="*/ 74 h 524"/>
                  <a:gd name="T52" fmla="*/ 425 w 868"/>
                  <a:gd name="T53" fmla="*/ 98 h 524"/>
                  <a:gd name="T54" fmla="*/ 305 w 868"/>
                  <a:gd name="T55" fmla="*/ 223 h 524"/>
                  <a:gd name="T56" fmla="*/ 297 w 868"/>
                  <a:gd name="T57" fmla="*/ 223 h 524"/>
                  <a:gd name="T58" fmla="*/ 178 w 868"/>
                  <a:gd name="T59" fmla="*/ 281 h 524"/>
                  <a:gd name="T60" fmla="*/ 405 w 868"/>
                  <a:gd name="T61" fmla="*/ 281 h 524"/>
                  <a:gd name="T62" fmla="*/ 493 w 868"/>
                  <a:gd name="T63" fmla="*/ 239 h 524"/>
                  <a:gd name="T64" fmla="*/ 605 w 868"/>
                  <a:gd name="T65" fmla="*/ 350 h 524"/>
                  <a:gd name="T66" fmla="*/ 493 w 868"/>
                  <a:gd name="T67" fmla="*/ 462 h 524"/>
                  <a:gd name="T68" fmla="*/ 405 w 868"/>
                  <a:gd name="T69" fmla="*/ 419 h 524"/>
                  <a:gd name="T70" fmla="*/ 154 w 868"/>
                  <a:gd name="T71" fmla="*/ 419 h 524"/>
                  <a:gd name="T72" fmla="*/ 297 w 868"/>
                  <a:gd name="T73" fmla="*/ 524 h 524"/>
                  <a:gd name="T74" fmla="*/ 701 w 868"/>
                  <a:gd name="T75" fmla="*/ 524 h 524"/>
                  <a:gd name="T76" fmla="*/ 701 w 868"/>
                  <a:gd name="T77" fmla="*/ 524 h 524"/>
                  <a:gd name="T78" fmla="*/ 868 w 868"/>
                  <a:gd name="T79" fmla="*/ 356 h 524"/>
                  <a:gd name="T80" fmla="*/ 700 w 868"/>
                  <a:gd name="T81" fmla="*/ 187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68" h="524">
                    <a:moveTo>
                      <a:pt x="700" y="187"/>
                    </a:moveTo>
                    <a:cubicBezTo>
                      <a:pt x="682" y="187"/>
                      <a:pt x="666" y="190"/>
                      <a:pt x="650" y="195"/>
                    </a:cubicBezTo>
                    <a:cubicBezTo>
                      <a:pt x="620" y="132"/>
                      <a:pt x="557" y="89"/>
                      <a:pt x="483" y="89"/>
                    </a:cubicBezTo>
                    <a:cubicBezTo>
                      <a:pt x="476" y="89"/>
                      <a:pt x="469" y="89"/>
                      <a:pt x="463" y="90"/>
                    </a:cubicBezTo>
                    <a:cubicBezTo>
                      <a:pt x="452" y="74"/>
                      <a:pt x="439" y="59"/>
                      <a:pt x="424" y="47"/>
                    </a:cubicBezTo>
                    <a:cubicBezTo>
                      <a:pt x="381" y="12"/>
                      <a:pt x="322" y="0"/>
                      <a:pt x="268" y="15"/>
                    </a:cubicBezTo>
                    <a:cubicBezTo>
                      <a:pt x="216" y="30"/>
                      <a:pt x="174" y="66"/>
                      <a:pt x="153" y="114"/>
                    </a:cubicBezTo>
                    <a:cubicBezTo>
                      <a:pt x="145" y="113"/>
                      <a:pt x="136" y="112"/>
                      <a:pt x="128" y="112"/>
                    </a:cubicBezTo>
                    <a:cubicBezTo>
                      <a:pt x="57" y="112"/>
                      <a:pt x="0" y="169"/>
                      <a:pt x="0" y="240"/>
                    </a:cubicBezTo>
                    <a:cubicBezTo>
                      <a:pt x="0" y="310"/>
                      <a:pt x="57" y="368"/>
                      <a:pt x="128" y="368"/>
                    </a:cubicBezTo>
                    <a:cubicBezTo>
                      <a:pt x="435" y="368"/>
                      <a:pt x="435" y="368"/>
                      <a:pt x="435" y="368"/>
                    </a:cubicBezTo>
                    <a:cubicBezTo>
                      <a:pt x="443" y="393"/>
                      <a:pt x="466" y="411"/>
                      <a:pt x="493" y="411"/>
                    </a:cubicBezTo>
                    <a:cubicBezTo>
                      <a:pt x="527" y="411"/>
                      <a:pt x="554" y="384"/>
                      <a:pt x="554" y="350"/>
                    </a:cubicBezTo>
                    <a:cubicBezTo>
                      <a:pt x="554" y="317"/>
                      <a:pt x="527" y="290"/>
                      <a:pt x="493" y="290"/>
                    </a:cubicBezTo>
                    <a:cubicBezTo>
                      <a:pt x="466" y="290"/>
                      <a:pt x="443" y="308"/>
                      <a:pt x="435" y="333"/>
                    </a:cubicBezTo>
                    <a:cubicBezTo>
                      <a:pt x="128" y="333"/>
                      <a:pt x="128" y="333"/>
                      <a:pt x="128" y="333"/>
                    </a:cubicBezTo>
                    <a:cubicBezTo>
                      <a:pt x="77" y="333"/>
                      <a:pt x="35" y="291"/>
                      <a:pt x="35" y="240"/>
                    </a:cubicBezTo>
                    <a:cubicBezTo>
                      <a:pt x="35" y="189"/>
                      <a:pt x="77" y="147"/>
                      <a:pt x="128" y="147"/>
                    </a:cubicBezTo>
                    <a:cubicBezTo>
                      <a:pt x="144" y="147"/>
                      <a:pt x="159" y="151"/>
                      <a:pt x="172" y="158"/>
                    </a:cubicBezTo>
                    <a:cubicBezTo>
                      <a:pt x="183" y="135"/>
                      <a:pt x="183" y="135"/>
                      <a:pt x="183" y="135"/>
                    </a:cubicBezTo>
                    <a:cubicBezTo>
                      <a:pt x="183" y="135"/>
                      <a:pt x="183" y="135"/>
                      <a:pt x="183" y="135"/>
                    </a:cubicBezTo>
                    <a:cubicBezTo>
                      <a:pt x="183" y="134"/>
                      <a:pt x="184" y="132"/>
                      <a:pt x="184" y="131"/>
                    </a:cubicBezTo>
                    <a:cubicBezTo>
                      <a:pt x="186" y="126"/>
                      <a:pt x="186" y="126"/>
                      <a:pt x="186" y="126"/>
                    </a:cubicBezTo>
                    <a:cubicBezTo>
                      <a:pt x="186" y="126"/>
                      <a:pt x="186" y="126"/>
                      <a:pt x="186" y="126"/>
                    </a:cubicBezTo>
                    <a:cubicBezTo>
                      <a:pt x="203" y="88"/>
                      <a:pt x="236" y="61"/>
                      <a:pt x="277" y="49"/>
                    </a:cubicBezTo>
                    <a:cubicBezTo>
                      <a:pt x="322" y="37"/>
                      <a:pt x="367" y="46"/>
                      <a:pt x="402" y="74"/>
                    </a:cubicBezTo>
                    <a:cubicBezTo>
                      <a:pt x="411" y="81"/>
                      <a:pt x="419" y="89"/>
                      <a:pt x="425" y="98"/>
                    </a:cubicBezTo>
                    <a:cubicBezTo>
                      <a:pt x="367" y="117"/>
                      <a:pt x="322" y="164"/>
                      <a:pt x="305" y="223"/>
                    </a:cubicBezTo>
                    <a:cubicBezTo>
                      <a:pt x="303" y="223"/>
                      <a:pt x="300" y="223"/>
                      <a:pt x="297" y="223"/>
                    </a:cubicBezTo>
                    <a:cubicBezTo>
                      <a:pt x="249" y="223"/>
                      <a:pt x="206" y="246"/>
                      <a:pt x="178" y="281"/>
                    </a:cubicBezTo>
                    <a:cubicBezTo>
                      <a:pt x="405" y="281"/>
                      <a:pt x="405" y="281"/>
                      <a:pt x="405" y="281"/>
                    </a:cubicBezTo>
                    <a:cubicBezTo>
                      <a:pt x="426" y="255"/>
                      <a:pt x="458" y="239"/>
                      <a:pt x="493" y="239"/>
                    </a:cubicBezTo>
                    <a:cubicBezTo>
                      <a:pt x="555" y="239"/>
                      <a:pt x="605" y="289"/>
                      <a:pt x="605" y="350"/>
                    </a:cubicBezTo>
                    <a:cubicBezTo>
                      <a:pt x="605" y="412"/>
                      <a:pt x="555" y="462"/>
                      <a:pt x="493" y="462"/>
                    </a:cubicBezTo>
                    <a:cubicBezTo>
                      <a:pt x="458" y="462"/>
                      <a:pt x="426" y="446"/>
                      <a:pt x="405" y="419"/>
                    </a:cubicBezTo>
                    <a:cubicBezTo>
                      <a:pt x="154" y="419"/>
                      <a:pt x="154" y="419"/>
                      <a:pt x="154" y="419"/>
                    </a:cubicBezTo>
                    <a:cubicBezTo>
                      <a:pt x="173" y="480"/>
                      <a:pt x="230" y="524"/>
                      <a:pt x="297" y="524"/>
                    </a:cubicBezTo>
                    <a:cubicBezTo>
                      <a:pt x="701" y="524"/>
                      <a:pt x="701" y="524"/>
                      <a:pt x="701" y="524"/>
                    </a:cubicBezTo>
                    <a:cubicBezTo>
                      <a:pt x="701" y="524"/>
                      <a:pt x="701" y="524"/>
                      <a:pt x="701" y="524"/>
                    </a:cubicBezTo>
                    <a:cubicBezTo>
                      <a:pt x="793" y="524"/>
                      <a:pt x="868" y="448"/>
                      <a:pt x="868" y="356"/>
                    </a:cubicBezTo>
                    <a:cubicBezTo>
                      <a:pt x="868" y="263"/>
                      <a:pt x="793" y="187"/>
                      <a:pt x="700" y="187"/>
                    </a:cubicBezTo>
                    <a:close/>
                  </a:path>
                </a:pathLst>
              </a:custGeom>
              <a:solidFill>
                <a:schemeClr val="tx1"/>
              </a:solidFill>
              <a:ln>
                <a:noFill/>
              </a:ln>
            </p:spPr>
            <p:txBody>
              <a:bodyPr vert="horz" wrap="square" lIns="93221" tIns="46610" rIns="93221" bIns="46610" numCol="1" anchor="t" anchorCtr="0" compatLnSpc="1">
                <a:prstTxWarp prst="textNoShape">
                  <a:avLst/>
                </a:prstTxWarp>
              </a:bodyPr>
              <a:lstStyle/>
              <a:p>
                <a:pPr defTabSz="932060">
                  <a:defRPr/>
                </a:pPr>
                <a:endParaRPr lang="en-US" sz="1836" kern="0">
                  <a:solidFill>
                    <a:srgbClr val="FFFFFF"/>
                  </a:solidFill>
                  <a:latin typeface="Segoe UI"/>
                </a:endParaRPr>
              </a:p>
            </p:txBody>
          </p:sp>
          <p:sp>
            <p:nvSpPr>
              <p:cNvPr id="90" name="TextBox 89"/>
              <p:cNvSpPr txBox="1"/>
              <p:nvPr/>
            </p:nvSpPr>
            <p:spPr>
              <a:xfrm>
                <a:off x="9516187" y="2936401"/>
                <a:ext cx="1693492" cy="155493"/>
              </a:xfrm>
              <a:prstGeom prst="rect">
                <a:avLst/>
              </a:prstGeom>
              <a:noFill/>
            </p:spPr>
            <p:txBody>
              <a:bodyPr wrap="none" lIns="0" tIns="0" rIns="0" bIns="0" rtlCol="0">
                <a:spAutoFit/>
              </a:bodyPr>
              <a:lstStyle/>
              <a:p>
                <a:pPr defTabSz="932060">
                  <a:lnSpc>
                    <a:spcPct val="90000"/>
                  </a:lnSpc>
                  <a:spcAft>
                    <a:spcPts val="612"/>
                  </a:spcAft>
                  <a:defRPr/>
                </a:pPr>
                <a:r>
                  <a:rPr lang="en-US" sz="1122" b="1" kern="0" dirty="0">
                    <a:solidFill>
                      <a:sysClr val="windowText" lastClr="000000"/>
                    </a:solidFill>
                    <a:latin typeface="Segoe UI"/>
                  </a:rPr>
                  <a:t>Azure Resource Manager</a:t>
                </a:r>
              </a:p>
            </p:txBody>
          </p:sp>
        </p:grpSp>
        <p:sp>
          <p:nvSpPr>
            <p:cNvPr id="91" name="TextBox 90"/>
            <p:cNvSpPr txBox="1"/>
            <p:nvPr/>
          </p:nvSpPr>
          <p:spPr>
            <a:xfrm>
              <a:off x="10255200" y="6043621"/>
              <a:ext cx="1329267" cy="155471"/>
            </a:xfrm>
            <a:prstGeom prst="rect">
              <a:avLst/>
            </a:prstGeom>
            <a:noFill/>
          </p:spPr>
          <p:txBody>
            <a:bodyPr wrap="none" lIns="0" tIns="0" rIns="0" bIns="0" rtlCol="0">
              <a:spAutoFit/>
            </a:bodyPr>
            <a:lstStyle/>
            <a:p>
              <a:pPr defTabSz="932060">
                <a:lnSpc>
                  <a:spcPct val="90000"/>
                </a:lnSpc>
                <a:spcAft>
                  <a:spcPts val="612"/>
                </a:spcAft>
                <a:defRPr/>
              </a:pPr>
              <a:r>
                <a:rPr lang="en-US" sz="1122" b="1" kern="0" dirty="0">
                  <a:solidFill>
                    <a:sysClr val="windowText" lastClr="000000"/>
                  </a:solidFill>
                  <a:latin typeface="Segoe UI"/>
                </a:rPr>
                <a:t>MICROSOFT AZURE</a:t>
              </a:r>
            </a:p>
          </p:txBody>
        </p:sp>
        <p:sp>
          <p:nvSpPr>
            <p:cNvPr id="92" name="TextBox 91"/>
            <p:cNvSpPr txBox="1"/>
            <p:nvPr/>
          </p:nvSpPr>
          <p:spPr>
            <a:xfrm>
              <a:off x="6470516" y="6044179"/>
              <a:ext cx="1818321" cy="155471"/>
            </a:xfrm>
            <a:prstGeom prst="rect">
              <a:avLst/>
            </a:prstGeom>
            <a:noFill/>
          </p:spPr>
          <p:txBody>
            <a:bodyPr wrap="none" lIns="0" tIns="0" rIns="0" bIns="0" rtlCol="0">
              <a:spAutoFit/>
            </a:bodyPr>
            <a:lstStyle/>
            <a:p>
              <a:pPr defTabSz="932060">
                <a:lnSpc>
                  <a:spcPct val="90000"/>
                </a:lnSpc>
                <a:spcAft>
                  <a:spcPts val="612"/>
                </a:spcAft>
                <a:defRPr/>
              </a:pPr>
              <a:r>
                <a:rPr lang="en-US" sz="1122" b="1" kern="0" dirty="0">
                  <a:solidFill>
                    <a:sysClr val="windowText" lastClr="000000"/>
                  </a:solidFill>
                  <a:latin typeface="Segoe UI"/>
                </a:rPr>
                <a:t>MICROSOFT AZURE STACK</a:t>
              </a:r>
            </a:p>
          </p:txBody>
        </p:sp>
        <p:grpSp>
          <p:nvGrpSpPr>
            <p:cNvPr id="93" name="Group 92"/>
            <p:cNvGrpSpPr/>
            <p:nvPr/>
          </p:nvGrpSpPr>
          <p:grpSpPr>
            <a:xfrm>
              <a:off x="7279355" y="2885835"/>
              <a:ext cx="1104744" cy="316617"/>
              <a:chOff x="6743700" y="2477338"/>
              <a:chExt cx="1104900" cy="316662"/>
            </a:xfrm>
          </p:grpSpPr>
          <p:cxnSp>
            <p:nvCxnSpPr>
              <p:cNvPr id="94" name="Straight Connector 93"/>
              <p:cNvCxnSpPr/>
              <p:nvPr/>
            </p:nvCxnSpPr>
            <p:spPr>
              <a:xfrm>
                <a:off x="6743700" y="2477338"/>
                <a:ext cx="1104900" cy="0"/>
              </a:xfrm>
              <a:prstGeom prst="line">
                <a:avLst/>
              </a:prstGeom>
              <a:ln w="19050" cap="rnd">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V="1">
                <a:off x="6743700" y="2477338"/>
                <a:ext cx="0" cy="316662"/>
              </a:xfrm>
              <a:prstGeom prst="line">
                <a:avLst/>
              </a:prstGeom>
              <a:ln w="19050" cap="rnd">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p:nvGrpSpPr>
          <p:grpSpPr>
            <a:xfrm>
              <a:off x="9806296" y="2885835"/>
              <a:ext cx="1104744" cy="316617"/>
              <a:chOff x="9271000" y="2477338"/>
              <a:chExt cx="1104900" cy="316662"/>
            </a:xfrm>
          </p:grpSpPr>
          <p:cxnSp>
            <p:nvCxnSpPr>
              <p:cNvPr id="97" name="Straight Connector 96"/>
              <p:cNvCxnSpPr/>
              <p:nvPr/>
            </p:nvCxnSpPr>
            <p:spPr>
              <a:xfrm>
                <a:off x="9271000" y="2477338"/>
                <a:ext cx="1104900" cy="0"/>
              </a:xfrm>
              <a:prstGeom prst="line">
                <a:avLst/>
              </a:prstGeom>
              <a:ln w="19050" cap="rnd">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V="1">
                <a:off x="10375900" y="2477338"/>
                <a:ext cx="0" cy="316662"/>
              </a:xfrm>
              <a:prstGeom prst="line">
                <a:avLst/>
              </a:prstGeom>
              <a:ln w="19050" cap="rnd">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cxnSp>
          <p:nvCxnSpPr>
            <p:cNvPr id="99" name="Straight Connector 98"/>
            <p:cNvCxnSpPr/>
            <p:nvPr/>
          </p:nvCxnSpPr>
          <p:spPr>
            <a:xfrm flipV="1">
              <a:off x="7279355" y="4392303"/>
              <a:ext cx="0" cy="316617"/>
            </a:xfrm>
            <a:prstGeom prst="line">
              <a:avLst/>
            </a:prstGeom>
            <a:ln w="19050" cap="rnd">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V="1">
              <a:off x="10957215" y="4392304"/>
              <a:ext cx="0" cy="265825"/>
            </a:xfrm>
            <a:prstGeom prst="line">
              <a:avLst/>
            </a:prstGeom>
            <a:ln w="19050" cap="rnd">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6711621" y="1725568"/>
              <a:ext cx="1536100" cy="634443"/>
            </a:xfrm>
            <a:prstGeom prst="rect">
              <a:avLst/>
            </a:prstGeom>
            <a:noFill/>
          </p:spPr>
          <p:txBody>
            <a:bodyPr wrap="none" lIns="186441" tIns="149154" rIns="186441" bIns="149154" rtlCol="0">
              <a:spAutoFit/>
            </a:bodyPr>
            <a:lstStyle/>
            <a:p>
              <a:pPr defTabSz="932060">
                <a:lnSpc>
                  <a:spcPct val="90000"/>
                </a:lnSpc>
                <a:spcAft>
                  <a:spcPts val="612"/>
                </a:spcAft>
                <a:defRPr/>
              </a:pPr>
              <a:r>
                <a:rPr lang="en-US" sz="2448" kern="0" dirty="0">
                  <a:solidFill>
                    <a:sysClr val="windowText" lastClr="000000"/>
                  </a:solidFill>
                  <a:latin typeface="Segoe UI Semilight" panose="020B0402040204020203" pitchFamily="34" charset="0"/>
                  <a:cs typeface="Segoe UI Semilight" panose="020B0402040204020203" pitchFamily="34" charset="0"/>
                </a:rPr>
                <a:t>Describe</a:t>
              </a:r>
            </a:p>
          </p:txBody>
        </p:sp>
        <p:sp>
          <p:nvSpPr>
            <p:cNvPr id="104" name="TextBox 103"/>
            <p:cNvSpPr txBox="1"/>
            <p:nvPr/>
          </p:nvSpPr>
          <p:spPr>
            <a:xfrm>
              <a:off x="8477124" y="1725568"/>
              <a:ext cx="1324534" cy="634443"/>
            </a:xfrm>
            <a:prstGeom prst="rect">
              <a:avLst/>
            </a:prstGeom>
            <a:noFill/>
          </p:spPr>
          <p:txBody>
            <a:bodyPr wrap="none" lIns="186441" tIns="149154" rIns="186441" bIns="149154" rtlCol="0">
              <a:spAutoFit/>
            </a:bodyPr>
            <a:lstStyle/>
            <a:p>
              <a:pPr defTabSz="932060">
                <a:lnSpc>
                  <a:spcPct val="90000"/>
                </a:lnSpc>
                <a:spcAft>
                  <a:spcPts val="612"/>
                </a:spcAft>
                <a:defRPr/>
              </a:pPr>
              <a:r>
                <a:rPr lang="en-US" sz="2448" kern="0" dirty="0">
                  <a:solidFill>
                    <a:sysClr val="windowText" lastClr="000000"/>
                  </a:solidFill>
                  <a:latin typeface="Segoe UI Semilight" panose="020B0402040204020203" pitchFamily="34" charset="0"/>
                  <a:cs typeface="Segoe UI Semilight" panose="020B0402040204020203" pitchFamily="34" charset="0"/>
                </a:rPr>
                <a:t>Deploy</a:t>
              </a:r>
            </a:p>
          </p:txBody>
        </p:sp>
        <p:sp>
          <p:nvSpPr>
            <p:cNvPr id="105" name="TextBox 104"/>
            <p:cNvSpPr txBox="1"/>
            <p:nvPr/>
          </p:nvSpPr>
          <p:spPr>
            <a:xfrm>
              <a:off x="10005419" y="1725568"/>
              <a:ext cx="1366847" cy="634443"/>
            </a:xfrm>
            <a:prstGeom prst="rect">
              <a:avLst/>
            </a:prstGeom>
            <a:noFill/>
          </p:spPr>
          <p:txBody>
            <a:bodyPr wrap="none" lIns="186441" tIns="149154" rIns="186441" bIns="149154" rtlCol="0">
              <a:spAutoFit/>
            </a:bodyPr>
            <a:lstStyle/>
            <a:p>
              <a:pPr defTabSz="932060">
                <a:lnSpc>
                  <a:spcPct val="90000"/>
                </a:lnSpc>
                <a:spcAft>
                  <a:spcPts val="612"/>
                </a:spcAft>
                <a:defRPr/>
              </a:pPr>
              <a:r>
                <a:rPr lang="en-US" sz="2448" kern="0" dirty="0">
                  <a:solidFill>
                    <a:sysClr val="windowText" lastClr="000000"/>
                  </a:solidFill>
                  <a:latin typeface="Segoe UI Semilight" panose="020B0402040204020203" pitchFamily="34" charset="0"/>
                  <a:cs typeface="Segoe UI Semilight" panose="020B0402040204020203" pitchFamily="34" charset="0"/>
                </a:rPr>
                <a:t>Control</a:t>
              </a:r>
            </a:p>
          </p:txBody>
        </p:sp>
        <p:grpSp>
          <p:nvGrpSpPr>
            <p:cNvPr id="108" name="Group 107"/>
            <p:cNvGrpSpPr/>
            <p:nvPr/>
          </p:nvGrpSpPr>
          <p:grpSpPr>
            <a:xfrm>
              <a:off x="8754373" y="2589965"/>
              <a:ext cx="1070944" cy="926480"/>
              <a:chOff x="7516813" y="3165475"/>
              <a:chExt cx="1423988" cy="1231900"/>
            </a:xfrm>
            <a:solidFill>
              <a:schemeClr val="tx1">
                <a:lumMod val="95000"/>
              </a:schemeClr>
            </a:solidFill>
          </p:grpSpPr>
          <p:sp>
            <p:nvSpPr>
              <p:cNvPr id="109" name="Freeform 18"/>
              <p:cNvSpPr>
                <a:spLocks noEditPoints="1"/>
              </p:cNvSpPr>
              <p:nvPr/>
            </p:nvSpPr>
            <p:spPr bwMode="auto">
              <a:xfrm>
                <a:off x="7516813" y="3165475"/>
                <a:ext cx="1423988" cy="1231900"/>
              </a:xfrm>
              <a:custGeom>
                <a:avLst/>
                <a:gdLst>
                  <a:gd name="T0" fmla="*/ 322 w 377"/>
                  <a:gd name="T1" fmla="*/ 108 h 325"/>
                  <a:gd name="T2" fmla="*/ 304 w 377"/>
                  <a:gd name="T3" fmla="*/ 55 h 325"/>
                  <a:gd name="T4" fmla="*/ 270 w 377"/>
                  <a:gd name="T5" fmla="*/ 18 h 325"/>
                  <a:gd name="T6" fmla="*/ 18 w 377"/>
                  <a:gd name="T7" fmla="*/ 0 h 325"/>
                  <a:gd name="T8" fmla="*/ 0 w 377"/>
                  <a:gd name="T9" fmla="*/ 199 h 325"/>
                  <a:gd name="T10" fmla="*/ 51 w 377"/>
                  <a:gd name="T11" fmla="*/ 217 h 325"/>
                  <a:gd name="T12" fmla="*/ 69 w 377"/>
                  <a:gd name="T13" fmla="*/ 272 h 325"/>
                  <a:gd name="T14" fmla="*/ 107 w 377"/>
                  <a:gd name="T15" fmla="*/ 307 h 325"/>
                  <a:gd name="T16" fmla="*/ 359 w 377"/>
                  <a:gd name="T17" fmla="*/ 325 h 325"/>
                  <a:gd name="T18" fmla="*/ 377 w 377"/>
                  <a:gd name="T19" fmla="*/ 126 h 325"/>
                  <a:gd name="T20" fmla="*/ 50 w 377"/>
                  <a:gd name="T21" fmla="*/ 9 h 325"/>
                  <a:gd name="T22" fmla="*/ 50 w 377"/>
                  <a:gd name="T23" fmla="*/ 24 h 325"/>
                  <a:gd name="T24" fmla="*/ 50 w 377"/>
                  <a:gd name="T25" fmla="*/ 9 h 325"/>
                  <a:gd name="T26" fmla="*/ 34 w 377"/>
                  <a:gd name="T27" fmla="*/ 17 h 325"/>
                  <a:gd name="T28" fmla="*/ 18 w 377"/>
                  <a:gd name="T29" fmla="*/ 17 h 325"/>
                  <a:gd name="T30" fmla="*/ 18 w 377"/>
                  <a:gd name="T31" fmla="*/ 199 h 325"/>
                  <a:gd name="T32" fmla="*/ 252 w 377"/>
                  <a:gd name="T33" fmla="*/ 31 h 325"/>
                  <a:gd name="T34" fmla="*/ 69 w 377"/>
                  <a:gd name="T35" fmla="*/ 55 h 325"/>
                  <a:gd name="T36" fmla="*/ 51 w 377"/>
                  <a:gd name="T37" fmla="*/ 199 h 325"/>
                  <a:gd name="T38" fmla="*/ 109 w 377"/>
                  <a:gd name="T39" fmla="*/ 72 h 325"/>
                  <a:gd name="T40" fmla="*/ 94 w 377"/>
                  <a:gd name="T41" fmla="*/ 72 h 325"/>
                  <a:gd name="T42" fmla="*/ 109 w 377"/>
                  <a:gd name="T43" fmla="*/ 72 h 325"/>
                  <a:gd name="T44" fmla="*/ 78 w 377"/>
                  <a:gd name="T45" fmla="*/ 80 h 325"/>
                  <a:gd name="T46" fmla="*/ 78 w 377"/>
                  <a:gd name="T47" fmla="*/ 64 h 325"/>
                  <a:gd name="T48" fmla="*/ 70 w 377"/>
                  <a:gd name="T49" fmla="*/ 254 h 325"/>
                  <a:gd name="T50" fmla="*/ 70 w 377"/>
                  <a:gd name="T51" fmla="*/ 199 h 325"/>
                  <a:gd name="T52" fmla="*/ 252 w 377"/>
                  <a:gd name="T53" fmla="*/ 87 h 325"/>
                  <a:gd name="T54" fmla="*/ 304 w 377"/>
                  <a:gd name="T55" fmla="*/ 87 h 325"/>
                  <a:gd name="T56" fmla="*/ 270 w 377"/>
                  <a:gd name="T57" fmla="*/ 108 h 325"/>
                  <a:gd name="T58" fmla="*/ 124 w 377"/>
                  <a:gd name="T59" fmla="*/ 108 h 325"/>
                  <a:gd name="T60" fmla="*/ 107 w 377"/>
                  <a:gd name="T61" fmla="*/ 199 h 325"/>
                  <a:gd name="T62" fmla="*/ 107 w 377"/>
                  <a:gd name="T63" fmla="*/ 254 h 325"/>
                  <a:gd name="T64" fmla="*/ 164 w 377"/>
                  <a:gd name="T65" fmla="*/ 125 h 325"/>
                  <a:gd name="T66" fmla="*/ 149 w 377"/>
                  <a:gd name="T67" fmla="*/ 125 h 325"/>
                  <a:gd name="T68" fmla="*/ 164 w 377"/>
                  <a:gd name="T69" fmla="*/ 125 h 325"/>
                  <a:gd name="T70" fmla="*/ 133 w 377"/>
                  <a:gd name="T71" fmla="*/ 133 h 325"/>
                  <a:gd name="T72" fmla="*/ 133 w 377"/>
                  <a:gd name="T73" fmla="*/ 118 h 325"/>
                  <a:gd name="T74" fmla="*/ 359 w 377"/>
                  <a:gd name="T75" fmla="*/ 307 h 325"/>
                  <a:gd name="T76" fmla="*/ 125 w 377"/>
                  <a:gd name="T77" fmla="*/ 272 h 325"/>
                  <a:gd name="T78" fmla="*/ 125 w 377"/>
                  <a:gd name="T79" fmla="*/ 217 h 325"/>
                  <a:gd name="T80" fmla="*/ 125 w 377"/>
                  <a:gd name="T81" fmla="*/ 140 h 325"/>
                  <a:gd name="T82" fmla="*/ 270 w 377"/>
                  <a:gd name="T83" fmla="*/ 140 h 325"/>
                  <a:gd name="T84" fmla="*/ 322 w 377"/>
                  <a:gd name="T85" fmla="*/ 140 h 325"/>
                  <a:gd name="T86" fmla="*/ 359 w 377"/>
                  <a:gd name="T87" fmla="*/ 307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77" h="325">
                    <a:moveTo>
                      <a:pt x="359" y="108"/>
                    </a:moveTo>
                    <a:cubicBezTo>
                      <a:pt x="322" y="108"/>
                      <a:pt x="322" y="108"/>
                      <a:pt x="322" y="108"/>
                    </a:cubicBezTo>
                    <a:cubicBezTo>
                      <a:pt x="322" y="73"/>
                      <a:pt x="322" y="73"/>
                      <a:pt x="322" y="73"/>
                    </a:cubicBezTo>
                    <a:cubicBezTo>
                      <a:pt x="322" y="63"/>
                      <a:pt x="314" y="55"/>
                      <a:pt x="304" y="55"/>
                    </a:cubicBezTo>
                    <a:cubicBezTo>
                      <a:pt x="270" y="55"/>
                      <a:pt x="270" y="55"/>
                      <a:pt x="270" y="55"/>
                    </a:cubicBezTo>
                    <a:cubicBezTo>
                      <a:pt x="270" y="18"/>
                      <a:pt x="270" y="18"/>
                      <a:pt x="270" y="18"/>
                    </a:cubicBezTo>
                    <a:cubicBezTo>
                      <a:pt x="270" y="8"/>
                      <a:pt x="262" y="0"/>
                      <a:pt x="252" y="0"/>
                    </a:cubicBezTo>
                    <a:cubicBezTo>
                      <a:pt x="18" y="0"/>
                      <a:pt x="18" y="0"/>
                      <a:pt x="18" y="0"/>
                    </a:cubicBezTo>
                    <a:cubicBezTo>
                      <a:pt x="8" y="0"/>
                      <a:pt x="0" y="8"/>
                      <a:pt x="0" y="18"/>
                    </a:cubicBezTo>
                    <a:cubicBezTo>
                      <a:pt x="0" y="199"/>
                      <a:pt x="0" y="199"/>
                      <a:pt x="0" y="199"/>
                    </a:cubicBezTo>
                    <a:cubicBezTo>
                      <a:pt x="0" y="209"/>
                      <a:pt x="8" y="217"/>
                      <a:pt x="18" y="217"/>
                    </a:cubicBezTo>
                    <a:cubicBezTo>
                      <a:pt x="51" y="217"/>
                      <a:pt x="51" y="217"/>
                      <a:pt x="51" y="217"/>
                    </a:cubicBezTo>
                    <a:cubicBezTo>
                      <a:pt x="51" y="254"/>
                      <a:pt x="51" y="254"/>
                      <a:pt x="51" y="254"/>
                    </a:cubicBezTo>
                    <a:cubicBezTo>
                      <a:pt x="51" y="264"/>
                      <a:pt x="59" y="272"/>
                      <a:pt x="69" y="272"/>
                    </a:cubicBezTo>
                    <a:cubicBezTo>
                      <a:pt x="107" y="272"/>
                      <a:pt x="107" y="272"/>
                      <a:pt x="107" y="272"/>
                    </a:cubicBezTo>
                    <a:cubicBezTo>
                      <a:pt x="107" y="307"/>
                      <a:pt x="107" y="307"/>
                      <a:pt x="107" y="307"/>
                    </a:cubicBezTo>
                    <a:cubicBezTo>
                      <a:pt x="107" y="317"/>
                      <a:pt x="114" y="325"/>
                      <a:pt x="124" y="325"/>
                    </a:cubicBezTo>
                    <a:cubicBezTo>
                      <a:pt x="359" y="325"/>
                      <a:pt x="359" y="325"/>
                      <a:pt x="359" y="325"/>
                    </a:cubicBezTo>
                    <a:cubicBezTo>
                      <a:pt x="369" y="325"/>
                      <a:pt x="377" y="317"/>
                      <a:pt x="377" y="307"/>
                    </a:cubicBezTo>
                    <a:cubicBezTo>
                      <a:pt x="377" y="126"/>
                      <a:pt x="377" y="126"/>
                      <a:pt x="377" y="126"/>
                    </a:cubicBezTo>
                    <a:cubicBezTo>
                      <a:pt x="377" y="116"/>
                      <a:pt x="369" y="108"/>
                      <a:pt x="359" y="108"/>
                    </a:cubicBezTo>
                    <a:close/>
                    <a:moveTo>
                      <a:pt x="50" y="9"/>
                    </a:moveTo>
                    <a:cubicBezTo>
                      <a:pt x="54" y="9"/>
                      <a:pt x="57" y="13"/>
                      <a:pt x="57" y="17"/>
                    </a:cubicBezTo>
                    <a:cubicBezTo>
                      <a:pt x="57" y="21"/>
                      <a:pt x="54" y="24"/>
                      <a:pt x="50" y="24"/>
                    </a:cubicBezTo>
                    <a:cubicBezTo>
                      <a:pt x="46" y="24"/>
                      <a:pt x="42" y="21"/>
                      <a:pt x="42" y="17"/>
                    </a:cubicBezTo>
                    <a:cubicBezTo>
                      <a:pt x="42" y="13"/>
                      <a:pt x="46" y="9"/>
                      <a:pt x="50" y="9"/>
                    </a:cubicBezTo>
                    <a:close/>
                    <a:moveTo>
                      <a:pt x="26" y="9"/>
                    </a:moveTo>
                    <a:cubicBezTo>
                      <a:pt x="30" y="9"/>
                      <a:pt x="34" y="13"/>
                      <a:pt x="34" y="17"/>
                    </a:cubicBezTo>
                    <a:cubicBezTo>
                      <a:pt x="34" y="21"/>
                      <a:pt x="30" y="24"/>
                      <a:pt x="26" y="24"/>
                    </a:cubicBezTo>
                    <a:cubicBezTo>
                      <a:pt x="22" y="24"/>
                      <a:pt x="18" y="21"/>
                      <a:pt x="18" y="17"/>
                    </a:cubicBezTo>
                    <a:cubicBezTo>
                      <a:pt x="18" y="13"/>
                      <a:pt x="22" y="9"/>
                      <a:pt x="26" y="9"/>
                    </a:cubicBezTo>
                    <a:close/>
                    <a:moveTo>
                      <a:pt x="18" y="199"/>
                    </a:moveTo>
                    <a:cubicBezTo>
                      <a:pt x="18" y="31"/>
                      <a:pt x="18" y="31"/>
                      <a:pt x="18" y="31"/>
                    </a:cubicBezTo>
                    <a:cubicBezTo>
                      <a:pt x="252" y="31"/>
                      <a:pt x="252" y="31"/>
                      <a:pt x="252" y="31"/>
                    </a:cubicBezTo>
                    <a:cubicBezTo>
                      <a:pt x="252" y="55"/>
                      <a:pt x="252" y="55"/>
                      <a:pt x="252" y="55"/>
                    </a:cubicBezTo>
                    <a:cubicBezTo>
                      <a:pt x="69" y="55"/>
                      <a:pt x="69" y="55"/>
                      <a:pt x="69" y="55"/>
                    </a:cubicBezTo>
                    <a:cubicBezTo>
                      <a:pt x="59" y="55"/>
                      <a:pt x="51" y="63"/>
                      <a:pt x="51" y="73"/>
                    </a:cubicBezTo>
                    <a:cubicBezTo>
                      <a:pt x="51" y="199"/>
                      <a:pt x="51" y="199"/>
                      <a:pt x="51" y="199"/>
                    </a:cubicBezTo>
                    <a:lnTo>
                      <a:pt x="18" y="199"/>
                    </a:lnTo>
                    <a:close/>
                    <a:moveTo>
                      <a:pt x="109" y="72"/>
                    </a:moveTo>
                    <a:cubicBezTo>
                      <a:pt x="109" y="76"/>
                      <a:pt x="106" y="80"/>
                      <a:pt x="101" y="80"/>
                    </a:cubicBezTo>
                    <a:cubicBezTo>
                      <a:pt x="97" y="80"/>
                      <a:pt x="94" y="76"/>
                      <a:pt x="94" y="72"/>
                    </a:cubicBezTo>
                    <a:cubicBezTo>
                      <a:pt x="94" y="68"/>
                      <a:pt x="97" y="64"/>
                      <a:pt x="101" y="64"/>
                    </a:cubicBezTo>
                    <a:cubicBezTo>
                      <a:pt x="106" y="64"/>
                      <a:pt x="109" y="68"/>
                      <a:pt x="109" y="72"/>
                    </a:cubicBezTo>
                    <a:close/>
                    <a:moveTo>
                      <a:pt x="85" y="72"/>
                    </a:moveTo>
                    <a:cubicBezTo>
                      <a:pt x="85" y="76"/>
                      <a:pt x="82" y="80"/>
                      <a:pt x="78" y="80"/>
                    </a:cubicBezTo>
                    <a:cubicBezTo>
                      <a:pt x="73" y="80"/>
                      <a:pt x="70" y="76"/>
                      <a:pt x="70" y="72"/>
                    </a:cubicBezTo>
                    <a:cubicBezTo>
                      <a:pt x="70" y="68"/>
                      <a:pt x="73" y="64"/>
                      <a:pt x="78" y="64"/>
                    </a:cubicBezTo>
                    <a:cubicBezTo>
                      <a:pt x="82" y="64"/>
                      <a:pt x="85" y="68"/>
                      <a:pt x="85" y="72"/>
                    </a:cubicBezTo>
                    <a:close/>
                    <a:moveTo>
                      <a:pt x="70" y="254"/>
                    </a:moveTo>
                    <a:cubicBezTo>
                      <a:pt x="70" y="217"/>
                      <a:pt x="70" y="217"/>
                      <a:pt x="70" y="217"/>
                    </a:cubicBezTo>
                    <a:cubicBezTo>
                      <a:pt x="70" y="199"/>
                      <a:pt x="70" y="199"/>
                      <a:pt x="70" y="199"/>
                    </a:cubicBezTo>
                    <a:cubicBezTo>
                      <a:pt x="70" y="87"/>
                      <a:pt x="70" y="87"/>
                      <a:pt x="70" y="87"/>
                    </a:cubicBezTo>
                    <a:cubicBezTo>
                      <a:pt x="252" y="87"/>
                      <a:pt x="252" y="87"/>
                      <a:pt x="252" y="87"/>
                    </a:cubicBezTo>
                    <a:cubicBezTo>
                      <a:pt x="270" y="87"/>
                      <a:pt x="270" y="87"/>
                      <a:pt x="270" y="87"/>
                    </a:cubicBezTo>
                    <a:cubicBezTo>
                      <a:pt x="304" y="87"/>
                      <a:pt x="304" y="87"/>
                      <a:pt x="304" y="87"/>
                    </a:cubicBezTo>
                    <a:cubicBezTo>
                      <a:pt x="304" y="108"/>
                      <a:pt x="304" y="108"/>
                      <a:pt x="304" y="108"/>
                    </a:cubicBezTo>
                    <a:cubicBezTo>
                      <a:pt x="270" y="108"/>
                      <a:pt x="270" y="108"/>
                      <a:pt x="270" y="108"/>
                    </a:cubicBezTo>
                    <a:cubicBezTo>
                      <a:pt x="252" y="108"/>
                      <a:pt x="252" y="108"/>
                      <a:pt x="252" y="108"/>
                    </a:cubicBezTo>
                    <a:cubicBezTo>
                      <a:pt x="124" y="108"/>
                      <a:pt x="124" y="108"/>
                      <a:pt x="124" y="108"/>
                    </a:cubicBezTo>
                    <a:cubicBezTo>
                      <a:pt x="114" y="108"/>
                      <a:pt x="107" y="116"/>
                      <a:pt x="107" y="126"/>
                    </a:cubicBezTo>
                    <a:cubicBezTo>
                      <a:pt x="107" y="199"/>
                      <a:pt x="107" y="199"/>
                      <a:pt x="107" y="199"/>
                    </a:cubicBezTo>
                    <a:cubicBezTo>
                      <a:pt x="107" y="217"/>
                      <a:pt x="107" y="217"/>
                      <a:pt x="107" y="217"/>
                    </a:cubicBezTo>
                    <a:cubicBezTo>
                      <a:pt x="107" y="254"/>
                      <a:pt x="107" y="254"/>
                      <a:pt x="107" y="254"/>
                    </a:cubicBezTo>
                    <a:lnTo>
                      <a:pt x="70" y="254"/>
                    </a:lnTo>
                    <a:close/>
                    <a:moveTo>
                      <a:pt x="164" y="125"/>
                    </a:moveTo>
                    <a:cubicBezTo>
                      <a:pt x="164" y="129"/>
                      <a:pt x="161" y="133"/>
                      <a:pt x="156" y="133"/>
                    </a:cubicBezTo>
                    <a:cubicBezTo>
                      <a:pt x="152" y="133"/>
                      <a:pt x="149" y="129"/>
                      <a:pt x="149" y="125"/>
                    </a:cubicBezTo>
                    <a:cubicBezTo>
                      <a:pt x="149" y="121"/>
                      <a:pt x="152" y="118"/>
                      <a:pt x="156" y="118"/>
                    </a:cubicBezTo>
                    <a:cubicBezTo>
                      <a:pt x="161" y="118"/>
                      <a:pt x="164" y="121"/>
                      <a:pt x="164" y="125"/>
                    </a:cubicBezTo>
                    <a:close/>
                    <a:moveTo>
                      <a:pt x="140" y="125"/>
                    </a:moveTo>
                    <a:cubicBezTo>
                      <a:pt x="140" y="129"/>
                      <a:pt x="137" y="133"/>
                      <a:pt x="133" y="133"/>
                    </a:cubicBezTo>
                    <a:cubicBezTo>
                      <a:pt x="129" y="133"/>
                      <a:pt x="125" y="129"/>
                      <a:pt x="125" y="125"/>
                    </a:cubicBezTo>
                    <a:cubicBezTo>
                      <a:pt x="125" y="121"/>
                      <a:pt x="129" y="118"/>
                      <a:pt x="133" y="118"/>
                    </a:cubicBezTo>
                    <a:cubicBezTo>
                      <a:pt x="137" y="118"/>
                      <a:pt x="140" y="121"/>
                      <a:pt x="140" y="125"/>
                    </a:cubicBezTo>
                    <a:close/>
                    <a:moveTo>
                      <a:pt x="359" y="307"/>
                    </a:moveTo>
                    <a:cubicBezTo>
                      <a:pt x="125" y="307"/>
                      <a:pt x="125" y="307"/>
                      <a:pt x="125" y="307"/>
                    </a:cubicBezTo>
                    <a:cubicBezTo>
                      <a:pt x="125" y="272"/>
                      <a:pt x="125" y="272"/>
                      <a:pt x="125" y="272"/>
                    </a:cubicBezTo>
                    <a:cubicBezTo>
                      <a:pt x="125" y="254"/>
                      <a:pt x="125" y="254"/>
                      <a:pt x="125" y="254"/>
                    </a:cubicBezTo>
                    <a:cubicBezTo>
                      <a:pt x="125" y="217"/>
                      <a:pt x="125" y="217"/>
                      <a:pt x="125" y="217"/>
                    </a:cubicBezTo>
                    <a:cubicBezTo>
                      <a:pt x="125" y="199"/>
                      <a:pt x="125" y="199"/>
                      <a:pt x="125" y="199"/>
                    </a:cubicBezTo>
                    <a:cubicBezTo>
                      <a:pt x="125" y="140"/>
                      <a:pt x="125" y="140"/>
                      <a:pt x="125" y="140"/>
                    </a:cubicBezTo>
                    <a:cubicBezTo>
                      <a:pt x="252" y="140"/>
                      <a:pt x="252" y="140"/>
                      <a:pt x="252" y="140"/>
                    </a:cubicBezTo>
                    <a:cubicBezTo>
                      <a:pt x="270" y="140"/>
                      <a:pt x="270" y="140"/>
                      <a:pt x="270" y="140"/>
                    </a:cubicBezTo>
                    <a:cubicBezTo>
                      <a:pt x="304" y="140"/>
                      <a:pt x="304" y="140"/>
                      <a:pt x="304" y="140"/>
                    </a:cubicBezTo>
                    <a:cubicBezTo>
                      <a:pt x="322" y="140"/>
                      <a:pt x="322" y="140"/>
                      <a:pt x="322" y="140"/>
                    </a:cubicBezTo>
                    <a:cubicBezTo>
                      <a:pt x="359" y="140"/>
                      <a:pt x="359" y="140"/>
                      <a:pt x="359" y="140"/>
                    </a:cubicBezTo>
                    <a:lnTo>
                      <a:pt x="359" y="30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21" tIns="46610" rIns="93221" bIns="46610" numCol="1" anchor="t" anchorCtr="0" compatLnSpc="1">
                <a:prstTxWarp prst="textNoShape">
                  <a:avLst/>
                </a:prstTxWarp>
              </a:bodyPr>
              <a:lstStyle/>
              <a:p>
                <a:pPr defTabSz="932060">
                  <a:defRPr/>
                </a:pPr>
                <a:endParaRPr lang="en-US" sz="1836" kern="0">
                  <a:solidFill>
                    <a:srgbClr val="FFFFFF"/>
                  </a:solidFill>
                  <a:latin typeface="Segoe UI"/>
                </a:endParaRPr>
              </a:p>
            </p:txBody>
          </p:sp>
          <p:sp>
            <p:nvSpPr>
              <p:cNvPr id="110" name="Rectangle 19"/>
              <p:cNvSpPr>
                <a:spLocks noChangeArrowheads="1"/>
              </p:cNvSpPr>
              <p:nvPr/>
            </p:nvSpPr>
            <p:spPr bwMode="auto">
              <a:xfrm>
                <a:off x="8135938" y="4025900"/>
                <a:ext cx="98425" cy="185738"/>
              </a:xfrm>
              <a:prstGeom prst="rect">
                <a:avLst/>
              </a:prstGeom>
              <a:solidFill>
                <a:schemeClr val="tx1"/>
              </a:solidFill>
              <a:ln w="9525">
                <a:noFill/>
                <a:miter lim="800000"/>
                <a:headEnd/>
                <a:tailEnd/>
              </a:ln>
              <a:extLst/>
            </p:spPr>
            <p:txBody>
              <a:bodyPr vert="horz" wrap="square" lIns="93221" tIns="46610" rIns="93221" bIns="46610" numCol="1" anchor="t" anchorCtr="0" compatLnSpc="1">
                <a:prstTxWarp prst="textNoShape">
                  <a:avLst/>
                </a:prstTxWarp>
              </a:bodyPr>
              <a:lstStyle/>
              <a:p>
                <a:pPr defTabSz="932060">
                  <a:defRPr/>
                </a:pPr>
                <a:endParaRPr lang="en-US" sz="1836" kern="0">
                  <a:solidFill>
                    <a:srgbClr val="FFFFFF"/>
                  </a:solidFill>
                  <a:latin typeface="Segoe UI"/>
                </a:endParaRPr>
              </a:p>
            </p:txBody>
          </p:sp>
          <p:sp>
            <p:nvSpPr>
              <p:cNvPr id="111" name="Rectangle 20"/>
              <p:cNvSpPr>
                <a:spLocks noChangeArrowheads="1"/>
              </p:cNvSpPr>
              <p:nvPr/>
            </p:nvSpPr>
            <p:spPr bwMode="auto">
              <a:xfrm>
                <a:off x="8294688" y="3984625"/>
                <a:ext cx="98425" cy="227013"/>
              </a:xfrm>
              <a:prstGeom prst="rect">
                <a:avLst/>
              </a:prstGeom>
              <a:solidFill>
                <a:schemeClr val="tx1"/>
              </a:solidFill>
              <a:ln w="9525">
                <a:noFill/>
                <a:miter lim="800000"/>
                <a:headEnd/>
                <a:tailEnd/>
              </a:ln>
              <a:extLst/>
            </p:spPr>
            <p:txBody>
              <a:bodyPr vert="horz" wrap="square" lIns="93221" tIns="46610" rIns="93221" bIns="46610" numCol="1" anchor="t" anchorCtr="0" compatLnSpc="1">
                <a:prstTxWarp prst="textNoShape">
                  <a:avLst/>
                </a:prstTxWarp>
              </a:bodyPr>
              <a:lstStyle/>
              <a:p>
                <a:pPr defTabSz="932060">
                  <a:defRPr/>
                </a:pPr>
                <a:endParaRPr lang="en-US" sz="1836" kern="0">
                  <a:solidFill>
                    <a:srgbClr val="FFFFFF"/>
                  </a:solidFill>
                  <a:latin typeface="Segoe UI"/>
                </a:endParaRPr>
              </a:p>
            </p:txBody>
          </p:sp>
          <p:sp>
            <p:nvSpPr>
              <p:cNvPr id="112" name="Rectangle 21"/>
              <p:cNvSpPr>
                <a:spLocks noChangeArrowheads="1"/>
              </p:cNvSpPr>
              <p:nvPr/>
            </p:nvSpPr>
            <p:spPr bwMode="auto">
              <a:xfrm>
                <a:off x="8456613" y="3922713"/>
                <a:ext cx="98425" cy="288925"/>
              </a:xfrm>
              <a:prstGeom prst="rect">
                <a:avLst/>
              </a:prstGeom>
              <a:solidFill>
                <a:schemeClr val="tx1"/>
              </a:solidFill>
              <a:ln w="9525">
                <a:noFill/>
                <a:miter lim="800000"/>
                <a:headEnd/>
                <a:tailEnd/>
              </a:ln>
              <a:extLst/>
            </p:spPr>
            <p:txBody>
              <a:bodyPr vert="horz" wrap="square" lIns="93221" tIns="46610" rIns="93221" bIns="46610" numCol="1" anchor="t" anchorCtr="0" compatLnSpc="1">
                <a:prstTxWarp prst="textNoShape">
                  <a:avLst/>
                </a:prstTxWarp>
              </a:bodyPr>
              <a:lstStyle/>
              <a:p>
                <a:pPr defTabSz="932060">
                  <a:defRPr/>
                </a:pPr>
                <a:endParaRPr lang="en-US" sz="1836" kern="0">
                  <a:solidFill>
                    <a:srgbClr val="FFFFFF"/>
                  </a:solidFill>
                  <a:latin typeface="Segoe UI"/>
                </a:endParaRPr>
              </a:p>
            </p:txBody>
          </p:sp>
          <p:sp>
            <p:nvSpPr>
              <p:cNvPr id="113" name="Rectangle 22"/>
              <p:cNvSpPr>
                <a:spLocks noChangeArrowheads="1"/>
              </p:cNvSpPr>
              <p:nvPr/>
            </p:nvSpPr>
            <p:spPr bwMode="auto">
              <a:xfrm>
                <a:off x="8615363" y="3840163"/>
                <a:ext cx="98425" cy="371475"/>
              </a:xfrm>
              <a:prstGeom prst="rect">
                <a:avLst/>
              </a:prstGeom>
              <a:solidFill>
                <a:schemeClr val="tx1"/>
              </a:solidFill>
              <a:ln w="9525">
                <a:noFill/>
                <a:miter lim="800000"/>
                <a:headEnd/>
                <a:tailEnd/>
              </a:ln>
              <a:extLst/>
            </p:spPr>
            <p:txBody>
              <a:bodyPr vert="horz" wrap="square" lIns="93221" tIns="46610" rIns="93221" bIns="46610" numCol="1" anchor="t" anchorCtr="0" compatLnSpc="1">
                <a:prstTxWarp prst="textNoShape">
                  <a:avLst/>
                </a:prstTxWarp>
              </a:bodyPr>
              <a:lstStyle/>
              <a:p>
                <a:pPr defTabSz="932060">
                  <a:defRPr/>
                </a:pPr>
                <a:endParaRPr lang="en-US" sz="1836" kern="0">
                  <a:solidFill>
                    <a:srgbClr val="FFFFFF"/>
                  </a:solidFill>
                  <a:latin typeface="Segoe UI"/>
                </a:endParaRPr>
              </a:p>
            </p:txBody>
          </p:sp>
        </p:grpSp>
      </p:grpSp>
      <p:grpSp>
        <p:nvGrpSpPr>
          <p:cNvPr id="7" name="Group 6"/>
          <p:cNvGrpSpPr/>
          <p:nvPr/>
        </p:nvGrpSpPr>
        <p:grpSpPr>
          <a:xfrm>
            <a:off x="567137" y="2155579"/>
            <a:ext cx="5394815" cy="3604523"/>
            <a:chOff x="157990" y="1836471"/>
            <a:chExt cx="5395580" cy="3605034"/>
          </a:xfrm>
        </p:grpSpPr>
        <p:grpSp>
          <p:nvGrpSpPr>
            <p:cNvPr id="75" name="Group 74"/>
            <p:cNvGrpSpPr>
              <a:grpSpLocks noChangeAspect="1"/>
            </p:cNvGrpSpPr>
            <p:nvPr/>
          </p:nvGrpSpPr>
          <p:grpSpPr bwMode="auto">
            <a:xfrm>
              <a:off x="1866658" y="1836471"/>
              <a:ext cx="1978244" cy="1889391"/>
              <a:chOff x="405" y="668"/>
              <a:chExt cx="3117" cy="2977"/>
            </a:xfrm>
          </p:grpSpPr>
          <p:sp>
            <p:nvSpPr>
              <p:cNvPr id="76" name="AutoShape 3"/>
              <p:cNvSpPr>
                <a:spLocks noChangeAspect="1" noChangeArrowheads="1" noTextEdit="1"/>
              </p:cNvSpPr>
              <p:nvPr/>
            </p:nvSpPr>
            <p:spPr bwMode="auto">
              <a:xfrm>
                <a:off x="406" y="668"/>
                <a:ext cx="3116" cy="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77" name="Freeform 5"/>
              <p:cNvSpPr>
                <a:spLocks/>
              </p:cNvSpPr>
              <p:nvPr/>
            </p:nvSpPr>
            <p:spPr bwMode="auto">
              <a:xfrm>
                <a:off x="412" y="676"/>
                <a:ext cx="3102" cy="2962"/>
              </a:xfrm>
              <a:custGeom>
                <a:avLst/>
                <a:gdLst>
                  <a:gd name="T0" fmla="*/ 2649 w 2649"/>
                  <a:gd name="T1" fmla="*/ 2496 h 2529"/>
                  <a:gd name="T2" fmla="*/ 2616 w 2649"/>
                  <a:gd name="T3" fmla="*/ 2529 h 2529"/>
                  <a:gd name="T4" fmla="*/ 33 w 2649"/>
                  <a:gd name="T5" fmla="*/ 2529 h 2529"/>
                  <a:gd name="T6" fmla="*/ 0 w 2649"/>
                  <a:gd name="T7" fmla="*/ 2496 h 2529"/>
                  <a:gd name="T8" fmla="*/ 0 w 2649"/>
                  <a:gd name="T9" fmla="*/ 33 h 2529"/>
                  <a:gd name="T10" fmla="*/ 33 w 2649"/>
                  <a:gd name="T11" fmla="*/ 0 h 2529"/>
                  <a:gd name="T12" fmla="*/ 2616 w 2649"/>
                  <a:gd name="T13" fmla="*/ 0 h 2529"/>
                  <a:gd name="T14" fmla="*/ 2649 w 2649"/>
                  <a:gd name="T15" fmla="*/ 33 h 2529"/>
                  <a:gd name="T16" fmla="*/ 2649 w 2649"/>
                  <a:gd name="T17" fmla="*/ 2496 h 2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49" h="2529">
                    <a:moveTo>
                      <a:pt x="2649" y="2496"/>
                    </a:moveTo>
                    <a:cubicBezTo>
                      <a:pt x="2649" y="2514"/>
                      <a:pt x="2634" y="2529"/>
                      <a:pt x="2616" y="2529"/>
                    </a:cubicBezTo>
                    <a:cubicBezTo>
                      <a:pt x="33" y="2529"/>
                      <a:pt x="33" y="2529"/>
                      <a:pt x="33" y="2529"/>
                    </a:cubicBezTo>
                    <a:cubicBezTo>
                      <a:pt x="15" y="2529"/>
                      <a:pt x="0" y="2514"/>
                      <a:pt x="0" y="2496"/>
                    </a:cubicBezTo>
                    <a:cubicBezTo>
                      <a:pt x="0" y="33"/>
                      <a:pt x="0" y="33"/>
                      <a:pt x="0" y="33"/>
                    </a:cubicBezTo>
                    <a:cubicBezTo>
                      <a:pt x="0" y="14"/>
                      <a:pt x="15" y="0"/>
                      <a:pt x="33" y="0"/>
                    </a:cubicBezTo>
                    <a:cubicBezTo>
                      <a:pt x="2616" y="0"/>
                      <a:pt x="2616" y="0"/>
                      <a:pt x="2616" y="0"/>
                    </a:cubicBezTo>
                    <a:cubicBezTo>
                      <a:pt x="2634" y="0"/>
                      <a:pt x="2649" y="14"/>
                      <a:pt x="2649" y="33"/>
                    </a:cubicBezTo>
                    <a:cubicBezTo>
                      <a:pt x="2649" y="2496"/>
                      <a:pt x="2649" y="2496"/>
                      <a:pt x="2649" y="2496"/>
                    </a:cubicBezTo>
                  </a:path>
                </a:pathLst>
              </a:custGeom>
              <a:solidFill>
                <a:srgbClr val="022D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78" name="Freeform 6"/>
              <p:cNvSpPr>
                <a:spLocks/>
              </p:cNvSpPr>
              <p:nvPr/>
            </p:nvSpPr>
            <p:spPr bwMode="auto">
              <a:xfrm>
                <a:off x="405" y="669"/>
                <a:ext cx="3116" cy="2976"/>
              </a:xfrm>
              <a:custGeom>
                <a:avLst/>
                <a:gdLst>
                  <a:gd name="T0" fmla="*/ 2655 w 2661"/>
                  <a:gd name="T1" fmla="*/ 2502 h 2541"/>
                  <a:gd name="T2" fmla="*/ 2649 w 2661"/>
                  <a:gd name="T3" fmla="*/ 2502 h 2541"/>
                  <a:gd name="T4" fmla="*/ 2641 w 2661"/>
                  <a:gd name="T5" fmla="*/ 2521 h 2541"/>
                  <a:gd name="T6" fmla="*/ 2622 w 2661"/>
                  <a:gd name="T7" fmla="*/ 2529 h 2541"/>
                  <a:gd name="T8" fmla="*/ 39 w 2661"/>
                  <a:gd name="T9" fmla="*/ 2529 h 2541"/>
                  <a:gd name="T10" fmla="*/ 20 w 2661"/>
                  <a:gd name="T11" fmla="*/ 2521 h 2541"/>
                  <a:gd name="T12" fmla="*/ 12 w 2661"/>
                  <a:gd name="T13" fmla="*/ 2502 h 2541"/>
                  <a:gd name="T14" fmla="*/ 12 w 2661"/>
                  <a:gd name="T15" fmla="*/ 39 h 2541"/>
                  <a:gd name="T16" fmla="*/ 20 w 2661"/>
                  <a:gd name="T17" fmla="*/ 20 h 2541"/>
                  <a:gd name="T18" fmla="*/ 39 w 2661"/>
                  <a:gd name="T19" fmla="*/ 12 h 2541"/>
                  <a:gd name="T20" fmla="*/ 2622 w 2661"/>
                  <a:gd name="T21" fmla="*/ 12 h 2541"/>
                  <a:gd name="T22" fmla="*/ 2641 w 2661"/>
                  <a:gd name="T23" fmla="*/ 20 h 2541"/>
                  <a:gd name="T24" fmla="*/ 2649 w 2661"/>
                  <a:gd name="T25" fmla="*/ 39 h 2541"/>
                  <a:gd name="T26" fmla="*/ 2649 w 2661"/>
                  <a:gd name="T27" fmla="*/ 2502 h 2541"/>
                  <a:gd name="T28" fmla="*/ 2655 w 2661"/>
                  <a:gd name="T29" fmla="*/ 2502 h 2541"/>
                  <a:gd name="T30" fmla="*/ 2661 w 2661"/>
                  <a:gd name="T31" fmla="*/ 2502 h 2541"/>
                  <a:gd name="T32" fmla="*/ 2661 w 2661"/>
                  <a:gd name="T33" fmla="*/ 39 h 2541"/>
                  <a:gd name="T34" fmla="*/ 2622 w 2661"/>
                  <a:gd name="T35" fmla="*/ 0 h 2541"/>
                  <a:gd name="T36" fmla="*/ 39 w 2661"/>
                  <a:gd name="T37" fmla="*/ 0 h 2541"/>
                  <a:gd name="T38" fmla="*/ 0 w 2661"/>
                  <a:gd name="T39" fmla="*/ 39 h 2541"/>
                  <a:gd name="T40" fmla="*/ 0 w 2661"/>
                  <a:gd name="T41" fmla="*/ 2502 h 2541"/>
                  <a:gd name="T42" fmla="*/ 39 w 2661"/>
                  <a:gd name="T43" fmla="*/ 2541 h 2541"/>
                  <a:gd name="T44" fmla="*/ 2622 w 2661"/>
                  <a:gd name="T45" fmla="*/ 2541 h 2541"/>
                  <a:gd name="T46" fmla="*/ 2661 w 2661"/>
                  <a:gd name="T47" fmla="*/ 2502 h 2541"/>
                  <a:gd name="T48" fmla="*/ 2655 w 2661"/>
                  <a:gd name="T49" fmla="*/ 2502 h 2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61" h="2541">
                    <a:moveTo>
                      <a:pt x="2655" y="2502"/>
                    </a:moveTo>
                    <a:cubicBezTo>
                      <a:pt x="2649" y="2502"/>
                      <a:pt x="2649" y="2502"/>
                      <a:pt x="2649" y="2502"/>
                    </a:cubicBezTo>
                    <a:cubicBezTo>
                      <a:pt x="2649" y="2509"/>
                      <a:pt x="2646" y="2516"/>
                      <a:pt x="2641" y="2521"/>
                    </a:cubicBezTo>
                    <a:cubicBezTo>
                      <a:pt x="2636" y="2526"/>
                      <a:pt x="2629" y="2529"/>
                      <a:pt x="2622" y="2529"/>
                    </a:cubicBezTo>
                    <a:cubicBezTo>
                      <a:pt x="39" y="2529"/>
                      <a:pt x="39" y="2529"/>
                      <a:pt x="39" y="2529"/>
                    </a:cubicBezTo>
                    <a:cubicBezTo>
                      <a:pt x="32" y="2529"/>
                      <a:pt x="25" y="2526"/>
                      <a:pt x="20" y="2521"/>
                    </a:cubicBezTo>
                    <a:cubicBezTo>
                      <a:pt x="15" y="2516"/>
                      <a:pt x="12" y="2509"/>
                      <a:pt x="12" y="2502"/>
                    </a:cubicBezTo>
                    <a:cubicBezTo>
                      <a:pt x="12" y="39"/>
                      <a:pt x="12" y="39"/>
                      <a:pt x="12" y="39"/>
                    </a:cubicBezTo>
                    <a:cubicBezTo>
                      <a:pt x="12" y="31"/>
                      <a:pt x="15" y="25"/>
                      <a:pt x="20" y="20"/>
                    </a:cubicBezTo>
                    <a:cubicBezTo>
                      <a:pt x="25" y="15"/>
                      <a:pt x="32" y="12"/>
                      <a:pt x="39" y="12"/>
                    </a:cubicBezTo>
                    <a:cubicBezTo>
                      <a:pt x="2622" y="12"/>
                      <a:pt x="2622" y="12"/>
                      <a:pt x="2622" y="12"/>
                    </a:cubicBezTo>
                    <a:cubicBezTo>
                      <a:pt x="2629" y="12"/>
                      <a:pt x="2636" y="15"/>
                      <a:pt x="2641" y="20"/>
                    </a:cubicBezTo>
                    <a:cubicBezTo>
                      <a:pt x="2646" y="25"/>
                      <a:pt x="2649" y="31"/>
                      <a:pt x="2649" y="39"/>
                    </a:cubicBezTo>
                    <a:cubicBezTo>
                      <a:pt x="2649" y="2502"/>
                      <a:pt x="2649" y="2502"/>
                      <a:pt x="2649" y="2502"/>
                    </a:cubicBezTo>
                    <a:cubicBezTo>
                      <a:pt x="2655" y="2502"/>
                      <a:pt x="2655" y="2502"/>
                      <a:pt x="2655" y="2502"/>
                    </a:cubicBezTo>
                    <a:cubicBezTo>
                      <a:pt x="2661" y="2502"/>
                      <a:pt x="2661" y="2502"/>
                      <a:pt x="2661" y="2502"/>
                    </a:cubicBezTo>
                    <a:cubicBezTo>
                      <a:pt x="2661" y="39"/>
                      <a:pt x="2661" y="39"/>
                      <a:pt x="2661" y="39"/>
                    </a:cubicBezTo>
                    <a:cubicBezTo>
                      <a:pt x="2661" y="17"/>
                      <a:pt x="2643" y="0"/>
                      <a:pt x="2622" y="0"/>
                    </a:cubicBezTo>
                    <a:cubicBezTo>
                      <a:pt x="39" y="0"/>
                      <a:pt x="39" y="0"/>
                      <a:pt x="39" y="0"/>
                    </a:cubicBezTo>
                    <a:cubicBezTo>
                      <a:pt x="18" y="0"/>
                      <a:pt x="0" y="17"/>
                      <a:pt x="0" y="39"/>
                    </a:cubicBezTo>
                    <a:cubicBezTo>
                      <a:pt x="0" y="2502"/>
                      <a:pt x="0" y="2502"/>
                      <a:pt x="0" y="2502"/>
                    </a:cubicBezTo>
                    <a:cubicBezTo>
                      <a:pt x="0" y="2523"/>
                      <a:pt x="18" y="2541"/>
                      <a:pt x="39" y="2541"/>
                    </a:cubicBezTo>
                    <a:cubicBezTo>
                      <a:pt x="2622" y="2541"/>
                      <a:pt x="2622" y="2541"/>
                      <a:pt x="2622" y="2541"/>
                    </a:cubicBezTo>
                    <a:cubicBezTo>
                      <a:pt x="2643" y="2541"/>
                      <a:pt x="2661" y="2523"/>
                      <a:pt x="2661" y="2502"/>
                    </a:cubicBezTo>
                    <a:lnTo>
                      <a:pt x="2655" y="25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79" name="Freeform 7"/>
              <p:cNvSpPr>
                <a:spLocks/>
              </p:cNvSpPr>
              <p:nvPr/>
            </p:nvSpPr>
            <p:spPr bwMode="auto">
              <a:xfrm>
                <a:off x="999" y="1251"/>
                <a:ext cx="1928" cy="1927"/>
              </a:xfrm>
              <a:custGeom>
                <a:avLst/>
                <a:gdLst>
                  <a:gd name="T0" fmla="*/ 878 w 1647"/>
                  <a:gd name="T1" fmla="*/ 19 h 1645"/>
                  <a:gd name="T2" fmla="*/ 1628 w 1647"/>
                  <a:gd name="T3" fmla="*/ 821 h 1645"/>
                  <a:gd name="T4" fmla="*/ 1392 w 1647"/>
                  <a:gd name="T5" fmla="*/ 1390 h 1645"/>
                  <a:gd name="T6" fmla="*/ 823 w 1647"/>
                  <a:gd name="T7" fmla="*/ 1626 h 1645"/>
                  <a:gd name="T8" fmla="*/ 255 w 1647"/>
                  <a:gd name="T9" fmla="*/ 1390 h 1645"/>
                  <a:gd name="T10" fmla="*/ 19 w 1647"/>
                  <a:gd name="T11" fmla="*/ 821 h 1645"/>
                  <a:gd name="T12" fmla="*/ 54 w 1647"/>
                  <a:gd name="T13" fmla="*/ 587 h 1645"/>
                  <a:gd name="T14" fmla="*/ 35 w 1647"/>
                  <a:gd name="T15" fmla="*/ 581 h 1645"/>
                  <a:gd name="T16" fmla="*/ 0 w 1647"/>
                  <a:gd name="T17" fmla="*/ 821 h 1645"/>
                  <a:gd name="T18" fmla="*/ 823 w 1647"/>
                  <a:gd name="T19" fmla="*/ 1645 h 1645"/>
                  <a:gd name="T20" fmla="*/ 1647 w 1647"/>
                  <a:gd name="T21" fmla="*/ 821 h 1645"/>
                  <a:gd name="T22" fmla="*/ 879 w 1647"/>
                  <a:gd name="T23" fmla="*/ 0 h 1645"/>
                  <a:gd name="T24" fmla="*/ 878 w 1647"/>
                  <a:gd name="T25" fmla="*/ 19 h 1645"/>
                  <a:gd name="T26" fmla="*/ 878 w 1647"/>
                  <a:gd name="T27" fmla="*/ 19 h 1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47" h="1645">
                    <a:moveTo>
                      <a:pt x="878" y="19"/>
                    </a:moveTo>
                    <a:cubicBezTo>
                      <a:pt x="1297" y="46"/>
                      <a:pt x="1628" y="395"/>
                      <a:pt x="1628" y="821"/>
                    </a:cubicBezTo>
                    <a:cubicBezTo>
                      <a:pt x="1628" y="1043"/>
                      <a:pt x="1538" y="1245"/>
                      <a:pt x="1392" y="1390"/>
                    </a:cubicBezTo>
                    <a:cubicBezTo>
                      <a:pt x="1247" y="1536"/>
                      <a:pt x="1046" y="1626"/>
                      <a:pt x="823" y="1626"/>
                    </a:cubicBezTo>
                    <a:cubicBezTo>
                      <a:pt x="601" y="1626"/>
                      <a:pt x="400" y="1536"/>
                      <a:pt x="255" y="1390"/>
                    </a:cubicBezTo>
                    <a:cubicBezTo>
                      <a:pt x="109" y="1245"/>
                      <a:pt x="19" y="1043"/>
                      <a:pt x="19" y="821"/>
                    </a:cubicBezTo>
                    <a:cubicBezTo>
                      <a:pt x="19" y="740"/>
                      <a:pt x="31" y="661"/>
                      <a:pt x="54" y="587"/>
                    </a:cubicBezTo>
                    <a:cubicBezTo>
                      <a:pt x="35" y="581"/>
                      <a:pt x="35" y="581"/>
                      <a:pt x="35" y="581"/>
                    </a:cubicBezTo>
                    <a:cubicBezTo>
                      <a:pt x="12" y="657"/>
                      <a:pt x="0" y="738"/>
                      <a:pt x="0" y="821"/>
                    </a:cubicBezTo>
                    <a:cubicBezTo>
                      <a:pt x="0" y="1276"/>
                      <a:pt x="369" y="1645"/>
                      <a:pt x="823" y="1645"/>
                    </a:cubicBezTo>
                    <a:cubicBezTo>
                      <a:pt x="1278" y="1645"/>
                      <a:pt x="1647" y="1276"/>
                      <a:pt x="1647" y="821"/>
                    </a:cubicBezTo>
                    <a:cubicBezTo>
                      <a:pt x="1647" y="385"/>
                      <a:pt x="1308" y="28"/>
                      <a:pt x="879" y="0"/>
                    </a:cubicBezTo>
                    <a:cubicBezTo>
                      <a:pt x="878" y="19"/>
                      <a:pt x="878" y="19"/>
                      <a:pt x="878" y="19"/>
                    </a:cubicBezTo>
                    <a:cubicBezTo>
                      <a:pt x="878" y="19"/>
                      <a:pt x="878" y="19"/>
                      <a:pt x="878" y="19"/>
                    </a:cubicBezTo>
                  </a:path>
                </a:pathLst>
              </a:custGeom>
              <a:solidFill>
                <a:srgbClr val="7C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80" name="Freeform 8"/>
              <p:cNvSpPr>
                <a:spLocks/>
              </p:cNvSpPr>
              <p:nvPr/>
            </p:nvSpPr>
            <p:spPr bwMode="auto">
              <a:xfrm>
                <a:off x="1962" y="1219"/>
                <a:ext cx="80" cy="89"/>
              </a:xfrm>
              <a:custGeom>
                <a:avLst/>
                <a:gdLst>
                  <a:gd name="T0" fmla="*/ 76 w 80"/>
                  <a:gd name="T1" fmla="*/ 89 h 89"/>
                  <a:gd name="T2" fmla="*/ 0 w 80"/>
                  <a:gd name="T3" fmla="*/ 41 h 89"/>
                  <a:gd name="T4" fmla="*/ 80 w 80"/>
                  <a:gd name="T5" fmla="*/ 0 h 89"/>
                  <a:gd name="T6" fmla="*/ 76 w 80"/>
                  <a:gd name="T7" fmla="*/ 89 h 89"/>
                </a:gdLst>
                <a:ahLst/>
                <a:cxnLst>
                  <a:cxn ang="0">
                    <a:pos x="T0" y="T1"/>
                  </a:cxn>
                  <a:cxn ang="0">
                    <a:pos x="T2" y="T3"/>
                  </a:cxn>
                  <a:cxn ang="0">
                    <a:pos x="T4" y="T5"/>
                  </a:cxn>
                  <a:cxn ang="0">
                    <a:pos x="T6" y="T7"/>
                  </a:cxn>
                </a:cxnLst>
                <a:rect l="0" t="0" r="r" b="b"/>
                <a:pathLst>
                  <a:path w="80" h="89">
                    <a:moveTo>
                      <a:pt x="76" y="89"/>
                    </a:moveTo>
                    <a:lnTo>
                      <a:pt x="0" y="41"/>
                    </a:lnTo>
                    <a:lnTo>
                      <a:pt x="80" y="0"/>
                    </a:lnTo>
                    <a:lnTo>
                      <a:pt x="76" y="89"/>
                    </a:lnTo>
                    <a:close/>
                  </a:path>
                </a:pathLst>
              </a:custGeom>
              <a:solidFill>
                <a:srgbClr val="7C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02" name="Freeform 9"/>
              <p:cNvSpPr>
                <a:spLocks/>
              </p:cNvSpPr>
              <p:nvPr/>
            </p:nvSpPr>
            <p:spPr bwMode="auto">
              <a:xfrm>
                <a:off x="1003" y="1891"/>
                <a:ext cx="94" cy="93"/>
              </a:xfrm>
              <a:custGeom>
                <a:avLst/>
                <a:gdLst>
                  <a:gd name="T0" fmla="*/ 74 w 80"/>
                  <a:gd name="T1" fmla="*/ 51 h 80"/>
                  <a:gd name="T2" fmla="*/ 51 w 80"/>
                  <a:gd name="T3" fmla="*/ 6 h 80"/>
                  <a:gd name="T4" fmla="*/ 6 w 80"/>
                  <a:gd name="T5" fmla="*/ 29 h 80"/>
                  <a:gd name="T6" fmla="*/ 29 w 80"/>
                  <a:gd name="T7" fmla="*/ 74 h 80"/>
                  <a:gd name="T8" fmla="*/ 74 w 80"/>
                  <a:gd name="T9" fmla="*/ 51 h 80"/>
                </a:gdLst>
                <a:ahLst/>
                <a:cxnLst>
                  <a:cxn ang="0">
                    <a:pos x="T0" y="T1"/>
                  </a:cxn>
                  <a:cxn ang="0">
                    <a:pos x="T2" y="T3"/>
                  </a:cxn>
                  <a:cxn ang="0">
                    <a:pos x="T4" y="T5"/>
                  </a:cxn>
                  <a:cxn ang="0">
                    <a:pos x="T6" y="T7"/>
                  </a:cxn>
                  <a:cxn ang="0">
                    <a:pos x="T8" y="T9"/>
                  </a:cxn>
                </a:cxnLst>
                <a:rect l="0" t="0" r="r" b="b"/>
                <a:pathLst>
                  <a:path w="80" h="80">
                    <a:moveTo>
                      <a:pt x="74" y="51"/>
                    </a:moveTo>
                    <a:cubicBezTo>
                      <a:pt x="80" y="32"/>
                      <a:pt x="70" y="12"/>
                      <a:pt x="51" y="6"/>
                    </a:cubicBezTo>
                    <a:cubicBezTo>
                      <a:pt x="32" y="0"/>
                      <a:pt x="12" y="10"/>
                      <a:pt x="6" y="29"/>
                    </a:cubicBezTo>
                    <a:cubicBezTo>
                      <a:pt x="0" y="47"/>
                      <a:pt x="10" y="68"/>
                      <a:pt x="29" y="74"/>
                    </a:cubicBezTo>
                    <a:cubicBezTo>
                      <a:pt x="48" y="80"/>
                      <a:pt x="68" y="70"/>
                      <a:pt x="74" y="51"/>
                    </a:cubicBezTo>
                    <a:close/>
                  </a:path>
                </a:pathLst>
              </a:custGeom>
              <a:solidFill>
                <a:srgbClr val="7C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06" name="Freeform 10"/>
              <p:cNvSpPr>
                <a:spLocks/>
              </p:cNvSpPr>
              <p:nvPr/>
            </p:nvSpPr>
            <p:spPr bwMode="auto">
              <a:xfrm>
                <a:off x="757" y="1125"/>
                <a:ext cx="824" cy="728"/>
              </a:xfrm>
              <a:custGeom>
                <a:avLst/>
                <a:gdLst>
                  <a:gd name="T0" fmla="*/ 540 w 703"/>
                  <a:gd name="T1" fmla="*/ 558 h 622"/>
                  <a:gd name="T2" fmla="*/ 352 w 703"/>
                  <a:gd name="T3" fmla="*/ 622 h 622"/>
                  <a:gd name="T4" fmla="*/ 104 w 703"/>
                  <a:gd name="T5" fmla="*/ 500 h 622"/>
                  <a:gd name="T6" fmla="*/ 162 w 703"/>
                  <a:gd name="T7" fmla="*/ 64 h 622"/>
                  <a:gd name="T8" fmla="*/ 351 w 703"/>
                  <a:gd name="T9" fmla="*/ 0 h 622"/>
                  <a:gd name="T10" fmla="*/ 598 w 703"/>
                  <a:gd name="T11" fmla="*/ 122 h 622"/>
                  <a:gd name="T12" fmla="*/ 540 w 703"/>
                  <a:gd name="T13" fmla="*/ 558 h 622"/>
                </a:gdLst>
                <a:ahLst/>
                <a:cxnLst>
                  <a:cxn ang="0">
                    <a:pos x="T0" y="T1"/>
                  </a:cxn>
                  <a:cxn ang="0">
                    <a:pos x="T2" y="T3"/>
                  </a:cxn>
                  <a:cxn ang="0">
                    <a:pos x="T4" y="T5"/>
                  </a:cxn>
                  <a:cxn ang="0">
                    <a:pos x="T6" y="T7"/>
                  </a:cxn>
                  <a:cxn ang="0">
                    <a:pos x="T8" y="T9"/>
                  </a:cxn>
                  <a:cxn ang="0">
                    <a:pos x="T10" y="T11"/>
                  </a:cxn>
                  <a:cxn ang="0">
                    <a:pos x="T12" y="T13"/>
                  </a:cxn>
                </a:cxnLst>
                <a:rect l="0" t="0" r="r" b="b"/>
                <a:pathLst>
                  <a:path w="703" h="622">
                    <a:moveTo>
                      <a:pt x="540" y="558"/>
                    </a:moveTo>
                    <a:cubicBezTo>
                      <a:pt x="484" y="601"/>
                      <a:pt x="418" y="622"/>
                      <a:pt x="352" y="622"/>
                    </a:cubicBezTo>
                    <a:cubicBezTo>
                      <a:pt x="258" y="622"/>
                      <a:pt x="166" y="580"/>
                      <a:pt x="104" y="500"/>
                    </a:cubicBezTo>
                    <a:cubicBezTo>
                      <a:pt x="0" y="364"/>
                      <a:pt x="26" y="169"/>
                      <a:pt x="162" y="64"/>
                    </a:cubicBezTo>
                    <a:cubicBezTo>
                      <a:pt x="219" y="21"/>
                      <a:pt x="285" y="0"/>
                      <a:pt x="351" y="0"/>
                    </a:cubicBezTo>
                    <a:cubicBezTo>
                      <a:pt x="445" y="0"/>
                      <a:pt x="537" y="42"/>
                      <a:pt x="598" y="122"/>
                    </a:cubicBezTo>
                    <a:cubicBezTo>
                      <a:pt x="703" y="259"/>
                      <a:pt x="677" y="454"/>
                      <a:pt x="540" y="558"/>
                    </a:cubicBezTo>
                    <a:close/>
                  </a:path>
                </a:pathLst>
              </a:custGeom>
              <a:solidFill>
                <a:srgbClr val="59B4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07" name="Freeform 11"/>
              <p:cNvSpPr>
                <a:spLocks/>
              </p:cNvSpPr>
              <p:nvPr/>
            </p:nvSpPr>
            <p:spPr bwMode="auto">
              <a:xfrm>
                <a:off x="757" y="1125"/>
                <a:ext cx="824" cy="728"/>
              </a:xfrm>
              <a:custGeom>
                <a:avLst/>
                <a:gdLst>
                  <a:gd name="T0" fmla="*/ 540 w 703"/>
                  <a:gd name="T1" fmla="*/ 558 h 622"/>
                  <a:gd name="T2" fmla="*/ 352 w 703"/>
                  <a:gd name="T3" fmla="*/ 622 h 622"/>
                  <a:gd name="T4" fmla="*/ 104 w 703"/>
                  <a:gd name="T5" fmla="*/ 500 h 622"/>
                  <a:gd name="T6" fmla="*/ 162 w 703"/>
                  <a:gd name="T7" fmla="*/ 64 h 622"/>
                  <a:gd name="T8" fmla="*/ 351 w 703"/>
                  <a:gd name="T9" fmla="*/ 0 h 622"/>
                  <a:gd name="T10" fmla="*/ 598 w 703"/>
                  <a:gd name="T11" fmla="*/ 122 h 622"/>
                  <a:gd name="T12" fmla="*/ 540 w 703"/>
                  <a:gd name="T13" fmla="*/ 558 h 622"/>
                </a:gdLst>
                <a:ahLst/>
                <a:cxnLst>
                  <a:cxn ang="0">
                    <a:pos x="T0" y="T1"/>
                  </a:cxn>
                  <a:cxn ang="0">
                    <a:pos x="T2" y="T3"/>
                  </a:cxn>
                  <a:cxn ang="0">
                    <a:pos x="T4" y="T5"/>
                  </a:cxn>
                  <a:cxn ang="0">
                    <a:pos x="T6" y="T7"/>
                  </a:cxn>
                  <a:cxn ang="0">
                    <a:pos x="T8" y="T9"/>
                  </a:cxn>
                  <a:cxn ang="0">
                    <a:pos x="T10" y="T11"/>
                  </a:cxn>
                  <a:cxn ang="0">
                    <a:pos x="T12" y="T13"/>
                  </a:cxn>
                </a:cxnLst>
                <a:rect l="0" t="0" r="r" b="b"/>
                <a:pathLst>
                  <a:path w="703" h="622">
                    <a:moveTo>
                      <a:pt x="540" y="558"/>
                    </a:moveTo>
                    <a:cubicBezTo>
                      <a:pt x="484" y="601"/>
                      <a:pt x="418" y="622"/>
                      <a:pt x="352" y="622"/>
                    </a:cubicBezTo>
                    <a:cubicBezTo>
                      <a:pt x="258" y="622"/>
                      <a:pt x="166" y="580"/>
                      <a:pt x="104" y="500"/>
                    </a:cubicBezTo>
                    <a:cubicBezTo>
                      <a:pt x="0" y="364"/>
                      <a:pt x="26" y="169"/>
                      <a:pt x="162" y="64"/>
                    </a:cubicBezTo>
                    <a:cubicBezTo>
                      <a:pt x="219" y="21"/>
                      <a:pt x="285" y="0"/>
                      <a:pt x="351" y="0"/>
                    </a:cubicBezTo>
                    <a:cubicBezTo>
                      <a:pt x="445" y="0"/>
                      <a:pt x="537" y="42"/>
                      <a:pt x="598" y="122"/>
                    </a:cubicBezTo>
                    <a:cubicBezTo>
                      <a:pt x="703" y="259"/>
                      <a:pt x="677" y="454"/>
                      <a:pt x="540" y="558"/>
                    </a:cubicBezTo>
                    <a:close/>
                  </a:path>
                </a:pathLst>
              </a:custGeom>
              <a:solidFill>
                <a:srgbClr val="59B4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14" name="Freeform 12"/>
              <p:cNvSpPr>
                <a:spLocks/>
              </p:cNvSpPr>
              <p:nvPr/>
            </p:nvSpPr>
            <p:spPr bwMode="auto">
              <a:xfrm>
                <a:off x="857" y="1234"/>
                <a:ext cx="99" cy="262"/>
              </a:xfrm>
              <a:custGeom>
                <a:avLst/>
                <a:gdLst>
                  <a:gd name="T0" fmla="*/ 54 w 85"/>
                  <a:gd name="T1" fmla="*/ 224 h 224"/>
                  <a:gd name="T2" fmla="*/ 85 w 85"/>
                  <a:gd name="T3" fmla="*/ 172 h 224"/>
                  <a:gd name="T4" fmla="*/ 44 w 85"/>
                  <a:gd name="T5" fmla="*/ 0 h 224"/>
                  <a:gd name="T6" fmla="*/ 10 w 85"/>
                  <a:gd name="T7" fmla="*/ 41 h 224"/>
                  <a:gd name="T8" fmla="*/ 54 w 85"/>
                  <a:gd name="T9" fmla="*/ 224 h 224"/>
                </a:gdLst>
                <a:ahLst/>
                <a:cxnLst>
                  <a:cxn ang="0">
                    <a:pos x="T0" y="T1"/>
                  </a:cxn>
                  <a:cxn ang="0">
                    <a:pos x="T2" y="T3"/>
                  </a:cxn>
                  <a:cxn ang="0">
                    <a:pos x="T4" y="T5"/>
                  </a:cxn>
                  <a:cxn ang="0">
                    <a:pos x="T6" y="T7"/>
                  </a:cxn>
                  <a:cxn ang="0">
                    <a:pos x="T8" y="T9"/>
                  </a:cxn>
                </a:cxnLst>
                <a:rect l="0" t="0" r="r" b="b"/>
                <a:pathLst>
                  <a:path w="85" h="224">
                    <a:moveTo>
                      <a:pt x="54" y="224"/>
                    </a:moveTo>
                    <a:cubicBezTo>
                      <a:pt x="63" y="207"/>
                      <a:pt x="73" y="189"/>
                      <a:pt x="85" y="172"/>
                    </a:cubicBezTo>
                    <a:cubicBezTo>
                      <a:pt x="36" y="94"/>
                      <a:pt x="38" y="30"/>
                      <a:pt x="44" y="0"/>
                    </a:cubicBezTo>
                    <a:cubicBezTo>
                      <a:pt x="31" y="13"/>
                      <a:pt x="20" y="27"/>
                      <a:pt x="10" y="41"/>
                    </a:cubicBezTo>
                    <a:cubicBezTo>
                      <a:pt x="0" y="81"/>
                      <a:pt x="0" y="146"/>
                      <a:pt x="54" y="2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15" name="Freeform 13"/>
              <p:cNvSpPr>
                <a:spLocks/>
              </p:cNvSpPr>
              <p:nvPr/>
            </p:nvSpPr>
            <p:spPr bwMode="auto">
              <a:xfrm>
                <a:off x="980" y="1508"/>
                <a:ext cx="490" cy="243"/>
              </a:xfrm>
              <a:custGeom>
                <a:avLst/>
                <a:gdLst>
                  <a:gd name="T0" fmla="*/ 88 w 419"/>
                  <a:gd name="T1" fmla="*/ 54 h 208"/>
                  <a:gd name="T2" fmla="*/ 29 w 419"/>
                  <a:gd name="T3" fmla="*/ 0 h 208"/>
                  <a:gd name="T4" fmla="*/ 0 w 419"/>
                  <a:gd name="T5" fmla="*/ 49 h 208"/>
                  <a:gd name="T6" fmla="*/ 54 w 419"/>
                  <a:gd name="T7" fmla="*/ 97 h 208"/>
                  <a:gd name="T8" fmla="*/ 379 w 419"/>
                  <a:gd name="T9" fmla="*/ 208 h 208"/>
                  <a:gd name="T10" fmla="*/ 419 w 419"/>
                  <a:gd name="T11" fmla="*/ 159 h 208"/>
                  <a:gd name="T12" fmla="*/ 88 w 419"/>
                  <a:gd name="T13" fmla="*/ 54 h 208"/>
                </a:gdLst>
                <a:ahLst/>
                <a:cxnLst>
                  <a:cxn ang="0">
                    <a:pos x="T0" y="T1"/>
                  </a:cxn>
                  <a:cxn ang="0">
                    <a:pos x="T2" y="T3"/>
                  </a:cxn>
                  <a:cxn ang="0">
                    <a:pos x="T4" y="T5"/>
                  </a:cxn>
                  <a:cxn ang="0">
                    <a:pos x="T6" y="T7"/>
                  </a:cxn>
                  <a:cxn ang="0">
                    <a:pos x="T8" y="T9"/>
                  </a:cxn>
                  <a:cxn ang="0">
                    <a:pos x="T10" y="T11"/>
                  </a:cxn>
                  <a:cxn ang="0">
                    <a:pos x="T12" y="T13"/>
                  </a:cxn>
                </a:cxnLst>
                <a:rect l="0" t="0" r="r" b="b"/>
                <a:pathLst>
                  <a:path w="419" h="208">
                    <a:moveTo>
                      <a:pt x="88" y="54"/>
                    </a:moveTo>
                    <a:cubicBezTo>
                      <a:pt x="65" y="36"/>
                      <a:pt x="46" y="17"/>
                      <a:pt x="29" y="0"/>
                    </a:cubicBezTo>
                    <a:cubicBezTo>
                      <a:pt x="18" y="16"/>
                      <a:pt x="8" y="33"/>
                      <a:pt x="0" y="49"/>
                    </a:cubicBezTo>
                    <a:cubicBezTo>
                      <a:pt x="15" y="65"/>
                      <a:pt x="33" y="81"/>
                      <a:pt x="54" y="97"/>
                    </a:cubicBezTo>
                    <a:cubicBezTo>
                      <a:pt x="181" y="198"/>
                      <a:pt x="308" y="208"/>
                      <a:pt x="379" y="208"/>
                    </a:cubicBezTo>
                    <a:cubicBezTo>
                      <a:pt x="384" y="208"/>
                      <a:pt x="406" y="177"/>
                      <a:pt x="419" y="159"/>
                    </a:cubicBezTo>
                    <a:cubicBezTo>
                      <a:pt x="387" y="165"/>
                      <a:pt x="251" y="183"/>
                      <a:pt x="88" y="5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16" name="Freeform 14"/>
              <p:cNvSpPr>
                <a:spLocks/>
              </p:cNvSpPr>
              <p:nvPr/>
            </p:nvSpPr>
            <p:spPr bwMode="auto">
              <a:xfrm>
                <a:off x="1175" y="1324"/>
                <a:ext cx="348" cy="292"/>
              </a:xfrm>
              <a:custGeom>
                <a:avLst/>
                <a:gdLst>
                  <a:gd name="T0" fmla="*/ 0 w 297"/>
                  <a:gd name="T1" fmla="*/ 26 h 249"/>
                  <a:gd name="T2" fmla="*/ 289 w 297"/>
                  <a:gd name="T3" fmla="*/ 249 h 249"/>
                  <a:gd name="T4" fmla="*/ 297 w 297"/>
                  <a:gd name="T5" fmla="*/ 223 h 249"/>
                  <a:gd name="T6" fmla="*/ 43 w 297"/>
                  <a:gd name="T7" fmla="*/ 0 h 249"/>
                  <a:gd name="T8" fmla="*/ 0 w 297"/>
                  <a:gd name="T9" fmla="*/ 26 h 249"/>
                </a:gdLst>
                <a:ahLst/>
                <a:cxnLst>
                  <a:cxn ang="0">
                    <a:pos x="T0" y="T1"/>
                  </a:cxn>
                  <a:cxn ang="0">
                    <a:pos x="T2" y="T3"/>
                  </a:cxn>
                  <a:cxn ang="0">
                    <a:pos x="T4" y="T5"/>
                  </a:cxn>
                  <a:cxn ang="0">
                    <a:pos x="T6" y="T7"/>
                  </a:cxn>
                  <a:cxn ang="0">
                    <a:pos x="T8" y="T9"/>
                  </a:cxn>
                </a:cxnLst>
                <a:rect l="0" t="0" r="r" b="b"/>
                <a:pathLst>
                  <a:path w="297" h="249">
                    <a:moveTo>
                      <a:pt x="0" y="26"/>
                    </a:moveTo>
                    <a:cubicBezTo>
                      <a:pt x="116" y="134"/>
                      <a:pt x="254" y="225"/>
                      <a:pt x="289" y="249"/>
                    </a:cubicBezTo>
                    <a:cubicBezTo>
                      <a:pt x="293" y="240"/>
                      <a:pt x="295" y="232"/>
                      <a:pt x="297" y="223"/>
                    </a:cubicBezTo>
                    <a:cubicBezTo>
                      <a:pt x="260" y="195"/>
                      <a:pt x="161" y="118"/>
                      <a:pt x="43" y="0"/>
                    </a:cubicBezTo>
                    <a:cubicBezTo>
                      <a:pt x="29" y="8"/>
                      <a:pt x="15" y="16"/>
                      <a:pt x="0" y="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17" name="Freeform 15"/>
              <p:cNvSpPr>
                <a:spLocks/>
              </p:cNvSpPr>
              <p:nvPr/>
            </p:nvSpPr>
            <p:spPr bwMode="auto">
              <a:xfrm>
                <a:off x="1008" y="1141"/>
                <a:ext cx="150" cy="145"/>
              </a:xfrm>
              <a:custGeom>
                <a:avLst/>
                <a:gdLst>
                  <a:gd name="T0" fmla="*/ 128 w 128"/>
                  <a:gd name="T1" fmla="*/ 96 h 124"/>
                  <a:gd name="T2" fmla="*/ 41 w 128"/>
                  <a:gd name="T3" fmla="*/ 0 h 124"/>
                  <a:gd name="T4" fmla="*/ 0 w 128"/>
                  <a:gd name="T5" fmla="*/ 17 h 124"/>
                  <a:gd name="T6" fmla="*/ 84 w 128"/>
                  <a:gd name="T7" fmla="*/ 124 h 124"/>
                  <a:gd name="T8" fmla="*/ 128 w 128"/>
                  <a:gd name="T9" fmla="*/ 96 h 124"/>
                </a:gdLst>
                <a:ahLst/>
                <a:cxnLst>
                  <a:cxn ang="0">
                    <a:pos x="T0" y="T1"/>
                  </a:cxn>
                  <a:cxn ang="0">
                    <a:pos x="T2" y="T3"/>
                  </a:cxn>
                  <a:cxn ang="0">
                    <a:pos x="T4" y="T5"/>
                  </a:cxn>
                  <a:cxn ang="0">
                    <a:pos x="T6" y="T7"/>
                  </a:cxn>
                  <a:cxn ang="0">
                    <a:pos x="T8" y="T9"/>
                  </a:cxn>
                </a:cxnLst>
                <a:rect l="0" t="0" r="r" b="b"/>
                <a:pathLst>
                  <a:path w="128" h="124">
                    <a:moveTo>
                      <a:pt x="128" y="96"/>
                    </a:moveTo>
                    <a:cubicBezTo>
                      <a:pt x="100" y="67"/>
                      <a:pt x="71" y="35"/>
                      <a:pt x="41" y="0"/>
                    </a:cubicBezTo>
                    <a:cubicBezTo>
                      <a:pt x="27" y="5"/>
                      <a:pt x="13" y="11"/>
                      <a:pt x="0" y="17"/>
                    </a:cubicBezTo>
                    <a:cubicBezTo>
                      <a:pt x="22" y="53"/>
                      <a:pt x="51" y="89"/>
                      <a:pt x="84" y="124"/>
                    </a:cubicBezTo>
                    <a:cubicBezTo>
                      <a:pt x="99" y="113"/>
                      <a:pt x="113" y="104"/>
                      <a:pt x="128" y="9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18" name="Freeform 16"/>
              <p:cNvSpPr>
                <a:spLocks/>
              </p:cNvSpPr>
              <p:nvPr/>
            </p:nvSpPr>
            <p:spPr bwMode="auto">
              <a:xfrm>
                <a:off x="870" y="1496"/>
                <a:ext cx="110" cy="277"/>
              </a:xfrm>
              <a:custGeom>
                <a:avLst/>
                <a:gdLst>
                  <a:gd name="T0" fmla="*/ 43 w 94"/>
                  <a:gd name="T1" fmla="*/ 0 h 236"/>
                  <a:gd name="T2" fmla="*/ 0 w 94"/>
                  <a:gd name="T3" fmla="*/ 173 h 236"/>
                  <a:gd name="T4" fmla="*/ 6 w 94"/>
                  <a:gd name="T5" fmla="*/ 185 h 236"/>
                  <a:gd name="T6" fmla="*/ 58 w 94"/>
                  <a:gd name="T7" fmla="*/ 236 h 236"/>
                  <a:gd name="T8" fmla="*/ 94 w 94"/>
                  <a:gd name="T9" fmla="*/ 59 h 236"/>
                  <a:gd name="T10" fmla="*/ 43 w 94"/>
                  <a:gd name="T11" fmla="*/ 0 h 236"/>
                </a:gdLst>
                <a:ahLst/>
                <a:cxnLst>
                  <a:cxn ang="0">
                    <a:pos x="T0" y="T1"/>
                  </a:cxn>
                  <a:cxn ang="0">
                    <a:pos x="T2" y="T3"/>
                  </a:cxn>
                  <a:cxn ang="0">
                    <a:pos x="T4" y="T5"/>
                  </a:cxn>
                  <a:cxn ang="0">
                    <a:pos x="T6" y="T7"/>
                  </a:cxn>
                  <a:cxn ang="0">
                    <a:pos x="T8" y="T9"/>
                  </a:cxn>
                  <a:cxn ang="0">
                    <a:pos x="T10" y="T11"/>
                  </a:cxn>
                </a:cxnLst>
                <a:rect l="0" t="0" r="r" b="b"/>
                <a:pathLst>
                  <a:path w="94" h="236">
                    <a:moveTo>
                      <a:pt x="43" y="0"/>
                    </a:moveTo>
                    <a:cubicBezTo>
                      <a:pt x="13" y="61"/>
                      <a:pt x="3" y="123"/>
                      <a:pt x="0" y="173"/>
                    </a:cubicBezTo>
                    <a:cubicBezTo>
                      <a:pt x="3" y="177"/>
                      <a:pt x="3" y="181"/>
                      <a:pt x="6" y="185"/>
                    </a:cubicBezTo>
                    <a:cubicBezTo>
                      <a:pt x="21" y="204"/>
                      <a:pt x="40" y="222"/>
                      <a:pt x="58" y="236"/>
                    </a:cubicBezTo>
                    <a:cubicBezTo>
                      <a:pt x="55" y="195"/>
                      <a:pt x="59" y="129"/>
                      <a:pt x="94" y="59"/>
                    </a:cubicBezTo>
                    <a:cubicBezTo>
                      <a:pt x="73" y="39"/>
                      <a:pt x="57" y="19"/>
                      <a:pt x="4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19" name="Freeform 17"/>
              <p:cNvSpPr>
                <a:spLocks/>
              </p:cNvSpPr>
              <p:nvPr/>
            </p:nvSpPr>
            <p:spPr bwMode="auto">
              <a:xfrm>
                <a:off x="920" y="1286"/>
                <a:ext cx="255" cy="279"/>
              </a:xfrm>
              <a:custGeom>
                <a:avLst/>
                <a:gdLst>
                  <a:gd name="T0" fmla="*/ 159 w 218"/>
                  <a:gd name="T1" fmla="*/ 0 h 238"/>
                  <a:gd name="T2" fmla="*/ 73 w 218"/>
                  <a:gd name="T3" fmla="*/ 75 h 238"/>
                  <a:gd name="T4" fmla="*/ 31 w 218"/>
                  <a:gd name="T5" fmla="*/ 127 h 238"/>
                  <a:gd name="T6" fmla="*/ 31 w 218"/>
                  <a:gd name="T7" fmla="*/ 127 h 238"/>
                  <a:gd name="T8" fmla="*/ 0 w 218"/>
                  <a:gd name="T9" fmla="*/ 179 h 238"/>
                  <a:gd name="T10" fmla="*/ 51 w 218"/>
                  <a:gd name="T11" fmla="*/ 238 h 238"/>
                  <a:gd name="T12" fmla="*/ 80 w 218"/>
                  <a:gd name="T13" fmla="*/ 189 h 238"/>
                  <a:gd name="T14" fmla="*/ 80 w 218"/>
                  <a:gd name="T15" fmla="*/ 189 h 238"/>
                  <a:gd name="T16" fmla="*/ 137 w 218"/>
                  <a:gd name="T17" fmla="*/ 124 h 238"/>
                  <a:gd name="T18" fmla="*/ 218 w 218"/>
                  <a:gd name="T19" fmla="*/ 58 h 238"/>
                  <a:gd name="T20" fmla="*/ 159 w 218"/>
                  <a:gd name="T21"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8" h="238">
                    <a:moveTo>
                      <a:pt x="159" y="0"/>
                    </a:moveTo>
                    <a:cubicBezTo>
                      <a:pt x="131" y="19"/>
                      <a:pt x="102" y="44"/>
                      <a:pt x="73" y="75"/>
                    </a:cubicBezTo>
                    <a:cubicBezTo>
                      <a:pt x="57" y="92"/>
                      <a:pt x="43" y="109"/>
                      <a:pt x="31" y="127"/>
                    </a:cubicBezTo>
                    <a:cubicBezTo>
                      <a:pt x="31" y="127"/>
                      <a:pt x="31" y="127"/>
                      <a:pt x="31" y="127"/>
                    </a:cubicBezTo>
                    <a:cubicBezTo>
                      <a:pt x="19" y="144"/>
                      <a:pt x="9" y="162"/>
                      <a:pt x="0" y="179"/>
                    </a:cubicBezTo>
                    <a:cubicBezTo>
                      <a:pt x="14" y="198"/>
                      <a:pt x="30" y="218"/>
                      <a:pt x="51" y="238"/>
                    </a:cubicBezTo>
                    <a:cubicBezTo>
                      <a:pt x="59" y="222"/>
                      <a:pt x="69" y="205"/>
                      <a:pt x="80" y="189"/>
                    </a:cubicBezTo>
                    <a:cubicBezTo>
                      <a:pt x="80" y="189"/>
                      <a:pt x="80" y="189"/>
                      <a:pt x="80" y="189"/>
                    </a:cubicBezTo>
                    <a:cubicBezTo>
                      <a:pt x="96" y="167"/>
                      <a:pt x="114" y="145"/>
                      <a:pt x="137" y="124"/>
                    </a:cubicBezTo>
                    <a:cubicBezTo>
                      <a:pt x="166" y="97"/>
                      <a:pt x="193" y="76"/>
                      <a:pt x="218" y="58"/>
                    </a:cubicBezTo>
                    <a:cubicBezTo>
                      <a:pt x="198" y="39"/>
                      <a:pt x="178" y="20"/>
                      <a:pt x="15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20" name="Freeform 18"/>
              <p:cNvSpPr>
                <a:spLocks/>
              </p:cNvSpPr>
              <p:nvPr/>
            </p:nvSpPr>
            <p:spPr bwMode="auto">
              <a:xfrm>
                <a:off x="1106" y="1200"/>
                <a:ext cx="348" cy="154"/>
              </a:xfrm>
              <a:custGeom>
                <a:avLst/>
                <a:gdLst>
                  <a:gd name="T0" fmla="*/ 252 w 297"/>
                  <a:gd name="T1" fmla="*/ 8 h 132"/>
                  <a:gd name="T2" fmla="*/ 44 w 297"/>
                  <a:gd name="T3" fmla="*/ 47 h 132"/>
                  <a:gd name="T4" fmla="*/ 44 w 297"/>
                  <a:gd name="T5" fmla="*/ 46 h 132"/>
                  <a:gd name="T6" fmla="*/ 0 w 297"/>
                  <a:gd name="T7" fmla="*/ 74 h 132"/>
                  <a:gd name="T8" fmla="*/ 59 w 297"/>
                  <a:gd name="T9" fmla="*/ 132 h 132"/>
                  <a:gd name="T10" fmla="*/ 102 w 297"/>
                  <a:gd name="T11" fmla="*/ 106 h 132"/>
                  <a:gd name="T12" fmla="*/ 102 w 297"/>
                  <a:gd name="T13" fmla="*/ 106 h 132"/>
                  <a:gd name="T14" fmla="*/ 297 w 297"/>
                  <a:gd name="T15" fmla="*/ 54 h 132"/>
                  <a:gd name="T16" fmla="*/ 252 w 297"/>
                  <a:gd name="T17" fmla="*/ 8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7" h="132">
                    <a:moveTo>
                      <a:pt x="252" y="8"/>
                    </a:moveTo>
                    <a:cubicBezTo>
                      <a:pt x="204" y="0"/>
                      <a:pt x="130" y="1"/>
                      <a:pt x="44" y="47"/>
                    </a:cubicBezTo>
                    <a:cubicBezTo>
                      <a:pt x="44" y="46"/>
                      <a:pt x="44" y="46"/>
                      <a:pt x="44" y="46"/>
                    </a:cubicBezTo>
                    <a:cubicBezTo>
                      <a:pt x="30" y="54"/>
                      <a:pt x="15" y="63"/>
                      <a:pt x="0" y="74"/>
                    </a:cubicBezTo>
                    <a:cubicBezTo>
                      <a:pt x="19" y="94"/>
                      <a:pt x="39" y="113"/>
                      <a:pt x="59" y="132"/>
                    </a:cubicBezTo>
                    <a:cubicBezTo>
                      <a:pt x="74" y="122"/>
                      <a:pt x="88" y="114"/>
                      <a:pt x="102" y="106"/>
                    </a:cubicBezTo>
                    <a:cubicBezTo>
                      <a:pt x="102" y="106"/>
                      <a:pt x="102" y="106"/>
                      <a:pt x="102" y="106"/>
                    </a:cubicBezTo>
                    <a:cubicBezTo>
                      <a:pt x="216" y="45"/>
                      <a:pt x="297" y="54"/>
                      <a:pt x="297" y="54"/>
                    </a:cubicBezTo>
                    <a:cubicBezTo>
                      <a:pt x="284" y="36"/>
                      <a:pt x="268" y="21"/>
                      <a:pt x="252"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21" name="Freeform 19"/>
              <p:cNvSpPr>
                <a:spLocks/>
              </p:cNvSpPr>
              <p:nvPr/>
            </p:nvSpPr>
            <p:spPr bwMode="auto">
              <a:xfrm>
                <a:off x="1297" y="1418"/>
                <a:ext cx="177" cy="176"/>
              </a:xfrm>
              <a:custGeom>
                <a:avLst/>
                <a:gdLst>
                  <a:gd name="T0" fmla="*/ 35 w 151"/>
                  <a:gd name="T1" fmla="*/ 22 h 151"/>
                  <a:gd name="T2" fmla="*/ 22 w 151"/>
                  <a:gd name="T3" fmla="*/ 116 h 151"/>
                  <a:gd name="T4" fmla="*/ 116 w 151"/>
                  <a:gd name="T5" fmla="*/ 128 h 151"/>
                  <a:gd name="T6" fmla="*/ 129 w 151"/>
                  <a:gd name="T7" fmla="*/ 35 h 151"/>
                  <a:gd name="T8" fmla="*/ 35 w 151"/>
                  <a:gd name="T9" fmla="*/ 22 h 151"/>
                </a:gdLst>
                <a:ahLst/>
                <a:cxnLst>
                  <a:cxn ang="0">
                    <a:pos x="T0" y="T1"/>
                  </a:cxn>
                  <a:cxn ang="0">
                    <a:pos x="T2" y="T3"/>
                  </a:cxn>
                  <a:cxn ang="0">
                    <a:pos x="T4" y="T5"/>
                  </a:cxn>
                  <a:cxn ang="0">
                    <a:pos x="T6" y="T7"/>
                  </a:cxn>
                  <a:cxn ang="0">
                    <a:pos x="T8" y="T9"/>
                  </a:cxn>
                </a:cxnLst>
                <a:rect l="0" t="0" r="r" b="b"/>
                <a:pathLst>
                  <a:path w="151" h="151">
                    <a:moveTo>
                      <a:pt x="35" y="22"/>
                    </a:moveTo>
                    <a:cubicBezTo>
                      <a:pt x="6" y="45"/>
                      <a:pt x="0" y="86"/>
                      <a:pt x="22" y="116"/>
                    </a:cubicBezTo>
                    <a:cubicBezTo>
                      <a:pt x="45" y="145"/>
                      <a:pt x="87" y="151"/>
                      <a:pt x="116" y="128"/>
                    </a:cubicBezTo>
                    <a:cubicBezTo>
                      <a:pt x="145" y="106"/>
                      <a:pt x="151" y="64"/>
                      <a:pt x="129" y="35"/>
                    </a:cubicBezTo>
                    <a:cubicBezTo>
                      <a:pt x="106" y="5"/>
                      <a:pt x="64" y="0"/>
                      <a:pt x="35"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22" name="Freeform 20"/>
              <p:cNvSpPr>
                <a:spLocks/>
              </p:cNvSpPr>
              <p:nvPr/>
            </p:nvSpPr>
            <p:spPr bwMode="auto">
              <a:xfrm>
                <a:off x="1139" y="1614"/>
                <a:ext cx="163" cy="164"/>
              </a:xfrm>
              <a:custGeom>
                <a:avLst/>
                <a:gdLst>
                  <a:gd name="T0" fmla="*/ 32 w 139"/>
                  <a:gd name="T1" fmla="*/ 21 h 140"/>
                  <a:gd name="T2" fmla="*/ 20 w 139"/>
                  <a:gd name="T3" fmla="*/ 108 h 140"/>
                  <a:gd name="T4" fmla="*/ 107 w 139"/>
                  <a:gd name="T5" fmla="*/ 119 h 140"/>
                  <a:gd name="T6" fmla="*/ 119 w 139"/>
                  <a:gd name="T7" fmla="*/ 33 h 140"/>
                  <a:gd name="T8" fmla="*/ 32 w 139"/>
                  <a:gd name="T9" fmla="*/ 21 h 140"/>
                </a:gdLst>
                <a:ahLst/>
                <a:cxnLst>
                  <a:cxn ang="0">
                    <a:pos x="T0" y="T1"/>
                  </a:cxn>
                  <a:cxn ang="0">
                    <a:pos x="T2" y="T3"/>
                  </a:cxn>
                  <a:cxn ang="0">
                    <a:pos x="T4" y="T5"/>
                  </a:cxn>
                  <a:cxn ang="0">
                    <a:pos x="T6" y="T7"/>
                  </a:cxn>
                  <a:cxn ang="0">
                    <a:pos x="T8" y="T9"/>
                  </a:cxn>
                </a:cxnLst>
                <a:rect l="0" t="0" r="r" b="b"/>
                <a:pathLst>
                  <a:path w="139" h="140">
                    <a:moveTo>
                      <a:pt x="32" y="21"/>
                    </a:moveTo>
                    <a:cubicBezTo>
                      <a:pt x="5" y="42"/>
                      <a:pt x="0" y="81"/>
                      <a:pt x="20" y="108"/>
                    </a:cubicBezTo>
                    <a:cubicBezTo>
                      <a:pt x="41" y="135"/>
                      <a:pt x="80" y="140"/>
                      <a:pt x="107" y="119"/>
                    </a:cubicBezTo>
                    <a:cubicBezTo>
                      <a:pt x="134" y="98"/>
                      <a:pt x="139" y="60"/>
                      <a:pt x="119" y="33"/>
                    </a:cubicBezTo>
                    <a:cubicBezTo>
                      <a:pt x="98" y="5"/>
                      <a:pt x="59" y="0"/>
                      <a:pt x="32"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23" name="Freeform 21"/>
              <p:cNvSpPr>
                <a:spLocks/>
              </p:cNvSpPr>
              <p:nvPr/>
            </p:nvSpPr>
            <p:spPr bwMode="auto">
              <a:xfrm>
                <a:off x="846" y="1371"/>
                <a:ext cx="249" cy="249"/>
              </a:xfrm>
              <a:custGeom>
                <a:avLst/>
                <a:gdLst>
                  <a:gd name="T0" fmla="*/ 49 w 212"/>
                  <a:gd name="T1" fmla="*/ 32 h 213"/>
                  <a:gd name="T2" fmla="*/ 31 w 212"/>
                  <a:gd name="T3" fmla="*/ 163 h 213"/>
                  <a:gd name="T4" fmla="*/ 163 w 212"/>
                  <a:gd name="T5" fmla="*/ 181 h 213"/>
                  <a:gd name="T6" fmla="*/ 181 w 212"/>
                  <a:gd name="T7" fmla="*/ 49 h 213"/>
                  <a:gd name="T8" fmla="*/ 49 w 212"/>
                  <a:gd name="T9" fmla="*/ 32 h 213"/>
                </a:gdLst>
                <a:ahLst/>
                <a:cxnLst>
                  <a:cxn ang="0">
                    <a:pos x="T0" y="T1"/>
                  </a:cxn>
                  <a:cxn ang="0">
                    <a:pos x="T2" y="T3"/>
                  </a:cxn>
                  <a:cxn ang="0">
                    <a:pos x="T4" y="T5"/>
                  </a:cxn>
                  <a:cxn ang="0">
                    <a:pos x="T6" y="T7"/>
                  </a:cxn>
                  <a:cxn ang="0">
                    <a:pos x="T8" y="T9"/>
                  </a:cxn>
                </a:cxnLst>
                <a:rect l="0" t="0" r="r" b="b"/>
                <a:pathLst>
                  <a:path w="212" h="213">
                    <a:moveTo>
                      <a:pt x="49" y="32"/>
                    </a:moveTo>
                    <a:cubicBezTo>
                      <a:pt x="8" y="63"/>
                      <a:pt x="0" y="122"/>
                      <a:pt x="31" y="163"/>
                    </a:cubicBezTo>
                    <a:cubicBezTo>
                      <a:pt x="63" y="205"/>
                      <a:pt x="122" y="213"/>
                      <a:pt x="163" y="181"/>
                    </a:cubicBezTo>
                    <a:cubicBezTo>
                      <a:pt x="204" y="149"/>
                      <a:pt x="212" y="91"/>
                      <a:pt x="181" y="49"/>
                    </a:cubicBezTo>
                    <a:cubicBezTo>
                      <a:pt x="149" y="8"/>
                      <a:pt x="90" y="0"/>
                      <a:pt x="49" y="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24" name="Freeform 22"/>
              <p:cNvSpPr>
                <a:spLocks/>
              </p:cNvSpPr>
              <p:nvPr/>
            </p:nvSpPr>
            <p:spPr bwMode="auto">
              <a:xfrm>
                <a:off x="2428" y="1228"/>
                <a:ext cx="272" cy="622"/>
              </a:xfrm>
              <a:custGeom>
                <a:avLst/>
                <a:gdLst>
                  <a:gd name="T0" fmla="*/ 0 w 232"/>
                  <a:gd name="T1" fmla="*/ 0 h 531"/>
                  <a:gd name="T2" fmla="*/ 0 w 232"/>
                  <a:gd name="T3" fmla="*/ 447 h 531"/>
                  <a:gd name="T4" fmla="*/ 232 w 232"/>
                  <a:gd name="T5" fmla="*/ 531 h 531"/>
                  <a:gd name="T6" fmla="*/ 232 w 232"/>
                  <a:gd name="T7" fmla="*/ 0 h 531"/>
                  <a:gd name="T8" fmla="*/ 0 w 232"/>
                  <a:gd name="T9" fmla="*/ 0 h 531"/>
                </a:gdLst>
                <a:ahLst/>
                <a:cxnLst>
                  <a:cxn ang="0">
                    <a:pos x="T0" y="T1"/>
                  </a:cxn>
                  <a:cxn ang="0">
                    <a:pos x="T2" y="T3"/>
                  </a:cxn>
                  <a:cxn ang="0">
                    <a:pos x="T4" y="T5"/>
                  </a:cxn>
                  <a:cxn ang="0">
                    <a:pos x="T6" y="T7"/>
                  </a:cxn>
                  <a:cxn ang="0">
                    <a:pos x="T8" y="T9"/>
                  </a:cxn>
                </a:cxnLst>
                <a:rect l="0" t="0" r="r" b="b"/>
                <a:pathLst>
                  <a:path w="232" h="531">
                    <a:moveTo>
                      <a:pt x="0" y="0"/>
                    </a:moveTo>
                    <a:cubicBezTo>
                      <a:pt x="0" y="447"/>
                      <a:pt x="0" y="447"/>
                      <a:pt x="0" y="447"/>
                    </a:cubicBezTo>
                    <a:cubicBezTo>
                      <a:pt x="0" y="493"/>
                      <a:pt x="104" y="531"/>
                      <a:pt x="232" y="531"/>
                    </a:cubicBezTo>
                    <a:cubicBezTo>
                      <a:pt x="232" y="0"/>
                      <a:pt x="232" y="0"/>
                      <a:pt x="232" y="0"/>
                    </a:cubicBezTo>
                    <a:lnTo>
                      <a:pt x="0" y="0"/>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25" name="Freeform 23"/>
              <p:cNvSpPr>
                <a:spLocks/>
              </p:cNvSpPr>
              <p:nvPr/>
            </p:nvSpPr>
            <p:spPr bwMode="auto">
              <a:xfrm>
                <a:off x="2697" y="1228"/>
                <a:ext cx="275" cy="622"/>
              </a:xfrm>
              <a:custGeom>
                <a:avLst/>
                <a:gdLst>
                  <a:gd name="T0" fmla="*/ 0 w 235"/>
                  <a:gd name="T1" fmla="*/ 531 h 531"/>
                  <a:gd name="T2" fmla="*/ 3 w 235"/>
                  <a:gd name="T3" fmla="*/ 531 h 531"/>
                  <a:gd name="T4" fmla="*/ 235 w 235"/>
                  <a:gd name="T5" fmla="*/ 447 h 531"/>
                  <a:gd name="T6" fmla="*/ 235 w 235"/>
                  <a:gd name="T7" fmla="*/ 0 h 531"/>
                  <a:gd name="T8" fmla="*/ 0 w 235"/>
                  <a:gd name="T9" fmla="*/ 0 h 531"/>
                  <a:gd name="T10" fmla="*/ 0 w 235"/>
                  <a:gd name="T11" fmla="*/ 531 h 531"/>
                </a:gdLst>
                <a:ahLst/>
                <a:cxnLst>
                  <a:cxn ang="0">
                    <a:pos x="T0" y="T1"/>
                  </a:cxn>
                  <a:cxn ang="0">
                    <a:pos x="T2" y="T3"/>
                  </a:cxn>
                  <a:cxn ang="0">
                    <a:pos x="T4" y="T5"/>
                  </a:cxn>
                  <a:cxn ang="0">
                    <a:pos x="T6" y="T7"/>
                  </a:cxn>
                  <a:cxn ang="0">
                    <a:pos x="T8" y="T9"/>
                  </a:cxn>
                  <a:cxn ang="0">
                    <a:pos x="T10" y="T11"/>
                  </a:cxn>
                </a:cxnLst>
                <a:rect l="0" t="0" r="r" b="b"/>
                <a:pathLst>
                  <a:path w="235" h="531">
                    <a:moveTo>
                      <a:pt x="0" y="531"/>
                    </a:moveTo>
                    <a:cubicBezTo>
                      <a:pt x="3" y="531"/>
                      <a:pt x="3" y="531"/>
                      <a:pt x="3" y="531"/>
                    </a:cubicBezTo>
                    <a:cubicBezTo>
                      <a:pt x="131" y="531"/>
                      <a:pt x="235" y="493"/>
                      <a:pt x="235" y="447"/>
                    </a:cubicBezTo>
                    <a:cubicBezTo>
                      <a:pt x="235" y="0"/>
                      <a:pt x="235" y="0"/>
                      <a:pt x="235" y="0"/>
                    </a:cubicBezTo>
                    <a:cubicBezTo>
                      <a:pt x="0" y="0"/>
                      <a:pt x="0" y="0"/>
                      <a:pt x="0" y="0"/>
                    </a:cubicBezTo>
                    <a:lnTo>
                      <a:pt x="0" y="531"/>
                    </a:lnTo>
                    <a:close/>
                  </a:path>
                </a:pathLst>
              </a:custGeom>
              <a:solidFill>
                <a:srgbClr val="29C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26" name="Oval 24"/>
              <p:cNvSpPr>
                <a:spLocks noChangeArrowheads="1"/>
              </p:cNvSpPr>
              <p:nvPr/>
            </p:nvSpPr>
            <p:spPr bwMode="auto">
              <a:xfrm>
                <a:off x="2428" y="1130"/>
                <a:ext cx="544" cy="19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27" name="Oval 25"/>
              <p:cNvSpPr>
                <a:spLocks noChangeArrowheads="1"/>
              </p:cNvSpPr>
              <p:nvPr/>
            </p:nvSpPr>
            <p:spPr bwMode="auto">
              <a:xfrm>
                <a:off x="2483" y="1156"/>
                <a:ext cx="434" cy="130"/>
              </a:xfrm>
              <a:prstGeom prst="ellipse">
                <a:avLst/>
              </a:prstGeom>
              <a:solidFill>
                <a:srgbClr val="85B3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28" name="Freeform 26"/>
              <p:cNvSpPr>
                <a:spLocks/>
              </p:cNvSpPr>
              <p:nvPr/>
            </p:nvSpPr>
            <p:spPr bwMode="auto">
              <a:xfrm>
                <a:off x="2483" y="1156"/>
                <a:ext cx="434" cy="106"/>
              </a:xfrm>
              <a:custGeom>
                <a:avLst/>
                <a:gdLst>
                  <a:gd name="T0" fmla="*/ 331 w 370"/>
                  <a:gd name="T1" fmla="*/ 90 h 90"/>
                  <a:gd name="T2" fmla="*/ 370 w 370"/>
                  <a:gd name="T3" fmla="*/ 56 h 90"/>
                  <a:gd name="T4" fmla="*/ 185 w 370"/>
                  <a:gd name="T5" fmla="*/ 0 h 90"/>
                  <a:gd name="T6" fmla="*/ 0 w 370"/>
                  <a:gd name="T7" fmla="*/ 56 h 90"/>
                  <a:gd name="T8" fmla="*/ 39 w 370"/>
                  <a:gd name="T9" fmla="*/ 90 h 90"/>
                  <a:gd name="T10" fmla="*/ 185 w 370"/>
                  <a:gd name="T11" fmla="*/ 68 h 90"/>
                  <a:gd name="T12" fmla="*/ 331 w 370"/>
                  <a:gd name="T13" fmla="*/ 90 h 90"/>
                </a:gdLst>
                <a:ahLst/>
                <a:cxnLst>
                  <a:cxn ang="0">
                    <a:pos x="T0" y="T1"/>
                  </a:cxn>
                  <a:cxn ang="0">
                    <a:pos x="T2" y="T3"/>
                  </a:cxn>
                  <a:cxn ang="0">
                    <a:pos x="T4" y="T5"/>
                  </a:cxn>
                  <a:cxn ang="0">
                    <a:pos x="T6" y="T7"/>
                  </a:cxn>
                  <a:cxn ang="0">
                    <a:pos x="T8" y="T9"/>
                  </a:cxn>
                  <a:cxn ang="0">
                    <a:pos x="T10" y="T11"/>
                  </a:cxn>
                  <a:cxn ang="0">
                    <a:pos x="T12" y="T13"/>
                  </a:cxn>
                </a:cxnLst>
                <a:rect l="0" t="0" r="r" b="b"/>
                <a:pathLst>
                  <a:path w="370" h="90">
                    <a:moveTo>
                      <a:pt x="331" y="90"/>
                    </a:moveTo>
                    <a:cubicBezTo>
                      <a:pt x="355" y="80"/>
                      <a:pt x="370" y="69"/>
                      <a:pt x="370" y="56"/>
                    </a:cubicBezTo>
                    <a:cubicBezTo>
                      <a:pt x="370" y="25"/>
                      <a:pt x="287" y="0"/>
                      <a:pt x="185" y="0"/>
                    </a:cubicBezTo>
                    <a:cubicBezTo>
                      <a:pt x="83" y="0"/>
                      <a:pt x="0" y="25"/>
                      <a:pt x="0" y="56"/>
                    </a:cubicBezTo>
                    <a:cubicBezTo>
                      <a:pt x="0" y="69"/>
                      <a:pt x="15" y="80"/>
                      <a:pt x="39" y="90"/>
                    </a:cubicBezTo>
                    <a:cubicBezTo>
                      <a:pt x="73" y="77"/>
                      <a:pt x="125" y="68"/>
                      <a:pt x="185" y="68"/>
                    </a:cubicBezTo>
                    <a:cubicBezTo>
                      <a:pt x="244" y="68"/>
                      <a:pt x="297" y="77"/>
                      <a:pt x="331" y="90"/>
                    </a:cubicBezTo>
                    <a:close/>
                  </a:path>
                </a:pathLst>
              </a:custGeom>
              <a:solidFill>
                <a:srgbClr val="BAC8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29" name="Freeform 27"/>
              <p:cNvSpPr>
                <a:spLocks noEditPoints="1"/>
              </p:cNvSpPr>
              <p:nvPr/>
            </p:nvSpPr>
            <p:spPr bwMode="auto">
              <a:xfrm>
                <a:off x="2502" y="1448"/>
                <a:ext cx="396" cy="223"/>
              </a:xfrm>
              <a:custGeom>
                <a:avLst/>
                <a:gdLst>
                  <a:gd name="T0" fmla="*/ 319 w 338"/>
                  <a:gd name="T1" fmla="*/ 174 h 190"/>
                  <a:gd name="T2" fmla="*/ 268 w 338"/>
                  <a:gd name="T3" fmla="*/ 190 h 190"/>
                  <a:gd name="T4" fmla="*/ 195 w 338"/>
                  <a:gd name="T5" fmla="*/ 190 h 190"/>
                  <a:gd name="T6" fmla="*/ 195 w 338"/>
                  <a:gd name="T7" fmla="*/ 0 h 190"/>
                  <a:gd name="T8" fmla="*/ 264 w 338"/>
                  <a:gd name="T9" fmla="*/ 0 h 190"/>
                  <a:gd name="T10" fmla="*/ 314 w 338"/>
                  <a:gd name="T11" fmla="*/ 12 h 190"/>
                  <a:gd name="T12" fmla="*/ 330 w 338"/>
                  <a:gd name="T13" fmla="*/ 44 h 190"/>
                  <a:gd name="T14" fmla="*/ 318 w 338"/>
                  <a:gd name="T15" fmla="*/ 73 h 190"/>
                  <a:gd name="T16" fmla="*/ 293 w 338"/>
                  <a:gd name="T17" fmla="*/ 87 h 190"/>
                  <a:gd name="T18" fmla="*/ 293 w 338"/>
                  <a:gd name="T19" fmla="*/ 87 h 190"/>
                  <a:gd name="T20" fmla="*/ 326 w 338"/>
                  <a:gd name="T21" fmla="*/ 103 h 190"/>
                  <a:gd name="T22" fmla="*/ 338 w 338"/>
                  <a:gd name="T23" fmla="*/ 133 h 190"/>
                  <a:gd name="T24" fmla="*/ 319 w 338"/>
                  <a:gd name="T25" fmla="*/ 174 h 190"/>
                  <a:gd name="T26" fmla="*/ 141 w 338"/>
                  <a:gd name="T27" fmla="*/ 163 h 190"/>
                  <a:gd name="T28" fmla="*/ 68 w 338"/>
                  <a:gd name="T29" fmla="*/ 190 h 190"/>
                  <a:gd name="T30" fmla="*/ 0 w 338"/>
                  <a:gd name="T31" fmla="*/ 190 h 190"/>
                  <a:gd name="T32" fmla="*/ 0 w 338"/>
                  <a:gd name="T33" fmla="*/ 0 h 190"/>
                  <a:gd name="T34" fmla="*/ 68 w 338"/>
                  <a:gd name="T35" fmla="*/ 0 h 190"/>
                  <a:gd name="T36" fmla="*/ 169 w 338"/>
                  <a:gd name="T37" fmla="*/ 92 h 190"/>
                  <a:gd name="T38" fmla="*/ 141 w 338"/>
                  <a:gd name="T39" fmla="*/ 163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8" h="190">
                    <a:moveTo>
                      <a:pt x="319" y="174"/>
                    </a:moveTo>
                    <a:cubicBezTo>
                      <a:pt x="306" y="185"/>
                      <a:pt x="290" y="190"/>
                      <a:pt x="268" y="190"/>
                    </a:cubicBezTo>
                    <a:cubicBezTo>
                      <a:pt x="195" y="190"/>
                      <a:pt x="195" y="190"/>
                      <a:pt x="195" y="190"/>
                    </a:cubicBezTo>
                    <a:cubicBezTo>
                      <a:pt x="195" y="0"/>
                      <a:pt x="195" y="0"/>
                      <a:pt x="195" y="0"/>
                    </a:cubicBezTo>
                    <a:cubicBezTo>
                      <a:pt x="264" y="0"/>
                      <a:pt x="264" y="0"/>
                      <a:pt x="264" y="0"/>
                    </a:cubicBezTo>
                    <a:cubicBezTo>
                      <a:pt x="286" y="0"/>
                      <a:pt x="302" y="3"/>
                      <a:pt x="314" y="12"/>
                    </a:cubicBezTo>
                    <a:cubicBezTo>
                      <a:pt x="325" y="19"/>
                      <a:pt x="330" y="30"/>
                      <a:pt x="330" y="44"/>
                    </a:cubicBezTo>
                    <a:cubicBezTo>
                      <a:pt x="330" y="55"/>
                      <a:pt x="326" y="64"/>
                      <a:pt x="318" y="73"/>
                    </a:cubicBezTo>
                    <a:cubicBezTo>
                      <a:pt x="311" y="79"/>
                      <a:pt x="303" y="84"/>
                      <a:pt x="293" y="87"/>
                    </a:cubicBezTo>
                    <a:cubicBezTo>
                      <a:pt x="293" y="87"/>
                      <a:pt x="293" y="87"/>
                      <a:pt x="293" y="87"/>
                    </a:cubicBezTo>
                    <a:cubicBezTo>
                      <a:pt x="307" y="89"/>
                      <a:pt x="318" y="94"/>
                      <a:pt x="326" y="103"/>
                    </a:cubicBezTo>
                    <a:cubicBezTo>
                      <a:pt x="334" y="111"/>
                      <a:pt x="338" y="121"/>
                      <a:pt x="338" y="133"/>
                    </a:cubicBezTo>
                    <a:cubicBezTo>
                      <a:pt x="338" y="150"/>
                      <a:pt x="331" y="164"/>
                      <a:pt x="319" y="174"/>
                    </a:cubicBezTo>
                    <a:close/>
                    <a:moveTo>
                      <a:pt x="141" y="163"/>
                    </a:moveTo>
                    <a:cubicBezTo>
                      <a:pt x="123" y="181"/>
                      <a:pt x="98" y="190"/>
                      <a:pt x="68" y="190"/>
                    </a:cubicBezTo>
                    <a:cubicBezTo>
                      <a:pt x="0" y="190"/>
                      <a:pt x="0" y="190"/>
                      <a:pt x="0" y="190"/>
                    </a:cubicBezTo>
                    <a:cubicBezTo>
                      <a:pt x="0" y="0"/>
                      <a:pt x="0" y="0"/>
                      <a:pt x="0" y="0"/>
                    </a:cubicBezTo>
                    <a:cubicBezTo>
                      <a:pt x="68" y="0"/>
                      <a:pt x="68" y="0"/>
                      <a:pt x="68" y="0"/>
                    </a:cubicBezTo>
                    <a:cubicBezTo>
                      <a:pt x="135" y="0"/>
                      <a:pt x="169" y="30"/>
                      <a:pt x="169" y="92"/>
                    </a:cubicBezTo>
                    <a:cubicBezTo>
                      <a:pt x="169" y="122"/>
                      <a:pt x="160" y="145"/>
                      <a:pt x="141" y="1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30" name="Freeform 28"/>
              <p:cNvSpPr>
                <a:spLocks/>
              </p:cNvSpPr>
              <p:nvPr/>
            </p:nvSpPr>
            <p:spPr bwMode="auto">
              <a:xfrm>
                <a:off x="2552" y="1488"/>
                <a:ext cx="95" cy="142"/>
              </a:xfrm>
              <a:custGeom>
                <a:avLst/>
                <a:gdLst>
                  <a:gd name="T0" fmla="*/ 21 w 81"/>
                  <a:gd name="T1" fmla="*/ 0 h 121"/>
                  <a:gd name="T2" fmla="*/ 0 w 81"/>
                  <a:gd name="T3" fmla="*/ 0 h 121"/>
                  <a:gd name="T4" fmla="*/ 0 w 81"/>
                  <a:gd name="T5" fmla="*/ 121 h 121"/>
                  <a:gd name="T6" fmla="*/ 21 w 81"/>
                  <a:gd name="T7" fmla="*/ 121 h 121"/>
                  <a:gd name="T8" fmla="*/ 65 w 81"/>
                  <a:gd name="T9" fmla="*/ 104 h 121"/>
                  <a:gd name="T10" fmla="*/ 81 w 81"/>
                  <a:gd name="T11" fmla="*/ 59 h 121"/>
                  <a:gd name="T12" fmla="*/ 66 w 81"/>
                  <a:gd name="T13" fmla="*/ 16 h 121"/>
                  <a:gd name="T14" fmla="*/ 21 w 81"/>
                  <a:gd name="T15" fmla="*/ 0 h 1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121">
                    <a:moveTo>
                      <a:pt x="21" y="0"/>
                    </a:moveTo>
                    <a:cubicBezTo>
                      <a:pt x="0" y="0"/>
                      <a:pt x="0" y="0"/>
                      <a:pt x="0" y="0"/>
                    </a:cubicBezTo>
                    <a:cubicBezTo>
                      <a:pt x="0" y="121"/>
                      <a:pt x="0" y="121"/>
                      <a:pt x="0" y="121"/>
                    </a:cubicBezTo>
                    <a:cubicBezTo>
                      <a:pt x="21" y="121"/>
                      <a:pt x="21" y="121"/>
                      <a:pt x="21" y="121"/>
                    </a:cubicBezTo>
                    <a:cubicBezTo>
                      <a:pt x="40" y="121"/>
                      <a:pt x="55" y="115"/>
                      <a:pt x="65" y="104"/>
                    </a:cubicBezTo>
                    <a:cubicBezTo>
                      <a:pt x="76" y="93"/>
                      <a:pt x="81" y="78"/>
                      <a:pt x="81" y="59"/>
                    </a:cubicBezTo>
                    <a:cubicBezTo>
                      <a:pt x="81" y="41"/>
                      <a:pt x="76" y="27"/>
                      <a:pt x="66" y="16"/>
                    </a:cubicBezTo>
                    <a:cubicBezTo>
                      <a:pt x="55" y="6"/>
                      <a:pt x="40" y="0"/>
                      <a:pt x="21" y="0"/>
                    </a:cubicBez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31" name="Freeform 29"/>
              <p:cNvSpPr>
                <a:spLocks/>
              </p:cNvSpPr>
              <p:nvPr/>
            </p:nvSpPr>
            <p:spPr bwMode="auto">
              <a:xfrm>
                <a:off x="2781" y="1484"/>
                <a:ext cx="55" cy="53"/>
              </a:xfrm>
              <a:custGeom>
                <a:avLst/>
                <a:gdLst>
                  <a:gd name="T0" fmla="*/ 39 w 47"/>
                  <a:gd name="T1" fmla="*/ 39 h 45"/>
                  <a:gd name="T2" fmla="*/ 47 w 47"/>
                  <a:gd name="T3" fmla="*/ 21 h 45"/>
                  <a:gd name="T4" fmla="*/ 16 w 47"/>
                  <a:gd name="T5" fmla="*/ 0 h 45"/>
                  <a:gd name="T6" fmla="*/ 0 w 47"/>
                  <a:gd name="T7" fmla="*/ 0 h 45"/>
                  <a:gd name="T8" fmla="*/ 0 w 47"/>
                  <a:gd name="T9" fmla="*/ 45 h 45"/>
                  <a:gd name="T10" fmla="*/ 19 w 47"/>
                  <a:gd name="T11" fmla="*/ 45 h 45"/>
                  <a:gd name="T12" fmla="*/ 39 w 47"/>
                  <a:gd name="T13" fmla="*/ 39 h 45"/>
                </a:gdLst>
                <a:ahLst/>
                <a:cxnLst>
                  <a:cxn ang="0">
                    <a:pos x="T0" y="T1"/>
                  </a:cxn>
                  <a:cxn ang="0">
                    <a:pos x="T2" y="T3"/>
                  </a:cxn>
                  <a:cxn ang="0">
                    <a:pos x="T4" y="T5"/>
                  </a:cxn>
                  <a:cxn ang="0">
                    <a:pos x="T6" y="T7"/>
                  </a:cxn>
                  <a:cxn ang="0">
                    <a:pos x="T8" y="T9"/>
                  </a:cxn>
                  <a:cxn ang="0">
                    <a:pos x="T10" y="T11"/>
                  </a:cxn>
                  <a:cxn ang="0">
                    <a:pos x="T12" y="T13"/>
                  </a:cxn>
                </a:cxnLst>
                <a:rect l="0" t="0" r="r" b="b"/>
                <a:pathLst>
                  <a:path w="47" h="45">
                    <a:moveTo>
                      <a:pt x="39" y="39"/>
                    </a:moveTo>
                    <a:cubicBezTo>
                      <a:pt x="44" y="34"/>
                      <a:pt x="47" y="28"/>
                      <a:pt x="47" y="21"/>
                    </a:cubicBezTo>
                    <a:cubicBezTo>
                      <a:pt x="47" y="7"/>
                      <a:pt x="37" y="0"/>
                      <a:pt x="16" y="0"/>
                    </a:cubicBezTo>
                    <a:cubicBezTo>
                      <a:pt x="0" y="0"/>
                      <a:pt x="0" y="0"/>
                      <a:pt x="0" y="0"/>
                    </a:cubicBezTo>
                    <a:cubicBezTo>
                      <a:pt x="0" y="45"/>
                      <a:pt x="0" y="45"/>
                      <a:pt x="0" y="45"/>
                    </a:cubicBezTo>
                    <a:cubicBezTo>
                      <a:pt x="19" y="45"/>
                      <a:pt x="19" y="45"/>
                      <a:pt x="19" y="45"/>
                    </a:cubicBezTo>
                    <a:cubicBezTo>
                      <a:pt x="27" y="45"/>
                      <a:pt x="34" y="43"/>
                      <a:pt x="39" y="39"/>
                    </a:cubicBezTo>
                    <a:close/>
                  </a:path>
                </a:pathLst>
              </a:custGeom>
              <a:solidFill>
                <a:srgbClr val="29C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32" name="Freeform 30"/>
              <p:cNvSpPr>
                <a:spLocks/>
              </p:cNvSpPr>
              <p:nvPr/>
            </p:nvSpPr>
            <p:spPr bwMode="auto">
              <a:xfrm>
                <a:off x="2780" y="1575"/>
                <a:ext cx="65" cy="58"/>
              </a:xfrm>
              <a:custGeom>
                <a:avLst/>
                <a:gdLst>
                  <a:gd name="T0" fmla="*/ 47 w 56"/>
                  <a:gd name="T1" fmla="*/ 6 h 50"/>
                  <a:gd name="T2" fmla="*/ 24 w 56"/>
                  <a:gd name="T3" fmla="*/ 0 h 50"/>
                  <a:gd name="T4" fmla="*/ 0 w 56"/>
                  <a:gd name="T5" fmla="*/ 0 h 50"/>
                  <a:gd name="T6" fmla="*/ 0 w 56"/>
                  <a:gd name="T7" fmla="*/ 50 h 50"/>
                  <a:gd name="T8" fmla="*/ 24 w 56"/>
                  <a:gd name="T9" fmla="*/ 50 h 50"/>
                  <a:gd name="T10" fmla="*/ 47 w 56"/>
                  <a:gd name="T11" fmla="*/ 43 h 50"/>
                  <a:gd name="T12" fmla="*/ 56 w 56"/>
                  <a:gd name="T13" fmla="*/ 24 h 50"/>
                  <a:gd name="T14" fmla="*/ 47 w 56"/>
                  <a:gd name="T15" fmla="*/ 6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 h="50">
                    <a:moveTo>
                      <a:pt x="47" y="6"/>
                    </a:moveTo>
                    <a:cubicBezTo>
                      <a:pt x="42" y="2"/>
                      <a:pt x="34" y="0"/>
                      <a:pt x="24" y="0"/>
                    </a:cubicBezTo>
                    <a:cubicBezTo>
                      <a:pt x="0" y="0"/>
                      <a:pt x="0" y="0"/>
                      <a:pt x="0" y="0"/>
                    </a:cubicBezTo>
                    <a:cubicBezTo>
                      <a:pt x="0" y="50"/>
                      <a:pt x="0" y="50"/>
                      <a:pt x="0" y="50"/>
                    </a:cubicBezTo>
                    <a:cubicBezTo>
                      <a:pt x="24" y="50"/>
                      <a:pt x="24" y="50"/>
                      <a:pt x="24" y="50"/>
                    </a:cubicBezTo>
                    <a:cubicBezTo>
                      <a:pt x="34" y="50"/>
                      <a:pt x="42" y="48"/>
                      <a:pt x="47" y="43"/>
                    </a:cubicBezTo>
                    <a:cubicBezTo>
                      <a:pt x="53" y="38"/>
                      <a:pt x="56" y="32"/>
                      <a:pt x="56" y="24"/>
                    </a:cubicBezTo>
                    <a:cubicBezTo>
                      <a:pt x="56" y="17"/>
                      <a:pt x="53" y="11"/>
                      <a:pt x="47" y="6"/>
                    </a:cubicBezTo>
                    <a:close/>
                  </a:path>
                </a:pathLst>
              </a:custGeom>
              <a:solidFill>
                <a:srgbClr val="29C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33" name="Freeform 31"/>
              <p:cNvSpPr>
                <a:spLocks/>
              </p:cNvSpPr>
              <p:nvPr/>
            </p:nvSpPr>
            <p:spPr bwMode="auto">
              <a:xfrm>
                <a:off x="2460" y="2814"/>
                <a:ext cx="479" cy="140"/>
              </a:xfrm>
              <a:custGeom>
                <a:avLst/>
                <a:gdLst>
                  <a:gd name="T0" fmla="*/ 298 w 409"/>
                  <a:gd name="T1" fmla="*/ 0 h 120"/>
                  <a:gd name="T2" fmla="*/ 283 w 409"/>
                  <a:gd name="T3" fmla="*/ 0 h 120"/>
                  <a:gd name="T4" fmla="*/ 135 w 409"/>
                  <a:gd name="T5" fmla="*/ 0 h 120"/>
                  <a:gd name="T6" fmla="*/ 128 w 409"/>
                  <a:gd name="T7" fmla="*/ 0 h 120"/>
                  <a:gd name="T8" fmla="*/ 0 w 409"/>
                  <a:gd name="T9" fmla="*/ 82 h 120"/>
                  <a:gd name="T10" fmla="*/ 0 w 409"/>
                  <a:gd name="T11" fmla="*/ 120 h 120"/>
                  <a:gd name="T12" fmla="*/ 153 w 409"/>
                  <a:gd name="T13" fmla="*/ 120 h 120"/>
                  <a:gd name="T14" fmla="*/ 265 w 409"/>
                  <a:gd name="T15" fmla="*/ 120 h 120"/>
                  <a:gd name="T16" fmla="*/ 409 w 409"/>
                  <a:gd name="T17" fmla="*/ 120 h 120"/>
                  <a:gd name="T18" fmla="*/ 409 w 409"/>
                  <a:gd name="T19" fmla="*/ 82 h 120"/>
                  <a:gd name="T20" fmla="*/ 298 w 409"/>
                  <a:gd name="T2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9" h="120">
                    <a:moveTo>
                      <a:pt x="298" y="0"/>
                    </a:moveTo>
                    <a:cubicBezTo>
                      <a:pt x="283" y="0"/>
                      <a:pt x="283" y="0"/>
                      <a:pt x="283" y="0"/>
                    </a:cubicBezTo>
                    <a:cubicBezTo>
                      <a:pt x="135" y="0"/>
                      <a:pt x="135" y="0"/>
                      <a:pt x="135" y="0"/>
                    </a:cubicBezTo>
                    <a:cubicBezTo>
                      <a:pt x="128" y="0"/>
                      <a:pt x="128" y="0"/>
                      <a:pt x="128" y="0"/>
                    </a:cubicBezTo>
                    <a:cubicBezTo>
                      <a:pt x="148" y="72"/>
                      <a:pt x="121" y="82"/>
                      <a:pt x="0" y="82"/>
                    </a:cubicBezTo>
                    <a:cubicBezTo>
                      <a:pt x="0" y="120"/>
                      <a:pt x="0" y="120"/>
                      <a:pt x="0" y="120"/>
                    </a:cubicBezTo>
                    <a:cubicBezTo>
                      <a:pt x="153" y="120"/>
                      <a:pt x="153" y="120"/>
                      <a:pt x="153" y="120"/>
                    </a:cubicBezTo>
                    <a:cubicBezTo>
                      <a:pt x="265" y="120"/>
                      <a:pt x="265" y="120"/>
                      <a:pt x="265" y="120"/>
                    </a:cubicBezTo>
                    <a:cubicBezTo>
                      <a:pt x="409" y="120"/>
                      <a:pt x="409" y="120"/>
                      <a:pt x="409" y="120"/>
                    </a:cubicBezTo>
                    <a:cubicBezTo>
                      <a:pt x="409" y="82"/>
                      <a:pt x="409" y="82"/>
                      <a:pt x="409" y="82"/>
                    </a:cubicBezTo>
                    <a:cubicBezTo>
                      <a:pt x="289" y="82"/>
                      <a:pt x="277" y="72"/>
                      <a:pt x="298" y="0"/>
                    </a:cubicBez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34" name="Freeform 32"/>
              <p:cNvSpPr>
                <a:spLocks noEditPoints="1"/>
              </p:cNvSpPr>
              <p:nvPr/>
            </p:nvSpPr>
            <p:spPr bwMode="auto">
              <a:xfrm>
                <a:off x="2334" y="2278"/>
                <a:ext cx="733" cy="536"/>
              </a:xfrm>
              <a:custGeom>
                <a:avLst/>
                <a:gdLst>
                  <a:gd name="T0" fmla="*/ 588 w 626"/>
                  <a:gd name="T1" fmla="*/ 0 h 457"/>
                  <a:gd name="T2" fmla="*/ 34 w 626"/>
                  <a:gd name="T3" fmla="*/ 0 h 457"/>
                  <a:gd name="T4" fmla="*/ 0 w 626"/>
                  <a:gd name="T5" fmla="*/ 35 h 457"/>
                  <a:gd name="T6" fmla="*/ 0 w 626"/>
                  <a:gd name="T7" fmla="*/ 422 h 457"/>
                  <a:gd name="T8" fmla="*/ 34 w 626"/>
                  <a:gd name="T9" fmla="*/ 457 h 457"/>
                  <a:gd name="T10" fmla="*/ 588 w 626"/>
                  <a:gd name="T11" fmla="*/ 457 h 457"/>
                  <a:gd name="T12" fmla="*/ 626 w 626"/>
                  <a:gd name="T13" fmla="*/ 422 h 457"/>
                  <a:gd name="T14" fmla="*/ 626 w 626"/>
                  <a:gd name="T15" fmla="*/ 35 h 457"/>
                  <a:gd name="T16" fmla="*/ 588 w 626"/>
                  <a:gd name="T17" fmla="*/ 0 h 457"/>
                  <a:gd name="T18" fmla="*/ 578 w 626"/>
                  <a:gd name="T19" fmla="*/ 48 h 457"/>
                  <a:gd name="T20" fmla="*/ 578 w 626"/>
                  <a:gd name="T21" fmla="*/ 409 h 457"/>
                  <a:gd name="T22" fmla="*/ 48 w 626"/>
                  <a:gd name="T23" fmla="*/ 409 h 457"/>
                  <a:gd name="T24" fmla="*/ 48 w 626"/>
                  <a:gd name="T25" fmla="*/ 48 h 457"/>
                  <a:gd name="T26" fmla="*/ 579 w 626"/>
                  <a:gd name="T27" fmla="*/ 47 h 457"/>
                  <a:gd name="T28" fmla="*/ 578 w 626"/>
                  <a:gd name="T29" fmla="*/ 4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6" h="457">
                    <a:moveTo>
                      <a:pt x="588" y="0"/>
                    </a:moveTo>
                    <a:cubicBezTo>
                      <a:pt x="34" y="0"/>
                      <a:pt x="34" y="0"/>
                      <a:pt x="34" y="0"/>
                    </a:cubicBezTo>
                    <a:cubicBezTo>
                      <a:pt x="15" y="0"/>
                      <a:pt x="0" y="16"/>
                      <a:pt x="0" y="35"/>
                    </a:cubicBezTo>
                    <a:cubicBezTo>
                      <a:pt x="0" y="422"/>
                      <a:pt x="0" y="422"/>
                      <a:pt x="0" y="422"/>
                    </a:cubicBezTo>
                    <a:cubicBezTo>
                      <a:pt x="0" y="440"/>
                      <a:pt x="15" y="457"/>
                      <a:pt x="34" y="457"/>
                    </a:cubicBezTo>
                    <a:cubicBezTo>
                      <a:pt x="588" y="457"/>
                      <a:pt x="588" y="457"/>
                      <a:pt x="588" y="457"/>
                    </a:cubicBezTo>
                    <a:cubicBezTo>
                      <a:pt x="607" y="457"/>
                      <a:pt x="626" y="440"/>
                      <a:pt x="626" y="422"/>
                    </a:cubicBezTo>
                    <a:cubicBezTo>
                      <a:pt x="626" y="35"/>
                      <a:pt x="626" y="35"/>
                      <a:pt x="626" y="35"/>
                    </a:cubicBezTo>
                    <a:cubicBezTo>
                      <a:pt x="626" y="16"/>
                      <a:pt x="607" y="0"/>
                      <a:pt x="588" y="0"/>
                    </a:cubicBezTo>
                    <a:close/>
                    <a:moveTo>
                      <a:pt x="578" y="48"/>
                    </a:moveTo>
                    <a:cubicBezTo>
                      <a:pt x="578" y="409"/>
                      <a:pt x="578" y="409"/>
                      <a:pt x="578" y="409"/>
                    </a:cubicBezTo>
                    <a:cubicBezTo>
                      <a:pt x="48" y="409"/>
                      <a:pt x="48" y="409"/>
                      <a:pt x="48" y="409"/>
                    </a:cubicBezTo>
                    <a:cubicBezTo>
                      <a:pt x="48" y="48"/>
                      <a:pt x="48" y="48"/>
                      <a:pt x="48" y="48"/>
                    </a:cubicBezTo>
                    <a:cubicBezTo>
                      <a:pt x="579" y="47"/>
                      <a:pt x="579" y="47"/>
                      <a:pt x="579" y="47"/>
                    </a:cubicBezTo>
                    <a:lnTo>
                      <a:pt x="578" y="48"/>
                    </a:lnTo>
                    <a:close/>
                  </a:path>
                </a:pathLst>
              </a:custGeom>
              <a:solidFill>
                <a:srgbClr val="C5C5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35" name="Freeform 33"/>
              <p:cNvSpPr>
                <a:spLocks/>
              </p:cNvSpPr>
              <p:nvPr/>
            </p:nvSpPr>
            <p:spPr bwMode="auto">
              <a:xfrm>
                <a:off x="2389" y="2334"/>
                <a:ext cx="621" cy="423"/>
              </a:xfrm>
              <a:custGeom>
                <a:avLst/>
                <a:gdLst>
                  <a:gd name="T0" fmla="*/ 620 w 621"/>
                  <a:gd name="T1" fmla="*/ 1 h 423"/>
                  <a:gd name="T2" fmla="*/ 620 w 621"/>
                  <a:gd name="T3" fmla="*/ 423 h 423"/>
                  <a:gd name="T4" fmla="*/ 0 w 621"/>
                  <a:gd name="T5" fmla="*/ 423 h 423"/>
                  <a:gd name="T6" fmla="*/ 0 w 621"/>
                  <a:gd name="T7" fmla="*/ 1 h 423"/>
                  <a:gd name="T8" fmla="*/ 621 w 621"/>
                  <a:gd name="T9" fmla="*/ 0 h 423"/>
                  <a:gd name="T10" fmla="*/ 620 w 621"/>
                  <a:gd name="T11" fmla="*/ 1 h 423"/>
                </a:gdLst>
                <a:ahLst/>
                <a:cxnLst>
                  <a:cxn ang="0">
                    <a:pos x="T0" y="T1"/>
                  </a:cxn>
                  <a:cxn ang="0">
                    <a:pos x="T2" y="T3"/>
                  </a:cxn>
                  <a:cxn ang="0">
                    <a:pos x="T4" y="T5"/>
                  </a:cxn>
                  <a:cxn ang="0">
                    <a:pos x="T6" y="T7"/>
                  </a:cxn>
                  <a:cxn ang="0">
                    <a:pos x="T8" y="T9"/>
                  </a:cxn>
                  <a:cxn ang="0">
                    <a:pos x="T10" y="T11"/>
                  </a:cxn>
                </a:cxnLst>
                <a:rect l="0" t="0" r="r" b="b"/>
                <a:pathLst>
                  <a:path w="621" h="423">
                    <a:moveTo>
                      <a:pt x="620" y="1"/>
                    </a:moveTo>
                    <a:lnTo>
                      <a:pt x="620" y="423"/>
                    </a:lnTo>
                    <a:lnTo>
                      <a:pt x="0" y="423"/>
                    </a:lnTo>
                    <a:lnTo>
                      <a:pt x="0" y="1"/>
                    </a:lnTo>
                    <a:lnTo>
                      <a:pt x="621" y="0"/>
                    </a:lnTo>
                    <a:lnTo>
                      <a:pt x="620" y="1"/>
                    </a:lnTo>
                    <a:close/>
                  </a:path>
                </a:pathLst>
              </a:custGeom>
              <a:solidFill>
                <a:srgbClr val="00BB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36" name="Freeform 34"/>
              <p:cNvSpPr>
                <a:spLocks/>
              </p:cNvSpPr>
              <p:nvPr/>
            </p:nvSpPr>
            <p:spPr bwMode="auto">
              <a:xfrm>
                <a:off x="2389" y="2334"/>
                <a:ext cx="621" cy="423"/>
              </a:xfrm>
              <a:custGeom>
                <a:avLst/>
                <a:gdLst>
                  <a:gd name="T0" fmla="*/ 620 w 621"/>
                  <a:gd name="T1" fmla="*/ 1 h 423"/>
                  <a:gd name="T2" fmla="*/ 620 w 621"/>
                  <a:gd name="T3" fmla="*/ 423 h 423"/>
                  <a:gd name="T4" fmla="*/ 0 w 621"/>
                  <a:gd name="T5" fmla="*/ 423 h 423"/>
                  <a:gd name="T6" fmla="*/ 0 w 621"/>
                  <a:gd name="T7" fmla="*/ 1 h 423"/>
                  <a:gd name="T8" fmla="*/ 621 w 621"/>
                  <a:gd name="T9" fmla="*/ 0 h 423"/>
                  <a:gd name="T10" fmla="*/ 620 w 621"/>
                  <a:gd name="T11" fmla="*/ 1 h 423"/>
                </a:gdLst>
                <a:ahLst/>
                <a:cxnLst>
                  <a:cxn ang="0">
                    <a:pos x="T0" y="T1"/>
                  </a:cxn>
                  <a:cxn ang="0">
                    <a:pos x="T2" y="T3"/>
                  </a:cxn>
                  <a:cxn ang="0">
                    <a:pos x="T4" y="T5"/>
                  </a:cxn>
                  <a:cxn ang="0">
                    <a:pos x="T6" y="T7"/>
                  </a:cxn>
                  <a:cxn ang="0">
                    <a:pos x="T8" y="T9"/>
                  </a:cxn>
                  <a:cxn ang="0">
                    <a:pos x="T10" y="T11"/>
                  </a:cxn>
                </a:cxnLst>
                <a:rect l="0" t="0" r="r" b="b"/>
                <a:pathLst>
                  <a:path w="621" h="423">
                    <a:moveTo>
                      <a:pt x="620" y="1"/>
                    </a:moveTo>
                    <a:lnTo>
                      <a:pt x="620" y="423"/>
                    </a:lnTo>
                    <a:lnTo>
                      <a:pt x="0" y="423"/>
                    </a:lnTo>
                    <a:lnTo>
                      <a:pt x="0" y="1"/>
                    </a:lnTo>
                    <a:lnTo>
                      <a:pt x="621" y="0"/>
                    </a:lnTo>
                    <a:lnTo>
                      <a:pt x="620"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37" name="Freeform 35"/>
              <p:cNvSpPr>
                <a:spLocks/>
              </p:cNvSpPr>
              <p:nvPr/>
            </p:nvSpPr>
            <p:spPr bwMode="auto">
              <a:xfrm>
                <a:off x="2334" y="2278"/>
                <a:ext cx="688" cy="536"/>
              </a:xfrm>
              <a:custGeom>
                <a:avLst/>
                <a:gdLst>
                  <a:gd name="T0" fmla="*/ 48 w 588"/>
                  <a:gd name="T1" fmla="*/ 409 h 457"/>
                  <a:gd name="T2" fmla="*/ 47 w 588"/>
                  <a:gd name="T3" fmla="*/ 409 h 457"/>
                  <a:gd name="T4" fmla="*/ 47 w 588"/>
                  <a:gd name="T5" fmla="*/ 48 h 457"/>
                  <a:gd name="T6" fmla="*/ 532 w 588"/>
                  <a:gd name="T7" fmla="*/ 47 h 457"/>
                  <a:gd name="T8" fmla="*/ 588 w 588"/>
                  <a:gd name="T9" fmla="*/ 0 h 457"/>
                  <a:gd name="T10" fmla="*/ 588 w 588"/>
                  <a:gd name="T11" fmla="*/ 0 h 457"/>
                  <a:gd name="T12" fmla="*/ 34 w 588"/>
                  <a:gd name="T13" fmla="*/ 0 h 457"/>
                  <a:gd name="T14" fmla="*/ 0 w 588"/>
                  <a:gd name="T15" fmla="*/ 35 h 457"/>
                  <a:gd name="T16" fmla="*/ 0 w 588"/>
                  <a:gd name="T17" fmla="*/ 422 h 457"/>
                  <a:gd name="T18" fmla="*/ 34 w 588"/>
                  <a:gd name="T19" fmla="*/ 457 h 457"/>
                  <a:gd name="T20" fmla="*/ 47 w 588"/>
                  <a:gd name="T21" fmla="*/ 457 h 457"/>
                  <a:gd name="T22" fmla="*/ 104 w 588"/>
                  <a:gd name="T23" fmla="*/ 409 h 457"/>
                  <a:gd name="T24" fmla="*/ 48 w 588"/>
                  <a:gd name="T25" fmla="*/ 409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8" h="457">
                    <a:moveTo>
                      <a:pt x="48" y="409"/>
                    </a:moveTo>
                    <a:cubicBezTo>
                      <a:pt x="47" y="409"/>
                      <a:pt x="47" y="409"/>
                      <a:pt x="47" y="409"/>
                    </a:cubicBezTo>
                    <a:cubicBezTo>
                      <a:pt x="47" y="48"/>
                      <a:pt x="47" y="48"/>
                      <a:pt x="47" y="48"/>
                    </a:cubicBezTo>
                    <a:cubicBezTo>
                      <a:pt x="532" y="47"/>
                      <a:pt x="532" y="47"/>
                      <a:pt x="532" y="47"/>
                    </a:cubicBezTo>
                    <a:cubicBezTo>
                      <a:pt x="588" y="0"/>
                      <a:pt x="588" y="0"/>
                      <a:pt x="588" y="0"/>
                    </a:cubicBezTo>
                    <a:cubicBezTo>
                      <a:pt x="588" y="0"/>
                      <a:pt x="588" y="0"/>
                      <a:pt x="588" y="0"/>
                    </a:cubicBezTo>
                    <a:cubicBezTo>
                      <a:pt x="34" y="0"/>
                      <a:pt x="34" y="0"/>
                      <a:pt x="34" y="0"/>
                    </a:cubicBezTo>
                    <a:cubicBezTo>
                      <a:pt x="15" y="0"/>
                      <a:pt x="0" y="16"/>
                      <a:pt x="0" y="35"/>
                    </a:cubicBezTo>
                    <a:cubicBezTo>
                      <a:pt x="0" y="422"/>
                      <a:pt x="0" y="422"/>
                      <a:pt x="0" y="422"/>
                    </a:cubicBezTo>
                    <a:cubicBezTo>
                      <a:pt x="0" y="440"/>
                      <a:pt x="15" y="457"/>
                      <a:pt x="34" y="457"/>
                    </a:cubicBezTo>
                    <a:cubicBezTo>
                      <a:pt x="47" y="457"/>
                      <a:pt x="47" y="457"/>
                      <a:pt x="47" y="457"/>
                    </a:cubicBezTo>
                    <a:cubicBezTo>
                      <a:pt x="104" y="409"/>
                      <a:pt x="104" y="409"/>
                      <a:pt x="104" y="409"/>
                    </a:cubicBezTo>
                    <a:lnTo>
                      <a:pt x="48" y="409"/>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38" name="Freeform 36"/>
              <p:cNvSpPr>
                <a:spLocks/>
              </p:cNvSpPr>
              <p:nvPr/>
            </p:nvSpPr>
            <p:spPr bwMode="auto">
              <a:xfrm>
                <a:off x="2389" y="2334"/>
                <a:ext cx="568" cy="423"/>
              </a:xfrm>
              <a:custGeom>
                <a:avLst/>
                <a:gdLst>
                  <a:gd name="T0" fmla="*/ 0 w 568"/>
                  <a:gd name="T1" fmla="*/ 423 h 423"/>
                  <a:gd name="T2" fmla="*/ 1 w 568"/>
                  <a:gd name="T3" fmla="*/ 423 h 423"/>
                  <a:gd name="T4" fmla="*/ 1 w 568"/>
                  <a:gd name="T5" fmla="*/ 1 h 423"/>
                  <a:gd name="T6" fmla="*/ 568 w 568"/>
                  <a:gd name="T7" fmla="*/ 0 h 423"/>
                  <a:gd name="T8" fmla="*/ 568 w 568"/>
                  <a:gd name="T9" fmla="*/ 0 h 423"/>
                  <a:gd name="T10" fmla="*/ 0 w 568"/>
                  <a:gd name="T11" fmla="*/ 1 h 423"/>
                  <a:gd name="T12" fmla="*/ 0 w 568"/>
                  <a:gd name="T13" fmla="*/ 423 h 423"/>
                </a:gdLst>
                <a:ahLst/>
                <a:cxnLst>
                  <a:cxn ang="0">
                    <a:pos x="T0" y="T1"/>
                  </a:cxn>
                  <a:cxn ang="0">
                    <a:pos x="T2" y="T3"/>
                  </a:cxn>
                  <a:cxn ang="0">
                    <a:pos x="T4" y="T5"/>
                  </a:cxn>
                  <a:cxn ang="0">
                    <a:pos x="T6" y="T7"/>
                  </a:cxn>
                  <a:cxn ang="0">
                    <a:pos x="T8" y="T9"/>
                  </a:cxn>
                  <a:cxn ang="0">
                    <a:pos x="T10" y="T11"/>
                  </a:cxn>
                  <a:cxn ang="0">
                    <a:pos x="T12" y="T13"/>
                  </a:cxn>
                </a:cxnLst>
                <a:rect l="0" t="0" r="r" b="b"/>
                <a:pathLst>
                  <a:path w="568" h="423">
                    <a:moveTo>
                      <a:pt x="0" y="423"/>
                    </a:moveTo>
                    <a:lnTo>
                      <a:pt x="1" y="423"/>
                    </a:lnTo>
                    <a:lnTo>
                      <a:pt x="1" y="1"/>
                    </a:lnTo>
                    <a:lnTo>
                      <a:pt x="568" y="0"/>
                    </a:lnTo>
                    <a:lnTo>
                      <a:pt x="568" y="0"/>
                    </a:lnTo>
                    <a:lnTo>
                      <a:pt x="0" y="1"/>
                    </a:lnTo>
                    <a:lnTo>
                      <a:pt x="0" y="423"/>
                    </a:lnTo>
                    <a:close/>
                  </a:path>
                </a:pathLst>
              </a:custGeom>
              <a:solidFill>
                <a:srgbClr val="59B4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39" name="Rectangle 37"/>
              <p:cNvSpPr>
                <a:spLocks noChangeArrowheads="1"/>
              </p:cNvSpPr>
              <p:nvPr/>
            </p:nvSpPr>
            <p:spPr bwMode="auto">
              <a:xfrm>
                <a:off x="2460" y="2910"/>
                <a:ext cx="479" cy="44"/>
              </a:xfrm>
              <a:prstGeom prst="rect">
                <a:avLst/>
              </a:prstGeom>
              <a:solidFill>
                <a:srgbClr val="B0B0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40" name="Oval 38"/>
              <p:cNvSpPr>
                <a:spLocks noChangeArrowheads="1"/>
              </p:cNvSpPr>
              <p:nvPr/>
            </p:nvSpPr>
            <p:spPr bwMode="auto">
              <a:xfrm>
                <a:off x="2687" y="2298"/>
                <a:ext cx="20" cy="21"/>
              </a:xfrm>
              <a:prstGeom prst="ellipse">
                <a:avLst/>
              </a:prstGeom>
              <a:solidFill>
                <a:srgbClr val="BAC8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41" name="Freeform 39"/>
              <p:cNvSpPr>
                <a:spLocks/>
              </p:cNvSpPr>
              <p:nvPr/>
            </p:nvSpPr>
            <p:spPr bwMode="auto">
              <a:xfrm>
                <a:off x="2567" y="2383"/>
                <a:ext cx="264" cy="155"/>
              </a:xfrm>
              <a:custGeom>
                <a:avLst/>
                <a:gdLst>
                  <a:gd name="T0" fmla="*/ 113 w 226"/>
                  <a:gd name="T1" fmla="*/ 0 h 133"/>
                  <a:gd name="T2" fmla="*/ 111 w 226"/>
                  <a:gd name="T3" fmla="*/ 0 h 133"/>
                  <a:gd name="T4" fmla="*/ 2 w 226"/>
                  <a:gd name="T5" fmla="*/ 63 h 133"/>
                  <a:gd name="T6" fmla="*/ 0 w 226"/>
                  <a:gd name="T7" fmla="*/ 66 h 133"/>
                  <a:gd name="T8" fmla="*/ 2 w 226"/>
                  <a:gd name="T9" fmla="*/ 69 h 133"/>
                  <a:gd name="T10" fmla="*/ 112 w 226"/>
                  <a:gd name="T11" fmla="*/ 133 h 133"/>
                  <a:gd name="T12" fmla="*/ 114 w 226"/>
                  <a:gd name="T13" fmla="*/ 133 h 133"/>
                  <a:gd name="T14" fmla="*/ 115 w 226"/>
                  <a:gd name="T15" fmla="*/ 133 h 133"/>
                  <a:gd name="T16" fmla="*/ 225 w 226"/>
                  <a:gd name="T17" fmla="*/ 69 h 133"/>
                  <a:gd name="T18" fmla="*/ 226 w 226"/>
                  <a:gd name="T19" fmla="*/ 67 h 133"/>
                  <a:gd name="T20" fmla="*/ 225 w 226"/>
                  <a:gd name="T21" fmla="*/ 64 h 133"/>
                  <a:gd name="T22" fmla="*/ 115 w 226"/>
                  <a:gd name="T23" fmla="*/ 0 h 133"/>
                  <a:gd name="T24" fmla="*/ 113 w 226"/>
                  <a:gd name="T25"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 h="133">
                    <a:moveTo>
                      <a:pt x="113" y="0"/>
                    </a:moveTo>
                    <a:cubicBezTo>
                      <a:pt x="112" y="0"/>
                      <a:pt x="112" y="0"/>
                      <a:pt x="111" y="0"/>
                    </a:cubicBezTo>
                    <a:cubicBezTo>
                      <a:pt x="2" y="63"/>
                      <a:pt x="2" y="63"/>
                      <a:pt x="2" y="63"/>
                    </a:cubicBezTo>
                    <a:cubicBezTo>
                      <a:pt x="1" y="64"/>
                      <a:pt x="0" y="65"/>
                      <a:pt x="0" y="66"/>
                    </a:cubicBezTo>
                    <a:cubicBezTo>
                      <a:pt x="0" y="67"/>
                      <a:pt x="1" y="68"/>
                      <a:pt x="2" y="69"/>
                    </a:cubicBezTo>
                    <a:cubicBezTo>
                      <a:pt x="112" y="133"/>
                      <a:pt x="112" y="133"/>
                      <a:pt x="112" y="133"/>
                    </a:cubicBezTo>
                    <a:cubicBezTo>
                      <a:pt x="112" y="133"/>
                      <a:pt x="113" y="133"/>
                      <a:pt x="114" y="133"/>
                    </a:cubicBezTo>
                    <a:cubicBezTo>
                      <a:pt x="114" y="133"/>
                      <a:pt x="115" y="133"/>
                      <a:pt x="115" y="133"/>
                    </a:cubicBezTo>
                    <a:cubicBezTo>
                      <a:pt x="225" y="69"/>
                      <a:pt x="225" y="69"/>
                      <a:pt x="225" y="69"/>
                    </a:cubicBezTo>
                    <a:cubicBezTo>
                      <a:pt x="226" y="69"/>
                      <a:pt x="226" y="68"/>
                      <a:pt x="226" y="67"/>
                    </a:cubicBezTo>
                    <a:cubicBezTo>
                      <a:pt x="226" y="65"/>
                      <a:pt x="226" y="64"/>
                      <a:pt x="225" y="64"/>
                    </a:cubicBezTo>
                    <a:cubicBezTo>
                      <a:pt x="115" y="0"/>
                      <a:pt x="115" y="0"/>
                      <a:pt x="115" y="0"/>
                    </a:cubicBezTo>
                    <a:cubicBezTo>
                      <a:pt x="114" y="0"/>
                      <a:pt x="114" y="0"/>
                      <a:pt x="113" y="0"/>
                    </a:cubicBezTo>
                  </a:path>
                </a:pathLst>
              </a:custGeom>
              <a:solidFill>
                <a:srgbClr val="E5F8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42" name="Freeform 40"/>
              <p:cNvSpPr>
                <a:spLocks/>
              </p:cNvSpPr>
              <p:nvPr/>
            </p:nvSpPr>
            <p:spPr bwMode="auto">
              <a:xfrm>
                <a:off x="2549" y="2488"/>
                <a:ext cx="136" cy="232"/>
              </a:xfrm>
              <a:custGeom>
                <a:avLst/>
                <a:gdLst>
                  <a:gd name="T0" fmla="*/ 3 w 116"/>
                  <a:gd name="T1" fmla="*/ 0 h 198"/>
                  <a:gd name="T2" fmla="*/ 1 w 116"/>
                  <a:gd name="T3" fmla="*/ 1 h 198"/>
                  <a:gd name="T4" fmla="*/ 0 w 116"/>
                  <a:gd name="T5" fmla="*/ 4 h 198"/>
                  <a:gd name="T6" fmla="*/ 0 w 116"/>
                  <a:gd name="T7" fmla="*/ 131 h 198"/>
                  <a:gd name="T8" fmla="*/ 1 w 116"/>
                  <a:gd name="T9" fmla="*/ 134 h 198"/>
                  <a:gd name="T10" fmla="*/ 111 w 116"/>
                  <a:gd name="T11" fmla="*/ 197 h 198"/>
                  <a:gd name="T12" fmla="*/ 113 w 116"/>
                  <a:gd name="T13" fmla="*/ 198 h 198"/>
                  <a:gd name="T14" fmla="*/ 114 w 116"/>
                  <a:gd name="T15" fmla="*/ 197 h 198"/>
                  <a:gd name="T16" fmla="*/ 116 w 116"/>
                  <a:gd name="T17" fmla="*/ 194 h 198"/>
                  <a:gd name="T18" fmla="*/ 116 w 116"/>
                  <a:gd name="T19" fmla="*/ 67 h 198"/>
                  <a:gd name="T20" fmla="*/ 114 w 116"/>
                  <a:gd name="T21" fmla="*/ 64 h 198"/>
                  <a:gd name="T22" fmla="*/ 5 w 116"/>
                  <a:gd name="T23" fmla="*/ 1 h 198"/>
                  <a:gd name="T24" fmla="*/ 3 w 116"/>
                  <a:gd name="T25"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 h="198">
                    <a:moveTo>
                      <a:pt x="3" y="0"/>
                    </a:moveTo>
                    <a:cubicBezTo>
                      <a:pt x="2" y="0"/>
                      <a:pt x="2" y="0"/>
                      <a:pt x="1" y="1"/>
                    </a:cubicBezTo>
                    <a:cubicBezTo>
                      <a:pt x="0" y="1"/>
                      <a:pt x="0" y="2"/>
                      <a:pt x="0" y="4"/>
                    </a:cubicBezTo>
                    <a:cubicBezTo>
                      <a:pt x="0" y="131"/>
                      <a:pt x="0" y="131"/>
                      <a:pt x="0" y="131"/>
                    </a:cubicBezTo>
                    <a:cubicBezTo>
                      <a:pt x="0" y="132"/>
                      <a:pt x="0" y="133"/>
                      <a:pt x="1" y="134"/>
                    </a:cubicBezTo>
                    <a:cubicBezTo>
                      <a:pt x="111" y="197"/>
                      <a:pt x="111" y="197"/>
                      <a:pt x="111" y="197"/>
                    </a:cubicBezTo>
                    <a:cubicBezTo>
                      <a:pt x="112" y="197"/>
                      <a:pt x="112" y="198"/>
                      <a:pt x="113" y="198"/>
                    </a:cubicBezTo>
                    <a:cubicBezTo>
                      <a:pt x="113" y="198"/>
                      <a:pt x="114" y="197"/>
                      <a:pt x="114" y="197"/>
                    </a:cubicBezTo>
                    <a:cubicBezTo>
                      <a:pt x="115" y="197"/>
                      <a:pt x="116" y="196"/>
                      <a:pt x="116" y="194"/>
                    </a:cubicBezTo>
                    <a:cubicBezTo>
                      <a:pt x="116" y="67"/>
                      <a:pt x="116" y="67"/>
                      <a:pt x="116" y="67"/>
                    </a:cubicBezTo>
                    <a:cubicBezTo>
                      <a:pt x="116" y="66"/>
                      <a:pt x="115" y="65"/>
                      <a:pt x="114" y="64"/>
                    </a:cubicBezTo>
                    <a:cubicBezTo>
                      <a:pt x="5" y="1"/>
                      <a:pt x="5" y="1"/>
                      <a:pt x="5" y="1"/>
                    </a:cubicBezTo>
                    <a:cubicBezTo>
                      <a:pt x="4" y="0"/>
                      <a:pt x="3" y="0"/>
                      <a:pt x="3" y="0"/>
                    </a:cubicBezTo>
                  </a:path>
                </a:pathLst>
              </a:custGeom>
              <a:solidFill>
                <a:srgbClr val="CCF1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43" name="Freeform 41"/>
              <p:cNvSpPr>
                <a:spLocks/>
              </p:cNvSpPr>
              <p:nvPr/>
            </p:nvSpPr>
            <p:spPr bwMode="auto">
              <a:xfrm>
                <a:off x="2714" y="2489"/>
                <a:ext cx="136" cy="231"/>
              </a:xfrm>
              <a:custGeom>
                <a:avLst/>
                <a:gdLst>
                  <a:gd name="T0" fmla="*/ 113 w 116"/>
                  <a:gd name="T1" fmla="*/ 0 h 197"/>
                  <a:gd name="T2" fmla="*/ 111 w 116"/>
                  <a:gd name="T3" fmla="*/ 1 h 197"/>
                  <a:gd name="T4" fmla="*/ 1 w 116"/>
                  <a:gd name="T5" fmla="*/ 64 h 197"/>
                  <a:gd name="T6" fmla="*/ 0 w 116"/>
                  <a:gd name="T7" fmla="*/ 67 h 197"/>
                  <a:gd name="T8" fmla="*/ 0 w 116"/>
                  <a:gd name="T9" fmla="*/ 193 h 197"/>
                  <a:gd name="T10" fmla="*/ 1 w 116"/>
                  <a:gd name="T11" fmla="*/ 196 h 197"/>
                  <a:gd name="T12" fmla="*/ 3 w 116"/>
                  <a:gd name="T13" fmla="*/ 197 h 197"/>
                  <a:gd name="T14" fmla="*/ 5 w 116"/>
                  <a:gd name="T15" fmla="*/ 196 h 197"/>
                  <a:gd name="T16" fmla="*/ 114 w 116"/>
                  <a:gd name="T17" fmla="*/ 133 h 197"/>
                  <a:gd name="T18" fmla="*/ 116 w 116"/>
                  <a:gd name="T19" fmla="*/ 130 h 197"/>
                  <a:gd name="T20" fmla="*/ 116 w 116"/>
                  <a:gd name="T21" fmla="*/ 3 h 197"/>
                  <a:gd name="T22" fmla="*/ 114 w 116"/>
                  <a:gd name="T23" fmla="*/ 1 h 197"/>
                  <a:gd name="T24" fmla="*/ 113 w 116"/>
                  <a:gd name="T25"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 h="197">
                    <a:moveTo>
                      <a:pt x="113" y="0"/>
                    </a:moveTo>
                    <a:cubicBezTo>
                      <a:pt x="112" y="0"/>
                      <a:pt x="112" y="0"/>
                      <a:pt x="111" y="1"/>
                    </a:cubicBezTo>
                    <a:cubicBezTo>
                      <a:pt x="1" y="64"/>
                      <a:pt x="1" y="64"/>
                      <a:pt x="1" y="64"/>
                    </a:cubicBezTo>
                    <a:cubicBezTo>
                      <a:pt x="0" y="65"/>
                      <a:pt x="0" y="66"/>
                      <a:pt x="0" y="67"/>
                    </a:cubicBezTo>
                    <a:cubicBezTo>
                      <a:pt x="0" y="193"/>
                      <a:pt x="0" y="193"/>
                      <a:pt x="0" y="193"/>
                    </a:cubicBezTo>
                    <a:cubicBezTo>
                      <a:pt x="0" y="195"/>
                      <a:pt x="0" y="196"/>
                      <a:pt x="1" y="196"/>
                    </a:cubicBezTo>
                    <a:cubicBezTo>
                      <a:pt x="2" y="196"/>
                      <a:pt x="2" y="197"/>
                      <a:pt x="3" y="197"/>
                    </a:cubicBezTo>
                    <a:cubicBezTo>
                      <a:pt x="3" y="197"/>
                      <a:pt x="4" y="196"/>
                      <a:pt x="5" y="196"/>
                    </a:cubicBezTo>
                    <a:cubicBezTo>
                      <a:pt x="114" y="133"/>
                      <a:pt x="114" y="133"/>
                      <a:pt x="114" y="133"/>
                    </a:cubicBezTo>
                    <a:cubicBezTo>
                      <a:pt x="115" y="132"/>
                      <a:pt x="116" y="131"/>
                      <a:pt x="116" y="130"/>
                    </a:cubicBezTo>
                    <a:cubicBezTo>
                      <a:pt x="116" y="3"/>
                      <a:pt x="116" y="3"/>
                      <a:pt x="116" y="3"/>
                    </a:cubicBezTo>
                    <a:cubicBezTo>
                      <a:pt x="116" y="2"/>
                      <a:pt x="115" y="1"/>
                      <a:pt x="114" y="1"/>
                    </a:cubicBezTo>
                    <a:cubicBezTo>
                      <a:pt x="114" y="0"/>
                      <a:pt x="113" y="0"/>
                      <a:pt x="113" y="0"/>
                    </a:cubicBezTo>
                  </a:path>
                </a:pathLst>
              </a:custGeom>
              <a:solidFill>
                <a:srgbClr val="80DD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44" name="Freeform 42"/>
              <p:cNvSpPr>
                <a:spLocks/>
              </p:cNvSpPr>
              <p:nvPr/>
            </p:nvSpPr>
            <p:spPr bwMode="auto">
              <a:xfrm>
                <a:off x="818" y="2424"/>
                <a:ext cx="702" cy="492"/>
              </a:xfrm>
              <a:custGeom>
                <a:avLst/>
                <a:gdLst>
                  <a:gd name="T0" fmla="*/ 0 w 599"/>
                  <a:gd name="T1" fmla="*/ 398 h 420"/>
                  <a:gd name="T2" fmla="*/ 22 w 599"/>
                  <a:gd name="T3" fmla="*/ 420 h 420"/>
                  <a:gd name="T4" fmla="*/ 577 w 599"/>
                  <a:gd name="T5" fmla="*/ 420 h 420"/>
                  <a:gd name="T6" fmla="*/ 599 w 599"/>
                  <a:gd name="T7" fmla="*/ 398 h 420"/>
                  <a:gd name="T8" fmla="*/ 599 w 599"/>
                  <a:gd name="T9" fmla="*/ 0 h 420"/>
                  <a:gd name="T10" fmla="*/ 0 w 599"/>
                  <a:gd name="T11" fmla="*/ 0 h 420"/>
                  <a:gd name="T12" fmla="*/ 0 w 599"/>
                  <a:gd name="T13" fmla="*/ 398 h 420"/>
                </a:gdLst>
                <a:ahLst/>
                <a:cxnLst>
                  <a:cxn ang="0">
                    <a:pos x="T0" y="T1"/>
                  </a:cxn>
                  <a:cxn ang="0">
                    <a:pos x="T2" y="T3"/>
                  </a:cxn>
                  <a:cxn ang="0">
                    <a:pos x="T4" y="T5"/>
                  </a:cxn>
                  <a:cxn ang="0">
                    <a:pos x="T6" y="T7"/>
                  </a:cxn>
                  <a:cxn ang="0">
                    <a:pos x="T8" y="T9"/>
                  </a:cxn>
                  <a:cxn ang="0">
                    <a:pos x="T10" y="T11"/>
                  </a:cxn>
                  <a:cxn ang="0">
                    <a:pos x="T12" y="T13"/>
                  </a:cxn>
                </a:cxnLst>
                <a:rect l="0" t="0" r="r" b="b"/>
                <a:pathLst>
                  <a:path w="599" h="420">
                    <a:moveTo>
                      <a:pt x="0" y="398"/>
                    </a:moveTo>
                    <a:cubicBezTo>
                      <a:pt x="0" y="410"/>
                      <a:pt x="10" y="420"/>
                      <a:pt x="22" y="420"/>
                    </a:cubicBezTo>
                    <a:cubicBezTo>
                      <a:pt x="577" y="420"/>
                      <a:pt x="577" y="420"/>
                      <a:pt x="577" y="420"/>
                    </a:cubicBezTo>
                    <a:cubicBezTo>
                      <a:pt x="589" y="420"/>
                      <a:pt x="599" y="410"/>
                      <a:pt x="599" y="398"/>
                    </a:cubicBezTo>
                    <a:cubicBezTo>
                      <a:pt x="599" y="0"/>
                      <a:pt x="599" y="0"/>
                      <a:pt x="599" y="0"/>
                    </a:cubicBezTo>
                    <a:cubicBezTo>
                      <a:pt x="0" y="0"/>
                      <a:pt x="0" y="0"/>
                      <a:pt x="0" y="0"/>
                    </a:cubicBezTo>
                    <a:cubicBezTo>
                      <a:pt x="0" y="398"/>
                      <a:pt x="0" y="398"/>
                      <a:pt x="0" y="398"/>
                    </a:cubicBezTo>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45" name="Freeform 43"/>
              <p:cNvSpPr>
                <a:spLocks/>
              </p:cNvSpPr>
              <p:nvPr/>
            </p:nvSpPr>
            <p:spPr bwMode="auto">
              <a:xfrm>
                <a:off x="818" y="2317"/>
                <a:ext cx="702" cy="107"/>
              </a:xfrm>
              <a:custGeom>
                <a:avLst/>
                <a:gdLst>
                  <a:gd name="T0" fmla="*/ 577 w 599"/>
                  <a:gd name="T1" fmla="*/ 0 h 91"/>
                  <a:gd name="T2" fmla="*/ 22 w 599"/>
                  <a:gd name="T3" fmla="*/ 0 h 91"/>
                  <a:gd name="T4" fmla="*/ 0 w 599"/>
                  <a:gd name="T5" fmla="*/ 22 h 91"/>
                  <a:gd name="T6" fmla="*/ 0 w 599"/>
                  <a:gd name="T7" fmla="*/ 91 h 91"/>
                  <a:gd name="T8" fmla="*/ 599 w 599"/>
                  <a:gd name="T9" fmla="*/ 91 h 91"/>
                  <a:gd name="T10" fmla="*/ 599 w 599"/>
                  <a:gd name="T11" fmla="*/ 22 h 91"/>
                  <a:gd name="T12" fmla="*/ 577 w 599"/>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599" h="91">
                    <a:moveTo>
                      <a:pt x="577" y="0"/>
                    </a:moveTo>
                    <a:cubicBezTo>
                      <a:pt x="22" y="0"/>
                      <a:pt x="22" y="0"/>
                      <a:pt x="22" y="0"/>
                    </a:cubicBezTo>
                    <a:cubicBezTo>
                      <a:pt x="10" y="0"/>
                      <a:pt x="0" y="10"/>
                      <a:pt x="0" y="22"/>
                    </a:cubicBezTo>
                    <a:cubicBezTo>
                      <a:pt x="0" y="91"/>
                      <a:pt x="0" y="91"/>
                      <a:pt x="0" y="91"/>
                    </a:cubicBezTo>
                    <a:cubicBezTo>
                      <a:pt x="599" y="91"/>
                      <a:pt x="599" y="91"/>
                      <a:pt x="599" y="91"/>
                    </a:cubicBezTo>
                    <a:cubicBezTo>
                      <a:pt x="599" y="22"/>
                      <a:pt x="599" y="22"/>
                      <a:pt x="599" y="22"/>
                    </a:cubicBezTo>
                    <a:cubicBezTo>
                      <a:pt x="599" y="10"/>
                      <a:pt x="589" y="0"/>
                      <a:pt x="577" y="0"/>
                    </a:cubicBezTo>
                  </a:path>
                </a:pathLst>
              </a:custGeom>
              <a:solidFill>
                <a:srgbClr val="8DC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46" name="Rectangle 44"/>
              <p:cNvSpPr>
                <a:spLocks noChangeArrowheads="1"/>
              </p:cNvSpPr>
              <p:nvPr/>
            </p:nvSpPr>
            <p:spPr bwMode="auto">
              <a:xfrm>
                <a:off x="1025" y="2577"/>
                <a:ext cx="130" cy="7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47" name="Rectangle 45"/>
              <p:cNvSpPr>
                <a:spLocks noChangeArrowheads="1"/>
              </p:cNvSpPr>
              <p:nvPr/>
            </p:nvSpPr>
            <p:spPr bwMode="auto">
              <a:xfrm>
                <a:off x="1025" y="2577"/>
                <a:ext cx="130"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48" name="Rectangle 46"/>
              <p:cNvSpPr>
                <a:spLocks noChangeArrowheads="1"/>
              </p:cNvSpPr>
              <p:nvPr/>
            </p:nvSpPr>
            <p:spPr bwMode="auto">
              <a:xfrm>
                <a:off x="1025" y="2473"/>
                <a:ext cx="130" cy="7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49" name="Rectangle 47"/>
              <p:cNvSpPr>
                <a:spLocks noChangeArrowheads="1"/>
              </p:cNvSpPr>
              <p:nvPr/>
            </p:nvSpPr>
            <p:spPr bwMode="auto">
              <a:xfrm>
                <a:off x="1025" y="2473"/>
                <a:ext cx="130"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50" name="Rectangle 48"/>
              <p:cNvSpPr>
                <a:spLocks noChangeArrowheads="1"/>
              </p:cNvSpPr>
              <p:nvPr/>
            </p:nvSpPr>
            <p:spPr bwMode="auto">
              <a:xfrm>
                <a:off x="1025" y="2681"/>
                <a:ext cx="130" cy="79"/>
              </a:xfrm>
              <a:prstGeom prst="rect">
                <a:avLst/>
              </a:prstGeom>
              <a:solidFill>
                <a:srgbClr val="8DC6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51" name="Rectangle 49"/>
              <p:cNvSpPr>
                <a:spLocks noChangeArrowheads="1"/>
              </p:cNvSpPr>
              <p:nvPr/>
            </p:nvSpPr>
            <p:spPr bwMode="auto">
              <a:xfrm>
                <a:off x="1025" y="2681"/>
                <a:ext cx="130"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52" name="Rectangle 50"/>
              <p:cNvSpPr>
                <a:spLocks noChangeArrowheads="1"/>
              </p:cNvSpPr>
              <p:nvPr/>
            </p:nvSpPr>
            <p:spPr bwMode="auto">
              <a:xfrm>
                <a:off x="1181" y="2681"/>
                <a:ext cx="130" cy="79"/>
              </a:xfrm>
              <a:prstGeom prst="rect">
                <a:avLst/>
              </a:prstGeom>
              <a:solidFill>
                <a:srgbClr val="8DC6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53" name="Rectangle 51"/>
              <p:cNvSpPr>
                <a:spLocks noChangeArrowheads="1"/>
              </p:cNvSpPr>
              <p:nvPr/>
            </p:nvSpPr>
            <p:spPr bwMode="auto">
              <a:xfrm>
                <a:off x="1181" y="2577"/>
                <a:ext cx="130" cy="7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54" name="Rectangle 52"/>
              <p:cNvSpPr>
                <a:spLocks noChangeArrowheads="1"/>
              </p:cNvSpPr>
              <p:nvPr/>
            </p:nvSpPr>
            <p:spPr bwMode="auto">
              <a:xfrm>
                <a:off x="1181" y="2577"/>
                <a:ext cx="130"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55" name="Rectangle 53"/>
              <p:cNvSpPr>
                <a:spLocks noChangeArrowheads="1"/>
              </p:cNvSpPr>
              <p:nvPr/>
            </p:nvSpPr>
            <p:spPr bwMode="auto">
              <a:xfrm>
                <a:off x="1181" y="2473"/>
                <a:ext cx="130" cy="7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56" name="Rectangle 54"/>
              <p:cNvSpPr>
                <a:spLocks noChangeArrowheads="1"/>
              </p:cNvSpPr>
              <p:nvPr/>
            </p:nvSpPr>
            <p:spPr bwMode="auto">
              <a:xfrm>
                <a:off x="1181" y="2473"/>
                <a:ext cx="130"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57" name="Rectangle 55"/>
              <p:cNvSpPr>
                <a:spLocks noChangeArrowheads="1"/>
              </p:cNvSpPr>
              <p:nvPr/>
            </p:nvSpPr>
            <p:spPr bwMode="auto">
              <a:xfrm>
                <a:off x="870" y="2473"/>
                <a:ext cx="130" cy="7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58" name="Rectangle 56"/>
              <p:cNvSpPr>
                <a:spLocks noChangeArrowheads="1"/>
              </p:cNvSpPr>
              <p:nvPr/>
            </p:nvSpPr>
            <p:spPr bwMode="auto">
              <a:xfrm>
                <a:off x="870" y="2473"/>
                <a:ext cx="130"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59" name="Rectangle 57"/>
              <p:cNvSpPr>
                <a:spLocks noChangeArrowheads="1"/>
              </p:cNvSpPr>
              <p:nvPr/>
            </p:nvSpPr>
            <p:spPr bwMode="auto">
              <a:xfrm>
                <a:off x="870" y="2577"/>
                <a:ext cx="130" cy="7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60" name="Rectangle 58"/>
              <p:cNvSpPr>
                <a:spLocks noChangeArrowheads="1"/>
              </p:cNvSpPr>
              <p:nvPr/>
            </p:nvSpPr>
            <p:spPr bwMode="auto">
              <a:xfrm>
                <a:off x="870" y="2577"/>
                <a:ext cx="130"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61" name="Rectangle 59"/>
              <p:cNvSpPr>
                <a:spLocks noChangeArrowheads="1"/>
              </p:cNvSpPr>
              <p:nvPr/>
            </p:nvSpPr>
            <p:spPr bwMode="auto">
              <a:xfrm>
                <a:off x="870" y="2681"/>
                <a:ext cx="130" cy="79"/>
              </a:xfrm>
              <a:prstGeom prst="rect">
                <a:avLst/>
              </a:prstGeom>
              <a:solidFill>
                <a:srgbClr val="8DC6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62" name="Rectangle 60"/>
              <p:cNvSpPr>
                <a:spLocks noChangeArrowheads="1"/>
              </p:cNvSpPr>
              <p:nvPr/>
            </p:nvSpPr>
            <p:spPr bwMode="auto">
              <a:xfrm>
                <a:off x="870" y="2681"/>
                <a:ext cx="130"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63" name="Rectangle 61"/>
              <p:cNvSpPr>
                <a:spLocks noChangeArrowheads="1"/>
              </p:cNvSpPr>
              <p:nvPr/>
            </p:nvSpPr>
            <p:spPr bwMode="auto">
              <a:xfrm>
                <a:off x="870" y="2786"/>
                <a:ext cx="130" cy="77"/>
              </a:xfrm>
              <a:prstGeom prst="rect">
                <a:avLst/>
              </a:prstGeom>
              <a:solidFill>
                <a:srgbClr val="8DC6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64" name="Rectangle 62"/>
              <p:cNvSpPr>
                <a:spLocks noChangeArrowheads="1"/>
              </p:cNvSpPr>
              <p:nvPr/>
            </p:nvSpPr>
            <p:spPr bwMode="auto">
              <a:xfrm>
                <a:off x="870" y="2786"/>
                <a:ext cx="13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65" name="Rectangle 63"/>
              <p:cNvSpPr>
                <a:spLocks noChangeArrowheads="1"/>
              </p:cNvSpPr>
              <p:nvPr/>
            </p:nvSpPr>
            <p:spPr bwMode="auto">
              <a:xfrm>
                <a:off x="1025" y="2786"/>
                <a:ext cx="130" cy="77"/>
              </a:xfrm>
              <a:prstGeom prst="rect">
                <a:avLst/>
              </a:prstGeom>
              <a:solidFill>
                <a:srgbClr val="8DC6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66" name="Rectangle 64"/>
              <p:cNvSpPr>
                <a:spLocks noChangeArrowheads="1"/>
              </p:cNvSpPr>
              <p:nvPr/>
            </p:nvSpPr>
            <p:spPr bwMode="auto">
              <a:xfrm>
                <a:off x="1181" y="2786"/>
                <a:ext cx="130" cy="77"/>
              </a:xfrm>
              <a:prstGeom prst="rect">
                <a:avLst/>
              </a:prstGeom>
              <a:solidFill>
                <a:srgbClr val="8DC6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67" name="Rectangle 65"/>
              <p:cNvSpPr>
                <a:spLocks noChangeArrowheads="1"/>
              </p:cNvSpPr>
              <p:nvPr/>
            </p:nvSpPr>
            <p:spPr bwMode="auto">
              <a:xfrm>
                <a:off x="1338" y="2681"/>
                <a:ext cx="130" cy="79"/>
              </a:xfrm>
              <a:prstGeom prst="rect">
                <a:avLst/>
              </a:prstGeom>
              <a:solidFill>
                <a:srgbClr val="8DC6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68" name="Rectangle 66"/>
              <p:cNvSpPr>
                <a:spLocks noChangeArrowheads="1"/>
              </p:cNvSpPr>
              <p:nvPr/>
            </p:nvSpPr>
            <p:spPr bwMode="auto">
              <a:xfrm>
                <a:off x="1338" y="2577"/>
                <a:ext cx="130" cy="7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69" name="Rectangle 67"/>
              <p:cNvSpPr>
                <a:spLocks noChangeArrowheads="1"/>
              </p:cNvSpPr>
              <p:nvPr/>
            </p:nvSpPr>
            <p:spPr bwMode="auto">
              <a:xfrm>
                <a:off x="1338" y="2473"/>
                <a:ext cx="130" cy="7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70" name="Rectangle 68"/>
              <p:cNvSpPr>
                <a:spLocks noChangeArrowheads="1"/>
              </p:cNvSpPr>
              <p:nvPr/>
            </p:nvSpPr>
            <p:spPr bwMode="auto">
              <a:xfrm>
                <a:off x="1338" y="2786"/>
                <a:ext cx="130" cy="77"/>
              </a:xfrm>
              <a:prstGeom prst="rect">
                <a:avLst/>
              </a:prstGeom>
              <a:solidFill>
                <a:srgbClr val="8DC6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71" name="Freeform 69"/>
              <p:cNvSpPr>
                <a:spLocks noEditPoints="1"/>
              </p:cNvSpPr>
              <p:nvPr/>
            </p:nvSpPr>
            <p:spPr bwMode="auto">
              <a:xfrm>
                <a:off x="840" y="2317"/>
                <a:ext cx="591" cy="0"/>
              </a:xfrm>
              <a:custGeom>
                <a:avLst/>
                <a:gdLst>
                  <a:gd name="T0" fmla="*/ 140 w 504"/>
                  <a:gd name="T1" fmla="*/ 5 w 504"/>
                  <a:gd name="T2" fmla="*/ 0 w 504"/>
                  <a:gd name="T3" fmla="*/ 3 w 504"/>
                  <a:gd name="T4" fmla="*/ 140 w 504"/>
                  <a:gd name="T5" fmla="*/ 140 w 504"/>
                  <a:gd name="T6" fmla="*/ 504 w 504"/>
                  <a:gd name="T7" fmla="*/ 159 w 504"/>
                  <a:gd name="T8" fmla="*/ 159 w 504"/>
                  <a:gd name="T9" fmla="*/ 503 w 504"/>
                  <a:gd name="T10" fmla="*/ 504 w 504"/>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Lst>
                <a:rect l="0" t="0" r="r" b="b"/>
                <a:pathLst>
                  <a:path w="504">
                    <a:moveTo>
                      <a:pt x="140" y="0"/>
                    </a:moveTo>
                    <a:cubicBezTo>
                      <a:pt x="5" y="0"/>
                      <a:pt x="5" y="0"/>
                      <a:pt x="5" y="0"/>
                    </a:cubicBezTo>
                    <a:cubicBezTo>
                      <a:pt x="3" y="0"/>
                      <a:pt x="1" y="0"/>
                      <a:pt x="0" y="0"/>
                    </a:cubicBezTo>
                    <a:cubicBezTo>
                      <a:pt x="1" y="0"/>
                      <a:pt x="2" y="0"/>
                      <a:pt x="3" y="0"/>
                    </a:cubicBezTo>
                    <a:cubicBezTo>
                      <a:pt x="140" y="0"/>
                      <a:pt x="140" y="0"/>
                      <a:pt x="140" y="0"/>
                    </a:cubicBezTo>
                    <a:cubicBezTo>
                      <a:pt x="140" y="0"/>
                      <a:pt x="140" y="0"/>
                      <a:pt x="140" y="0"/>
                    </a:cubicBezTo>
                    <a:moveTo>
                      <a:pt x="504" y="0"/>
                    </a:moveTo>
                    <a:cubicBezTo>
                      <a:pt x="159" y="0"/>
                      <a:pt x="159" y="0"/>
                      <a:pt x="159" y="0"/>
                    </a:cubicBezTo>
                    <a:cubicBezTo>
                      <a:pt x="159" y="0"/>
                      <a:pt x="159" y="0"/>
                      <a:pt x="159" y="0"/>
                    </a:cubicBezTo>
                    <a:cubicBezTo>
                      <a:pt x="503" y="0"/>
                      <a:pt x="503" y="0"/>
                      <a:pt x="503" y="0"/>
                    </a:cubicBezTo>
                    <a:cubicBezTo>
                      <a:pt x="504" y="0"/>
                      <a:pt x="504" y="0"/>
                      <a:pt x="504" y="0"/>
                    </a:cubicBezTo>
                  </a:path>
                </a:pathLst>
              </a:custGeom>
              <a:solidFill>
                <a:srgbClr val="1C42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72" name="Freeform 70"/>
              <p:cNvSpPr>
                <a:spLocks/>
              </p:cNvSpPr>
              <p:nvPr/>
            </p:nvSpPr>
            <p:spPr bwMode="auto">
              <a:xfrm>
                <a:off x="1004" y="2317"/>
                <a:ext cx="23" cy="0"/>
              </a:xfrm>
              <a:custGeom>
                <a:avLst/>
                <a:gdLst>
                  <a:gd name="T0" fmla="*/ 19 w 19"/>
                  <a:gd name="T1" fmla="*/ 0 w 19"/>
                  <a:gd name="T2" fmla="*/ 0 w 19"/>
                  <a:gd name="T3" fmla="*/ 19 w 19"/>
                  <a:gd name="T4" fmla="*/ 19 w 19"/>
                </a:gdLst>
                <a:ahLst/>
                <a:cxnLst>
                  <a:cxn ang="0">
                    <a:pos x="T0" y="0"/>
                  </a:cxn>
                  <a:cxn ang="0">
                    <a:pos x="T1" y="0"/>
                  </a:cxn>
                  <a:cxn ang="0">
                    <a:pos x="T2" y="0"/>
                  </a:cxn>
                  <a:cxn ang="0">
                    <a:pos x="T3" y="0"/>
                  </a:cxn>
                  <a:cxn ang="0">
                    <a:pos x="T4" y="0"/>
                  </a:cxn>
                </a:cxnLst>
                <a:rect l="0" t="0" r="r" b="b"/>
                <a:pathLst>
                  <a:path w="19">
                    <a:moveTo>
                      <a:pt x="19" y="0"/>
                    </a:moveTo>
                    <a:cubicBezTo>
                      <a:pt x="0" y="0"/>
                      <a:pt x="0" y="0"/>
                      <a:pt x="0" y="0"/>
                    </a:cubicBezTo>
                    <a:cubicBezTo>
                      <a:pt x="0" y="0"/>
                      <a:pt x="0" y="0"/>
                      <a:pt x="0" y="0"/>
                    </a:cubicBezTo>
                    <a:cubicBezTo>
                      <a:pt x="19" y="0"/>
                      <a:pt x="19" y="0"/>
                      <a:pt x="19" y="0"/>
                    </a:cubicBezTo>
                    <a:cubicBezTo>
                      <a:pt x="19" y="0"/>
                      <a:pt x="19" y="0"/>
                      <a:pt x="19" y="0"/>
                    </a:cubicBezTo>
                  </a:path>
                </a:pathLst>
              </a:custGeom>
              <a:solidFill>
                <a:srgbClr val="89CF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73" name="Freeform 71"/>
              <p:cNvSpPr>
                <a:spLocks/>
              </p:cNvSpPr>
              <p:nvPr/>
            </p:nvSpPr>
            <p:spPr bwMode="auto">
              <a:xfrm>
                <a:off x="842" y="2916"/>
                <a:ext cx="35" cy="0"/>
              </a:xfrm>
              <a:custGeom>
                <a:avLst/>
                <a:gdLst>
                  <a:gd name="T0" fmla="*/ 0 w 30"/>
                  <a:gd name="T1" fmla="*/ 4 w 30"/>
                  <a:gd name="T2" fmla="*/ 30 w 30"/>
                  <a:gd name="T3" fmla="*/ 30 w 30"/>
                  <a:gd name="T4" fmla="*/ 2 w 30"/>
                  <a:gd name="T5" fmla="*/ 0 w 30"/>
                </a:gdLst>
                <a:ahLst/>
                <a:cxnLst>
                  <a:cxn ang="0">
                    <a:pos x="T0" y="0"/>
                  </a:cxn>
                  <a:cxn ang="0">
                    <a:pos x="T1" y="0"/>
                  </a:cxn>
                  <a:cxn ang="0">
                    <a:pos x="T2" y="0"/>
                  </a:cxn>
                  <a:cxn ang="0">
                    <a:pos x="T3" y="0"/>
                  </a:cxn>
                  <a:cxn ang="0">
                    <a:pos x="T4" y="0"/>
                  </a:cxn>
                  <a:cxn ang="0">
                    <a:pos x="T5" y="0"/>
                  </a:cxn>
                </a:cxnLst>
                <a:rect l="0" t="0" r="r" b="b"/>
                <a:pathLst>
                  <a:path w="30">
                    <a:moveTo>
                      <a:pt x="0" y="0"/>
                    </a:moveTo>
                    <a:cubicBezTo>
                      <a:pt x="1" y="0"/>
                      <a:pt x="2" y="0"/>
                      <a:pt x="4" y="0"/>
                    </a:cubicBezTo>
                    <a:cubicBezTo>
                      <a:pt x="30" y="0"/>
                      <a:pt x="30" y="0"/>
                      <a:pt x="30" y="0"/>
                    </a:cubicBezTo>
                    <a:cubicBezTo>
                      <a:pt x="30" y="0"/>
                      <a:pt x="30" y="0"/>
                      <a:pt x="30" y="0"/>
                    </a:cubicBezTo>
                    <a:cubicBezTo>
                      <a:pt x="2" y="0"/>
                      <a:pt x="2" y="0"/>
                      <a:pt x="2" y="0"/>
                    </a:cubicBezTo>
                    <a:cubicBezTo>
                      <a:pt x="1" y="0"/>
                      <a:pt x="0" y="0"/>
                      <a:pt x="0" y="0"/>
                    </a:cubicBezTo>
                  </a:path>
                </a:pathLst>
              </a:custGeom>
              <a:solidFill>
                <a:srgbClr val="1C42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74" name="Freeform 72"/>
              <p:cNvSpPr>
                <a:spLocks noEditPoints="1"/>
              </p:cNvSpPr>
              <p:nvPr/>
            </p:nvSpPr>
            <p:spPr bwMode="auto">
              <a:xfrm>
                <a:off x="818" y="2424"/>
                <a:ext cx="513" cy="492"/>
              </a:xfrm>
              <a:custGeom>
                <a:avLst/>
                <a:gdLst>
                  <a:gd name="T0" fmla="*/ 44 w 438"/>
                  <a:gd name="T1" fmla="*/ 287 h 420"/>
                  <a:gd name="T2" fmla="*/ 44 w 438"/>
                  <a:gd name="T3" fmla="*/ 220 h 420"/>
                  <a:gd name="T4" fmla="*/ 155 w 438"/>
                  <a:gd name="T5" fmla="*/ 220 h 420"/>
                  <a:gd name="T6" fmla="*/ 155 w 438"/>
                  <a:gd name="T7" fmla="*/ 287 h 420"/>
                  <a:gd name="T8" fmla="*/ 44 w 438"/>
                  <a:gd name="T9" fmla="*/ 287 h 420"/>
                  <a:gd name="T10" fmla="*/ 44 w 438"/>
                  <a:gd name="T11" fmla="*/ 198 h 420"/>
                  <a:gd name="T12" fmla="*/ 44 w 438"/>
                  <a:gd name="T13" fmla="*/ 131 h 420"/>
                  <a:gd name="T14" fmla="*/ 155 w 438"/>
                  <a:gd name="T15" fmla="*/ 131 h 420"/>
                  <a:gd name="T16" fmla="*/ 155 w 438"/>
                  <a:gd name="T17" fmla="*/ 198 h 420"/>
                  <a:gd name="T18" fmla="*/ 44 w 438"/>
                  <a:gd name="T19" fmla="*/ 198 h 420"/>
                  <a:gd name="T20" fmla="*/ 44 w 438"/>
                  <a:gd name="T21" fmla="*/ 109 h 420"/>
                  <a:gd name="T22" fmla="*/ 44 w 438"/>
                  <a:gd name="T23" fmla="*/ 42 h 420"/>
                  <a:gd name="T24" fmla="*/ 155 w 438"/>
                  <a:gd name="T25" fmla="*/ 42 h 420"/>
                  <a:gd name="T26" fmla="*/ 155 w 438"/>
                  <a:gd name="T27" fmla="*/ 109 h 420"/>
                  <a:gd name="T28" fmla="*/ 44 w 438"/>
                  <a:gd name="T29" fmla="*/ 109 h 420"/>
                  <a:gd name="T30" fmla="*/ 177 w 438"/>
                  <a:gd name="T31" fmla="*/ 109 h 420"/>
                  <a:gd name="T32" fmla="*/ 177 w 438"/>
                  <a:gd name="T33" fmla="*/ 42 h 420"/>
                  <a:gd name="T34" fmla="*/ 288 w 438"/>
                  <a:gd name="T35" fmla="*/ 42 h 420"/>
                  <a:gd name="T36" fmla="*/ 288 w 438"/>
                  <a:gd name="T37" fmla="*/ 109 h 420"/>
                  <a:gd name="T38" fmla="*/ 177 w 438"/>
                  <a:gd name="T39" fmla="*/ 109 h 420"/>
                  <a:gd name="T40" fmla="*/ 438 w 438"/>
                  <a:gd name="T41" fmla="*/ 0 h 420"/>
                  <a:gd name="T42" fmla="*/ 0 w 438"/>
                  <a:gd name="T43" fmla="*/ 0 h 420"/>
                  <a:gd name="T44" fmla="*/ 0 w 438"/>
                  <a:gd name="T45" fmla="*/ 20 h 420"/>
                  <a:gd name="T46" fmla="*/ 0 w 438"/>
                  <a:gd name="T47" fmla="*/ 60 h 420"/>
                  <a:gd name="T48" fmla="*/ 0 w 438"/>
                  <a:gd name="T49" fmla="*/ 396 h 420"/>
                  <a:gd name="T50" fmla="*/ 20 w 438"/>
                  <a:gd name="T51" fmla="*/ 420 h 420"/>
                  <a:gd name="T52" fmla="*/ 22 w 438"/>
                  <a:gd name="T53" fmla="*/ 420 h 420"/>
                  <a:gd name="T54" fmla="*/ 50 w 438"/>
                  <a:gd name="T55" fmla="*/ 420 h 420"/>
                  <a:gd name="T56" fmla="*/ 91 w 438"/>
                  <a:gd name="T57" fmla="*/ 375 h 420"/>
                  <a:gd name="T58" fmla="*/ 44 w 438"/>
                  <a:gd name="T59" fmla="*/ 375 h 420"/>
                  <a:gd name="T60" fmla="*/ 44 w 438"/>
                  <a:gd name="T61" fmla="*/ 309 h 420"/>
                  <a:gd name="T62" fmla="*/ 153 w 438"/>
                  <a:gd name="T63" fmla="*/ 309 h 420"/>
                  <a:gd name="T64" fmla="*/ 177 w 438"/>
                  <a:gd name="T65" fmla="*/ 282 h 420"/>
                  <a:gd name="T66" fmla="*/ 177 w 438"/>
                  <a:gd name="T67" fmla="*/ 220 h 420"/>
                  <a:gd name="T68" fmla="*/ 235 w 438"/>
                  <a:gd name="T69" fmla="*/ 220 h 420"/>
                  <a:gd name="T70" fmla="*/ 255 w 438"/>
                  <a:gd name="T71" fmla="*/ 198 h 420"/>
                  <a:gd name="T72" fmla="*/ 177 w 438"/>
                  <a:gd name="T73" fmla="*/ 198 h 420"/>
                  <a:gd name="T74" fmla="*/ 177 w 438"/>
                  <a:gd name="T75" fmla="*/ 131 h 420"/>
                  <a:gd name="T76" fmla="*/ 288 w 438"/>
                  <a:gd name="T77" fmla="*/ 131 h 420"/>
                  <a:gd name="T78" fmla="*/ 288 w 438"/>
                  <a:gd name="T79" fmla="*/ 162 h 420"/>
                  <a:gd name="T80" fmla="*/ 310 w 438"/>
                  <a:gd name="T81" fmla="*/ 138 h 420"/>
                  <a:gd name="T82" fmla="*/ 310 w 438"/>
                  <a:gd name="T83" fmla="*/ 131 h 420"/>
                  <a:gd name="T84" fmla="*/ 317 w 438"/>
                  <a:gd name="T85" fmla="*/ 131 h 420"/>
                  <a:gd name="T86" fmla="*/ 338 w 438"/>
                  <a:gd name="T87" fmla="*/ 109 h 420"/>
                  <a:gd name="T88" fmla="*/ 310 w 438"/>
                  <a:gd name="T89" fmla="*/ 109 h 420"/>
                  <a:gd name="T90" fmla="*/ 310 w 438"/>
                  <a:gd name="T91" fmla="*/ 42 h 420"/>
                  <a:gd name="T92" fmla="*/ 399 w 438"/>
                  <a:gd name="T93" fmla="*/ 42 h 420"/>
                  <a:gd name="T94" fmla="*/ 438 w 438"/>
                  <a:gd name="T95" fmla="*/ 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8" h="420">
                    <a:moveTo>
                      <a:pt x="44" y="287"/>
                    </a:moveTo>
                    <a:cubicBezTo>
                      <a:pt x="44" y="220"/>
                      <a:pt x="44" y="220"/>
                      <a:pt x="44" y="220"/>
                    </a:cubicBezTo>
                    <a:cubicBezTo>
                      <a:pt x="155" y="220"/>
                      <a:pt x="155" y="220"/>
                      <a:pt x="155" y="220"/>
                    </a:cubicBezTo>
                    <a:cubicBezTo>
                      <a:pt x="155" y="287"/>
                      <a:pt x="155" y="287"/>
                      <a:pt x="155" y="287"/>
                    </a:cubicBezTo>
                    <a:cubicBezTo>
                      <a:pt x="44" y="287"/>
                      <a:pt x="44" y="287"/>
                      <a:pt x="44" y="287"/>
                    </a:cubicBezTo>
                    <a:moveTo>
                      <a:pt x="44" y="198"/>
                    </a:moveTo>
                    <a:cubicBezTo>
                      <a:pt x="44" y="131"/>
                      <a:pt x="44" y="131"/>
                      <a:pt x="44" y="131"/>
                    </a:cubicBezTo>
                    <a:cubicBezTo>
                      <a:pt x="155" y="131"/>
                      <a:pt x="155" y="131"/>
                      <a:pt x="155" y="131"/>
                    </a:cubicBezTo>
                    <a:cubicBezTo>
                      <a:pt x="155" y="198"/>
                      <a:pt x="155" y="198"/>
                      <a:pt x="155" y="198"/>
                    </a:cubicBezTo>
                    <a:cubicBezTo>
                      <a:pt x="44" y="198"/>
                      <a:pt x="44" y="198"/>
                      <a:pt x="44" y="198"/>
                    </a:cubicBezTo>
                    <a:moveTo>
                      <a:pt x="44" y="109"/>
                    </a:moveTo>
                    <a:cubicBezTo>
                      <a:pt x="44" y="42"/>
                      <a:pt x="44" y="42"/>
                      <a:pt x="44" y="42"/>
                    </a:cubicBezTo>
                    <a:cubicBezTo>
                      <a:pt x="155" y="42"/>
                      <a:pt x="155" y="42"/>
                      <a:pt x="155" y="42"/>
                    </a:cubicBezTo>
                    <a:cubicBezTo>
                      <a:pt x="155" y="109"/>
                      <a:pt x="155" y="109"/>
                      <a:pt x="155" y="109"/>
                    </a:cubicBezTo>
                    <a:cubicBezTo>
                      <a:pt x="44" y="109"/>
                      <a:pt x="44" y="109"/>
                      <a:pt x="44" y="109"/>
                    </a:cubicBezTo>
                    <a:moveTo>
                      <a:pt x="177" y="109"/>
                    </a:moveTo>
                    <a:cubicBezTo>
                      <a:pt x="177" y="42"/>
                      <a:pt x="177" y="42"/>
                      <a:pt x="177" y="42"/>
                    </a:cubicBezTo>
                    <a:cubicBezTo>
                      <a:pt x="288" y="42"/>
                      <a:pt x="288" y="42"/>
                      <a:pt x="288" y="42"/>
                    </a:cubicBezTo>
                    <a:cubicBezTo>
                      <a:pt x="288" y="109"/>
                      <a:pt x="288" y="109"/>
                      <a:pt x="288" y="109"/>
                    </a:cubicBezTo>
                    <a:cubicBezTo>
                      <a:pt x="177" y="109"/>
                      <a:pt x="177" y="109"/>
                      <a:pt x="177" y="109"/>
                    </a:cubicBezTo>
                    <a:moveTo>
                      <a:pt x="438" y="0"/>
                    </a:moveTo>
                    <a:cubicBezTo>
                      <a:pt x="0" y="0"/>
                      <a:pt x="0" y="0"/>
                      <a:pt x="0" y="0"/>
                    </a:cubicBezTo>
                    <a:cubicBezTo>
                      <a:pt x="0" y="20"/>
                      <a:pt x="0" y="20"/>
                      <a:pt x="0" y="20"/>
                    </a:cubicBezTo>
                    <a:cubicBezTo>
                      <a:pt x="0" y="60"/>
                      <a:pt x="0" y="60"/>
                      <a:pt x="0" y="60"/>
                    </a:cubicBezTo>
                    <a:cubicBezTo>
                      <a:pt x="0" y="396"/>
                      <a:pt x="0" y="396"/>
                      <a:pt x="0" y="396"/>
                    </a:cubicBezTo>
                    <a:cubicBezTo>
                      <a:pt x="0" y="408"/>
                      <a:pt x="8" y="418"/>
                      <a:pt x="20" y="420"/>
                    </a:cubicBezTo>
                    <a:cubicBezTo>
                      <a:pt x="20" y="420"/>
                      <a:pt x="21" y="420"/>
                      <a:pt x="22" y="420"/>
                    </a:cubicBezTo>
                    <a:cubicBezTo>
                      <a:pt x="50" y="420"/>
                      <a:pt x="50" y="420"/>
                      <a:pt x="50" y="420"/>
                    </a:cubicBezTo>
                    <a:cubicBezTo>
                      <a:pt x="91" y="375"/>
                      <a:pt x="91" y="375"/>
                      <a:pt x="91" y="375"/>
                    </a:cubicBezTo>
                    <a:cubicBezTo>
                      <a:pt x="44" y="375"/>
                      <a:pt x="44" y="375"/>
                      <a:pt x="44" y="375"/>
                    </a:cubicBezTo>
                    <a:cubicBezTo>
                      <a:pt x="44" y="309"/>
                      <a:pt x="44" y="309"/>
                      <a:pt x="44" y="309"/>
                    </a:cubicBezTo>
                    <a:cubicBezTo>
                      <a:pt x="153" y="309"/>
                      <a:pt x="153" y="309"/>
                      <a:pt x="153" y="309"/>
                    </a:cubicBezTo>
                    <a:cubicBezTo>
                      <a:pt x="177" y="282"/>
                      <a:pt x="177" y="282"/>
                      <a:pt x="177" y="282"/>
                    </a:cubicBezTo>
                    <a:cubicBezTo>
                      <a:pt x="177" y="220"/>
                      <a:pt x="177" y="220"/>
                      <a:pt x="177" y="220"/>
                    </a:cubicBezTo>
                    <a:cubicBezTo>
                      <a:pt x="235" y="220"/>
                      <a:pt x="235" y="220"/>
                      <a:pt x="235" y="220"/>
                    </a:cubicBezTo>
                    <a:cubicBezTo>
                      <a:pt x="255" y="198"/>
                      <a:pt x="255" y="198"/>
                      <a:pt x="255" y="198"/>
                    </a:cubicBezTo>
                    <a:cubicBezTo>
                      <a:pt x="177" y="198"/>
                      <a:pt x="177" y="198"/>
                      <a:pt x="177" y="198"/>
                    </a:cubicBezTo>
                    <a:cubicBezTo>
                      <a:pt x="177" y="131"/>
                      <a:pt x="177" y="131"/>
                      <a:pt x="177" y="131"/>
                    </a:cubicBezTo>
                    <a:cubicBezTo>
                      <a:pt x="288" y="131"/>
                      <a:pt x="288" y="131"/>
                      <a:pt x="288" y="131"/>
                    </a:cubicBezTo>
                    <a:cubicBezTo>
                      <a:pt x="288" y="162"/>
                      <a:pt x="288" y="162"/>
                      <a:pt x="288" y="162"/>
                    </a:cubicBezTo>
                    <a:cubicBezTo>
                      <a:pt x="310" y="138"/>
                      <a:pt x="310" y="138"/>
                      <a:pt x="310" y="138"/>
                    </a:cubicBezTo>
                    <a:cubicBezTo>
                      <a:pt x="310" y="131"/>
                      <a:pt x="310" y="131"/>
                      <a:pt x="310" y="131"/>
                    </a:cubicBezTo>
                    <a:cubicBezTo>
                      <a:pt x="317" y="131"/>
                      <a:pt x="317" y="131"/>
                      <a:pt x="317" y="131"/>
                    </a:cubicBezTo>
                    <a:cubicBezTo>
                      <a:pt x="338" y="109"/>
                      <a:pt x="338" y="109"/>
                      <a:pt x="338" y="109"/>
                    </a:cubicBezTo>
                    <a:cubicBezTo>
                      <a:pt x="310" y="109"/>
                      <a:pt x="310" y="109"/>
                      <a:pt x="310" y="109"/>
                    </a:cubicBezTo>
                    <a:cubicBezTo>
                      <a:pt x="310" y="42"/>
                      <a:pt x="310" y="42"/>
                      <a:pt x="310" y="42"/>
                    </a:cubicBezTo>
                    <a:cubicBezTo>
                      <a:pt x="399" y="42"/>
                      <a:pt x="399" y="42"/>
                      <a:pt x="399" y="42"/>
                    </a:cubicBezTo>
                    <a:cubicBezTo>
                      <a:pt x="438" y="0"/>
                      <a:pt x="438" y="0"/>
                      <a:pt x="438" y="0"/>
                    </a:cubicBezTo>
                  </a:path>
                </a:pathLst>
              </a:custGeom>
              <a:solidFill>
                <a:srgbClr val="E3E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75" name="Freeform 73"/>
              <p:cNvSpPr>
                <a:spLocks/>
              </p:cNvSpPr>
              <p:nvPr/>
            </p:nvSpPr>
            <p:spPr bwMode="auto">
              <a:xfrm>
                <a:off x="818" y="2317"/>
                <a:ext cx="611" cy="107"/>
              </a:xfrm>
              <a:custGeom>
                <a:avLst/>
                <a:gdLst>
                  <a:gd name="T0" fmla="*/ 522 w 522"/>
                  <a:gd name="T1" fmla="*/ 0 h 91"/>
                  <a:gd name="T2" fmla="*/ 178 w 522"/>
                  <a:gd name="T3" fmla="*/ 0 h 91"/>
                  <a:gd name="T4" fmla="*/ 159 w 522"/>
                  <a:gd name="T5" fmla="*/ 0 h 91"/>
                  <a:gd name="T6" fmla="*/ 22 w 522"/>
                  <a:gd name="T7" fmla="*/ 0 h 91"/>
                  <a:gd name="T8" fmla="*/ 19 w 522"/>
                  <a:gd name="T9" fmla="*/ 0 h 91"/>
                  <a:gd name="T10" fmla="*/ 0 w 522"/>
                  <a:gd name="T11" fmla="*/ 24 h 91"/>
                  <a:gd name="T12" fmla="*/ 0 w 522"/>
                  <a:gd name="T13" fmla="*/ 91 h 91"/>
                  <a:gd name="T14" fmla="*/ 438 w 522"/>
                  <a:gd name="T15" fmla="*/ 91 h 91"/>
                  <a:gd name="T16" fmla="*/ 522 w 522"/>
                  <a:gd name="T1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2" h="91">
                    <a:moveTo>
                      <a:pt x="522" y="0"/>
                    </a:moveTo>
                    <a:cubicBezTo>
                      <a:pt x="178" y="0"/>
                      <a:pt x="178" y="0"/>
                      <a:pt x="178" y="0"/>
                    </a:cubicBezTo>
                    <a:cubicBezTo>
                      <a:pt x="159" y="0"/>
                      <a:pt x="159" y="0"/>
                      <a:pt x="159" y="0"/>
                    </a:cubicBezTo>
                    <a:cubicBezTo>
                      <a:pt x="22" y="0"/>
                      <a:pt x="22" y="0"/>
                      <a:pt x="22" y="0"/>
                    </a:cubicBezTo>
                    <a:cubicBezTo>
                      <a:pt x="21" y="0"/>
                      <a:pt x="20" y="0"/>
                      <a:pt x="19" y="0"/>
                    </a:cubicBezTo>
                    <a:cubicBezTo>
                      <a:pt x="8" y="3"/>
                      <a:pt x="0" y="12"/>
                      <a:pt x="0" y="24"/>
                    </a:cubicBezTo>
                    <a:cubicBezTo>
                      <a:pt x="0" y="91"/>
                      <a:pt x="0" y="91"/>
                      <a:pt x="0" y="91"/>
                    </a:cubicBezTo>
                    <a:cubicBezTo>
                      <a:pt x="438" y="91"/>
                      <a:pt x="438" y="91"/>
                      <a:pt x="438" y="91"/>
                    </a:cubicBezTo>
                    <a:cubicBezTo>
                      <a:pt x="522" y="0"/>
                      <a:pt x="522" y="0"/>
                      <a:pt x="522" y="0"/>
                    </a:cubicBezTo>
                  </a:path>
                </a:pathLst>
              </a:custGeom>
              <a:solidFill>
                <a:srgbClr val="99CC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76" name="Freeform 74"/>
              <p:cNvSpPr>
                <a:spLocks/>
              </p:cNvSpPr>
              <p:nvPr/>
            </p:nvSpPr>
            <p:spPr bwMode="auto">
              <a:xfrm>
                <a:off x="1025" y="2577"/>
                <a:ext cx="130" cy="79"/>
              </a:xfrm>
              <a:custGeom>
                <a:avLst/>
                <a:gdLst>
                  <a:gd name="T0" fmla="*/ 130 w 130"/>
                  <a:gd name="T1" fmla="*/ 0 h 79"/>
                  <a:gd name="T2" fmla="*/ 0 w 130"/>
                  <a:gd name="T3" fmla="*/ 0 h 79"/>
                  <a:gd name="T4" fmla="*/ 0 w 130"/>
                  <a:gd name="T5" fmla="*/ 79 h 79"/>
                  <a:gd name="T6" fmla="*/ 92 w 130"/>
                  <a:gd name="T7" fmla="*/ 79 h 79"/>
                  <a:gd name="T8" fmla="*/ 130 w 130"/>
                  <a:gd name="T9" fmla="*/ 36 h 79"/>
                  <a:gd name="T10" fmla="*/ 130 w 130"/>
                  <a:gd name="T11" fmla="*/ 0 h 79"/>
                </a:gdLst>
                <a:ahLst/>
                <a:cxnLst>
                  <a:cxn ang="0">
                    <a:pos x="T0" y="T1"/>
                  </a:cxn>
                  <a:cxn ang="0">
                    <a:pos x="T2" y="T3"/>
                  </a:cxn>
                  <a:cxn ang="0">
                    <a:pos x="T4" y="T5"/>
                  </a:cxn>
                  <a:cxn ang="0">
                    <a:pos x="T6" y="T7"/>
                  </a:cxn>
                  <a:cxn ang="0">
                    <a:pos x="T8" y="T9"/>
                  </a:cxn>
                  <a:cxn ang="0">
                    <a:pos x="T10" y="T11"/>
                  </a:cxn>
                </a:cxnLst>
                <a:rect l="0" t="0" r="r" b="b"/>
                <a:pathLst>
                  <a:path w="130" h="79">
                    <a:moveTo>
                      <a:pt x="130" y="0"/>
                    </a:moveTo>
                    <a:lnTo>
                      <a:pt x="0" y="0"/>
                    </a:lnTo>
                    <a:lnTo>
                      <a:pt x="0" y="79"/>
                    </a:lnTo>
                    <a:lnTo>
                      <a:pt x="92" y="79"/>
                    </a:lnTo>
                    <a:lnTo>
                      <a:pt x="130" y="36"/>
                    </a:lnTo>
                    <a:lnTo>
                      <a:pt x="13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77" name="Freeform 75"/>
              <p:cNvSpPr>
                <a:spLocks/>
              </p:cNvSpPr>
              <p:nvPr/>
            </p:nvSpPr>
            <p:spPr bwMode="auto">
              <a:xfrm>
                <a:off x="1025" y="2577"/>
                <a:ext cx="130" cy="79"/>
              </a:xfrm>
              <a:custGeom>
                <a:avLst/>
                <a:gdLst>
                  <a:gd name="T0" fmla="*/ 130 w 130"/>
                  <a:gd name="T1" fmla="*/ 0 h 79"/>
                  <a:gd name="T2" fmla="*/ 0 w 130"/>
                  <a:gd name="T3" fmla="*/ 0 h 79"/>
                  <a:gd name="T4" fmla="*/ 0 w 130"/>
                  <a:gd name="T5" fmla="*/ 79 h 79"/>
                  <a:gd name="T6" fmla="*/ 92 w 130"/>
                  <a:gd name="T7" fmla="*/ 79 h 79"/>
                  <a:gd name="T8" fmla="*/ 130 w 130"/>
                  <a:gd name="T9" fmla="*/ 36 h 79"/>
                  <a:gd name="T10" fmla="*/ 130 w 130"/>
                  <a:gd name="T11" fmla="*/ 0 h 79"/>
                </a:gdLst>
                <a:ahLst/>
                <a:cxnLst>
                  <a:cxn ang="0">
                    <a:pos x="T0" y="T1"/>
                  </a:cxn>
                  <a:cxn ang="0">
                    <a:pos x="T2" y="T3"/>
                  </a:cxn>
                  <a:cxn ang="0">
                    <a:pos x="T4" y="T5"/>
                  </a:cxn>
                  <a:cxn ang="0">
                    <a:pos x="T6" y="T7"/>
                  </a:cxn>
                  <a:cxn ang="0">
                    <a:pos x="T8" y="T9"/>
                  </a:cxn>
                  <a:cxn ang="0">
                    <a:pos x="T10" y="T11"/>
                  </a:cxn>
                </a:cxnLst>
                <a:rect l="0" t="0" r="r" b="b"/>
                <a:pathLst>
                  <a:path w="130" h="79">
                    <a:moveTo>
                      <a:pt x="130" y="0"/>
                    </a:moveTo>
                    <a:lnTo>
                      <a:pt x="0" y="0"/>
                    </a:lnTo>
                    <a:lnTo>
                      <a:pt x="0" y="79"/>
                    </a:lnTo>
                    <a:lnTo>
                      <a:pt x="92" y="79"/>
                    </a:lnTo>
                    <a:lnTo>
                      <a:pt x="130" y="36"/>
                    </a:lnTo>
                    <a:lnTo>
                      <a:pt x="1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78" name="Rectangle 76"/>
              <p:cNvSpPr>
                <a:spLocks noChangeArrowheads="1"/>
              </p:cNvSpPr>
              <p:nvPr/>
            </p:nvSpPr>
            <p:spPr bwMode="auto">
              <a:xfrm>
                <a:off x="1025" y="2473"/>
                <a:ext cx="130" cy="7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79" name="Rectangle 77"/>
              <p:cNvSpPr>
                <a:spLocks noChangeArrowheads="1"/>
              </p:cNvSpPr>
              <p:nvPr/>
            </p:nvSpPr>
            <p:spPr bwMode="auto">
              <a:xfrm>
                <a:off x="1025" y="2473"/>
                <a:ext cx="130"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80" name="Freeform 78"/>
              <p:cNvSpPr>
                <a:spLocks/>
              </p:cNvSpPr>
              <p:nvPr/>
            </p:nvSpPr>
            <p:spPr bwMode="auto">
              <a:xfrm>
                <a:off x="1025" y="2681"/>
                <a:ext cx="68" cy="73"/>
              </a:xfrm>
              <a:custGeom>
                <a:avLst/>
                <a:gdLst>
                  <a:gd name="T0" fmla="*/ 68 w 68"/>
                  <a:gd name="T1" fmla="*/ 0 h 73"/>
                  <a:gd name="T2" fmla="*/ 0 w 68"/>
                  <a:gd name="T3" fmla="*/ 0 h 73"/>
                  <a:gd name="T4" fmla="*/ 0 w 68"/>
                  <a:gd name="T5" fmla="*/ 73 h 73"/>
                  <a:gd name="T6" fmla="*/ 68 w 68"/>
                  <a:gd name="T7" fmla="*/ 0 h 73"/>
                </a:gdLst>
                <a:ahLst/>
                <a:cxnLst>
                  <a:cxn ang="0">
                    <a:pos x="T0" y="T1"/>
                  </a:cxn>
                  <a:cxn ang="0">
                    <a:pos x="T2" y="T3"/>
                  </a:cxn>
                  <a:cxn ang="0">
                    <a:pos x="T4" y="T5"/>
                  </a:cxn>
                  <a:cxn ang="0">
                    <a:pos x="T6" y="T7"/>
                  </a:cxn>
                </a:cxnLst>
                <a:rect l="0" t="0" r="r" b="b"/>
                <a:pathLst>
                  <a:path w="68" h="73">
                    <a:moveTo>
                      <a:pt x="68" y="0"/>
                    </a:moveTo>
                    <a:lnTo>
                      <a:pt x="0" y="0"/>
                    </a:lnTo>
                    <a:lnTo>
                      <a:pt x="0" y="73"/>
                    </a:lnTo>
                    <a:lnTo>
                      <a:pt x="68" y="0"/>
                    </a:lnTo>
                    <a:close/>
                  </a:path>
                </a:pathLst>
              </a:custGeom>
              <a:solidFill>
                <a:srgbClr val="99CC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81" name="Freeform 79"/>
              <p:cNvSpPr>
                <a:spLocks/>
              </p:cNvSpPr>
              <p:nvPr/>
            </p:nvSpPr>
            <p:spPr bwMode="auto">
              <a:xfrm>
                <a:off x="1025" y="2681"/>
                <a:ext cx="68" cy="73"/>
              </a:xfrm>
              <a:custGeom>
                <a:avLst/>
                <a:gdLst>
                  <a:gd name="T0" fmla="*/ 68 w 68"/>
                  <a:gd name="T1" fmla="*/ 0 h 73"/>
                  <a:gd name="T2" fmla="*/ 0 w 68"/>
                  <a:gd name="T3" fmla="*/ 0 h 73"/>
                  <a:gd name="T4" fmla="*/ 0 w 68"/>
                  <a:gd name="T5" fmla="*/ 73 h 73"/>
                  <a:gd name="T6" fmla="*/ 68 w 68"/>
                  <a:gd name="T7" fmla="*/ 0 h 73"/>
                </a:gdLst>
                <a:ahLst/>
                <a:cxnLst>
                  <a:cxn ang="0">
                    <a:pos x="T0" y="T1"/>
                  </a:cxn>
                  <a:cxn ang="0">
                    <a:pos x="T2" y="T3"/>
                  </a:cxn>
                  <a:cxn ang="0">
                    <a:pos x="T4" y="T5"/>
                  </a:cxn>
                  <a:cxn ang="0">
                    <a:pos x="T6" y="T7"/>
                  </a:cxn>
                </a:cxnLst>
                <a:rect l="0" t="0" r="r" b="b"/>
                <a:pathLst>
                  <a:path w="68" h="73">
                    <a:moveTo>
                      <a:pt x="68" y="0"/>
                    </a:moveTo>
                    <a:lnTo>
                      <a:pt x="0" y="0"/>
                    </a:lnTo>
                    <a:lnTo>
                      <a:pt x="0" y="73"/>
                    </a:lnTo>
                    <a:lnTo>
                      <a:pt x="6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82" name="Freeform 80"/>
              <p:cNvSpPr>
                <a:spLocks/>
              </p:cNvSpPr>
              <p:nvPr/>
            </p:nvSpPr>
            <p:spPr bwMode="auto">
              <a:xfrm>
                <a:off x="1181" y="2577"/>
                <a:ext cx="8" cy="8"/>
              </a:xfrm>
              <a:custGeom>
                <a:avLst/>
                <a:gdLst>
                  <a:gd name="T0" fmla="*/ 8 w 8"/>
                  <a:gd name="T1" fmla="*/ 0 h 8"/>
                  <a:gd name="T2" fmla="*/ 0 w 8"/>
                  <a:gd name="T3" fmla="*/ 0 h 8"/>
                  <a:gd name="T4" fmla="*/ 0 w 8"/>
                  <a:gd name="T5" fmla="*/ 8 h 8"/>
                  <a:gd name="T6" fmla="*/ 8 w 8"/>
                  <a:gd name="T7" fmla="*/ 0 h 8"/>
                </a:gdLst>
                <a:ahLst/>
                <a:cxnLst>
                  <a:cxn ang="0">
                    <a:pos x="T0" y="T1"/>
                  </a:cxn>
                  <a:cxn ang="0">
                    <a:pos x="T2" y="T3"/>
                  </a:cxn>
                  <a:cxn ang="0">
                    <a:pos x="T4" y="T5"/>
                  </a:cxn>
                  <a:cxn ang="0">
                    <a:pos x="T6" y="T7"/>
                  </a:cxn>
                </a:cxnLst>
                <a:rect l="0" t="0" r="r" b="b"/>
                <a:pathLst>
                  <a:path w="8" h="8">
                    <a:moveTo>
                      <a:pt x="8" y="0"/>
                    </a:moveTo>
                    <a:lnTo>
                      <a:pt x="0" y="0"/>
                    </a:lnTo>
                    <a:lnTo>
                      <a:pt x="0" y="8"/>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83" name="Freeform 81"/>
              <p:cNvSpPr>
                <a:spLocks/>
              </p:cNvSpPr>
              <p:nvPr/>
            </p:nvSpPr>
            <p:spPr bwMode="auto">
              <a:xfrm>
                <a:off x="1181" y="2577"/>
                <a:ext cx="8" cy="8"/>
              </a:xfrm>
              <a:custGeom>
                <a:avLst/>
                <a:gdLst>
                  <a:gd name="T0" fmla="*/ 8 w 8"/>
                  <a:gd name="T1" fmla="*/ 0 h 8"/>
                  <a:gd name="T2" fmla="*/ 0 w 8"/>
                  <a:gd name="T3" fmla="*/ 0 h 8"/>
                  <a:gd name="T4" fmla="*/ 0 w 8"/>
                  <a:gd name="T5" fmla="*/ 8 h 8"/>
                  <a:gd name="T6" fmla="*/ 8 w 8"/>
                  <a:gd name="T7" fmla="*/ 0 h 8"/>
                </a:gdLst>
                <a:ahLst/>
                <a:cxnLst>
                  <a:cxn ang="0">
                    <a:pos x="T0" y="T1"/>
                  </a:cxn>
                  <a:cxn ang="0">
                    <a:pos x="T2" y="T3"/>
                  </a:cxn>
                  <a:cxn ang="0">
                    <a:pos x="T4" y="T5"/>
                  </a:cxn>
                  <a:cxn ang="0">
                    <a:pos x="T6" y="T7"/>
                  </a:cxn>
                </a:cxnLst>
                <a:rect l="0" t="0" r="r" b="b"/>
                <a:pathLst>
                  <a:path w="8" h="8">
                    <a:moveTo>
                      <a:pt x="8" y="0"/>
                    </a:moveTo>
                    <a:lnTo>
                      <a:pt x="0" y="0"/>
                    </a:lnTo>
                    <a:lnTo>
                      <a:pt x="0" y="8"/>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84" name="Freeform 82"/>
              <p:cNvSpPr>
                <a:spLocks/>
              </p:cNvSpPr>
              <p:nvPr/>
            </p:nvSpPr>
            <p:spPr bwMode="auto">
              <a:xfrm>
                <a:off x="1181" y="2473"/>
                <a:ext cx="104" cy="78"/>
              </a:xfrm>
              <a:custGeom>
                <a:avLst/>
                <a:gdLst>
                  <a:gd name="T0" fmla="*/ 104 w 104"/>
                  <a:gd name="T1" fmla="*/ 0 h 78"/>
                  <a:gd name="T2" fmla="*/ 0 w 104"/>
                  <a:gd name="T3" fmla="*/ 0 h 78"/>
                  <a:gd name="T4" fmla="*/ 0 w 104"/>
                  <a:gd name="T5" fmla="*/ 78 h 78"/>
                  <a:gd name="T6" fmla="*/ 33 w 104"/>
                  <a:gd name="T7" fmla="*/ 78 h 78"/>
                  <a:gd name="T8" fmla="*/ 104 w 104"/>
                  <a:gd name="T9" fmla="*/ 0 h 78"/>
                </a:gdLst>
                <a:ahLst/>
                <a:cxnLst>
                  <a:cxn ang="0">
                    <a:pos x="T0" y="T1"/>
                  </a:cxn>
                  <a:cxn ang="0">
                    <a:pos x="T2" y="T3"/>
                  </a:cxn>
                  <a:cxn ang="0">
                    <a:pos x="T4" y="T5"/>
                  </a:cxn>
                  <a:cxn ang="0">
                    <a:pos x="T6" y="T7"/>
                  </a:cxn>
                  <a:cxn ang="0">
                    <a:pos x="T8" y="T9"/>
                  </a:cxn>
                </a:cxnLst>
                <a:rect l="0" t="0" r="r" b="b"/>
                <a:pathLst>
                  <a:path w="104" h="78">
                    <a:moveTo>
                      <a:pt x="104" y="0"/>
                    </a:moveTo>
                    <a:lnTo>
                      <a:pt x="0" y="0"/>
                    </a:lnTo>
                    <a:lnTo>
                      <a:pt x="0" y="78"/>
                    </a:lnTo>
                    <a:lnTo>
                      <a:pt x="33" y="78"/>
                    </a:lnTo>
                    <a:lnTo>
                      <a:pt x="10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85" name="Freeform 83"/>
              <p:cNvSpPr>
                <a:spLocks/>
              </p:cNvSpPr>
              <p:nvPr/>
            </p:nvSpPr>
            <p:spPr bwMode="auto">
              <a:xfrm>
                <a:off x="1181" y="2473"/>
                <a:ext cx="104" cy="78"/>
              </a:xfrm>
              <a:custGeom>
                <a:avLst/>
                <a:gdLst>
                  <a:gd name="T0" fmla="*/ 104 w 104"/>
                  <a:gd name="T1" fmla="*/ 0 h 78"/>
                  <a:gd name="T2" fmla="*/ 0 w 104"/>
                  <a:gd name="T3" fmla="*/ 0 h 78"/>
                  <a:gd name="T4" fmla="*/ 0 w 104"/>
                  <a:gd name="T5" fmla="*/ 78 h 78"/>
                  <a:gd name="T6" fmla="*/ 33 w 104"/>
                  <a:gd name="T7" fmla="*/ 78 h 78"/>
                  <a:gd name="T8" fmla="*/ 104 w 104"/>
                  <a:gd name="T9" fmla="*/ 0 h 78"/>
                </a:gdLst>
                <a:ahLst/>
                <a:cxnLst>
                  <a:cxn ang="0">
                    <a:pos x="T0" y="T1"/>
                  </a:cxn>
                  <a:cxn ang="0">
                    <a:pos x="T2" y="T3"/>
                  </a:cxn>
                  <a:cxn ang="0">
                    <a:pos x="T4" y="T5"/>
                  </a:cxn>
                  <a:cxn ang="0">
                    <a:pos x="T6" y="T7"/>
                  </a:cxn>
                  <a:cxn ang="0">
                    <a:pos x="T8" y="T9"/>
                  </a:cxn>
                </a:cxnLst>
                <a:rect l="0" t="0" r="r" b="b"/>
                <a:pathLst>
                  <a:path w="104" h="78">
                    <a:moveTo>
                      <a:pt x="104" y="0"/>
                    </a:moveTo>
                    <a:lnTo>
                      <a:pt x="0" y="0"/>
                    </a:lnTo>
                    <a:lnTo>
                      <a:pt x="0" y="78"/>
                    </a:lnTo>
                    <a:lnTo>
                      <a:pt x="33" y="78"/>
                    </a:lnTo>
                    <a:lnTo>
                      <a:pt x="10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86" name="Rectangle 84"/>
              <p:cNvSpPr>
                <a:spLocks noChangeArrowheads="1"/>
              </p:cNvSpPr>
              <p:nvPr/>
            </p:nvSpPr>
            <p:spPr bwMode="auto">
              <a:xfrm>
                <a:off x="870" y="2473"/>
                <a:ext cx="130" cy="7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87" name="Rectangle 85"/>
              <p:cNvSpPr>
                <a:spLocks noChangeArrowheads="1"/>
              </p:cNvSpPr>
              <p:nvPr/>
            </p:nvSpPr>
            <p:spPr bwMode="auto">
              <a:xfrm>
                <a:off x="870" y="2473"/>
                <a:ext cx="130"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88" name="Rectangle 86"/>
              <p:cNvSpPr>
                <a:spLocks noChangeArrowheads="1"/>
              </p:cNvSpPr>
              <p:nvPr/>
            </p:nvSpPr>
            <p:spPr bwMode="auto">
              <a:xfrm>
                <a:off x="870" y="2577"/>
                <a:ext cx="130" cy="7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89" name="Rectangle 87"/>
              <p:cNvSpPr>
                <a:spLocks noChangeArrowheads="1"/>
              </p:cNvSpPr>
              <p:nvPr/>
            </p:nvSpPr>
            <p:spPr bwMode="auto">
              <a:xfrm>
                <a:off x="870" y="2577"/>
                <a:ext cx="130"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90" name="Rectangle 88"/>
              <p:cNvSpPr>
                <a:spLocks noChangeArrowheads="1"/>
              </p:cNvSpPr>
              <p:nvPr/>
            </p:nvSpPr>
            <p:spPr bwMode="auto">
              <a:xfrm>
                <a:off x="870" y="2681"/>
                <a:ext cx="130" cy="79"/>
              </a:xfrm>
              <a:prstGeom prst="rect">
                <a:avLst/>
              </a:prstGeom>
              <a:solidFill>
                <a:srgbClr val="99CC5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91" name="Rectangle 89"/>
              <p:cNvSpPr>
                <a:spLocks noChangeArrowheads="1"/>
              </p:cNvSpPr>
              <p:nvPr/>
            </p:nvSpPr>
            <p:spPr bwMode="auto">
              <a:xfrm>
                <a:off x="870" y="2681"/>
                <a:ext cx="130"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92" name="Freeform 90"/>
              <p:cNvSpPr>
                <a:spLocks/>
              </p:cNvSpPr>
              <p:nvPr/>
            </p:nvSpPr>
            <p:spPr bwMode="auto">
              <a:xfrm>
                <a:off x="870" y="2786"/>
                <a:ext cx="127" cy="77"/>
              </a:xfrm>
              <a:custGeom>
                <a:avLst/>
                <a:gdLst>
                  <a:gd name="T0" fmla="*/ 127 w 127"/>
                  <a:gd name="T1" fmla="*/ 0 h 77"/>
                  <a:gd name="T2" fmla="*/ 0 w 127"/>
                  <a:gd name="T3" fmla="*/ 0 h 77"/>
                  <a:gd name="T4" fmla="*/ 0 w 127"/>
                  <a:gd name="T5" fmla="*/ 77 h 77"/>
                  <a:gd name="T6" fmla="*/ 55 w 127"/>
                  <a:gd name="T7" fmla="*/ 77 h 77"/>
                  <a:gd name="T8" fmla="*/ 127 w 127"/>
                  <a:gd name="T9" fmla="*/ 0 h 77"/>
                </a:gdLst>
                <a:ahLst/>
                <a:cxnLst>
                  <a:cxn ang="0">
                    <a:pos x="T0" y="T1"/>
                  </a:cxn>
                  <a:cxn ang="0">
                    <a:pos x="T2" y="T3"/>
                  </a:cxn>
                  <a:cxn ang="0">
                    <a:pos x="T4" y="T5"/>
                  </a:cxn>
                  <a:cxn ang="0">
                    <a:pos x="T6" y="T7"/>
                  </a:cxn>
                  <a:cxn ang="0">
                    <a:pos x="T8" y="T9"/>
                  </a:cxn>
                </a:cxnLst>
                <a:rect l="0" t="0" r="r" b="b"/>
                <a:pathLst>
                  <a:path w="127" h="77">
                    <a:moveTo>
                      <a:pt x="127" y="0"/>
                    </a:moveTo>
                    <a:lnTo>
                      <a:pt x="0" y="0"/>
                    </a:lnTo>
                    <a:lnTo>
                      <a:pt x="0" y="77"/>
                    </a:lnTo>
                    <a:lnTo>
                      <a:pt x="55" y="77"/>
                    </a:lnTo>
                    <a:lnTo>
                      <a:pt x="127" y="0"/>
                    </a:lnTo>
                    <a:close/>
                  </a:path>
                </a:pathLst>
              </a:custGeom>
              <a:solidFill>
                <a:srgbClr val="99CC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93" name="Freeform 91"/>
              <p:cNvSpPr>
                <a:spLocks/>
              </p:cNvSpPr>
              <p:nvPr/>
            </p:nvSpPr>
            <p:spPr bwMode="auto">
              <a:xfrm>
                <a:off x="870" y="2786"/>
                <a:ext cx="127" cy="77"/>
              </a:xfrm>
              <a:custGeom>
                <a:avLst/>
                <a:gdLst>
                  <a:gd name="T0" fmla="*/ 127 w 127"/>
                  <a:gd name="T1" fmla="*/ 0 h 77"/>
                  <a:gd name="T2" fmla="*/ 0 w 127"/>
                  <a:gd name="T3" fmla="*/ 0 h 77"/>
                  <a:gd name="T4" fmla="*/ 0 w 127"/>
                  <a:gd name="T5" fmla="*/ 77 h 77"/>
                  <a:gd name="T6" fmla="*/ 55 w 127"/>
                  <a:gd name="T7" fmla="*/ 77 h 77"/>
                  <a:gd name="T8" fmla="*/ 127 w 127"/>
                  <a:gd name="T9" fmla="*/ 0 h 77"/>
                </a:gdLst>
                <a:ahLst/>
                <a:cxnLst>
                  <a:cxn ang="0">
                    <a:pos x="T0" y="T1"/>
                  </a:cxn>
                  <a:cxn ang="0">
                    <a:pos x="T2" y="T3"/>
                  </a:cxn>
                  <a:cxn ang="0">
                    <a:pos x="T4" y="T5"/>
                  </a:cxn>
                  <a:cxn ang="0">
                    <a:pos x="T6" y="T7"/>
                  </a:cxn>
                  <a:cxn ang="0">
                    <a:pos x="T8" y="T9"/>
                  </a:cxn>
                </a:cxnLst>
                <a:rect l="0" t="0" r="r" b="b"/>
                <a:pathLst>
                  <a:path w="127" h="77">
                    <a:moveTo>
                      <a:pt x="127" y="0"/>
                    </a:moveTo>
                    <a:lnTo>
                      <a:pt x="0" y="0"/>
                    </a:lnTo>
                    <a:lnTo>
                      <a:pt x="0" y="77"/>
                    </a:lnTo>
                    <a:lnTo>
                      <a:pt x="55" y="77"/>
                    </a:lnTo>
                    <a:lnTo>
                      <a:pt x="12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195" name="Rectangle 93"/>
              <p:cNvSpPr>
                <a:spLocks noChangeArrowheads="1"/>
              </p:cNvSpPr>
              <p:nvPr/>
            </p:nvSpPr>
            <p:spPr bwMode="auto">
              <a:xfrm>
                <a:off x="1465" y="1915"/>
                <a:ext cx="1010" cy="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31881">
                  <a:defRPr/>
                </a:pPr>
                <a:r>
                  <a:rPr lang="en-US" altLang="en-US" sz="1000" b="1" kern="0" dirty="0">
                    <a:solidFill>
                      <a:srgbClr val="FFFFFF"/>
                    </a:solidFill>
                    <a:latin typeface="Segoe UI Semibold" panose="020B0702040204020203" pitchFamily="34" charset="0"/>
                  </a:rPr>
                  <a:t>RESOURCE</a:t>
                </a:r>
              </a:p>
              <a:p>
                <a:pPr algn="ctr" defTabSz="931881">
                  <a:defRPr/>
                </a:pPr>
                <a:r>
                  <a:rPr lang="en-US" altLang="en-US" sz="1000" b="1" kern="0" dirty="0">
                    <a:solidFill>
                      <a:srgbClr val="FFFFFF"/>
                    </a:solidFill>
                    <a:latin typeface="Segoe UI Semibold" panose="020B0702040204020203" pitchFamily="34" charset="0"/>
                  </a:rPr>
                  <a:t>GROUP</a:t>
                </a:r>
                <a:endParaRPr lang="en-US" altLang="en-US" sz="1098" kern="0" dirty="0">
                  <a:solidFill>
                    <a:srgbClr val="00B0F0"/>
                  </a:solidFill>
                </a:endParaRPr>
              </a:p>
            </p:txBody>
          </p:sp>
          <p:sp>
            <p:nvSpPr>
              <p:cNvPr id="199" name="Freeform 97"/>
              <p:cNvSpPr>
                <a:spLocks/>
              </p:cNvSpPr>
              <p:nvPr/>
            </p:nvSpPr>
            <p:spPr bwMode="auto">
              <a:xfrm>
                <a:off x="1735" y="1276"/>
                <a:ext cx="90" cy="16"/>
              </a:xfrm>
              <a:custGeom>
                <a:avLst/>
                <a:gdLst>
                  <a:gd name="T0" fmla="*/ 7 w 77"/>
                  <a:gd name="T1" fmla="*/ 14 h 14"/>
                  <a:gd name="T2" fmla="*/ 0 w 77"/>
                  <a:gd name="T3" fmla="*/ 7 h 14"/>
                  <a:gd name="T4" fmla="*/ 7 w 77"/>
                  <a:gd name="T5" fmla="*/ 0 h 14"/>
                  <a:gd name="T6" fmla="*/ 70 w 77"/>
                  <a:gd name="T7" fmla="*/ 0 h 14"/>
                  <a:gd name="T8" fmla="*/ 77 w 77"/>
                  <a:gd name="T9" fmla="*/ 7 h 14"/>
                  <a:gd name="T10" fmla="*/ 70 w 77"/>
                  <a:gd name="T11" fmla="*/ 14 h 14"/>
                  <a:gd name="T12" fmla="*/ 7 w 77"/>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77" h="14">
                    <a:moveTo>
                      <a:pt x="7" y="14"/>
                    </a:moveTo>
                    <a:cubicBezTo>
                      <a:pt x="3" y="14"/>
                      <a:pt x="0" y="11"/>
                      <a:pt x="0" y="7"/>
                    </a:cubicBezTo>
                    <a:cubicBezTo>
                      <a:pt x="0" y="3"/>
                      <a:pt x="3" y="0"/>
                      <a:pt x="7" y="0"/>
                    </a:cubicBezTo>
                    <a:cubicBezTo>
                      <a:pt x="70" y="0"/>
                      <a:pt x="70" y="0"/>
                      <a:pt x="70" y="0"/>
                    </a:cubicBezTo>
                    <a:cubicBezTo>
                      <a:pt x="74" y="0"/>
                      <a:pt x="77" y="3"/>
                      <a:pt x="77" y="7"/>
                    </a:cubicBezTo>
                    <a:cubicBezTo>
                      <a:pt x="77" y="11"/>
                      <a:pt x="74" y="14"/>
                      <a:pt x="70" y="14"/>
                    </a:cubicBezTo>
                    <a:lnTo>
                      <a:pt x="7" y="14"/>
                    </a:lnTo>
                    <a:close/>
                  </a:path>
                </a:pathLst>
              </a:custGeom>
              <a:solidFill>
                <a:srgbClr val="7C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200" name="Freeform 98"/>
              <p:cNvSpPr>
                <a:spLocks/>
              </p:cNvSpPr>
              <p:nvPr/>
            </p:nvSpPr>
            <p:spPr bwMode="auto">
              <a:xfrm>
                <a:off x="1735" y="1276"/>
                <a:ext cx="28" cy="16"/>
              </a:xfrm>
              <a:custGeom>
                <a:avLst/>
                <a:gdLst>
                  <a:gd name="T0" fmla="*/ 22 w 24"/>
                  <a:gd name="T1" fmla="*/ 0 h 14"/>
                  <a:gd name="T2" fmla="*/ 7 w 24"/>
                  <a:gd name="T3" fmla="*/ 0 h 14"/>
                  <a:gd name="T4" fmla="*/ 0 w 24"/>
                  <a:gd name="T5" fmla="*/ 7 h 14"/>
                  <a:gd name="T6" fmla="*/ 7 w 24"/>
                  <a:gd name="T7" fmla="*/ 14 h 14"/>
                  <a:gd name="T8" fmla="*/ 22 w 24"/>
                  <a:gd name="T9" fmla="*/ 14 h 14"/>
                  <a:gd name="T10" fmla="*/ 24 w 24"/>
                  <a:gd name="T11" fmla="*/ 7 h 14"/>
                  <a:gd name="T12" fmla="*/ 22 w 24"/>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24" h="14">
                    <a:moveTo>
                      <a:pt x="22" y="0"/>
                    </a:moveTo>
                    <a:cubicBezTo>
                      <a:pt x="7" y="0"/>
                      <a:pt x="7" y="0"/>
                      <a:pt x="7" y="0"/>
                    </a:cubicBezTo>
                    <a:cubicBezTo>
                      <a:pt x="3" y="0"/>
                      <a:pt x="0" y="3"/>
                      <a:pt x="0" y="7"/>
                    </a:cubicBezTo>
                    <a:cubicBezTo>
                      <a:pt x="0" y="11"/>
                      <a:pt x="3" y="14"/>
                      <a:pt x="7" y="14"/>
                    </a:cubicBezTo>
                    <a:cubicBezTo>
                      <a:pt x="22" y="14"/>
                      <a:pt x="22" y="14"/>
                      <a:pt x="22" y="14"/>
                    </a:cubicBezTo>
                    <a:cubicBezTo>
                      <a:pt x="23" y="12"/>
                      <a:pt x="24" y="10"/>
                      <a:pt x="24" y="7"/>
                    </a:cubicBezTo>
                    <a:cubicBezTo>
                      <a:pt x="24" y="5"/>
                      <a:pt x="23" y="2"/>
                      <a:pt x="22" y="0"/>
                    </a:cubicBezTo>
                    <a:close/>
                  </a:path>
                </a:pathLst>
              </a:custGeom>
              <a:solidFill>
                <a:srgbClr val="7C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201" name="Freeform 99"/>
              <p:cNvSpPr>
                <a:spLocks/>
              </p:cNvSpPr>
              <p:nvPr/>
            </p:nvSpPr>
            <p:spPr bwMode="auto">
              <a:xfrm>
                <a:off x="1776" y="1276"/>
                <a:ext cx="8" cy="16"/>
              </a:xfrm>
              <a:custGeom>
                <a:avLst/>
                <a:gdLst>
                  <a:gd name="T0" fmla="*/ 7 w 7"/>
                  <a:gd name="T1" fmla="*/ 0 h 14"/>
                  <a:gd name="T2" fmla="*/ 0 w 7"/>
                  <a:gd name="T3" fmla="*/ 0 h 14"/>
                  <a:gd name="T4" fmla="*/ 1 w 7"/>
                  <a:gd name="T5" fmla="*/ 7 h 14"/>
                  <a:gd name="T6" fmla="*/ 0 w 7"/>
                  <a:gd name="T7" fmla="*/ 14 h 14"/>
                  <a:gd name="T8" fmla="*/ 7 w 7"/>
                  <a:gd name="T9" fmla="*/ 14 h 14"/>
                  <a:gd name="T10" fmla="*/ 6 w 7"/>
                  <a:gd name="T11" fmla="*/ 7 h 14"/>
                  <a:gd name="T12" fmla="*/ 7 w 7"/>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7" h="14">
                    <a:moveTo>
                      <a:pt x="7" y="0"/>
                    </a:moveTo>
                    <a:cubicBezTo>
                      <a:pt x="0" y="0"/>
                      <a:pt x="0" y="0"/>
                      <a:pt x="0" y="0"/>
                    </a:cubicBezTo>
                    <a:cubicBezTo>
                      <a:pt x="1" y="2"/>
                      <a:pt x="1" y="5"/>
                      <a:pt x="1" y="7"/>
                    </a:cubicBezTo>
                    <a:cubicBezTo>
                      <a:pt x="1" y="10"/>
                      <a:pt x="1" y="12"/>
                      <a:pt x="0" y="14"/>
                    </a:cubicBezTo>
                    <a:cubicBezTo>
                      <a:pt x="7" y="14"/>
                      <a:pt x="7" y="14"/>
                      <a:pt x="7" y="14"/>
                    </a:cubicBezTo>
                    <a:cubicBezTo>
                      <a:pt x="6" y="12"/>
                      <a:pt x="6" y="10"/>
                      <a:pt x="6" y="7"/>
                    </a:cubicBezTo>
                    <a:cubicBezTo>
                      <a:pt x="6" y="5"/>
                      <a:pt x="6" y="2"/>
                      <a:pt x="7" y="0"/>
                    </a:cubicBezTo>
                    <a:close/>
                  </a:path>
                </a:pathLst>
              </a:custGeom>
              <a:solidFill>
                <a:srgbClr val="7C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202" name="Freeform 100"/>
              <p:cNvSpPr>
                <a:spLocks/>
              </p:cNvSpPr>
              <p:nvPr/>
            </p:nvSpPr>
            <p:spPr bwMode="auto">
              <a:xfrm>
                <a:off x="1797" y="1276"/>
                <a:ext cx="28" cy="16"/>
              </a:xfrm>
              <a:custGeom>
                <a:avLst/>
                <a:gdLst>
                  <a:gd name="T0" fmla="*/ 24 w 24"/>
                  <a:gd name="T1" fmla="*/ 7 h 14"/>
                  <a:gd name="T2" fmla="*/ 17 w 24"/>
                  <a:gd name="T3" fmla="*/ 0 h 14"/>
                  <a:gd name="T4" fmla="*/ 2 w 24"/>
                  <a:gd name="T5" fmla="*/ 0 h 14"/>
                  <a:gd name="T6" fmla="*/ 0 w 24"/>
                  <a:gd name="T7" fmla="*/ 7 h 14"/>
                  <a:gd name="T8" fmla="*/ 2 w 24"/>
                  <a:gd name="T9" fmla="*/ 14 h 14"/>
                  <a:gd name="T10" fmla="*/ 17 w 24"/>
                  <a:gd name="T11" fmla="*/ 14 h 14"/>
                  <a:gd name="T12" fmla="*/ 24 w 24"/>
                  <a:gd name="T13" fmla="*/ 7 h 14"/>
                </a:gdLst>
                <a:ahLst/>
                <a:cxnLst>
                  <a:cxn ang="0">
                    <a:pos x="T0" y="T1"/>
                  </a:cxn>
                  <a:cxn ang="0">
                    <a:pos x="T2" y="T3"/>
                  </a:cxn>
                  <a:cxn ang="0">
                    <a:pos x="T4" y="T5"/>
                  </a:cxn>
                  <a:cxn ang="0">
                    <a:pos x="T6" y="T7"/>
                  </a:cxn>
                  <a:cxn ang="0">
                    <a:pos x="T8" y="T9"/>
                  </a:cxn>
                  <a:cxn ang="0">
                    <a:pos x="T10" y="T11"/>
                  </a:cxn>
                  <a:cxn ang="0">
                    <a:pos x="T12" y="T13"/>
                  </a:cxn>
                </a:cxnLst>
                <a:rect l="0" t="0" r="r" b="b"/>
                <a:pathLst>
                  <a:path w="24" h="14">
                    <a:moveTo>
                      <a:pt x="24" y="7"/>
                    </a:moveTo>
                    <a:cubicBezTo>
                      <a:pt x="24" y="3"/>
                      <a:pt x="21" y="0"/>
                      <a:pt x="17" y="0"/>
                    </a:cubicBezTo>
                    <a:cubicBezTo>
                      <a:pt x="2" y="0"/>
                      <a:pt x="2" y="0"/>
                      <a:pt x="2" y="0"/>
                    </a:cubicBezTo>
                    <a:cubicBezTo>
                      <a:pt x="1" y="2"/>
                      <a:pt x="0" y="5"/>
                      <a:pt x="0" y="7"/>
                    </a:cubicBezTo>
                    <a:cubicBezTo>
                      <a:pt x="0" y="10"/>
                      <a:pt x="1" y="12"/>
                      <a:pt x="2" y="14"/>
                    </a:cubicBezTo>
                    <a:cubicBezTo>
                      <a:pt x="17" y="14"/>
                      <a:pt x="17" y="14"/>
                      <a:pt x="17" y="14"/>
                    </a:cubicBezTo>
                    <a:cubicBezTo>
                      <a:pt x="21" y="14"/>
                      <a:pt x="24" y="11"/>
                      <a:pt x="24" y="7"/>
                    </a:cubicBezTo>
                    <a:close/>
                  </a:path>
                </a:pathLst>
              </a:custGeom>
              <a:solidFill>
                <a:srgbClr val="7C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203" name="Freeform 101"/>
              <p:cNvSpPr>
                <a:spLocks/>
              </p:cNvSpPr>
              <p:nvPr/>
            </p:nvSpPr>
            <p:spPr bwMode="auto">
              <a:xfrm>
                <a:off x="1761" y="1276"/>
                <a:ext cx="16" cy="16"/>
              </a:xfrm>
              <a:custGeom>
                <a:avLst/>
                <a:gdLst>
                  <a:gd name="T0" fmla="*/ 13 w 14"/>
                  <a:gd name="T1" fmla="*/ 0 h 14"/>
                  <a:gd name="T2" fmla="*/ 0 w 14"/>
                  <a:gd name="T3" fmla="*/ 0 h 14"/>
                  <a:gd name="T4" fmla="*/ 2 w 14"/>
                  <a:gd name="T5" fmla="*/ 7 h 14"/>
                  <a:gd name="T6" fmla="*/ 0 w 14"/>
                  <a:gd name="T7" fmla="*/ 14 h 14"/>
                  <a:gd name="T8" fmla="*/ 13 w 14"/>
                  <a:gd name="T9" fmla="*/ 14 h 14"/>
                  <a:gd name="T10" fmla="*/ 14 w 14"/>
                  <a:gd name="T11" fmla="*/ 7 h 14"/>
                  <a:gd name="T12" fmla="*/ 13 w 14"/>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4" h="14">
                    <a:moveTo>
                      <a:pt x="13" y="0"/>
                    </a:moveTo>
                    <a:cubicBezTo>
                      <a:pt x="0" y="0"/>
                      <a:pt x="0" y="0"/>
                      <a:pt x="0" y="0"/>
                    </a:cubicBezTo>
                    <a:cubicBezTo>
                      <a:pt x="1" y="2"/>
                      <a:pt x="2" y="5"/>
                      <a:pt x="2" y="7"/>
                    </a:cubicBezTo>
                    <a:cubicBezTo>
                      <a:pt x="2" y="10"/>
                      <a:pt x="1" y="12"/>
                      <a:pt x="0" y="14"/>
                    </a:cubicBezTo>
                    <a:cubicBezTo>
                      <a:pt x="13" y="14"/>
                      <a:pt x="13" y="14"/>
                      <a:pt x="13" y="14"/>
                    </a:cubicBezTo>
                    <a:cubicBezTo>
                      <a:pt x="14" y="12"/>
                      <a:pt x="14" y="10"/>
                      <a:pt x="14" y="7"/>
                    </a:cubicBezTo>
                    <a:cubicBezTo>
                      <a:pt x="14" y="5"/>
                      <a:pt x="14" y="2"/>
                      <a:pt x="13" y="0"/>
                    </a:cubicBezTo>
                    <a:close/>
                  </a:path>
                </a:pathLst>
              </a:custGeom>
              <a:solidFill>
                <a:srgbClr val="7C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204" name="Freeform 102"/>
              <p:cNvSpPr>
                <a:spLocks/>
              </p:cNvSpPr>
              <p:nvPr/>
            </p:nvSpPr>
            <p:spPr bwMode="auto">
              <a:xfrm>
                <a:off x="1698" y="1257"/>
                <a:ext cx="76" cy="55"/>
              </a:xfrm>
              <a:custGeom>
                <a:avLst/>
                <a:gdLst>
                  <a:gd name="T0" fmla="*/ 45 w 65"/>
                  <a:gd name="T1" fmla="*/ 35 h 47"/>
                  <a:gd name="T2" fmla="*/ 23 w 65"/>
                  <a:gd name="T3" fmla="*/ 35 h 47"/>
                  <a:gd name="T4" fmla="*/ 12 w 65"/>
                  <a:gd name="T5" fmla="*/ 23 h 47"/>
                  <a:gd name="T6" fmla="*/ 23 w 65"/>
                  <a:gd name="T7" fmla="*/ 12 h 47"/>
                  <a:gd name="T8" fmla="*/ 45 w 65"/>
                  <a:gd name="T9" fmla="*/ 12 h 47"/>
                  <a:gd name="T10" fmla="*/ 46 w 65"/>
                  <a:gd name="T11" fmla="*/ 12 h 47"/>
                  <a:gd name="T12" fmla="*/ 65 w 65"/>
                  <a:gd name="T13" fmla="*/ 12 h 47"/>
                  <a:gd name="T14" fmla="*/ 45 w 65"/>
                  <a:gd name="T15" fmla="*/ 0 h 47"/>
                  <a:gd name="T16" fmla="*/ 23 w 65"/>
                  <a:gd name="T17" fmla="*/ 0 h 47"/>
                  <a:gd name="T18" fmla="*/ 0 w 65"/>
                  <a:gd name="T19" fmla="*/ 23 h 47"/>
                  <a:gd name="T20" fmla="*/ 23 w 65"/>
                  <a:gd name="T21" fmla="*/ 47 h 47"/>
                  <a:gd name="T22" fmla="*/ 45 w 65"/>
                  <a:gd name="T23" fmla="*/ 47 h 47"/>
                  <a:gd name="T24" fmla="*/ 65 w 65"/>
                  <a:gd name="T25" fmla="*/ 35 h 47"/>
                  <a:gd name="T26" fmla="*/ 46 w 65"/>
                  <a:gd name="T27" fmla="*/ 35 h 47"/>
                  <a:gd name="T28" fmla="*/ 45 w 65"/>
                  <a:gd name="T29" fmla="*/ 3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 h="47">
                    <a:moveTo>
                      <a:pt x="45" y="35"/>
                    </a:moveTo>
                    <a:cubicBezTo>
                      <a:pt x="23" y="35"/>
                      <a:pt x="23" y="35"/>
                      <a:pt x="23" y="35"/>
                    </a:cubicBezTo>
                    <a:cubicBezTo>
                      <a:pt x="17" y="35"/>
                      <a:pt x="12" y="30"/>
                      <a:pt x="12" y="23"/>
                    </a:cubicBezTo>
                    <a:cubicBezTo>
                      <a:pt x="12" y="17"/>
                      <a:pt x="17" y="12"/>
                      <a:pt x="23" y="12"/>
                    </a:cubicBezTo>
                    <a:cubicBezTo>
                      <a:pt x="45" y="12"/>
                      <a:pt x="45" y="12"/>
                      <a:pt x="45" y="12"/>
                    </a:cubicBezTo>
                    <a:cubicBezTo>
                      <a:pt x="45" y="12"/>
                      <a:pt x="46" y="12"/>
                      <a:pt x="46" y="12"/>
                    </a:cubicBezTo>
                    <a:cubicBezTo>
                      <a:pt x="65" y="12"/>
                      <a:pt x="65" y="12"/>
                      <a:pt x="65" y="12"/>
                    </a:cubicBezTo>
                    <a:cubicBezTo>
                      <a:pt x="61" y="5"/>
                      <a:pt x="54" y="0"/>
                      <a:pt x="45" y="0"/>
                    </a:cubicBezTo>
                    <a:cubicBezTo>
                      <a:pt x="23" y="0"/>
                      <a:pt x="23" y="0"/>
                      <a:pt x="23" y="0"/>
                    </a:cubicBezTo>
                    <a:cubicBezTo>
                      <a:pt x="10" y="0"/>
                      <a:pt x="0" y="10"/>
                      <a:pt x="0" y="23"/>
                    </a:cubicBezTo>
                    <a:cubicBezTo>
                      <a:pt x="0" y="36"/>
                      <a:pt x="10" y="47"/>
                      <a:pt x="23" y="47"/>
                    </a:cubicBezTo>
                    <a:cubicBezTo>
                      <a:pt x="45" y="47"/>
                      <a:pt x="45" y="47"/>
                      <a:pt x="45" y="47"/>
                    </a:cubicBezTo>
                    <a:cubicBezTo>
                      <a:pt x="54" y="47"/>
                      <a:pt x="61" y="42"/>
                      <a:pt x="65" y="35"/>
                    </a:cubicBezTo>
                    <a:cubicBezTo>
                      <a:pt x="46" y="35"/>
                      <a:pt x="46" y="35"/>
                      <a:pt x="46" y="35"/>
                    </a:cubicBezTo>
                    <a:cubicBezTo>
                      <a:pt x="46" y="35"/>
                      <a:pt x="45" y="35"/>
                      <a:pt x="45" y="35"/>
                    </a:cubicBezTo>
                    <a:close/>
                  </a:path>
                </a:pathLst>
              </a:custGeom>
              <a:solidFill>
                <a:srgbClr val="7C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205" name="Freeform 103"/>
              <p:cNvSpPr>
                <a:spLocks/>
              </p:cNvSpPr>
              <p:nvPr/>
            </p:nvSpPr>
            <p:spPr bwMode="auto">
              <a:xfrm>
                <a:off x="1783" y="1276"/>
                <a:ext cx="17" cy="16"/>
              </a:xfrm>
              <a:custGeom>
                <a:avLst/>
                <a:gdLst>
                  <a:gd name="T0" fmla="*/ 14 w 14"/>
                  <a:gd name="T1" fmla="*/ 0 h 14"/>
                  <a:gd name="T2" fmla="*/ 1 w 14"/>
                  <a:gd name="T3" fmla="*/ 0 h 14"/>
                  <a:gd name="T4" fmla="*/ 0 w 14"/>
                  <a:gd name="T5" fmla="*/ 7 h 14"/>
                  <a:gd name="T6" fmla="*/ 1 w 14"/>
                  <a:gd name="T7" fmla="*/ 14 h 14"/>
                  <a:gd name="T8" fmla="*/ 14 w 14"/>
                  <a:gd name="T9" fmla="*/ 14 h 14"/>
                  <a:gd name="T10" fmla="*/ 12 w 14"/>
                  <a:gd name="T11" fmla="*/ 7 h 14"/>
                  <a:gd name="T12" fmla="*/ 14 w 14"/>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4" h="14">
                    <a:moveTo>
                      <a:pt x="14" y="0"/>
                    </a:moveTo>
                    <a:cubicBezTo>
                      <a:pt x="1" y="0"/>
                      <a:pt x="1" y="0"/>
                      <a:pt x="1" y="0"/>
                    </a:cubicBezTo>
                    <a:cubicBezTo>
                      <a:pt x="0" y="2"/>
                      <a:pt x="0" y="5"/>
                      <a:pt x="0" y="7"/>
                    </a:cubicBezTo>
                    <a:cubicBezTo>
                      <a:pt x="0" y="10"/>
                      <a:pt x="0" y="12"/>
                      <a:pt x="1" y="14"/>
                    </a:cubicBezTo>
                    <a:cubicBezTo>
                      <a:pt x="14" y="14"/>
                      <a:pt x="14" y="14"/>
                      <a:pt x="14" y="14"/>
                    </a:cubicBezTo>
                    <a:cubicBezTo>
                      <a:pt x="13" y="12"/>
                      <a:pt x="12" y="10"/>
                      <a:pt x="12" y="7"/>
                    </a:cubicBezTo>
                    <a:cubicBezTo>
                      <a:pt x="12" y="5"/>
                      <a:pt x="13" y="2"/>
                      <a:pt x="14" y="0"/>
                    </a:cubicBezTo>
                    <a:close/>
                  </a:path>
                </a:pathLst>
              </a:custGeom>
              <a:solidFill>
                <a:srgbClr val="7C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206" name="Freeform 104"/>
              <p:cNvSpPr>
                <a:spLocks/>
              </p:cNvSpPr>
              <p:nvPr/>
            </p:nvSpPr>
            <p:spPr bwMode="auto">
              <a:xfrm>
                <a:off x="1787" y="1257"/>
                <a:ext cx="77" cy="55"/>
              </a:xfrm>
              <a:custGeom>
                <a:avLst/>
                <a:gdLst>
                  <a:gd name="T0" fmla="*/ 42 w 66"/>
                  <a:gd name="T1" fmla="*/ 0 h 47"/>
                  <a:gd name="T2" fmla="*/ 20 w 66"/>
                  <a:gd name="T3" fmla="*/ 0 h 47"/>
                  <a:gd name="T4" fmla="*/ 0 w 66"/>
                  <a:gd name="T5" fmla="*/ 12 h 47"/>
                  <a:gd name="T6" fmla="*/ 19 w 66"/>
                  <a:gd name="T7" fmla="*/ 12 h 47"/>
                  <a:gd name="T8" fmla="*/ 20 w 66"/>
                  <a:gd name="T9" fmla="*/ 12 h 47"/>
                  <a:gd name="T10" fmla="*/ 42 w 66"/>
                  <a:gd name="T11" fmla="*/ 12 h 47"/>
                  <a:gd name="T12" fmla="*/ 54 w 66"/>
                  <a:gd name="T13" fmla="*/ 23 h 47"/>
                  <a:gd name="T14" fmla="*/ 42 w 66"/>
                  <a:gd name="T15" fmla="*/ 35 h 47"/>
                  <a:gd name="T16" fmla="*/ 20 w 66"/>
                  <a:gd name="T17" fmla="*/ 35 h 47"/>
                  <a:gd name="T18" fmla="*/ 19 w 66"/>
                  <a:gd name="T19" fmla="*/ 35 h 47"/>
                  <a:gd name="T20" fmla="*/ 0 w 66"/>
                  <a:gd name="T21" fmla="*/ 35 h 47"/>
                  <a:gd name="T22" fmla="*/ 20 w 66"/>
                  <a:gd name="T23" fmla="*/ 47 h 47"/>
                  <a:gd name="T24" fmla="*/ 42 w 66"/>
                  <a:gd name="T25" fmla="*/ 47 h 47"/>
                  <a:gd name="T26" fmla="*/ 66 w 66"/>
                  <a:gd name="T27" fmla="*/ 23 h 47"/>
                  <a:gd name="T28" fmla="*/ 42 w 66"/>
                  <a:gd name="T2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 h="47">
                    <a:moveTo>
                      <a:pt x="42" y="0"/>
                    </a:moveTo>
                    <a:cubicBezTo>
                      <a:pt x="20" y="0"/>
                      <a:pt x="20" y="0"/>
                      <a:pt x="20" y="0"/>
                    </a:cubicBezTo>
                    <a:cubicBezTo>
                      <a:pt x="11" y="0"/>
                      <a:pt x="4" y="5"/>
                      <a:pt x="0" y="12"/>
                    </a:cubicBezTo>
                    <a:cubicBezTo>
                      <a:pt x="19" y="12"/>
                      <a:pt x="19" y="12"/>
                      <a:pt x="19" y="12"/>
                    </a:cubicBezTo>
                    <a:cubicBezTo>
                      <a:pt x="19" y="12"/>
                      <a:pt x="20" y="12"/>
                      <a:pt x="20" y="12"/>
                    </a:cubicBezTo>
                    <a:cubicBezTo>
                      <a:pt x="42" y="12"/>
                      <a:pt x="42" y="12"/>
                      <a:pt x="42" y="12"/>
                    </a:cubicBezTo>
                    <a:cubicBezTo>
                      <a:pt x="48" y="12"/>
                      <a:pt x="54" y="17"/>
                      <a:pt x="54" y="23"/>
                    </a:cubicBezTo>
                    <a:cubicBezTo>
                      <a:pt x="54" y="30"/>
                      <a:pt x="48" y="35"/>
                      <a:pt x="42" y="35"/>
                    </a:cubicBezTo>
                    <a:cubicBezTo>
                      <a:pt x="20" y="35"/>
                      <a:pt x="20" y="35"/>
                      <a:pt x="20" y="35"/>
                    </a:cubicBezTo>
                    <a:cubicBezTo>
                      <a:pt x="20" y="35"/>
                      <a:pt x="19" y="35"/>
                      <a:pt x="19" y="35"/>
                    </a:cubicBezTo>
                    <a:cubicBezTo>
                      <a:pt x="0" y="35"/>
                      <a:pt x="0" y="35"/>
                      <a:pt x="0" y="35"/>
                    </a:cubicBezTo>
                    <a:cubicBezTo>
                      <a:pt x="4" y="42"/>
                      <a:pt x="11" y="47"/>
                      <a:pt x="20" y="47"/>
                    </a:cubicBezTo>
                    <a:cubicBezTo>
                      <a:pt x="42" y="47"/>
                      <a:pt x="42" y="47"/>
                      <a:pt x="42" y="47"/>
                    </a:cubicBezTo>
                    <a:cubicBezTo>
                      <a:pt x="55" y="47"/>
                      <a:pt x="66" y="36"/>
                      <a:pt x="66" y="23"/>
                    </a:cubicBezTo>
                    <a:cubicBezTo>
                      <a:pt x="66" y="10"/>
                      <a:pt x="55" y="0"/>
                      <a:pt x="42" y="0"/>
                    </a:cubicBezTo>
                    <a:close/>
                  </a:path>
                </a:pathLst>
              </a:custGeom>
              <a:solidFill>
                <a:srgbClr val="7C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sp>
            <p:nvSpPr>
              <p:cNvPr id="207" name="Freeform 105"/>
              <p:cNvSpPr>
                <a:spLocks noEditPoints="1"/>
              </p:cNvSpPr>
              <p:nvPr/>
            </p:nvSpPr>
            <p:spPr bwMode="auto">
              <a:xfrm>
                <a:off x="1668" y="1172"/>
                <a:ext cx="225" cy="225"/>
              </a:xfrm>
              <a:custGeom>
                <a:avLst/>
                <a:gdLst>
                  <a:gd name="T0" fmla="*/ 96 w 192"/>
                  <a:gd name="T1" fmla="*/ 12 h 192"/>
                  <a:gd name="T2" fmla="*/ 180 w 192"/>
                  <a:gd name="T3" fmla="*/ 96 h 192"/>
                  <a:gd name="T4" fmla="*/ 96 w 192"/>
                  <a:gd name="T5" fmla="*/ 180 h 192"/>
                  <a:gd name="T6" fmla="*/ 12 w 192"/>
                  <a:gd name="T7" fmla="*/ 96 h 192"/>
                  <a:gd name="T8" fmla="*/ 96 w 192"/>
                  <a:gd name="T9" fmla="*/ 12 h 192"/>
                  <a:gd name="T10" fmla="*/ 96 w 192"/>
                  <a:gd name="T11" fmla="*/ 0 h 192"/>
                  <a:gd name="T12" fmla="*/ 0 w 192"/>
                  <a:gd name="T13" fmla="*/ 96 h 192"/>
                  <a:gd name="T14" fmla="*/ 96 w 192"/>
                  <a:gd name="T15" fmla="*/ 192 h 192"/>
                  <a:gd name="T16" fmla="*/ 192 w 192"/>
                  <a:gd name="T17" fmla="*/ 96 h 192"/>
                  <a:gd name="T18" fmla="*/ 96 w 192"/>
                  <a:gd name="T19"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2" h="192">
                    <a:moveTo>
                      <a:pt x="96" y="12"/>
                    </a:moveTo>
                    <a:cubicBezTo>
                      <a:pt x="142" y="12"/>
                      <a:pt x="180" y="50"/>
                      <a:pt x="180" y="96"/>
                    </a:cubicBezTo>
                    <a:cubicBezTo>
                      <a:pt x="180" y="143"/>
                      <a:pt x="142" y="180"/>
                      <a:pt x="96" y="180"/>
                    </a:cubicBezTo>
                    <a:cubicBezTo>
                      <a:pt x="49" y="180"/>
                      <a:pt x="12" y="143"/>
                      <a:pt x="12" y="96"/>
                    </a:cubicBezTo>
                    <a:cubicBezTo>
                      <a:pt x="12" y="50"/>
                      <a:pt x="49" y="12"/>
                      <a:pt x="96" y="12"/>
                    </a:cubicBezTo>
                    <a:moveTo>
                      <a:pt x="96" y="0"/>
                    </a:moveTo>
                    <a:cubicBezTo>
                      <a:pt x="43" y="0"/>
                      <a:pt x="0" y="43"/>
                      <a:pt x="0" y="96"/>
                    </a:cubicBezTo>
                    <a:cubicBezTo>
                      <a:pt x="0" y="149"/>
                      <a:pt x="43" y="192"/>
                      <a:pt x="96" y="192"/>
                    </a:cubicBezTo>
                    <a:cubicBezTo>
                      <a:pt x="149" y="192"/>
                      <a:pt x="192" y="149"/>
                      <a:pt x="192" y="96"/>
                    </a:cubicBezTo>
                    <a:cubicBezTo>
                      <a:pt x="192" y="43"/>
                      <a:pt x="149" y="0"/>
                      <a:pt x="96" y="0"/>
                    </a:cubicBezTo>
                    <a:close/>
                  </a:path>
                </a:pathLst>
              </a:custGeom>
              <a:solidFill>
                <a:srgbClr val="7C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07" tIns="46604" rIns="93207" bIns="46604" numCol="1" anchor="t" anchorCtr="0" compatLnSpc="1">
                <a:prstTxWarp prst="textNoShape">
                  <a:avLst/>
                </a:prstTxWarp>
              </a:bodyPr>
              <a:lstStyle/>
              <a:p>
                <a:pPr defTabSz="931881">
                  <a:defRPr/>
                </a:pPr>
                <a:endParaRPr lang="en-US" sz="1048" kern="0" dirty="0">
                  <a:solidFill>
                    <a:srgbClr val="00B0F0"/>
                  </a:solidFill>
                  <a:latin typeface="Segoe UI"/>
                </a:endParaRPr>
              </a:p>
            </p:txBody>
          </p:sp>
        </p:grpSp>
        <p:grpSp>
          <p:nvGrpSpPr>
            <p:cNvPr id="5" name="Group 4"/>
            <p:cNvGrpSpPr/>
            <p:nvPr/>
          </p:nvGrpSpPr>
          <p:grpSpPr>
            <a:xfrm>
              <a:off x="157990" y="3967954"/>
              <a:ext cx="5395580" cy="1473551"/>
              <a:chOff x="157990" y="3967954"/>
              <a:chExt cx="5395580" cy="1473551"/>
            </a:xfrm>
          </p:grpSpPr>
          <p:grpSp>
            <p:nvGrpSpPr>
              <p:cNvPr id="4" name="Group 3"/>
              <p:cNvGrpSpPr/>
              <p:nvPr/>
            </p:nvGrpSpPr>
            <p:grpSpPr>
              <a:xfrm>
                <a:off x="157990" y="4316520"/>
                <a:ext cx="5395580" cy="1124985"/>
                <a:chOff x="157989" y="4316520"/>
                <a:chExt cx="6067375" cy="1265055"/>
              </a:xfrm>
            </p:grpSpPr>
            <p:grpSp>
              <p:nvGrpSpPr>
                <p:cNvPr id="42" name="Group 41"/>
                <p:cNvGrpSpPr/>
                <p:nvPr/>
              </p:nvGrpSpPr>
              <p:grpSpPr>
                <a:xfrm>
                  <a:off x="5073889" y="4326314"/>
                  <a:ext cx="1151475" cy="1255261"/>
                  <a:chOff x="9722025" y="1404658"/>
                  <a:chExt cx="1056275" cy="1056275"/>
                </a:xfrm>
              </p:grpSpPr>
              <p:sp>
                <p:nvSpPr>
                  <p:cNvPr id="43" name="Rectangle 42"/>
                  <p:cNvSpPr/>
                  <p:nvPr/>
                </p:nvSpPr>
                <p:spPr bwMode="auto">
                  <a:xfrm>
                    <a:off x="9722025" y="1404658"/>
                    <a:ext cx="1056275" cy="1056275"/>
                  </a:xfrm>
                  <a:prstGeom prst="rect">
                    <a:avLst/>
                  </a:prstGeom>
                  <a:solidFill>
                    <a:schemeClr val="accent5"/>
                  </a:solidFill>
                  <a:ln>
                    <a:no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3221" tIns="93221" rIns="93221" bIns="93221" numCol="1" rtlCol="0" anchor="t" anchorCtr="0" compatLnSpc="1">
                    <a:prstTxWarp prst="textNoShape">
                      <a:avLst/>
                    </a:prstTxWarp>
                  </a:bodyPr>
                  <a:lstStyle/>
                  <a:p>
                    <a:pPr defTabSz="932060">
                      <a:lnSpc>
                        <a:spcPct val="90000"/>
                      </a:lnSpc>
                      <a:defRPr/>
                    </a:pPr>
                    <a:r>
                      <a:rPr lang="en-US" sz="1428" kern="0" dirty="0">
                        <a:solidFill>
                          <a:srgbClr val="FFFFFF"/>
                        </a:solidFill>
                        <a:latin typeface="Segoe UI Semilight" panose="020B0402040204020203" pitchFamily="34" charset="0"/>
                        <a:cs typeface="Segoe UI Semilight" panose="020B0402040204020203" pitchFamily="34" charset="0"/>
                      </a:rPr>
                      <a:t>Storage</a:t>
                    </a:r>
                  </a:p>
                </p:txBody>
              </p:sp>
              <p:sp>
                <p:nvSpPr>
                  <p:cNvPr id="44" name="Freeform 35"/>
                  <p:cNvSpPr>
                    <a:spLocks noChangeAspect="1" noEditPoints="1"/>
                  </p:cNvSpPr>
                  <p:nvPr/>
                </p:nvSpPr>
                <p:spPr bwMode="auto">
                  <a:xfrm>
                    <a:off x="10376769" y="2011870"/>
                    <a:ext cx="300117" cy="344509"/>
                  </a:xfrm>
                  <a:custGeom>
                    <a:avLst/>
                    <a:gdLst>
                      <a:gd name="T0" fmla="*/ 730 w 1460"/>
                      <a:gd name="T1" fmla="*/ 0 h 1675"/>
                      <a:gd name="T2" fmla="*/ 0 w 1460"/>
                      <a:gd name="T3" fmla="*/ 256 h 1675"/>
                      <a:gd name="T4" fmla="*/ 0 w 1460"/>
                      <a:gd name="T5" fmla="*/ 454 h 1675"/>
                      <a:gd name="T6" fmla="*/ 0 w 1460"/>
                      <a:gd name="T7" fmla="*/ 1231 h 1675"/>
                      <a:gd name="T8" fmla="*/ 0 w 1460"/>
                      <a:gd name="T9" fmla="*/ 1389 h 1675"/>
                      <a:gd name="T10" fmla="*/ 0 w 1460"/>
                      <a:gd name="T11" fmla="*/ 1399 h 1675"/>
                      <a:gd name="T12" fmla="*/ 0 w 1460"/>
                      <a:gd name="T13" fmla="*/ 1419 h 1675"/>
                      <a:gd name="T14" fmla="*/ 730 w 1460"/>
                      <a:gd name="T15" fmla="*/ 1675 h 1675"/>
                      <a:gd name="T16" fmla="*/ 1460 w 1460"/>
                      <a:gd name="T17" fmla="*/ 1419 h 1675"/>
                      <a:gd name="T18" fmla="*/ 1460 w 1460"/>
                      <a:gd name="T19" fmla="*/ 1221 h 1675"/>
                      <a:gd name="T20" fmla="*/ 1460 w 1460"/>
                      <a:gd name="T21" fmla="*/ 444 h 1675"/>
                      <a:gd name="T22" fmla="*/ 1460 w 1460"/>
                      <a:gd name="T23" fmla="*/ 285 h 1675"/>
                      <a:gd name="T24" fmla="*/ 1460 w 1460"/>
                      <a:gd name="T25" fmla="*/ 276 h 1675"/>
                      <a:gd name="T26" fmla="*/ 1460 w 1460"/>
                      <a:gd name="T27" fmla="*/ 256 h 1675"/>
                      <a:gd name="T28" fmla="*/ 730 w 1460"/>
                      <a:gd name="T29" fmla="*/ 0 h 1675"/>
                      <a:gd name="T30" fmla="*/ 730 w 1460"/>
                      <a:gd name="T31" fmla="*/ 451 h 1675"/>
                      <a:gd name="T32" fmla="*/ 144 w 1460"/>
                      <a:gd name="T33" fmla="*/ 285 h 1675"/>
                      <a:gd name="T34" fmla="*/ 730 w 1460"/>
                      <a:gd name="T35" fmla="*/ 113 h 1675"/>
                      <a:gd name="T36" fmla="*/ 1317 w 1460"/>
                      <a:gd name="T37" fmla="*/ 285 h 1675"/>
                      <a:gd name="T38" fmla="*/ 730 w 1460"/>
                      <a:gd name="T39" fmla="*/ 451 h 1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60" h="1675">
                        <a:moveTo>
                          <a:pt x="730" y="0"/>
                        </a:moveTo>
                        <a:cubicBezTo>
                          <a:pt x="346" y="0"/>
                          <a:pt x="30" y="108"/>
                          <a:pt x="0" y="256"/>
                        </a:cubicBezTo>
                        <a:cubicBezTo>
                          <a:pt x="0" y="256"/>
                          <a:pt x="0" y="256"/>
                          <a:pt x="0" y="454"/>
                        </a:cubicBezTo>
                        <a:cubicBezTo>
                          <a:pt x="0" y="454"/>
                          <a:pt x="0" y="454"/>
                          <a:pt x="0" y="1231"/>
                        </a:cubicBezTo>
                        <a:cubicBezTo>
                          <a:pt x="0" y="1281"/>
                          <a:pt x="0" y="1333"/>
                          <a:pt x="0" y="1389"/>
                        </a:cubicBezTo>
                        <a:cubicBezTo>
                          <a:pt x="0" y="1399"/>
                          <a:pt x="0" y="1399"/>
                          <a:pt x="0" y="1399"/>
                        </a:cubicBezTo>
                        <a:cubicBezTo>
                          <a:pt x="0" y="1409"/>
                          <a:pt x="0" y="1409"/>
                          <a:pt x="0" y="1419"/>
                        </a:cubicBezTo>
                        <a:cubicBezTo>
                          <a:pt x="30" y="1567"/>
                          <a:pt x="346" y="1675"/>
                          <a:pt x="730" y="1675"/>
                        </a:cubicBezTo>
                        <a:cubicBezTo>
                          <a:pt x="1115" y="1675"/>
                          <a:pt x="1431" y="1567"/>
                          <a:pt x="1460" y="1419"/>
                        </a:cubicBezTo>
                        <a:cubicBezTo>
                          <a:pt x="1460" y="1419"/>
                          <a:pt x="1460" y="1419"/>
                          <a:pt x="1460" y="1221"/>
                        </a:cubicBezTo>
                        <a:cubicBezTo>
                          <a:pt x="1460" y="1082"/>
                          <a:pt x="1460" y="846"/>
                          <a:pt x="1460" y="444"/>
                        </a:cubicBezTo>
                        <a:cubicBezTo>
                          <a:pt x="1460" y="394"/>
                          <a:pt x="1460" y="341"/>
                          <a:pt x="1460" y="285"/>
                        </a:cubicBezTo>
                        <a:cubicBezTo>
                          <a:pt x="1460" y="276"/>
                          <a:pt x="1460" y="276"/>
                          <a:pt x="1460" y="276"/>
                        </a:cubicBezTo>
                        <a:cubicBezTo>
                          <a:pt x="1460" y="266"/>
                          <a:pt x="1460" y="266"/>
                          <a:pt x="1460" y="256"/>
                        </a:cubicBezTo>
                        <a:cubicBezTo>
                          <a:pt x="1431" y="108"/>
                          <a:pt x="1115" y="0"/>
                          <a:pt x="730" y="0"/>
                        </a:cubicBezTo>
                        <a:close/>
                        <a:moveTo>
                          <a:pt x="730" y="451"/>
                        </a:moveTo>
                        <a:cubicBezTo>
                          <a:pt x="405" y="451"/>
                          <a:pt x="144" y="377"/>
                          <a:pt x="144" y="285"/>
                        </a:cubicBezTo>
                        <a:cubicBezTo>
                          <a:pt x="144" y="193"/>
                          <a:pt x="405" y="113"/>
                          <a:pt x="730" y="113"/>
                        </a:cubicBezTo>
                        <a:cubicBezTo>
                          <a:pt x="1055" y="113"/>
                          <a:pt x="1317" y="193"/>
                          <a:pt x="1317" y="285"/>
                        </a:cubicBezTo>
                        <a:cubicBezTo>
                          <a:pt x="1317" y="377"/>
                          <a:pt x="1055" y="451"/>
                          <a:pt x="730" y="451"/>
                        </a:cubicBezTo>
                        <a:close/>
                      </a:path>
                    </a:pathLst>
                  </a:custGeom>
                  <a:solidFill>
                    <a:schemeClr val="bg1"/>
                  </a:solidFill>
                  <a:ln>
                    <a:noFill/>
                  </a:ln>
                </p:spPr>
                <p:txBody>
                  <a:bodyPr vert="horz" wrap="square" lIns="93207" tIns="0" rIns="93207" bIns="0" numCol="1" anchor="ctr" anchorCtr="0" compatLnSpc="1">
                    <a:prstTxWarp prst="textNoShape">
                      <a:avLst/>
                    </a:prstTxWarp>
                  </a:bodyPr>
                  <a:lstStyle/>
                  <a:p>
                    <a:pPr defTabSz="932026">
                      <a:lnSpc>
                        <a:spcPct val="90000"/>
                      </a:lnSpc>
                      <a:defRPr/>
                    </a:pPr>
                    <a:endParaRPr lang="en-US" sz="2040" kern="0" dirty="0">
                      <a:solidFill>
                        <a:srgbClr val="505050"/>
                      </a:solidFill>
                      <a:latin typeface="Segoe UI"/>
                    </a:endParaRPr>
                  </a:p>
                </p:txBody>
              </p:sp>
            </p:grpSp>
            <p:grpSp>
              <p:nvGrpSpPr>
                <p:cNvPr id="55" name="Group 54"/>
                <p:cNvGrpSpPr/>
                <p:nvPr/>
              </p:nvGrpSpPr>
              <p:grpSpPr>
                <a:xfrm>
                  <a:off x="3840297" y="4316520"/>
                  <a:ext cx="1151475" cy="1255261"/>
                  <a:chOff x="8618125" y="1404658"/>
                  <a:chExt cx="1056275" cy="1056275"/>
                </a:xfrm>
              </p:grpSpPr>
              <p:sp>
                <p:nvSpPr>
                  <p:cNvPr id="56" name="Rectangle 55"/>
                  <p:cNvSpPr/>
                  <p:nvPr/>
                </p:nvSpPr>
                <p:spPr bwMode="auto">
                  <a:xfrm>
                    <a:off x="8618125" y="1404658"/>
                    <a:ext cx="1056275" cy="1056275"/>
                  </a:xfrm>
                  <a:prstGeom prst="rect">
                    <a:avLst/>
                  </a:prstGeom>
                  <a:solidFill>
                    <a:schemeClr val="accent4"/>
                  </a:solidFill>
                  <a:ln>
                    <a:no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3221" tIns="93221" rIns="93221" bIns="93221" numCol="1" rtlCol="0" anchor="t" anchorCtr="0" compatLnSpc="1">
                    <a:prstTxWarp prst="textNoShape">
                      <a:avLst/>
                    </a:prstTxWarp>
                  </a:bodyPr>
                  <a:lstStyle/>
                  <a:p>
                    <a:pPr defTabSz="932060">
                      <a:lnSpc>
                        <a:spcPct val="90000"/>
                      </a:lnSpc>
                      <a:defRPr/>
                    </a:pPr>
                    <a:r>
                      <a:rPr lang="en-US" sz="1428" kern="0" dirty="0">
                        <a:solidFill>
                          <a:srgbClr val="FFFFFF"/>
                        </a:solidFill>
                        <a:latin typeface="Segoe UI Semilight" panose="020B0402040204020203" pitchFamily="34" charset="0"/>
                        <a:cs typeface="Segoe UI Semilight" panose="020B0402040204020203" pitchFamily="34" charset="0"/>
                      </a:rPr>
                      <a:t>Network</a:t>
                    </a:r>
                  </a:p>
                </p:txBody>
              </p:sp>
              <p:pic>
                <p:nvPicPr>
                  <p:cNvPr id="57" name="Picture 56"/>
                  <p:cNvPicPr>
                    <a:picLocks noChangeAspect="1"/>
                  </p:cNvPicPr>
                  <p:nvPr/>
                </p:nvPicPr>
                <p:blipFill>
                  <a:blip r:embed="rId2"/>
                  <a:stretch>
                    <a:fillRect/>
                  </a:stretch>
                </p:blipFill>
                <p:spPr>
                  <a:xfrm>
                    <a:off x="9221591" y="2032000"/>
                    <a:ext cx="333625" cy="339185"/>
                  </a:xfrm>
                  <a:prstGeom prst="rect">
                    <a:avLst/>
                  </a:prstGeom>
                </p:spPr>
              </p:pic>
            </p:grpSp>
            <p:grpSp>
              <p:nvGrpSpPr>
                <p:cNvPr id="58" name="Group 57"/>
                <p:cNvGrpSpPr/>
                <p:nvPr/>
              </p:nvGrpSpPr>
              <p:grpSpPr>
                <a:xfrm>
                  <a:off x="2602170" y="4316521"/>
                  <a:ext cx="1151475" cy="1255261"/>
                  <a:chOff x="7514225" y="1404658"/>
                  <a:chExt cx="1056275" cy="1056275"/>
                </a:xfrm>
              </p:grpSpPr>
              <p:sp>
                <p:nvSpPr>
                  <p:cNvPr id="59" name="Rectangle 58"/>
                  <p:cNvSpPr/>
                  <p:nvPr/>
                </p:nvSpPr>
                <p:spPr bwMode="auto">
                  <a:xfrm>
                    <a:off x="7514225" y="1404658"/>
                    <a:ext cx="1056275" cy="1056275"/>
                  </a:xfrm>
                  <a:prstGeom prst="rect">
                    <a:avLst/>
                  </a:prstGeom>
                  <a:solidFill>
                    <a:schemeClr val="accent1"/>
                  </a:solidFill>
                  <a:ln>
                    <a:no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3221" tIns="93221" rIns="93221" bIns="93221" numCol="1" rtlCol="0" anchor="t" anchorCtr="0" compatLnSpc="1">
                    <a:prstTxWarp prst="textNoShape">
                      <a:avLst/>
                    </a:prstTxWarp>
                  </a:bodyPr>
                  <a:lstStyle/>
                  <a:p>
                    <a:pPr defTabSz="932060">
                      <a:lnSpc>
                        <a:spcPct val="90000"/>
                      </a:lnSpc>
                      <a:defRPr/>
                    </a:pPr>
                    <a:r>
                      <a:rPr lang="en-US" sz="1428" kern="0" dirty="0">
                        <a:solidFill>
                          <a:srgbClr val="FFFFFF"/>
                        </a:solidFill>
                        <a:latin typeface="Segoe UI Semilight" panose="020B0402040204020203" pitchFamily="34" charset="0"/>
                        <a:cs typeface="Segoe UI Semilight" panose="020B0402040204020203" pitchFamily="34" charset="0"/>
                      </a:rPr>
                      <a:t>Compute</a:t>
                    </a:r>
                  </a:p>
                </p:txBody>
              </p:sp>
              <p:sp>
                <p:nvSpPr>
                  <p:cNvPr id="60" name="Freeform 5"/>
                  <p:cNvSpPr>
                    <a:spLocks noEditPoints="1"/>
                  </p:cNvSpPr>
                  <p:nvPr/>
                </p:nvSpPr>
                <p:spPr bwMode="auto">
                  <a:xfrm>
                    <a:off x="8111688" y="2021764"/>
                    <a:ext cx="356038" cy="325551"/>
                  </a:xfrm>
                  <a:custGeom>
                    <a:avLst/>
                    <a:gdLst>
                      <a:gd name="T0" fmla="*/ 1238 w 1238"/>
                      <a:gd name="T1" fmla="*/ 909 h 1132"/>
                      <a:gd name="T2" fmla="*/ 1238 w 1238"/>
                      <a:gd name="T3" fmla="*/ 0 h 1132"/>
                      <a:gd name="T4" fmla="*/ 0 w 1238"/>
                      <a:gd name="T5" fmla="*/ 0 h 1132"/>
                      <a:gd name="T6" fmla="*/ 0 w 1238"/>
                      <a:gd name="T7" fmla="*/ 909 h 1132"/>
                      <a:gd name="T8" fmla="*/ 421 w 1238"/>
                      <a:gd name="T9" fmla="*/ 909 h 1132"/>
                      <a:gd name="T10" fmla="*/ 421 w 1238"/>
                      <a:gd name="T11" fmla="*/ 1061 h 1132"/>
                      <a:gd name="T12" fmla="*/ 190 w 1238"/>
                      <a:gd name="T13" fmla="*/ 1061 h 1132"/>
                      <a:gd name="T14" fmla="*/ 190 w 1238"/>
                      <a:gd name="T15" fmla="*/ 1132 h 1132"/>
                      <a:gd name="T16" fmla="*/ 1021 w 1238"/>
                      <a:gd name="T17" fmla="*/ 1132 h 1132"/>
                      <a:gd name="T18" fmla="*/ 1021 w 1238"/>
                      <a:gd name="T19" fmla="*/ 1061 h 1132"/>
                      <a:gd name="T20" fmla="*/ 791 w 1238"/>
                      <a:gd name="T21" fmla="*/ 1061 h 1132"/>
                      <a:gd name="T22" fmla="*/ 791 w 1238"/>
                      <a:gd name="T23" fmla="*/ 909 h 1132"/>
                      <a:gd name="T24" fmla="*/ 1238 w 1238"/>
                      <a:gd name="T25" fmla="*/ 909 h 1132"/>
                      <a:gd name="T26" fmla="*/ 88 w 1238"/>
                      <a:gd name="T27" fmla="*/ 88 h 1132"/>
                      <a:gd name="T28" fmla="*/ 1150 w 1238"/>
                      <a:gd name="T29" fmla="*/ 88 h 1132"/>
                      <a:gd name="T30" fmla="*/ 1150 w 1238"/>
                      <a:gd name="T31" fmla="*/ 818 h 1132"/>
                      <a:gd name="T32" fmla="*/ 88 w 1238"/>
                      <a:gd name="T33" fmla="*/ 818 h 1132"/>
                      <a:gd name="T34" fmla="*/ 88 w 1238"/>
                      <a:gd name="T35" fmla="*/ 88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38" h="1132">
                        <a:moveTo>
                          <a:pt x="1238" y="909"/>
                        </a:moveTo>
                        <a:lnTo>
                          <a:pt x="1238" y="0"/>
                        </a:lnTo>
                        <a:lnTo>
                          <a:pt x="0" y="0"/>
                        </a:lnTo>
                        <a:lnTo>
                          <a:pt x="0" y="909"/>
                        </a:lnTo>
                        <a:lnTo>
                          <a:pt x="421" y="909"/>
                        </a:lnTo>
                        <a:lnTo>
                          <a:pt x="421" y="1061"/>
                        </a:lnTo>
                        <a:lnTo>
                          <a:pt x="190" y="1061"/>
                        </a:lnTo>
                        <a:lnTo>
                          <a:pt x="190" y="1132"/>
                        </a:lnTo>
                        <a:lnTo>
                          <a:pt x="1021" y="1132"/>
                        </a:lnTo>
                        <a:lnTo>
                          <a:pt x="1021" y="1061"/>
                        </a:lnTo>
                        <a:lnTo>
                          <a:pt x="791" y="1061"/>
                        </a:lnTo>
                        <a:lnTo>
                          <a:pt x="791" y="909"/>
                        </a:lnTo>
                        <a:lnTo>
                          <a:pt x="1238" y="909"/>
                        </a:lnTo>
                        <a:close/>
                        <a:moveTo>
                          <a:pt x="88" y="88"/>
                        </a:moveTo>
                        <a:lnTo>
                          <a:pt x="1150" y="88"/>
                        </a:lnTo>
                        <a:lnTo>
                          <a:pt x="1150" y="818"/>
                        </a:lnTo>
                        <a:lnTo>
                          <a:pt x="88" y="818"/>
                        </a:lnTo>
                        <a:lnTo>
                          <a:pt x="88" y="8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21" tIns="0" rIns="93221" bIns="0" numCol="1" anchor="ctr" anchorCtr="0" compatLnSpc="1">
                    <a:prstTxWarp prst="textNoShape">
                      <a:avLst/>
                    </a:prstTxWarp>
                  </a:bodyPr>
                  <a:lstStyle/>
                  <a:p>
                    <a:pPr defTabSz="932060">
                      <a:defRPr/>
                    </a:pPr>
                    <a:endParaRPr lang="en-US" sz="2040" kern="0">
                      <a:solidFill>
                        <a:srgbClr val="FFFFFF"/>
                      </a:solidFill>
                      <a:latin typeface="Segoe UI"/>
                    </a:endParaRPr>
                  </a:p>
                </p:txBody>
              </p:sp>
              <p:grpSp>
                <p:nvGrpSpPr>
                  <p:cNvPr id="61" name="Group 60"/>
                  <p:cNvGrpSpPr/>
                  <p:nvPr/>
                </p:nvGrpSpPr>
                <p:grpSpPr>
                  <a:xfrm>
                    <a:off x="8229317" y="2084746"/>
                    <a:ext cx="129123" cy="146384"/>
                    <a:chOff x="8229317" y="2084746"/>
                    <a:chExt cx="129123" cy="146384"/>
                  </a:xfrm>
                </p:grpSpPr>
                <p:sp>
                  <p:nvSpPr>
                    <p:cNvPr id="62" name="Freeform 6"/>
                    <p:cNvSpPr>
                      <a:spLocks/>
                    </p:cNvSpPr>
                    <p:nvPr/>
                  </p:nvSpPr>
                  <p:spPr bwMode="auto">
                    <a:xfrm>
                      <a:off x="8233914" y="2084746"/>
                      <a:ext cx="118200" cy="68446"/>
                    </a:xfrm>
                    <a:custGeom>
                      <a:avLst/>
                      <a:gdLst>
                        <a:gd name="T0" fmla="*/ 205 w 411"/>
                        <a:gd name="T1" fmla="*/ 0 h 238"/>
                        <a:gd name="T2" fmla="*/ 0 w 411"/>
                        <a:gd name="T3" fmla="*/ 117 h 238"/>
                        <a:gd name="T4" fmla="*/ 205 w 411"/>
                        <a:gd name="T5" fmla="*/ 238 h 238"/>
                        <a:gd name="T6" fmla="*/ 411 w 411"/>
                        <a:gd name="T7" fmla="*/ 117 h 238"/>
                        <a:gd name="T8" fmla="*/ 205 w 411"/>
                        <a:gd name="T9" fmla="*/ 0 h 238"/>
                      </a:gdLst>
                      <a:ahLst/>
                      <a:cxnLst>
                        <a:cxn ang="0">
                          <a:pos x="T0" y="T1"/>
                        </a:cxn>
                        <a:cxn ang="0">
                          <a:pos x="T2" y="T3"/>
                        </a:cxn>
                        <a:cxn ang="0">
                          <a:pos x="T4" y="T5"/>
                        </a:cxn>
                        <a:cxn ang="0">
                          <a:pos x="T6" y="T7"/>
                        </a:cxn>
                        <a:cxn ang="0">
                          <a:pos x="T8" y="T9"/>
                        </a:cxn>
                      </a:cxnLst>
                      <a:rect l="0" t="0" r="r" b="b"/>
                      <a:pathLst>
                        <a:path w="411" h="238">
                          <a:moveTo>
                            <a:pt x="205" y="0"/>
                          </a:moveTo>
                          <a:lnTo>
                            <a:pt x="0" y="117"/>
                          </a:lnTo>
                          <a:lnTo>
                            <a:pt x="205" y="238"/>
                          </a:lnTo>
                          <a:lnTo>
                            <a:pt x="411" y="117"/>
                          </a:lnTo>
                          <a:lnTo>
                            <a:pt x="20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21" tIns="0" rIns="93221" bIns="0" numCol="1" anchor="ctr" anchorCtr="0" compatLnSpc="1">
                      <a:prstTxWarp prst="textNoShape">
                        <a:avLst/>
                      </a:prstTxWarp>
                    </a:bodyPr>
                    <a:lstStyle/>
                    <a:p>
                      <a:pPr defTabSz="932060">
                        <a:defRPr/>
                      </a:pPr>
                      <a:endParaRPr lang="en-US" sz="2040" kern="0">
                        <a:solidFill>
                          <a:srgbClr val="FFFFFF"/>
                        </a:solidFill>
                        <a:latin typeface="Segoe UI"/>
                      </a:endParaRPr>
                    </a:p>
                  </p:txBody>
                </p:sp>
                <p:sp>
                  <p:nvSpPr>
                    <p:cNvPr id="63" name="Freeform 7"/>
                    <p:cNvSpPr>
                      <a:spLocks/>
                    </p:cNvSpPr>
                    <p:nvPr/>
                  </p:nvSpPr>
                  <p:spPr bwMode="auto">
                    <a:xfrm>
                      <a:off x="8299484" y="2128459"/>
                      <a:ext cx="58956" cy="102670"/>
                    </a:xfrm>
                    <a:custGeom>
                      <a:avLst/>
                      <a:gdLst>
                        <a:gd name="T0" fmla="*/ 0 w 205"/>
                        <a:gd name="T1" fmla="*/ 357 h 357"/>
                        <a:gd name="T2" fmla="*/ 205 w 205"/>
                        <a:gd name="T3" fmla="*/ 238 h 357"/>
                        <a:gd name="T4" fmla="*/ 205 w 205"/>
                        <a:gd name="T5" fmla="*/ 0 h 357"/>
                        <a:gd name="T6" fmla="*/ 0 w 205"/>
                        <a:gd name="T7" fmla="*/ 122 h 357"/>
                        <a:gd name="T8" fmla="*/ 0 w 205"/>
                        <a:gd name="T9" fmla="*/ 357 h 357"/>
                      </a:gdLst>
                      <a:ahLst/>
                      <a:cxnLst>
                        <a:cxn ang="0">
                          <a:pos x="T0" y="T1"/>
                        </a:cxn>
                        <a:cxn ang="0">
                          <a:pos x="T2" y="T3"/>
                        </a:cxn>
                        <a:cxn ang="0">
                          <a:pos x="T4" y="T5"/>
                        </a:cxn>
                        <a:cxn ang="0">
                          <a:pos x="T6" y="T7"/>
                        </a:cxn>
                        <a:cxn ang="0">
                          <a:pos x="T8" y="T9"/>
                        </a:cxn>
                      </a:cxnLst>
                      <a:rect l="0" t="0" r="r" b="b"/>
                      <a:pathLst>
                        <a:path w="205" h="357">
                          <a:moveTo>
                            <a:pt x="0" y="357"/>
                          </a:moveTo>
                          <a:lnTo>
                            <a:pt x="205" y="238"/>
                          </a:lnTo>
                          <a:lnTo>
                            <a:pt x="205" y="0"/>
                          </a:lnTo>
                          <a:lnTo>
                            <a:pt x="0" y="122"/>
                          </a:lnTo>
                          <a:lnTo>
                            <a:pt x="0" y="35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21" tIns="0" rIns="93221" bIns="0" numCol="1" anchor="ctr" anchorCtr="0" compatLnSpc="1">
                      <a:prstTxWarp prst="textNoShape">
                        <a:avLst/>
                      </a:prstTxWarp>
                    </a:bodyPr>
                    <a:lstStyle/>
                    <a:p>
                      <a:pPr defTabSz="932060">
                        <a:defRPr/>
                      </a:pPr>
                      <a:endParaRPr lang="en-US" sz="2040" kern="0">
                        <a:solidFill>
                          <a:srgbClr val="FFFFFF"/>
                        </a:solidFill>
                        <a:latin typeface="Segoe UI"/>
                      </a:endParaRPr>
                    </a:p>
                  </p:txBody>
                </p:sp>
                <p:sp>
                  <p:nvSpPr>
                    <p:cNvPr id="64" name="Freeform 8"/>
                    <p:cNvSpPr>
                      <a:spLocks/>
                    </p:cNvSpPr>
                    <p:nvPr/>
                  </p:nvSpPr>
                  <p:spPr bwMode="auto">
                    <a:xfrm>
                      <a:off x="8229317" y="2128460"/>
                      <a:ext cx="58668" cy="102670"/>
                    </a:xfrm>
                    <a:custGeom>
                      <a:avLst/>
                      <a:gdLst>
                        <a:gd name="T0" fmla="*/ 0 w 204"/>
                        <a:gd name="T1" fmla="*/ 238 h 357"/>
                        <a:gd name="T2" fmla="*/ 204 w 204"/>
                        <a:gd name="T3" fmla="*/ 357 h 357"/>
                        <a:gd name="T4" fmla="*/ 204 w 204"/>
                        <a:gd name="T5" fmla="*/ 122 h 357"/>
                        <a:gd name="T6" fmla="*/ 0 w 204"/>
                        <a:gd name="T7" fmla="*/ 0 h 357"/>
                        <a:gd name="T8" fmla="*/ 0 w 204"/>
                        <a:gd name="T9" fmla="*/ 238 h 357"/>
                      </a:gdLst>
                      <a:ahLst/>
                      <a:cxnLst>
                        <a:cxn ang="0">
                          <a:pos x="T0" y="T1"/>
                        </a:cxn>
                        <a:cxn ang="0">
                          <a:pos x="T2" y="T3"/>
                        </a:cxn>
                        <a:cxn ang="0">
                          <a:pos x="T4" y="T5"/>
                        </a:cxn>
                        <a:cxn ang="0">
                          <a:pos x="T6" y="T7"/>
                        </a:cxn>
                        <a:cxn ang="0">
                          <a:pos x="T8" y="T9"/>
                        </a:cxn>
                      </a:cxnLst>
                      <a:rect l="0" t="0" r="r" b="b"/>
                      <a:pathLst>
                        <a:path w="204" h="357">
                          <a:moveTo>
                            <a:pt x="0" y="238"/>
                          </a:moveTo>
                          <a:lnTo>
                            <a:pt x="204" y="357"/>
                          </a:lnTo>
                          <a:lnTo>
                            <a:pt x="204" y="122"/>
                          </a:lnTo>
                          <a:lnTo>
                            <a:pt x="0" y="0"/>
                          </a:lnTo>
                          <a:lnTo>
                            <a:pt x="0" y="23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21" tIns="0" rIns="93221" bIns="0" numCol="1" anchor="ctr" anchorCtr="0" compatLnSpc="1">
                      <a:prstTxWarp prst="textNoShape">
                        <a:avLst/>
                      </a:prstTxWarp>
                    </a:bodyPr>
                    <a:lstStyle/>
                    <a:p>
                      <a:pPr defTabSz="932060">
                        <a:defRPr/>
                      </a:pPr>
                      <a:endParaRPr lang="en-US" sz="2040" kern="0">
                        <a:solidFill>
                          <a:srgbClr val="FFFFFF"/>
                        </a:solidFill>
                        <a:latin typeface="Segoe UI"/>
                      </a:endParaRPr>
                    </a:p>
                  </p:txBody>
                </p:sp>
              </p:grpSp>
            </p:grpSp>
            <p:grpSp>
              <p:nvGrpSpPr>
                <p:cNvPr id="65" name="Group 64"/>
                <p:cNvGrpSpPr/>
                <p:nvPr/>
              </p:nvGrpSpPr>
              <p:grpSpPr>
                <a:xfrm>
                  <a:off x="1376874" y="4326314"/>
                  <a:ext cx="1151475" cy="1255261"/>
                  <a:chOff x="6410325" y="1404658"/>
                  <a:chExt cx="1056275" cy="1056275"/>
                </a:xfrm>
              </p:grpSpPr>
              <p:sp>
                <p:nvSpPr>
                  <p:cNvPr id="66" name="Rectangle 65"/>
                  <p:cNvSpPr/>
                  <p:nvPr/>
                </p:nvSpPr>
                <p:spPr bwMode="auto">
                  <a:xfrm>
                    <a:off x="6410325" y="1404658"/>
                    <a:ext cx="1056275" cy="1056275"/>
                  </a:xfrm>
                  <a:prstGeom prst="rect">
                    <a:avLst/>
                  </a:prstGeom>
                  <a:solidFill>
                    <a:schemeClr val="tx2"/>
                  </a:solidFill>
                  <a:ln>
                    <a:no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3221" tIns="93221" rIns="93221" bIns="93221" numCol="1" rtlCol="0" anchor="t" anchorCtr="0" compatLnSpc="1">
                    <a:prstTxWarp prst="textNoShape">
                      <a:avLst/>
                    </a:prstTxWarp>
                  </a:bodyPr>
                  <a:lstStyle/>
                  <a:p>
                    <a:pPr defTabSz="932060">
                      <a:lnSpc>
                        <a:spcPct val="90000"/>
                      </a:lnSpc>
                      <a:defRPr/>
                    </a:pPr>
                    <a:r>
                      <a:rPr lang="en-US" sz="1428" kern="0" dirty="0">
                        <a:solidFill>
                          <a:srgbClr val="FFFFFF"/>
                        </a:solidFill>
                        <a:latin typeface="Segoe UI Semilight" panose="020B0402040204020203" pitchFamily="34" charset="0"/>
                        <a:cs typeface="Segoe UI Semilight" panose="020B0402040204020203" pitchFamily="34" charset="0"/>
                      </a:rPr>
                      <a:t>Database</a:t>
                    </a:r>
                  </a:p>
                </p:txBody>
              </p:sp>
              <p:pic>
                <p:nvPicPr>
                  <p:cNvPr id="67" name="Picture 66"/>
                  <p:cNvPicPr>
                    <a:picLocks noChangeAspect="1"/>
                  </p:cNvPicPr>
                  <p:nvPr/>
                </p:nvPicPr>
                <p:blipFill>
                  <a:blip r:embed="rId3"/>
                  <a:stretch>
                    <a:fillRect/>
                  </a:stretch>
                </p:blipFill>
                <p:spPr>
                  <a:xfrm>
                    <a:off x="6987033" y="2049327"/>
                    <a:ext cx="362582" cy="288206"/>
                  </a:xfrm>
                  <a:prstGeom prst="rect">
                    <a:avLst/>
                  </a:prstGeom>
                </p:spPr>
              </p:pic>
            </p:grpSp>
            <p:grpSp>
              <p:nvGrpSpPr>
                <p:cNvPr id="68" name="Group 67"/>
                <p:cNvGrpSpPr/>
                <p:nvPr/>
              </p:nvGrpSpPr>
              <p:grpSpPr>
                <a:xfrm>
                  <a:off x="157989" y="4326314"/>
                  <a:ext cx="1151475" cy="1255261"/>
                  <a:chOff x="5306425" y="1404658"/>
                  <a:chExt cx="1056275" cy="1056275"/>
                </a:xfrm>
              </p:grpSpPr>
              <p:sp>
                <p:nvSpPr>
                  <p:cNvPr id="69" name="Rectangle 68"/>
                  <p:cNvSpPr/>
                  <p:nvPr/>
                </p:nvSpPr>
                <p:spPr bwMode="auto">
                  <a:xfrm>
                    <a:off x="5306425" y="1404658"/>
                    <a:ext cx="1056275" cy="1056275"/>
                  </a:xfrm>
                  <a:prstGeom prst="rect">
                    <a:avLst/>
                  </a:prstGeom>
                  <a:solidFill>
                    <a:schemeClr val="accent3"/>
                  </a:solidFill>
                  <a:ln>
                    <a:no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3221" tIns="93221" rIns="93221" bIns="93221" numCol="1" rtlCol="0" anchor="t" anchorCtr="0" compatLnSpc="1">
                    <a:prstTxWarp prst="textNoShape">
                      <a:avLst/>
                    </a:prstTxWarp>
                  </a:bodyPr>
                  <a:lstStyle/>
                  <a:p>
                    <a:pPr defTabSz="932060">
                      <a:lnSpc>
                        <a:spcPct val="90000"/>
                      </a:lnSpc>
                      <a:defRPr/>
                    </a:pPr>
                    <a:r>
                      <a:rPr lang="en-US" sz="1428" kern="0" dirty="0">
                        <a:solidFill>
                          <a:srgbClr val="FFFFFF"/>
                        </a:solidFill>
                        <a:latin typeface="Segoe UI Semilight" panose="020B0402040204020203" pitchFamily="34" charset="0"/>
                        <a:cs typeface="Segoe UI Semilight" panose="020B0402040204020203" pitchFamily="34" charset="0"/>
                      </a:rPr>
                      <a:t>App</a:t>
                    </a:r>
                  </a:p>
                </p:txBody>
              </p:sp>
              <p:grpSp>
                <p:nvGrpSpPr>
                  <p:cNvPr id="70" name="Group 69"/>
                  <p:cNvGrpSpPr/>
                  <p:nvPr/>
                </p:nvGrpSpPr>
                <p:grpSpPr>
                  <a:xfrm>
                    <a:off x="5951221" y="2034937"/>
                    <a:ext cx="298996" cy="338965"/>
                    <a:chOff x="8229317" y="2084746"/>
                    <a:chExt cx="129123" cy="146384"/>
                  </a:xfrm>
                </p:grpSpPr>
                <p:sp>
                  <p:nvSpPr>
                    <p:cNvPr id="71" name="Freeform 6"/>
                    <p:cNvSpPr>
                      <a:spLocks/>
                    </p:cNvSpPr>
                    <p:nvPr/>
                  </p:nvSpPr>
                  <p:spPr bwMode="auto">
                    <a:xfrm>
                      <a:off x="8233914" y="2084746"/>
                      <a:ext cx="118200" cy="68446"/>
                    </a:xfrm>
                    <a:custGeom>
                      <a:avLst/>
                      <a:gdLst>
                        <a:gd name="T0" fmla="*/ 205 w 411"/>
                        <a:gd name="T1" fmla="*/ 0 h 238"/>
                        <a:gd name="T2" fmla="*/ 0 w 411"/>
                        <a:gd name="T3" fmla="*/ 117 h 238"/>
                        <a:gd name="T4" fmla="*/ 205 w 411"/>
                        <a:gd name="T5" fmla="*/ 238 h 238"/>
                        <a:gd name="T6" fmla="*/ 411 w 411"/>
                        <a:gd name="T7" fmla="*/ 117 h 238"/>
                        <a:gd name="T8" fmla="*/ 205 w 411"/>
                        <a:gd name="T9" fmla="*/ 0 h 238"/>
                      </a:gdLst>
                      <a:ahLst/>
                      <a:cxnLst>
                        <a:cxn ang="0">
                          <a:pos x="T0" y="T1"/>
                        </a:cxn>
                        <a:cxn ang="0">
                          <a:pos x="T2" y="T3"/>
                        </a:cxn>
                        <a:cxn ang="0">
                          <a:pos x="T4" y="T5"/>
                        </a:cxn>
                        <a:cxn ang="0">
                          <a:pos x="T6" y="T7"/>
                        </a:cxn>
                        <a:cxn ang="0">
                          <a:pos x="T8" y="T9"/>
                        </a:cxn>
                      </a:cxnLst>
                      <a:rect l="0" t="0" r="r" b="b"/>
                      <a:pathLst>
                        <a:path w="411" h="238">
                          <a:moveTo>
                            <a:pt x="205" y="0"/>
                          </a:moveTo>
                          <a:lnTo>
                            <a:pt x="0" y="117"/>
                          </a:lnTo>
                          <a:lnTo>
                            <a:pt x="205" y="238"/>
                          </a:lnTo>
                          <a:lnTo>
                            <a:pt x="411" y="117"/>
                          </a:lnTo>
                          <a:lnTo>
                            <a:pt x="20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21" tIns="0" rIns="93221" bIns="0" numCol="1" anchor="ctr" anchorCtr="0" compatLnSpc="1">
                      <a:prstTxWarp prst="textNoShape">
                        <a:avLst/>
                      </a:prstTxWarp>
                    </a:bodyPr>
                    <a:lstStyle/>
                    <a:p>
                      <a:pPr defTabSz="932060">
                        <a:defRPr/>
                      </a:pPr>
                      <a:endParaRPr lang="en-US" sz="2040" kern="0">
                        <a:solidFill>
                          <a:srgbClr val="FFFFFF"/>
                        </a:solidFill>
                        <a:latin typeface="Segoe UI"/>
                      </a:endParaRPr>
                    </a:p>
                  </p:txBody>
                </p:sp>
                <p:sp>
                  <p:nvSpPr>
                    <p:cNvPr id="72" name="Freeform 7"/>
                    <p:cNvSpPr>
                      <a:spLocks/>
                    </p:cNvSpPr>
                    <p:nvPr/>
                  </p:nvSpPr>
                  <p:spPr bwMode="auto">
                    <a:xfrm>
                      <a:off x="8299484" y="2128459"/>
                      <a:ext cx="58956" cy="102670"/>
                    </a:xfrm>
                    <a:custGeom>
                      <a:avLst/>
                      <a:gdLst>
                        <a:gd name="T0" fmla="*/ 0 w 205"/>
                        <a:gd name="T1" fmla="*/ 357 h 357"/>
                        <a:gd name="T2" fmla="*/ 205 w 205"/>
                        <a:gd name="T3" fmla="*/ 238 h 357"/>
                        <a:gd name="T4" fmla="*/ 205 w 205"/>
                        <a:gd name="T5" fmla="*/ 0 h 357"/>
                        <a:gd name="T6" fmla="*/ 0 w 205"/>
                        <a:gd name="T7" fmla="*/ 122 h 357"/>
                        <a:gd name="T8" fmla="*/ 0 w 205"/>
                        <a:gd name="T9" fmla="*/ 357 h 357"/>
                      </a:gdLst>
                      <a:ahLst/>
                      <a:cxnLst>
                        <a:cxn ang="0">
                          <a:pos x="T0" y="T1"/>
                        </a:cxn>
                        <a:cxn ang="0">
                          <a:pos x="T2" y="T3"/>
                        </a:cxn>
                        <a:cxn ang="0">
                          <a:pos x="T4" y="T5"/>
                        </a:cxn>
                        <a:cxn ang="0">
                          <a:pos x="T6" y="T7"/>
                        </a:cxn>
                        <a:cxn ang="0">
                          <a:pos x="T8" y="T9"/>
                        </a:cxn>
                      </a:cxnLst>
                      <a:rect l="0" t="0" r="r" b="b"/>
                      <a:pathLst>
                        <a:path w="205" h="357">
                          <a:moveTo>
                            <a:pt x="0" y="357"/>
                          </a:moveTo>
                          <a:lnTo>
                            <a:pt x="205" y="238"/>
                          </a:lnTo>
                          <a:lnTo>
                            <a:pt x="205" y="0"/>
                          </a:lnTo>
                          <a:lnTo>
                            <a:pt x="0" y="122"/>
                          </a:lnTo>
                          <a:lnTo>
                            <a:pt x="0" y="35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21" tIns="0" rIns="93221" bIns="0" numCol="1" anchor="ctr" anchorCtr="0" compatLnSpc="1">
                      <a:prstTxWarp prst="textNoShape">
                        <a:avLst/>
                      </a:prstTxWarp>
                    </a:bodyPr>
                    <a:lstStyle/>
                    <a:p>
                      <a:pPr defTabSz="932060">
                        <a:defRPr/>
                      </a:pPr>
                      <a:endParaRPr lang="en-US" sz="2040" kern="0">
                        <a:solidFill>
                          <a:srgbClr val="FFFFFF"/>
                        </a:solidFill>
                        <a:latin typeface="Segoe UI"/>
                      </a:endParaRPr>
                    </a:p>
                  </p:txBody>
                </p:sp>
                <p:sp>
                  <p:nvSpPr>
                    <p:cNvPr id="73" name="Freeform 8"/>
                    <p:cNvSpPr>
                      <a:spLocks/>
                    </p:cNvSpPr>
                    <p:nvPr/>
                  </p:nvSpPr>
                  <p:spPr bwMode="auto">
                    <a:xfrm>
                      <a:off x="8229317" y="2128460"/>
                      <a:ext cx="58668" cy="102670"/>
                    </a:xfrm>
                    <a:custGeom>
                      <a:avLst/>
                      <a:gdLst>
                        <a:gd name="T0" fmla="*/ 0 w 204"/>
                        <a:gd name="T1" fmla="*/ 238 h 357"/>
                        <a:gd name="T2" fmla="*/ 204 w 204"/>
                        <a:gd name="T3" fmla="*/ 357 h 357"/>
                        <a:gd name="T4" fmla="*/ 204 w 204"/>
                        <a:gd name="T5" fmla="*/ 122 h 357"/>
                        <a:gd name="T6" fmla="*/ 0 w 204"/>
                        <a:gd name="T7" fmla="*/ 0 h 357"/>
                        <a:gd name="T8" fmla="*/ 0 w 204"/>
                        <a:gd name="T9" fmla="*/ 238 h 357"/>
                      </a:gdLst>
                      <a:ahLst/>
                      <a:cxnLst>
                        <a:cxn ang="0">
                          <a:pos x="T0" y="T1"/>
                        </a:cxn>
                        <a:cxn ang="0">
                          <a:pos x="T2" y="T3"/>
                        </a:cxn>
                        <a:cxn ang="0">
                          <a:pos x="T4" y="T5"/>
                        </a:cxn>
                        <a:cxn ang="0">
                          <a:pos x="T6" y="T7"/>
                        </a:cxn>
                        <a:cxn ang="0">
                          <a:pos x="T8" y="T9"/>
                        </a:cxn>
                      </a:cxnLst>
                      <a:rect l="0" t="0" r="r" b="b"/>
                      <a:pathLst>
                        <a:path w="204" h="357">
                          <a:moveTo>
                            <a:pt x="0" y="238"/>
                          </a:moveTo>
                          <a:lnTo>
                            <a:pt x="204" y="357"/>
                          </a:lnTo>
                          <a:lnTo>
                            <a:pt x="204" y="122"/>
                          </a:lnTo>
                          <a:lnTo>
                            <a:pt x="0" y="0"/>
                          </a:lnTo>
                          <a:lnTo>
                            <a:pt x="0" y="2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21" tIns="0" rIns="93221" bIns="0" numCol="1" anchor="ctr" anchorCtr="0" compatLnSpc="1">
                      <a:prstTxWarp prst="textNoShape">
                        <a:avLst/>
                      </a:prstTxWarp>
                    </a:bodyPr>
                    <a:lstStyle/>
                    <a:p>
                      <a:pPr defTabSz="932060">
                        <a:defRPr/>
                      </a:pPr>
                      <a:endParaRPr lang="en-US" sz="2040" kern="0">
                        <a:solidFill>
                          <a:srgbClr val="FFFFFF"/>
                        </a:solidFill>
                        <a:latin typeface="Segoe UI"/>
                      </a:endParaRPr>
                    </a:p>
                  </p:txBody>
                </p:sp>
              </p:grpSp>
            </p:grpSp>
          </p:grpSp>
          <p:sp>
            <p:nvSpPr>
              <p:cNvPr id="3" name="Left Bracket 2"/>
              <p:cNvSpPr/>
              <p:nvPr/>
            </p:nvSpPr>
            <p:spPr>
              <a:xfrm rot="5400000">
                <a:off x="2786327" y="1586423"/>
                <a:ext cx="138907" cy="4901970"/>
              </a:xfrm>
              <a:prstGeom prst="leftBracket">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32384">
                  <a:defRPr/>
                </a:pPr>
                <a:endParaRPr lang="en-US" kern="0">
                  <a:solidFill>
                    <a:srgbClr val="FFFFFF"/>
                  </a:solidFill>
                  <a:latin typeface="Segoe UI"/>
                </a:endParaRPr>
              </a:p>
            </p:txBody>
          </p:sp>
        </p:grpSp>
      </p:grpSp>
      <p:sp>
        <p:nvSpPr>
          <p:cNvPr id="6" name="Title 5"/>
          <p:cNvSpPr>
            <a:spLocks noGrp="1"/>
          </p:cNvSpPr>
          <p:nvPr>
            <p:ph type="title"/>
          </p:nvPr>
        </p:nvSpPr>
        <p:spPr/>
        <p:txBody>
          <a:bodyPr/>
          <a:lstStyle/>
          <a:p>
            <a:r>
              <a:rPr lang="en-US" sz="3799" dirty="0"/>
              <a:t>Azure Resource Manager</a:t>
            </a:r>
          </a:p>
        </p:txBody>
      </p:sp>
    </p:spTree>
    <p:extLst>
      <p:ext uri="{BB962C8B-B14F-4D97-AF65-F5344CB8AC3E}">
        <p14:creationId xmlns:p14="http://schemas.microsoft.com/office/powerpoint/2010/main" val="39978016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1"/>
                                        </p:tgtEl>
                                        <p:attrNameLst>
                                          <p:attrName>style.visibility</p:attrName>
                                        </p:attrNameLst>
                                      </p:cBhvr>
                                      <p:to>
                                        <p:strVal val="visible"/>
                                      </p:to>
                                    </p:set>
                                    <p:animEffect transition="in" filter="wipe(left)">
                                      <p:cBhvr>
                                        <p:cTn id="10" dur="25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39881" t="14455" b="10954"/>
          <a:stretch/>
        </p:blipFill>
        <p:spPr>
          <a:xfrm>
            <a:off x="882" y="0"/>
            <a:ext cx="12434711" cy="6994526"/>
          </a:xfrm>
          <a:prstGeom prst="rect">
            <a:avLst/>
          </a:prstGeom>
        </p:spPr>
      </p:pic>
      <p:sp>
        <p:nvSpPr>
          <p:cNvPr id="2" name="Title 1"/>
          <p:cNvSpPr>
            <a:spLocks noGrp="1"/>
          </p:cNvSpPr>
          <p:nvPr>
            <p:ph type="title"/>
          </p:nvPr>
        </p:nvSpPr>
        <p:spPr/>
        <p:txBody>
          <a:bodyPr/>
          <a:lstStyle/>
          <a:p>
            <a:r>
              <a:rPr lang="en-US" dirty="0">
                <a:solidFill>
                  <a:schemeClr val="bg1"/>
                </a:solidFill>
              </a:rPr>
              <a:t>Where do people run into trouble?</a:t>
            </a:r>
          </a:p>
        </p:txBody>
      </p:sp>
      <p:pic>
        <p:nvPicPr>
          <p:cNvPr id="7"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9926" y="1007150"/>
            <a:ext cx="5683052" cy="4596957"/>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1040346" y="6460919"/>
            <a:ext cx="10802655" cy="382308"/>
          </a:xfrm>
          <a:prstGeom prst="rect">
            <a:avLst/>
          </a:prstGeom>
        </p:spPr>
        <p:txBody>
          <a:bodyPr wrap="square">
            <a:spAutoFit/>
          </a:bodyPr>
          <a:lstStyle/>
          <a:p>
            <a:pPr defTabSz="932597"/>
            <a:r>
              <a:rPr lang="en-US" sz="1836" kern="0" dirty="0">
                <a:solidFill>
                  <a:schemeClr val="bg1"/>
                </a:solidFill>
              </a:rPr>
              <a:t>http://blogs.gartner.com/thomas_bittman/2015/02/05/why-are-95-of-private-clouds-failing/</a:t>
            </a:r>
          </a:p>
        </p:txBody>
      </p:sp>
      <p:sp>
        <p:nvSpPr>
          <p:cNvPr id="10" name="TextBox 9"/>
          <p:cNvSpPr txBox="1"/>
          <p:nvPr/>
        </p:nvSpPr>
        <p:spPr>
          <a:xfrm>
            <a:off x="1127778" y="1757872"/>
            <a:ext cx="3196109" cy="1473609"/>
          </a:xfrm>
          <a:prstGeom prst="rect">
            <a:avLst/>
          </a:prstGeom>
          <a:noFill/>
        </p:spPr>
        <p:txBody>
          <a:bodyPr wrap="square" rtlCol="0">
            <a:spAutoFit/>
          </a:bodyPr>
          <a:lstStyle/>
          <a:p>
            <a:pPr defTabSz="932597"/>
            <a:r>
              <a:rPr lang="en-US" sz="4488" kern="0" dirty="0">
                <a:solidFill>
                  <a:schemeClr val="bg1"/>
                </a:solidFill>
              </a:rPr>
              <a:t>84% People and Process</a:t>
            </a:r>
          </a:p>
        </p:txBody>
      </p:sp>
      <p:sp>
        <p:nvSpPr>
          <p:cNvPr id="11" name="Rectangle 10"/>
          <p:cNvSpPr/>
          <p:nvPr/>
        </p:nvSpPr>
        <p:spPr>
          <a:xfrm>
            <a:off x="802337" y="3408451"/>
            <a:ext cx="3846989" cy="958583"/>
          </a:xfrm>
          <a:prstGeom prst="rect">
            <a:avLst/>
          </a:prstGeom>
        </p:spPr>
        <p:txBody>
          <a:bodyPr wrap="square">
            <a:spAutoFit/>
          </a:bodyPr>
          <a:lstStyle/>
          <a:p>
            <a:pPr defTabSz="932597"/>
            <a:r>
              <a:rPr lang="en-US" sz="1836" kern="0" dirty="0">
                <a:solidFill>
                  <a:schemeClr val="bg1"/>
                </a:solidFill>
              </a:rPr>
              <a:t>Probably, most of them never even got to the tech problems…so that would be higher too…</a:t>
            </a:r>
          </a:p>
        </p:txBody>
      </p:sp>
      <p:sp>
        <p:nvSpPr>
          <p:cNvPr id="12" name="Oval 11"/>
          <p:cNvSpPr/>
          <p:nvPr/>
        </p:nvSpPr>
        <p:spPr bwMode="auto">
          <a:xfrm>
            <a:off x="11945392" y="6547453"/>
            <a:ext cx="298049" cy="298049"/>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kern="0" dirty="0">
              <a:gradFill>
                <a:gsLst>
                  <a:gs pos="5439">
                    <a:srgbClr val="F8F8F8"/>
                  </a:gs>
                  <a:gs pos="10000">
                    <a:srgbClr val="F8F8F8"/>
                  </a:gs>
                </a:gsLst>
                <a:lin ang="5400000" scaled="0"/>
              </a:gradFill>
            </a:endParaRPr>
          </a:p>
        </p:txBody>
      </p:sp>
    </p:spTree>
    <p:extLst>
      <p:ext uri="{BB962C8B-B14F-4D97-AF65-F5344CB8AC3E}">
        <p14:creationId xmlns:p14="http://schemas.microsoft.com/office/powerpoint/2010/main" val="2309696224"/>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799" dirty="0"/>
              <a:t>Complex Deployments</a:t>
            </a:r>
          </a:p>
        </p:txBody>
      </p:sp>
      <p:pic>
        <p:nvPicPr>
          <p:cNvPr id="5" name="Picture 4"/>
          <p:cNvPicPr>
            <a:picLocks noChangeAspect="1"/>
          </p:cNvPicPr>
          <p:nvPr/>
        </p:nvPicPr>
        <p:blipFill>
          <a:blip r:embed="rId3"/>
          <a:stretch>
            <a:fillRect/>
          </a:stretch>
        </p:blipFill>
        <p:spPr>
          <a:xfrm>
            <a:off x="3216373" y="1364571"/>
            <a:ext cx="6006096" cy="5061810"/>
          </a:xfrm>
          <a:prstGeom prst="rect">
            <a:avLst/>
          </a:prstGeom>
        </p:spPr>
      </p:pic>
    </p:spTree>
    <p:extLst>
      <p:ext uri="{BB962C8B-B14F-4D97-AF65-F5344CB8AC3E}">
        <p14:creationId xmlns:p14="http://schemas.microsoft.com/office/powerpoint/2010/main" val="521548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459652" y="1211586"/>
            <a:ext cx="3793146" cy="2165798"/>
          </a:xfrm>
          <a:prstGeom prst="rect">
            <a:avLst/>
          </a:prstGeom>
          <a:blipFill dpi="0" rotWithShape="1">
            <a:blip r:embed="rId2"/>
            <a:srcRect/>
            <a:tile tx="0" ty="-254000" sx="40000" sy="40000" flip="none" algn="tl"/>
          </a:blipFill>
          <a:ln w="19050">
            <a:solidFill>
              <a:srgbClr val="D9D9D9"/>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16" rIns="0" bIns="46616" numCol="1" rtlCol="0" anchor="ctr" anchorCtr="0" compatLnSpc="1">
            <a:prstTxWarp prst="textNoShape">
              <a:avLst/>
            </a:prstTxWarp>
          </a:bodyPr>
          <a:lstStyle/>
          <a:p>
            <a:pPr algn="ctr" defTabSz="931861" fontAlgn="base">
              <a:spcBef>
                <a:spcPct val="0"/>
              </a:spcBef>
              <a:spcAft>
                <a:spcPct val="0"/>
              </a:spcAft>
              <a:defRPr/>
            </a:pPr>
            <a:endParaRPr lang="en-US" sz="2000" kern="0" dirty="0">
              <a:gradFill>
                <a:gsLst>
                  <a:gs pos="16814">
                    <a:srgbClr val="FFFFFF"/>
                  </a:gs>
                  <a:gs pos="46000">
                    <a:srgbClr val="FFFFFF"/>
                  </a:gs>
                </a:gsLst>
                <a:lin ang="5400000" scaled="0"/>
              </a:gradFill>
              <a:latin typeface="Segoe UI"/>
            </a:endParaRPr>
          </a:p>
        </p:txBody>
      </p:sp>
      <p:sp>
        <p:nvSpPr>
          <p:cNvPr id="52" name="Rectangle 51"/>
          <p:cNvSpPr/>
          <p:nvPr/>
        </p:nvSpPr>
        <p:spPr bwMode="auto">
          <a:xfrm>
            <a:off x="4300038" y="1211586"/>
            <a:ext cx="3793146" cy="2165798"/>
          </a:xfrm>
          <a:prstGeom prst="rect">
            <a:avLst/>
          </a:prstGeom>
          <a:blipFill dpi="0" rotWithShape="1">
            <a:blip r:embed="rId3"/>
            <a:srcRect/>
            <a:tile tx="0" ty="6350" sx="37000" sy="37000" flip="none" algn="tl"/>
          </a:blipFill>
          <a:ln w="19050">
            <a:solidFill>
              <a:srgbClr val="DCDCDC"/>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16" rIns="0" bIns="46616" numCol="1" rtlCol="0" anchor="ctr" anchorCtr="0" compatLnSpc="1">
            <a:prstTxWarp prst="textNoShape">
              <a:avLst/>
            </a:prstTxWarp>
          </a:bodyPr>
          <a:lstStyle/>
          <a:p>
            <a:pPr algn="ctr" defTabSz="931861" fontAlgn="base">
              <a:spcBef>
                <a:spcPct val="0"/>
              </a:spcBef>
              <a:spcAft>
                <a:spcPct val="0"/>
              </a:spcAft>
              <a:defRPr/>
            </a:pPr>
            <a:endParaRPr lang="en-US" sz="2000" kern="0" dirty="0">
              <a:gradFill>
                <a:gsLst>
                  <a:gs pos="16814">
                    <a:srgbClr val="FFFFFF"/>
                  </a:gs>
                  <a:gs pos="46000">
                    <a:srgbClr val="FFFFFF"/>
                  </a:gs>
                </a:gsLst>
                <a:lin ang="5400000" scaled="0"/>
              </a:gradFill>
              <a:latin typeface="Segoe UI"/>
            </a:endParaRPr>
          </a:p>
        </p:txBody>
      </p:sp>
      <p:sp>
        <p:nvSpPr>
          <p:cNvPr id="53" name="Rectangle 52"/>
          <p:cNvSpPr/>
          <p:nvPr/>
        </p:nvSpPr>
        <p:spPr bwMode="auto">
          <a:xfrm>
            <a:off x="8140425" y="1211586"/>
            <a:ext cx="3793146" cy="2165798"/>
          </a:xfrm>
          <a:prstGeom prst="rect">
            <a:avLst/>
          </a:prstGeom>
          <a:blipFill dpi="0" rotWithShape="1">
            <a:blip r:embed="rId4"/>
            <a:srcRect/>
            <a:tile tx="0" ty="-412750" sx="37000" sy="37000" flip="none" algn="tl"/>
          </a:blipFill>
          <a:ln w="19050">
            <a:solidFill>
              <a:srgbClr val="DCDCDC"/>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16" rIns="0" bIns="46616" numCol="1" rtlCol="0" anchor="ctr" anchorCtr="0" compatLnSpc="1">
            <a:prstTxWarp prst="textNoShape">
              <a:avLst/>
            </a:prstTxWarp>
          </a:bodyPr>
          <a:lstStyle/>
          <a:p>
            <a:pPr algn="ctr" defTabSz="931861" fontAlgn="base">
              <a:spcBef>
                <a:spcPct val="0"/>
              </a:spcBef>
              <a:spcAft>
                <a:spcPct val="0"/>
              </a:spcAft>
              <a:defRPr/>
            </a:pPr>
            <a:endParaRPr lang="en-US" sz="2000" kern="0" dirty="0">
              <a:gradFill>
                <a:gsLst>
                  <a:gs pos="16814">
                    <a:srgbClr val="FFFFFF"/>
                  </a:gs>
                  <a:gs pos="46000">
                    <a:srgbClr val="FFFFFF"/>
                  </a:gs>
                </a:gsLst>
                <a:lin ang="5400000" scaled="0"/>
              </a:gradFill>
              <a:latin typeface="Segoe UI"/>
            </a:endParaRPr>
          </a:p>
        </p:txBody>
      </p:sp>
      <p:sp>
        <p:nvSpPr>
          <p:cNvPr id="49" name="Rectangle 48"/>
          <p:cNvSpPr/>
          <p:nvPr/>
        </p:nvSpPr>
        <p:spPr bwMode="auto">
          <a:xfrm>
            <a:off x="459652" y="3447364"/>
            <a:ext cx="3793146" cy="2729339"/>
          </a:xfrm>
          <a:prstGeom prst="rect">
            <a:avLst/>
          </a:prstGeom>
          <a:solidFill>
            <a:schemeClr val="tx1">
              <a:lumMod val="95000"/>
            </a:schemeClr>
          </a:solidFill>
          <a:ln w="19050" cap="flat" cmpd="sng" algn="ctr">
            <a:noFill/>
            <a:prstDash val="solid"/>
            <a:headEnd type="none" w="med" len="med"/>
            <a:tailEnd type="none" w="med" len="med"/>
          </a:ln>
          <a:effectLst/>
        </p:spPr>
        <p:txBody>
          <a:bodyPr rot="0" spcFirstLastPara="0" vertOverflow="overflow" horzOverflow="overflow" vert="horz" wrap="square" lIns="186441" tIns="149154" rIns="186441" bIns="149154" numCol="1" spcCol="0" rtlCol="0" fromWordArt="0" anchor="t" anchorCtr="0" forceAA="0" compatLnSpc="1">
            <a:prstTxWarp prst="textNoShape">
              <a:avLst/>
            </a:prstTxWarp>
            <a:noAutofit/>
          </a:bodyPr>
          <a:lstStyle/>
          <a:p>
            <a:pPr defTabSz="932205">
              <a:lnSpc>
                <a:spcPct val="90000"/>
              </a:lnSpc>
              <a:spcAft>
                <a:spcPts val="600"/>
              </a:spcAft>
              <a:defRPr/>
            </a:pPr>
            <a:r>
              <a:rPr lang="en-US" sz="3997" kern="0" dirty="0">
                <a:solidFill>
                  <a:schemeClr val="bg2"/>
                </a:solidFill>
                <a:latin typeface="Segoe UI Light"/>
              </a:rPr>
              <a:t>Describe</a:t>
            </a:r>
          </a:p>
          <a:p>
            <a:pPr defTabSz="932205">
              <a:lnSpc>
                <a:spcPct val="90000"/>
              </a:lnSpc>
              <a:spcAft>
                <a:spcPts val="600"/>
              </a:spcAft>
              <a:defRPr/>
            </a:pPr>
            <a:r>
              <a:rPr lang="en-US" sz="1598" kern="0" dirty="0">
                <a:solidFill>
                  <a:sysClr val="windowText" lastClr="000000"/>
                </a:solidFill>
                <a:latin typeface="Segoe UI Semibold" panose="020B0702040204020203" pitchFamily="34" charset="0"/>
                <a:cs typeface="Segoe UI Semibold" panose="020B0702040204020203" pitchFamily="34" charset="0"/>
              </a:rPr>
              <a:t>WHERE</a:t>
            </a:r>
            <a:br>
              <a:rPr lang="en-US" sz="2000" kern="0" dirty="0">
                <a:solidFill>
                  <a:schemeClr val="bg2"/>
                </a:solidFill>
                <a:latin typeface="Segoe UI"/>
              </a:rPr>
            </a:br>
            <a:r>
              <a:rPr lang="en-US" sz="2000" kern="0" dirty="0">
                <a:solidFill>
                  <a:schemeClr val="bg2"/>
                </a:solidFill>
                <a:latin typeface="Segoe UI"/>
              </a:rPr>
              <a:t>Resource Inventory</a:t>
            </a:r>
          </a:p>
          <a:p>
            <a:pPr defTabSz="685405">
              <a:lnSpc>
                <a:spcPct val="90000"/>
              </a:lnSpc>
              <a:spcAft>
                <a:spcPts val="600"/>
              </a:spcAft>
              <a:defRPr/>
            </a:pPr>
            <a:r>
              <a:rPr lang="en-US" sz="1598" kern="0" dirty="0">
                <a:solidFill>
                  <a:sysClr val="windowText" lastClr="000000"/>
                </a:solidFill>
                <a:latin typeface="Segoe UI Semibold" panose="020B0702040204020203" pitchFamily="34" charset="0"/>
                <a:cs typeface="Segoe UI Semibold" panose="020B0702040204020203" pitchFamily="34" charset="0"/>
              </a:rPr>
              <a:t>WHAT</a:t>
            </a:r>
            <a:br>
              <a:rPr lang="en-US" sz="2000" kern="0" dirty="0">
                <a:solidFill>
                  <a:schemeClr val="bg2"/>
                </a:solidFill>
                <a:latin typeface="Segoe UI"/>
              </a:rPr>
            </a:br>
            <a:r>
              <a:rPr lang="en-US" sz="2000" kern="0" dirty="0">
                <a:solidFill>
                  <a:schemeClr val="bg2"/>
                </a:solidFill>
                <a:latin typeface="Segoe UI"/>
              </a:rPr>
              <a:t>Component Relationships</a:t>
            </a:r>
          </a:p>
          <a:p>
            <a:pPr defTabSz="932205">
              <a:lnSpc>
                <a:spcPct val="90000"/>
              </a:lnSpc>
              <a:spcAft>
                <a:spcPts val="600"/>
              </a:spcAft>
              <a:defRPr/>
            </a:pPr>
            <a:r>
              <a:rPr lang="en-US" sz="1598" kern="0" dirty="0">
                <a:solidFill>
                  <a:sysClr val="windowText" lastClr="000000"/>
                </a:solidFill>
                <a:latin typeface="Segoe UI Semibold" panose="020B0702040204020203" pitchFamily="34" charset="0"/>
                <a:cs typeface="Segoe UI Semibold" panose="020B0702040204020203" pitchFamily="34" charset="0"/>
              </a:rPr>
              <a:t>HOW</a:t>
            </a:r>
            <a:br>
              <a:rPr lang="en-US" sz="2000" kern="0" dirty="0">
                <a:solidFill>
                  <a:schemeClr val="bg2"/>
                </a:solidFill>
                <a:latin typeface="Segoe UI"/>
              </a:rPr>
            </a:br>
            <a:r>
              <a:rPr lang="en-US" sz="2000" kern="0" dirty="0">
                <a:solidFill>
                  <a:schemeClr val="bg2"/>
                </a:solidFill>
                <a:latin typeface="Segoe UI"/>
              </a:rPr>
              <a:t>Tags + links + groups  </a:t>
            </a:r>
          </a:p>
        </p:txBody>
      </p:sp>
      <p:sp>
        <p:nvSpPr>
          <p:cNvPr id="50" name="Rectangle 49"/>
          <p:cNvSpPr/>
          <p:nvPr/>
        </p:nvSpPr>
        <p:spPr bwMode="auto">
          <a:xfrm>
            <a:off x="8140425" y="3447364"/>
            <a:ext cx="3793146" cy="2729339"/>
          </a:xfrm>
          <a:prstGeom prst="rect">
            <a:avLst/>
          </a:prstGeom>
          <a:solidFill>
            <a:schemeClr val="tx1">
              <a:lumMod val="95000"/>
            </a:schemeClr>
          </a:solidFill>
          <a:ln w="19050" cap="flat" cmpd="sng" algn="ctr">
            <a:noFill/>
            <a:prstDash val="solid"/>
            <a:headEnd type="none" w="med" len="med"/>
            <a:tailEnd type="none" w="med" len="med"/>
          </a:ln>
          <a:effectLst/>
        </p:spPr>
        <p:txBody>
          <a:bodyPr rot="0" spcFirstLastPara="0" vertOverflow="overflow" horzOverflow="overflow" vert="horz" wrap="square" lIns="186441" tIns="149154" rIns="186441" bIns="149154" numCol="1" spcCol="0" rtlCol="0" fromWordArt="0" anchor="t" anchorCtr="0" forceAA="0" compatLnSpc="1">
            <a:prstTxWarp prst="textNoShape">
              <a:avLst/>
            </a:prstTxWarp>
            <a:noAutofit/>
          </a:bodyPr>
          <a:lstStyle/>
          <a:p>
            <a:pPr defTabSz="932205">
              <a:lnSpc>
                <a:spcPct val="90000"/>
              </a:lnSpc>
              <a:spcAft>
                <a:spcPts val="600"/>
              </a:spcAft>
              <a:defRPr/>
            </a:pPr>
            <a:r>
              <a:rPr lang="en-US" sz="3997" kern="0" dirty="0">
                <a:solidFill>
                  <a:schemeClr val="bg2"/>
                </a:solidFill>
                <a:latin typeface="Segoe UI Light"/>
              </a:rPr>
              <a:t>Control</a:t>
            </a:r>
          </a:p>
          <a:p>
            <a:pPr defTabSz="932205">
              <a:lnSpc>
                <a:spcPct val="90000"/>
              </a:lnSpc>
              <a:spcAft>
                <a:spcPts val="600"/>
              </a:spcAft>
              <a:defRPr/>
            </a:pPr>
            <a:r>
              <a:rPr lang="en-US" sz="1598" kern="0" dirty="0">
                <a:solidFill>
                  <a:sysClr val="windowText" lastClr="000000"/>
                </a:solidFill>
                <a:latin typeface="Segoe UI Semibold" panose="020B0702040204020203" pitchFamily="34" charset="0"/>
                <a:cs typeface="Segoe UI Semibold" panose="020B0702040204020203" pitchFamily="34" charset="0"/>
              </a:rPr>
              <a:t>WHO</a:t>
            </a:r>
            <a:br>
              <a:rPr lang="en-US" sz="2000" kern="0" dirty="0">
                <a:solidFill>
                  <a:schemeClr val="bg2"/>
                </a:solidFill>
                <a:latin typeface="Segoe UI"/>
              </a:rPr>
            </a:br>
            <a:r>
              <a:rPr lang="en-US" sz="2000" kern="0" dirty="0">
                <a:solidFill>
                  <a:schemeClr val="bg2"/>
                </a:solidFill>
                <a:latin typeface="Segoe UI"/>
              </a:rPr>
              <a:t>Access control</a:t>
            </a:r>
          </a:p>
          <a:p>
            <a:pPr defTabSz="932205">
              <a:lnSpc>
                <a:spcPct val="90000"/>
              </a:lnSpc>
              <a:spcAft>
                <a:spcPts val="600"/>
              </a:spcAft>
              <a:defRPr/>
            </a:pPr>
            <a:r>
              <a:rPr lang="en-US" sz="1598" kern="0" dirty="0">
                <a:solidFill>
                  <a:sysClr val="windowText" lastClr="000000"/>
                </a:solidFill>
                <a:latin typeface="Segoe UI Semibold" panose="020B0702040204020203" pitchFamily="34" charset="0"/>
                <a:cs typeface="Segoe UI Semibold" panose="020B0702040204020203" pitchFamily="34" charset="0"/>
              </a:rPr>
              <a:t>WHAT</a:t>
            </a:r>
            <a:br>
              <a:rPr lang="en-US" sz="2000" kern="0" dirty="0">
                <a:solidFill>
                  <a:schemeClr val="bg2"/>
                </a:solidFill>
                <a:latin typeface="Segoe UI"/>
              </a:rPr>
            </a:br>
            <a:r>
              <a:rPr lang="en-US" sz="2000" kern="0" dirty="0">
                <a:solidFill>
                  <a:schemeClr val="bg2"/>
                </a:solidFill>
                <a:latin typeface="Segoe UI"/>
              </a:rPr>
              <a:t>Changes</a:t>
            </a:r>
          </a:p>
          <a:p>
            <a:pPr defTabSz="932205">
              <a:lnSpc>
                <a:spcPct val="90000"/>
              </a:lnSpc>
              <a:spcAft>
                <a:spcPts val="600"/>
              </a:spcAft>
              <a:defRPr/>
            </a:pPr>
            <a:r>
              <a:rPr lang="en-US" sz="1598" kern="0" dirty="0">
                <a:solidFill>
                  <a:sysClr val="windowText" lastClr="000000"/>
                </a:solidFill>
                <a:latin typeface="Segoe UI Semibold" panose="020B0702040204020203" pitchFamily="34" charset="0"/>
                <a:cs typeface="Segoe UI Semibold" panose="020B0702040204020203" pitchFamily="34" charset="0"/>
              </a:rPr>
              <a:t>HOW</a:t>
            </a:r>
            <a:br>
              <a:rPr lang="en-US" sz="2000" kern="0" dirty="0">
                <a:solidFill>
                  <a:schemeClr val="bg2"/>
                </a:solidFill>
                <a:latin typeface="Segoe UI"/>
              </a:rPr>
            </a:br>
            <a:r>
              <a:rPr lang="en-US" sz="2000" kern="0" dirty="0">
                <a:solidFill>
                  <a:schemeClr val="bg2"/>
                </a:solidFill>
                <a:latin typeface="Segoe UI"/>
              </a:rPr>
              <a:t>RBAC, subscriptions, and locks</a:t>
            </a:r>
          </a:p>
        </p:txBody>
      </p:sp>
      <p:sp>
        <p:nvSpPr>
          <p:cNvPr id="51" name="Rectangle 50"/>
          <p:cNvSpPr/>
          <p:nvPr/>
        </p:nvSpPr>
        <p:spPr bwMode="auto">
          <a:xfrm>
            <a:off x="4300038" y="3447364"/>
            <a:ext cx="3793146" cy="2729339"/>
          </a:xfrm>
          <a:prstGeom prst="rect">
            <a:avLst/>
          </a:prstGeom>
          <a:solidFill>
            <a:schemeClr val="tx1">
              <a:lumMod val="95000"/>
            </a:schemeClr>
          </a:solidFill>
          <a:ln w="19050" cap="flat" cmpd="sng" algn="ctr">
            <a:noFill/>
            <a:prstDash val="solid"/>
            <a:headEnd type="none" w="med" len="med"/>
            <a:tailEnd type="none" w="med" len="med"/>
          </a:ln>
          <a:effectLst/>
        </p:spPr>
        <p:txBody>
          <a:bodyPr rot="0" spcFirstLastPara="0" vertOverflow="overflow" horzOverflow="overflow" vert="horz" wrap="square" lIns="186441" tIns="149154" rIns="186441" bIns="149154" numCol="1" spcCol="0" rtlCol="0" fromWordArt="0" anchor="t" anchorCtr="0" forceAA="0" compatLnSpc="1">
            <a:prstTxWarp prst="textNoShape">
              <a:avLst/>
            </a:prstTxWarp>
            <a:noAutofit/>
          </a:bodyPr>
          <a:lstStyle/>
          <a:p>
            <a:pPr defTabSz="932205">
              <a:lnSpc>
                <a:spcPct val="90000"/>
              </a:lnSpc>
              <a:spcAft>
                <a:spcPts val="600"/>
              </a:spcAft>
              <a:defRPr/>
            </a:pPr>
            <a:r>
              <a:rPr lang="en-US" sz="3997" kern="0" dirty="0">
                <a:solidFill>
                  <a:schemeClr val="bg2"/>
                </a:solidFill>
                <a:latin typeface="Segoe UI Light"/>
              </a:rPr>
              <a:t>Provision</a:t>
            </a:r>
          </a:p>
          <a:p>
            <a:pPr defTabSz="932205">
              <a:lnSpc>
                <a:spcPct val="90000"/>
              </a:lnSpc>
              <a:spcAft>
                <a:spcPts val="600"/>
              </a:spcAft>
              <a:defRPr/>
            </a:pPr>
            <a:r>
              <a:rPr lang="en-US" sz="1598" kern="0" dirty="0">
                <a:solidFill>
                  <a:sysClr val="windowText" lastClr="000000"/>
                </a:solidFill>
                <a:latin typeface="Segoe UI Semibold" panose="020B0702040204020203" pitchFamily="34" charset="0"/>
                <a:cs typeface="Segoe UI Semibold" panose="020B0702040204020203" pitchFamily="34" charset="0"/>
              </a:rPr>
              <a:t>WHERE</a:t>
            </a:r>
            <a:br>
              <a:rPr lang="en-US" sz="2000" kern="0" dirty="0">
                <a:solidFill>
                  <a:schemeClr val="bg2"/>
                </a:solidFill>
                <a:latin typeface="Segoe UI"/>
              </a:rPr>
            </a:br>
            <a:r>
              <a:rPr lang="en-US" sz="2000" kern="0" dirty="0">
                <a:solidFill>
                  <a:schemeClr val="bg2"/>
                </a:solidFill>
                <a:latin typeface="Segoe UI"/>
              </a:rPr>
              <a:t>Across Regions</a:t>
            </a:r>
          </a:p>
          <a:p>
            <a:pPr defTabSz="932205">
              <a:lnSpc>
                <a:spcPct val="90000"/>
              </a:lnSpc>
              <a:spcAft>
                <a:spcPts val="600"/>
              </a:spcAft>
              <a:defRPr/>
            </a:pPr>
            <a:r>
              <a:rPr lang="en-US" sz="1598" kern="0" dirty="0">
                <a:solidFill>
                  <a:sysClr val="windowText" lastClr="000000"/>
                </a:solidFill>
                <a:latin typeface="Segoe UI Semibold" panose="020B0702040204020203" pitchFamily="34" charset="0"/>
                <a:cs typeface="Segoe UI Semibold" panose="020B0702040204020203" pitchFamily="34" charset="0"/>
              </a:rPr>
              <a:t>WHAT</a:t>
            </a:r>
            <a:br>
              <a:rPr lang="en-US" sz="2000" kern="0" dirty="0">
                <a:solidFill>
                  <a:schemeClr val="bg2"/>
                </a:solidFill>
                <a:latin typeface="Segoe UI"/>
              </a:rPr>
            </a:br>
            <a:r>
              <a:rPr lang="en-US" sz="2000" kern="0" dirty="0">
                <a:solidFill>
                  <a:schemeClr val="bg2"/>
                </a:solidFill>
                <a:latin typeface="Segoe UI"/>
              </a:rPr>
              <a:t>Across Resources </a:t>
            </a:r>
          </a:p>
          <a:p>
            <a:pPr defTabSz="932205">
              <a:lnSpc>
                <a:spcPct val="90000"/>
              </a:lnSpc>
              <a:spcAft>
                <a:spcPts val="600"/>
              </a:spcAft>
              <a:defRPr/>
            </a:pPr>
            <a:r>
              <a:rPr lang="en-US" sz="1598" kern="0" dirty="0">
                <a:solidFill>
                  <a:sysClr val="windowText" lastClr="000000"/>
                </a:solidFill>
                <a:latin typeface="Segoe UI Semibold" panose="020B0702040204020203" pitchFamily="34" charset="0"/>
                <a:cs typeface="Segoe UI Semibold" panose="020B0702040204020203" pitchFamily="34" charset="0"/>
              </a:rPr>
              <a:t>HOW</a:t>
            </a:r>
            <a:br>
              <a:rPr lang="en-US" sz="2000" kern="0" dirty="0">
                <a:solidFill>
                  <a:schemeClr val="bg2"/>
                </a:solidFill>
                <a:latin typeface="Segoe UI"/>
              </a:rPr>
            </a:br>
            <a:r>
              <a:rPr lang="en-US" sz="2000" kern="0" dirty="0">
                <a:solidFill>
                  <a:schemeClr val="bg2"/>
                </a:solidFill>
                <a:latin typeface="Segoe UI"/>
              </a:rPr>
              <a:t>In service and in guest </a:t>
            </a:r>
          </a:p>
        </p:txBody>
      </p:sp>
      <p:sp>
        <p:nvSpPr>
          <p:cNvPr id="5" name="Title 4"/>
          <p:cNvSpPr>
            <a:spLocks noGrp="1"/>
          </p:cNvSpPr>
          <p:nvPr>
            <p:ph type="title"/>
          </p:nvPr>
        </p:nvSpPr>
        <p:spPr/>
        <p:txBody>
          <a:bodyPr/>
          <a:lstStyle/>
          <a:p>
            <a:r>
              <a:rPr lang="en-US" sz="3799" dirty="0"/>
              <a:t>Azure Resource Manager</a:t>
            </a:r>
          </a:p>
        </p:txBody>
      </p:sp>
    </p:spTree>
    <p:extLst>
      <p:ext uri="{BB962C8B-B14F-4D97-AF65-F5344CB8AC3E}">
        <p14:creationId xmlns:p14="http://schemas.microsoft.com/office/powerpoint/2010/main" val="2704227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64" presetClass="path" presetSubtype="0" decel="100000" fill="hold" grpId="1" nodeType="withEffect">
                                  <p:stCondLst>
                                    <p:cond delay="500"/>
                                  </p:stCondLst>
                                  <p:childTnLst>
                                    <p:animMotion origin="layout" path="M -1.56242E-6 0.04903 L -1.56242E-6 -1.5842E-6 " pathEditMode="relative" rAng="0" ptsTypes="AA">
                                      <p:cBhvr>
                                        <p:cTn id="9" dur="500" fill="hold"/>
                                        <p:tgtEl>
                                          <p:spTgt spid="8"/>
                                        </p:tgtEl>
                                        <p:attrNameLst>
                                          <p:attrName>ppt_x</p:attrName>
                                          <p:attrName>ppt_y</p:attrName>
                                        </p:attrNameLst>
                                      </p:cBhvr>
                                      <p:rCtr x="0" y="-2451"/>
                                    </p:animMotion>
                                  </p:childTnLst>
                                </p:cTn>
                              </p:par>
                              <p:par>
                                <p:cTn id="10" presetID="10" presetClass="entr" presetSubtype="0" fill="hold" grpId="0" nodeType="withEffect">
                                  <p:stCondLst>
                                    <p:cond delay="60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childTnLst>
                                </p:cTn>
                              </p:par>
                              <p:par>
                                <p:cTn id="13" presetID="64" presetClass="path" presetSubtype="0" decel="100000" fill="hold" grpId="1" nodeType="withEffect">
                                  <p:stCondLst>
                                    <p:cond delay="600"/>
                                  </p:stCondLst>
                                  <p:childTnLst>
                                    <p:animMotion origin="layout" path="M -1.56242E-6 0.04903 L -1.56242E-6 -1.5842E-6 " pathEditMode="relative" rAng="0" ptsTypes="AA">
                                      <p:cBhvr>
                                        <p:cTn id="14" dur="500" fill="hold"/>
                                        <p:tgtEl>
                                          <p:spTgt spid="49"/>
                                        </p:tgtEl>
                                        <p:attrNameLst>
                                          <p:attrName>ppt_x</p:attrName>
                                          <p:attrName>ppt_y</p:attrName>
                                        </p:attrNameLst>
                                      </p:cBhvr>
                                      <p:rCtr x="0" y="-2451"/>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500"/>
                                        <p:tgtEl>
                                          <p:spTgt spid="52"/>
                                        </p:tgtEl>
                                      </p:cBhvr>
                                    </p:animEffect>
                                  </p:childTnLst>
                                </p:cTn>
                              </p:par>
                              <p:par>
                                <p:cTn id="20" presetID="64" presetClass="path" presetSubtype="0" decel="100000" fill="hold" grpId="1" nodeType="withEffect">
                                  <p:stCondLst>
                                    <p:cond delay="0"/>
                                  </p:stCondLst>
                                  <p:childTnLst>
                                    <p:animMotion origin="layout" path="M -1.56242E-6 0.04903 L -1.56242E-6 -1.5842E-6 " pathEditMode="relative" rAng="0" ptsTypes="AA">
                                      <p:cBhvr>
                                        <p:cTn id="21" dur="500" fill="hold"/>
                                        <p:tgtEl>
                                          <p:spTgt spid="52"/>
                                        </p:tgtEl>
                                        <p:attrNameLst>
                                          <p:attrName>ppt_x</p:attrName>
                                          <p:attrName>ppt_y</p:attrName>
                                        </p:attrNameLst>
                                      </p:cBhvr>
                                      <p:rCtr x="0" y="-2451"/>
                                    </p:animMotion>
                                  </p:childTnLst>
                                </p:cTn>
                              </p:par>
                              <p:par>
                                <p:cTn id="22" presetID="10" presetClass="entr" presetSubtype="0" fill="hold" grpId="0" nodeType="withEffect">
                                  <p:stCondLst>
                                    <p:cond delay="10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500"/>
                                        <p:tgtEl>
                                          <p:spTgt spid="51"/>
                                        </p:tgtEl>
                                      </p:cBhvr>
                                    </p:animEffect>
                                  </p:childTnLst>
                                </p:cTn>
                              </p:par>
                              <p:par>
                                <p:cTn id="25" presetID="64" presetClass="path" presetSubtype="0" decel="100000" fill="hold" grpId="1" nodeType="withEffect">
                                  <p:stCondLst>
                                    <p:cond delay="100"/>
                                  </p:stCondLst>
                                  <p:childTnLst>
                                    <p:animMotion origin="layout" path="M -1.56242E-6 0.04903 L -1.56242E-6 -1.5842E-6 " pathEditMode="relative" rAng="0" ptsTypes="AA">
                                      <p:cBhvr>
                                        <p:cTn id="26" dur="500" fill="hold"/>
                                        <p:tgtEl>
                                          <p:spTgt spid="51"/>
                                        </p:tgtEl>
                                        <p:attrNameLst>
                                          <p:attrName>ppt_x</p:attrName>
                                          <p:attrName>ppt_y</p:attrName>
                                        </p:attrNameLst>
                                      </p:cBhvr>
                                      <p:rCtr x="0" y="-2451"/>
                                    </p:animMotion>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500"/>
                                        <p:tgtEl>
                                          <p:spTgt spid="53"/>
                                        </p:tgtEl>
                                      </p:cBhvr>
                                    </p:animEffect>
                                  </p:childTnLst>
                                </p:cTn>
                              </p:par>
                              <p:par>
                                <p:cTn id="32" presetID="64" presetClass="path" presetSubtype="0" decel="100000" fill="hold" grpId="1" nodeType="withEffect">
                                  <p:stCondLst>
                                    <p:cond delay="0"/>
                                  </p:stCondLst>
                                  <p:childTnLst>
                                    <p:animMotion origin="layout" path="M -1.56242E-6 0.04903 L -1.56242E-6 -1.5842E-6 " pathEditMode="relative" rAng="0" ptsTypes="AA">
                                      <p:cBhvr>
                                        <p:cTn id="33" dur="500" fill="hold"/>
                                        <p:tgtEl>
                                          <p:spTgt spid="53"/>
                                        </p:tgtEl>
                                        <p:attrNameLst>
                                          <p:attrName>ppt_x</p:attrName>
                                          <p:attrName>ppt_y</p:attrName>
                                        </p:attrNameLst>
                                      </p:cBhvr>
                                      <p:rCtr x="0" y="-2451"/>
                                    </p:animMotion>
                                  </p:childTnLst>
                                </p:cTn>
                              </p:par>
                              <p:par>
                                <p:cTn id="34" presetID="10" presetClass="entr" presetSubtype="0" fill="hold" grpId="0" nodeType="withEffect">
                                  <p:stCondLst>
                                    <p:cond delay="100"/>
                                  </p:stCondLst>
                                  <p:childTnLst>
                                    <p:set>
                                      <p:cBhvr>
                                        <p:cTn id="35" dur="1" fill="hold">
                                          <p:stCondLst>
                                            <p:cond delay="0"/>
                                          </p:stCondLst>
                                        </p:cTn>
                                        <p:tgtEl>
                                          <p:spTgt spid="50"/>
                                        </p:tgtEl>
                                        <p:attrNameLst>
                                          <p:attrName>style.visibility</p:attrName>
                                        </p:attrNameLst>
                                      </p:cBhvr>
                                      <p:to>
                                        <p:strVal val="visible"/>
                                      </p:to>
                                    </p:set>
                                    <p:animEffect transition="in" filter="fade">
                                      <p:cBhvr>
                                        <p:cTn id="36" dur="500"/>
                                        <p:tgtEl>
                                          <p:spTgt spid="50"/>
                                        </p:tgtEl>
                                      </p:cBhvr>
                                    </p:animEffect>
                                  </p:childTnLst>
                                </p:cTn>
                              </p:par>
                              <p:par>
                                <p:cTn id="37" presetID="64" presetClass="path" presetSubtype="0" decel="100000" fill="hold" grpId="1" nodeType="withEffect">
                                  <p:stCondLst>
                                    <p:cond delay="100"/>
                                  </p:stCondLst>
                                  <p:childTnLst>
                                    <p:animMotion origin="layout" path="M -1.56242E-6 0.04903 L -1.56242E-6 -1.5842E-6 " pathEditMode="relative" rAng="0" ptsTypes="AA">
                                      <p:cBhvr>
                                        <p:cTn id="38" dur="500" fill="hold"/>
                                        <p:tgtEl>
                                          <p:spTgt spid="50"/>
                                        </p:tgtEl>
                                        <p:attrNameLst>
                                          <p:attrName>ppt_x</p:attrName>
                                          <p:attrName>ppt_y</p:attrName>
                                        </p:attrNameLst>
                                      </p:cBhvr>
                                      <p:rCtr x="0" y="-24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52" grpId="0" animBg="1"/>
      <p:bldP spid="52" grpId="1" animBg="1"/>
      <p:bldP spid="53" grpId="0" animBg="1"/>
      <p:bldP spid="53" grpId="1" animBg="1"/>
      <p:bldP spid="49" grpId="0" animBg="1"/>
      <p:bldP spid="49" grpId="1" animBg="1"/>
      <p:bldP spid="50" grpId="0" animBg="1"/>
      <p:bldP spid="50" grpId="1" animBg="1"/>
      <p:bldP spid="51" grpId="0" animBg="1"/>
      <p:bldP spid="51"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 y="-1"/>
            <a:ext cx="5717596" cy="6994525"/>
          </a:xfrm>
          <a:prstGeom prst="rect">
            <a:avLst/>
          </a:prstGeom>
        </p:spPr>
      </p:pic>
      <p:sp>
        <p:nvSpPr>
          <p:cNvPr id="5" name="Rectangle 4"/>
          <p:cNvSpPr/>
          <p:nvPr/>
        </p:nvSpPr>
        <p:spPr>
          <a:xfrm>
            <a:off x="6006967" y="3330644"/>
            <a:ext cx="6217356" cy="2143438"/>
          </a:xfrm>
          <a:prstGeom prst="rect">
            <a:avLst/>
          </a:prstGeom>
        </p:spPr>
        <p:txBody>
          <a:bodyPr>
            <a:spAutoFit/>
          </a:bodyPr>
          <a:lstStyle/>
          <a:p>
            <a:pPr defTabSz="932597">
              <a:defRPr/>
            </a:pPr>
            <a:r>
              <a:rPr lang="en-US" sz="3264" kern="0" dirty="0">
                <a:solidFill>
                  <a:sysClr val="windowText" lastClr="000000"/>
                </a:solidFill>
              </a:rPr>
              <a:t>Delve inside Windows architecture and internals—and see how core components work behind the scenes.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4183" y="525296"/>
            <a:ext cx="1942924" cy="259380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13213" y="-1"/>
            <a:ext cx="5245894" cy="6994525"/>
          </a:xfrm>
          <a:prstGeom prst="rect">
            <a:avLst/>
          </a:prstGeom>
        </p:spPr>
      </p:pic>
      <p:sp>
        <p:nvSpPr>
          <p:cNvPr id="8" name="Freeform: Shape 7"/>
          <p:cNvSpPr/>
          <p:nvPr/>
        </p:nvSpPr>
        <p:spPr>
          <a:xfrm>
            <a:off x="3649805" y="6029698"/>
            <a:ext cx="1801826" cy="345916"/>
          </a:xfrm>
          <a:custGeom>
            <a:avLst/>
            <a:gdLst>
              <a:gd name="connsiteX0" fmla="*/ 0 w 1766656"/>
              <a:gd name="connsiteY0" fmla="*/ 9400 h 339164"/>
              <a:gd name="connsiteX1" fmla="*/ 150920 w 1766656"/>
              <a:gd name="connsiteY1" fmla="*/ 9400 h 339164"/>
              <a:gd name="connsiteX2" fmla="*/ 337351 w 1766656"/>
              <a:gd name="connsiteY2" fmla="*/ 71544 h 339164"/>
              <a:gd name="connsiteX3" fmla="*/ 443883 w 1766656"/>
              <a:gd name="connsiteY3" fmla="*/ 80421 h 339164"/>
              <a:gd name="connsiteX4" fmla="*/ 710214 w 1766656"/>
              <a:gd name="connsiteY4" fmla="*/ 115932 h 339164"/>
              <a:gd name="connsiteX5" fmla="*/ 736847 w 1766656"/>
              <a:gd name="connsiteY5" fmla="*/ 133687 h 339164"/>
              <a:gd name="connsiteX6" fmla="*/ 790113 w 1766656"/>
              <a:gd name="connsiteY6" fmla="*/ 151443 h 339164"/>
              <a:gd name="connsiteX7" fmla="*/ 816746 w 1766656"/>
              <a:gd name="connsiteY7" fmla="*/ 178076 h 339164"/>
              <a:gd name="connsiteX8" fmla="*/ 852256 w 1766656"/>
              <a:gd name="connsiteY8" fmla="*/ 195831 h 339164"/>
              <a:gd name="connsiteX9" fmla="*/ 878889 w 1766656"/>
              <a:gd name="connsiteY9" fmla="*/ 204709 h 339164"/>
              <a:gd name="connsiteX10" fmla="*/ 1162975 w 1766656"/>
              <a:gd name="connsiteY10" fmla="*/ 222464 h 339164"/>
              <a:gd name="connsiteX11" fmla="*/ 1278384 w 1766656"/>
              <a:gd name="connsiteY11" fmla="*/ 249097 h 339164"/>
              <a:gd name="connsiteX12" fmla="*/ 1305017 w 1766656"/>
              <a:gd name="connsiteY12" fmla="*/ 257975 h 339164"/>
              <a:gd name="connsiteX13" fmla="*/ 1429305 w 1766656"/>
              <a:gd name="connsiteY13" fmla="*/ 284608 h 339164"/>
              <a:gd name="connsiteX14" fmla="*/ 1455938 w 1766656"/>
              <a:gd name="connsiteY14" fmla="*/ 293485 h 339164"/>
              <a:gd name="connsiteX15" fmla="*/ 1633491 w 1766656"/>
              <a:gd name="connsiteY15" fmla="*/ 320118 h 339164"/>
              <a:gd name="connsiteX16" fmla="*/ 1766656 w 1766656"/>
              <a:gd name="connsiteY16" fmla="*/ 337874 h 339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66656" h="339164">
                <a:moveTo>
                  <a:pt x="0" y="9400"/>
                </a:moveTo>
                <a:cubicBezTo>
                  <a:pt x="60975" y="1778"/>
                  <a:pt x="88458" y="-7257"/>
                  <a:pt x="150920" y="9400"/>
                </a:cubicBezTo>
                <a:cubicBezTo>
                  <a:pt x="214213" y="26278"/>
                  <a:pt x="272072" y="66104"/>
                  <a:pt x="337351" y="71544"/>
                </a:cubicBezTo>
                <a:lnTo>
                  <a:pt x="443883" y="80421"/>
                </a:lnTo>
                <a:cubicBezTo>
                  <a:pt x="638831" y="112912"/>
                  <a:pt x="549867" y="102569"/>
                  <a:pt x="710214" y="115932"/>
                </a:cubicBezTo>
                <a:cubicBezTo>
                  <a:pt x="719092" y="121850"/>
                  <a:pt x="727097" y="129354"/>
                  <a:pt x="736847" y="133687"/>
                </a:cubicBezTo>
                <a:cubicBezTo>
                  <a:pt x="753950" y="141288"/>
                  <a:pt x="790113" y="151443"/>
                  <a:pt x="790113" y="151443"/>
                </a:cubicBezTo>
                <a:cubicBezTo>
                  <a:pt x="798991" y="160321"/>
                  <a:pt x="806530" y="170779"/>
                  <a:pt x="816746" y="178076"/>
                </a:cubicBezTo>
                <a:cubicBezTo>
                  <a:pt x="827515" y="185768"/>
                  <a:pt x="840092" y="190618"/>
                  <a:pt x="852256" y="195831"/>
                </a:cubicBezTo>
                <a:cubicBezTo>
                  <a:pt x="860857" y="199517"/>
                  <a:pt x="869891" y="202138"/>
                  <a:pt x="878889" y="204709"/>
                </a:cubicBezTo>
                <a:cubicBezTo>
                  <a:pt x="978265" y="233101"/>
                  <a:pt x="1014812" y="217172"/>
                  <a:pt x="1162975" y="222464"/>
                </a:cubicBezTo>
                <a:cubicBezTo>
                  <a:pt x="1244620" y="255122"/>
                  <a:pt x="1168935" y="229196"/>
                  <a:pt x="1278384" y="249097"/>
                </a:cubicBezTo>
                <a:cubicBezTo>
                  <a:pt x="1287591" y="250771"/>
                  <a:pt x="1295908" y="255832"/>
                  <a:pt x="1305017" y="257975"/>
                </a:cubicBezTo>
                <a:cubicBezTo>
                  <a:pt x="1346261" y="267679"/>
                  <a:pt x="1389109" y="271210"/>
                  <a:pt x="1429305" y="284608"/>
                </a:cubicBezTo>
                <a:cubicBezTo>
                  <a:pt x="1438183" y="287567"/>
                  <a:pt x="1446788" y="291524"/>
                  <a:pt x="1455938" y="293485"/>
                </a:cubicBezTo>
                <a:cubicBezTo>
                  <a:pt x="1540941" y="311700"/>
                  <a:pt x="1552309" y="311098"/>
                  <a:pt x="1633491" y="320118"/>
                </a:cubicBezTo>
                <a:cubicBezTo>
                  <a:pt x="1712023" y="346296"/>
                  <a:pt x="1668041" y="337874"/>
                  <a:pt x="1766656" y="337874"/>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kern="0">
              <a:solidFill>
                <a:sysClr val="windowText" lastClr="000000"/>
              </a:solidFill>
            </a:endParaRPr>
          </a:p>
        </p:txBody>
      </p:sp>
      <p:sp>
        <p:nvSpPr>
          <p:cNvPr id="9" name="Freeform: Shape 8"/>
          <p:cNvSpPr/>
          <p:nvPr/>
        </p:nvSpPr>
        <p:spPr>
          <a:xfrm>
            <a:off x="3468718" y="5921578"/>
            <a:ext cx="1874260" cy="479884"/>
          </a:xfrm>
          <a:custGeom>
            <a:avLst/>
            <a:gdLst>
              <a:gd name="connsiteX0" fmla="*/ 0 w 1837677"/>
              <a:gd name="connsiteY0" fmla="*/ 470517 h 470517"/>
              <a:gd name="connsiteX1" fmla="*/ 53266 w 1837677"/>
              <a:gd name="connsiteY1" fmla="*/ 435006 h 470517"/>
              <a:gd name="connsiteX2" fmla="*/ 390617 w 1837677"/>
              <a:gd name="connsiteY2" fmla="*/ 310719 h 470517"/>
              <a:gd name="connsiteX3" fmla="*/ 559293 w 1837677"/>
              <a:gd name="connsiteY3" fmla="*/ 275208 h 470517"/>
              <a:gd name="connsiteX4" fmla="*/ 701335 w 1837677"/>
              <a:gd name="connsiteY4" fmla="*/ 239697 h 470517"/>
              <a:gd name="connsiteX5" fmla="*/ 834501 w 1837677"/>
              <a:gd name="connsiteY5" fmla="*/ 221942 h 470517"/>
              <a:gd name="connsiteX6" fmla="*/ 1118586 w 1837677"/>
              <a:gd name="connsiteY6" fmla="*/ 186431 h 470517"/>
              <a:gd name="connsiteX7" fmla="*/ 1287262 w 1837677"/>
              <a:gd name="connsiteY7" fmla="*/ 150921 h 470517"/>
              <a:gd name="connsiteX8" fmla="*/ 1411549 w 1837677"/>
              <a:gd name="connsiteY8" fmla="*/ 133165 h 470517"/>
              <a:gd name="connsiteX9" fmla="*/ 1464815 w 1837677"/>
              <a:gd name="connsiteY9" fmla="*/ 124287 h 470517"/>
              <a:gd name="connsiteX10" fmla="*/ 1526959 w 1837677"/>
              <a:gd name="connsiteY10" fmla="*/ 88777 h 470517"/>
              <a:gd name="connsiteX11" fmla="*/ 1651246 w 1837677"/>
              <a:gd name="connsiteY11" fmla="*/ 71021 h 470517"/>
              <a:gd name="connsiteX12" fmla="*/ 1686757 w 1837677"/>
              <a:gd name="connsiteY12" fmla="*/ 62144 h 470517"/>
              <a:gd name="connsiteX13" fmla="*/ 1740023 w 1837677"/>
              <a:gd name="connsiteY13" fmla="*/ 53266 h 470517"/>
              <a:gd name="connsiteX14" fmla="*/ 1811044 w 1837677"/>
              <a:gd name="connsiteY14" fmla="*/ 8878 h 470517"/>
              <a:gd name="connsiteX15" fmla="*/ 1837677 w 1837677"/>
              <a:gd name="connsiteY15" fmla="*/ 0 h 47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37677" h="470517">
                <a:moveTo>
                  <a:pt x="0" y="470517"/>
                </a:moveTo>
                <a:cubicBezTo>
                  <a:pt x="17755" y="458680"/>
                  <a:pt x="34180" y="444549"/>
                  <a:pt x="53266" y="435006"/>
                </a:cubicBezTo>
                <a:cubicBezTo>
                  <a:pt x="162874" y="380201"/>
                  <a:pt x="271678" y="342629"/>
                  <a:pt x="390617" y="310719"/>
                </a:cubicBezTo>
                <a:cubicBezTo>
                  <a:pt x="446112" y="295830"/>
                  <a:pt x="503280" y="288011"/>
                  <a:pt x="559293" y="275208"/>
                </a:cubicBezTo>
                <a:cubicBezTo>
                  <a:pt x="606871" y="264333"/>
                  <a:pt x="653420" y="248971"/>
                  <a:pt x="701335" y="239697"/>
                </a:cubicBezTo>
                <a:cubicBezTo>
                  <a:pt x="745301" y="231188"/>
                  <a:pt x="790240" y="228751"/>
                  <a:pt x="834501" y="221942"/>
                </a:cubicBezTo>
                <a:cubicBezTo>
                  <a:pt x="1069504" y="185788"/>
                  <a:pt x="755952" y="220969"/>
                  <a:pt x="1118586" y="186431"/>
                </a:cubicBezTo>
                <a:cubicBezTo>
                  <a:pt x="1174811" y="174594"/>
                  <a:pt x="1230731" y="161199"/>
                  <a:pt x="1287262" y="150921"/>
                </a:cubicBezTo>
                <a:cubicBezTo>
                  <a:pt x="1328437" y="143435"/>
                  <a:pt x="1370162" y="139373"/>
                  <a:pt x="1411549" y="133165"/>
                </a:cubicBezTo>
                <a:cubicBezTo>
                  <a:pt x="1429350" y="130495"/>
                  <a:pt x="1447060" y="127246"/>
                  <a:pt x="1464815" y="124287"/>
                </a:cubicBezTo>
                <a:cubicBezTo>
                  <a:pt x="1485530" y="112450"/>
                  <a:pt x="1504019" y="95331"/>
                  <a:pt x="1526959" y="88777"/>
                </a:cubicBezTo>
                <a:cubicBezTo>
                  <a:pt x="1567198" y="77280"/>
                  <a:pt x="1609966" y="77901"/>
                  <a:pt x="1651246" y="71021"/>
                </a:cubicBezTo>
                <a:cubicBezTo>
                  <a:pt x="1663281" y="69015"/>
                  <a:pt x="1674793" y="64537"/>
                  <a:pt x="1686757" y="62144"/>
                </a:cubicBezTo>
                <a:cubicBezTo>
                  <a:pt x="1704408" y="58614"/>
                  <a:pt x="1722268" y="56225"/>
                  <a:pt x="1740023" y="53266"/>
                </a:cubicBezTo>
                <a:cubicBezTo>
                  <a:pt x="1776159" y="17130"/>
                  <a:pt x="1757240" y="29054"/>
                  <a:pt x="1811044" y="8878"/>
                </a:cubicBezTo>
                <a:cubicBezTo>
                  <a:pt x="1819806" y="5592"/>
                  <a:pt x="1837677" y="0"/>
                  <a:pt x="1837677" y="0"/>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kern="0">
              <a:solidFill>
                <a:sysClr val="windowText" lastClr="000000"/>
              </a:solidFill>
            </a:endParaRPr>
          </a:p>
        </p:txBody>
      </p:sp>
      <p:sp>
        <p:nvSpPr>
          <p:cNvPr id="10" name="Freeform: Shape 9"/>
          <p:cNvSpPr/>
          <p:nvPr/>
        </p:nvSpPr>
        <p:spPr>
          <a:xfrm>
            <a:off x="473219" y="806818"/>
            <a:ext cx="3767587" cy="723304"/>
          </a:xfrm>
          <a:custGeom>
            <a:avLst/>
            <a:gdLst>
              <a:gd name="connsiteX0" fmla="*/ 0 w 1766656"/>
              <a:gd name="connsiteY0" fmla="*/ 9400 h 339164"/>
              <a:gd name="connsiteX1" fmla="*/ 150920 w 1766656"/>
              <a:gd name="connsiteY1" fmla="*/ 9400 h 339164"/>
              <a:gd name="connsiteX2" fmla="*/ 337351 w 1766656"/>
              <a:gd name="connsiteY2" fmla="*/ 71544 h 339164"/>
              <a:gd name="connsiteX3" fmla="*/ 443883 w 1766656"/>
              <a:gd name="connsiteY3" fmla="*/ 80421 h 339164"/>
              <a:gd name="connsiteX4" fmla="*/ 710214 w 1766656"/>
              <a:gd name="connsiteY4" fmla="*/ 115932 h 339164"/>
              <a:gd name="connsiteX5" fmla="*/ 736847 w 1766656"/>
              <a:gd name="connsiteY5" fmla="*/ 133687 h 339164"/>
              <a:gd name="connsiteX6" fmla="*/ 790113 w 1766656"/>
              <a:gd name="connsiteY6" fmla="*/ 151443 h 339164"/>
              <a:gd name="connsiteX7" fmla="*/ 816746 w 1766656"/>
              <a:gd name="connsiteY7" fmla="*/ 178076 h 339164"/>
              <a:gd name="connsiteX8" fmla="*/ 852256 w 1766656"/>
              <a:gd name="connsiteY8" fmla="*/ 195831 h 339164"/>
              <a:gd name="connsiteX9" fmla="*/ 878889 w 1766656"/>
              <a:gd name="connsiteY9" fmla="*/ 204709 h 339164"/>
              <a:gd name="connsiteX10" fmla="*/ 1162975 w 1766656"/>
              <a:gd name="connsiteY10" fmla="*/ 222464 h 339164"/>
              <a:gd name="connsiteX11" fmla="*/ 1278384 w 1766656"/>
              <a:gd name="connsiteY11" fmla="*/ 249097 h 339164"/>
              <a:gd name="connsiteX12" fmla="*/ 1305017 w 1766656"/>
              <a:gd name="connsiteY12" fmla="*/ 257975 h 339164"/>
              <a:gd name="connsiteX13" fmla="*/ 1429305 w 1766656"/>
              <a:gd name="connsiteY13" fmla="*/ 284608 h 339164"/>
              <a:gd name="connsiteX14" fmla="*/ 1455938 w 1766656"/>
              <a:gd name="connsiteY14" fmla="*/ 293485 h 339164"/>
              <a:gd name="connsiteX15" fmla="*/ 1633491 w 1766656"/>
              <a:gd name="connsiteY15" fmla="*/ 320118 h 339164"/>
              <a:gd name="connsiteX16" fmla="*/ 1766656 w 1766656"/>
              <a:gd name="connsiteY16" fmla="*/ 337874 h 339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66656" h="339164">
                <a:moveTo>
                  <a:pt x="0" y="9400"/>
                </a:moveTo>
                <a:cubicBezTo>
                  <a:pt x="60975" y="1778"/>
                  <a:pt x="88458" y="-7257"/>
                  <a:pt x="150920" y="9400"/>
                </a:cubicBezTo>
                <a:cubicBezTo>
                  <a:pt x="214213" y="26278"/>
                  <a:pt x="272072" y="66104"/>
                  <a:pt x="337351" y="71544"/>
                </a:cubicBezTo>
                <a:lnTo>
                  <a:pt x="443883" y="80421"/>
                </a:lnTo>
                <a:cubicBezTo>
                  <a:pt x="638831" y="112912"/>
                  <a:pt x="549867" y="102569"/>
                  <a:pt x="710214" y="115932"/>
                </a:cubicBezTo>
                <a:cubicBezTo>
                  <a:pt x="719092" y="121850"/>
                  <a:pt x="727097" y="129354"/>
                  <a:pt x="736847" y="133687"/>
                </a:cubicBezTo>
                <a:cubicBezTo>
                  <a:pt x="753950" y="141288"/>
                  <a:pt x="790113" y="151443"/>
                  <a:pt x="790113" y="151443"/>
                </a:cubicBezTo>
                <a:cubicBezTo>
                  <a:pt x="798991" y="160321"/>
                  <a:pt x="806530" y="170779"/>
                  <a:pt x="816746" y="178076"/>
                </a:cubicBezTo>
                <a:cubicBezTo>
                  <a:pt x="827515" y="185768"/>
                  <a:pt x="840092" y="190618"/>
                  <a:pt x="852256" y="195831"/>
                </a:cubicBezTo>
                <a:cubicBezTo>
                  <a:pt x="860857" y="199517"/>
                  <a:pt x="869891" y="202138"/>
                  <a:pt x="878889" y="204709"/>
                </a:cubicBezTo>
                <a:cubicBezTo>
                  <a:pt x="978265" y="233101"/>
                  <a:pt x="1014812" y="217172"/>
                  <a:pt x="1162975" y="222464"/>
                </a:cubicBezTo>
                <a:cubicBezTo>
                  <a:pt x="1244620" y="255122"/>
                  <a:pt x="1168935" y="229196"/>
                  <a:pt x="1278384" y="249097"/>
                </a:cubicBezTo>
                <a:cubicBezTo>
                  <a:pt x="1287591" y="250771"/>
                  <a:pt x="1295908" y="255832"/>
                  <a:pt x="1305017" y="257975"/>
                </a:cubicBezTo>
                <a:cubicBezTo>
                  <a:pt x="1346261" y="267679"/>
                  <a:pt x="1389109" y="271210"/>
                  <a:pt x="1429305" y="284608"/>
                </a:cubicBezTo>
                <a:cubicBezTo>
                  <a:pt x="1438183" y="287567"/>
                  <a:pt x="1446788" y="291524"/>
                  <a:pt x="1455938" y="293485"/>
                </a:cubicBezTo>
                <a:cubicBezTo>
                  <a:pt x="1540941" y="311700"/>
                  <a:pt x="1552309" y="311098"/>
                  <a:pt x="1633491" y="320118"/>
                </a:cubicBezTo>
                <a:cubicBezTo>
                  <a:pt x="1712023" y="346296"/>
                  <a:pt x="1668041" y="337874"/>
                  <a:pt x="1766656" y="337874"/>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kern="0">
              <a:solidFill>
                <a:sysClr val="windowText" lastClr="000000"/>
              </a:solidFill>
            </a:endParaRPr>
          </a:p>
        </p:txBody>
      </p:sp>
      <p:sp>
        <p:nvSpPr>
          <p:cNvPr id="11" name="Freeform: Shape 10"/>
          <p:cNvSpPr/>
          <p:nvPr/>
        </p:nvSpPr>
        <p:spPr>
          <a:xfrm>
            <a:off x="292131" y="698698"/>
            <a:ext cx="3919047" cy="1003429"/>
          </a:xfrm>
          <a:custGeom>
            <a:avLst/>
            <a:gdLst>
              <a:gd name="connsiteX0" fmla="*/ 0 w 1837677"/>
              <a:gd name="connsiteY0" fmla="*/ 470517 h 470517"/>
              <a:gd name="connsiteX1" fmla="*/ 53266 w 1837677"/>
              <a:gd name="connsiteY1" fmla="*/ 435006 h 470517"/>
              <a:gd name="connsiteX2" fmla="*/ 390617 w 1837677"/>
              <a:gd name="connsiteY2" fmla="*/ 310719 h 470517"/>
              <a:gd name="connsiteX3" fmla="*/ 559293 w 1837677"/>
              <a:gd name="connsiteY3" fmla="*/ 275208 h 470517"/>
              <a:gd name="connsiteX4" fmla="*/ 701335 w 1837677"/>
              <a:gd name="connsiteY4" fmla="*/ 239697 h 470517"/>
              <a:gd name="connsiteX5" fmla="*/ 834501 w 1837677"/>
              <a:gd name="connsiteY5" fmla="*/ 221942 h 470517"/>
              <a:gd name="connsiteX6" fmla="*/ 1118586 w 1837677"/>
              <a:gd name="connsiteY6" fmla="*/ 186431 h 470517"/>
              <a:gd name="connsiteX7" fmla="*/ 1287262 w 1837677"/>
              <a:gd name="connsiteY7" fmla="*/ 150921 h 470517"/>
              <a:gd name="connsiteX8" fmla="*/ 1411549 w 1837677"/>
              <a:gd name="connsiteY8" fmla="*/ 133165 h 470517"/>
              <a:gd name="connsiteX9" fmla="*/ 1464815 w 1837677"/>
              <a:gd name="connsiteY9" fmla="*/ 124287 h 470517"/>
              <a:gd name="connsiteX10" fmla="*/ 1526959 w 1837677"/>
              <a:gd name="connsiteY10" fmla="*/ 88777 h 470517"/>
              <a:gd name="connsiteX11" fmla="*/ 1651246 w 1837677"/>
              <a:gd name="connsiteY11" fmla="*/ 71021 h 470517"/>
              <a:gd name="connsiteX12" fmla="*/ 1686757 w 1837677"/>
              <a:gd name="connsiteY12" fmla="*/ 62144 h 470517"/>
              <a:gd name="connsiteX13" fmla="*/ 1740023 w 1837677"/>
              <a:gd name="connsiteY13" fmla="*/ 53266 h 470517"/>
              <a:gd name="connsiteX14" fmla="*/ 1811044 w 1837677"/>
              <a:gd name="connsiteY14" fmla="*/ 8878 h 470517"/>
              <a:gd name="connsiteX15" fmla="*/ 1837677 w 1837677"/>
              <a:gd name="connsiteY15" fmla="*/ 0 h 47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37677" h="470517">
                <a:moveTo>
                  <a:pt x="0" y="470517"/>
                </a:moveTo>
                <a:cubicBezTo>
                  <a:pt x="17755" y="458680"/>
                  <a:pt x="34180" y="444549"/>
                  <a:pt x="53266" y="435006"/>
                </a:cubicBezTo>
                <a:cubicBezTo>
                  <a:pt x="162874" y="380201"/>
                  <a:pt x="271678" y="342629"/>
                  <a:pt x="390617" y="310719"/>
                </a:cubicBezTo>
                <a:cubicBezTo>
                  <a:pt x="446112" y="295830"/>
                  <a:pt x="503280" y="288011"/>
                  <a:pt x="559293" y="275208"/>
                </a:cubicBezTo>
                <a:cubicBezTo>
                  <a:pt x="606871" y="264333"/>
                  <a:pt x="653420" y="248971"/>
                  <a:pt x="701335" y="239697"/>
                </a:cubicBezTo>
                <a:cubicBezTo>
                  <a:pt x="745301" y="231188"/>
                  <a:pt x="790240" y="228751"/>
                  <a:pt x="834501" y="221942"/>
                </a:cubicBezTo>
                <a:cubicBezTo>
                  <a:pt x="1069504" y="185788"/>
                  <a:pt x="755952" y="220969"/>
                  <a:pt x="1118586" y="186431"/>
                </a:cubicBezTo>
                <a:cubicBezTo>
                  <a:pt x="1174811" y="174594"/>
                  <a:pt x="1230731" y="161199"/>
                  <a:pt x="1287262" y="150921"/>
                </a:cubicBezTo>
                <a:cubicBezTo>
                  <a:pt x="1328437" y="143435"/>
                  <a:pt x="1370162" y="139373"/>
                  <a:pt x="1411549" y="133165"/>
                </a:cubicBezTo>
                <a:cubicBezTo>
                  <a:pt x="1429350" y="130495"/>
                  <a:pt x="1447060" y="127246"/>
                  <a:pt x="1464815" y="124287"/>
                </a:cubicBezTo>
                <a:cubicBezTo>
                  <a:pt x="1485530" y="112450"/>
                  <a:pt x="1504019" y="95331"/>
                  <a:pt x="1526959" y="88777"/>
                </a:cubicBezTo>
                <a:cubicBezTo>
                  <a:pt x="1567198" y="77280"/>
                  <a:pt x="1609966" y="77901"/>
                  <a:pt x="1651246" y="71021"/>
                </a:cubicBezTo>
                <a:cubicBezTo>
                  <a:pt x="1663281" y="69015"/>
                  <a:pt x="1674793" y="64537"/>
                  <a:pt x="1686757" y="62144"/>
                </a:cubicBezTo>
                <a:cubicBezTo>
                  <a:pt x="1704408" y="58614"/>
                  <a:pt x="1722268" y="56225"/>
                  <a:pt x="1740023" y="53266"/>
                </a:cubicBezTo>
                <a:cubicBezTo>
                  <a:pt x="1776159" y="17130"/>
                  <a:pt x="1757240" y="29054"/>
                  <a:pt x="1811044" y="8878"/>
                </a:cubicBezTo>
                <a:cubicBezTo>
                  <a:pt x="1819806" y="5592"/>
                  <a:pt x="1837677" y="0"/>
                  <a:pt x="1837677" y="0"/>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kern="0">
              <a:solidFill>
                <a:sysClr val="windowText" lastClr="000000"/>
              </a:solidFill>
            </a:endParaRPr>
          </a:p>
        </p:txBody>
      </p:sp>
      <p:grpSp>
        <p:nvGrpSpPr>
          <p:cNvPr id="2" name="Group 1"/>
          <p:cNvGrpSpPr/>
          <p:nvPr/>
        </p:nvGrpSpPr>
        <p:grpSpPr>
          <a:xfrm>
            <a:off x="725231" y="126761"/>
            <a:ext cx="660971" cy="543264"/>
            <a:chOff x="710211" y="124287"/>
            <a:chExt cx="648070" cy="532660"/>
          </a:xfrm>
        </p:grpSpPr>
        <p:sp>
          <p:nvSpPr>
            <p:cNvPr id="15" name="Freeform: Shape 14"/>
            <p:cNvSpPr/>
            <p:nvPr/>
          </p:nvSpPr>
          <p:spPr>
            <a:xfrm>
              <a:off x="710211" y="124287"/>
              <a:ext cx="648070" cy="532660"/>
            </a:xfrm>
            <a:custGeom>
              <a:avLst/>
              <a:gdLst>
                <a:gd name="connsiteX0" fmla="*/ 0 w 648070"/>
                <a:gd name="connsiteY0" fmla="*/ 443884 h 532660"/>
                <a:gd name="connsiteX1" fmla="*/ 17756 w 648070"/>
                <a:gd name="connsiteY1" fmla="*/ 346229 h 532660"/>
                <a:gd name="connsiteX2" fmla="*/ 26633 w 648070"/>
                <a:gd name="connsiteY2" fmla="*/ 319596 h 532660"/>
                <a:gd name="connsiteX3" fmla="*/ 44389 w 648070"/>
                <a:gd name="connsiteY3" fmla="*/ 292963 h 532660"/>
                <a:gd name="connsiteX4" fmla="*/ 53266 w 648070"/>
                <a:gd name="connsiteY4" fmla="*/ 248575 h 532660"/>
                <a:gd name="connsiteX5" fmla="*/ 71022 w 648070"/>
                <a:gd name="connsiteY5" fmla="*/ 230820 h 532660"/>
                <a:gd name="connsiteX6" fmla="*/ 79899 w 648070"/>
                <a:gd name="connsiteY6" fmla="*/ 186431 h 532660"/>
                <a:gd name="connsiteX7" fmla="*/ 88777 w 648070"/>
                <a:gd name="connsiteY7" fmla="*/ 159798 h 532660"/>
                <a:gd name="connsiteX8" fmla="*/ 133165 w 648070"/>
                <a:gd name="connsiteY8" fmla="*/ 106532 h 532660"/>
                <a:gd name="connsiteX9" fmla="*/ 168676 w 648070"/>
                <a:gd name="connsiteY9" fmla="*/ 44388 h 532660"/>
                <a:gd name="connsiteX10" fmla="*/ 195309 w 648070"/>
                <a:gd name="connsiteY10" fmla="*/ 35511 h 532660"/>
                <a:gd name="connsiteX11" fmla="*/ 266330 w 648070"/>
                <a:gd name="connsiteY11" fmla="*/ 0 h 532660"/>
                <a:gd name="connsiteX12" fmla="*/ 390618 w 648070"/>
                <a:gd name="connsiteY12" fmla="*/ 8878 h 532660"/>
                <a:gd name="connsiteX13" fmla="*/ 417251 w 648070"/>
                <a:gd name="connsiteY13" fmla="*/ 17755 h 532660"/>
                <a:gd name="connsiteX14" fmla="*/ 523783 w 648070"/>
                <a:gd name="connsiteY14" fmla="*/ 142043 h 532660"/>
                <a:gd name="connsiteX15" fmla="*/ 585926 w 648070"/>
                <a:gd name="connsiteY15" fmla="*/ 204186 h 532660"/>
                <a:gd name="connsiteX16" fmla="*/ 612560 w 648070"/>
                <a:gd name="connsiteY16" fmla="*/ 443884 h 532660"/>
                <a:gd name="connsiteX17" fmla="*/ 630315 w 648070"/>
                <a:gd name="connsiteY17" fmla="*/ 514905 h 532660"/>
                <a:gd name="connsiteX18" fmla="*/ 648070 w 648070"/>
                <a:gd name="connsiteY18" fmla="*/ 532660 h 53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8070" h="532660">
                  <a:moveTo>
                    <a:pt x="0" y="443884"/>
                  </a:moveTo>
                  <a:cubicBezTo>
                    <a:pt x="5919" y="411332"/>
                    <a:pt x="10824" y="378580"/>
                    <a:pt x="17756" y="346229"/>
                  </a:cubicBezTo>
                  <a:cubicBezTo>
                    <a:pt x="19717" y="337079"/>
                    <a:pt x="22448" y="327966"/>
                    <a:pt x="26633" y="319596"/>
                  </a:cubicBezTo>
                  <a:cubicBezTo>
                    <a:pt x="31405" y="310053"/>
                    <a:pt x="38470" y="301841"/>
                    <a:pt x="44389" y="292963"/>
                  </a:cubicBezTo>
                  <a:cubicBezTo>
                    <a:pt x="47348" y="278167"/>
                    <a:pt x="47322" y="262444"/>
                    <a:pt x="53266" y="248575"/>
                  </a:cubicBezTo>
                  <a:cubicBezTo>
                    <a:pt x="56563" y="240882"/>
                    <a:pt x="67725" y="238513"/>
                    <a:pt x="71022" y="230820"/>
                  </a:cubicBezTo>
                  <a:cubicBezTo>
                    <a:pt x="76966" y="216951"/>
                    <a:pt x="76239" y="201070"/>
                    <a:pt x="79899" y="186431"/>
                  </a:cubicBezTo>
                  <a:cubicBezTo>
                    <a:pt x="82169" y="177352"/>
                    <a:pt x="84592" y="168168"/>
                    <a:pt x="88777" y="159798"/>
                  </a:cubicBezTo>
                  <a:cubicBezTo>
                    <a:pt x="101137" y="135077"/>
                    <a:pt x="113530" y="126167"/>
                    <a:pt x="133165" y="106532"/>
                  </a:cubicBezTo>
                  <a:cubicBezTo>
                    <a:pt x="142015" y="79983"/>
                    <a:pt x="143871" y="65059"/>
                    <a:pt x="168676" y="44388"/>
                  </a:cubicBezTo>
                  <a:cubicBezTo>
                    <a:pt x="175865" y="38397"/>
                    <a:pt x="186790" y="39383"/>
                    <a:pt x="195309" y="35511"/>
                  </a:cubicBezTo>
                  <a:cubicBezTo>
                    <a:pt x="219405" y="24558"/>
                    <a:pt x="266330" y="0"/>
                    <a:pt x="266330" y="0"/>
                  </a:cubicBezTo>
                  <a:cubicBezTo>
                    <a:pt x="307759" y="2959"/>
                    <a:pt x="349368" y="4025"/>
                    <a:pt x="390618" y="8878"/>
                  </a:cubicBezTo>
                  <a:cubicBezTo>
                    <a:pt x="399912" y="9971"/>
                    <a:pt x="410634" y="11138"/>
                    <a:pt x="417251" y="17755"/>
                  </a:cubicBezTo>
                  <a:cubicBezTo>
                    <a:pt x="455835" y="56339"/>
                    <a:pt x="485199" y="103459"/>
                    <a:pt x="523783" y="142043"/>
                  </a:cubicBezTo>
                  <a:lnTo>
                    <a:pt x="585926" y="204186"/>
                  </a:lnTo>
                  <a:cubicBezTo>
                    <a:pt x="612739" y="311435"/>
                    <a:pt x="586106" y="196978"/>
                    <a:pt x="612560" y="443884"/>
                  </a:cubicBezTo>
                  <a:cubicBezTo>
                    <a:pt x="613391" y="451636"/>
                    <a:pt x="622794" y="502370"/>
                    <a:pt x="630315" y="514905"/>
                  </a:cubicBezTo>
                  <a:cubicBezTo>
                    <a:pt x="634621" y="522082"/>
                    <a:pt x="642152" y="526742"/>
                    <a:pt x="648070" y="53266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kern="0">
                <a:solidFill>
                  <a:sysClr val="windowText" lastClr="000000"/>
                </a:solidFill>
              </a:endParaRPr>
            </a:p>
          </p:txBody>
        </p:sp>
        <p:sp>
          <p:nvSpPr>
            <p:cNvPr id="16" name="Freeform: Shape 15"/>
            <p:cNvSpPr/>
            <p:nvPr/>
          </p:nvSpPr>
          <p:spPr>
            <a:xfrm>
              <a:off x="745722" y="346229"/>
              <a:ext cx="541538" cy="53404"/>
            </a:xfrm>
            <a:custGeom>
              <a:avLst/>
              <a:gdLst>
                <a:gd name="connsiteX0" fmla="*/ 0 w 951866"/>
                <a:gd name="connsiteY0" fmla="*/ 0 h 44388"/>
                <a:gd name="connsiteX1" fmla="*/ 949911 w 951866"/>
                <a:gd name="connsiteY1" fmla="*/ 17755 h 44388"/>
                <a:gd name="connsiteX2" fmla="*/ 923278 w 951866"/>
                <a:gd name="connsiteY2" fmla="*/ 8878 h 44388"/>
                <a:gd name="connsiteX3" fmla="*/ 843379 w 951866"/>
                <a:gd name="connsiteY3" fmla="*/ 0 h 44388"/>
                <a:gd name="connsiteX4" fmla="*/ 523782 w 951866"/>
                <a:gd name="connsiteY4" fmla="*/ 8878 h 44388"/>
                <a:gd name="connsiteX5" fmla="*/ 506027 w 951866"/>
                <a:gd name="connsiteY5" fmla="*/ 35511 h 44388"/>
                <a:gd name="connsiteX6" fmla="*/ 532660 w 951866"/>
                <a:gd name="connsiteY6" fmla="*/ 44388 h 44388"/>
                <a:gd name="connsiteX7" fmla="*/ 585926 w 951866"/>
                <a:gd name="connsiteY7" fmla="*/ 17755 h 4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866" h="44388">
                  <a:moveTo>
                    <a:pt x="0" y="0"/>
                  </a:moveTo>
                  <a:lnTo>
                    <a:pt x="949911" y="17755"/>
                  </a:lnTo>
                  <a:cubicBezTo>
                    <a:pt x="959268" y="17845"/>
                    <a:pt x="932508" y="10416"/>
                    <a:pt x="923278" y="8878"/>
                  </a:cubicBezTo>
                  <a:cubicBezTo>
                    <a:pt x="896846" y="4473"/>
                    <a:pt x="870012" y="2959"/>
                    <a:pt x="843379" y="0"/>
                  </a:cubicBezTo>
                  <a:cubicBezTo>
                    <a:pt x="736847" y="2959"/>
                    <a:pt x="629770" y="-2279"/>
                    <a:pt x="523782" y="8878"/>
                  </a:cubicBezTo>
                  <a:cubicBezTo>
                    <a:pt x="513171" y="9995"/>
                    <a:pt x="503439" y="25160"/>
                    <a:pt x="506027" y="35511"/>
                  </a:cubicBezTo>
                  <a:cubicBezTo>
                    <a:pt x="508297" y="44589"/>
                    <a:pt x="523782" y="41429"/>
                    <a:pt x="532660" y="44388"/>
                  </a:cubicBezTo>
                  <a:lnTo>
                    <a:pt x="585926" y="17755"/>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kern="0">
                <a:solidFill>
                  <a:sysClr val="windowText" lastClr="000000"/>
                </a:solidFill>
              </a:endParaRPr>
            </a:p>
          </p:txBody>
        </p:sp>
      </p:grpSp>
      <p:sp>
        <p:nvSpPr>
          <p:cNvPr id="17" name="Freeform: Shape 16"/>
          <p:cNvSpPr/>
          <p:nvPr/>
        </p:nvSpPr>
        <p:spPr>
          <a:xfrm>
            <a:off x="1485801" y="235007"/>
            <a:ext cx="479883" cy="453128"/>
          </a:xfrm>
          <a:custGeom>
            <a:avLst/>
            <a:gdLst>
              <a:gd name="connsiteX0" fmla="*/ 0 w 470516"/>
              <a:gd name="connsiteY0" fmla="*/ 18154 h 444283"/>
              <a:gd name="connsiteX1" fmla="*/ 106532 w 470516"/>
              <a:gd name="connsiteY1" fmla="*/ 18154 h 444283"/>
              <a:gd name="connsiteX2" fmla="*/ 284085 w 470516"/>
              <a:gd name="connsiteY2" fmla="*/ 80298 h 444283"/>
              <a:gd name="connsiteX3" fmla="*/ 310718 w 470516"/>
              <a:gd name="connsiteY3" fmla="*/ 89176 h 444283"/>
              <a:gd name="connsiteX4" fmla="*/ 346229 w 470516"/>
              <a:gd name="connsiteY4" fmla="*/ 106931 h 444283"/>
              <a:gd name="connsiteX5" fmla="*/ 435005 w 470516"/>
              <a:gd name="connsiteY5" fmla="*/ 98053 h 444283"/>
              <a:gd name="connsiteX6" fmla="*/ 461638 w 470516"/>
              <a:gd name="connsiteY6" fmla="*/ 106931 h 444283"/>
              <a:gd name="connsiteX7" fmla="*/ 426128 w 470516"/>
              <a:gd name="connsiteY7" fmla="*/ 115809 h 444283"/>
              <a:gd name="connsiteX8" fmla="*/ 363984 w 470516"/>
              <a:gd name="connsiteY8" fmla="*/ 133564 h 444283"/>
              <a:gd name="connsiteX9" fmla="*/ 310718 w 470516"/>
              <a:gd name="connsiteY9" fmla="*/ 169075 h 444283"/>
              <a:gd name="connsiteX10" fmla="*/ 248574 w 470516"/>
              <a:gd name="connsiteY10" fmla="*/ 204586 h 444283"/>
              <a:gd name="connsiteX11" fmla="*/ 186431 w 470516"/>
              <a:gd name="connsiteY11" fmla="*/ 266729 h 444283"/>
              <a:gd name="connsiteX12" fmla="*/ 159798 w 470516"/>
              <a:gd name="connsiteY12" fmla="*/ 311118 h 444283"/>
              <a:gd name="connsiteX13" fmla="*/ 142042 w 470516"/>
              <a:gd name="connsiteY13" fmla="*/ 337751 h 444283"/>
              <a:gd name="connsiteX14" fmla="*/ 115409 w 470516"/>
              <a:gd name="connsiteY14" fmla="*/ 346628 h 444283"/>
              <a:gd name="connsiteX15" fmla="*/ 97654 w 470516"/>
              <a:gd name="connsiteY15" fmla="*/ 364384 h 444283"/>
              <a:gd name="connsiteX16" fmla="*/ 88776 w 470516"/>
              <a:gd name="connsiteY16" fmla="*/ 391017 h 444283"/>
              <a:gd name="connsiteX17" fmla="*/ 62143 w 470516"/>
              <a:gd name="connsiteY17" fmla="*/ 399894 h 444283"/>
              <a:gd name="connsiteX18" fmla="*/ 115409 w 470516"/>
              <a:gd name="connsiteY18" fmla="*/ 417650 h 444283"/>
              <a:gd name="connsiteX19" fmla="*/ 177553 w 470516"/>
              <a:gd name="connsiteY19" fmla="*/ 444283 h 444283"/>
              <a:gd name="connsiteX20" fmla="*/ 470516 w 470516"/>
              <a:gd name="connsiteY20" fmla="*/ 435405 h 444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0516" h="444283">
                <a:moveTo>
                  <a:pt x="0" y="18154"/>
                </a:moveTo>
                <a:cubicBezTo>
                  <a:pt x="60669" y="-6113"/>
                  <a:pt x="34096" y="-5991"/>
                  <a:pt x="106532" y="18154"/>
                </a:cubicBezTo>
                <a:cubicBezTo>
                  <a:pt x="166019" y="37983"/>
                  <a:pt x="224861" y="59698"/>
                  <a:pt x="284085" y="80298"/>
                </a:cubicBezTo>
                <a:cubicBezTo>
                  <a:pt x="292924" y="83372"/>
                  <a:pt x="302348" y="84991"/>
                  <a:pt x="310718" y="89176"/>
                </a:cubicBezTo>
                <a:lnTo>
                  <a:pt x="346229" y="106931"/>
                </a:lnTo>
                <a:cubicBezTo>
                  <a:pt x="375821" y="103972"/>
                  <a:pt x="405265" y="98053"/>
                  <a:pt x="435005" y="98053"/>
                </a:cubicBezTo>
                <a:cubicBezTo>
                  <a:pt x="444363" y="98053"/>
                  <a:pt x="465823" y="98561"/>
                  <a:pt x="461638" y="106931"/>
                </a:cubicBezTo>
                <a:cubicBezTo>
                  <a:pt x="456182" y="117844"/>
                  <a:pt x="437860" y="112457"/>
                  <a:pt x="426128" y="115809"/>
                </a:cubicBezTo>
                <a:cubicBezTo>
                  <a:pt x="337027" y="141268"/>
                  <a:pt x="474930" y="105830"/>
                  <a:pt x="363984" y="133564"/>
                </a:cubicBezTo>
                <a:cubicBezTo>
                  <a:pt x="346229" y="145401"/>
                  <a:pt x="329372" y="158712"/>
                  <a:pt x="310718" y="169075"/>
                </a:cubicBezTo>
                <a:cubicBezTo>
                  <a:pt x="223566" y="217494"/>
                  <a:pt x="365067" y="117217"/>
                  <a:pt x="248574" y="204586"/>
                </a:cubicBezTo>
                <a:cubicBezTo>
                  <a:pt x="207873" y="265638"/>
                  <a:pt x="233308" y="251104"/>
                  <a:pt x="186431" y="266729"/>
                </a:cubicBezTo>
                <a:cubicBezTo>
                  <a:pt x="171014" y="312978"/>
                  <a:pt x="187651" y="276301"/>
                  <a:pt x="159798" y="311118"/>
                </a:cubicBezTo>
                <a:cubicBezTo>
                  <a:pt x="153133" y="319450"/>
                  <a:pt x="150374" y="331086"/>
                  <a:pt x="142042" y="337751"/>
                </a:cubicBezTo>
                <a:cubicBezTo>
                  <a:pt x="134735" y="343597"/>
                  <a:pt x="124287" y="343669"/>
                  <a:pt x="115409" y="346628"/>
                </a:cubicBezTo>
                <a:cubicBezTo>
                  <a:pt x="109491" y="352547"/>
                  <a:pt x="101960" y="357207"/>
                  <a:pt x="97654" y="364384"/>
                </a:cubicBezTo>
                <a:cubicBezTo>
                  <a:pt x="92839" y="372408"/>
                  <a:pt x="95393" y="384400"/>
                  <a:pt x="88776" y="391017"/>
                </a:cubicBezTo>
                <a:cubicBezTo>
                  <a:pt x="82159" y="397634"/>
                  <a:pt x="71021" y="396935"/>
                  <a:pt x="62143" y="399894"/>
                </a:cubicBezTo>
                <a:cubicBezTo>
                  <a:pt x="79898" y="405813"/>
                  <a:pt x="98669" y="409280"/>
                  <a:pt x="115409" y="417650"/>
                </a:cubicBezTo>
                <a:cubicBezTo>
                  <a:pt x="159290" y="439590"/>
                  <a:pt x="138365" y="431220"/>
                  <a:pt x="177553" y="444283"/>
                </a:cubicBezTo>
                <a:cubicBezTo>
                  <a:pt x="452756" y="435109"/>
                  <a:pt x="355057" y="435405"/>
                  <a:pt x="470516" y="435405"/>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kern="0">
              <a:solidFill>
                <a:sysClr val="windowText" lastClr="000000"/>
              </a:solidFill>
            </a:endParaRPr>
          </a:p>
        </p:txBody>
      </p:sp>
      <p:sp>
        <p:nvSpPr>
          <p:cNvPr id="18" name="Freeform: Shape 17"/>
          <p:cNvSpPr/>
          <p:nvPr/>
        </p:nvSpPr>
        <p:spPr>
          <a:xfrm>
            <a:off x="2110100" y="289740"/>
            <a:ext cx="534664" cy="443666"/>
          </a:xfrm>
          <a:custGeom>
            <a:avLst/>
            <a:gdLst>
              <a:gd name="connsiteX0" fmla="*/ 27079 w 524228"/>
              <a:gd name="connsiteY0" fmla="*/ 17755 h 435006"/>
              <a:gd name="connsiteX1" fmla="*/ 446 w 524228"/>
              <a:gd name="connsiteY1" fmla="*/ 62144 h 435006"/>
              <a:gd name="connsiteX2" fmla="*/ 9323 w 524228"/>
              <a:gd name="connsiteY2" fmla="*/ 97655 h 435006"/>
              <a:gd name="connsiteX3" fmla="*/ 18201 w 524228"/>
              <a:gd name="connsiteY3" fmla="*/ 195309 h 435006"/>
              <a:gd name="connsiteX4" fmla="*/ 27079 w 524228"/>
              <a:gd name="connsiteY4" fmla="*/ 257453 h 435006"/>
              <a:gd name="connsiteX5" fmla="*/ 35956 w 524228"/>
              <a:gd name="connsiteY5" fmla="*/ 284086 h 435006"/>
              <a:gd name="connsiteX6" fmla="*/ 80345 w 524228"/>
              <a:gd name="connsiteY6" fmla="*/ 346229 h 435006"/>
              <a:gd name="connsiteX7" fmla="*/ 124733 w 524228"/>
              <a:gd name="connsiteY7" fmla="*/ 372862 h 435006"/>
              <a:gd name="connsiteX8" fmla="*/ 195755 w 524228"/>
              <a:gd name="connsiteY8" fmla="*/ 381740 h 435006"/>
              <a:gd name="connsiteX9" fmla="*/ 240143 w 524228"/>
              <a:gd name="connsiteY9" fmla="*/ 408373 h 435006"/>
              <a:gd name="connsiteX10" fmla="*/ 275654 w 524228"/>
              <a:gd name="connsiteY10" fmla="*/ 417251 h 435006"/>
              <a:gd name="connsiteX11" fmla="*/ 311164 w 524228"/>
              <a:gd name="connsiteY11" fmla="*/ 435006 h 435006"/>
              <a:gd name="connsiteX12" fmla="*/ 364430 w 524228"/>
              <a:gd name="connsiteY12" fmla="*/ 426128 h 435006"/>
              <a:gd name="connsiteX13" fmla="*/ 382186 w 524228"/>
              <a:gd name="connsiteY13" fmla="*/ 399495 h 435006"/>
              <a:gd name="connsiteX14" fmla="*/ 453207 w 524228"/>
              <a:gd name="connsiteY14" fmla="*/ 266330 h 435006"/>
              <a:gd name="connsiteX15" fmla="*/ 479840 w 524228"/>
              <a:gd name="connsiteY15" fmla="*/ 177554 h 435006"/>
              <a:gd name="connsiteX16" fmla="*/ 506473 w 524228"/>
              <a:gd name="connsiteY16" fmla="*/ 133165 h 435006"/>
              <a:gd name="connsiteX17" fmla="*/ 524228 w 524228"/>
              <a:gd name="connsiteY17" fmla="*/ 79899 h 435006"/>
              <a:gd name="connsiteX18" fmla="*/ 515351 w 524228"/>
              <a:gd name="connsiteY18" fmla="*/ 44388 h 435006"/>
              <a:gd name="connsiteX19" fmla="*/ 506473 w 524228"/>
              <a:gd name="connsiteY19" fmla="*/ 0 h 43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24228" h="435006">
                <a:moveTo>
                  <a:pt x="27079" y="17755"/>
                </a:moveTo>
                <a:cubicBezTo>
                  <a:pt x="18201" y="32551"/>
                  <a:pt x="4189" y="45300"/>
                  <a:pt x="446" y="62144"/>
                </a:cubicBezTo>
                <a:cubicBezTo>
                  <a:pt x="-2201" y="74055"/>
                  <a:pt x="7710" y="85561"/>
                  <a:pt x="9323" y="97655"/>
                </a:cubicBezTo>
                <a:cubicBezTo>
                  <a:pt x="13643" y="130054"/>
                  <a:pt x="14591" y="162823"/>
                  <a:pt x="18201" y="195309"/>
                </a:cubicBezTo>
                <a:cubicBezTo>
                  <a:pt x="20512" y="216106"/>
                  <a:pt x="22975" y="236934"/>
                  <a:pt x="27079" y="257453"/>
                </a:cubicBezTo>
                <a:cubicBezTo>
                  <a:pt x="28914" y="266629"/>
                  <a:pt x="32270" y="275485"/>
                  <a:pt x="35956" y="284086"/>
                </a:cubicBezTo>
                <a:cubicBezTo>
                  <a:pt x="48415" y="313157"/>
                  <a:pt x="54706" y="327000"/>
                  <a:pt x="80345" y="346229"/>
                </a:cubicBezTo>
                <a:cubicBezTo>
                  <a:pt x="94149" y="356582"/>
                  <a:pt x="108241" y="367788"/>
                  <a:pt x="124733" y="372862"/>
                </a:cubicBezTo>
                <a:cubicBezTo>
                  <a:pt x="147536" y="379878"/>
                  <a:pt x="172081" y="378781"/>
                  <a:pt x="195755" y="381740"/>
                </a:cubicBezTo>
                <a:cubicBezTo>
                  <a:pt x="210551" y="390618"/>
                  <a:pt x="224375" y="401365"/>
                  <a:pt x="240143" y="408373"/>
                </a:cubicBezTo>
                <a:cubicBezTo>
                  <a:pt x="251293" y="413328"/>
                  <a:pt x="264230" y="412967"/>
                  <a:pt x="275654" y="417251"/>
                </a:cubicBezTo>
                <a:cubicBezTo>
                  <a:pt x="288045" y="421898"/>
                  <a:pt x="299327" y="429088"/>
                  <a:pt x="311164" y="435006"/>
                </a:cubicBezTo>
                <a:cubicBezTo>
                  <a:pt x="328919" y="432047"/>
                  <a:pt x="348330" y="434178"/>
                  <a:pt x="364430" y="426128"/>
                </a:cubicBezTo>
                <a:cubicBezTo>
                  <a:pt x="373973" y="421356"/>
                  <a:pt x="376810" y="408711"/>
                  <a:pt x="382186" y="399495"/>
                </a:cubicBezTo>
                <a:cubicBezTo>
                  <a:pt x="391001" y="384384"/>
                  <a:pt x="442408" y="293327"/>
                  <a:pt x="453207" y="266330"/>
                </a:cubicBezTo>
                <a:cubicBezTo>
                  <a:pt x="496137" y="159008"/>
                  <a:pt x="412957" y="324700"/>
                  <a:pt x="479840" y="177554"/>
                </a:cubicBezTo>
                <a:cubicBezTo>
                  <a:pt x="486980" y="161845"/>
                  <a:pt x="499333" y="148874"/>
                  <a:pt x="506473" y="133165"/>
                </a:cubicBezTo>
                <a:cubicBezTo>
                  <a:pt x="514218" y="116127"/>
                  <a:pt x="524228" y="79899"/>
                  <a:pt x="524228" y="79899"/>
                </a:cubicBezTo>
                <a:cubicBezTo>
                  <a:pt x="521269" y="68062"/>
                  <a:pt x="520157" y="55603"/>
                  <a:pt x="515351" y="44388"/>
                </a:cubicBezTo>
                <a:cubicBezTo>
                  <a:pt x="498045" y="4008"/>
                  <a:pt x="490267" y="32409"/>
                  <a:pt x="506473"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kern="0">
              <a:solidFill>
                <a:sysClr val="windowText" lastClr="000000"/>
              </a:solidFill>
            </a:endParaRPr>
          </a:p>
        </p:txBody>
      </p:sp>
      <p:sp>
        <p:nvSpPr>
          <p:cNvPr id="19" name="Freeform: Shape 18"/>
          <p:cNvSpPr/>
          <p:nvPr/>
        </p:nvSpPr>
        <p:spPr>
          <a:xfrm>
            <a:off x="2902962" y="235413"/>
            <a:ext cx="583862" cy="543264"/>
          </a:xfrm>
          <a:custGeom>
            <a:avLst/>
            <a:gdLst>
              <a:gd name="connsiteX0" fmla="*/ 39805 w 572466"/>
              <a:gd name="connsiteY0" fmla="*/ 53266 h 532660"/>
              <a:gd name="connsiteX1" fmla="*/ 13172 w 572466"/>
              <a:gd name="connsiteY1" fmla="*/ 479394 h 532660"/>
              <a:gd name="connsiteX2" fmla="*/ 30928 w 572466"/>
              <a:gd name="connsiteY2" fmla="*/ 506027 h 532660"/>
              <a:gd name="connsiteX3" fmla="*/ 22050 w 572466"/>
              <a:gd name="connsiteY3" fmla="*/ 417251 h 532660"/>
              <a:gd name="connsiteX4" fmla="*/ 13172 w 572466"/>
              <a:gd name="connsiteY4" fmla="*/ 346229 h 532660"/>
              <a:gd name="connsiteX5" fmla="*/ 22050 w 572466"/>
              <a:gd name="connsiteY5" fmla="*/ 159798 h 532660"/>
              <a:gd name="connsiteX6" fmla="*/ 39805 w 572466"/>
              <a:gd name="connsiteY6" fmla="*/ 97654 h 532660"/>
              <a:gd name="connsiteX7" fmla="*/ 57561 w 572466"/>
              <a:gd name="connsiteY7" fmla="*/ 79899 h 532660"/>
              <a:gd name="connsiteX8" fmla="*/ 101949 w 572466"/>
              <a:gd name="connsiteY8" fmla="*/ 8878 h 532660"/>
              <a:gd name="connsiteX9" fmla="*/ 137460 w 572466"/>
              <a:gd name="connsiteY9" fmla="*/ 0 h 532660"/>
              <a:gd name="connsiteX10" fmla="*/ 261747 w 572466"/>
              <a:gd name="connsiteY10" fmla="*/ 35511 h 532660"/>
              <a:gd name="connsiteX11" fmla="*/ 270625 w 572466"/>
              <a:gd name="connsiteY11" fmla="*/ 62144 h 532660"/>
              <a:gd name="connsiteX12" fmla="*/ 243992 w 572466"/>
              <a:gd name="connsiteY12" fmla="*/ 79899 h 532660"/>
              <a:gd name="connsiteX13" fmla="*/ 217359 w 572466"/>
              <a:gd name="connsiteY13" fmla="*/ 106532 h 532660"/>
              <a:gd name="connsiteX14" fmla="*/ 181848 w 572466"/>
              <a:gd name="connsiteY14" fmla="*/ 124288 h 532660"/>
              <a:gd name="connsiteX15" fmla="*/ 155215 w 572466"/>
              <a:gd name="connsiteY15" fmla="*/ 150921 h 532660"/>
              <a:gd name="connsiteX16" fmla="*/ 75316 w 572466"/>
              <a:gd name="connsiteY16" fmla="*/ 195309 h 532660"/>
              <a:gd name="connsiteX17" fmla="*/ 110827 w 572466"/>
              <a:gd name="connsiteY17" fmla="*/ 248575 h 532660"/>
              <a:gd name="connsiteX18" fmla="*/ 128582 w 572466"/>
              <a:gd name="connsiteY18" fmla="*/ 284086 h 532660"/>
              <a:gd name="connsiteX19" fmla="*/ 190726 w 572466"/>
              <a:gd name="connsiteY19" fmla="*/ 310719 h 532660"/>
              <a:gd name="connsiteX20" fmla="*/ 332769 w 572466"/>
              <a:gd name="connsiteY20" fmla="*/ 390618 h 532660"/>
              <a:gd name="connsiteX21" fmla="*/ 394912 w 572466"/>
              <a:gd name="connsiteY21" fmla="*/ 426128 h 532660"/>
              <a:gd name="connsiteX22" fmla="*/ 430423 w 572466"/>
              <a:gd name="connsiteY22" fmla="*/ 452761 h 532660"/>
              <a:gd name="connsiteX23" fmla="*/ 457056 w 572466"/>
              <a:gd name="connsiteY23" fmla="*/ 470517 h 532660"/>
              <a:gd name="connsiteX24" fmla="*/ 519200 w 572466"/>
              <a:gd name="connsiteY24" fmla="*/ 497150 h 532660"/>
              <a:gd name="connsiteX25" fmla="*/ 536955 w 572466"/>
              <a:gd name="connsiteY25" fmla="*/ 523783 h 532660"/>
              <a:gd name="connsiteX26" fmla="*/ 572466 w 572466"/>
              <a:gd name="connsiteY26" fmla="*/ 532660 h 53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2466" h="532660">
                <a:moveTo>
                  <a:pt x="39805" y="53266"/>
                </a:moveTo>
                <a:cubicBezTo>
                  <a:pt x="-23096" y="210520"/>
                  <a:pt x="5449" y="124152"/>
                  <a:pt x="13172" y="479394"/>
                </a:cubicBezTo>
                <a:cubicBezTo>
                  <a:pt x="13404" y="490061"/>
                  <a:pt x="25009" y="497149"/>
                  <a:pt x="30928" y="506027"/>
                </a:cubicBezTo>
                <a:cubicBezTo>
                  <a:pt x="27969" y="476435"/>
                  <a:pt x="25334" y="446809"/>
                  <a:pt x="22050" y="417251"/>
                </a:cubicBezTo>
                <a:cubicBezTo>
                  <a:pt x="19415" y="393539"/>
                  <a:pt x="13172" y="370087"/>
                  <a:pt x="13172" y="346229"/>
                </a:cubicBezTo>
                <a:cubicBezTo>
                  <a:pt x="13172" y="284015"/>
                  <a:pt x="17089" y="221814"/>
                  <a:pt x="22050" y="159798"/>
                </a:cubicBezTo>
                <a:cubicBezTo>
                  <a:pt x="22407" y="155338"/>
                  <a:pt x="35347" y="105085"/>
                  <a:pt x="39805" y="97654"/>
                </a:cubicBezTo>
                <a:cubicBezTo>
                  <a:pt x="44111" y="90477"/>
                  <a:pt x="51642" y="85817"/>
                  <a:pt x="57561" y="79899"/>
                </a:cubicBezTo>
                <a:cubicBezTo>
                  <a:pt x="71835" y="37075"/>
                  <a:pt x="63651" y="25291"/>
                  <a:pt x="101949" y="8878"/>
                </a:cubicBezTo>
                <a:cubicBezTo>
                  <a:pt x="113164" y="4072"/>
                  <a:pt x="125623" y="2959"/>
                  <a:pt x="137460" y="0"/>
                </a:cubicBezTo>
                <a:cubicBezTo>
                  <a:pt x="187430" y="5552"/>
                  <a:pt x="224695" y="-1541"/>
                  <a:pt x="261747" y="35511"/>
                </a:cubicBezTo>
                <a:cubicBezTo>
                  <a:pt x="268364" y="42128"/>
                  <a:pt x="267666" y="53266"/>
                  <a:pt x="270625" y="62144"/>
                </a:cubicBezTo>
                <a:cubicBezTo>
                  <a:pt x="261747" y="68062"/>
                  <a:pt x="252189" y="73069"/>
                  <a:pt x="243992" y="79899"/>
                </a:cubicBezTo>
                <a:cubicBezTo>
                  <a:pt x="234347" y="87936"/>
                  <a:pt x="227575" y="99235"/>
                  <a:pt x="217359" y="106532"/>
                </a:cubicBezTo>
                <a:cubicBezTo>
                  <a:pt x="206590" y="114224"/>
                  <a:pt x="192617" y="116596"/>
                  <a:pt x="181848" y="124288"/>
                </a:cubicBezTo>
                <a:cubicBezTo>
                  <a:pt x="171632" y="131585"/>
                  <a:pt x="165125" y="143213"/>
                  <a:pt x="155215" y="150921"/>
                </a:cubicBezTo>
                <a:cubicBezTo>
                  <a:pt x="109427" y="186533"/>
                  <a:pt x="115499" y="181914"/>
                  <a:pt x="75316" y="195309"/>
                </a:cubicBezTo>
                <a:cubicBezTo>
                  <a:pt x="94361" y="252442"/>
                  <a:pt x="69263" y="190385"/>
                  <a:pt x="110827" y="248575"/>
                </a:cubicBezTo>
                <a:cubicBezTo>
                  <a:pt x="118519" y="259344"/>
                  <a:pt x="118136" y="275961"/>
                  <a:pt x="128582" y="284086"/>
                </a:cubicBezTo>
                <a:cubicBezTo>
                  <a:pt x="146371" y="297922"/>
                  <a:pt x="170263" y="301275"/>
                  <a:pt x="190726" y="310719"/>
                </a:cubicBezTo>
                <a:cubicBezTo>
                  <a:pt x="251488" y="338763"/>
                  <a:pt x="267600" y="351517"/>
                  <a:pt x="332769" y="390618"/>
                </a:cubicBezTo>
                <a:cubicBezTo>
                  <a:pt x="367875" y="443279"/>
                  <a:pt x="327360" y="396105"/>
                  <a:pt x="394912" y="426128"/>
                </a:cubicBezTo>
                <a:cubicBezTo>
                  <a:pt x="408433" y="432137"/>
                  <a:pt x="418383" y="444161"/>
                  <a:pt x="430423" y="452761"/>
                </a:cubicBezTo>
                <a:cubicBezTo>
                  <a:pt x="439105" y="458963"/>
                  <a:pt x="447513" y="465745"/>
                  <a:pt x="457056" y="470517"/>
                </a:cubicBezTo>
                <a:cubicBezTo>
                  <a:pt x="477214" y="480596"/>
                  <a:pt x="498485" y="488272"/>
                  <a:pt x="519200" y="497150"/>
                </a:cubicBezTo>
                <a:cubicBezTo>
                  <a:pt x="525118" y="506028"/>
                  <a:pt x="528077" y="517865"/>
                  <a:pt x="536955" y="523783"/>
                </a:cubicBezTo>
                <a:cubicBezTo>
                  <a:pt x="547107" y="530551"/>
                  <a:pt x="572466" y="532660"/>
                  <a:pt x="572466" y="53266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kern="0">
              <a:solidFill>
                <a:sysClr val="windowText" lastClr="000000"/>
              </a:solidFill>
            </a:endParaRPr>
          </a:p>
        </p:txBody>
      </p:sp>
      <p:grpSp>
        <p:nvGrpSpPr>
          <p:cNvPr id="3" name="Group 2"/>
          <p:cNvGrpSpPr/>
          <p:nvPr/>
        </p:nvGrpSpPr>
        <p:grpSpPr>
          <a:xfrm>
            <a:off x="3477705" y="244468"/>
            <a:ext cx="633873" cy="534209"/>
            <a:chOff x="3408959" y="239697"/>
            <a:chExt cx="621501" cy="523782"/>
          </a:xfrm>
        </p:grpSpPr>
        <p:sp>
          <p:nvSpPr>
            <p:cNvPr id="20" name="Freeform: Shape 19"/>
            <p:cNvSpPr/>
            <p:nvPr/>
          </p:nvSpPr>
          <p:spPr>
            <a:xfrm>
              <a:off x="3408959" y="239697"/>
              <a:ext cx="621501" cy="523782"/>
            </a:xfrm>
            <a:custGeom>
              <a:avLst/>
              <a:gdLst>
                <a:gd name="connsiteX0" fmla="*/ 381804 w 621501"/>
                <a:gd name="connsiteY0" fmla="*/ 17755 h 523782"/>
                <a:gd name="connsiteX1" fmla="*/ 239761 w 621501"/>
                <a:gd name="connsiteY1" fmla="*/ 0 h 523782"/>
                <a:gd name="connsiteX2" fmla="*/ 97718 w 621501"/>
                <a:gd name="connsiteY2" fmla="*/ 8877 h 523782"/>
                <a:gd name="connsiteX3" fmla="*/ 62208 w 621501"/>
                <a:gd name="connsiteY3" fmla="*/ 17755 h 523782"/>
                <a:gd name="connsiteX4" fmla="*/ 8942 w 621501"/>
                <a:gd name="connsiteY4" fmla="*/ 53266 h 523782"/>
                <a:gd name="connsiteX5" fmla="*/ 64 w 621501"/>
                <a:gd name="connsiteY5" fmla="*/ 97654 h 523782"/>
                <a:gd name="connsiteX6" fmla="*/ 53330 w 621501"/>
                <a:gd name="connsiteY6" fmla="*/ 301841 h 523782"/>
                <a:gd name="connsiteX7" fmla="*/ 62208 w 621501"/>
                <a:gd name="connsiteY7" fmla="*/ 363984 h 523782"/>
                <a:gd name="connsiteX8" fmla="*/ 79963 w 621501"/>
                <a:gd name="connsiteY8" fmla="*/ 381740 h 523782"/>
                <a:gd name="connsiteX9" fmla="*/ 124351 w 621501"/>
                <a:gd name="connsiteY9" fmla="*/ 443883 h 523782"/>
                <a:gd name="connsiteX10" fmla="*/ 133229 w 621501"/>
                <a:gd name="connsiteY10" fmla="*/ 470516 h 523782"/>
                <a:gd name="connsiteX11" fmla="*/ 142107 w 621501"/>
                <a:gd name="connsiteY11" fmla="*/ 506027 h 523782"/>
                <a:gd name="connsiteX12" fmla="*/ 168740 w 621501"/>
                <a:gd name="connsiteY12" fmla="*/ 523782 h 523782"/>
                <a:gd name="connsiteX13" fmla="*/ 195373 w 621501"/>
                <a:gd name="connsiteY13" fmla="*/ 497149 h 523782"/>
                <a:gd name="connsiteX14" fmla="*/ 222006 w 621501"/>
                <a:gd name="connsiteY14" fmla="*/ 479394 h 523782"/>
                <a:gd name="connsiteX15" fmla="*/ 239761 w 621501"/>
                <a:gd name="connsiteY15" fmla="*/ 452761 h 523782"/>
                <a:gd name="connsiteX16" fmla="*/ 301905 w 621501"/>
                <a:gd name="connsiteY16" fmla="*/ 443883 h 523782"/>
                <a:gd name="connsiteX17" fmla="*/ 346293 w 621501"/>
                <a:gd name="connsiteY17" fmla="*/ 435006 h 523782"/>
                <a:gd name="connsiteX18" fmla="*/ 372926 w 621501"/>
                <a:gd name="connsiteY18" fmla="*/ 417250 h 523782"/>
                <a:gd name="connsiteX19" fmla="*/ 443947 w 621501"/>
                <a:gd name="connsiteY19" fmla="*/ 399495 h 523782"/>
                <a:gd name="connsiteX20" fmla="*/ 497213 w 621501"/>
                <a:gd name="connsiteY20" fmla="*/ 372862 h 523782"/>
                <a:gd name="connsiteX21" fmla="*/ 621501 w 621501"/>
                <a:gd name="connsiteY21" fmla="*/ 355107 h 52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21501" h="523782">
                  <a:moveTo>
                    <a:pt x="381804" y="17755"/>
                  </a:moveTo>
                  <a:cubicBezTo>
                    <a:pt x="337942" y="10444"/>
                    <a:pt x="282444" y="0"/>
                    <a:pt x="239761" y="0"/>
                  </a:cubicBezTo>
                  <a:cubicBezTo>
                    <a:pt x="192321" y="0"/>
                    <a:pt x="145066" y="5918"/>
                    <a:pt x="97718" y="8877"/>
                  </a:cubicBezTo>
                  <a:cubicBezTo>
                    <a:pt x="85881" y="11836"/>
                    <a:pt x="72360" y="10987"/>
                    <a:pt x="62208" y="17755"/>
                  </a:cubicBezTo>
                  <a:cubicBezTo>
                    <a:pt x="-11361" y="66802"/>
                    <a:pt x="110887" y="27778"/>
                    <a:pt x="8942" y="53266"/>
                  </a:cubicBezTo>
                  <a:cubicBezTo>
                    <a:pt x="5983" y="68062"/>
                    <a:pt x="-729" y="82586"/>
                    <a:pt x="64" y="97654"/>
                  </a:cubicBezTo>
                  <a:cubicBezTo>
                    <a:pt x="6268" y="215530"/>
                    <a:pt x="11737" y="208258"/>
                    <a:pt x="53330" y="301841"/>
                  </a:cubicBezTo>
                  <a:cubicBezTo>
                    <a:pt x="56289" y="322555"/>
                    <a:pt x="55591" y="344133"/>
                    <a:pt x="62208" y="363984"/>
                  </a:cubicBezTo>
                  <a:cubicBezTo>
                    <a:pt x="64855" y="371925"/>
                    <a:pt x="74824" y="375133"/>
                    <a:pt x="79963" y="381740"/>
                  </a:cubicBezTo>
                  <a:cubicBezTo>
                    <a:pt x="95591" y="401834"/>
                    <a:pt x="109555" y="423169"/>
                    <a:pt x="124351" y="443883"/>
                  </a:cubicBezTo>
                  <a:cubicBezTo>
                    <a:pt x="127310" y="452761"/>
                    <a:pt x="130658" y="461518"/>
                    <a:pt x="133229" y="470516"/>
                  </a:cubicBezTo>
                  <a:cubicBezTo>
                    <a:pt x="136581" y="482248"/>
                    <a:pt x="135339" y="495875"/>
                    <a:pt x="142107" y="506027"/>
                  </a:cubicBezTo>
                  <a:cubicBezTo>
                    <a:pt x="148025" y="514905"/>
                    <a:pt x="159862" y="517864"/>
                    <a:pt x="168740" y="523782"/>
                  </a:cubicBezTo>
                  <a:cubicBezTo>
                    <a:pt x="177618" y="514904"/>
                    <a:pt x="185728" y="505186"/>
                    <a:pt x="195373" y="497149"/>
                  </a:cubicBezTo>
                  <a:cubicBezTo>
                    <a:pt x="203570" y="490319"/>
                    <a:pt x="214461" y="486939"/>
                    <a:pt x="222006" y="479394"/>
                  </a:cubicBezTo>
                  <a:cubicBezTo>
                    <a:pt x="229551" y="471849"/>
                    <a:pt x="230011" y="457094"/>
                    <a:pt x="239761" y="452761"/>
                  </a:cubicBezTo>
                  <a:cubicBezTo>
                    <a:pt x="258882" y="444262"/>
                    <a:pt x="281265" y="447323"/>
                    <a:pt x="301905" y="443883"/>
                  </a:cubicBezTo>
                  <a:cubicBezTo>
                    <a:pt x="316789" y="441402"/>
                    <a:pt x="331497" y="437965"/>
                    <a:pt x="346293" y="435006"/>
                  </a:cubicBezTo>
                  <a:cubicBezTo>
                    <a:pt x="355171" y="429087"/>
                    <a:pt x="363383" y="422022"/>
                    <a:pt x="372926" y="417250"/>
                  </a:cubicBezTo>
                  <a:cubicBezTo>
                    <a:pt x="391121" y="408153"/>
                    <a:pt x="427071" y="402870"/>
                    <a:pt x="443947" y="399495"/>
                  </a:cubicBezTo>
                  <a:cubicBezTo>
                    <a:pt x="467337" y="376106"/>
                    <a:pt x="457947" y="379406"/>
                    <a:pt x="497213" y="372862"/>
                  </a:cubicBezTo>
                  <a:cubicBezTo>
                    <a:pt x="538494" y="365982"/>
                    <a:pt x="621501" y="355107"/>
                    <a:pt x="621501" y="355107"/>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kern="0">
                <a:solidFill>
                  <a:sysClr val="windowText" lastClr="000000"/>
                </a:solidFill>
              </a:endParaRPr>
            </a:p>
          </p:txBody>
        </p:sp>
        <p:sp>
          <p:nvSpPr>
            <p:cNvPr id="21" name="Freeform: Shape 20"/>
            <p:cNvSpPr/>
            <p:nvPr/>
          </p:nvSpPr>
          <p:spPr>
            <a:xfrm>
              <a:off x="3471167" y="488272"/>
              <a:ext cx="293026" cy="106532"/>
            </a:xfrm>
            <a:custGeom>
              <a:avLst/>
              <a:gdLst>
                <a:gd name="connsiteX0" fmla="*/ 0 w 293026"/>
                <a:gd name="connsiteY0" fmla="*/ 106532 h 106532"/>
                <a:gd name="connsiteX1" fmla="*/ 79899 w 293026"/>
                <a:gd name="connsiteY1" fmla="*/ 88776 h 106532"/>
                <a:gd name="connsiteX2" fmla="*/ 159798 w 293026"/>
                <a:gd name="connsiteY2" fmla="*/ 53266 h 106532"/>
                <a:gd name="connsiteX3" fmla="*/ 275207 w 293026"/>
                <a:gd name="connsiteY3" fmla="*/ 26633 h 106532"/>
                <a:gd name="connsiteX4" fmla="*/ 292963 w 293026"/>
                <a:gd name="connsiteY4" fmla="*/ 0 h 106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026" h="106532">
                  <a:moveTo>
                    <a:pt x="0" y="106532"/>
                  </a:moveTo>
                  <a:cubicBezTo>
                    <a:pt x="7901" y="104952"/>
                    <a:pt x="68929" y="93478"/>
                    <a:pt x="79899" y="88776"/>
                  </a:cubicBezTo>
                  <a:cubicBezTo>
                    <a:pt x="144991" y="60880"/>
                    <a:pt x="56265" y="73974"/>
                    <a:pt x="159798" y="53266"/>
                  </a:cubicBezTo>
                  <a:cubicBezTo>
                    <a:pt x="257750" y="33675"/>
                    <a:pt x="219944" y="45053"/>
                    <a:pt x="275207" y="26633"/>
                  </a:cubicBezTo>
                  <a:cubicBezTo>
                    <a:pt x="295055" y="6785"/>
                    <a:pt x="292963" y="17247"/>
                    <a:pt x="292963"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kern="0">
                <a:solidFill>
                  <a:sysClr val="windowText" lastClr="000000"/>
                </a:solidFill>
              </a:endParaRPr>
            </a:p>
          </p:txBody>
        </p:sp>
      </p:grpSp>
      <p:grpSp>
        <p:nvGrpSpPr>
          <p:cNvPr id="12" name="Group 11"/>
          <p:cNvGrpSpPr/>
          <p:nvPr/>
        </p:nvGrpSpPr>
        <p:grpSpPr>
          <a:xfrm>
            <a:off x="1395257" y="4599625"/>
            <a:ext cx="1584522" cy="1222354"/>
            <a:chOff x="1367159" y="4509846"/>
            <a:chExt cx="1553594" cy="1198495"/>
          </a:xfrm>
        </p:grpSpPr>
        <p:sp>
          <p:nvSpPr>
            <p:cNvPr id="22" name="Freeform: Shape 21"/>
            <p:cNvSpPr/>
            <p:nvPr/>
          </p:nvSpPr>
          <p:spPr>
            <a:xfrm>
              <a:off x="1367159" y="4625265"/>
              <a:ext cx="1003177" cy="1083076"/>
            </a:xfrm>
            <a:custGeom>
              <a:avLst/>
              <a:gdLst>
                <a:gd name="connsiteX0" fmla="*/ 905523 w 1003177"/>
                <a:gd name="connsiteY0" fmla="*/ 0 h 1083076"/>
                <a:gd name="connsiteX1" fmla="*/ 914400 w 1003177"/>
                <a:gd name="connsiteY1" fmla="*/ 44389 h 1083076"/>
                <a:gd name="connsiteX2" fmla="*/ 941033 w 1003177"/>
                <a:gd name="connsiteY2" fmla="*/ 71022 h 1083076"/>
                <a:gd name="connsiteX3" fmla="*/ 949911 w 1003177"/>
                <a:gd name="connsiteY3" fmla="*/ 142043 h 1083076"/>
                <a:gd name="connsiteX4" fmla="*/ 967666 w 1003177"/>
                <a:gd name="connsiteY4" fmla="*/ 168676 h 1083076"/>
                <a:gd name="connsiteX5" fmla="*/ 985422 w 1003177"/>
                <a:gd name="connsiteY5" fmla="*/ 239698 h 1083076"/>
                <a:gd name="connsiteX6" fmla="*/ 1003177 w 1003177"/>
                <a:gd name="connsiteY6" fmla="*/ 266331 h 1083076"/>
                <a:gd name="connsiteX7" fmla="*/ 985422 w 1003177"/>
                <a:gd name="connsiteY7" fmla="*/ 461639 h 1083076"/>
                <a:gd name="connsiteX8" fmla="*/ 958789 w 1003177"/>
                <a:gd name="connsiteY8" fmla="*/ 523783 h 1083076"/>
                <a:gd name="connsiteX9" fmla="*/ 923278 w 1003177"/>
                <a:gd name="connsiteY9" fmla="*/ 603682 h 1083076"/>
                <a:gd name="connsiteX10" fmla="*/ 861134 w 1003177"/>
                <a:gd name="connsiteY10" fmla="*/ 683581 h 1083076"/>
                <a:gd name="connsiteX11" fmla="*/ 798991 w 1003177"/>
                <a:gd name="connsiteY11" fmla="*/ 790113 h 1083076"/>
                <a:gd name="connsiteX12" fmla="*/ 772358 w 1003177"/>
                <a:gd name="connsiteY12" fmla="*/ 816746 h 1083076"/>
                <a:gd name="connsiteX13" fmla="*/ 692459 w 1003177"/>
                <a:gd name="connsiteY13" fmla="*/ 878890 h 1083076"/>
                <a:gd name="connsiteX14" fmla="*/ 648070 w 1003177"/>
                <a:gd name="connsiteY14" fmla="*/ 923278 h 1083076"/>
                <a:gd name="connsiteX15" fmla="*/ 523783 w 1003177"/>
                <a:gd name="connsiteY15" fmla="*/ 1012055 h 1083076"/>
                <a:gd name="connsiteX16" fmla="*/ 470517 w 1003177"/>
                <a:gd name="connsiteY16" fmla="*/ 1047566 h 1083076"/>
                <a:gd name="connsiteX17" fmla="*/ 372862 w 1003177"/>
                <a:gd name="connsiteY17" fmla="*/ 1074199 h 1083076"/>
                <a:gd name="connsiteX18" fmla="*/ 292963 w 1003177"/>
                <a:gd name="connsiteY18" fmla="*/ 1083076 h 1083076"/>
                <a:gd name="connsiteX19" fmla="*/ 115410 w 1003177"/>
                <a:gd name="connsiteY19" fmla="*/ 1074199 h 1083076"/>
                <a:gd name="connsiteX20" fmla="*/ 97655 w 1003177"/>
                <a:gd name="connsiteY20" fmla="*/ 1047566 h 1083076"/>
                <a:gd name="connsiteX21" fmla="*/ 71022 w 1003177"/>
                <a:gd name="connsiteY21" fmla="*/ 1038688 h 1083076"/>
                <a:gd name="connsiteX22" fmla="*/ 62144 w 1003177"/>
                <a:gd name="connsiteY22" fmla="*/ 1003177 h 1083076"/>
                <a:gd name="connsiteX23" fmla="*/ 17756 w 1003177"/>
                <a:gd name="connsiteY23" fmla="*/ 941033 h 1083076"/>
                <a:gd name="connsiteX24" fmla="*/ 0 w 1003177"/>
                <a:gd name="connsiteY24" fmla="*/ 914400 h 1083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3177" h="1083076">
                  <a:moveTo>
                    <a:pt x="905523" y="0"/>
                  </a:moveTo>
                  <a:cubicBezTo>
                    <a:pt x="908482" y="14796"/>
                    <a:pt x="907652" y="30893"/>
                    <a:pt x="914400" y="44389"/>
                  </a:cubicBezTo>
                  <a:cubicBezTo>
                    <a:pt x="920015" y="55619"/>
                    <a:pt x="936742" y="59223"/>
                    <a:pt x="941033" y="71022"/>
                  </a:cubicBezTo>
                  <a:cubicBezTo>
                    <a:pt x="949186" y="93443"/>
                    <a:pt x="943634" y="119026"/>
                    <a:pt x="949911" y="142043"/>
                  </a:cubicBezTo>
                  <a:cubicBezTo>
                    <a:pt x="952718" y="152337"/>
                    <a:pt x="962894" y="159133"/>
                    <a:pt x="967666" y="168676"/>
                  </a:cubicBezTo>
                  <a:cubicBezTo>
                    <a:pt x="984096" y="201536"/>
                    <a:pt x="970226" y="199175"/>
                    <a:pt x="985422" y="239698"/>
                  </a:cubicBezTo>
                  <a:cubicBezTo>
                    <a:pt x="989168" y="249688"/>
                    <a:pt x="997259" y="257453"/>
                    <a:pt x="1003177" y="266331"/>
                  </a:cubicBezTo>
                  <a:cubicBezTo>
                    <a:pt x="1002723" y="273136"/>
                    <a:pt x="995973" y="424710"/>
                    <a:pt x="985422" y="461639"/>
                  </a:cubicBezTo>
                  <a:cubicBezTo>
                    <a:pt x="979231" y="483309"/>
                    <a:pt x="967159" y="502858"/>
                    <a:pt x="958789" y="523783"/>
                  </a:cubicBezTo>
                  <a:cubicBezTo>
                    <a:pt x="943321" y="562453"/>
                    <a:pt x="954759" y="556461"/>
                    <a:pt x="923278" y="603682"/>
                  </a:cubicBezTo>
                  <a:cubicBezTo>
                    <a:pt x="904562" y="631756"/>
                    <a:pt x="878135" y="654437"/>
                    <a:pt x="861134" y="683581"/>
                  </a:cubicBezTo>
                  <a:cubicBezTo>
                    <a:pt x="840420" y="719092"/>
                    <a:pt x="828061" y="761043"/>
                    <a:pt x="798991" y="790113"/>
                  </a:cubicBezTo>
                  <a:cubicBezTo>
                    <a:pt x="790113" y="798991"/>
                    <a:pt x="782003" y="808709"/>
                    <a:pt x="772358" y="816746"/>
                  </a:cubicBezTo>
                  <a:cubicBezTo>
                    <a:pt x="746438" y="838346"/>
                    <a:pt x="716317" y="855032"/>
                    <a:pt x="692459" y="878890"/>
                  </a:cubicBezTo>
                  <a:cubicBezTo>
                    <a:pt x="677663" y="893686"/>
                    <a:pt x="664494" y="910312"/>
                    <a:pt x="648070" y="923278"/>
                  </a:cubicBezTo>
                  <a:cubicBezTo>
                    <a:pt x="608110" y="954826"/>
                    <a:pt x="565492" y="982859"/>
                    <a:pt x="523783" y="1012055"/>
                  </a:cubicBezTo>
                  <a:cubicBezTo>
                    <a:pt x="506301" y="1024292"/>
                    <a:pt x="490761" y="1040818"/>
                    <a:pt x="470517" y="1047566"/>
                  </a:cubicBezTo>
                  <a:cubicBezTo>
                    <a:pt x="435136" y="1059359"/>
                    <a:pt x="415406" y="1066691"/>
                    <a:pt x="372862" y="1074199"/>
                  </a:cubicBezTo>
                  <a:cubicBezTo>
                    <a:pt x="346473" y="1078856"/>
                    <a:pt x="319596" y="1080117"/>
                    <a:pt x="292963" y="1083076"/>
                  </a:cubicBezTo>
                  <a:cubicBezTo>
                    <a:pt x="233779" y="1080117"/>
                    <a:pt x="173712" y="1084799"/>
                    <a:pt x="115410" y="1074199"/>
                  </a:cubicBezTo>
                  <a:cubicBezTo>
                    <a:pt x="104913" y="1072290"/>
                    <a:pt x="105986" y="1054231"/>
                    <a:pt x="97655" y="1047566"/>
                  </a:cubicBezTo>
                  <a:cubicBezTo>
                    <a:pt x="90348" y="1041720"/>
                    <a:pt x="79900" y="1041647"/>
                    <a:pt x="71022" y="1038688"/>
                  </a:cubicBezTo>
                  <a:cubicBezTo>
                    <a:pt x="68063" y="1026851"/>
                    <a:pt x="66950" y="1014392"/>
                    <a:pt x="62144" y="1003177"/>
                  </a:cubicBezTo>
                  <a:cubicBezTo>
                    <a:pt x="57817" y="993080"/>
                    <a:pt x="20788" y="945076"/>
                    <a:pt x="17756" y="941033"/>
                  </a:cubicBezTo>
                  <a:cubicBezTo>
                    <a:pt x="7942" y="911593"/>
                    <a:pt x="18236" y="914400"/>
                    <a:pt x="0" y="91440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kern="0">
                <a:solidFill>
                  <a:sysClr val="windowText" lastClr="000000"/>
                </a:solidFill>
              </a:endParaRPr>
            </a:p>
          </p:txBody>
        </p:sp>
        <p:sp>
          <p:nvSpPr>
            <p:cNvPr id="24" name="Freeform: Shape 23"/>
            <p:cNvSpPr/>
            <p:nvPr/>
          </p:nvSpPr>
          <p:spPr>
            <a:xfrm>
              <a:off x="1597981" y="4509846"/>
              <a:ext cx="1322772" cy="266340"/>
            </a:xfrm>
            <a:custGeom>
              <a:avLst/>
              <a:gdLst>
                <a:gd name="connsiteX0" fmla="*/ 0 w 1322772"/>
                <a:gd name="connsiteY0" fmla="*/ 266340 h 266340"/>
                <a:gd name="connsiteX1" fmla="*/ 204186 w 1322772"/>
                <a:gd name="connsiteY1" fmla="*/ 239707 h 266340"/>
                <a:gd name="connsiteX2" fmla="*/ 701336 w 1322772"/>
                <a:gd name="connsiteY2" fmla="*/ 195319 h 266340"/>
                <a:gd name="connsiteX3" fmla="*/ 1003176 w 1322772"/>
                <a:gd name="connsiteY3" fmla="*/ 133175 h 266340"/>
                <a:gd name="connsiteX4" fmla="*/ 1207363 w 1322772"/>
                <a:gd name="connsiteY4" fmla="*/ 62154 h 266340"/>
                <a:gd name="connsiteX5" fmla="*/ 1260629 w 1322772"/>
                <a:gd name="connsiteY5" fmla="*/ 35521 h 266340"/>
                <a:gd name="connsiteX6" fmla="*/ 1322772 w 1322772"/>
                <a:gd name="connsiteY6" fmla="*/ 10 h 266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2772" h="266340">
                  <a:moveTo>
                    <a:pt x="0" y="266340"/>
                  </a:moveTo>
                  <a:cubicBezTo>
                    <a:pt x="364470" y="233209"/>
                    <a:pt x="-188974" y="285961"/>
                    <a:pt x="204186" y="239707"/>
                  </a:cubicBezTo>
                  <a:cubicBezTo>
                    <a:pt x="498899" y="205035"/>
                    <a:pt x="478753" y="208413"/>
                    <a:pt x="701336" y="195319"/>
                  </a:cubicBezTo>
                  <a:cubicBezTo>
                    <a:pt x="782880" y="180493"/>
                    <a:pt x="915302" y="160792"/>
                    <a:pt x="1003176" y="133175"/>
                  </a:cubicBezTo>
                  <a:cubicBezTo>
                    <a:pt x="1071923" y="111569"/>
                    <a:pt x="1142909" y="94381"/>
                    <a:pt x="1207363" y="62154"/>
                  </a:cubicBezTo>
                  <a:cubicBezTo>
                    <a:pt x="1225118" y="53276"/>
                    <a:pt x="1243482" y="45523"/>
                    <a:pt x="1260629" y="35521"/>
                  </a:cubicBezTo>
                  <a:cubicBezTo>
                    <a:pt x="1324318" y="-1631"/>
                    <a:pt x="1291452" y="10"/>
                    <a:pt x="1322772" y="1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kern="0">
                <a:solidFill>
                  <a:sysClr val="windowText" lastClr="000000"/>
                </a:solidFill>
              </a:endParaRPr>
            </a:p>
          </p:txBody>
        </p:sp>
      </p:grpSp>
      <p:sp>
        <p:nvSpPr>
          <p:cNvPr id="25" name="Freeform: Shape 24"/>
          <p:cNvSpPr/>
          <p:nvPr/>
        </p:nvSpPr>
        <p:spPr>
          <a:xfrm>
            <a:off x="2599495" y="5206149"/>
            <a:ext cx="570499" cy="824271"/>
          </a:xfrm>
          <a:custGeom>
            <a:avLst/>
            <a:gdLst>
              <a:gd name="connsiteX0" fmla="*/ 381740 w 559364"/>
              <a:gd name="connsiteY0" fmla="*/ 17884 h 808182"/>
              <a:gd name="connsiteX1" fmla="*/ 328474 w 559364"/>
              <a:gd name="connsiteY1" fmla="*/ 128 h 808182"/>
              <a:gd name="connsiteX2" fmla="*/ 292963 w 559364"/>
              <a:gd name="connsiteY2" fmla="*/ 9006 h 808182"/>
              <a:gd name="connsiteX3" fmla="*/ 239697 w 559364"/>
              <a:gd name="connsiteY3" fmla="*/ 17884 h 808182"/>
              <a:gd name="connsiteX4" fmla="*/ 177554 w 559364"/>
              <a:gd name="connsiteY4" fmla="*/ 44517 h 808182"/>
              <a:gd name="connsiteX5" fmla="*/ 142043 w 559364"/>
              <a:gd name="connsiteY5" fmla="*/ 62272 h 808182"/>
              <a:gd name="connsiteX6" fmla="*/ 88777 w 559364"/>
              <a:gd name="connsiteY6" fmla="*/ 80027 h 808182"/>
              <a:gd name="connsiteX7" fmla="*/ 35511 w 559364"/>
              <a:gd name="connsiteY7" fmla="*/ 97783 h 808182"/>
              <a:gd name="connsiteX8" fmla="*/ 26633 w 559364"/>
              <a:gd name="connsiteY8" fmla="*/ 204315 h 808182"/>
              <a:gd name="connsiteX9" fmla="*/ 8878 w 559364"/>
              <a:gd name="connsiteY9" fmla="*/ 266458 h 808182"/>
              <a:gd name="connsiteX10" fmla="*/ 35511 w 559364"/>
              <a:gd name="connsiteY10" fmla="*/ 328602 h 808182"/>
              <a:gd name="connsiteX11" fmla="*/ 88777 w 559364"/>
              <a:gd name="connsiteY11" fmla="*/ 328602 h 808182"/>
              <a:gd name="connsiteX12" fmla="*/ 204187 w 559364"/>
              <a:gd name="connsiteY12" fmla="*/ 337480 h 808182"/>
              <a:gd name="connsiteX13" fmla="*/ 248575 w 559364"/>
              <a:gd name="connsiteY13" fmla="*/ 346357 h 808182"/>
              <a:gd name="connsiteX14" fmla="*/ 159798 w 559364"/>
              <a:gd name="connsiteY14" fmla="*/ 355235 h 808182"/>
              <a:gd name="connsiteX15" fmla="*/ 142043 w 559364"/>
              <a:gd name="connsiteY15" fmla="*/ 381868 h 808182"/>
              <a:gd name="connsiteX16" fmla="*/ 115410 w 559364"/>
              <a:gd name="connsiteY16" fmla="*/ 399623 h 808182"/>
              <a:gd name="connsiteX17" fmla="*/ 106532 w 559364"/>
              <a:gd name="connsiteY17" fmla="*/ 426256 h 808182"/>
              <a:gd name="connsiteX18" fmla="*/ 88777 w 559364"/>
              <a:gd name="connsiteY18" fmla="*/ 523911 h 808182"/>
              <a:gd name="connsiteX19" fmla="*/ 44389 w 559364"/>
              <a:gd name="connsiteY19" fmla="*/ 594932 h 808182"/>
              <a:gd name="connsiteX20" fmla="*/ 8878 w 559364"/>
              <a:gd name="connsiteY20" fmla="*/ 683709 h 808182"/>
              <a:gd name="connsiteX21" fmla="*/ 0 w 559364"/>
              <a:gd name="connsiteY21" fmla="*/ 710342 h 808182"/>
              <a:gd name="connsiteX22" fmla="*/ 8878 w 559364"/>
              <a:gd name="connsiteY22" fmla="*/ 745852 h 808182"/>
              <a:gd name="connsiteX23" fmla="*/ 44389 w 559364"/>
              <a:gd name="connsiteY23" fmla="*/ 763608 h 808182"/>
              <a:gd name="connsiteX24" fmla="*/ 124288 w 559364"/>
              <a:gd name="connsiteY24" fmla="*/ 781363 h 808182"/>
              <a:gd name="connsiteX25" fmla="*/ 417251 w 559364"/>
              <a:gd name="connsiteY25" fmla="*/ 807996 h 808182"/>
              <a:gd name="connsiteX26" fmla="*/ 523783 w 559364"/>
              <a:gd name="connsiteY26" fmla="*/ 781363 h 808182"/>
              <a:gd name="connsiteX27" fmla="*/ 532660 w 559364"/>
              <a:gd name="connsiteY27" fmla="*/ 745852 h 808182"/>
              <a:gd name="connsiteX28" fmla="*/ 559293 w 559364"/>
              <a:gd name="connsiteY28" fmla="*/ 728097 h 808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9364" h="808182">
                <a:moveTo>
                  <a:pt x="381740" y="17884"/>
                </a:moveTo>
                <a:cubicBezTo>
                  <a:pt x="363985" y="11965"/>
                  <a:pt x="347097" y="1990"/>
                  <a:pt x="328474" y="128"/>
                </a:cubicBezTo>
                <a:cubicBezTo>
                  <a:pt x="316333" y="-1086"/>
                  <a:pt x="304927" y="6613"/>
                  <a:pt x="292963" y="9006"/>
                </a:cubicBezTo>
                <a:cubicBezTo>
                  <a:pt x="275312" y="12536"/>
                  <a:pt x="257452" y="14925"/>
                  <a:pt x="239697" y="17884"/>
                </a:cubicBezTo>
                <a:cubicBezTo>
                  <a:pt x="218983" y="26762"/>
                  <a:pt x="198071" y="35191"/>
                  <a:pt x="177554" y="44517"/>
                </a:cubicBezTo>
                <a:cubicBezTo>
                  <a:pt x="165506" y="49993"/>
                  <a:pt x="154331" y="57357"/>
                  <a:pt x="142043" y="62272"/>
                </a:cubicBezTo>
                <a:cubicBezTo>
                  <a:pt x="124666" y="69223"/>
                  <a:pt x="106532" y="74109"/>
                  <a:pt x="88777" y="80027"/>
                </a:cubicBezTo>
                <a:lnTo>
                  <a:pt x="35511" y="97783"/>
                </a:lnTo>
                <a:cubicBezTo>
                  <a:pt x="32552" y="133294"/>
                  <a:pt x="32191" y="169117"/>
                  <a:pt x="26633" y="204315"/>
                </a:cubicBezTo>
                <a:cubicBezTo>
                  <a:pt x="23273" y="225595"/>
                  <a:pt x="11021" y="245022"/>
                  <a:pt x="8878" y="266458"/>
                </a:cubicBezTo>
                <a:cubicBezTo>
                  <a:pt x="7790" y="277342"/>
                  <a:pt x="33584" y="324749"/>
                  <a:pt x="35511" y="328602"/>
                </a:cubicBezTo>
                <a:cubicBezTo>
                  <a:pt x="87163" y="311384"/>
                  <a:pt x="37125" y="322145"/>
                  <a:pt x="88777" y="328602"/>
                </a:cubicBezTo>
                <a:cubicBezTo>
                  <a:pt x="127063" y="333388"/>
                  <a:pt x="165717" y="334521"/>
                  <a:pt x="204187" y="337480"/>
                </a:cubicBezTo>
                <a:cubicBezTo>
                  <a:pt x="218983" y="340439"/>
                  <a:pt x="262585" y="340753"/>
                  <a:pt x="248575" y="346357"/>
                </a:cubicBezTo>
                <a:cubicBezTo>
                  <a:pt x="220962" y="357402"/>
                  <a:pt x="159798" y="355235"/>
                  <a:pt x="159798" y="355235"/>
                </a:cubicBezTo>
                <a:cubicBezTo>
                  <a:pt x="153880" y="364113"/>
                  <a:pt x="149588" y="374323"/>
                  <a:pt x="142043" y="381868"/>
                </a:cubicBezTo>
                <a:cubicBezTo>
                  <a:pt x="134498" y="389413"/>
                  <a:pt x="122075" y="391292"/>
                  <a:pt x="115410" y="399623"/>
                </a:cubicBezTo>
                <a:cubicBezTo>
                  <a:pt x="109564" y="406930"/>
                  <a:pt x="109491" y="417378"/>
                  <a:pt x="106532" y="426256"/>
                </a:cubicBezTo>
                <a:cubicBezTo>
                  <a:pt x="103291" y="448945"/>
                  <a:pt x="98438" y="498149"/>
                  <a:pt x="88777" y="523911"/>
                </a:cubicBezTo>
                <a:cubicBezTo>
                  <a:pt x="76591" y="556407"/>
                  <a:pt x="65337" y="567000"/>
                  <a:pt x="44389" y="594932"/>
                </a:cubicBezTo>
                <a:cubicBezTo>
                  <a:pt x="24187" y="655535"/>
                  <a:pt x="49304" y="582644"/>
                  <a:pt x="8878" y="683709"/>
                </a:cubicBezTo>
                <a:cubicBezTo>
                  <a:pt x="5403" y="692398"/>
                  <a:pt x="2959" y="701464"/>
                  <a:pt x="0" y="710342"/>
                </a:cubicBezTo>
                <a:cubicBezTo>
                  <a:pt x="2959" y="722179"/>
                  <a:pt x="1067" y="736479"/>
                  <a:pt x="8878" y="745852"/>
                </a:cubicBezTo>
                <a:cubicBezTo>
                  <a:pt x="17350" y="756019"/>
                  <a:pt x="31997" y="758961"/>
                  <a:pt x="44389" y="763608"/>
                </a:cubicBezTo>
                <a:cubicBezTo>
                  <a:pt x="59578" y="769304"/>
                  <a:pt x="111172" y="778552"/>
                  <a:pt x="124288" y="781363"/>
                </a:cubicBezTo>
                <a:cubicBezTo>
                  <a:pt x="280439" y="814824"/>
                  <a:pt x="159051" y="797237"/>
                  <a:pt x="417251" y="807996"/>
                </a:cubicBezTo>
                <a:cubicBezTo>
                  <a:pt x="441820" y="805539"/>
                  <a:pt x="505412" y="818105"/>
                  <a:pt x="523783" y="781363"/>
                </a:cubicBezTo>
                <a:cubicBezTo>
                  <a:pt x="529240" y="770450"/>
                  <a:pt x="525038" y="755380"/>
                  <a:pt x="532660" y="745852"/>
                </a:cubicBezTo>
                <a:cubicBezTo>
                  <a:pt x="562100" y="709051"/>
                  <a:pt x="559293" y="754868"/>
                  <a:pt x="559293" y="728097"/>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kern="0">
              <a:solidFill>
                <a:sysClr val="windowText" lastClr="000000"/>
              </a:solidFill>
            </a:endParaRPr>
          </a:p>
        </p:txBody>
      </p:sp>
      <p:grpSp>
        <p:nvGrpSpPr>
          <p:cNvPr id="33" name="Group 32"/>
          <p:cNvGrpSpPr/>
          <p:nvPr/>
        </p:nvGrpSpPr>
        <p:grpSpPr>
          <a:xfrm>
            <a:off x="3405337" y="5106682"/>
            <a:ext cx="416503" cy="778678"/>
            <a:chOff x="3338004" y="5007006"/>
            <a:chExt cx="408373" cy="763479"/>
          </a:xfrm>
        </p:grpSpPr>
        <p:sp>
          <p:nvSpPr>
            <p:cNvPr id="26" name="Freeform: Shape 25"/>
            <p:cNvSpPr/>
            <p:nvPr/>
          </p:nvSpPr>
          <p:spPr>
            <a:xfrm>
              <a:off x="3338004" y="5007006"/>
              <a:ext cx="408373" cy="763479"/>
            </a:xfrm>
            <a:custGeom>
              <a:avLst/>
              <a:gdLst>
                <a:gd name="connsiteX0" fmla="*/ 88777 w 408373"/>
                <a:gd name="connsiteY0" fmla="*/ 763479 h 763479"/>
                <a:gd name="connsiteX1" fmla="*/ 71021 w 408373"/>
                <a:gd name="connsiteY1" fmla="*/ 701336 h 763479"/>
                <a:gd name="connsiteX2" fmla="*/ 44388 w 408373"/>
                <a:gd name="connsiteY2" fmla="*/ 497149 h 763479"/>
                <a:gd name="connsiteX3" fmla="*/ 26633 w 408373"/>
                <a:gd name="connsiteY3" fmla="*/ 266330 h 763479"/>
                <a:gd name="connsiteX4" fmla="*/ 0 w 408373"/>
                <a:gd name="connsiteY4" fmla="*/ 106532 h 763479"/>
                <a:gd name="connsiteX5" fmla="*/ 8878 w 408373"/>
                <a:gd name="connsiteY5" fmla="*/ 35511 h 763479"/>
                <a:gd name="connsiteX6" fmla="*/ 35511 w 408373"/>
                <a:gd name="connsiteY6" fmla="*/ 26633 h 763479"/>
                <a:gd name="connsiteX7" fmla="*/ 301841 w 408373"/>
                <a:gd name="connsiteY7" fmla="*/ 17755 h 763479"/>
                <a:gd name="connsiteX8" fmla="*/ 337351 w 408373"/>
                <a:gd name="connsiteY8" fmla="*/ 8877 h 763479"/>
                <a:gd name="connsiteX9" fmla="*/ 408373 w 408373"/>
                <a:gd name="connsiteY9" fmla="*/ 0 h 763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8373" h="763479">
                  <a:moveTo>
                    <a:pt x="88777" y="763479"/>
                  </a:moveTo>
                  <a:cubicBezTo>
                    <a:pt x="82858" y="742765"/>
                    <a:pt x="74563" y="722586"/>
                    <a:pt x="71021" y="701336"/>
                  </a:cubicBezTo>
                  <a:cubicBezTo>
                    <a:pt x="59737" y="633631"/>
                    <a:pt x="49278" y="565613"/>
                    <a:pt x="44388" y="497149"/>
                  </a:cubicBezTo>
                  <a:cubicBezTo>
                    <a:pt x="42267" y="467453"/>
                    <a:pt x="30986" y="302607"/>
                    <a:pt x="26633" y="266330"/>
                  </a:cubicBezTo>
                  <a:cubicBezTo>
                    <a:pt x="17609" y="191132"/>
                    <a:pt x="12237" y="167716"/>
                    <a:pt x="0" y="106532"/>
                  </a:cubicBezTo>
                  <a:cubicBezTo>
                    <a:pt x="2959" y="82858"/>
                    <a:pt x="-812" y="57313"/>
                    <a:pt x="8878" y="35511"/>
                  </a:cubicBezTo>
                  <a:cubicBezTo>
                    <a:pt x="12679" y="26960"/>
                    <a:pt x="26170" y="27199"/>
                    <a:pt x="35511" y="26633"/>
                  </a:cubicBezTo>
                  <a:cubicBezTo>
                    <a:pt x="124174" y="21259"/>
                    <a:pt x="213064" y="20714"/>
                    <a:pt x="301841" y="17755"/>
                  </a:cubicBezTo>
                  <a:cubicBezTo>
                    <a:pt x="313678" y="14796"/>
                    <a:pt x="325316" y="10883"/>
                    <a:pt x="337351" y="8877"/>
                  </a:cubicBezTo>
                  <a:cubicBezTo>
                    <a:pt x="360885" y="4955"/>
                    <a:pt x="408373" y="0"/>
                    <a:pt x="408373" y="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kern="0">
                <a:solidFill>
                  <a:sysClr val="windowText" lastClr="000000"/>
                </a:solidFill>
              </a:endParaRPr>
            </a:p>
          </p:txBody>
        </p:sp>
        <p:sp>
          <p:nvSpPr>
            <p:cNvPr id="27" name="Freeform: Shape 26"/>
            <p:cNvSpPr/>
            <p:nvPr/>
          </p:nvSpPr>
          <p:spPr>
            <a:xfrm>
              <a:off x="3373515" y="5406501"/>
              <a:ext cx="257452" cy="53266"/>
            </a:xfrm>
            <a:custGeom>
              <a:avLst/>
              <a:gdLst>
                <a:gd name="connsiteX0" fmla="*/ 0 w 257452"/>
                <a:gd name="connsiteY0" fmla="*/ 44388 h 53266"/>
                <a:gd name="connsiteX1" fmla="*/ 44388 w 257452"/>
                <a:gd name="connsiteY1" fmla="*/ 53266 h 53266"/>
                <a:gd name="connsiteX2" fmla="*/ 168675 w 257452"/>
                <a:gd name="connsiteY2" fmla="*/ 35511 h 53266"/>
                <a:gd name="connsiteX3" fmla="*/ 195308 w 257452"/>
                <a:gd name="connsiteY3" fmla="*/ 26633 h 53266"/>
                <a:gd name="connsiteX4" fmla="*/ 230819 w 257452"/>
                <a:gd name="connsiteY4" fmla="*/ 17755 h 53266"/>
                <a:gd name="connsiteX5" fmla="*/ 257452 w 257452"/>
                <a:gd name="connsiteY5" fmla="*/ 0 h 5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452" h="53266">
                  <a:moveTo>
                    <a:pt x="0" y="44388"/>
                  </a:moveTo>
                  <a:cubicBezTo>
                    <a:pt x="14796" y="47347"/>
                    <a:pt x="29299" y="53266"/>
                    <a:pt x="44388" y="53266"/>
                  </a:cubicBezTo>
                  <a:cubicBezTo>
                    <a:pt x="72001" y="53266"/>
                    <a:pt x="135896" y="43706"/>
                    <a:pt x="168675" y="35511"/>
                  </a:cubicBezTo>
                  <a:cubicBezTo>
                    <a:pt x="177754" y="33241"/>
                    <a:pt x="186310" y="29204"/>
                    <a:pt x="195308" y="26633"/>
                  </a:cubicBezTo>
                  <a:cubicBezTo>
                    <a:pt x="207040" y="23281"/>
                    <a:pt x="218982" y="20714"/>
                    <a:pt x="230819" y="17755"/>
                  </a:cubicBezTo>
                  <a:lnTo>
                    <a:pt x="257452" y="0"/>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kern="0">
                <a:solidFill>
                  <a:sysClr val="windowText" lastClr="000000"/>
                </a:solidFill>
              </a:endParaRPr>
            </a:p>
          </p:txBody>
        </p:sp>
      </p:grpSp>
      <p:grpSp>
        <p:nvGrpSpPr>
          <p:cNvPr id="34" name="Group 33"/>
          <p:cNvGrpSpPr/>
          <p:nvPr/>
        </p:nvGrpSpPr>
        <p:grpSpPr>
          <a:xfrm>
            <a:off x="4029902" y="5034276"/>
            <a:ext cx="416503" cy="778678"/>
            <a:chOff x="3950378" y="4936013"/>
            <a:chExt cx="408373" cy="763479"/>
          </a:xfrm>
        </p:grpSpPr>
        <p:sp>
          <p:nvSpPr>
            <p:cNvPr id="31" name="Freeform: Shape 30"/>
            <p:cNvSpPr/>
            <p:nvPr/>
          </p:nvSpPr>
          <p:spPr>
            <a:xfrm>
              <a:off x="3950378" y="4936013"/>
              <a:ext cx="408373" cy="763479"/>
            </a:xfrm>
            <a:custGeom>
              <a:avLst/>
              <a:gdLst>
                <a:gd name="connsiteX0" fmla="*/ 88777 w 408373"/>
                <a:gd name="connsiteY0" fmla="*/ 763479 h 763479"/>
                <a:gd name="connsiteX1" fmla="*/ 71021 w 408373"/>
                <a:gd name="connsiteY1" fmla="*/ 701336 h 763479"/>
                <a:gd name="connsiteX2" fmla="*/ 44388 w 408373"/>
                <a:gd name="connsiteY2" fmla="*/ 497149 h 763479"/>
                <a:gd name="connsiteX3" fmla="*/ 26633 w 408373"/>
                <a:gd name="connsiteY3" fmla="*/ 266330 h 763479"/>
                <a:gd name="connsiteX4" fmla="*/ 0 w 408373"/>
                <a:gd name="connsiteY4" fmla="*/ 106532 h 763479"/>
                <a:gd name="connsiteX5" fmla="*/ 8878 w 408373"/>
                <a:gd name="connsiteY5" fmla="*/ 35511 h 763479"/>
                <a:gd name="connsiteX6" fmla="*/ 35511 w 408373"/>
                <a:gd name="connsiteY6" fmla="*/ 26633 h 763479"/>
                <a:gd name="connsiteX7" fmla="*/ 301841 w 408373"/>
                <a:gd name="connsiteY7" fmla="*/ 17755 h 763479"/>
                <a:gd name="connsiteX8" fmla="*/ 337351 w 408373"/>
                <a:gd name="connsiteY8" fmla="*/ 8877 h 763479"/>
                <a:gd name="connsiteX9" fmla="*/ 408373 w 408373"/>
                <a:gd name="connsiteY9" fmla="*/ 0 h 763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8373" h="763479">
                  <a:moveTo>
                    <a:pt x="88777" y="763479"/>
                  </a:moveTo>
                  <a:cubicBezTo>
                    <a:pt x="82858" y="742765"/>
                    <a:pt x="74563" y="722586"/>
                    <a:pt x="71021" y="701336"/>
                  </a:cubicBezTo>
                  <a:cubicBezTo>
                    <a:pt x="59737" y="633631"/>
                    <a:pt x="49278" y="565613"/>
                    <a:pt x="44388" y="497149"/>
                  </a:cubicBezTo>
                  <a:cubicBezTo>
                    <a:pt x="42267" y="467453"/>
                    <a:pt x="30986" y="302607"/>
                    <a:pt x="26633" y="266330"/>
                  </a:cubicBezTo>
                  <a:cubicBezTo>
                    <a:pt x="17609" y="191132"/>
                    <a:pt x="12237" y="167716"/>
                    <a:pt x="0" y="106532"/>
                  </a:cubicBezTo>
                  <a:cubicBezTo>
                    <a:pt x="2959" y="82858"/>
                    <a:pt x="-812" y="57313"/>
                    <a:pt x="8878" y="35511"/>
                  </a:cubicBezTo>
                  <a:cubicBezTo>
                    <a:pt x="12679" y="26960"/>
                    <a:pt x="26170" y="27199"/>
                    <a:pt x="35511" y="26633"/>
                  </a:cubicBezTo>
                  <a:cubicBezTo>
                    <a:pt x="124174" y="21259"/>
                    <a:pt x="213064" y="20714"/>
                    <a:pt x="301841" y="17755"/>
                  </a:cubicBezTo>
                  <a:cubicBezTo>
                    <a:pt x="313678" y="14796"/>
                    <a:pt x="325316" y="10883"/>
                    <a:pt x="337351" y="8877"/>
                  </a:cubicBezTo>
                  <a:cubicBezTo>
                    <a:pt x="360885" y="4955"/>
                    <a:pt x="408373" y="0"/>
                    <a:pt x="408373" y="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kern="0">
                <a:solidFill>
                  <a:sysClr val="windowText" lastClr="000000"/>
                </a:solidFill>
              </a:endParaRPr>
            </a:p>
          </p:txBody>
        </p:sp>
        <p:sp>
          <p:nvSpPr>
            <p:cNvPr id="32" name="Freeform: Shape 31"/>
            <p:cNvSpPr/>
            <p:nvPr/>
          </p:nvSpPr>
          <p:spPr>
            <a:xfrm>
              <a:off x="3985889" y="5335508"/>
              <a:ext cx="257452" cy="53266"/>
            </a:xfrm>
            <a:custGeom>
              <a:avLst/>
              <a:gdLst>
                <a:gd name="connsiteX0" fmla="*/ 0 w 257452"/>
                <a:gd name="connsiteY0" fmla="*/ 44388 h 53266"/>
                <a:gd name="connsiteX1" fmla="*/ 44388 w 257452"/>
                <a:gd name="connsiteY1" fmla="*/ 53266 h 53266"/>
                <a:gd name="connsiteX2" fmla="*/ 168675 w 257452"/>
                <a:gd name="connsiteY2" fmla="*/ 35511 h 53266"/>
                <a:gd name="connsiteX3" fmla="*/ 195308 w 257452"/>
                <a:gd name="connsiteY3" fmla="*/ 26633 h 53266"/>
                <a:gd name="connsiteX4" fmla="*/ 230819 w 257452"/>
                <a:gd name="connsiteY4" fmla="*/ 17755 h 53266"/>
                <a:gd name="connsiteX5" fmla="*/ 257452 w 257452"/>
                <a:gd name="connsiteY5" fmla="*/ 0 h 5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452" h="53266">
                  <a:moveTo>
                    <a:pt x="0" y="44388"/>
                  </a:moveTo>
                  <a:cubicBezTo>
                    <a:pt x="14796" y="47347"/>
                    <a:pt x="29299" y="53266"/>
                    <a:pt x="44388" y="53266"/>
                  </a:cubicBezTo>
                  <a:cubicBezTo>
                    <a:pt x="72001" y="53266"/>
                    <a:pt x="135896" y="43706"/>
                    <a:pt x="168675" y="35511"/>
                  </a:cubicBezTo>
                  <a:cubicBezTo>
                    <a:pt x="177754" y="33241"/>
                    <a:pt x="186310" y="29204"/>
                    <a:pt x="195308" y="26633"/>
                  </a:cubicBezTo>
                  <a:cubicBezTo>
                    <a:pt x="207040" y="23281"/>
                    <a:pt x="218982" y="20714"/>
                    <a:pt x="230819" y="17755"/>
                  </a:cubicBezTo>
                  <a:lnTo>
                    <a:pt x="257452" y="0"/>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kern="0">
                <a:solidFill>
                  <a:sysClr val="windowText" lastClr="000000"/>
                </a:solidFill>
              </a:endParaRPr>
            </a:p>
          </p:txBody>
        </p:sp>
      </p:grpSp>
    </p:spTree>
    <p:extLst>
      <p:ext uri="{BB962C8B-B14F-4D97-AF65-F5344CB8AC3E}">
        <p14:creationId xmlns:p14="http://schemas.microsoft.com/office/powerpoint/2010/main" val="19847174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par>
                          <p:cTn id="32" fill="hold">
                            <p:stCondLst>
                              <p:cond delay="4000"/>
                            </p:stCondLst>
                            <p:childTnLst>
                              <p:par>
                                <p:cTn id="33" presetID="22" presetClass="entr" presetSubtype="8"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left)">
                                      <p:cBhvr>
                                        <p:cTn id="39" dur="500"/>
                                        <p:tgtEl>
                                          <p:spTgt spid="9"/>
                                        </p:tgtEl>
                                      </p:cBhvr>
                                    </p:animEffect>
                                  </p:childTnLst>
                                </p:cTn>
                              </p:par>
                            </p:childTnLst>
                          </p:cTn>
                        </p:par>
                        <p:par>
                          <p:cTn id="40" fill="hold">
                            <p:stCondLst>
                              <p:cond delay="5000"/>
                            </p:stCondLst>
                            <p:childTnLst>
                              <p:par>
                                <p:cTn id="41" presetID="22" presetClass="entr" presetSubtype="8" fill="hold"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childTnLst>
                          </p:cTn>
                        </p:par>
                        <p:par>
                          <p:cTn id="44" fill="hold">
                            <p:stCondLst>
                              <p:cond delay="5500"/>
                            </p:stCondLst>
                            <p:childTnLst>
                              <p:par>
                                <p:cTn id="45" presetID="22" presetClass="entr" presetSubtype="8" fill="hold" grpId="0" nodeType="after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left)">
                                      <p:cBhvr>
                                        <p:cTn id="47" dur="500"/>
                                        <p:tgtEl>
                                          <p:spTgt spid="25"/>
                                        </p:tgtEl>
                                      </p:cBhvr>
                                    </p:animEffect>
                                  </p:childTnLst>
                                </p:cTn>
                              </p:par>
                            </p:childTnLst>
                          </p:cTn>
                        </p:par>
                        <p:par>
                          <p:cTn id="48" fill="hold">
                            <p:stCondLst>
                              <p:cond delay="6000"/>
                            </p:stCondLst>
                            <p:childTnLst>
                              <p:par>
                                <p:cTn id="49" presetID="22" presetClass="entr" presetSubtype="8" fill="hold" nodeType="after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wipe(left)">
                                      <p:cBhvr>
                                        <p:cTn id="51" dur="500"/>
                                        <p:tgtEl>
                                          <p:spTgt spid="33"/>
                                        </p:tgtEl>
                                      </p:cBhvr>
                                    </p:animEffect>
                                  </p:childTnLst>
                                </p:cTn>
                              </p:par>
                            </p:childTnLst>
                          </p:cTn>
                        </p:par>
                        <p:par>
                          <p:cTn id="52" fill="hold">
                            <p:stCondLst>
                              <p:cond delay="6500"/>
                            </p:stCondLst>
                            <p:childTnLst>
                              <p:par>
                                <p:cTn id="53" presetID="22" presetClass="entr" presetSubtype="8" fill="hold" nodeType="after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wipe(left)">
                                      <p:cBhvr>
                                        <p:cTn id="55" dur="500"/>
                                        <p:tgtEl>
                                          <p:spTgt spid="34"/>
                                        </p:tgtEl>
                                      </p:cBhvr>
                                    </p:animEffect>
                                  </p:childTnLst>
                                </p:cTn>
                              </p:par>
                              <p:par>
                                <p:cTn id="56" presetID="42" presetClass="path" presetSubtype="0" accel="50000" decel="50000" fill="hold" nodeType="withEffect">
                                  <p:stCondLst>
                                    <p:cond delay="0"/>
                                  </p:stCondLst>
                                  <p:childTnLst>
                                    <p:animMotion origin="layout" path="M -4.58333E-6 0 L -0.54856 0.00324 " pathEditMode="relative" rAng="0" ptsTypes="AA">
                                      <p:cBhvr>
                                        <p:cTn id="57" dur="1000" fill="hold"/>
                                        <p:tgtEl>
                                          <p:spTgt spid="7"/>
                                        </p:tgtEl>
                                        <p:attrNameLst>
                                          <p:attrName>ppt_x</p:attrName>
                                          <p:attrName>ppt_y</p:attrName>
                                        </p:attrNameLst>
                                      </p:cBhvr>
                                      <p:rCtr x="-27435" y="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7" grpId="0" animBg="1"/>
      <p:bldP spid="18" grpId="0" animBg="1"/>
      <p:bldP spid="19"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39881" t="14455" b="10954"/>
          <a:stretch/>
        </p:blipFill>
        <p:spPr>
          <a:xfrm>
            <a:off x="882" y="-1"/>
            <a:ext cx="12434711" cy="6994526"/>
          </a:xfrm>
          <a:prstGeom prst="rect">
            <a:avLst/>
          </a:prstGeom>
        </p:spPr>
      </p:pic>
      <p:sp>
        <p:nvSpPr>
          <p:cNvPr id="2" name="Title 1"/>
          <p:cNvSpPr>
            <a:spLocks noGrp="1"/>
          </p:cNvSpPr>
          <p:nvPr>
            <p:ph type="title"/>
          </p:nvPr>
        </p:nvSpPr>
        <p:spPr/>
        <p:txBody>
          <a:bodyPr/>
          <a:lstStyle/>
          <a:p>
            <a:r>
              <a:rPr lang="en-US" dirty="0">
                <a:solidFill>
                  <a:schemeClr val="bg1"/>
                </a:solidFill>
              </a:rPr>
              <a:t>Design Corner</a:t>
            </a:r>
          </a:p>
        </p:txBody>
      </p:sp>
      <p:sp>
        <p:nvSpPr>
          <p:cNvPr id="4" name="Text Placeholder 3"/>
          <p:cNvSpPr>
            <a:spLocks noGrp="1"/>
          </p:cNvSpPr>
          <p:nvPr>
            <p:ph type="body" sz="quarter" idx="10"/>
          </p:nvPr>
        </p:nvSpPr>
        <p:spPr>
          <a:xfrm>
            <a:off x="275481" y="1212850"/>
            <a:ext cx="11885514" cy="3070043"/>
          </a:xfrm>
        </p:spPr>
        <p:txBody>
          <a:bodyPr/>
          <a:lstStyle/>
          <a:p>
            <a:r>
              <a:rPr lang="en-US" sz="4080" dirty="0">
                <a:solidFill>
                  <a:schemeClr val="bg1"/>
                </a:solidFill>
              </a:rPr>
              <a:t>“We know from painful experience that letting a third party layer of software </a:t>
            </a:r>
            <a:r>
              <a:rPr lang="en-US" sz="4080" dirty="0">
                <a:solidFill>
                  <a:srgbClr val="FF8C00"/>
                </a:solidFill>
              </a:rPr>
              <a:t>come between the platform and the developer </a:t>
            </a:r>
            <a:r>
              <a:rPr lang="en-US" sz="4080" dirty="0">
                <a:solidFill>
                  <a:schemeClr val="bg1"/>
                </a:solidFill>
              </a:rPr>
              <a:t>ultimately results in </a:t>
            </a:r>
            <a:r>
              <a:rPr lang="en-US" sz="4080" dirty="0">
                <a:solidFill>
                  <a:srgbClr val="FF8C00"/>
                </a:solidFill>
              </a:rPr>
              <a:t>sub-standard apps </a:t>
            </a:r>
            <a:r>
              <a:rPr lang="en-US" sz="4080" dirty="0">
                <a:solidFill>
                  <a:schemeClr val="bg1"/>
                </a:solidFill>
              </a:rPr>
              <a:t>and hinders the enhancement and progress of the platform.”</a:t>
            </a:r>
          </a:p>
        </p:txBody>
      </p:sp>
      <p:sp>
        <p:nvSpPr>
          <p:cNvPr id="13" name="Text Placeholder 3"/>
          <p:cNvSpPr txBox="1">
            <a:spLocks/>
          </p:cNvSpPr>
          <p:nvPr/>
        </p:nvSpPr>
        <p:spPr>
          <a:xfrm>
            <a:off x="7499456" y="3877432"/>
            <a:ext cx="4536450" cy="1341022"/>
          </a:xfrm>
          <a:prstGeom prst="rect">
            <a:avLst/>
          </a:prstGeom>
        </p:spPr>
        <p:txBody>
          <a:bodyPr vert="horz" wrap="square" lIns="149217" tIns="93260" rIns="149217" bIns="93260" rtlCol="0">
            <a:spAutoFit/>
          </a:bodyPr>
          <a:lstStyle>
            <a:lvl1pPr marL="0"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3921" kern="1200" spc="0" baseline="0">
                <a:gradFill>
                  <a:gsLst>
                    <a:gs pos="1250">
                      <a:schemeClr val="tx2"/>
                    </a:gs>
                    <a:gs pos="99000">
                      <a:schemeClr val="tx2"/>
                    </a:gs>
                  </a:gsLst>
                  <a:lin ang="5400000" scaled="0"/>
                </a:gradFill>
                <a:latin typeface="+mj-lt"/>
                <a:ea typeface="+mn-ea"/>
                <a:cs typeface="+mn-cs"/>
              </a:defRPr>
            </a:lvl1pPr>
            <a:lvl2pPr marL="0" marR="0" indent="0" algn="l" defTabSz="914367" rtl="0" eaLnBrk="1" fontAlgn="auto" latinLnBrk="0" hangingPunct="1">
              <a:lnSpc>
                <a:spcPct val="90000"/>
              </a:lnSpc>
              <a:spcBef>
                <a:spcPct val="20000"/>
              </a:spcBef>
              <a:spcAft>
                <a:spcPts val="0"/>
              </a:spcAft>
              <a:buClrTx/>
              <a:buSzPct val="90000"/>
              <a:buFontTx/>
              <a:buNone/>
              <a:tabLst/>
              <a:defRPr sz="1961" kern="1200" spc="0" baseline="0">
                <a:gradFill>
                  <a:gsLst>
                    <a:gs pos="1250">
                      <a:schemeClr val="tx1"/>
                    </a:gs>
                    <a:gs pos="100000">
                      <a:schemeClr val="tx1"/>
                    </a:gs>
                  </a:gsLst>
                  <a:lin ang="5400000" scaled="0"/>
                </a:gradFill>
                <a:latin typeface="+mn-lt"/>
                <a:ea typeface="+mn-ea"/>
                <a:cs typeface="+mn-cs"/>
              </a:defRPr>
            </a:lvl2pPr>
            <a:lvl3pPr marL="224097"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961" kern="1200" spc="0" baseline="0">
                <a:gradFill>
                  <a:gsLst>
                    <a:gs pos="1250">
                      <a:schemeClr val="tx1"/>
                    </a:gs>
                    <a:gs pos="100000">
                      <a:schemeClr val="tx1"/>
                    </a:gs>
                  </a:gsLst>
                  <a:lin ang="5400000" scaled="0"/>
                </a:gradFill>
                <a:latin typeface="+mn-lt"/>
                <a:ea typeface="+mn-ea"/>
                <a:cs typeface="+mn-cs"/>
              </a:defRPr>
            </a:lvl3pPr>
            <a:lvl4pPr marL="448193"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765" kern="1200" spc="0" baseline="0">
                <a:gradFill>
                  <a:gsLst>
                    <a:gs pos="1250">
                      <a:schemeClr val="tx1"/>
                    </a:gs>
                    <a:gs pos="100000">
                      <a:schemeClr val="tx1"/>
                    </a:gs>
                  </a:gsLst>
                  <a:lin ang="5400000" scaled="0"/>
                </a:gradFill>
                <a:latin typeface="+mn-lt"/>
                <a:ea typeface="+mn-ea"/>
                <a:cs typeface="+mn-cs"/>
              </a:defRPr>
            </a:lvl4pPr>
            <a:lvl5pPr marL="672290"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defTabSz="932563"/>
            <a:r>
              <a:rPr lang="en-US" sz="4080" dirty="0">
                <a:solidFill>
                  <a:schemeClr val="bg1"/>
                </a:solidFill>
              </a:rPr>
              <a:t>-Steve Jobs, Thoughts on Flash</a:t>
            </a:r>
          </a:p>
        </p:txBody>
      </p:sp>
    </p:spTree>
    <p:extLst>
      <p:ext uri="{BB962C8B-B14F-4D97-AF65-F5344CB8AC3E}">
        <p14:creationId xmlns:p14="http://schemas.microsoft.com/office/powerpoint/2010/main" val="20601219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39881" t="14455" b="10954"/>
          <a:stretch/>
        </p:blipFill>
        <p:spPr>
          <a:xfrm>
            <a:off x="882" y="-1"/>
            <a:ext cx="12434711" cy="6994526"/>
          </a:xfrm>
          <a:prstGeom prst="rect">
            <a:avLst/>
          </a:prstGeom>
        </p:spPr>
      </p:pic>
      <p:sp>
        <p:nvSpPr>
          <p:cNvPr id="7" name="TextBox 6"/>
          <p:cNvSpPr txBox="1"/>
          <p:nvPr/>
        </p:nvSpPr>
        <p:spPr>
          <a:xfrm>
            <a:off x="3483571" y="2789714"/>
            <a:ext cx="5751054" cy="877688"/>
          </a:xfrm>
          <a:prstGeom prst="rect">
            <a:avLst/>
          </a:prstGeom>
          <a:noFill/>
        </p:spPr>
        <p:txBody>
          <a:bodyPr wrap="square" lIns="186521" tIns="149217" rIns="186521" bIns="149217" rtlCol="0">
            <a:spAutoFit/>
          </a:bodyPr>
          <a:lstStyle/>
          <a:p>
            <a:pPr algn="ctr" defTabSz="951304">
              <a:lnSpc>
                <a:spcPct val="90000"/>
              </a:lnSpc>
              <a:defRPr/>
            </a:pPr>
            <a:r>
              <a:rPr lang="en-US" sz="4080" kern="0" dirty="0">
                <a:solidFill>
                  <a:srgbClr val="FFFFFF"/>
                </a:solidFill>
                <a:latin typeface="Segoe UI Light"/>
              </a:rPr>
              <a:t>Microsoft Azure Stack</a:t>
            </a:r>
          </a:p>
        </p:txBody>
      </p:sp>
      <p:sp>
        <p:nvSpPr>
          <p:cNvPr id="9" name="Rectangle 8"/>
          <p:cNvSpPr/>
          <p:nvPr/>
        </p:nvSpPr>
        <p:spPr>
          <a:xfrm>
            <a:off x="2758853" y="3559272"/>
            <a:ext cx="7200491" cy="606488"/>
          </a:xfrm>
          <a:prstGeom prst="rect">
            <a:avLst/>
          </a:prstGeom>
        </p:spPr>
        <p:txBody>
          <a:bodyPr wrap="none">
            <a:spAutoFit/>
          </a:bodyPr>
          <a:lstStyle/>
          <a:p>
            <a:pPr algn="ctr" defTabSz="951304">
              <a:defRPr/>
            </a:pPr>
            <a:r>
              <a:rPr lang="en-US" sz="3264" b="1" kern="0" dirty="0">
                <a:solidFill>
                  <a:srgbClr val="FFFFFF"/>
                </a:solidFill>
                <a:ea typeface="Segoe UI" panose="020B0502040204020203" pitchFamily="34" charset="0"/>
                <a:cs typeface="Segoe UI" panose="020B0502040204020203" pitchFamily="34" charset="0"/>
              </a:rPr>
              <a:t>Power of Azure in your datacenter </a:t>
            </a:r>
          </a:p>
        </p:txBody>
      </p:sp>
    </p:spTree>
    <p:extLst>
      <p:ext uri="{BB962C8B-B14F-4D97-AF65-F5344CB8AC3E}">
        <p14:creationId xmlns:p14="http://schemas.microsoft.com/office/powerpoint/2010/main" val="21518047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42" presetClass="path" presetSubtype="0" accel="100000" autoRev="1" fill="hold" grpId="1" nodeType="withEffect">
                                  <p:stCondLst>
                                    <p:cond delay="0"/>
                                  </p:stCondLst>
                                  <p:childTnLst>
                                    <p:animMotion origin="layout" path="M 0 -2.91421E-6 L 0 0.14163 " pathEditMode="relative" rAng="0" ptsTypes="AA">
                                      <p:cBhvr>
                                        <p:cTn id="9" dur="1000" fill="hold"/>
                                        <p:tgtEl>
                                          <p:spTgt spid="7"/>
                                        </p:tgtEl>
                                        <p:attrNameLst>
                                          <p:attrName>ppt_x</p:attrName>
                                          <p:attrName>ppt_y</p:attrName>
                                        </p:attrNameLst>
                                      </p:cBhvr>
                                      <p:rCtr x="0" y="7081"/>
                                    </p:animMotion>
                                  </p:childTnLst>
                                </p:cTn>
                              </p:par>
                              <p:par>
                                <p:cTn id="10" presetID="10" presetClass="entr" presetSubtype="0" fill="hold" grpId="0" nodeType="withEffect">
                                  <p:stCondLst>
                                    <p:cond delay="125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par>
                                <p:cTn id="13" presetID="42" presetClass="path" presetSubtype="0" accel="100000" autoRev="1" fill="hold" grpId="1" nodeType="withEffect">
                                  <p:stCondLst>
                                    <p:cond delay="250"/>
                                  </p:stCondLst>
                                  <p:childTnLst>
                                    <p:animMotion origin="layout" path="M 0 -2.91421E-6 L 0 0.14163 " pathEditMode="relative" rAng="0" ptsTypes="AA">
                                      <p:cBhvr>
                                        <p:cTn id="14" dur="1000" fill="hold"/>
                                        <p:tgtEl>
                                          <p:spTgt spid="9"/>
                                        </p:tgtEl>
                                        <p:attrNameLst>
                                          <p:attrName>ppt_x</p:attrName>
                                          <p:attrName>ppt_y</p:attrName>
                                        </p:attrNameLst>
                                      </p:cBhvr>
                                      <p:rCtr x="0" y="70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9" grpId="0"/>
      <p:bldP spid="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39881" t="14455" b="10954"/>
          <a:stretch/>
        </p:blipFill>
        <p:spPr>
          <a:xfrm>
            <a:off x="882" y="-1"/>
            <a:ext cx="12434711" cy="6994526"/>
          </a:xfrm>
          <a:prstGeom prst="rect">
            <a:avLst/>
          </a:prstGeom>
        </p:spPr>
      </p:pic>
      <p:sp>
        <p:nvSpPr>
          <p:cNvPr id="5" name="Rectangle 4"/>
          <p:cNvSpPr/>
          <p:nvPr/>
        </p:nvSpPr>
        <p:spPr bwMode="auto">
          <a:xfrm>
            <a:off x="4357123" y="4894279"/>
            <a:ext cx="1984347" cy="870560"/>
          </a:xfrm>
          <a:prstGeom prst="rect">
            <a:avLst/>
          </a:prstGeom>
          <a:solidFill>
            <a:srgbClr val="0072C6"/>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0938">
              <a:defRPr/>
            </a:pPr>
            <a:endParaRPr lang="en-US" sz="1836" kern="0" dirty="0">
              <a:solidFill>
                <a:srgbClr val="FFFFFF"/>
              </a:solidFill>
              <a:latin typeface="Segoe Pro Display Light" panose="020B0302040504020203" pitchFamily="34" charset="0"/>
              <a:cs typeface="Segoe UI Semilight" panose="020B0402040204020203" pitchFamily="34" charset="0"/>
            </a:endParaRPr>
          </a:p>
          <a:p>
            <a:pPr algn="ctr" defTabSz="951028" fontAlgn="base">
              <a:defRPr/>
            </a:pPr>
            <a:endParaRPr lang="en-US" sz="1836" kern="0" dirty="0" err="1">
              <a:solidFill>
                <a:srgbClr val="FFFFFF"/>
              </a:solidFill>
              <a:latin typeface="Segoe Pro Display Light" panose="020B0302040504020203" pitchFamily="34" charset="0"/>
              <a:ea typeface="Segoe UI" pitchFamily="34" charset="0"/>
              <a:cs typeface="Segoe UI" pitchFamily="34" charset="0"/>
            </a:endParaRPr>
          </a:p>
        </p:txBody>
      </p:sp>
      <p:sp>
        <p:nvSpPr>
          <p:cNvPr id="6" name="Rectangle 5"/>
          <p:cNvSpPr/>
          <p:nvPr/>
        </p:nvSpPr>
        <p:spPr bwMode="auto">
          <a:xfrm>
            <a:off x="4343316" y="3858042"/>
            <a:ext cx="1988078" cy="651633"/>
          </a:xfrm>
          <a:prstGeom prst="rect">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defRPr/>
            </a:pPr>
            <a:endParaRPr lang="en-US" sz="1836" kern="0" dirty="0">
              <a:solidFill>
                <a:srgbClr val="FFFFFF"/>
              </a:solidFill>
              <a:latin typeface="Segoe Pro Display Light" panose="020B0302040504020203" pitchFamily="34" charset="0"/>
              <a:ea typeface="Segoe UI" pitchFamily="34" charset="0"/>
              <a:cs typeface="Segoe UI" pitchFamily="34" charset="0"/>
            </a:endParaRPr>
          </a:p>
        </p:txBody>
      </p:sp>
      <p:sp>
        <p:nvSpPr>
          <p:cNvPr id="10" name="Rectangle 9"/>
          <p:cNvSpPr/>
          <p:nvPr/>
        </p:nvSpPr>
        <p:spPr bwMode="auto">
          <a:xfrm>
            <a:off x="4343316" y="3139254"/>
            <a:ext cx="1988078" cy="651633"/>
          </a:xfrm>
          <a:prstGeom prst="rect">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defRPr/>
            </a:pPr>
            <a:endParaRPr lang="en-US" sz="1836" kern="0" dirty="0">
              <a:solidFill>
                <a:srgbClr val="FFFFFF"/>
              </a:solidFill>
              <a:latin typeface="Segoe Pro Display Light" panose="020B0302040504020203" pitchFamily="34" charset="0"/>
              <a:ea typeface="Segoe UI" pitchFamily="34" charset="0"/>
              <a:cs typeface="Segoe UI" pitchFamily="34" charset="0"/>
            </a:endParaRPr>
          </a:p>
        </p:txBody>
      </p:sp>
      <p:sp>
        <p:nvSpPr>
          <p:cNvPr id="11" name="Rectangle 10"/>
          <p:cNvSpPr/>
          <p:nvPr/>
        </p:nvSpPr>
        <p:spPr bwMode="auto">
          <a:xfrm>
            <a:off x="4353392" y="2420465"/>
            <a:ext cx="1988078" cy="651633"/>
          </a:xfrm>
          <a:prstGeom prst="rect">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defRPr/>
            </a:pPr>
            <a:endParaRPr lang="en-US" sz="1836" kern="0" dirty="0">
              <a:solidFill>
                <a:srgbClr val="FFFFFF"/>
              </a:solidFill>
              <a:latin typeface="Segoe Pro Display Light" panose="020B0302040504020203" pitchFamily="34" charset="0"/>
              <a:ea typeface="Segoe UI" pitchFamily="34" charset="0"/>
              <a:cs typeface="Segoe UI" pitchFamily="34" charset="0"/>
            </a:endParaRPr>
          </a:p>
        </p:txBody>
      </p:sp>
      <p:sp>
        <p:nvSpPr>
          <p:cNvPr id="12" name="Rectangle 11"/>
          <p:cNvSpPr/>
          <p:nvPr/>
        </p:nvSpPr>
        <p:spPr bwMode="auto">
          <a:xfrm>
            <a:off x="4353392" y="1701676"/>
            <a:ext cx="1988078" cy="651633"/>
          </a:xfrm>
          <a:prstGeom prst="rect">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defRPr/>
            </a:pPr>
            <a:endParaRPr lang="en-US" sz="1836" kern="0" dirty="0">
              <a:solidFill>
                <a:srgbClr val="FFFFFF"/>
              </a:solidFill>
              <a:latin typeface="Segoe Pro Display Light" panose="020B0302040504020203" pitchFamily="34" charset="0"/>
              <a:ea typeface="Segoe UI" pitchFamily="34" charset="0"/>
              <a:cs typeface="Segoe UI" pitchFamily="34" charset="0"/>
            </a:endParaRPr>
          </a:p>
        </p:txBody>
      </p:sp>
      <p:sp>
        <p:nvSpPr>
          <p:cNvPr id="13" name="Rectangle 12"/>
          <p:cNvSpPr/>
          <p:nvPr/>
        </p:nvSpPr>
        <p:spPr bwMode="auto">
          <a:xfrm>
            <a:off x="6331394" y="3858042"/>
            <a:ext cx="1988078" cy="651633"/>
          </a:xfrm>
          <a:prstGeom prst="rect">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defRPr/>
            </a:pPr>
            <a:endParaRPr lang="en-US" sz="1836" kern="0" dirty="0">
              <a:solidFill>
                <a:srgbClr val="FFFFFF"/>
              </a:solidFill>
              <a:latin typeface="Segoe Pro Display Light" panose="020B0302040504020203" pitchFamily="34" charset="0"/>
              <a:ea typeface="Segoe UI" pitchFamily="34" charset="0"/>
              <a:cs typeface="Segoe UI" pitchFamily="34" charset="0"/>
            </a:endParaRPr>
          </a:p>
        </p:txBody>
      </p:sp>
      <p:sp>
        <p:nvSpPr>
          <p:cNvPr id="14" name="Rectangle 13"/>
          <p:cNvSpPr/>
          <p:nvPr/>
        </p:nvSpPr>
        <p:spPr bwMode="auto">
          <a:xfrm>
            <a:off x="6331394" y="3139254"/>
            <a:ext cx="1988078" cy="651633"/>
          </a:xfrm>
          <a:prstGeom prst="rect">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defRPr/>
            </a:pPr>
            <a:endParaRPr lang="en-US" sz="1836" kern="0" dirty="0">
              <a:solidFill>
                <a:srgbClr val="FFFFFF"/>
              </a:solidFill>
              <a:latin typeface="Segoe Pro Display Light" panose="020B0302040504020203" pitchFamily="34" charset="0"/>
              <a:ea typeface="Segoe UI" pitchFamily="34" charset="0"/>
              <a:cs typeface="Segoe UI" pitchFamily="34" charset="0"/>
            </a:endParaRPr>
          </a:p>
        </p:txBody>
      </p:sp>
      <p:sp>
        <p:nvSpPr>
          <p:cNvPr id="15" name="Rectangle 14"/>
          <p:cNvSpPr/>
          <p:nvPr/>
        </p:nvSpPr>
        <p:spPr bwMode="auto">
          <a:xfrm>
            <a:off x="6341470" y="2420465"/>
            <a:ext cx="1988078" cy="651633"/>
          </a:xfrm>
          <a:prstGeom prst="rect">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defRPr/>
            </a:pPr>
            <a:endParaRPr lang="en-US" sz="1836" kern="0" dirty="0">
              <a:solidFill>
                <a:srgbClr val="FFFFFF"/>
              </a:solidFill>
              <a:latin typeface="Segoe Pro Display Light" panose="020B0302040504020203" pitchFamily="34" charset="0"/>
              <a:ea typeface="Segoe UI" pitchFamily="34" charset="0"/>
              <a:cs typeface="Segoe UI" pitchFamily="34" charset="0"/>
            </a:endParaRPr>
          </a:p>
        </p:txBody>
      </p:sp>
      <p:sp>
        <p:nvSpPr>
          <p:cNvPr id="16" name="Rectangle 15"/>
          <p:cNvSpPr/>
          <p:nvPr/>
        </p:nvSpPr>
        <p:spPr bwMode="auto">
          <a:xfrm>
            <a:off x="6341470" y="1701676"/>
            <a:ext cx="1988078" cy="651633"/>
          </a:xfrm>
          <a:prstGeom prst="rect">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defRPr/>
            </a:pPr>
            <a:endParaRPr lang="en-US" sz="1836" kern="0" dirty="0">
              <a:solidFill>
                <a:srgbClr val="FFFFFF"/>
              </a:solidFill>
              <a:latin typeface="Segoe Pro Display Light" panose="020B0302040504020203" pitchFamily="34" charset="0"/>
              <a:ea typeface="Segoe UI" pitchFamily="34" charset="0"/>
              <a:cs typeface="Segoe UI" pitchFamily="34" charset="0"/>
            </a:endParaRPr>
          </a:p>
        </p:txBody>
      </p:sp>
      <p:sp>
        <p:nvSpPr>
          <p:cNvPr id="17" name="Rectangle 16"/>
          <p:cNvSpPr/>
          <p:nvPr/>
        </p:nvSpPr>
        <p:spPr bwMode="auto">
          <a:xfrm>
            <a:off x="6340277" y="4894279"/>
            <a:ext cx="1984347" cy="870560"/>
          </a:xfrm>
          <a:prstGeom prst="rect">
            <a:avLst/>
          </a:prstGeom>
          <a:solidFill>
            <a:srgbClr val="0072C6"/>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0938">
              <a:defRPr/>
            </a:pPr>
            <a:endParaRPr lang="en-US" sz="1836" kern="0" dirty="0">
              <a:solidFill>
                <a:srgbClr val="FFFFFF"/>
              </a:solidFill>
              <a:latin typeface="Segoe Pro Display Light" panose="020B0302040504020203" pitchFamily="34" charset="0"/>
              <a:cs typeface="Segoe UI Semilight" panose="020B0402040204020203" pitchFamily="34" charset="0"/>
            </a:endParaRPr>
          </a:p>
          <a:p>
            <a:pPr algn="ctr" defTabSz="951028" fontAlgn="base">
              <a:defRPr/>
            </a:pPr>
            <a:endParaRPr lang="en-US" sz="1836" kern="0" dirty="0" err="1">
              <a:solidFill>
                <a:srgbClr val="FFFFFF"/>
              </a:solidFill>
              <a:latin typeface="Segoe Pro Display Light" panose="020B0302040504020203" pitchFamily="34" charset="0"/>
              <a:ea typeface="Segoe UI" pitchFamily="34" charset="0"/>
              <a:cs typeface="Segoe UI" pitchFamily="34" charset="0"/>
            </a:endParaRPr>
          </a:p>
        </p:txBody>
      </p:sp>
      <p:sp>
        <p:nvSpPr>
          <p:cNvPr id="18" name="Rectangle 17"/>
          <p:cNvSpPr/>
          <p:nvPr/>
        </p:nvSpPr>
        <p:spPr bwMode="auto">
          <a:xfrm>
            <a:off x="4343276" y="3858042"/>
            <a:ext cx="3981687" cy="651633"/>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defRPr/>
            </a:pPr>
            <a:r>
              <a:rPr lang="en-US" sz="1836" kern="0" dirty="0">
                <a:solidFill>
                  <a:srgbClr val="FFFFFF"/>
                </a:solidFill>
                <a:latin typeface="Segoe Pro Display Light" panose="020B0302040504020203" pitchFamily="34" charset="0"/>
                <a:ea typeface="Segoe UI" pitchFamily="34" charset="0"/>
                <a:cs typeface="Segoe UI" pitchFamily="34" charset="0"/>
              </a:rPr>
              <a:t>Cloud infrastructure</a:t>
            </a:r>
          </a:p>
        </p:txBody>
      </p:sp>
      <p:sp>
        <p:nvSpPr>
          <p:cNvPr id="19" name="Rectangle 18"/>
          <p:cNvSpPr/>
          <p:nvPr/>
        </p:nvSpPr>
        <p:spPr bwMode="auto">
          <a:xfrm>
            <a:off x="4343276" y="3139254"/>
            <a:ext cx="3981687" cy="651633"/>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defRPr/>
            </a:pPr>
            <a:r>
              <a:rPr lang="en-US" sz="1836" kern="0" dirty="0">
                <a:solidFill>
                  <a:srgbClr val="FFFFFF"/>
                </a:solidFill>
                <a:latin typeface="Segoe Pro Display Light" panose="020B0302040504020203" pitchFamily="34" charset="0"/>
                <a:ea typeface="Segoe UI" pitchFamily="34" charset="0"/>
                <a:cs typeface="Segoe UI" pitchFamily="34" charset="0"/>
              </a:rPr>
              <a:t>Infrastructure services</a:t>
            </a:r>
          </a:p>
          <a:p>
            <a:pPr algn="ctr" defTabSz="951028" fontAlgn="base">
              <a:defRPr/>
            </a:pPr>
            <a:r>
              <a:rPr lang="en-US" sz="1836" kern="0" dirty="0">
                <a:solidFill>
                  <a:srgbClr val="FFFFFF"/>
                </a:solidFill>
                <a:latin typeface="Segoe Pro Display Light" panose="020B0302040504020203" pitchFamily="34" charset="0"/>
                <a:ea typeface="Segoe UI" pitchFamily="34" charset="0"/>
                <a:cs typeface="Segoe UI" pitchFamily="34" charset="0"/>
              </a:rPr>
              <a:t>Platform services</a:t>
            </a:r>
          </a:p>
        </p:txBody>
      </p:sp>
      <p:sp>
        <p:nvSpPr>
          <p:cNvPr id="20" name="Rectangle 19"/>
          <p:cNvSpPr/>
          <p:nvPr/>
        </p:nvSpPr>
        <p:spPr bwMode="auto">
          <a:xfrm>
            <a:off x="4353392" y="2420465"/>
            <a:ext cx="3981687" cy="651633"/>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defRPr/>
            </a:pPr>
            <a:r>
              <a:rPr lang="en-US" sz="1836" kern="0" dirty="0">
                <a:solidFill>
                  <a:srgbClr val="FFFFFF"/>
                </a:solidFill>
                <a:latin typeface="Segoe Pro Display Light" panose="020B0302040504020203" pitchFamily="34" charset="0"/>
                <a:ea typeface="Segoe UI" pitchFamily="34" charset="0"/>
                <a:cs typeface="Segoe UI" pitchFamily="34" charset="0"/>
              </a:rPr>
              <a:t>Cloud application model</a:t>
            </a:r>
          </a:p>
        </p:txBody>
      </p:sp>
      <p:sp>
        <p:nvSpPr>
          <p:cNvPr id="21" name="Rectangle 20"/>
          <p:cNvSpPr/>
          <p:nvPr/>
        </p:nvSpPr>
        <p:spPr bwMode="auto">
          <a:xfrm>
            <a:off x="4353392" y="1701676"/>
            <a:ext cx="3981687" cy="651633"/>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defRPr/>
            </a:pPr>
            <a:r>
              <a:rPr lang="en-US" sz="1836" kern="0" dirty="0">
                <a:solidFill>
                  <a:srgbClr val="FFFFFF"/>
                </a:solidFill>
                <a:latin typeface="Segoe Pro Display Light" panose="020B0302040504020203" pitchFamily="34" charset="0"/>
                <a:ea typeface="Segoe UI" pitchFamily="34" charset="0"/>
                <a:cs typeface="Segoe UI" pitchFamily="34" charset="0"/>
              </a:rPr>
              <a:t>End user experiences</a:t>
            </a:r>
          </a:p>
        </p:txBody>
      </p:sp>
      <p:sp>
        <p:nvSpPr>
          <p:cNvPr id="22" name="Rectangle 21"/>
          <p:cNvSpPr/>
          <p:nvPr/>
        </p:nvSpPr>
        <p:spPr bwMode="auto">
          <a:xfrm>
            <a:off x="4363457" y="4894279"/>
            <a:ext cx="3971571" cy="870560"/>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0938">
              <a:defRPr/>
            </a:pPr>
            <a:endParaRPr lang="en-US" sz="1836" kern="0" dirty="0">
              <a:solidFill>
                <a:srgbClr val="FFFFFF"/>
              </a:solidFill>
              <a:latin typeface="Segoe Pro Display Light" panose="020B0302040504020203" pitchFamily="34" charset="0"/>
              <a:cs typeface="Segoe UI Semilight" panose="020B0402040204020203" pitchFamily="34" charset="0"/>
            </a:endParaRPr>
          </a:p>
          <a:p>
            <a:pPr algn="ctr" defTabSz="950938">
              <a:defRPr/>
            </a:pPr>
            <a:r>
              <a:rPr lang="en-US" sz="1836" kern="0" dirty="0">
                <a:solidFill>
                  <a:srgbClr val="FFFFFF"/>
                </a:solidFill>
                <a:latin typeface="Segoe Pro Display Light" panose="020B0302040504020203" pitchFamily="34" charset="0"/>
                <a:cs typeface="Segoe UI Semilight" panose="020B0402040204020203" pitchFamily="34" charset="0"/>
              </a:rPr>
              <a:t>Private | Hosted | Public </a:t>
            </a:r>
            <a:r>
              <a:rPr lang="en-US" sz="1428" kern="0" dirty="0">
                <a:solidFill>
                  <a:srgbClr val="FFFFFF"/>
                </a:solidFill>
                <a:latin typeface="Segoe Pro Display Light" panose="020B0302040504020203" pitchFamily="34" charset="0"/>
                <a:cs typeface="Segoe UI Semilight" panose="020B0402040204020203" pitchFamily="34" charset="0"/>
              </a:rPr>
              <a:t> </a:t>
            </a:r>
          </a:p>
          <a:p>
            <a:pPr algn="ctr" defTabSz="951028" fontAlgn="base">
              <a:defRPr/>
            </a:pPr>
            <a:endParaRPr lang="en-US" sz="1836" kern="0" dirty="0" err="1">
              <a:solidFill>
                <a:srgbClr val="FFFFFF"/>
              </a:solidFill>
              <a:latin typeface="Segoe Pro Display Light" panose="020B0302040504020203" pitchFamily="34" charset="0"/>
              <a:ea typeface="Segoe UI" pitchFamily="34" charset="0"/>
              <a:cs typeface="Segoe UI" pitchFamily="34" charset="0"/>
            </a:endParaRPr>
          </a:p>
        </p:txBody>
      </p:sp>
    </p:spTree>
    <p:extLst>
      <p:ext uri="{BB962C8B-B14F-4D97-AF65-F5344CB8AC3E}">
        <p14:creationId xmlns:p14="http://schemas.microsoft.com/office/powerpoint/2010/main" val="5705378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35" presetClass="path" presetSubtype="0" accel="100000" autoRev="1" fill="hold" grpId="1" nodeType="withEffect">
                                  <p:stCondLst>
                                    <p:cond delay="0"/>
                                  </p:stCondLst>
                                  <p:childTnLst>
                                    <p:animMotion origin="layout" path="M 3.95711E-6 2.03359E-6 L -0.07838 2.03359E-6 " pathEditMode="relative" rAng="0" ptsTypes="AA">
                                      <p:cBhvr>
                                        <p:cTn id="9" dur="500" fill="hold"/>
                                        <p:tgtEl>
                                          <p:spTgt spid="12"/>
                                        </p:tgtEl>
                                        <p:attrNameLst>
                                          <p:attrName>ppt_x</p:attrName>
                                          <p:attrName>ppt_y</p:attrName>
                                        </p:attrNameLst>
                                      </p:cBhvr>
                                      <p:rCtr x="-3919" y="0"/>
                                    </p:animMotion>
                                  </p:childTnLst>
                                </p:cTn>
                              </p:par>
                              <p:par>
                                <p:cTn id="10" presetID="10" presetClass="entr" presetSubtype="0" fill="hold" grpId="0" nodeType="withEffect">
                                  <p:stCondLst>
                                    <p:cond delay="5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35" presetClass="path" presetSubtype="0" accel="100000" autoRev="1" fill="hold" grpId="1" nodeType="withEffect">
                                  <p:stCondLst>
                                    <p:cond delay="0"/>
                                  </p:stCondLst>
                                  <p:childTnLst>
                                    <p:animMotion origin="layout" path="M 1.34031E-6 2.03359E-6 L 0.07837 2.03359E-6 " pathEditMode="relative" rAng="0" ptsTypes="AA">
                                      <p:cBhvr>
                                        <p:cTn id="14" dur="500" fill="hold"/>
                                        <p:tgtEl>
                                          <p:spTgt spid="16"/>
                                        </p:tgtEl>
                                        <p:attrNameLst>
                                          <p:attrName>ppt_x</p:attrName>
                                          <p:attrName>ppt_y</p:attrName>
                                        </p:attrNameLst>
                                      </p:cBhvr>
                                      <p:rCtr x="3919" y="0"/>
                                    </p:animMotion>
                                  </p:childTnLst>
                                </p:cTn>
                              </p:par>
                              <p:par>
                                <p:cTn id="15" presetID="10" presetClass="entr" presetSubtype="0" fill="hold" grpId="0" nodeType="withEffect">
                                  <p:stCondLst>
                                    <p:cond delay="6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grpId="0" nodeType="withEffect">
                                  <p:stCondLst>
                                    <p:cond delay="60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35" presetClass="path" presetSubtype="0" accel="100000" autoRev="1" fill="hold" grpId="1" nodeType="withEffect">
                                  <p:stCondLst>
                                    <p:cond delay="100"/>
                                  </p:stCondLst>
                                  <p:childTnLst>
                                    <p:animMotion origin="layout" path="M 3.95711E-6 2.03359E-6 L -0.07838 2.03359E-6 " pathEditMode="relative" rAng="0" ptsTypes="AA">
                                      <p:cBhvr>
                                        <p:cTn id="22" dur="500" fill="hold"/>
                                        <p:tgtEl>
                                          <p:spTgt spid="11"/>
                                        </p:tgtEl>
                                        <p:attrNameLst>
                                          <p:attrName>ppt_x</p:attrName>
                                          <p:attrName>ppt_y</p:attrName>
                                        </p:attrNameLst>
                                      </p:cBhvr>
                                      <p:rCtr x="-3919" y="0"/>
                                    </p:animMotion>
                                  </p:childTnLst>
                                </p:cTn>
                              </p:par>
                              <p:par>
                                <p:cTn id="23" presetID="10" presetClass="entr" presetSubtype="0" fill="hold" grpId="0" nodeType="withEffect">
                                  <p:stCondLst>
                                    <p:cond delay="60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35" presetClass="path" presetSubtype="0" accel="100000" autoRev="1" fill="hold" grpId="1" nodeType="withEffect">
                                  <p:stCondLst>
                                    <p:cond delay="100"/>
                                  </p:stCondLst>
                                  <p:childTnLst>
                                    <p:animMotion origin="layout" path="M 1.34031E-6 2.03359E-6 L 0.07837 2.03359E-6 " pathEditMode="relative" rAng="0" ptsTypes="AA">
                                      <p:cBhvr>
                                        <p:cTn id="27" dur="500" fill="hold"/>
                                        <p:tgtEl>
                                          <p:spTgt spid="15"/>
                                        </p:tgtEl>
                                        <p:attrNameLst>
                                          <p:attrName>ppt_x</p:attrName>
                                          <p:attrName>ppt_y</p:attrName>
                                        </p:attrNameLst>
                                      </p:cBhvr>
                                      <p:rCtr x="3919" y="0"/>
                                    </p:animMotion>
                                  </p:childTnLst>
                                </p:cTn>
                              </p:par>
                              <p:par>
                                <p:cTn id="28" presetID="10" presetClass="entr" presetSubtype="0" fill="hold" grpId="0" nodeType="withEffect">
                                  <p:stCondLst>
                                    <p:cond delay="70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70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par>
                                <p:cTn id="34" presetID="35" presetClass="path" presetSubtype="0" accel="100000" autoRev="1" fill="hold" grpId="1" nodeType="withEffect">
                                  <p:stCondLst>
                                    <p:cond delay="200"/>
                                  </p:stCondLst>
                                  <p:childTnLst>
                                    <p:animMotion origin="layout" path="M 3.95711E-6 2.03359E-6 L -0.07838 2.03359E-6 " pathEditMode="relative" rAng="0" ptsTypes="AA">
                                      <p:cBhvr>
                                        <p:cTn id="35" dur="500" fill="hold"/>
                                        <p:tgtEl>
                                          <p:spTgt spid="10"/>
                                        </p:tgtEl>
                                        <p:attrNameLst>
                                          <p:attrName>ppt_x</p:attrName>
                                          <p:attrName>ppt_y</p:attrName>
                                        </p:attrNameLst>
                                      </p:cBhvr>
                                      <p:rCtr x="-3919" y="0"/>
                                    </p:animMotion>
                                  </p:childTnLst>
                                </p:cTn>
                              </p:par>
                              <p:par>
                                <p:cTn id="36" presetID="10" presetClass="entr" presetSubtype="0" fill="hold" grpId="0" nodeType="withEffect">
                                  <p:stCondLst>
                                    <p:cond delay="70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par>
                                <p:cTn id="39" presetID="35" presetClass="path" presetSubtype="0" accel="100000" autoRev="1" fill="hold" grpId="1" nodeType="withEffect">
                                  <p:stCondLst>
                                    <p:cond delay="200"/>
                                  </p:stCondLst>
                                  <p:childTnLst>
                                    <p:animMotion origin="layout" path="M 1.34031E-6 2.03359E-6 L 0.07837 2.03359E-6 " pathEditMode="relative" rAng="0" ptsTypes="AA">
                                      <p:cBhvr>
                                        <p:cTn id="40" dur="500" fill="hold"/>
                                        <p:tgtEl>
                                          <p:spTgt spid="14"/>
                                        </p:tgtEl>
                                        <p:attrNameLst>
                                          <p:attrName>ppt_x</p:attrName>
                                          <p:attrName>ppt_y</p:attrName>
                                        </p:attrNameLst>
                                      </p:cBhvr>
                                      <p:rCtr x="3919" y="0"/>
                                    </p:animMotion>
                                  </p:childTnLst>
                                </p:cTn>
                              </p:par>
                              <p:par>
                                <p:cTn id="41" presetID="10" presetClass="entr" presetSubtype="0" fill="hold" grpId="0" nodeType="withEffect">
                                  <p:stCondLst>
                                    <p:cond delay="80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par>
                                <p:cTn id="44" presetID="35" presetClass="path" presetSubtype="0" accel="100000" autoRev="1" fill="hold" grpId="1" nodeType="withEffect">
                                  <p:stCondLst>
                                    <p:cond delay="300"/>
                                  </p:stCondLst>
                                  <p:childTnLst>
                                    <p:animMotion origin="layout" path="M 3.95711E-6 2.03359E-6 L -0.07838 2.03359E-6 " pathEditMode="relative" rAng="0" ptsTypes="AA">
                                      <p:cBhvr>
                                        <p:cTn id="45" dur="500" fill="hold"/>
                                        <p:tgtEl>
                                          <p:spTgt spid="6"/>
                                        </p:tgtEl>
                                        <p:attrNameLst>
                                          <p:attrName>ppt_x</p:attrName>
                                          <p:attrName>ppt_y</p:attrName>
                                        </p:attrNameLst>
                                      </p:cBhvr>
                                      <p:rCtr x="-3919" y="0"/>
                                    </p:animMotion>
                                  </p:childTnLst>
                                </p:cTn>
                              </p:par>
                              <p:par>
                                <p:cTn id="46" presetID="10" presetClass="entr" presetSubtype="0" fill="hold" grpId="0" nodeType="withEffect">
                                  <p:stCondLst>
                                    <p:cond delay="80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par>
                                <p:cTn id="49" presetID="10" presetClass="entr" presetSubtype="0" fill="hold" grpId="0" nodeType="withEffect">
                                  <p:stCondLst>
                                    <p:cond delay="80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par>
                                <p:cTn id="52" presetID="35" presetClass="path" presetSubtype="0" accel="100000" autoRev="1" fill="hold" grpId="1" nodeType="withEffect">
                                  <p:stCondLst>
                                    <p:cond delay="300"/>
                                  </p:stCondLst>
                                  <p:childTnLst>
                                    <p:animMotion origin="layout" path="M 1.34031E-6 2.03359E-6 L 0.07837 2.03359E-6 " pathEditMode="relative" rAng="0" ptsTypes="AA">
                                      <p:cBhvr>
                                        <p:cTn id="53" dur="500" fill="hold"/>
                                        <p:tgtEl>
                                          <p:spTgt spid="13"/>
                                        </p:tgtEl>
                                        <p:attrNameLst>
                                          <p:attrName>ppt_x</p:attrName>
                                          <p:attrName>ppt_y</p:attrName>
                                        </p:attrNameLst>
                                      </p:cBhvr>
                                      <p:rCtr x="3919" y="0"/>
                                    </p:animMotion>
                                  </p:childTnLst>
                                </p:cTn>
                              </p:par>
                              <p:par>
                                <p:cTn id="54" presetID="10" presetClass="entr" presetSubtype="0" fill="hold" grpId="0" nodeType="withEffect">
                                  <p:stCondLst>
                                    <p:cond delay="90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500"/>
                                        <p:tgtEl>
                                          <p:spTgt spid="5"/>
                                        </p:tgtEl>
                                      </p:cBhvr>
                                    </p:animEffect>
                                  </p:childTnLst>
                                </p:cTn>
                              </p:par>
                              <p:par>
                                <p:cTn id="57" presetID="35" presetClass="path" presetSubtype="0" accel="100000" autoRev="1" fill="hold" grpId="1" nodeType="withEffect">
                                  <p:stCondLst>
                                    <p:cond delay="400"/>
                                  </p:stCondLst>
                                  <p:childTnLst>
                                    <p:animMotion origin="layout" path="M 3.95711E-6 2.03359E-6 L -0.07838 2.03359E-6 " pathEditMode="relative" rAng="0" ptsTypes="AA">
                                      <p:cBhvr>
                                        <p:cTn id="58" dur="500" fill="hold"/>
                                        <p:tgtEl>
                                          <p:spTgt spid="5"/>
                                        </p:tgtEl>
                                        <p:attrNameLst>
                                          <p:attrName>ppt_x</p:attrName>
                                          <p:attrName>ppt_y</p:attrName>
                                        </p:attrNameLst>
                                      </p:cBhvr>
                                      <p:rCtr x="-3919" y="0"/>
                                    </p:animMotion>
                                  </p:childTnLst>
                                </p:cTn>
                              </p:par>
                              <p:par>
                                <p:cTn id="59" presetID="10" presetClass="entr" presetSubtype="0" fill="hold" grpId="0" nodeType="withEffect">
                                  <p:stCondLst>
                                    <p:cond delay="90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cTn>
                              </p:par>
                              <p:par>
                                <p:cTn id="62" presetID="10" presetClass="entr" presetSubtype="0" fill="hold" grpId="0" nodeType="withEffect">
                                  <p:stCondLst>
                                    <p:cond delay="90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500"/>
                                        <p:tgtEl>
                                          <p:spTgt spid="18"/>
                                        </p:tgtEl>
                                      </p:cBhvr>
                                    </p:animEffect>
                                  </p:childTnLst>
                                </p:cTn>
                              </p:par>
                              <p:par>
                                <p:cTn id="65" presetID="10" presetClass="entr" presetSubtype="0" fill="hold" grpId="0" nodeType="withEffect">
                                  <p:stCondLst>
                                    <p:cond delay="90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par>
                                <p:cTn id="68" presetID="35" presetClass="path" presetSubtype="0" accel="100000" autoRev="1" fill="hold" grpId="1" nodeType="withEffect">
                                  <p:stCondLst>
                                    <p:cond delay="400"/>
                                  </p:stCondLst>
                                  <p:childTnLst>
                                    <p:animMotion origin="layout" path="M 1.34031E-6 2.03359E-6 L 0.07837 2.03359E-6 " pathEditMode="relative" rAng="0" ptsTypes="AA">
                                      <p:cBhvr>
                                        <p:cTn id="69" dur="500" fill="hold"/>
                                        <p:tgtEl>
                                          <p:spTgt spid="17"/>
                                        </p:tgtEl>
                                        <p:attrNameLst>
                                          <p:attrName>ppt_x</p:attrName>
                                          <p:attrName>ppt_y</p:attrName>
                                        </p:attrNameLst>
                                      </p:cBhvr>
                                      <p:rCtr x="391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p:bldP spid="19" grpId="0"/>
      <p:bldP spid="20" grpId="0"/>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39881" t="14455" b="10954"/>
          <a:stretch/>
        </p:blipFill>
        <p:spPr>
          <a:xfrm>
            <a:off x="882" y="-1"/>
            <a:ext cx="12434711" cy="6994526"/>
          </a:xfrm>
          <a:prstGeom prst="rect">
            <a:avLst/>
          </a:prstGeom>
        </p:spPr>
      </p:pic>
      <p:sp>
        <p:nvSpPr>
          <p:cNvPr id="23" name="Title 8"/>
          <p:cNvSpPr txBox="1">
            <a:spLocks/>
          </p:cNvSpPr>
          <p:nvPr/>
        </p:nvSpPr>
        <p:spPr>
          <a:xfrm>
            <a:off x="157392" y="195526"/>
            <a:ext cx="13598614" cy="935842"/>
          </a:xfrm>
          <a:prstGeom prst="rect">
            <a:avLst/>
          </a:prstGeom>
        </p:spPr>
        <p:txBody>
          <a:bodyPr vert="horz" wrap="square" lIns="149217" tIns="93260" rIns="149217" bIns="9326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51304">
              <a:defRPr/>
            </a:pPr>
            <a:r>
              <a:rPr lang="en-US" sz="4896" spc="-104">
                <a:solidFill>
                  <a:srgbClr val="FFFFFF"/>
                </a:solidFill>
                <a:latin typeface="Segoe UI Light"/>
              </a:rPr>
              <a:t>Microsoft’s hybrid cloud platform</a:t>
            </a:r>
            <a:endParaRPr lang="en-US" sz="4896" spc="-104" dirty="0">
              <a:solidFill>
                <a:srgbClr val="FFFFFF"/>
              </a:solidFill>
              <a:latin typeface="Segoe UI Light"/>
            </a:endParaRPr>
          </a:p>
        </p:txBody>
      </p:sp>
      <p:grpSp>
        <p:nvGrpSpPr>
          <p:cNvPr id="24" name="Group 23"/>
          <p:cNvGrpSpPr/>
          <p:nvPr/>
        </p:nvGrpSpPr>
        <p:grpSpPr>
          <a:xfrm>
            <a:off x="8335263" y="1701677"/>
            <a:ext cx="3991802" cy="4063163"/>
            <a:chOff x="3398837" y="2189163"/>
            <a:chExt cx="3913887" cy="3983855"/>
          </a:xfrm>
        </p:grpSpPr>
        <p:grpSp>
          <p:nvGrpSpPr>
            <p:cNvPr id="25" name="Group 24"/>
            <p:cNvGrpSpPr/>
            <p:nvPr/>
          </p:nvGrpSpPr>
          <p:grpSpPr>
            <a:xfrm>
              <a:off x="3398837" y="2189163"/>
              <a:ext cx="3913887" cy="2753190"/>
              <a:chOff x="4209350" y="2189163"/>
              <a:chExt cx="3913887" cy="2753190"/>
            </a:xfrm>
          </p:grpSpPr>
          <p:sp>
            <p:nvSpPr>
              <p:cNvPr id="27" name="Rectangle 26"/>
              <p:cNvSpPr/>
              <p:nvPr/>
            </p:nvSpPr>
            <p:spPr bwMode="auto">
              <a:xfrm>
                <a:off x="4209350" y="4303439"/>
                <a:ext cx="3903969" cy="638914"/>
              </a:xfrm>
              <a:prstGeom prst="rect">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defRPr/>
                </a:pPr>
                <a:r>
                  <a:rPr lang="en-US" sz="1836" kern="0" dirty="0">
                    <a:solidFill>
                      <a:srgbClr val="FFFFFF"/>
                    </a:solidFill>
                    <a:latin typeface="Segoe Pro Display Light" panose="020B0302040504020203" pitchFamily="34" charset="0"/>
                    <a:ea typeface="Segoe UI" pitchFamily="34" charset="0"/>
                    <a:cs typeface="Segoe UI" pitchFamily="34" charset="0"/>
                  </a:rPr>
                  <a:t>Cloud-inspired infrastructure</a:t>
                </a:r>
              </a:p>
            </p:txBody>
          </p:sp>
          <p:sp>
            <p:nvSpPr>
              <p:cNvPr id="28" name="Rectangle 27"/>
              <p:cNvSpPr/>
              <p:nvPr/>
            </p:nvSpPr>
            <p:spPr bwMode="auto">
              <a:xfrm>
                <a:off x="4209350" y="3598681"/>
                <a:ext cx="3903969" cy="638914"/>
              </a:xfrm>
              <a:prstGeom prst="rect">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defRPr/>
                </a:pPr>
                <a:r>
                  <a:rPr lang="en-US" sz="1836" kern="0" dirty="0">
                    <a:solidFill>
                      <a:srgbClr val="FFFFFF"/>
                    </a:solidFill>
                    <a:latin typeface="Segoe Pro Display Light" panose="020B0302040504020203" pitchFamily="34" charset="0"/>
                    <a:ea typeface="Segoe UI" pitchFamily="34" charset="0"/>
                    <a:cs typeface="Segoe UI" pitchFamily="34" charset="0"/>
                  </a:rPr>
                  <a:t>Azure IaaS | Azure PaaS</a:t>
                </a:r>
                <a:br>
                  <a:rPr lang="en-US" sz="1836" kern="0" dirty="0">
                    <a:solidFill>
                      <a:srgbClr val="FFFFFF"/>
                    </a:solidFill>
                    <a:latin typeface="Segoe Pro Display Light" panose="020B0302040504020203" pitchFamily="34" charset="0"/>
                    <a:ea typeface="Segoe UI" pitchFamily="34" charset="0"/>
                    <a:cs typeface="Segoe UI" pitchFamily="34" charset="0"/>
                  </a:rPr>
                </a:br>
                <a:r>
                  <a:rPr lang="en-US" sz="816" kern="0" dirty="0">
                    <a:solidFill>
                      <a:srgbClr val="FFFFFF"/>
                    </a:solidFill>
                    <a:latin typeface="Segoe Pro Display Light" panose="020B0302040504020203" pitchFamily="34" charset="0"/>
                    <a:ea typeface="Segoe UI" pitchFamily="34" charset="0"/>
                    <a:cs typeface="Segoe UI" pitchFamily="34" charset="0"/>
                  </a:rPr>
                  <a:t>Compute | Network | Storage</a:t>
                </a:r>
              </a:p>
              <a:p>
                <a:pPr algn="ctr" defTabSz="951028" fontAlgn="base">
                  <a:defRPr/>
                </a:pPr>
                <a:r>
                  <a:rPr lang="en-US" sz="816" kern="0" dirty="0">
                    <a:solidFill>
                      <a:srgbClr val="FFFFFF"/>
                    </a:solidFill>
                    <a:latin typeface="Segoe Pro Display Light" panose="020B0302040504020203" pitchFamily="34" charset="0"/>
                    <a:ea typeface="Segoe UI" pitchFamily="34" charset="0"/>
                    <a:cs typeface="Segoe UI" pitchFamily="34" charset="0"/>
                  </a:rPr>
                  <a:t>App Service | Service Fabric*</a:t>
                </a:r>
              </a:p>
            </p:txBody>
          </p:sp>
          <p:sp>
            <p:nvSpPr>
              <p:cNvPr id="29" name="Rectangle 28"/>
              <p:cNvSpPr/>
              <p:nvPr/>
            </p:nvSpPr>
            <p:spPr bwMode="auto">
              <a:xfrm>
                <a:off x="4219268" y="2893922"/>
                <a:ext cx="3903969" cy="638914"/>
              </a:xfrm>
              <a:prstGeom prst="rect">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defRPr/>
                </a:pPr>
                <a:r>
                  <a:rPr lang="en-US" sz="1836" kern="0" dirty="0">
                    <a:solidFill>
                      <a:srgbClr val="FFFFFF"/>
                    </a:solidFill>
                    <a:latin typeface="Segoe Pro Display Light" panose="020B0302040504020203" pitchFamily="34" charset="0"/>
                    <a:ea typeface="Segoe UI" pitchFamily="34" charset="0"/>
                    <a:cs typeface="Segoe UI" pitchFamily="34" charset="0"/>
                  </a:rPr>
                  <a:t>Azure Resource Manager</a:t>
                </a:r>
              </a:p>
            </p:txBody>
          </p:sp>
          <p:sp>
            <p:nvSpPr>
              <p:cNvPr id="30" name="Rectangle 29"/>
              <p:cNvSpPr/>
              <p:nvPr/>
            </p:nvSpPr>
            <p:spPr bwMode="auto">
              <a:xfrm>
                <a:off x="4219268" y="2189163"/>
                <a:ext cx="3903969" cy="638914"/>
              </a:xfrm>
              <a:prstGeom prst="rect">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defRPr/>
                </a:pPr>
                <a:r>
                  <a:rPr lang="en-US" sz="1836" kern="0" dirty="0">
                    <a:solidFill>
                      <a:srgbClr val="FFFFFF"/>
                    </a:solidFill>
                    <a:latin typeface="Segoe Pro Display Light" panose="020B0302040504020203" pitchFamily="34" charset="0"/>
                    <a:ea typeface="Segoe UI" pitchFamily="34" charset="0"/>
                    <a:cs typeface="Segoe UI" pitchFamily="34" charset="0"/>
                  </a:rPr>
                  <a:t>Portal | PowerShell | DevOps tools </a:t>
                </a:r>
              </a:p>
            </p:txBody>
          </p:sp>
        </p:grpSp>
        <p:sp>
          <p:nvSpPr>
            <p:cNvPr id="26" name="Rectangle 25"/>
            <p:cNvSpPr/>
            <p:nvPr/>
          </p:nvSpPr>
          <p:spPr bwMode="auto">
            <a:xfrm>
              <a:off x="3408755" y="5319450"/>
              <a:ext cx="3894051" cy="853568"/>
            </a:xfrm>
            <a:prstGeom prst="rect">
              <a:avLst/>
            </a:prstGeom>
            <a:solidFill>
              <a:srgbClr val="0072C6"/>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0938">
                <a:defRPr/>
              </a:pPr>
              <a:r>
                <a:rPr lang="en-US" sz="1836" kern="0" dirty="0">
                  <a:solidFill>
                    <a:srgbClr val="FFFFFF"/>
                  </a:solidFill>
                  <a:latin typeface="Segoe Pro Display Light" panose="020B0302040504020203" pitchFamily="34" charset="0"/>
                  <a:cs typeface="Segoe UI Semilight" panose="020B0402040204020203" pitchFamily="34" charset="0"/>
                </a:rPr>
                <a:t>Microsoft Azure Stack</a:t>
              </a:r>
            </a:p>
            <a:p>
              <a:pPr algn="ctr" defTabSz="950938">
                <a:defRPr/>
              </a:pPr>
              <a:r>
                <a:rPr lang="en-US" sz="1428" kern="0" dirty="0">
                  <a:solidFill>
                    <a:srgbClr val="FFFFFF"/>
                  </a:solidFill>
                  <a:latin typeface="Segoe Pro Light" panose="020B0302040504020203" pitchFamily="34" charset="0"/>
                  <a:cs typeface="Segoe UI Semilight" panose="020B0402040204020203" pitchFamily="34" charset="0"/>
                </a:rPr>
                <a:t>Private | Hosted </a:t>
              </a:r>
            </a:p>
          </p:txBody>
        </p:sp>
      </p:grpSp>
      <p:grpSp>
        <p:nvGrpSpPr>
          <p:cNvPr id="31" name="Group 30"/>
          <p:cNvGrpSpPr/>
          <p:nvPr/>
        </p:nvGrpSpPr>
        <p:grpSpPr>
          <a:xfrm>
            <a:off x="8335263" y="1701677"/>
            <a:ext cx="3991802" cy="4063163"/>
            <a:chOff x="8171703" y="2189163"/>
            <a:chExt cx="3913887" cy="3983855"/>
          </a:xfrm>
        </p:grpSpPr>
        <p:grpSp>
          <p:nvGrpSpPr>
            <p:cNvPr id="32" name="Group 31"/>
            <p:cNvGrpSpPr/>
            <p:nvPr/>
          </p:nvGrpSpPr>
          <p:grpSpPr>
            <a:xfrm>
              <a:off x="8171703" y="2189163"/>
              <a:ext cx="3913887" cy="2753190"/>
              <a:chOff x="4209350" y="2189163"/>
              <a:chExt cx="3913887" cy="2753190"/>
            </a:xfrm>
          </p:grpSpPr>
          <p:sp>
            <p:nvSpPr>
              <p:cNvPr id="34" name="Rectangle 33"/>
              <p:cNvSpPr/>
              <p:nvPr/>
            </p:nvSpPr>
            <p:spPr bwMode="auto">
              <a:xfrm>
                <a:off x="4209350" y="4303439"/>
                <a:ext cx="3903969" cy="638914"/>
              </a:xfrm>
              <a:prstGeom prst="rect">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defRPr/>
                </a:pPr>
                <a:r>
                  <a:rPr lang="en-US" sz="1836" kern="0" dirty="0">
                    <a:solidFill>
                      <a:srgbClr val="FFFFFF"/>
                    </a:solidFill>
                    <a:latin typeface="Segoe Pro Display Light" panose="020B0302040504020203" pitchFamily="34" charset="0"/>
                    <a:ea typeface="Segoe UI" pitchFamily="34" charset="0"/>
                    <a:cs typeface="Segoe UI" pitchFamily="34" charset="0"/>
                  </a:rPr>
                  <a:t>Cloud infrastructure</a:t>
                </a:r>
              </a:p>
            </p:txBody>
          </p:sp>
          <p:sp>
            <p:nvSpPr>
              <p:cNvPr id="35" name="Rectangle 34"/>
              <p:cNvSpPr/>
              <p:nvPr/>
            </p:nvSpPr>
            <p:spPr bwMode="auto">
              <a:xfrm>
                <a:off x="4209350" y="3598681"/>
                <a:ext cx="3903969" cy="638914"/>
              </a:xfrm>
              <a:prstGeom prst="rect">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defRPr/>
                </a:pPr>
                <a:r>
                  <a:rPr lang="en-US" sz="1836" kern="0" dirty="0">
                    <a:solidFill>
                      <a:srgbClr val="FFFFFF"/>
                    </a:solidFill>
                    <a:latin typeface="Segoe Pro Display Light" panose="020B0302040504020203" pitchFamily="34" charset="0"/>
                    <a:ea typeface="Segoe UI" pitchFamily="34" charset="0"/>
                    <a:cs typeface="Segoe UI" pitchFamily="34" charset="0"/>
                  </a:rPr>
                  <a:t>IaaS | PaaS </a:t>
                </a:r>
              </a:p>
            </p:txBody>
          </p:sp>
          <p:sp>
            <p:nvSpPr>
              <p:cNvPr id="36" name="Rectangle 35"/>
              <p:cNvSpPr/>
              <p:nvPr/>
            </p:nvSpPr>
            <p:spPr bwMode="auto">
              <a:xfrm>
                <a:off x="4219268" y="2893922"/>
                <a:ext cx="3903969" cy="638914"/>
              </a:xfrm>
              <a:prstGeom prst="rect">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defRPr/>
                </a:pPr>
                <a:r>
                  <a:rPr lang="en-US" sz="1836" kern="0" dirty="0">
                    <a:solidFill>
                      <a:srgbClr val="FFFFFF"/>
                    </a:solidFill>
                    <a:latin typeface="Segoe Pro Display Light" panose="020B0302040504020203" pitchFamily="34" charset="0"/>
                    <a:ea typeface="Segoe UI" pitchFamily="34" charset="0"/>
                    <a:cs typeface="Segoe UI" pitchFamily="34" charset="0"/>
                  </a:rPr>
                  <a:t>Azure Resource Manager</a:t>
                </a:r>
              </a:p>
            </p:txBody>
          </p:sp>
          <p:sp>
            <p:nvSpPr>
              <p:cNvPr id="37" name="Rectangle 36"/>
              <p:cNvSpPr/>
              <p:nvPr/>
            </p:nvSpPr>
            <p:spPr bwMode="auto">
              <a:xfrm>
                <a:off x="4219268" y="2189163"/>
                <a:ext cx="3903969" cy="638914"/>
              </a:xfrm>
              <a:prstGeom prst="rect">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defRPr/>
                </a:pPr>
                <a:r>
                  <a:rPr lang="en-US" sz="1836" kern="0" dirty="0">
                    <a:solidFill>
                      <a:srgbClr val="FFFFFF"/>
                    </a:solidFill>
                    <a:latin typeface="Segoe Pro Display Light" panose="020B0302040504020203" pitchFamily="34" charset="0"/>
                    <a:ea typeface="Segoe UI" pitchFamily="34" charset="0"/>
                    <a:cs typeface="Segoe UI" pitchFamily="34" charset="0"/>
                  </a:rPr>
                  <a:t>Portal | PowerShell | DevOps tools </a:t>
                </a:r>
              </a:p>
            </p:txBody>
          </p:sp>
        </p:grpSp>
        <p:sp>
          <p:nvSpPr>
            <p:cNvPr id="33" name="Rectangle 32"/>
            <p:cNvSpPr/>
            <p:nvPr/>
          </p:nvSpPr>
          <p:spPr bwMode="auto">
            <a:xfrm>
              <a:off x="8181621" y="5319450"/>
              <a:ext cx="3894051" cy="853568"/>
            </a:xfrm>
            <a:prstGeom prst="rect">
              <a:avLst/>
            </a:prstGeom>
            <a:solidFill>
              <a:srgbClr val="0072C6"/>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0938">
                <a:defRPr/>
              </a:pPr>
              <a:r>
                <a:rPr lang="en-US" sz="1836" kern="0" dirty="0">
                  <a:solidFill>
                    <a:srgbClr val="FFFFFF"/>
                  </a:solidFill>
                  <a:latin typeface="Segoe Pro Display Light" panose="020B0302040504020203" pitchFamily="34" charset="0"/>
                  <a:cs typeface="Segoe UI Semilight" panose="020B0402040204020203" pitchFamily="34" charset="0"/>
                </a:rPr>
                <a:t>Microsoft Azure  </a:t>
              </a:r>
            </a:p>
            <a:p>
              <a:pPr algn="ctr" defTabSz="950938">
                <a:defRPr/>
              </a:pPr>
              <a:r>
                <a:rPr lang="en-US" sz="1428" kern="0" dirty="0">
                  <a:solidFill>
                    <a:srgbClr val="FFFFFF"/>
                  </a:solidFill>
                  <a:latin typeface="Segoe Pro Display Light" panose="020B0302040504020203" pitchFamily="34" charset="0"/>
                  <a:cs typeface="Segoe UI Semilight" panose="020B0402040204020203" pitchFamily="34" charset="0"/>
                </a:rPr>
                <a:t>Public</a:t>
              </a:r>
            </a:p>
          </p:txBody>
        </p:sp>
      </p:grpSp>
      <p:grpSp>
        <p:nvGrpSpPr>
          <p:cNvPr id="38" name="Group 37"/>
          <p:cNvGrpSpPr/>
          <p:nvPr/>
        </p:nvGrpSpPr>
        <p:grpSpPr>
          <a:xfrm>
            <a:off x="378133" y="1701677"/>
            <a:ext cx="3991802" cy="4063163"/>
            <a:chOff x="3398837" y="2189163"/>
            <a:chExt cx="3913887" cy="3983855"/>
          </a:xfrm>
        </p:grpSpPr>
        <p:grpSp>
          <p:nvGrpSpPr>
            <p:cNvPr id="39" name="Group 38"/>
            <p:cNvGrpSpPr/>
            <p:nvPr/>
          </p:nvGrpSpPr>
          <p:grpSpPr>
            <a:xfrm>
              <a:off x="3398837" y="2189163"/>
              <a:ext cx="3913887" cy="2753190"/>
              <a:chOff x="4209350" y="2189163"/>
              <a:chExt cx="3913887" cy="2753190"/>
            </a:xfrm>
          </p:grpSpPr>
          <p:sp>
            <p:nvSpPr>
              <p:cNvPr id="41" name="Rectangle 40"/>
              <p:cNvSpPr/>
              <p:nvPr/>
            </p:nvSpPr>
            <p:spPr bwMode="auto">
              <a:xfrm>
                <a:off x="4209350" y="4303439"/>
                <a:ext cx="3903969" cy="638914"/>
              </a:xfrm>
              <a:prstGeom prst="rect">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defRPr/>
                </a:pPr>
                <a:r>
                  <a:rPr lang="en-US" sz="1836" kern="0" dirty="0">
                    <a:solidFill>
                      <a:srgbClr val="FFFFFF"/>
                    </a:solidFill>
                    <a:latin typeface="Segoe Pro Display Light" panose="020B0302040504020203" pitchFamily="34" charset="0"/>
                    <a:ea typeface="Segoe UI" pitchFamily="34" charset="0"/>
                    <a:cs typeface="Segoe UI" pitchFamily="34" charset="0"/>
                  </a:rPr>
                  <a:t>Cloud-inspired infrastructure</a:t>
                </a:r>
              </a:p>
            </p:txBody>
          </p:sp>
          <p:sp>
            <p:nvSpPr>
              <p:cNvPr id="42" name="Rectangle 41"/>
              <p:cNvSpPr/>
              <p:nvPr/>
            </p:nvSpPr>
            <p:spPr bwMode="auto">
              <a:xfrm>
                <a:off x="4209350" y="3598681"/>
                <a:ext cx="3903969" cy="638914"/>
              </a:xfrm>
              <a:prstGeom prst="rect">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defRPr/>
                </a:pPr>
                <a:r>
                  <a:rPr lang="en-US" sz="1836" kern="0" dirty="0">
                    <a:solidFill>
                      <a:srgbClr val="FFFFFF"/>
                    </a:solidFill>
                    <a:latin typeface="Segoe Pro Display Light" panose="020B0302040504020203" pitchFamily="34" charset="0"/>
                    <a:ea typeface="Segoe UI" pitchFamily="34" charset="0"/>
                    <a:cs typeface="Segoe UI" pitchFamily="34" charset="0"/>
                  </a:rPr>
                  <a:t>Azure IaaS | Azure PaaS</a:t>
                </a:r>
                <a:br>
                  <a:rPr lang="en-US" sz="1836" kern="0" dirty="0">
                    <a:solidFill>
                      <a:srgbClr val="FFFFFF"/>
                    </a:solidFill>
                    <a:latin typeface="Segoe Pro Display Light" panose="020B0302040504020203" pitchFamily="34" charset="0"/>
                    <a:ea typeface="Segoe UI" pitchFamily="34" charset="0"/>
                    <a:cs typeface="Segoe UI" pitchFamily="34" charset="0"/>
                  </a:rPr>
                </a:br>
                <a:r>
                  <a:rPr lang="en-US" sz="816" kern="0" dirty="0">
                    <a:solidFill>
                      <a:srgbClr val="FFFFFF"/>
                    </a:solidFill>
                    <a:latin typeface="Segoe Pro Display Light" panose="020B0302040504020203" pitchFamily="34" charset="0"/>
                    <a:ea typeface="Segoe UI" pitchFamily="34" charset="0"/>
                    <a:cs typeface="Segoe UI" pitchFamily="34" charset="0"/>
                  </a:rPr>
                  <a:t>Compute | Network | Storage</a:t>
                </a:r>
              </a:p>
              <a:p>
                <a:pPr algn="ctr" defTabSz="951028" fontAlgn="base">
                  <a:defRPr/>
                </a:pPr>
                <a:r>
                  <a:rPr lang="en-US" sz="816" kern="0" dirty="0">
                    <a:solidFill>
                      <a:srgbClr val="FFFFFF"/>
                    </a:solidFill>
                    <a:latin typeface="Segoe Pro Display Light" panose="020B0302040504020203" pitchFamily="34" charset="0"/>
                    <a:ea typeface="Segoe UI" pitchFamily="34" charset="0"/>
                    <a:cs typeface="Segoe UI" pitchFamily="34" charset="0"/>
                  </a:rPr>
                  <a:t>App Service | Service Fabric*</a:t>
                </a:r>
              </a:p>
            </p:txBody>
          </p:sp>
          <p:sp>
            <p:nvSpPr>
              <p:cNvPr id="43" name="Rectangle 42"/>
              <p:cNvSpPr/>
              <p:nvPr/>
            </p:nvSpPr>
            <p:spPr bwMode="auto">
              <a:xfrm>
                <a:off x="4219268" y="2893922"/>
                <a:ext cx="3903969" cy="638914"/>
              </a:xfrm>
              <a:prstGeom prst="rect">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defRPr/>
                </a:pPr>
                <a:r>
                  <a:rPr lang="en-US" sz="1836" kern="0" dirty="0">
                    <a:solidFill>
                      <a:srgbClr val="FFFFFF"/>
                    </a:solidFill>
                    <a:latin typeface="Segoe Pro Display Light" panose="020B0302040504020203" pitchFamily="34" charset="0"/>
                    <a:ea typeface="Segoe UI" pitchFamily="34" charset="0"/>
                    <a:cs typeface="Segoe UI" pitchFamily="34" charset="0"/>
                  </a:rPr>
                  <a:t>Azure Resource Manager</a:t>
                </a:r>
              </a:p>
            </p:txBody>
          </p:sp>
          <p:sp>
            <p:nvSpPr>
              <p:cNvPr id="44" name="Rectangle 43"/>
              <p:cNvSpPr/>
              <p:nvPr/>
            </p:nvSpPr>
            <p:spPr bwMode="auto">
              <a:xfrm>
                <a:off x="4219268" y="2189163"/>
                <a:ext cx="3903969" cy="638914"/>
              </a:xfrm>
              <a:prstGeom prst="rect">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defRPr/>
                </a:pPr>
                <a:r>
                  <a:rPr lang="en-US" sz="1836" kern="0" dirty="0">
                    <a:solidFill>
                      <a:srgbClr val="FFFFFF"/>
                    </a:solidFill>
                    <a:latin typeface="Segoe Pro Display Light" panose="020B0302040504020203" pitchFamily="34" charset="0"/>
                    <a:ea typeface="Segoe UI" pitchFamily="34" charset="0"/>
                    <a:cs typeface="Segoe UI" pitchFamily="34" charset="0"/>
                  </a:rPr>
                  <a:t>Portal | PowerShell | DevOps tools </a:t>
                </a:r>
              </a:p>
            </p:txBody>
          </p:sp>
        </p:grpSp>
        <p:sp>
          <p:nvSpPr>
            <p:cNvPr id="40" name="Rectangle 39"/>
            <p:cNvSpPr/>
            <p:nvPr/>
          </p:nvSpPr>
          <p:spPr bwMode="auto">
            <a:xfrm>
              <a:off x="3408755" y="5319450"/>
              <a:ext cx="3894051" cy="853568"/>
            </a:xfrm>
            <a:prstGeom prst="rect">
              <a:avLst/>
            </a:prstGeom>
            <a:solidFill>
              <a:srgbClr val="0072C6"/>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0938">
                <a:defRPr/>
              </a:pPr>
              <a:r>
                <a:rPr lang="en-US" sz="1836" kern="0" dirty="0">
                  <a:solidFill>
                    <a:srgbClr val="FFFFFF"/>
                  </a:solidFill>
                  <a:latin typeface="Segoe Pro Display Light" panose="020B0302040504020203" pitchFamily="34" charset="0"/>
                  <a:cs typeface="Segoe UI Semilight" panose="020B0402040204020203" pitchFamily="34" charset="0"/>
                </a:rPr>
                <a:t>Microsoft Azure Stack</a:t>
              </a:r>
            </a:p>
            <a:p>
              <a:pPr algn="ctr" defTabSz="950938">
                <a:defRPr/>
              </a:pPr>
              <a:r>
                <a:rPr lang="en-US" sz="1428" kern="0" dirty="0">
                  <a:solidFill>
                    <a:srgbClr val="FFFFFF"/>
                  </a:solidFill>
                  <a:latin typeface="Segoe Pro Light" panose="020B0302040504020203" pitchFamily="34" charset="0"/>
                  <a:cs typeface="Segoe UI Semilight" panose="020B0402040204020203" pitchFamily="34" charset="0"/>
                </a:rPr>
                <a:t>Private | Hosted </a:t>
              </a:r>
            </a:p>
          </p:txBody>
        </p:sp>
      </p:grpSp>
      <p:grpSp>
        <p:nvGrpSpPr>
          <p:cNvPr id="45" name="Group 44"/>
          <p:cNvGrpSpPr/>
          <p:nvPr/>
        </p:nvGrpSpPr>
        <p:grpSpPr>
          <a:xfrm>
            <a:off x="4689414" y="2308617"/>
            <a:ext cx="3306987" cy="2527295"/>
            <a:chOff x="4597018" y="2263556"/>
            <a:chExt cx="3242438" cy="2477965"/>
          </a:xfrm>
        </p:grpSpPr>
        <p:grpSp>
          <p:nvGrpSpPr>
            <p:cNvPr id="46" name="Group 45"/>
            <p:cNvGrpSpPr/>
            <p:nvPr/>
          </p:nvGrpSpPr>
          <p:grpSpPr>
            <a:xfrm>
              <a:off x="4597018" y="2923610"/>
              <a:ext cx="3242438" cy="1176060"/>
              <a:chOff x="4387582" y="2974642"/>
              <a:chExt cx="3683522" cy="1320078"/>
            </a:xfrm>
          </p:grpSpPr>
          <p:sp>
            <p:nvSpPr>
              <p:cNvPr id="55" name="Rectangle 54"/>
              <p:cNvSpPr/>
              <p:nvPr/>
            </p:nvSpPr>
            <p:spPr bwMode="auto">
              <a:xfrm>
                <a:off x="4387582" y="3739835"/>
                <a:ext cx="3683522" cy="554885"/>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r>
                  <a:rPr lang="en-US" sz="1428" b="1" kern="0" dirty="0">
                    <a:solidFill>
                      <a:srgbClr val="FFFFFF"/>
                    </a:solidFill>
                    <a:latin typeface="Segoe UI"/>
                    <a:ea typeface="Segoe UI" pitchFamily="34" charset="0"/>
                    <a:cs typeface="Segoe UI" pitchFamily="34" charset="0"/>
                  </a:rPr>
                  <a:t>Azure services in your datacenter</a:t>
                </a:r>
              </a:p>
            </p:txBody>
          </p:sp>
          <p:sp>
            <p:nvSpPr>
              <p:cNvPr id="56" name="Rectangle 55"/>
              <p:cNvSpPr/>
              <p:nvPr/>
            </p:nvSpPr>
            <p:spPr bwMode="auto">
              <a:xfrm>
                <a:off x="4500303" y="3376479"/>
                <a:ext cx="3462003" cy="539101"/>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r>
                  <a:rPr lang="en-US" sz="1428" b="1" kern="0" dirty="0">
                    <a:solidFill>
                      <a:srgbClr val="FFFFFF"/>
                    </a:solidFill>
                    <a:latin typeface="Segoe UI"/>
                    <a:ea typeface="Segoe UI" pitchFamily="34" charset="0"/>
                    <a:cs typeface="Segoe UI" pitchFamily="34" charset="0"/>
                  </a:rPr>
                  <a:t>Unified app development</a:t>
                </a:r>
              </a:p>
            </p:txBody>
          </p:sp>
          <p:sp>
            <p:nvSpPr>
              <p:cNvPr id="57" name="Rectangle 56"/>
              <p:cNvSpPr/>
              <p:nvPr/>
            </p:nvSpPr>
            <p:spPr bwMode="auto">
              <a:xfrm>
                <a:off x="4779554" y="2974642"/>
                <a:ext cx="2750610" cy="577582"/>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r>
                  <a:rPr lang="en-US" sz="1428" b="1" kern="0" dirty="0">
                    <a:solidFill>
                      <a:srgbClr val="FFFFFF"/>
                    </a:solidFill>
                    <a:latin typeface="Segoe UI"/>
                    <a:ea typeface="Segoe UI" pitchFamily="34" charset="0"/>
                    <a:cs typeface="Segoe UI" pitchFamily="34" charset="0"/>
                  </a:rPr>
                  <a:t>One Azure ecosystem</a:t>
                </a:r>
              </a:p>
            </p:txBody>
          </p:sp>
        </p:grpSp>
        <p:sp>
          <p:nvSpPr>
            <p:cNvPr id="47" name="TextBox 46"/>
            <p:cNvSpPr txBox="1"/>
            <p:nvPr/>
          </p:nvSpPr>
          <p:spPr>
            <a:xfrm>
              <a:off x="5819821" y="2292464"/>
              <a:ext cx="1953830" cy="572464"/>
            </a:xfrm>
            <a:prstGeom prst="rect">
              <a:avLst/>
            </a:prstGeom>
            <a:noFill/>
          </p:spPr>
          <p:txBody>
            <a:bodyPr wrap="square" lIns="186521" tIns="149217" rIns="186521" bIns="149217" rtlCol="0">
              <a:spAutoFit/>
            </a:bodyPr>
            <a:lstStyle/>
            <a:p>
              <a:pPr defTabSz="951304">
                <a:lnSpc>
                  <a:spcPct val="90000"/>
                </a:lnSpc>
                <a:defRPr/>
              </a:pPr>
              <a:r>
                <a:rPr lang="en-US" sz="2040" kern="0" dirty="0">
                  <a:solidFill>
                    <a:srgbClr val="FFFFFF"/>
                  </a:solidFill>
                  <a:latin typeface="Segoe UI Light"/>
                  <a:ea typeface="Segoe UI" pitchFamily="34" charset="0"/>
                  <a:cs typeface="Segoe UI" pitchFamily="34" charset="0"/>
                </a:rPr>
                <a:t>Developers</a:t>
              </a:r>
            </a:p>
          </p:txBody>
        </p:sp>
        <p:grpSp>
          <p:nvGrpSpPr>
            <p:cNvPr id="48" name="Group 47"/>
            <p:cNvGrpSpPr/>
            <p:nvPr/>
          </p:nvGrpSpPr>
          <p:grpSpPr>
            <a:xfrm>
              <a:off x="5233186" y="2263556"/>
              <a:ext cx="552889" cy="552888"/>
              <a:chOff x="5351463" y="-1733550"/>
              <a:chExt cx="1208088" cy="1208087"/>
            </a:xfrm>
          </p:grpSpPr>
          <p:sp>
            <p:nvSpPr>
              <p:cNvPr id="53" name="Oval 5"/>
              <p:cNvSpPr>
                <a:spLocks noChangeArrowheads="1"/>
              </p:cNvSpPr>
              <p:nvPr/>
            </p:nvSpPr>
            <p:spPr bwMode="auto">
              <a:xfrm>
                <a:off x="5810251" y="-1408113"/>
                <a:ext cx="287338" cy="295275"/>
              </a:xfrm>
              <a:prstGeom prst="ellipse">
                <a:avLst/>
              </a:prstGeom>
              <a:solidFill>
                <a:srgbClr val="FFFFFF"/>
              </a:solidFill>
              <a:ln>
                <a:noFill/>
              </a:ln>
            </p:spPr>
            <p:txBody>
              <a:bodyPr vert="horz" wrap="square" lIns="93260" tIns="46630" rIns="93260" bIns="46630" numCol="1" anchor="t" anchorCtr="0" compatLnSpc="1">
                <a:prstTxWarp prst="textNoShape">
                  <a:avLst/>
                </a:prstTxWarp>
              </a:bodyPr>
              <a:lstStyle/>
              <a:p>
                <a:pPr defTabSz="951304">
                  <a:defRPr/>
                </a:pPr>
                <a:endParaRPr lang="en-US" sz="1836" kern="0">
                  <a:solidFill>
                    <a:srgbClr val="505050"/>
                  </a:solidFill>
                </a:endParaRPr>
              </a:p>
            </p:txBody>
          </p:sp>
          <p:sp>
            <p:nvSpPr>
              <p:cNvPr id="54" name="Freeform 6"/>
              <p:cNvSpPr>
                <a:spLocks noEditPoints="1"/>
              </p:cNvSpPr>
              <p:nvPr/>
            </p:nvSpPr>
            <p:spPr bwMode="auto">
              <a:xfrm>
                <a:off x="5351463" y="-1733550"/>
                <a:ext cx="1208088" cy="1208087"/>
              </a:xfrm>
              <a:custGeom>
                <a:avLst/>
                <a:gdLst>
                  <a:gd name="T0" fmla="*/ 160 w 319"/>
                  <a:gd name="T1" fmla="*/ 0 h 319"/>
                  <a:gd name="T2" fmla="*/ 0 w 319"/>
                  <a:gd name="T3" fmla="*/ 160 h 319"/>
                  <a:gd name="T4" fmla="*/ 104 w 319"/>
                  <a:gd name="T5" fmla="*/ 309 h 319"/>
                  <a:gd name="T6" fmla="*/ 160 w 319"/>
                  <a:gd name="T7" fmla="*/ 319 h 319"/>
                  <a:gd name="T8" fmla="*/ 215 w 319"/>
                  <a:gd name="T9" fmla="*/ 309 h 319"/>
                  <a:gd name="T10" fmla="*/ 319 w 319"/>
                  <a:gd name="T11" fmla="*/ 160 h 319"/>
                  <a:gd name="T12" fmla="*/ 160 w 319"/>
                  <a:gd name="T13" fmla="*/ 0 h 319"/>
                  <a:gd name="T14" fmla="*/ 223 w 319"/>
                  <a:gd name="T15" fmla="*/ 285 h 319"/>
                  <a:gd name="T16" fmla="*/ 223 w 319"/>
                  <a:gd name="T17" fmla="*/ 196 h 319"/>
                  <a:gd name="T18" fmla="*/ 199 w 319"/>
                  <a:gd name="T19" fmla="*/ 172 h 319"/>
                  <a:gd name="T20" fmla="*/ 120 w 319"/>
                  <a:gd name="T21" fmla="*/ 172 h 319"/>
                  <a:gd name="T22" fmla="*/ 96 w 319"/>
                  <a:gd name="T23" fmla="*/ 196 h 319"/>
                  <a:gd name="T24" fmla="*/ 96 w 319"/>
                  <a:gd name="T25" fmla="*/ 285 h 319"/>
                  <a:gd name="T26" fmla="*/ 18 w 319"/>
                  <a:gd name="T27" fmla="*/ 160 h 319"/>
                  <a:gd name="T28" fmla="*/ 160 w 319"/>
                  <a:gd name="T29" fmla="*/ 18 h 319"/>
                  <a:gd name="T30" fmla="*/ 301 w 319"/>
                  <a:gd name="T31" fmla="*/ 160 h 319"/>
                  <a:gd name="T32" fmla="*/ 223 w 319"/>
                  <a:gd name="T33" fmla="*/ 285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9" h="319">
                    <a:moveTo>
                      <a:pt x="160" y="0"/>
                    </a:moveTo>
                    <a:cubicBezTo>
                      <a:pt x="71" y="0"/>
                      <a:pt x="0" y="71"/>
                      <a:pt x="0" y="160"/>
                    </a:cubicBezTo>
                    <a:cubicBezTo>
                      <a:pt x="0" y="228"/>
                      <a:pt x="43" y="287"/>
                      <a:pt x="104" y="309"/>
                    </a:cubicBezTo>
                    <a:cubicBezTo>
                      <a:pt x="121" y="316"/>
                      <a:pt x="140" y="319"/>
                      <a:pt x="160" y="319"/>
                    </a:cubicBezTo>
                    <a:cubicBezTo>
                      <a:pt x="179" y="319"/>
                      <a:pt x="198" y="316"/>
                      <a:pt x="215" y="309"/>
                    </a:cubicBezTo>
                    <a:cubicBezTo>
                      <a:pt x="276" y="287"/>
                      <a:pt x="319" y="228"/>
                      <a:pt x="319" y="160"/>
                    </a:cubicBezTo>
                    <a:cubicBezTo>
                      <a:pt x="319" y="71"/>
                      <a:pt x="248" y="0"/>
                      <a:pt x="160" y="0"/>
                    </a:cubicBezTo>
                    <a:close/>
                    <a:moveTo>
                      <a:pt x="223" y="285"/>
                    </a:moveTo>
                    <a:cubicBezTo>
                      <a:pt x="223" y="197"/>
                      <a:pt x="223" y="196"/>
                      <a:pt x="223" y="196"/>
                    </a:cubicBezTo>
                    <a:cubicBezTo>
                      <a:pt x="223" y="183"/>
                      <a:pt x="212" y="172"/>
                      <a:pt x="199" y="172"/>
                    </a:cubicBezTo>
                    <a:cubicBezTo>
                      <a:pt x="120" y="172"/>
                      <a:pt x="120" y="172"/>
                      <a:pt x="120" y="172"/>
                    </a:cubicBezTo>
                    <a:cubicBezTo>
                      <a:pt x="107" y="172"/>
                      <a:pt x="96" y="183"/>
                      <a:pt x="96" y="196"/>
                    </a:cubicBezTo>
                    <a:cubicBezTo>
                      <a:pt x="96" y="243"/>
                      <a:pt x="96" y="270"/>
                      <a:pt x="96" y="285"/>
                    </a:cubicBezTo>
                    <a:cubicBezTo>
                      <a:pt x="50" y="262"/>
                      <a:pt x="18" y="215"/>
                      <a:pt x="18" y="160"/>
                    </a:cubicBezTo>
                    <a:cubicBezTo>
                      <a:pt x="18" y="81"/>
                      <a:pt x="81" y="18"/>
                      <a:pt x="160" y="18"/>
                    </a:cubicBezTo>
                    <a:cubicBezTo>
                      <a:pt x="238" y="18"/>
                      <a:pt x="301" y="81"/>
                      <a:pt x="301" y="160"/>
                    </a:cubicBezTo>
                    <a:cubicBezTo>
                      <a:pt x="301" y="215"/>
                      <a:pt x="269" y="262"/>
                      <a:pt x="223" y="285"/>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pPr defTabSz="951304">
                  <a:defRPr/>
                </a:pPr>
                <a:endParaRPr lang="en-US" sz="1836" kern="0">
                  <a:solidFill>
                    <a:srgbClr val="505050"/>
                  </a:solidFill>
                </a:endParaRPr>
              </a:p>
            </p:txBody>
          </p:sp>
        </p:grpSp>
        <p:grpSp>
          <p:nvGrpSpPr>
            <p:cNvPr id="49" name="Group 48"/>
            <p:cNvGrpSpPr/>
            <p:nvPr/>
          </p:nvGrpSpPr>
          <p:grpSpPr>
            <a:xfrm>
              <a:off x="5548352" y="4176002"/>
              <a:ext cx="552889" cy="552888"/>
              <a:chOff x="5351463" y="-1733550"/>
              <a:chExt cx="1208088" cy="1208087"/>
            </a:xfrm>
          </p:grpSpPr>
          <p:sp>
            <p:nvSpPr>
              <p:cNvPr id="51" name="Oval 5"/>
              <p:cNvSpPr>
                <a:spLocks noChangeArrowheads="1"/>
              </p:cNvSpPr>
              <p:nvPr/>
            </p:nvSpPr>
            <p:spPr bwMode="auto">
              <a:xfrm>
                <a:off x="5810251" y="-1408113"/>
                <a:ext cx="287338" cy="295275"/>
              </a:xfrm>
              <a:prstGeom prst="ellipse">
                <a:avLst/>
              </a:prstGeom>
              <a:solidFill>
                <a:srgbClr val="FFFFFF"/>
              </a:solidFill>
              <a:ln>
                <a:noFill/>
              </a:ln>
            </p:spPr>
            <p:txBody>
              <a:bodyPr vert="horz" wrap="square" lIns="93260" tIns="46630" rIns="93260" bIns="46630" numCol="1" anchor="t" anchorCtr="0" compatLnSpc="1">
                <a:prstTxWarp prst="textNoShape">
                  <a:avLst/>
                </a:prstTxWarp>
              </a:bodyPr>
              <a:lstStyle/>
              <a:p>
                <a:pPr defTabSz="951304">
                  <a:defRPr/>
                </a:pPr>
                <a:endParaRPr lang="en-US" sz="1836" kern="0">
                  <a:solidFill>
                    <a:srgbClr val="505050"/>
                  </a:solidFill>
                </a:endParaRPr>
              </a:p>
            </p:txBody>
          </p:sp>
          <p:sp>
            <p:nvSpPr>
              <p:cNvPr id="52" name="Freeform 6"/>
              <p:cNvSpPr>
                <a:spLocks noEditPoints="1"/>
              </p:cNvSpPr>
              <p:nvPr/>
            </p:nvSpPr>
            <p:spPr bwMode="auto">
              <a:xfrm>
                <a:off x="5351463" y="-1733550"/>
                <a:ext cx="1208088" cy="1208087"/>
              </a:xfrm>
              <a:custGeom>
                <a:avLst/>
                <a:gdLst>
                  <a:gd name="T0" fmla="*/ 160 w 319"/>
                  <a:gd name="T1" fmla="*/ 0 h 319"/>
                  <a:gd name="T2" fmla="*/ 0 w 319"/>
                  <a:gd name="T3" fmla="*/ 160 h 319"/>
                  <a:gd name="T4" fmla="*/ 104 w 319"/>
                  <a:gd name="T5" fmla="*/ 309 h 319"/>
                  <a:gd name="T6" fmla="*/ 160 w 319"/>
                  <a:gd name="T7" fmla="*/ 319 h 319"/>
                  <a:gd name="T8" fmla="*/ 215 w 319"/>
                  <a:gd name="T9" fmla="*/ 309 h 319"/>
                  <a:gd name="T10" fmla="*/ 319 w 319"/>
                  <a:gd name="T11" fmla="*/ 160 h 319"/>
                  <a:gd name="T12" fmla="*/ 160 w 319"/>
                  <a:gd name="T13" fmla="*/ 0 h 319"/>
                  <a:gd name="T14" fmla="*/ 223 w 319"/>
                  <a:gd name="T15" fmla="*/ 285 h 319"/>
                  <a:gd name="T16" fmla="*/ 223 w 319"/>
                  <a:gd name="T17" fmla="*/ 196 h 319"/>
                  <a:gd name="T18" fmla="*/ 199 w 319"/>
                  <a:gd name="T19" fmla="*/ 172 h 319"/>
                  <a:gd name="T20" fmla="*/ 120 w 319"/>
                  <a:gd name="T21" fmla="*/ 172 h 319"/>
                  <a:gd name="T22" fmla="*/ 96 w 319"/>
                  <a:gd name="T23" fmla="*/ 196 h 319"/>
                  <a:gd name="T24" fmla="*/ 96 w 319"/>
                  <a:gd name="T25" fmla="*/ 285 h 319"/>
                  <a:gd name="T26" fmla="*/ 18 w 319"/>
                  <a:gd name="T27" fmla="*/ 160 h 319"/>
                  <a:gd name="T28" fmla="*/ 160 w 319"/>
                  <a:gd name="T29" fmla="*/ 18 h 319"/>
                  <a:gd name="T30" fmla="*/ 301 w 319"/>
                  <a:gd name="T31" fmla="*/ 160 h 319"/>
                  <a:gd name="T32" fmla="*/ 223 w 319"/>
                  <a:gd name="T33" fmla="*/ 285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9" h="319">
                    <a:moveTo>
                      <a:pt x="160" y="0"/>
                    </a:moveTo>
                    <a:cubicBezTo>
                      <a:pt x="71" y="0"/>
                      <a:pt x="0" y="71"/>
                      <a:pt x="0" y="160"/>
                    </a:cubicBezTo>
                    <a:cubicBezTo>
                      <a:pt x="0" y="228"/>
                      <a:pt x="43" y="287"/>
                      <a:pt x="104" y="309"/>
                    </a:cubicBezTo>
                    <a:cubicBezTo>
                      <a:pt x="121" y="316"/>
                      <a:pt x="140" y="319"/>
                      <a:pt x="160" y="319"/>
                    </a:cubicBezTo>
                    <a:cubicBezTo>
                      <a:pt x="179" y="319"/>
                      <a:pt x="198" y="316"/>
                      <a:pt x="215" y="309"/>
                    </a:cubicBezTo>
                    <a:cubicBezTo>
                      <a:pt x="276" y="287"/>
                      <a:pt x="319" y="228"/>
                      <a:pt x="319" y="160"/>
                    </a:cubicBezTo>
                    <a:cubicBezTo>
                      <a:pt x="319" y="71"/>
                      <a:pt x="248" y="0"/>
                      <a:pt x="160" y="0"/>
                    </a:cubicBezTo>
                    <a:close/>
                    <a:moveTo>
                      <a:pt x="223" y="285"/>
                    </a:moveTo>
                    <a:cubicBezTo>
                      <a:pt x="223" y="197"/>
                      <a:pt x="223" y="196"/>
                      <a:pt x="223" y="196"/>
                    </a:cubicBezTo>
                    <a:cubicBezTo>
                      <a:pt x="223" y="183"/>
                      <a:pt x="212" y="172"/>
                      <a:pt x="199" y="172"/>
                    </a:cubicBezTo>
                    <a:cubicBezTo>
                      <a:pt x="120" y="172"/>
                      <a:pt x="120" y="172"/>
                      <a:pt x="120" y="172"/>
                    </a:cubicBezTo>
                    <a:cubicBezTo>
                      <a:pt x="107" y="172"/>
                      <a:pt x="96" y="183"/>
                      <a:pt x="96" y="196"/>
                    </a:cubicBezTo>
                    <a:cubicBezTo>
                      <a:pt x="96" y="243"/>
                      <a:pt x="96" y="270"/>
                      <a:pt x="96" y="285"/>
                    </a:cubicBezTo>
                    <a:cubicBezTo>
                      <a:pt x="50" y="262"/>
                      <a:pt x="18" y="215"/>
                      <a:pt x="18" y="160"/>
                    </a:cubicBezTo>
                    <a:cubicBezTo>
                      <a:pt x="18" y="81"/>
                      <a:pt x="81" y="18"/>
                      <a:pt x="160" y="18"/>
                    </a:cubicBezTo>
                    <a:cubicBezTo>
                      <a:pt x="238" y="18"/>
                      <a:pt x="301" y="81"/>
                      <a:pt x="301" y="160"/>
                    </a:cubicBezTo>
                    <a:cubicBezTo>
                      <a:pt x="301" y="215"/>
                      <a:pt x="269" y="262"/>
                      <a:pt x="223" y="285"/>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pPr defTabSz="951304">
                  <a:defRPr/>
                </a:pPr>
                <a:endParaRPr lang="en-US" sz="1836" kern="0">
                  <a:solidFill>
                    <a:srgbClr val="505050"/>
                  </a:solidFill>
                </a:endParaRPr>
              </a:p>
            </p:txBody>
          </p:sp>
        </p:grpSp>
        <p:sp>
          <p:nvSpPr>
            <p:cNvPr id="50" name="TextBox 49"/>
            <p:cNvSpPr txBox="1"/>
            <p:nvPr/>
          </p:nvSpPr>
          <p:spPr>
            <a:xfrm>
              <a:off x="6193036" y="4169057"/>
              <a:ext cx="817226" cy="572464"/>
            </a:xfrm>
            <a:prstGeom prst="rect">
              <a:avLst/>
            </a:prstGeom>
            <a:noFill/>
          </p:spPr>
          <p:txBody>
            <a:bodyPr wrap="square" lIns="186521" tIns="149217" rIns="186521" bIns="149217" rtlCol="0">
              <a:spAutoFit/>
            </a:bodyPr>
            <a:lstStyle/>
            <a:p>
              <a:pPr defTabSz="951304">
                <a:lnSpc>
                  <a:spcPct val="90000"/>
                </a:lnSpc>
                <a:defRPr/>
              </a:pPr>
              <a:r>
                <a:rPr lang="en-US" sz="2040" kern="0" dirty="0">
                  <a:solidFill>
                    <a:srgbClr val="FFFFFF"/>
                  </a:solidFill>
                  <a:latin typeface="Segoe UI Light"/>
                  <a:ea typeface="Segoe UI" pitchFamily="34" charset="0"/>
                  <a:cs typeface="Segoe UI" pitchFamily="34" charset="0"/>
                </a:rPr>
                <a:t>IT</a:t>
              </a:r>
            </a:p>
          </p:txBody>
        </p:sp>
      </p:grpSp>
      <p:grpSp>
        <p:nvGrpSpPr>
          <p:cNvPr id="58" name="Group 57"/>
          <p:cNvGrpSpPr/>
          <p:nvPr/>
        </p:nvGrpSpPr>
        <p:grpSpPr>
          <a:xfrm>
            <a:off x="5017081" y="1104088"/>
            <a:ext cx="2582834" cy="5239001"/>
            <a:chOff x="5151495" y="1561978"/>
            <a:chExt cx="2066008" cy="4190674"/>
          </a:xfrm>
          <a:solidFill>
            <a:srgbClr val="002050"/>
          </a:solidFill>
        </p:grpSpPr>
        <p:sp>
          <p:nvSpPr>
            <p:cNvPr id="59" name="Freeform 80"/>
            <p:cNvSpPr/>
            <p:nvPr/>
          </p:nvSpPr>
          <p:spPr bwMode="auto">
            <a:xfrm rot="8100000">
              <a:off x="5202535" y="1561978"/>
              <a:ext cx="2014968" cy="2014967"/>
            </a:xfrm>
            <a:custGeom>
              <a:avLst/>
              <a:gdLst>
                <a:gd name="connsiteX0" fmla="*/ 686584 w 2313259"/>
                <a:gd name="connsiteY0" fmla="*/ 1626304 h 2313259"/>
                <a:gd name="connsiteX1" fmla="*/ 134698 w 2313259"/>
                <a:gd name="connsiteY1" fmla="*/ 456262 h 2313259"/>
                <a:gd name="connsiteX2" fmla="*/ 127395 w 2313259"/>
                <a:gd name="connsiteY2" fmla="*/ 303308 h 2313259"/>
                <a:gd name="connsiteX3" fmla="*/ 0 w 2313259"/>
                <a:gd name="connsiteY3" fmla="*/ 303308 h 2313259"/>
                <a:gd name="connsiteX4" fmla="*/ 227788 w 2313259"/>
                <a:gd name="connsiteY4" fmla="*/ 0 h 2313259"/>
                <a:gd name="connsiteX5" fmla="*/ 455575 w 2313259"/>
                <a:gd name="connsiteY5" fmla="*/ 303308 h 2313259"/>
                <a:gd name="connsiteX6" fmla="*/ 346480 w 2313259"/>
                <a:gd name="connsiteY6" fmla="*/ 303308 h 2313259"/>
                <a:gd name="connsiteX7" fmla="*/ 347164 w 2313259"/>
                <a:gd name="connsiteY7" fmla="*/ 303991 h 2313259"/>
                <a:gd name="connsiteX8" fmla="*/ 353429 w 2313259"/>
                <a:gd name="connsiteY8" fmla="*/ 435199 h 2313259"/>
                <a:gd name="connsiteX9" fmla="*/ 841961 w 2313259"/>
                <a:gd name="connsiteY9" fmla="*/ 1470926 h 2313259"/>
                <a:gd name="connsiteX10" fmla="*/ 1877688 w 2313259"/>
                <a:gd name="connsiteY10" fmla="*/ 1959458 h 2313259"/>
                <a:gd name="connsiteX11" fmla="*/ 2008896 w 2313259"/>
                <a:gd name="connsiteY11" fmla="*/ 1965723 h 2313259"/>
                <a:gd name="connsiteX12" fmla="*/ 2009951 w 2313259"/>
                <a:gd name="connsiteY12" fmla="*/ 1966779 h 2313259"/>
                <a:gd name="connsiteX13" fmla="*/ 2009951 w 2313259"/>
                <a:gd name="connsiteY13" fmla="*/ 1857684 h 2313259"/>
                <a:gd name="connsiteX14" fmla="*/ 2313259 w 2313259"/>
                <a:gd name="connsiteY14" fmla="*/ 2085471 h 2313259"/>
                <a:gd name="connsiteX15" fmla="*/ 2009951 w 2313259"/>
                <a:gd name="connsiteY15" fmla="*/ 2313259 h 2313259"/>
                <a:gd name="connsiteX16" fmla="*/ 2009951 w 2313259"/>
                <a:gd name="connsiteY16" fmla="*/ 2185510 h 2313259"/>
                <a:gd name="connsiteX17" fmla="*/ 1856625 w 2313259"/>
                <a:gd name="connsiteY17" fmla="*/ 2178189 h 2313259"/>
                <a:gd name="connsiteX18" fmla="*/ 686584 w 2313259"/>
                <a:gd name="connsiteY18" fmla="*/ 1626304 h 2313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13259" h="2313259">
                  <a:moveTo>
                    <a:pt x="686584" y="1626304"/>
                  </a:moveTo>
                  <a:cubicBezTo>
                    <a:pt x="359540" y="1299260"/>
                    <a:pt x="175578" y="883317"/>
                    <a:pt x="134698" y="456262"/>
                  </a:cubicBezTo>
                  <a:lnTo>
                    <a:pt x="127395" y="303308"/>
                  </a:lnTo>
                  <a:lnTo>
                    <a:pt x="0" y="303308"/>
                  </a:lnTo>
                  <a:lnTo>
                    <a:pt x="227788" y="0"/>
                  </a:lnTo>
                  <a:lnTo>
                    <a:pt x="455575" y="303308"/>
                  </a:lnTo>
                  <a:lnTo>
                    <a:pt x="346480" y="303308"/>
                  </a:lnTo>
                  <a:lnTo>
                    <a:pt x="347164" y="303991"/>
                  </a:lnTo>
                  <a:lnTo>
                    <a:pt x="353429" y="435199"/>
                  </a:lnTo>
                  <a:cubicBezTo>
                    <a:pt x="389616" y="813231"/>
                    <a:pt x="552460" y="1181425"/>
                    <a:pt x="841961" y="1470926"/>
                  </a:cubicBezTo>
                  <a:cubicBezTo>
                    <a:pt x="1131462" y="1760427"/>
                    <a:pt x="1499656" y="1923270"/>
                    <a:pt x="1877688" y="1959458"/>
                  </a:cubicBezTo>
                  <a:lnTo>
                    <a:pt x="2008896" y="1965723"/>
                  </a:lnTo>
                  <a:lnTo>
                    <a:pt x="2009951" y="1966779"/>
                  </a:lnTo>
                  <a:lnTo>
                    <a:pt x="2009951" y="1857684"/>
                  </a:lnTo>
                  <a:lnTo>
                    <a:pt x="2313259" y="2085471"/>
                  </a:lnTo>
                  <a:lnTo>
                    <a:pt x="2009951" y="2313259"/>
                  </a:lnTo>
                  <a:lnTo>
                    <a:pt x="2009951" y="2185510"/>
                  </a:lnTo>
                  <a:lnTo>
                    <a:pt x="1856625" y="2178189"/>
                  </a:lnTo>
                  <a:cubicBezTo>
                    <a:pt x="1429570" y="2137309"/>
                    <a:pt x="1013627" y="1953347"/>
                    <a:pt x="686584" y="1626304"/>
                  </a:cubicBezTo>
                  <a:close/>
                </a:path>
              </a:pathLst>
            </a:custGeom>
            <a:grpFill/>
            <a:ln w="6350" cap="flat" cmpd="sng" algn="ctr">
              <a:noFill/>
              <a:prstDash val="solid"/>
              <a:miter lim="800000"/>
              <a:headEnd type="none" w="med" len="med"/>
              <a:tailEnd type="none" w="med" len="med"/>
            </a:ln>
            <a:effectLst/>
          </p:spPr>
          <p:txBody>
            <a:bodyPr rot="0" spcFirstLastPara="0" vertOverflow="overflow" horzOverflow="overflow" vert="horz" wrap="square" lIns="186388" tIns="149110" rIns="186388" bIns="149110" numCol="1" spcCol="0" rtlCol="0" fromWordArt="0" anchor="t" anchorCtr="0" forceAA="0" compatLnSpc="1">
              <a:prstTxWarp prst="textNoShape">
                <a:avLst/>
              </a:prstTxWarp>
              <a:noAutofit/>
            </a:bodyPr>
            <a:lstStyle/>
            <a:p>
              <a:pPr algn="ctr" defTabSz="950115" fontAlgn="base">
                <a:lnSpc>
                  <a:spcPct val="90000"/>
                </a:lnSpc>
                <a:spcBef>
                  <a:spcPct val="0"/>
                </a:spcBef>
                <a:spcAft>
                  <a:spcPct val="0"/>
                </a:spcAft>
                <a:defRPr/>
              </a:pPr>
              <a:endParaRPr lang="en-US" sz="2448" kern="0" dirty="0">
                <a:gradFill>
                  <a:gsLst>
                    <a:gs pos="0">
                      <a:srgbClr val="FFFFFF"/>
                    </a:gs>
                    <a:gs pos="100000">
                      <a:srgbClr val="FFFFFF"/>
                    </a:gs>
                  </a:gsLst>
                  <a:lin ang="5400000" scaled="0"/>
                </a:gradFill>
                <a:ea typeface="Segoe UI" pitchFamily="34" charset="0"/>
                <a:cs typeface="Segoe UI" pitchFamily="34" charset="0"/>
              </a:endParaRPr>
            </a:p>
          </p:txBody>
        </p:sp>
        <p:sp>
          <p:nvSpPr>
            <p:cNvPr id="60" name="Freeform 81"/>
            <p:cNvSpPr/>
            <p:nvPr/>
          </p:nvSpPr>
          <p:spPr bwMode="auto">
            <a:xfrm rot="18918717">
              <a:off x="5151495" y="3737685"/>
              <a:ext cx="2014968" cy="2014967"/>
            </a:xfrm>
            <a:custGeom>
              <a:avLst/>
              <a:gdLst>
                <a:gd name="connsiteX0" fmla="*/ 686584 w 2313259"/>
                <a:gd name="connsiteY0" fmla="*/ 1626304 h 2313259"/>
                <a:gd name="connsiteX1" fmla="*/ 134698 w 2313259"/>
                <a:gd name="connsiteY1" fmla="*/ 456262 h 2313259"/>
                <a:gd name="connsiteX2" fmla="*/ 127395 w 2313259"/>
                <a:gd name="connsiteY2" fmla="*/ 303308 h 2313259"/>
                <a:gd name="connsiteX3" fmla="*/ 0 w 2313259"/>
                <a:gd name="connsiteY3" fmla="*/ 303308 h 2313259"/>
                <a:gd name="connsiteX4" fmla="*/ 227788 w 2313259"/>
                <a:gd name="connsiteY4" fmla="*/ 0 h 2313259"/>
                <a:gd name="connsiteX5" fmla="*/ 455575 w 2313259"/>
                <a:gd name="connsiteY5" fmla="*/ 303308 h 2313259"/>
                <a:gd name="connsiteX6" fmla="*/ 346480 w 2313259"/>
                <a:gd name="connsiteY6" fmla="*/ 303308 h 2313259"/>
                <a:gd name="connsiteX7" fmla="*/ 347164 w 2313259"/>
                <a:gd name="connsiteY7" fmla="*/ 303991 h 2313259"/>
                <a:gd name="connsiteX8" fmla="*/ 353429 w 2313259"/>
                <a:gd name="connsiteY8" fmla="*/ 435199 h 2313259"/>
                <a:gd name="connsiteX9" fmla="*/ 841961 w 2313259"/>
                <a:gd name="connsiteY9" fmla="*/ 1470926 h 2313259"/>
                <a:gd name="connsiteX10" fmla="*/ 1877688 w 2313259"/>
                <a:gd name="connsiteY10" fmla="*/ 1959458 h 2313259"/>
                <a:gd name="connsiteX11" fmla="*/ 2008896 w 2313259"/>
                <a:gd name="connsiteY11" fmla="*/ 1965723 h 2313259"/>
                <a:gd name="connsiteX12" fmla="*/ 2009951 w 2313259"/>
                <a:gd name="connsiteY12" fmla="*/ 1966779 h 2313259"/>
                <a:gd name="connsiteX13" fmla="*/ 2009951 w 2313259"/>
                <a:gd name="connsiteY13" fmla="*/ 1857684 h 2313259"/>
                <a:gd name="connsiteX14" fmla="*/ 2313259 w 2313259"/>
                <a:gd name="connsiteY14" fmla="*/ 2085471 h 2313259"/>
                <a:gd name="connsiteX15" fmla="*/ 2009951 w 2313259"/>
                <a:gd name="connsiteY15" fmla="*/ 2313259 h 2313259"/>
                <a:gd name="connsiteX16" fmla="*/ 2009951 w 2313259"/>
                <a:gd name="connsiteY16" fmla="*/ 2185510 h 2313259"/>
                <a:gd name="connsiteX17" fmla="*/ 1856625 w 2313259"/>
                <a:gd name="connsiteY17" fmla="*/ 2178189 h 2313259"/>
                <a:gd name="connsiteX18" fmla="*/ 686584 w 2313259"/>
                <a:gd name="connsiteY18" fmla="*/ 1626304 h 2313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13259" h="2313259">
                  <a:moveTo>
                    <a:pt x="686584" y="1626304"/>
                  </a:moveTo>
                  <a:cubicBezTo>
                    <a:pt x="359540" y="1299260"/>
                    <a:pt x="175578" y="883317"/>
                    <a:pt x="134698" y="456262"/>
                  </a:cubicBezTo>
                  <a:lnTo>
                    <a:pt x="127395" y="303308"/>
                  </a:lnTo>
                  <a:lnTo>
                    <a:pt x="0" y="303308"/>
                  </a:lnTo>
                  <a:lnTo>
                    <a:pt x="227788" y="0"/>
                  </a:lnTo>
                  <a:lnTo>
                    <a:pt x="455575" y="303308"/>
                  </a:lnTo>
                  <a:lnTo>
                    <a:pt x="346480" y="303308"/>
                  </a:lnTo>
                  <a:lnTo>
                    <a:pt x="347164" y="303991"/>
                  </a:lnTo>
                  <a:lnTo>
                    <a:pt x="353429" y="435199"/>
                  </a:lnTo>
                  <a:cubicBezTo>
                    <a:pt x="389616" y="813231"/>
                    <a:pt x="552460" y="1181425"/>
                    <a:pt x="841961" y="1470926"/>
                  </a:cubicBezTo>
                  <a:cubicBezTo>
                    <a:pt x="1131462" y="1760427"/>
                    <a:pt x="1499656" y="1923270"/>
                    <a:pt x="1877688" y="1959458"/>
                  </a:cubicBezTo>
                  <a:lnTo>
                    <a:pt x="2008896" y="1965723"/>
                  </a:lnTo>
                  <a:lnTo>
                    <a:pt x="2009951" y="1966779"/>
                  </a:lnTo>
                  <a:lnTo>
                    <a:pt x="2009951" y="1857684"/>
                  </a:lnTo>
                  <a:lnTo>
                    <a:pt x="2313259" y="2085471"/>
                  </a:lnTo>
                  <a:lnTo>
                    <a:pt x="2009951" y="2313259"/>
                  </a:lnTo>
                  <a:lnTo>
                    <a:pt x="2009951" y="2185510"/>
                  </a:lnTo>
                  <a:lnTo>
                    <a:pt x="1856625" y="2178189"/>
                  </a:lnTo>
                  <a:cubicBezTo>
                    <a:pt x="1429570" y="2137309"/>
                    <a:pt x="1013627" y="1953347"/>
                    <a:pt x="686584" y="1626304"/>
                  </a:cubicBezTo>
                  <a:close/>
                </a:path>
              </a:pathLst>
            </a:custGeom>
            <a:grpFill/>
            <a:ln w="6350" cap="flat" cmpd="sng" algn="ctr">
              <a:noFill/>
              <a:prstDash val="solid"/>
              <a:miter lim="800000"/>
              <a:headEnd type="none" w="med" len="med"/>
              <a:tailEnd type="none" w="med" len="med"/>
            </a:ln>
            <a:effectLst/>
          </p:spPr>
          <p:txBody>
            <a:bodyPr rot="0" spcFirstLastPara="0" vertOverflow="overflow" horzOverflow="overflow" vert="horz" wrap="square" lIns="186388" tIns="149110" rIns="186388" bIns="149110" numCol="1" spcCol="0" rtlCol="0" fromWordArt="0" anchor="t" anchorCtr="0" forceAA="0" compatLnSpc="1">
              <a:prstTxWarp prst="textNoShape">
                <a:avLst/>
              </a:prstTxWarp>
              <a:noAutofit/>
            </a:bodyPr>
            <a:lstStyle/>
            <a:p>
              <a:pPr algn="ctr" defTabSz="950115" fontAlgn="base">
                <a:lnSpc>
                  <a:spcPct val="90000"/>
                </a:lnSpc>
                <a:spcBef>
                  <a:spcPct val="0"/>
                </a:spcBef>
                <a:spcAft>
                  <a:spcPct val="0"/>
                </a:spcAft>
                <a:defRPr/>
              </a:pPr>
              <a:endParaRPr lang="en-US" sz="2448" kern="0" dirty="0">
                <a:gradFill>
                  <a:gsLst>
                    <a:gs pos="0">
                      <a:srgbClr val="FFFFFF"/>
                    </a:gs>
                    <a:gs pos="100000">
                      <a:srgbClr val="FFFFFF"/>
                    </a:gs>
                  </a:gsLst>
                  <a:lin ang="5400000" scaled="0"/>
                </a:gradFill>
                <a:ea typeface="Segoe UI" pitchFamily="34" charset="0"/>
                <a:cs typeface="Segoe UI" pitchFamily="34" charset="0"/>
              </a:endParaRPr>
            </a:p>
          </p:txBody>
        </p:sp>
      </p:grpSp>
      <p:sp>
        <p:nvSpPr>
          <p:cNvPr id="61" name="Rectangle 60"/>
          <p:cNvSpPr/>
          <p:nvPr/>
        </p:nvSpPr>
        <p:spPr>
          <a:xfrm>
            <a:off x="263270" y="979148"/>
            <a:ext cx="6295071" cy="478376"/>
          </a:xfrm>
          <a:prstGeom prst="rect">
            <a:avLst/>
          </a:prstGeom>
        </p:spPr>
        <p:txBody>
          <a:bodyPr wrap="square">
            <a:spAutoFit/>
          </a:bodyPr>
          <a:lstStyle/>
          <a:p>
            <a:pPr defTabSz="951304">
              <a:defRPr/>
            </a:pPr>
            <a:r>
              <a:rPr lang="en-US" sz="2448" b="1" kern="0" dirty="0">
                <a:solidFill>
                  <a:srgbClr val="FFFFFF"/>
                </a:solidFill>
                <a:ea typeface="Segoe UI" panose="020B0502040204020203" pitchFamily="34" charset="0"/>
                <a:cs typeface="Segoe UI" panose="020B0502040204020203" pitchFamily="34" charset="0"/>
              </a:rPr>
              <a:t>Power of Azure in your datacenter </a:t>
            </a:r>
          </a:p>
        </p:txBody>
      </p:sp>
    </p:spTree>
    <p:extLst>
      <p:ext uri="{BB962C8B-B14F-4D97-AF65-F5344CB8AC3E}">
        <p14:creationId xmlns:p14="http://schemas.microsoft.com/office/powerpoint/2010/main" val="922968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1.22543E-6 2.78711E-6 L -0.62765 2.78711E-6 " pathEditMode="relative" rAng="0" ptsTypes="AA">
                                      <p:cBhvr>
                                        <p:cTn id="6" dur="2000" fill="hold"/>
                                        <p:tgtEl>
                                          <p:spTgt spid="24"/>
                                        </p:tgtEl>
                                        <p:attrNameLst>
                                          <p:attrName>ppt_x</p:attrName>
                                          <p:attrName>ppt_y</p:attrName>
                                        </p:attrNameLst>
                                      </p:cBhvr>
                                      <p:rCtr x="-31389" y="0"/>
                                    </p:animMotion>
                                  </p:childTnLst>
                                </p:cTn>
                              </p:par>
                            </p:childTnLst>
                          </p:cTn>
                        </p:par>
                        <p:par>
                          <p:cTn id="7" fill="hold">
                            <p:stCondLst>
                              <p:cond delay="2000"/>
                            </p:stCondLst>
                            <p:childTnLst>
                              <p:par>
                                <p:cTn id="8" presetID="1" presetClass="entr" presetSubtype="0" fill="hold" nodeType="afterEffect">
                                  <p:stCondLst>
                                    <p:cond delay="0"/>
                                  </p:stCondLst>
                                  <p:childTnLst>
                                    <p:set>
                                      <p:cBhvr>
                                        <p:cTn id="9" dur="1" fill="hold">
                                          <p:stCondLst>
                                            <p:cond delay="0"/>
                                          </p:stCondLst>
                                        </p:cTn>
                                        <p:tgtEl>
                                          <p:spTgt spid="38"/>
                                        </p:tgtEl>
                                        <p:attrNameLst>
                                          <p:attrName>style.visibility</p:attrName>
                                        </p:attrNameLst>
                                      </p:cBhvr>
                                      <p:to>
                                        <p:strVal val="visible"/>
                                      </p:to>
                                    </p:set>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par>
                                <p:cTn id="14" presetID="10" presetClass="entr" presetSubtype="0"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_v02.potx" id="{870308F8-E0CB-4103-848C-306E67E28446}" vid="{7645BF26-5E45-428D-8A8C-D391F4476141}"/>
    </a:ext>
  </a:extLst>
</a:theme>
</file>

<file path=ppt/theme/theme2.xml><?xml version="1.0" encoding="utf-8"?>
<a:theme xmlns:a="http://schemas.openxmlformats.org/drawingml/2006/main" name="6-30537_Envision 2016 Concurrent Template_Dark">
  <a:themeElements>
    <a:clrScheme name="Ignite Dark">
      <a:dk1>
        <a:srgbClr val="505050"/>
      </a:dk1>
      <a:lt1>
        <a:srgbClr val="FFFFFF"/>
      </a:lt1>
      <a:dk2>
        <a:srgbClr val="D83B01"/>
      </a:dk2>
      <a:lt2>
        <a:srgbClr val="F8F8F8"/>
      </a:lt2>
      <a:accent1>
        <a:srgbClr val="D83B01"/>
      </a:accent1>
      <a:accent2>
        <a:srgbClr val="0078D7"/>
      </a:accent2>
      <a:accent3>
        <a:srgbClr val="D2D2D2"/>
      </a:accent3>
      <a:accent4>
        <a:srgbClr val="FFB900"/>
      </a:accent4>
      <a:accent5>
        <a:srgbClr val="FF8C00"/>
      </a:accent5>
      <a:accent6>
        <a:srgbClr val="00BCF2"/>
      </a:accent6>
      <a:hlink>
        <a:srgbClr val="0078D7"/>
      </a:hlink>
      <a:folHlink>
        <a:srgbClr val="0078D7"/>
      </a:folHlink>
    </a:clrScheme>
    <a:fontScheme name="Custom 2">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_v02.potx" id="{870308F8-E0CB-4103-848C-306E67E28446}" vid="{94F43A21-9696-48F3-B9B7-2EDC14895D10}"/>
    </a:ext>
  </a:extLst>
</a:theme>
</file>

<file path=ppt/theme/theme3.xml><?xml version="1.0" encoding="utf-8"?>
<a:theme xmlns:a="http://schemas.openxmlformats.org/drawingml/2006/main" name="1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_v02.potx" id="{870308F8-E0CB-4103-848C-306E67E28446}" vid="{91E44DB9-F8DD-48AE-8162-26CDF62A116D}"/>
    </a:ext>
  </a:extLst>
</a:theme>
</file>

<file path=ppt/theme/theme4.xml><?xml version="1.0" encoding="utf-8"?>
<a:theme xmlns:a="http://schemas.openxmlformats.org/drawingml/2006/main" name="2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 id="{08B3FEDF-27CE-477E-A1F2-9805036CC047}" vid="{CD0BEC05-913A-4A4A-B174-12DECD18D25B}"/>
    </a:ext>
  </a:extLst>
</a:theme>
</file>

<file path=ppt/theme/theme5.xml><?xml version="1.0" encoding="utf-8"?>
<a:theme xmlns:a="http://schemas.openxmlformats.org/drawingml/2006/main" name="3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potx" id="{61D5EBA6-A23E-492C-8A07-E4BCB14E768B}" vid="{2C5385DD-25CC-4B4A-8E83-9D91F0EF820F}"/>
    </a:ext>
  </a:extLst>
</a:theme>
</file>

<file path=ppt/theme/theme6.xml><?xml version="1.0" encoding="utf-8"?>
<a:theme xmlns:a="http://schemas.openxmlformats.org/drawingml/2006/main" name="4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 id="{08B3FEDF-27CE-477E-A1F2-9805036CC047}" vid="{CD0BEC05-913A-4A4A-B174-12DECD18D25B}"/>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PresentationsDoc" ma:contentTypeID="0x01010031DCF4CA090F824DB1E4CCBB6B9D64EA00101E8AAD132F8F4D96340D6376C8BB3E" ma:contentTypeVersion="22" ma:contentTypeDescription="" ma:contentTypeScope="" ma:versionID="8add498658ef06bbcf3bc1f2c97d938c">
  <xsd:schema xmlns:xsd="http://www.w3.org/2001/XMLSchema" xmlns:xs="http://www.w3.org/2001/XMLSchema" xmlns:p="http://schemas.microsoft.com/office/2006/metadata/properties" xmlns:ns1="http://schemas.microsoft.com/sharepoint/v3" xmlns:ns2="01c77077-aee4-4b5f-bd4e-9cd40a6fff29" xmlns:ns3="230e9df3-be65-4c73-a93b-d1236ebd677e" xmlns:ns5="8ff673fc-3231-4e3a-893b-6d7f7cd32766" targetNamespace="http://schemas.microsoft.com/office/2006/metadata/properties" ma:root="true" ma:fieldsID="a14070d067e341e7ddc7e27ecc4a2d88" ns1:_="" ns2:_="" ns3:_="" ns5:_="">
    <xsd:import namespace="http://schemas.microsoft.com/sharepoint/v3"/>
    <xsd:import namespace="01c77077-aee4-4b5f-bd4e-9cd40a6fff29"/>
    <xsd:import namespace="230e9df3-be65-4c73-a93b-d1236ebd677e"/>
    <xsd:import namespace="8ff673fc-3231-4e3a-893b-6d7f7cd32766"/>
    <xsd:element name="properties">
      <xsd:complexType>
        <xsd:sequence>
          <xsd:element name="documentManagement">
            <xsd:complexType>
              <xsd:all>
                <xsd:element ref="ns2:mb2e01f7e2d8413988e28e59aa226eec" minOccurs="0"/>
                <xsd:element ref="ns3:TaxCatchAll" minOccurs="0"/>
                <xsd:element ref="ns3:TaxCatchAllLabel" minOccurs="0"/>
                <xsd:element ref="ns2:iaa5f83406f94009a0f6a3e890699ff7" minOccurs="0"/>
                <xsd:element ref="ns2:d12e2661e9634d9aa98bbb375f31aced"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1010385baed4da9b5076a6aa651d1e5" minOccurs="0"/>
                <xsd:element ref="ns2:kc6d1bd9a46e4e5fbbbf99ca3de7a092" minOccurs="0"/>
                <xsd:element ref="ns2:Session_x0020_Code" minOccurs="0"/>
                <xsd:element ref="ns2:MS_x0020_Content_x0020_Owner" minOccurs="0"/>
                <xsd:element ref="ns2:m6878b9dd7994da4ba144f95347d99c6" minOccurs="0"/>
                <xsd:element ref="ns2:fc15c16204564de583b4c942b10d19ec" minOccurs="0"/>
                <xsd:element ref="ns1:AverageRating" minOccurs="0"/>
                <xsd:element ref="ns1:RatingCount" minOccurs="0"/>
                <xsd:element ref="ns1:LikesCount" minOccurs="0"/>
                <xsd:element ref="ns3:TaxKeywordTaxHTField" minOccurs="0"/>
                <xsd:element ref="ns5:Target_x0020_Audiences" minOccurs="0"/>
                <xsd:element ref="ns2:SharedWithUsers" minOccurs="0"/>
                <xsd:element ref="ns2:SharedWithDetails" minOccurs="0"/>
                <xsd:element ref="ns3:NumberofDownloa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1" nillable="true" ma:displayName="Rating (0-5)" ma:decimals="2" ma:description="Average value of all the ratings that have been submitted" ma:internalName="AverageRating" ma:readOnly="true">
      <xsd:simpleType>
        <xsd:restriction base="dms:Number"/>
      </xsd:simpleType>
    </xsd:element>
    <xsd:element name="RatingCount" ma:index="32" nillable="true" ma:displayName="Number of Ratings" ma:decimals="0" ma:description="Number of ratings submitted" ma:internalName="RatingCount" ma:readOnly="true">
      <xsd:simpleType>
        <xsd:restriction base="dms:Number"/>
      </xsd:simpleType>
    </xsd:element>
    <xsd:element name="LikesCount" ma:index="33" nillable="true" ma:displayName="Number of Likes" ma:internalName="LikesCount">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1c77077-aee4-4b5f-bd4e-9cd40a6fff29" elementFormDefault="qualified">
    <xsd:import namespace="http://schemas.microsoft.com/office/2006/documentManagement/types"/>
    <xsd:import namespace="http://schemas.microsoft.com/office/infopath/2007/PartnerControls"/>
    <xsd:element name="mb2e01f7e2d8413988e28e59aa226eec" ma:index="8" nillable="true" ma:taxonomy="true" ma:internalName="mb2e01f7e2d8413988e28e59aa226eec" ma:taxonomyFieldName="Event_x0020_Name" ma:displayName="Event Name" ma:default="" ma:fieldId="{6b2e01f7-e2d8-4139-88e2-8e59aa226eec}"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iaa5f83406f94009a0f6a3e890699ff7" ma:index="12" nillable="true" ma:taxonomy="true" ma:internalName="iaa5f83406f94009a0f6a3e890699ff7" ma:taxonomyFieldName="Event_x0020_Location" ma:displayName="Event Location" ma:default="" ma:fieldId="{2aa5f834-06f9-4009-a0f6-a3e890699ff7}"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d12e2661e9634d9aa98bbb375f31aced" ma:index="14" nillable="true" ma:taxonomy="true" ma:internalName="d12e2661e9634d9aa98bbb375f31aced" ma:taxonomyFieldName="Event_x0020_Venue" ma:displayName="Event Venue" ma:default="" ma:fieldId="{d12e2661-e963-4d9a-a98b-bb375f31aced}"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1010385baed4da9b5076a6aa651d1e5" ma:index="21" nillable="true" ma:taxonomy="true" ma:internalName="o1010385baed4da9b5076a6aa651d1e5" ma:taxonomyFieldName="Product" ma:displayName="Product" ma:default="" ma:fieldId="{81010385-baed-4da9-b507-6a6aa651d1e5}"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kc6d1bd9a46e4e5fbbbf99ca3de7a092" ma:index="23" nillable="true" ma:taxonomy="true" ma:internalName="kc6d1bd9a46e4e5fbbbf99ca3de7a092" ma:taxonomyFieldName="Campaign" ma:displayName="Campaign" ma:default="" ma:fieldId="{4c6d1bd9-a46e-4e5f-bbbf-99ca3de7a092}" ma:taxonomyMulti="true"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6878b9dd7994da4ba144f95347d99c6" ma:index="27" nillable="true" ma:taxonomy="true" ma:internalName="m6878b9dd7994da4ba144f95347d99c6" ma:taxonomyFieldName="Track" ma:displayName="Track" ma:readOnly="false" ma:default="" ma:fieldId="{66878b9d-d799-4da4-ba14-4f95347d99c6}" ma:sspId="e385fb40-52d4-4fae-9c5b-3e8ff8a5878e" ma:termSetId="8113a965-58e2-4a85-99b9-55376be5482e" ma:anchorId="00000000-0000-0000-0000-000000000000" ma:open="true" ma:isKeyword="false">
      <xsd:complexType>
        <xsd:sequence>
          <xsd:element ref="pc:Terms" minOccurs="0" maxOccurs="1"/>
        </xsd:sequence>
      </xsd:complexType>
    </xsd:element>
    <xsd:element name="fc15c16204564de583b4c942b10d19ec" ma:index="29" nillable="true" ma:taxonomy="true" ma:internalName="fc15c16204564de583b4c942b10d19ec" ma:taxonomyFieldName="Audience1" ma:displayName="Audience" ma:default="" ma:fieldId="{fc15c162-0456-4de5-83b4-c942b10d19ec}"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SharedWithUsers" ma:index="3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0d8ba32e-6f24-4e39-985b-e3fd5ec6bdb7}" ma:internalName="TaxCatchAll" ma:showField="CatchAllData"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0d8ba32e-6f24-4e39-985b-e3fd5ec6bdb7}" ma:internalName="TaxCatchAllLabel" ma:readOnly="true" ma:showField="CatchAllDataLabel"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KeywordTaxHTField" ma:index="35"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element name="NumberofDownloads" ma:index="40" nillable="true" ma:displayName="NumberofDownloads" ma:internalName="NumberofDownload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ff673fc-3231-4e3a-893b-6d7f7cd32766" elementFormDefault="qualified">
    <xsd:import namespace="http://schemas.microsoft.com/office/2006/documentManagement/types"/>
    <xsd:import namespace="http://schemas.microsoft.com/office/infopath/2007/PartnerControls"/>
    <xsd:element name="Target_x0020_Audiences" ma:index="37" nillable="true" ma:displayName="Target Audiences" ma:internalName="Target_x0020_Audiences">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ikesCount xmlns="http://schemas.microsoft.com/sharepoint/v3" xsi:nil="true"/>
    <d12e2661e9634d9aa98bbb375f31aced xmlns="01c77077-aee4-4b5f-bd4e-9cd40a6fff29">
      <Terms xmlns="http://schemas.microsoft.com/office/infopath/2007/PartnerControls">
        <TermInfo xmlns="http://schemas.microsoft.com/office/infopath/2007/PartnerControls">
          <TermName xmlns="http://schemas.microsoft.com/office/infopath/2007/PartnerControls">Georgia World Congress Center</TermName>
          <TermId xmlns="http://schemas.microsoft.com/office/infopath/2007/PartnerControls">ea0ece34-59a6-4d43-8d9e-d0f9e2a2f1ce</TermId>
        </TermInfo>
      </Terms>
    </d12e2661e9634d9aa98bbb375f31aced>
    <Event_x0020_Start_x0020_Date xmlns="01c77077-aee4-4b5f-bd4e-9cd40a6fff29">2016-09-25T07:00:00+00:00</Event_x0020_Start_x0020_Date>
    <Target_x0020_Audiences xmlns="8ff673fc-3231-4e3a-893b-6d7f7cd32766" xsi:nil="true"/>
    <iaa5f83406f94009a0f6a3e890699ff7 xmlns="01c77077-aee4-4b5f-bd4e-9cd40a6fff29">
      <Terms xmlns="http://schemas.microsoft.com/office/infopath/2007/PartnerControls">
        <TermInfo xmlns="http://schemas.microsoft.com/office/infopath/2007/PartnerControls">
          <TermName xmlns="http://schemas.microsoft.com/office/infopath/2007/PartnerControls">Atlanta</TermName>
          <TermId xmlns="http://schemas.microsoft.com/office/infopath/2007/PartnerControls">01fb9831-5840-48a0-a576-3e48f42baa53</TermId>
        </TermInfo>
      </Terms>
    </iaa5f83406f94009a0f6a3e890699ff7>
    <External_x0020_Speaker xmlns="01c77077-aee4-4b5f-bd4e-9cd40a6fff29">Jeffrey Snover, Mark Russinovich</External_x0020_Speaker>
    <m6878b9dd7994da4ba144f95347d99c6 xmlns="01c77077-aee4-4b5f-bd4e-9cd40a6fff29">
      <Terms xmlns="http://schemas.microsoft.com/office/infopath/2007/PartnerControls"/>
    </m6878b9dd7994da4ba144f95347d99c6>
    <Presentation_x0020_Date xmlns="01c77077-aee4-4b5f-bd4e-9cd40a6fff29">2016-09-27T04:00:00+00:00</Presentation_x0020_Date>
    <fc15c16204564de583b4c942b10d19ec xmlns="01c77077-aee4-4b5f-bd4e-9cd40a6fff29">
      <Terms xmlns="http://schemas.microsoft.com/office/infopath/2007/PartnerControls"/>
    </fc15c16204564de583b4c942b10d19ec>
    <mb2e01f7e2d8413988e28e59aa226eec xmlns="01c77077-aee4-4b5f-bd4e-9cd40a6fff29">
      <Terms xmlns="http://schemas.microsoft.com/office/infopath/2007/PartnerControls">
        <TermInfo xmlns="http://schemas.microsoft.com/office/infopath/2007/PartnerControls">
          <TermName xmlns="http://schemas.microsoft.com/office/infopath/2007/PartnerControls">Microsoft Ignite</TermName>
          <TermId xmlns="http://schemas.microsoft.com/office/infopath/2007/PartnerControls">9323c522-fe4b-4922-816b-10a1920d7afb</TermId>
        </TermInfo>
      </Terms>
    </mb2e01f7e2d8413988e28e59aa226eec>
    <MS_x0020_Content_x0020_Owner xmlns="01c77077-aee4-4b5f-bd4e-9cd40a6fff29">
      <UserInfo>
        <DisplayName/>
        <AccountId xsi:nil="true"/>
        <AccountType/>
      </UserInfo>
    </MS_x0020_Content_x0020_Owner>
    <Session_x0020_Code xmlns="01c77077-aee4-4b5f-bd4e-9cd40a6fff29">BRK2187</Session_x0020_Code>
    <Event_x0020_End_x0020_Date xmlns="01c77077-aee4-4b5f-bd4e-9cd40a6fff29">2016-09-30T07:00:00+00:00</Event_x0020_End_x0020_Date>
    <o1010385baed4da9b5076a6aa651d1e5 xmlns="01c77077-aee4-4b5f-bd4e-9cd40a6fff29">
      <Terms xmlns="http://schemas.microsoft.com/office/infopath/2007/PartnerControls"/>
    </o1010385baed4da9b5076a6aa651d1e5>
    <kc6d1bd9a46e4e5fbbbf99ca3de7a092 xmlns="01c77077-aee4-4b5f-bd4e-9cd40a6fff29">
      <Terms xmlns="http://schemas.microsoft.com/office/infopath/2007/PartnerControls"/>
    </kc6d1bd9a46e4e5fbbbf99ca3de7a092>
    <MS_x0020_Speaker xmlns="01c77077-aee4-4b5f-bd4e-9cd40a6fff29">
      <UserInfo>
        <DisplayName/>
        <AccountId xsi:nil="true"/>
        <AccountType/>
      </UserInfo>
    </MS_x0020_Speaker>
    <TaxKeywordTaxHTField xmlns="230e9df3-be65-4c73-a93b-d1236ebd677e">
      <Terms xmlns="http://schemas.microsoft.com/office/infopath/2007/PartnerControls">
        <TermInfo xmlns="http://schemas.microsoft.com/office/infopath/2007/PartnerControls">
          <TermName xmlns="http://schemas.microsoft.com/office/infopath/2007/PartnerControls">Microsoft Ignite 2016</TermName>
          <TermId xmlns="http://schemas.microsoft.com/office/infopath/2007/PartnerControls">e2f6a88c-86f9-4b25-a2af-b5c3afa8c82a</TermId>
        </TermInfo>
      </Terms>
    </TaxKeywordTaxHTField>
    <TaxCatchAll xmlns="230e9df3-be65-4c73-a93b-d1236ebd677e">
      <Value>174</Value>
      <Value>177</Value>
      <Value>176</Value>
      <Value>175</Value>
    </TaxCatchAll>
    <NumberofDownloads xmlns="230e9df3-be65-4c73-a93b-d1236ebd677e" xsi:nil="true"/>
  </documentManagement>
</p:properties>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6D8F288A-5131-4E80-AB86-F10FC03738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1c77077-aee4-4b5f-bd4e-9cd40a6fff29"/>
    <ds:schemaRef ds:uri="230e9df3-be65-4c73-a93b-d1236ebd677e"/>
    <ds:schemaRef ds:uri="8ff673fc-3231-4e3a-893b-6d7f7cd327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990F116-B58F-4255-B05B-DA3808E0E5C6}">
  <ds:schemaRefs>
    <ds:schemaRef ds:uri="01c77077-aee4-4b5f-bd4e-9cd40a6fff29"/>
    <ds:schemaRef ds:uri="http://schemas.microsoft.com/office/2006/metadata/properties"/>
    <ds:schemaRef ds:uri="http://www.w3.org/XML/1998/namespace"/>
    <ds:schemaRef ds:uri="http://purl.org/dc/dcmitype/"/>
    <ds:schemaRef ds:uri="http://purl.org/dc/elements/1.1/"/>
    <ds:schemaRef ds:uri="http://schemas.openxmlformats.org/package/2006/metadata/core-properties"/>
    <ds:schemaRef ds:uri="http://schemas.microsoft.com/office/2006/documentManagement/types"/>
    <ds:schemaRef ds:uri="http://schemas.microsoft.com/sharepoint/v3"/>
    <ds:schemaRef ds:uri="http://schemas.microsoft.com/office/infopath/2007/PartnerControls"/>
    <ds:schemaRef ds:uri="8ff673fc-3231-4e3a-893b-6d7f7cd32766"/>
    <ds:schemaRef ds:uri="230e9df3-be65-4c73-a93b-d1236ebd677e"/>
    <ds:schemaRef ds:uri="http://purl.org/dc/terms/"/>
  </ds:schemaRefs>
</ds:datastoreItem>
</file>

<file path=docProps/app.xml><?xml version="1.0" encoding="utf-8"?>
<Properties xmlns="http://schemas.openxmlformats.org/officeDocument/2006/extended-properties" xmlns:vt="http://schemas.openxmlformats.org/officeDocument/2006/docPropsVTypes">
  <Template>Microsoft_2016_16x9_Template_v02</Template>
  <TotalTime>2</TotalTime>
  <Words>2225</Words>
  <Application>Microsoft Office PowerPoint</Application>
  <PresentationFormat>Custom</PresentationFormat>
  <Paragraphs>478</Paragraphs>
  <Slides>52</Slides>
  <Notes>17</Notes>
  <HiddenSlides>0</HiddenSlides>
  <MMClips>5</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52</vt:i4>
      </vt:variant>
    </vt:vector>
  </HeadingPairs>
  <TitlesOfParts>
    <vt:vector size="74" baseType="lpstr">
      <vt:lpstr>MS PGothic</vt:lpstr>
      <vt:lpstr>Arial</vt:lpstr>
      <vt:lpstr>Arial Black</vt:lpstr>
      <vt:lpstr>Calibri</vt:lpstr>
      <vt:lpstr>Calibri Light</vt:lpstr>
      <vt:lpstr>Consolas</vt:lpstr>
      <vt:lpstr>Segoe Pro Display</vt:lpstr>
      <vt:lpstr>Segoe Pro Display Light</vt:lpstr>
      <vt:lpstr>Segoe Pro Light</vt:lpstr>
      <vt:lpstr>Segoe UI</vt:lpstr>
      <vt:lpstr>Segoe UI Black</vt:lpstr>
      <vt:lpstr>Segoe UI Light</vt:lpstr>
      <vt:lpstr>Segoe UI Semibold</vt:lpstr>
      <vt:lpstr>Segoe UI Semilight</vt:lpstr>
      <vt:lpstr>Times New Roman</vt:lpstr>
      <vt:lpstr>Wingdings</vt:lpstr>
      <vt:lpstr>5-50002_Ignite_Breakout_Template</vt:lpstr>
      <vt:lpstr>6-30537_Envision 2016 Concurrent Template_Dark</vt:lpstr>
      <vt:lpstr>1_5-50002_Ignite_Breakout_Template</vt:lpstr>
      <vt:lpstr>2_5-50002_Ignite_Breakout_Template</vt:lpstr>
      <vt:lpstr>3_5-50002_Ignite_Breakout_Template</vt:lpstr>
      <vt:lpstr>4_5-50002_Ignite_Breakout_Template</vt:lpstr>
      <vt:lpstr>Architecting the hybrid cloud platform with Azure Stack</vt:lpstr>
      <vt:lpstr>PowerPoint Presentation</vt:lpstr>
      <vt:lpstr>Last mile of public cloud adoption</vt:lpstr>
      <vt:lpstr>Snowflake servers? How about Snowflake clouds?</vt:lpstr>
      <vt:lpstr>Where do people run into trouble?</vt:lpstr>
      <vt:lpstr>Design Corner</vt:lpstr>
      <vt:lpstr>PowerPoint Presentation</vt:lpstr>
      <vt:lpstr>PowerPoint Presentation</vt:lpstr>
      <vt:lpstr>PowerPoint Presentation</vt:lpstr>
      <vt:lpstr>PowerPoint Presentation</vt:lpstr>
      <vt:lpstr>PowerPoint Presentation</vt:lpstr>
      <vt:lpstr>PowerPoint Presentation</vt:lpstr>
      <vt:lpstr>Design Corner</vt:lpstr>
      <vt:lpstr>PowerPoint Presentation</vt:lpstr>
      <vt:lpstr>PowerPoint Presentation</vt:lpstr>
      <vt:lpstr>Key Design Decisions</vt:lpstr>
      <vt:lpstr>Azure Stack Integrated Systems Partners</vt:lpstr>
      <vt:lpstr>Hybrid scenarios</vt:lpstr>
      <vt:lpstr>Azure Stack hybrid topology ideas…</vt:lpstr>
      <vt:lpstr>Azure Solutions</vt:lpstr>
      <vt:lpstr>What we’re going to look 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Recap</vt:lpstr>
      <vt:lpstr>Durable Hybrid scenarios</vt:lpstr>
      <vt:lpstr>PowerPoint Presentation</vt:lpstr>
      <vt:lpstr>PowerPoint Presentation</vt:lpstr>
      <vt:lpstr>What to do next</vt:lpstr>
      <vt:lpstr>Azure Resource Manager</vt:lpstr>
      <vt:lpstr>Get going with PowerShell</vt:lpstr>
      <vt:lpstr>Start in Azure</vt:lpstr>
      <vt:lpstr>PowerPoint Presentation</vt:lpstr>
      <vt:lpstr>Free IT Pro resources To advance your career in cloud technology</vt:lpstr>
      <vt:lpstr>Free IT Pro resources To advance your career in cloud technology</vt:lpstr>
      <vt:lpstr>PowerPoint Presentation</vt:lpstr>
      <vt:lpstr>PowerPoint Presentation</vt:lpstr>
      <vt:lpstr>PowerPoint Presentation</vt:lpstr>
      <vt:lpstr>Continuing the Azure-consistency journey</vt:lpstr>
      <vt:lpstr>Azure Resource Manager</vt:lpstr>
      <vt:lpstr>Complex Deployments</vt:lpstr>
      <vt:lpstr>Azure Resource Manager</vt:lpstr>
      <vt:lpstr>PowerPoint Presentation</vt:lpstr>
    </vt:vector>
  </TitlesOfParts>
  <Manager/>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Review Microsoft Azure Stack with Jeffrey Snover and Mark Russinovich</dc:title>
  <dc:subject>&lt;Speech title here&gt;</dc:subject>
  <dc:creator>MS Events 0093</dc:creator>
  <cp:keywords>Microsoft 2016</cp:keywords>
  <dc:description>Template: Mitchell Derrey, Silverfox Productions_x000d_
Formatting: _x000d_
Audience Type:</dc:description>
  <cp:lastModifiedBy>MS Events 0093</cp:lastModifiedBy>
  <cp:revision>1</cp:revision>
  <dcterms:created xsi:type="dcterms:W3CDTF">2016-09-28T15:30:39Z</dcterms:created>
  <dcterms:modified xsi:type="dcterms:W3CDTF">2016-09-28T15:32:41Z</dcterms:modified>
  <cp:category>Microsoft 2016</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0x01010031DCF4CA090F824DB1E4CCBB6B9D64EA00101E8AAD132F8F4D96340D6376C8BB3E</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177;#Georgia World Congress Center|ea0ece34-59a6-4d43-8d9e-d0f9e2a2f1ce</vt:lpwstr>
  </property>
  <property fmtid="{D5CDD505-2E9C-101B-9397-08002B2CF9AE}" pid="7" name="Track">
    <vt:lpwstr/>
  </property>
  <property fmtid="{D5CDD505-2E9C-101B-9397-08002B2CF9AE}" pid="8" name="Event Location">
    <vt:lpwstr>176;#Atlanta|01fb9831-5840-48a0-a576-3e48f42baa53</vt:lpwstr>
  </property>
  <property fmtid="{D5CDD505-2E9C-101B-9397-08002B2CF9AE}" pid="9" name="Campaign">
    <vt:lpwstr/>
  </property>
  <property fmtid="{D5CDD505-2E9C-101B-9397-08002B2CF9AE}" pid="10" name="IsMyDocuments">
    <vt:bool>true</vt:bool>
  </property>
  <property fmtid="{D5CDD505-2E9C-101B-9397-08002B2CF9AE}" pid="11" name="TaxKeyword">
    <vt:lpwstr>174;#Microsoft Ignite 2016|e2f6a88c-86f9-4b25-a2af-b5c3afa8c82a</vt:lpwstr>
  </property>
  <property fmtid="{D5CDD505-2E9C-101B-9397-08002B2CF9AE}" pid="12" name="Audience1">
    <vt:lpwstr/>
  </property>
  <property fmtid="{D5CDD505-2E9C-101B-9397-08002B2CF9AE}" pid="13" name="Event Name">
    <vt:lpwstr>175;#Microsoft Ignite|9323c522-fe4b-4922-816b-10a1920d7afb</vt:lpwstr>
  </property>
</Properties>
</file>