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4" r:id="rId7"/>
    <p:sldMasterId id="2147484387" r:id="rId8"/>
  </p:sldMasterIdLst>
  <p:notesMasterIdLst>
    <p:notesMasterId r:id="rId50"/>
  </p:notesMasterIdLst>
  <p:handoutMasterIdLst>
    <p:handoutMasterId r:id="rId51"/>
  </p:handoutMasterIdLst>
  <p:sldIdLst>
    <p:sldId id="1454" r:id="rId9"/>
    <p:sldId id="1453" r:id="rId10"/>
    <p:sldId id="1449" r:id="rId11"/>
    <p:sldId id="1428" r:id="rId12"/>
    <p:sldId id="1412" r:id="rId13"/>
    <p:sldId id="1413" r:id="rId14"/>
    <p:sldId id="1414" r:id="rId15"/>
    <p:sldId id="1448" r:id="rId16"/>
    <p:sldId id="1416" r:id="rId17"/>
    <p:sldId id="1417" r:id="rId18"/>
    <p:sldId id="1418" r:id="rId19"/>
    <p:sldId id="1419" r:id="rId20"/>
    <p:sldId id="1420" r:id="rId21"/>
    <p:sldId id="1421" r:id="rId22"/>
    <p:sldId id="1422" r:id="rId23"/>
    <p:sldId id="1423" r:id="rId24"/>
    <p:sldId id="1424" r:id="rId25"/>
    <p:sldId id="1425" r:id="rId26"/>
    <p:sldId id="1427" r:id="rId27"/>
    <p:sldId id="1429" r:id="rId28"/>
    <p:sldId id="1430" r:id="rId29"/>
    <p:sldId id="1437" r:id="rId30"/>
    <p:sldId id="1438" r:id="rId31"/>
    <p:sldId id="1439" r:id="rId32"/>
    <p:sldId id="1431" r:id="rId33"/>
    <p:sldId id="1434" r:id="rId34"/>
    <p:sldId id="1435" r:id="rId35"/>
    <p:sldId id="1432" r:id="rId36"/>
    <p:sldId id="1433" r:id="rId37"/>
    <p:sldId id="1440" r:id="rId38"/>
    <p:sldId id="1441" r:id="rId39"/>
    <p:sldId id="1442" r:id="rId40"/>
    <p:sldId id="1443" r:id="rId41"/>
    <p:sldId id="1452" r:id="rId42"/>
    <p:sldId id="1447" r:id="rId43"/>
    <p:sldId id="1446" r:id="rId44"/>
    <p:sldId id="1444" r:id="rId45"/>
    <p:sldId id="1445" r:id="rId46"/>
    <p:sldId id="1450" r:id="rId47"/>
    <p:sldId id="1405" r:id="rId48"/>
    <p:sldId id="1326" r:id="rId4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2689" autoAdjust="0"/>
    <p:restoredTop sz="96215" autoAdjust="0"/>
  </p:normalViewPr>
  <p:slideViewPr>
    <p:cSldViewPr>
      <p:cViewPr varScale="1">
        <p:scale>
          <a:sx n="65" d="100"/>
          <a:sy n="65" d="100"/>
        </p:scale>
        <p:origin x="48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5886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9/29/2016 4:11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9/29/2016 4:11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4:12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13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4:11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88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9/29/2016 4:11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207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9/29/2016 4:11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9/29/2016 4:11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3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9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0895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52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13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248602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6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5304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41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93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94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2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6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02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48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7270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057948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9403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4011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4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4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3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4439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1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68069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98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5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40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898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1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54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4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8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5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69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6388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33951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386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7131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4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257" r:id="rId17"/>
    <p:sldLayoutId id="2147484258" r:id="rId18"/>
    <p:sldLayoutId id="2147484260" r:id="rId19"/>
    <p:sldLayoutId id="2147484299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  <p:sldLayoutId id="2147484382" r:id="rId18"/>
    <p:sldLayoutId id="2147484383" r:id="rId19"/>
    <p:sldLayoutId id="2147484384" r:id="rId20"/>
    <p:sldLayoutId id="2147484385" r:id="rId21"/>
    <p:sldLayoutId id="2147484386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5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  <p:sldLayoutId id="2147484401" r:id="rId14"/>
    <p:sldLayoutId id="2147484402" r:id="rId15"/>
    <p:sldLayoutId id="2147484403" r:id="rId16"/>
    <p:sldLayoutId id="2147484404" r:id="rId17"/>
    <p:sldLayoutId id="2147484405" r:id="rId18"/>
    <p:sldLayoutId id="2147484406" r:id="rId19"/>
    <p:sldLayoutId id="2147484407" r:id="rId20"/>
    <p:sldLayoutId id="2147484408" r:id="rId21"/>
    <p:sldLayoutId id="2147484409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hyperlink" Target="https://aka.ms/ignite.mobileapp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(EF) Core 1.0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Rowan Miller</a:t>
            </a:r>
          </a:p>
          <a:p>
            <a:r>
              <a:rPr lang="en-US" dirty="0"/>
              <a:t>Program Manager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BRK2184</a:t>
            </a:r>
          </a:p>
        </p:txBody>
      </p:sp>
    </p:spTree>
    <p:extLst>
      <p:ext uri="{BB962C8B-B14F-4D97-AF65-F5344CB8AC3E}">
        <p14:creationId xmlns:p14="http://schemas.microsoft.com/office/powerpoint/2010/main" val="2101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2752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Relational &amp; non-relational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Not a magic abstraction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High level services that are useful on all/most stores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Non-common concerns handled by provider extensions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Example providers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Relational (SQL Server, SQLite, Postgres, MySQL, SQL Compact etc.)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In Memory (for testing)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Azure Table Storage (prototype)</a:t>
            </a:r>
          </a:p>
          <a:p>
            <a:pPr marL="0" indent="0">
              <a:buNone/>
            </a:pP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Redis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(prototype)</a:t>
            </a:r>
          </a:p>
          <a:p>
            <a:pPr marL="0" indent="0">
              <a:buNone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dirty="0"/>
              <a:t>Just relational providers for v1.0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stores</a:t>
            </a:r>
          </a:p>
        </p:txBody>
      </p:sp>
    </p:spTree>
    <p:extLst>
      <p:ext uri="{BB962C8B-B14F-4D97-AF65-F5344CB8AC3E}">
        <p14:creationId xmlns:p14="http://schemas.microsoft.com/office/powerpoint/2010/main" val="413571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New 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750" y="4511563"/>
            <a:ext cx="1206515" cy="2268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637" y="3960760"/>
            <a:ext cx="603258" cy="281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3638" y="3878262"/>
            <a:ext cx="464834" cy="29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481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Batching during </a:t>
            </a:r>
            <a:r>
              <a:rPr lang="en-US" dirty="0" err="1"/>
              <a:t>SaveChanges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Client </a:t>
            </a:r>
            <a:r>
              <a:rPr lang="en-US" dirty="0" err="1"/>
              <a:t>eval</a:t>
            </a:r>
            <a:r>
              <a:rPr lang="en-US" dirty="0"/>
              <a:t> in LINQ queries</a:t>
            </a:r>
          </a:p>
          <a:p>
            <a:pPr marL="0" indent="0">
              <a:buNone/>
            </a:pPr>
            <a:r>
              <a:rPr lang="en-US" dirty="0"/>
              <a:t>Shadow state properties</a:t>
            </a:r>
          </a:p>
          <a:p>
            <a:pPr marL="0" indent="0">
              <a:buNone/>
            </a:pPr>
            <a:r>
              <a:rPr lang="en-US" dirty="0"/>
              <a:t>SQL Server sequences</a:t>
            </a:r>
          </a:p>
          <a:p>
            <a:pPr marL="0" indent="0">
              <a:buNone/>
            </a:pPr>
            <a:r>
              <a:rPr lang="en-US" dirty="0"/>
              <a:t>Alternate keys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</a:t>
            </a:r>
          </a:p>
        </p:txBody>
      </p:sp>
    </p:spTree>
    <p:extLst>
      <p:ext uri="{BB962C8B-B14F-4D97-AF65-F5344CB8AC3E}">
        <p14:creationId xmlns:p14="http://schemas.microsoft.com/office/powerpoint/2010/main" val="3097646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sz="7200" dirty="0"/>
              <a:t>Lightweight &amp; </a:t>
            </a:r>
            <a:br>
              <a:rPr lang="en-US" sz="7200" dirty="0"/>
            </a:br>
            <a:r>
              <a:rPr lang="en-US" sz="7200" dirty="0"/>
              <a:t>extensible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34769" y="1"/>
            <a:ext cx="3995309" cy="5159623"/>
            <a:chOff x="9190038" y="2325688"/>
            <a:chExt cx="1828800" cy="2366962"/>
          </a:xfrm>
        </p:grpSpPr>
        <p:sp>
          <p:nvSpPr>
            <p:cNvPr id="5" name="AutoShape 30"/>
            <p:cNvSpPr>
              <a:spLocks noChangeAspect="1" noChangeArrowheads="1" noTextEdit="1"/>
            </p:cNvSpPr>
            <p:nvPr/>
          </p:nvSpPr>
          <p:spPr bwMode="auto">
            <a:xfrm>
              <a:off x="9190038" y="2325688"/>
              <a:ext cx="1828800" cy="236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023476" y="3605213"/>
              <a:ext cx="142875" cy="344487"/>
            </a:xfrm>
            <a:custGeom>
              <a:avLst/>
              <a:gdLst>
                <a:gd name="T0" fmla="*/ 90 w 90"/>
                <a:gd name="T1" fmla="*/ 217 h 217"/>
                <a:gd name="T2" fmla="*/ 90 w 90"/>
                <a:gd name="T3" fmla="*/ 75 h 217"/>
                <a:gd name="T4" fmla="*/ 67 w 90"/>
                <a:gd name="T5" fmla="*/ 25 h 217"/>
                <a:gd name="T6" fmla="*/ 54 w 90"/>
                <a:gd name="T7" fmla="*/ 25 h 217"/>
                <a:gd name="T8" fmla="*/ 54 w 90"/>
                <a:gd name="T9" fmla="*/ 0 h 217"/>
                <a:gd name="T10" fmla="*/ 36 w 90"/>
                <a:gd name="T11" fmla="*/ 0 h 217"/>
                <a:gd name="T12" fmla="*/ 36 w 90"/>
                <a:gd name="T13" fmla="*/ 25 h 217"/>
                <a:gd name="T14" fmla="*/ 23 w 90"/>
                <a:gd name="T15" fmla="*/ 25 h 217"/>
                <a:gd name="T16" fmla="*/ 0 w 90"/>
                <a:gd name="T17" fmla="*/ 75 h 217"/>
                <a:gd name="T18" fmla="*/ 0 w 90"/>
                <a:gd name="T19" fmla="*/ 217 h 217"/>
                <a:gd name="T20" fmla="*/ 90 w 90"/>
                <a:gd name="T2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17">
                  <a:moveTo>
                    <a:pt x="90" y="217"/>
                  </a:moveTo>
                  <a:lnTo>
                    <a:pt x="90" y="75"/>
                  </a:lnTo>
                  <a:lnTo>
                    <a:pt x="67" y="25"/>
                  </a:lnTo>
                  <a:lnTo>
                    <a:pt x="54" y="25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36" y="25"/>
                  </a:lnTo>
                  <a:lnTo>
                    <a:pt x="23" y="25"/>
                  </a:lnTo>
                  <a:lnTo>
                    <a:pt x="0" y="75"/>
                  </a:lnTo>
                  <a:lnTo>
                    <a:pt x="0" y="217"/>
                  </a:lnTo>
                  <a:lnTo>
                    <a:pt x="90" y="217"/>
                  </a:lnTo>
                  <a:close/>
                </a:path>
              </a:pathLst>
            </a:custGeom>
            <a:solidFill>
              <a:srgbClr val="E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10091738" y="3005138"/>
              <a:ext cx="6350" cy="6000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226676" y="4200525"/>
              <a:ext cx="473075" cy="190500"/>
            </a:xfrm>
            <a:custGeom>
              <a:avLst/>
              <a:gdLst>
                <a:gd name="T0" fmla="*/ 0 w 298"/>
                <a:gd name="T1" fmla="*/ 0 h 120"/>
                <a:gd name="T2" fmla="*/ 0 w 298"/>
                <a:gd name="T3" fmla="*/ 85 h 120"/>
                <a:gd name="T4" fmla="*/ 148 w 298"/>
                <a:gd name="T5" fmla="*/ 120 h 120"/>
                <a:gd name="T6" fmla="*/ 298 w 298"/>
                <a:gd name="T7" fmla="*/ 85 h 120"/>
                <a:gd name="T8" fmla="*/ 298 w 298"/>
                <a:gd name="T9" fmla="*/ 0 h 120"/>
                <a:gd name="T10" fmla="*/ 0 w 298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20">
                  <a:moveTo>
                    <a:pt x="0" y="0"/>
                  </a:moveTo>
                  <a:lnTo>
                    <a:pt x="0" y="85"/>
                  </a:lnTo>
                  <a:lnTo>
                    <a:pt x="148" y="120"/>
                  </a:lnTo>
                  <a:lnTo>
                    <a:pt x="298" y="85"/>
                  </a:lnTo>
                  <a:lnTo>
                    <a:pt x="2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D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010776" y="4092575"/>
              <a:ext cx="904875" cy="179387"/>
            </a:xfrm>
            <a:custGeom>
              <a:avLst/>
              <a:gdLst>
                <a:gd name="T0" fmla="*/ 285 w 570"/>
                <a:gd name="T1" fmla="*/ 0 h 113"/>
                <a:gd name="T2" fmla="*/ 0 w 570"/>
                <a:gd name="T3" fmla="*/ 57 h 113"/>
                <a:gd name="T4" fmla="*/ 285 w 570"/>
                <a:gd name="T5" fmla="*/ 113 h 113"/>
                <a:gd name="T6" fmla="*/ 570 w 570"/>
                <a:gd name="T7" fmla="*/ 57 h 113"/>
                <a:gd name="T8" fmla="*/ 285 w 570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113">
                  <a:moveTo>
                    <a:pt x="285" y="0"/>
                  </a:moveTo>
                  <a:lnTo>
                    <a:pt x="0" y="57"/>
                  </a:lnTo>
                  <a:lnTo>
                    <a:pt x="285" y="113"/>
                  </a:lnTo>
                  <a:lnTo>
                    <a:pt x="570" y="57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15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10460038" y="3279775"/>
              <a:ext cx="6350" cy="9017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0644188" y="3543300"/>
              <a:ext cx="33338" cy="19050"/>
            </a:xfrm>
            <a:custGeom>
              <a:avLst/>
              <a:gdLst>
                <a:gd name="T0" fmla="*/ 45 w 45"/>
                <a:gd name="T1" fmla="*/ 26 h 26"/>
                <a:gd name="T2" fmla="*/ 45 w 45"/>
                <a:gd name="T3" fmla="*/ 23 h 26"/>
                <a:gd name="T4" fmla="*/ 23 w 45"/>
                <a:gd name="T5" fmla="*/ 0 h 26"/>
                <a:gd name="T6" fmla="*/ 0 w 45"/>
                <a:gd name="T7" fmla="*/ 23 h 26"/>
                <a:gd name="T8" fmla="*/ 0 w 45"/>
                <a:gd name="T9" fmla="*/ 26 h 26"/>
                <a:gd name="T10" fmla="*/ 45 w 45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6">
                  <a:moveTo>
                    <a:pt x="45" y="26"/>
                  </a:moveTo>
                  <a:cubicBezTo>
                    <a:pt x="45" y="25"/>
                    <a:pt x="45" y="24"/>
                    <a:pt x="45" y="23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lnTo>
                    <a:pt x="45" y="26"/>
                  </a:lnTo>
                  <a:close/>
                </a:path>
              </a:pathLst>
            </a:custGeom>
            <a:solidFill>
              <a:srgbClr val="6B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0531476" y="3560763"/>
              <a:ext cx="254000" cy="144462"/>
            </a:xfrm>
            <a:custGeom>
              <a:avLst/>
              <a:gdLst>
                <a:gd name="T0" fmla="*/ 338 w 340"/>
                <a:gd name="T1" fmla="*/ 194 h 194"/>
                <a:gd name="T2" fmla="*/ 340 w 340"/>
                <a:gd name="T3" fmla="*/ 170 h 194"/>
                <a:gd name="T4" fmla="*/ 170 w 340"/>
                <a:gd name="T5" fmla="*/ 0 h 194"/>
                <a:gd name="T6" fmla="*/ 0 w 340"/>
                <a:gd name="T7" fmla="*/ 170 h 194"/>
                <a:gd name="T8" fmla="*/ 1 w 340"/>
                <a:gd name="T9" fmla="*/ 194 h 194"/>
                <a:gd name="T10" fmla="*/ 338 w 340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194">
                  <a:moveTo>
                    <a:pt x="338" y="194"/>
                  </a:moveTo>
                  <a:cubicBezTo>
                    <a:pt x="340" y="187"/>
                    <a:pt x="340" y="179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179"/>
                    <a:pt x="0" y="187"/>
                    <a:pt x="1" y="194"/>
                  </a:cubicBezTo>
                  <a:lnTo>
                    <a:pt x="338" y="194"/>
                  </a:lnTo>
                  <a:close/>
                </a:path>
              </a:pathLst>
            </a:custGeom>
            <a:solidFill>
              <a:srgbClr val="00B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498138" y="3700463"/>
              <a:ext cx="323850" cy="68262"/>
            </a:xfrm>
            <a:custGeom>
              <a:avLst/>
              <a:gdLst>
                <a:gd name="T0" fmla="*/ 0 w 204"/>
                <a:gd name="T1" fmla="*/ 0 h 43"/>
                <a:gd name="T2" fmla="*/ 7 w 204"/>
                <a:gd name="T3" fmla="*/ 43 h 43"/>
                <a:gd name="T4" fmla="*/ 194 w 204"/>
                <a:gd name="T5" fmla="*/ 43 h 43"/>
                <a:gd name="T6" fmla="*/ 204 w 204"/>
                <a:gd name="T7" fmla="*/ 0 h 43"/>
                <a:gd name="T8" fmla="*/ 0 w 20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3">
                  <a:moveTo>
                    <a:pt x="0" y="0"/>
                  </a:moveTo>
                  <a:lnTo>
                    <a:pt x="7" y="43"/>
                  </a:lnTo>
                  <a:lnTo>
                    <a:pt x="194" y="43"/>
                  </a:lnTo>
                  <a:lnTo>
                    <a:pt x="2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4" name="Rectangle 41"/>
            <p:cNvSpPr>
              <a:spLocks noChangeArrowheads="1"/>
            </p:cNvSpPr>
            <p:nvPr/>
          </p:nvSpPr>
          <p:spPr bwMode="auto">
            <a:xfrm>
              <a:off x="10656888" y="3114675"/>
              <a:ext cx="6350" cy="4556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9271001" y="4070350"/>
              <a:ext cx="515938" cy="111125"/>
            </a:xfrm>
            <a:prstGeom prst="ellipse">
              <a:avLst/>
            </a:prstGeom>
            <a:solidFill>
              <a:srgbClr val="FE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6" name="Freeform 43"/>
            <p:cNvSpPr>
              <a:spLocks/>
            </p:cNvSpPr>
            <p:nvPr/>
          </p:nvSpPr>
          <p:spPr bwMode="auto">
            <a:xfrm>
              <a:off x="9361488" y="3929063"/>
              <a:ext cx="342900" cy="227012"/>
            </a:xfrm>
            <a:custGeom>
              <a:avLst/>
              <a:gdLst>
                <a:gd name="T0" fmla="*/ 0 w 459"/>
                <a:gd name="T1" fmla="*/ 281 h 303"/>
                <a:gd name="T2" fmla="*/ 108 w 459"/>
                <a:gd name="T3" fmla="*/ 0 h 303"/>
                <a:gd name="T4" fmla="*/ 229 w 459"/>
                <a:gd name="T5" fmla="*/ 40 h 303"/>
                <a:gd name="T6" fmla="*/ 350 w 459"/>
                <a:gd name="T7" fmla="*/ 0 h 303"/>
                <a:gd name="T8" fmla="*/ 459 w 459"/>
                <a:gd name="T9" fmla="*/ 281 h 303"/>
                <a:gd name="T10" fmla="*/ 229 w 459"/>
                <a:gd name="T11" fmla="*/ 303 h 303"/>
                <a:gd name="T12" fmla="*/ 0 w 459"/>
                <a:gd name="T13" fmla="*/ 2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303">
                  <a:moveTo>
                    <a:pt x="0" y="281"/>
                  </a:moveTo>
                  <a:cubicBezTo>
                    <a:pt x="0" y="281"/>
                    <a:pt x="65" y="0"/>
                    <a:pt x="108" y="0"/>
                  </a:cubicBezTo>
                  <a:cubicBezTo>
                    <a:pt x="151" y="0"/>
                    <a:pt x="160" y="39"/>
                    <a:pt x="229" y="40"/>
                  </a:cubicBezTo>
                  <a:cubicBezTo>
                    <a:pt x="298" y="39"/>
                    <a:pt x="307" y="0"/>
                    <a:pt x="350" y="0"/>
                  </a:cubicBezTo>
                  <a:cubicBezTo>
                    <a:pt x="394" y="0"/>
                    <a:pt x="459" y="281"/>
                    <a:pt x="459" y="281"/>
                  </a:cubicBezTo>
                  <a:cubicBezTo>
                    <a:pt x="459" y="281"/>
                    <a:pt x="309" y="303"/>
                    <a:pt x="229" y="303"/>
                  </a:cubicBezTo>
                  <a:cubicBezTo>
                    <a:pt x="149" y="303"/>
                    <a:pt x="0" y="281"/>
                    <a:pt x="0" y="281"/>
                  </a:cubicBezTo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9367838" y="4103688"/>
              <a:ext cx="330200" cy="30162"/>
            </a:xfrm>
            <a:custGeom>
              <a:avLst/>
              <a:gdLst>
                <a:gd name="T0" fmla="*/ 226 w 443"/>
                <a:gd name="T1" fmla="*/ 31 h 41"/>
                <a:gd name="T2" fmla="*/ 0 w 443"/>
                <a:gd name="T3" fmla="*/ 13 h 41"/>
                <a:gd name="T4" fmla="*/ 3 w 443"/>
                <a:gd name="T5" fmla="*/ 0 h 41"/>
                <a:gd name="T6" fmla="*/ 439 w 443"/>
                <a:gd name="T7" fmla="*/ 0 h 41"/>
                <a:gd name="T8" fmla="*/ 443 w 443"/>
                <a:gd name="T9" fmla="*/ 13 h 41"/>
                <a:gd name="T10" fmla="*/ 226 w 443"/>
                <a:gd name="T11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" h="41">
                  <a:moveTo>
                    <a:pt x="226" y="31"/>
                  </a:moveTo>
                  <a:cubicBezTo>
                    <a:pt x="96" y="31"/>
                    <a:pt x="1" y="13"/>
                    <a:pt x="0" y="1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215" y="41"/>
                    <a:pt x="439" y="0"/>
                  </a:cubicBezTo>
                  <a:cubicBezTo>
                    <a:pt x="443" y="13"/>
                    <a:pt x="443" y="13"/>
                    <a:pt x="443" y="13"/>
                  </a:cubicBezTo>
                  <a:cubicBezTo>
                    <a:pt x="366" y="27"/>
                    <a:pt x="292" y="31"/>
                    <a:pt x="226" y="31"/>
                  </a:cubicBezTo>
                </a:path>
              </a:pathLst>
            </a:custGeom>
            <a:solidFill>
              <a:srgbClr val="15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9526588" y="3289300"/>
              <a:ext cx="6350" cy="6842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9532938" y="3584575"/>
              <a:ext cx="387350" cy="119062"/>
            </a:xfrm>
            <a:custGeom>
              <a:avLst/>
              <a:gdLst>
                <a:gd name="T0" fmla="*/ 0 w 519"/>
                <a:gd name="T1" fmla="*/ 45 h 160"/>
                <a:gd name="T2" fmla="*/ 260 w 519"/>
                <a:gd name="T3" fmla="*/ 160 h 160"/>
                <a:gd name="T4" fmla="*/ 519 w 519"/>
                <a:gd name="T5" fmla="*/ 45 h 160"/>
                <a:gd name="T6" fmla="*/ 262 w 519"/>
                <a:gd name="T7" fmla="*/ 0 h 160"/>
                <a:gd name="T8" fmla="*/ 0 w 519"/>
                <a:gd name="T9" fmla="*/ 4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60">
                  <a:moveTo>
                    <a:pt x="0" y="45"/>
                  </a:moveTo>
                  <a:cubicBezTo>
                    <a:pt x="0" y="45"/>
                    <a:pt x="5" y="160"/>
                    <a:pt x="260" y="160"/>
                  </a:cubicBezTo>
                  <a:cubicBezTo>
                    <a:pt x="514" y="160"/>
                    <a:pt x="519" y="45"/>
                    <a:pt x="519" y="45"/>
                  </a:cubicBezTo>
                  <a:cubicBezTo>
                    <a:pt x="262" y="0"/>
                    <a:pt x="262" y="0"/>
                    <a:pt x="262" y="0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9605963" y="3503613"/>
              <a:ext cx="241300" cy="152400"/>
            </a:xfrm>
            <a:custGeom>
              <a:avLst/>
              <a:gdLst>
                <a:gd name="T0" fmla="*/ 323 w 323"/>
                <a:gd name="T1" fmla="*/ 170 h 204"/>
                <a:gd name="T2" fmla="*/ 295 w 323"/>
                <a:gd name="T3" fmla="*/ 0 h 204"/>
                <a:gd name="T4" fmla="*/ 162 w 323"/>
                <a:gd name="T5" fmla="*/ 20 h 204"/>
                <a:gd name="T6" fmla="*/ 28 w 323"/>
                <a:gd name="T7" fmla="*/ 0 h 204"/>
                <a:gd name="T8" fmla="*/ 0 w 323"/>
                <a:gd name="T9" fmla="*/ 170 h 204"/>
                <a:gd name="T10" fmla="*/ 164 w 323"/>
                <a:gd name="T11" fmla="*/ 204 h 204"/>
                <a:gd name="T12" fmla="*/ 323 w 323"/>
                <a:gd name="T13" fmla="*/ 17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04">
                  <a:moveTo>
                    <a:pt x="323" y="170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55" y="204"/>
                    <a:pt x="164" y="204"/>
                  </a:cubicBezTo>
                  <a:cubicBezTo>
                    <a:pt x="273" y="204"/>
                    <a:pt x="323" y="170"/>
                    <a:pt x="323" y="170"/>
                  </a:cubicBezTo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9601201" y="3608388"/>
              <a:ext cx="250825" cy="39687"/>
            </a:xfrm>
            <a:custGeom>
              <a:avLst/>
              <a:gdLst>
                <a:gd name="T0" fmla="*/ 172 w 337"/>
                <a:gd name="T1" fmla="*/ 53 h 53"/>
                <a:gd name="T2" fmla="*/ 104 w 337"/>
                <a:gd name="T3" fmla="*/ 48 h 53"/>
                <a:gd name="T4" fmla="*/ 0 w 337"/>
                <a:gd name="T5" fmla="*/ 18 h 53"/>
                <a:gd name="T6" fmla="*/ 9 w 337"/>
                <a:gd name="T7" fmla="*/ 0 h 53"/>
                <a:gd name="T8" fmla="*/ 9 w 337"/>
                <a:gd name="T9" fmla="*/ 0 h 53"/>
                <a:gd name="T10" fmla="*/ 108 w 337"/>
                <a:gd name="T11" fmla="*/ 28 h 53"/>
                <a:gd name="T12" fmla="*/ 329 w 337"/>
                <a:gd name="T13" fmla="*/ 0 h 53"/>
                <a:gd name="T14" fmla="*/ 337 w 337"/>
                <a:gd name="T15" fmla="*/ 18 h 53"/>
                <a:gd name="T16" fmla="*/ 172 w 337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53">
                  <a:moveTo>
                    <a:pt x="172" y="53"/>
                  </a:moveTo>
                  <a:cubicBezTo>
                    <a:pt x="147" y="53"/>
                    <a:pt x="123" y="51"/>
                    <a:pt x="104" y="48"/>
                  </a:cubicBezTo>
                  <a:cubicBezTo>
                    <a:pt x="42" y="38"/>
                    <a:pt x="2" y="18"/>
                    <a:pt x="0" y="1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49" y="19"/>
                    <a:pt x="108" y="28"/>
                  </a:cubicBezTo>
                  <a:cubicBezTo>
                    <a:pt x="162" y="37"/>
                    <a:pt x="244" y="39"/>
                    <a:pt x="329" y="0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279" y="45"/>
                    <a:pt x="221" y="53"/>
                    <a:pt x="172" y="53"/>
                  </a:cubicBezTo>
                </a:path>
              </a:pathLst>
            </a:cu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9723438" y="3124200"/>
              <a:ext cx="6350" cy="4143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0044113" y="3749675"/>
              <a:ext cx="101600" cy="179387"/>
            </a:xfrm>
            <a:prstGeom prst="rect">
              <a:avLst/>
            </a:prstGeom>
            <a:solidFill>
              <a:srgbClr val="B21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0044113" y="3949700"/>
              <a:ext cx="101600" cy="49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auto">
            <a:xfrm>
              <a:off x="9786938" y="2493963"/>
              <a:ext cx="823913" cy="541337"/>
            </a:xfrm>
            <a:custGeom>
              <a:avLst/>
              <a:gdLst>
                <a:gd name="T0" fmla="*/ 903 w 1103"/>
                <a:gd name="T1" fmla="*/ 412 h 724"/>
                <a:gd name="T2" fmla="*/ 1103 w 1103"/>
                <a:gd name="T3" fmla="*/ 156 h 724"/>
                <a:gd name="T4" fmla="*/ 848 w 1103"/>
                <a:gd name="T5" fmla="*/ 0 h 724"/>
                <a:gd name="T6" fmla="*/ 696 w 1103"/>
                <a:gd name="T7" fmla="*/ 277 h 724"/>
                <a:gd name="T8" fmla="*/ 268 w 1103"/>
                <a:gd name="T9" fmla="*/ 277 h 724"/>
                <a:gd name="T10" fmla="*/ 268 w 1103"/>
                <a:gd name="T11" fmla="*/ 277 h 724"/>
                <a:gd name="T12" fmla="*/ 268 w 1103"/>
                <a:gd name="T13" fmla="*/ 277 h 724"/>
                <a:gd name="T14" fmla="*/ 79 w 1103"/>
                <a:gd name="T15" fmla="*/ 400 h 724"/>
                <a:gd name="T16" fmla="*/ 167 w 1103"/>
                <a:gd name="T17" fmla="*/ 419 h 724"/>
                <a:gd name="T18" fmla="*/ 274 w 1103"/>
                <a:gd name="T19" fmla="*/ 348 h 724"/>
                <a:gd name="T20" fmla="*/ 347 w 1103"/>
                <a:gd name="T21" fmla="*/ 348 h 724"/>
                <a:gd name="T22" fmla="*/ 232 w 1103"/>
                <a:gd name="T23" fmla="*/ 393 h 724"/>
                <a:gd name="T24" fmla="*/ 232 w 1103"/>
                <a:gd name="T25" fmla="*/ 393 h 724"/>
                <a:gd name="T26" fmla="*/ 0 w 1103"/>
                <a:gd name="T27" fmla="*/ 590 h 724"/>
                <a:gd name="T28" fmla="*/ 89 w 1103"/>
                <a:gd name="T29" fmla="*/ 597 h 724"/>
                <a:gd name="T30" fmla="*/ 262 w 1103"/>
                <a:gd name="T31" fmla="*/ 451 h 724"/>
                <a:gd name="T32" fmla="*/ 386 w 1103"/>
                <a:gd name="T33" fmla="*/ 399 h 724"/>
                <a:gd name="T34" fmla="*/ 244 w 1103"/>
                <a:gd name="T35" fmla="*/ 480 h 724"/>
                <a:gd name="T36" fmla="*/ 54 w 1103"/>
                <a:gd name="T37" fmla="*/ 701 h 724"/>
                <a:gd name="T38" fmla="*/ 143 w 1103"/>
                <a:gd name="T39" fmla="*/ 694 h 724"/>
                <a:gd name="T40" fmla="*/ 279 w 1103"/>
                <a:gd name="T41" fmla="*/ 536 h 724"/>
                <a:gd name="T42" fmla="*/ 413 w 1103"/>
                <a:gd name="T43" fmla="*/ 448 h 724"/>
                <a:gd name="T44" fmla="*/ 266 w 1103"/>
                <a:gd name="T45" fmla="*/ 567 h 724"/>
                <a:gd name="T46" fmla="*/ 383 w 1103"/>
                <a:gd name="T47" fmla="*/ 703 h 724"/>
                <a:gd name="T48" fmla="*/ 389 w 1103"/>
                <a:gd name="T49" fmla="*/ 614 h 724"/>
                <a:gd name="T50" fmla="*/ 351 w 1103"/>
                <a:gd name="T51" fmla="*/ 569 h 724"/>
                <a:gd name="T52" fmla="*/ 520 w 1103"/>
                <a:gd name="T53" fmla="*/ 480 h 724"/>
                <a:gd name="T54" fmla="*/ 672 w 1103"/>
                <a:gd name="T55" fmla="*/ 488 h 724"/>
                <a:gd name="T56" fmla="*/ 648 w 1103"/>
                <a:gd name="T57" fmla="*/ 574 h 724"/>
                <a:gd name="T58" fmla="*/ 480 w 1103"/>
                <a:gd name="T59" fmla="*/ 621 h 724"/>
                <a:gd name="T60" fmla="*/ 434 w 1103"/>
                <a:gd name="T61" fmla="*/ 703 h 724"/>
                <a:gd name="T62" fmla="*/ 562 w 1103"/>
                <a:gd name="T63" fmla="*/ 667 h 724"/>
                <a:gd name="T64" fmla="*/ 671 w 1103"/>
                <a:gd name="T65" fmla="*/ 636 h 724"/>
                <a:gd name="T66" fmla="*/ 746 w 1103"/>
                <a:gd name="T67" fmla="*/ 615 h 724"/>
                <a:gd name="T68" fmla="*/ 746 w 1103"/>
                <a:gd name="T69" fmla="*/ 615 h 724"/>
                <a:gd name="T70" fmla="*/ 746 w 1103"/>
                <a:gd name="T71" fmla="*/ 615 h 724"/>
                <a:gd name="T72" fmla="*/ 903 w 1103"/>
                <a:gd name="T73" fmla="*/ 41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3" h="724">
                  <a:moveTo>
                    <a:pt x="903" y="412"/>
                  </a:moveTo>
                  <a:cubicBezTo>
                    <a:pt x="1103" y="156"/>
                    <a:pt x="1103" y="156"/>
                    <a:pt x="1103" y="156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696" y="277"/>
                    <a:pt x="696" y="277"/>
                    <a:pt x="696" y="277"/>
                  </a:cubicBezTo>
                  <a:cubicBezTo>
                    <a:pt x="268" y="277"/>
                    <a:pt x="268" y="277"/>
                    <a:pt x="268" y="277"/>
                  </a:cubicBezTo>
                  <a:cubicBezTo>
                    <a:pt x="268" y="277"/>
                    <a:pt x="268" y="277"/>
                    <a:pt x="268" y="277"/>
                  </a:cubicBezTo>
                  <a:cubicBezTo>
                    <a:pt x="268" y="277"/>
                    <a:pt x="268" y="277"/>
                    <a:pt x="268" y="277"/>
                  </a:cubicBezTo>
                  <a:cubicBezTo>
                    <a:pt x="79" y="400"/>
                    <a:pt x="79" y="400"/>
                    <a:pt x="79" y="400"/>
                  </a:cubicBezTo>
                  <a:cubicBezTo>
                    <a:pt x="98" y="430"/>
                    <a:pt x="137" y="438"/>
                    <a:pt x="167" y="419"/>
                  </a:cubicBezTo>
                  <a:cubicBezTo>
                    <a:pt x="274" y="348"/>
                    <a:pt x="274" y="348"/>
                    <a:pt x="274" y="348"/>
                  </a:cubicBezTo>
                  <a:cubicBezTo>
                    <a:pt x="347" y="348"/>
                    <a:pt x="347" y="348"/>
                    <a:pt x="347" y="348"/>
                  </a:cubicBezTo>
                  <a:cubicBezTo>
                    <a:pt x="232" y="393"/>
                    <a:pt x="232" y="393"/>
                    <a:pt x="232" y="393"/>
                  </a:cubicBezTo>
                  <a:cubicBezTo>
                    <a:pt x="232" y="393"/>
                    <a:pt x="232" y="393"/>
                    <a:pt x="232" y="393"/>
                  </a:cubicBezTo>
                  <a:cubicBezTo>
                    <a:pt x="0" y="590"/>
                    <a:pt x="0" y="590"/>
                    <a:pt x="0" y="590"/>
                  </a:cubicBezTo>
                  <a:cubicBezTo>
                    <a:pt x="23" y="617"/>
                    <a:pt x="63" y="620"/>
                    <a:pt x="89" y="597"/>
                  </a:cubicBezTo>
                  <a:cubicBezTo>
                    <a:pt x="262" y="451"/>
                    <a:pt x="262" y="451"/>
                    <a:pt x="262" y="451"/>
                  </a:cubicBezTo>
                  <a:cubicBezTo>
                    <a:pt x="386" y="399"/>
                    <a:pt x="386" y="399"/>
                    <a:pt x="386" y="399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54" y="701"/>
                    <a:pt x="54" y="701"/>
                    <a:pt x="54" y="701"/>
                  </a:cubicBezTo>
                  <a:cubicBezTo>
                    <a:pt x="80" y="724"/>
                    <a:pt x="120" y="721"/>
                    <a:pt x="143" y="694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266" y="567"/>
                    <a:pt x="266" y="567"/>
                    <a:pt x="266" y="567"/>
                  </a:cubicBezTo>
                  <a:cubicBezTo>
                    <a:pt x="383" y="703"/>
                    <a:pt x="383" y="703"/>
                    <a:pt x="383" y="703"/>
                  </a:cubicBezTo>
                  <a:cubicBezTo>
                    <a:pt x="409" y="680"/>
                    <a:pt x="412" y="640"/>
                    <a:pt x="389" y="614"/>
                  </a:cubicBezTo>
                  <a:cubicBezTo>
                    <a:pt x="351" y="569"/>
                    <a:pt x="351" y="569"/>
                    <a:pt x="351" y="569"/>
                  </a:cubicBezTo>
                  <a:cubicBezTo>
                    <a:pt x="520" y="480"/>
                    <a:pt x="520" y="480"/>
                    <a:pt x="520" y="480"/>
                  </a:cubicBezTo>
                  <a:cubicBezTo>
                    <a:pt x="520" y="480"/>
                    <a:pt x="614" y="416"/>
                    <a:pt x="672" y="488"/>
                  </a:cubicBezTo>
                  <a:cubicBezTo>
                    <a:pt x="698" y="522"/>
                    <a:pt x="693" y="558"/>
                    <a:pt x="648" y="574"/>
                  </a:cubicBezTo>
                  <a:cubicBezTo>
                    <a:pt x="480" y="621"/>
                    <a:pt x="480" y="621"/>
                    <a:pt x="480" y="621"/>
                  </a:cubicBezTo>
                  <a:cubicBezTo>
                    <a:pt x="444" y="631"/>
                    <a:pt x="424" y="668"/>
                    <a:pt x="434" y="703"/>
                  </a:cubicBezTo>
                  <a:cubicBezTo>
                    <a:pt x="562" y="667"/>
                    <a:pt x="562" y="667"/>
                    <a:pt x="562" y="667"/>
                  </a:cubicBezTo>
                  <a:cubicBezTo>
                    <a:pt x="671" y="636"/>
                    <a:pt x="671" y="636"/>
                    <a:pt x="671" y="636"/>
                  </a:cubicBezTo>
                  <a:cubicBezTo>
                    <a:pt x="746" y="615"/>
                    <a:pt x="746" y="615"/>
                    <a:pt x="746" y="615"/>
                  </a:cubicBezTo>
                  <a:cubicBezTo>
                    <a:pt x="746" y="615"/>
                    <a:pt x="746" y="615"/>
                    <a:pt x="746" y="615"/>
                  </a:cubicBezTo>
                  <a:cubicBezTo>
                    <a:pt x="746" y="615"/>
                    <a:pt x="746" y="615"/>
                    <a:pt x="746" y="615"/>
                  </a:cubicBezTo>
                  <a:lnTo>
                    <a:pt x="903" y="412"/>
                  </a:lnTo>
                  <a:close/>
                </a:path>
              </a:pathLst>
            </a:custGeom>
            <a:solidFill>
              <a:srgbClr val="FE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6" name="Freeform 53"/>
            <p:cNvSpPr>
              <a:spLocks/>
            </p:cNvSpPr>
            <p:nvPr/>
          </p:nvSpPr>
          <p:spPr bwMode="auto">
            <a:xfrm>
              <a:off x="9498013" y="3081338"/>
              <a:ext cx="1193800" cy="220662"/>
            </a:xfrm>
            <a:custGeom>
              <a:avLst/>
              <a:gdLst>
                <a:gd name="T0" fmla="*/ 0 w 752"/>
                <a:gd name="T1" fmla="*/ 117 h 139"/>
                <a:gd name="T2" fmla="*/ 4 w 752"/>
                <a:gd name="T3" fmla="*/ 139 h 139"/>
                <a:gd name="T4" fmla="*/ 752 w 752"/>
                <a:gd name="T5" fmla="*/ 22 h 139"/>
                <a:gd name="T6" fmla="*/ 748 w 752"/>
                <a:gd name="T7" fmla="*/ 0 h 139"/>
                <a:gd name="T8" fmla="*/ 0 w 752"/>
                <a:gd name="T9" fmla="*/ 11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139">
                  <a:moveTo>
                    <a:pt x="0" y="117"/>
                  </a:moveTo>
                  <a:lnTo>
                    <a:pt x="4" y="139"/>
                  </a:lnTo>
                  <a:lnTo>
                    <a:pt x="752" y="22"/>
                  </a:lnTo>
                  <a:lnTo>
                    <a:pt x="748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555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9698038" y="3098800"/>
              <a:ext cx="793750" cy="195262"/>
            </a:xfrm>
            <a:custGeom>
              <a:avLst/>
              <a:gdLst>
                <a:gd name="T0" fmla="*/ 4 w 500"/>
                <a:gd name="T1" fmla="*/ 0 h 123"/>
                <a:gd name="T2" fmla="*/ 0 w 500"/>
                <a:gd name="T3" fmla="*/ 21 h 123"/>
                <a:gd name="T4" fmla="*/ 496 w 500"/>
                <a:gd name="T5" fmla="*/ 123 h 123"/>
                <a:gd name="T6" fmla="*/ 500 w 500"/>
                <a:gd name="T7" fmla="*/ 101 h 123"/>
                <a:gd name="T8" fmla="*/ 4 w 500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123">
                  <a:moveTo>
                    <a:pt x="4" y="0"/>
                  </a:moveTo>
                  <a:lnTo>
                    <a:pt x="0" y="21"/>
                  </a:lnTo>
                  <a:lnTo>
                    <a:pt x="496" y="123"/>
                  </a:lnTo>
                  <a:lnTo>
                    <a:pt x="500" y="10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42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10420351" y="2325688"/>
              <a:ext cx="411163" cy="285750"/>
            </a:xfrm>
            <a:custGeom>
              <a:avLst/>
              <a:gdLst>
                <a:gd name="T0" fmla="*/ 59 w 259"/>
                <a:gd name="T1" fmla="*/ 0 h 180"/>
                <a:gd name="T2" fmla="*/ 0 w 259"/>
                <a:gd name="T3" fmla="*/ 106 h 180"/>
                <a:gd name="T4" fmla="*/ 120 w 259"/>
                <a:gd name="T5" fmla="*/ 180 h 180"/>
                <a:gd name="T6" fmla="*/ 259 w 259"/>
                <a:gd name="T7" fmla="*/ 0 h 180"/>
                <a:gd name="T8" fmla="*/ 59 w 25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80">
                  <a:moveTo>
                    <a:pt x="59" y="0"/>
                  </a:moveTo>
                  <a:lnTo>
                    <a:pt x="0" y="106"/>
                  </a:lnTo>
                  <a:lnTo>
                    <a:pt x="120" y="180"/>
                  </a:lnTo>
                  <a:lnTo>
                    <a:pt x="2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C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en-US" sz="2448"/>
            </a:p>
          </p:txBody>
        </p:sp>
      </p:grpSp>
    </p:spTree>
    <p:extLst>
      <p:ext uri="{BB962C8B-B14F-4D97-AF65-F5344CB8AC3E}">
        <p14:creationId xmlns:p14="http://schemas.microsoft.com/office/powerpoint/2010/main" val="25957076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37856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Top level API built over a modular services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Services = SQL generation, change tracking, value generation, etc.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Follows dependency injection principles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Easy to use/replace/extend individual services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/>
              <a:t>Optimized for memory and CPU usage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/>
              <a:t>Pay-per-play components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 &amp; extensible</a:t>
            </a:r>
          </a:p>
        </p:txBody>
      </p:sp>
    </p:spTree>
    <p:extLst>
      <p:ext uri="{BB962C8B-B14F-4D97-AF65-F5344CB8AC3E}">
        <p14:creationId xmlns:p14="http://schemas.microsoft.com/office/powerpoint/2010/main" val="879125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EF Core &amp; EF6.x</a:t>
            </a:r>
          </a:p>
        </p:txBody>
      </p:sp>
    </p:spTree>
    <p:extLst>
      <p:ext uri="{BB962C8B-B14F-4D97-AF65-F5344CB8AC3E}">
        <p14:creationId xmlns:p14="http://schemas.microsoft.com/office/powerpoint/2010/main" val="16903666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3447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Mindful of our past…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Same top level experience as EF6.x 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Not changing things just for the sake of it</a:t>
            </a:r>
          </a:p>
          <a:p>
            <a:pPr marL="0" indent="0">
              <a:buNone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dirty="0"/>
              <a:t>…but not constrained by it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New code base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Completely different low level services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Not all features from EF6.x will be implemented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</a:t>
            </a:r>
          </a:p>
        </p:txBody>
      </p:sp>
    </p:spTree>
    <p:extLst>
      <p:ext uri="{BB962C8B-B14F-4D97-AF65-F5344CB8AC3E}">
        <p14:creationId xmlns:p14="http://schemas.microsoft.com/office/powerpoint/2010/main" val="746053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33855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EF6.x is the mature data stack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8 years of RTM releases = features and stability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Rich ecosystem of database providers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Patch and minor releases will continue</a:t>
            </a:r>
            <a:b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</a:b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EF Core is a true v1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Basic feature set shipping in v1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Limited set of early adopter database providers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&amp; EF6.x</a:t>
            </a:r>
          </a:p>
        </p:txBody>
      </p:sp>
    </p:spTree>
    <p:extLst>
      <p:ext uri="{BB962C8B-B14F-4D97-AF65-F5344CB8AC3E}">
        <p14:creationId xmlns:p14="http://schemas.microsoft.com/office/powerpoint/2010/main" val="2616507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60939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EF6.x will be the right choice for many applications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/>
              <a:t>Carefully evaluate requirements if considering EF Core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Many features not implemented in 1.0.0 (e.g. lazy loading, stored procedure mapping, etc.)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Less mature code base (e.g. LINQ translator has limitations)</a:t>
            </a:r>
            <a:b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</a:b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EF6.x to EF Core is “port” not “upgrade”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Very basic code will port easily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Many APIs have changed drastically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Beware of behavior differences in similarly named APIs</a:t>
            </a:r>
          </a:p>
          <a:p>
            <a:pPr marL="0" indent="0">
              <a:buNone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dirty="0"/>
              <a:t>Detailed guidance at docs.efproject.net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See “EF Core vs. EF6.x” section</a:t>
            </a:r>
          </a:p>
          <a:p>
            <a:pPr marL="0" indent="0">
              <a:buNone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&amp; EF6.x</a:t>
            </a:r>
          </a:p>
        </p:txBody>
      </p:sp>
    </p:spTree>
    <p:extLst>
      <p:ext uri="{BB962C8B-B14F-4D97-AF65-F5344CB8AC3E}">
        <p14:creationId xmlns:p14="http://schemas.microsoft.com/office/powerpoint/2010/main" val="278102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13934310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085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Listed as a level 200 session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Should have something for everyone (100-300)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/>
              <a:t>This is an EF Core session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Not covering EF6.x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443363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EF Core 101</a:t>
            </a:r>
          </a:p>
        </p:txBody>
      </p:sp>
      <p:pic>
        <p:nvPicPr>
          <p:cNvPr id="4" name="Picture 3" descr="Lightbul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7" y="3344862"/>
            <a:ext cx="4965749" cy="38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Performance improvements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113837" y="3192462"/>
            <a:ext cx="2819400" cy="35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Model building pipeline</a:t>
            </a:r>
          </a:p>
        </p:txBody>
      </p:sp>
      <p:pic>
        <p:nvPicPr>
          <p:cNvPr id="4" name="Picture 3" descr="ProcessMach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37" y="3421062"/>
            <a:ext cx="4222704" cy="3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EF6.x model building pipeline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92712" y="2125663"/>
            <a:ext cx="2747963" cy="86843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Segoe UI Semilight"/>
              </a:rPr>
              <a:t>Entity Classes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22384" y="3314700"/>
            <a:ext cx="3276599" cy="2697161"/>
            <a:chOff x="1222384" y="3314700"/>
            <a:chExt cx="3276599" cy="26971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222384" y="3314700"/>
              <a:ext cx="3276599" cy="2697161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28" tIns="146262" rIns="182828" bIns="14626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3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gradFill>
                    <a:gsLst>
                      <a:gs pos="66372">
                        <a:srgbClr val="141414"/>
                      </a:gs>
                      <a:gs pos="90000">
                        <a:srgbClr val="141414"/>
                      </a:gs>
                    </a:gsLst>
                    <a:lin ang="5400000" scaled="0"/>
                  </a:gradFill>
                </a:rPr>
                <a:t>Context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488859" y="3940483"/>
              <a:ext cx="2743648" cy="868434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28" tIns="146262" rIns="182828" bIns="14626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Segoe UI Semilight"/>
                </a:rPr>
                <a:t>DbSet</a:t>
              </a:r>
              <a:r>
                <a:rPr lang="en-US" sz="2000" dirty="0">
                  <a:solidFill>
                    <a:schemeClr val="bg1"/>
                  </a:solidFill>
                  <a:latin typeface="Segoe UI Semilight"/>
                </a:rPr>
                <a:t> properties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488859" y="4884516"/>
              <a:ext cx="2743649" cy="868434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28" tIns="146262" rIns="182828" bIns="14626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chemeClr val="bg1"/>
                  </a:solidFill>
                  <a:latin typeface="Segoe UI Semilight"/>
                </a:rPr>
                <a:t>OnModelCreating</a:t>
              </a:r>
              <a:endParaRPr lang="en-US" sz="2000" dirty="0">
                <a:solidFill>
                  <a:schemeClr val="bg1"/>
                </a:solidFill>
                <a:latin typeface="Segoe UI Semilight"/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5002220" y="2125663"/>
            <a:ext cx="2747963" cy="86843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Conventions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006535" y="3940558"/>
            <a:ext cx="2743648" cy="86843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DbSet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 Discovery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006534" y="4884591"/>
            <a:ext cx="2743649" cy="86843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Configuration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511728" y="3940558"/>
            <a:ext cx="2743648" cy="86843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Model</a:t>
            </a:r>
          </a:p>
        </p:txBody>
      </p:sp>
      <p:cxnSp>
        <p:nvCxnSpPr>
          <p:cNvPr id="31" name="Straight Arrow Connector 30"/>
          <p:cNvCxnSpPr>
            <a:stCxn id="23" idx="3"/>
            <a:endCxn id="26" idx="1"/>
          </p:cNvCxnSpPr>
          <p:nvPr/>
        </p:nvCxnSpPr>
        <p:spPr>
          <a:xfrm>
            <a:off x="4240675" y="2559880"/>
            <a:ext cx="761545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3"/>
            <a:endCxn id="27" idx="1"/>
          </p:cNvCxnSpPr>
          <p:nvPr/>
        </p:nvCxnSpPr>
        <p:spPr>
          <a:xfrm>
            <a:off x="4232507" y="4374700"/>
            <a:ext cx="774028" cy="75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3"/>
            <a:endCxn id="28" idx="1"/>
          </p:cNvCxnSpPr>
          <p:nvPr/>
        </p:nvCxnSpPr>
        <p:spPr>
          <a:xfrm>
            <a:off x="4232508" y="5318733"/>
            <a:ext cx="774026" cy="75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3"/>
            <a:endCxn id="29" idx="1"/>
          </p:cNvCxnSpPr>
          <p:nvPr/>
        </p:nvCxnSpPr>
        <p:spPr>
          <a:xfrm>
            <a:off x="7750183" y="4374775"/>
            <a:ext cx="761545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6" idx="3"/>
            <a:endCxn id="29" idx="0"/>
          </p:cNvCxnSpPr>
          <p:nvPr/>
        </p:nvCxnSpPr>
        <p:spPr>
          <a:xfrm>
            <a:off x="7750183" y="2559880"/>
            <a:ext cx="2133369" cy="1380678"/>
          </a:xfrm>
          <a:prstGeom prst="bentConnector2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8" idx="3"/>
            <a:endCxn id="29" idx="2"/>
          </p:cNvCxnSpPr>
          <p:nvPr/>
        </p:nvCxnSpPr>
        <p:spPr>
          <a:xfrm flipV="1">
            <a:off x="7750183" y="4808992"/>
            <a:ext cx="2133369" cy="509816"/>
          </a:xfrm>
          <a:prstGeom prst="bentConnector2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model building pipeline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92712" y="2125663"/>
            <a:ext cx="2747963" cy="86843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Segoe UI Semilight"/>
              </a:rPr>
              <a:t>Entity Classes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222384" y="3314700"/>
            <a:ext cx="3276599" cy="269716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t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gradFill>
                  <a:gsLst>
                    <a:gs pos="66372">
                      <a:srgbClr val="141414"/>
                    </a:gs>
                    <a:gs pos="90000">
                      <a:srgbClr val="141414"/>
                    </a:gs>
                  </a:gsLst>
                  <a:lin ang="5400000" scaled="0"/>
                </a:gradFill>
              </a:rPr>
              <a:t>Context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488859" y="3940483"/>
            <a:ext cx="2743648" cy="86843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Segoe UI Semilight"/>
              </a:rPr>
              <a:t>DbSet</a:t>
            </a:r>
            <a:r>
              <a:rPr lang="en-US" sz="2000" dirty="0">
                <a:solidFill>
                  <a:schemeClr val="bg1"/>
                </a:solidFill>
                <a:latin typeface="Segoe UI Semilight"/>
              </a:rPr>
              <a:t> properties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488859" y="4884516"/>
            <a:ext cx="2743649" cy="86843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Segoe UI Semilight"/>
              </a:rPr>
              <a:t>OnModelCreating</a:t>
            </a:r>
            <a:endParaRPr lang="en-US" sz="2000" dirty="0">
              <a:solidFill>
                <a:schemeClr val="bg1"/>
              </a:solidFill>
              <a:latin typeface="Segoe UI Semiligh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002220" y="2125663"/>
            <a:ext cx="2747963" cy="86843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Conventions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006535" y="3940558"/>
            <a:ext cx="2743648" cy="86843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DbSet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 Discovery</a:t>
            </a:r>
          </a:p>
        </p:txBody>
      </p:sp>
      <p:cxnSp>
        <p:nvCxnSpPr>
          <p:cNvPr id="31" name="Straight Arrow Connector 30"/>
          <p:cNvCxnSpPr>
            <a:stCxn id="23" idx="3"/>
            <a:endCxn id="26" idx="1"/>
          </p:cNvCxnSpPr>
          <p:nvPr/>
        </p:nvCxnSpPr>
        <p:spPr>
          <a:xfrm>
            <a:off x="4240675" y="2559880"/>
            <a:ext cx="761545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3"/>
            <a:endCxn id="27" idx="1"/>
          </p:cNvCxnSpPr>
          <p:nvPr/>
        </p:nvCxnSpPr>
        <p:spPr>
          <a:xfrm>
            <a:off x="4232507" y="4374700"/>
            <a:ext cx="774028" cy="75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3"/>
            <a:endCxn id="29" idx="1"/>
          </p:cNvCxnSpPr>
          <p:nvPr/>
        </p:nvCxnSpPr>
        <p:spPr>
          <a:xfrm>
            <a:off x="7750183" y="4374775"/>
            <a:ext cx="761545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6" idx="3"/>
            <a:endCxn id="29" idx="0"/>
          </p:cNvCxnSpPr>
          <p:nvPr/>
        </p:nvCxnSpPr>
        <p:spPr>
          <a:xfrm>
            <a:off x="7750183" y="2559880"/>
            <a:ext cx="2133369" cy="1380678"/>
          </a:xfrm>
          <a:prstGeom prst="bentConnector2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rot="5400000">
            <a:off x="6723294" y="2158401"/>
            <a:ext cx="669470" cy="5651045"/>
          </a:xfrm>
          <a:prstGeom prst="bentConnector2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8511728" y="3940558"/>
            <a:ext cx="2743648" cy="86843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7378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Simplified metadata API</a:t>
            </a:r>
          </a:p>
        </p:txBody>
      </p:sp>
      <p:pic>
        <p:nvPicPr>
          <p:cNvPr id="4" name="Picture 3" descr="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037" y="3649662"/>
            <a:ext cx="3838821" cy="29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Same model, multiple platforms</a:t>
            </a:r>
          </a:p>
        </p:txBody>
      </p:sp>
      <p:pic>
        <p:nvPicPr>
          <p:cNvPr id="4" name="Picture 3" descr="Campaign Illustrations_Artboard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37" y="3192462"/>
            <a:ext cx="4222704" cy="3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Same model, multiple databases</a:t>
            </a:r>
          </a:p>
        </p:txBody>
      </p:sp>
      <p:pic>
        <p:nvPicPr>
          <p:cNvPr id="4" name="Picture 3" descr="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3192462"/>
            <a:ext cx="4400824" cy="3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735860"/>
          </a:xfrm>
        </p:spPr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Consuming low level services</a:t>
            </a:r>
          </a:p>
        </p:txBody>
      </p:sp>
      <p:pic>
        <p:nvPicPr>
          <p:cNvPr id="6" name="Picture 5" descr="Na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37" y="3421062"/>
            <a:ext cx="4222704" cy="3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 over services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79437" y="1363662"/>
            <a:ext cx="11353800" cy="1828800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bg1"/>
                </a:solidFill>
              </a:rPr>
              <a:t>Top Level API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DbContext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DbSet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ChangeTracker</a:t>
            </a:r>
            <a:r>
              <a:rPr lang="en-US" sz="2800" dirty="0">
                <a:solidFill>
                  <a:schemeClr val="bg1"/>
                </a:solidFill>
              </a:rPr>
              <a:t>, Database, etc.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9437" y="3333138"/>
            <a:ext cx="11353800" cy="1688124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bg1"/>
                </a:solidFill>
              </a:rPr>
              <a:t>Common Services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StateManager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CompiledQueryCache</a:t>
            </a:r>
            <a:r>
              <a:rPr lang="en-US" sz="2800" dirty="0">
                <a:solidFill>
                  <a:schemeClr val="bg1"/>
                </a:solidFill>
              </a:rPr>
              <a:t>, etc.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79437" y="5161938"/>
            <a:ext cx="11353800" cy="1688124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bg1"/>
                </a:solidFill>
              </a:rPr>
              <a:t>Provider Specific Services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SqlServerTypeMapper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SqlServerSqlGenerationHelper</a:t>
            </a:r>
            <a:r>
              <a:rPr lang="en-US" sz="2800" dirty="0">
                <a:solidFill>
                  <a:schemeClr val="bg1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668872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Introducing EF Core</a:t>
            </a:r>
          </a:p>
          <a:p>
            <a:pPr marL="0" indent="0">
              <a:buNone/>
            </a:pPr>
            <a:r>
              <a:rPr lang="en-US" dirty="0"/>
              <a:t>EF Core &amp; EF6.x</a:t>
            </a:r>
          </a:p>
          <a:p>
            <a:pPr marL="0" indent="0">
              <a:buNone/>
            </a:pPr>
            <a:r>
              <a:rPr lang="en-US" dirty="0"/>
              <a:t>Demos</a:t>
            </a:r>
          </a:p>
          <a:p>
            <a:pPr marL="0" indent="0">
              <a:buNone/>
            </a:pPr>
            <a:r>
              <a:rPr lang="en-US" dirty="0"/>
              <a:t>EF Core 1.1</a:t>
            </a:r>
          </a:p>
          <a:p>
            <a:pPr marL="0" indent="0">
              <a:buNone/>
            </a:pPr>
            <a:r>
              <a:rPr lang="en-US" dirty="0"/>
              <a:t>More Demos</a:t>
            </a:r>
          </a:p>
          <a:p>
            <a:pPr marL="0" indent="0">
              <a:buNone/>
            </a:pPr>
            <a:r>
              <a:rPr lang="en-US" dirty="0"/>
              <a:t>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7542174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1.1</a:t>
            </a:r>
          </a:p>
        </p:txBody>
      </p:sp>
    </p:spTree>
    <p:extLst>
      <p:ext uri="{BB962C8B-B14F-4D97-AF65-F5344CB8AC3E}">
        <p14:creationId xmlns:p14="http://schemas.microsoft.com/office/powerpoint/2010/main" val="211375874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Scheduled for late Q4 2016</a:t>
            </a:r>
          </a:p>
          <a:p>
            <a:pPr marL="0" indent="0">
              <a:buNone/>
            </a:pPr>
            <a:r>
              <a:rPr lang="en-US" dirty="0"/>
              <a:t>Focused on removing adoption blockers</a:t>
            </a:r>
          </a:p>
          <a:p>
            <a:pPr marL="241300" lvl="1" indent="0">
              <a:buNone/>
            </a:pPr>
            <a:r>
              <a:rPr lang="en-US" dirty="0"/>
              <a:t>Bug fixing to improve stability</a:t>
            </a:r>
          </a:p>
          <a:p>
            <a:pPr marL="241300" lvl="1" indent="0">
              <a:buNone/>
            </a:pPr>
            <a:r>
              <a:rPr lang="en-US" dirty="0"/>
              <a:t>Critical O/RM features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1.1</a:t>
            </a:r>
          </a:p>
        </p:txBody>
      </p:sp>
    </p:spTree>
    <p:extLst>
      <p:ext uri="{BB962C8B-B14F-4D97-AF65-F5344CB8AC3E}">
        <p14:creationId xmlns:p14="http://schemas.microsoft.com/office/powerpoint/2010/main" val="2904573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8846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Improved LINQ translation</a:t>
            </a:r>
          </a:p>
          <a:p>
            <a:pPr marL="0" indent="0">
              <a:buNone/>
            </a:pPr>
            <a:r>
              <a:rPr lang="en-US" dirty="0" err="1"/>
              <a:t>DbSet.Find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Mapping to fields</a:t>
            </a:r>
          </a:p>
          <a:p>
            <a:pPr marL="0" indent="0">
              <a:buNone/>
            </a:pPr>
            <a:r>
              <a:rPr lang="en-US" dirty="0"/>
              <a:t>Explicit Loading</a:t>
            </a:r>
          </a:p>
          <a:p>
            <a:pPr marL="0" indent="0">
              <a:buNone/>
            </a:pPr>
            <a:r>
              <a:rPr lang="en-US" dirty="0"/>
              <a:t>Additional </a:t>
            </a:r>
            <a:r>
              <a:rPr lang="en-US" dirty="0" err="1"/>
              <a:t>EntityEntry</a:t>
            </a:r>
            <a:r>
              <a:rPr lang="en-US" dirty="0"/>
              <a:t> APIs from EF6.x</a:t>
            </a:r>
          </a:p>
          <a:p>
            <a:pPr marL="241300" lvl="1" indent="0">
              <a:buNone/>
            </a:pPr>
            <a:r>
              <a:rPr lang="en-US" dirty="0"/>
              <a:t>Reload, </a:t>
            </a:r>
            <a:r>
              <a:rPr lang="en-US" dirty="0" err="1"/>
              <a:t>GetModifiedProperties</a:t>
            </a:r>
            <a:r>
              <a:rPr lang="en-US" dirty="0"/>
              <a:t>, </a:t>
            </a:r>
            <a:r>
              <a:rPr lang="en-US" dirty="0" err="1"/>
              <a:t>GetDatabaseValues</a:t>
            </a:r>
            <a:r>
              <a:rPr lang="en-US" dirty="0"/>
              <a:t> etc.</a:t>
            </a:r>
          </a:p>
          <a:p>
            <a:pPr marL="0" indent="0">
              <a:buNone/>
            </a:pPr>
            <a:r>
              <a:rPr lang="en-US" dirty="0"/>
              <a:t>Connection resiliency</a:t>
            </a:r>
          </a:p>
          <a:p>
            <a:pPr marL="0" indent="0">
              <a:buNone/>
            </a:pPr>
            <a:r>
              <a:rPr lang="en-US" dirty="0"/>
              <a:t>SQL Server memory-optimized table support</a:t>
            </a:r>
          </a:p>
          <a:p>
            <a:pPr marL="0" indent="0">
              <a:buNone/>
            </a:pPr>
            <a:r>
              <a:rPr lang="en-US" dirty="0"/>
              <a:t>Simplified service replacement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1.1</a:t>
            </a:r>
          </a:p>
        </p:txBody>
      </p:sp>
    </p:spTree>
    <p:extLst>
      <p:ext uri="{BB962C8B-B14F-4D97-AF65-F5344CB8AC3E}">
        <p14:creationId xmlns:p14="http://schemas.microsoft.com/office/powerpoint/2010/main" val="3502777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Complex/value types</a:t>
            </a:r>
          </a:p>
          <a:p>
            <a:pPr marL="0" indent="0">
              <a:buNone/>
            </a:pPr>
            <a:r>
              <a:rPr lang="en-US" dirty="0"/>
              <a:t>Simple type conversions </a:t>
            </a:r>
          </a:p>
          <a:p>
            <a:pPr marL="0" indent="0">
              <a:buNone/>
            </a:pPr>
            <a:r>
              <a:rPr lang="en-US" dirty="0"/>
              <a:t>Visual Studio wizard for reverse engineering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work on (but not shipping in 1.1)</a:t>
            </a:r>
          </a:p>
        </p:txBody>
      </p:sp>
    </p:spTree>
    <p:extLst>
      <p:ext uri="{BB962C8B-B14F-4D97-AF65-F5344CB8AC3E}">
        <p14:creationId xmlns:p14="http://schemas.microsoft.com/office/powerpoint/2010/main" val="2283229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735860"/>
          </a:xfrm>
        </p:spPr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Replacing low level services</a:t>
            </a:r>
          </a:p>
        </p:txBody>
      </p:sp>
      <p:pic>
        <p:nvPicPr>
          <p:cNvPr id="6" name="Picture 5" descr="Na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37" y="3421062"/>
            <a:ext cx="4222704" cy="3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735860"/>
          </a:xfrm>
        </p:spPr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Mapping to fields</a:t>
            </a:r>
          </a:p>
        </p:txBody>
      </p:sp>
      <p:pic>
        <p:nvPicPr>
          <p:cNvPr id="4" name="Picture 3" descr="ProcessMach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37" y="3421062"/>
            <a:ext cx="4222704" cy="3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735860"/>
          </a:xfrm>
        </p:spPr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sz="4000" dirty="0"/>
              <a:t>SQL Server memory-optimized tables</a:t>
            </a:r>
          </a:p>
        </p:txBody>
      </p:sp>
      <p:pic>
        <p:nvPicPr>
          <p:cNvPr id="4" name="Picture 3" descr="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3192462"/>
            <a:ext cx="4400824" cy="3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65734839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pPr lvl="0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docs.efproject.net</a:t>
            </a:r>
          </a:p>
          <a:p>
            <a:pPr lvl="0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github.com/</a:t>
            </a:r>
            <a:r>
              <a:rPr lang="en-US" dirty="0" err="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aspnet</a:t>
            </a:r>
            <a:r>
              <a:rPr lang="en-US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/</a:t>
            </a:r>
            <a:r>
              <a:rPr lang="en-US" dirty="0" err="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EntityFramework</a:t>
            </a:r>
            <a:endParaRPr lang="en-US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  <a:p>
            <a:pPr lvl="0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github.com/</a:t>
            </a:r>
            <a:r>
              <a:rPr lang="en-US" dirty="0" err="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rowanmiller</a:t>
            </a:r>
            <a:r>
              <a:rPr lang="en-US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/Demo-</a:t>
            </a:r>
            <a:r>
              <a:rPr lang="en-US" dirty="0" err="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EFCore</a:t>
            </a:r>
            <a:endParaRPr lang="en-US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4602309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1483538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EF Core</a:t>
            </a:r>
          </a:p>
        </p:txBody>
      </p:sp>
    </p:spTree>
    <p:extLst>
      <p:ext uri="{BB962C8B-B14F-4D97-AF65-F5344CB8AC3E}">
        <p14:creationId xmlns:p14="http://schemas.microsoft.com/office/powerpoint/2010/main" val="121129634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Entity Framework Everywhere</a:t>
            </a:r>
          </a:p>
          <a:p>
            <a:pPr marL="0" indent="0">
              <a:buNone/>
            </a:pPr>
            <a:r>
              <a:rPr lang="en-US" dirty="0"/>
              <a:t>Entity Framework 7 (EF7)</a:t>
            </a:r>
          </a:p>
          <a:p>
            <a:pPr marL="0" indent="0">
              <a:buNone/>
            </a:pPr>
            <a:r>
              <a:rPr lang="en-US" dirty="0"/>
              <a:t>Entity Framework Core 1.0 (EF Core)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history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837" y="1516062"/>
            <a:ext cx="6400800" cy="152400"/>
          </a:xfrm>
          <a:prstGeom prst="line">
            <a:avLst/>
          </a:prstGeom>
          <a:ln w="3810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37" y="2183090"/>
            <a:ext cx="6400800" cy="152400"/>
          </a:xfrm>
          <a:prstGeom prst="line">
            <a:avLst/>
          </a:prstGeom>
          <a:ln w="38100">
            <a:solidFill>
              <a:srgbClr val="002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77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project status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398623" y="5149978"/>
            <a:ext cx="725358" cy="13794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389987" y="3612909"/>
            <a:ext cx="725358" cy="13945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6238" y="3856854"/>
            <a:ext cx="3472425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New runtime components on </a:t>
            </a:r>
            <a:r>
              <a:rPr lang="en-US" sz="1600" dirty="0" err="1"/>
              <a:t>NuGet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Existing runtime components in .NET</a:t>
            </a:r>
          </a:p>
          <a:p>
            <a:pPr eaLnBrk="1" hangingPunct="1">
              <a:defRPr/>
            </a:pPr>
            <a:r>
              <a:rPr lang="en-US" sz="1600" dirty="0"/>
              <a:t>Tooling in Visual Studio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42716" y="5499703"/>
            <a:ext cx="2834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/>
              <a:t>Runtime in .NET Framework</a:t>
            </a:r>
          </a:p>
          <a:p>
            <a:pPr eaLnBrk="1" hangingPunct="1"/>
            <a:r>
              <a:rPr lang="en-US" altLang="en-US" sz="1600"/>
              <a:t>Tooling in Visual Studio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49432" y="2735247"/>
            <a:ext cx="40094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Runtime on </a:t>
            </a:r>
            <a:r>
              <a:rPr lang="en-US" altLang="en-US" sz="1600" dirty="0" err="1"/>
              <a:t>NuGet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Tooling on Microsoft Download Center</a:t>
            </a:r>
          </a:p>
          <a:p>
            <a:pPr eaLnBrk="1" hangingPunct="1"/>
            <a:r>
              <a:rPr lang="en-US" altLang="en-US" sz="1600" dirty="0"/>
              <a:t>Latest version included in Visual Studio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398623" y="2075474"/>
            <a:ext cx="725358" cy="139495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274637" y="5919640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002">
              <a:defRPr/>
            </a:pPr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3.5 SP1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637" y="5150807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002">
              <a:defRPr/>
            </a:pPr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74637" y="4381973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002">
              <a:defRPr/>
            </a:pPr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4.x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4637" y="3613141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002">
              <a:defRPr/>
            </a:pPr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5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74637" y="2844308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002">
              <a:defRPr/>
            </a:pPr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6.x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78267" y="2075474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/>
          <a:p>
            <a:pPr defTabSz="1243002"/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6.2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9240247" y="2844307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/>
          <a:p>
            <a:pPr defTabSz="1243002"/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Core 1.0</a:t>
            </a:r>
          </a:p>
        </p:txBody>
      </p:sp>
      <p:sp>
        <p:nvSpPr>
          <p:cNvPr id="16" name="Right Brace 15"/>
          <p:cNvSpPr/>
          <p:nvPr/>
        </p:nvSpPr>
        <p:spPr>
          <a:xfrm rot="10800000">
            <a:off x="8398531" y="2075473"/>
            <a:ext cx="725358" cy="13944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9236933" y="2069801"/>
            <a:ext cx="2971800" cy="62562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8016" tIns="62163" rIns="124324" bIns="62163" anchor="ctr"/>
          <a:lstStyle/>
          <a:p>
            <a:pPr defTabSz="1243002"/>
            <a:r>
              <a:rPr lang="en-US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Entity Framework Core 1.1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3407716" y="2844307"/>
            <a:ext cx="725358" cy="6256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0800000">
            <a:off x="8398531" y="2844306"/>
            <a:ext cx="725358" cy="6256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31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16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New platforms</a:t>
            </a:r>
          </a:p>
        </p:txBody>
      </p:sp>
      <p:pic>
        <p:nvPicPr>
          <p:cNvPr id="4" name="Picture 3" descr="OrbitalDev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37" y="3573462"/>
            <a:ext cx="4868282" cy="37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569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6765937" y="1394465"/>
            <a:ext cx="2970958" cy="2127613"/>
          </a:xfrm>
          <a:prstGeom prst="rect">
            <a:avLst/>
          </a:prstGeom>
          <a:solidFill>
            <a:srgbClr val="50505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12248">
              <a:lnSpc>
                <a:spcPct val="90000"/>
              </a:lnSpc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2248">
              <a:lnSpc>
                <a:spcPct val="90000"/>
              </a:lnSpc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2248">
              <a:lnSpc>
                <a:spcPct val="90000"/>
              </a:lnSpc>
            </a:pPr>
            <a:r>
              <a:rPr lang="en-US" sz="20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MOBILE APPLICATIONS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732675" y="1394464"/>
            <a:ext cx="2970958" cy="2127613"/>
          </a:xfrm>
          <a:prstGeom prst="rect">
            <a:avLst/>
          </a:prstGeom>
          <a:solidFill>
            <a:srgbClr val="D83B0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12248">
              <a:lnSpc>
                <a:spcPct val="90000"/>
              </a:lnSpc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2248">
              <a:lnSpc>
                <a:spcPct val="90000"/>
              </a:lnSpc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2248">
              <a:lnSpc>
                <a:spcPct val="90000"/>
              </a:lnSpc>
            </a:pPr>
            <a:r>
              <a:rPr lang="en-US" sz="20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APPLICATIONS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3749305" y="1394464"/>
            <a:ext cx="2970958" cy="2127613"/>
          </a:xfrm>
          <a:prstGeom prst="rect">
            <a:avLst/>
          </a:prstGeom>
          <a:solidFill>
            <a:srgbClr val="0078D7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28" tIns="146262" rIns="182828" bIns="146262" numCol="1" rtlCol="0" anchor="ctr" anchorCtr="0" compatLnSpc="1">
            <a:prstTxWarp prst="textNoShape">
              <a:avLst/>
            </a:prstTxWarp>
          </a:bodyPr>
          <a:lstStyle/>
          <a:p>
            <a:pPr algn="ctr" defTabSz="912248">
              <a:lnSpc>
                <a:spcPct val="90000"/>
              </a:lnSpc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2248">
              <a:lnSpc>
                <a:spcPct val="90000"/>
              </a:lnSpc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defTabSz="912248">
              <a:lnSpc>
                <a:spcPct val="90000"/>
              </a:lnSpc>
            </a:pPr>
            <a:r>
              <a:rPr lang="en-US" sz="20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CROSS-PLATFORM SERVICES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platform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2610" y="5163409"/>
            <a:ext cx="9004285" cy="1533049"/>
          </a:xfrm>
          <a:prstGeom prst="rect">
            <a:avLst/>
          </a:prstGeom>
          <a:solidFill>
            <a:srgbClr val="D2D2D2"/>
          </a:solidFill>
        </p:spPr>
        <p:txBody>
          <a:bodyPr wrap="square" lIns="182828" tIns="146262" rIns="182828" bIns="146262" rtlCol="0" anchor="ctr">
            <a:noAutofit/>
          </a:bodyPr>
          <a:lstStyle/>
          <a:p>
            <a:pPr algn="ctr" defTabSz="913873">
              <a:lnSpc>
                <a:spcPct val="90000"/>
              </a:lnSpc>
              <a:defRPr/>
            </a:pPr>
            <a:endParaRPr lang="en-US" sz="1598" kern="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3652" y="5874090"/>
            <a:ext cx="2788129" cy="548484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wrap="square" lIns="182828" tIns="146262" rIns="182828" bIns="146262" rtlCol="0" anchor="ctr">
            <a:noAutofit/>
          </a:bodyPr>
          <a:lstStyle>
            <a:defPPr>
              <a:defRPr lang="en-US"/>
            </a:defPPr>
            <a:lvl1pPr algn="ctr" defTabSz="914224">
              <a:lnSpc>
                <a:spcPct val="90000"/>
              </a:lnSpc>
              <a:defRPr sz="1600" kern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defTabSz="932238">
              <a:defRPr/>
            </a:pPr>
            <a:r>
              <a:rPr lang="en-US" sz="1598" b="1" dirty="0">
                <a:gradFill>
                  <a:gsLst>
                    <a:gs pos="2804">
                      <a:srgbClr val="505050"/>
                    </a:gs>
                    <a:gs pos="26000">
                      <a:srgbClr val="505050"/>
                    </a:gs>
                  </a:gsLst>
                  <a:lin ang="5400000" scaled="1"/>
                </a:gradFill>
                <a:latin typeface="Segoe UI"/>
                <a:cs typeface="Segoe UI Semilight" panose="020B0402040204020203" pitchFamily="34" charset="0"/>
              </a:rPr>
              <a:t>Compilers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40316" y="5874090"/>
            <a:ext cx="2788129" cy="548484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wrap="square" lIns="182828" tIns="146262" rIns="182828" bIns="146262" rtlCol="0" anchor="ctr">
            <a:noAutofit/>
          </a:bodyPr>
          <a:lstStyle>
            <a:defPPr>
              <a:defRPr lang="en-US"/>
            </a:defPPr>
            <a:lvl1pPr algn="ctr" defTabSz="914224">
              <a:lnSpc>
                <a:spcPct val="90000"/>
              </a:lnSpc>
              <a:defRPr sz="1600" b="1" kern="0">
                <a:gradFill>
                  <a:gsLst>
                    <a:gs pos="2804">
                      <a:srgbClr val="505050"/>
                    </a:gs>
                    <a:gs pos="26000">
                      <a:srgbClr val="505050"/>
                    </a:gs>
                  </a:gsLst>
                  <a:lin ang="5400000" scaled="1"/>
                </a:gradFill>
                <a:cs typeface="Segoe UI Semilight" panose="020B0402040204020203" pitchFamily="34" charset="0"/>
              </a:defRPr>
            </a:lvl1pPr>
          </a:lstStyle>
          <a:p>
            <a:pPr defTabSz="932238">
              <a:defRPr/>
            </a:pPr>
            <a:r>
              <a:rPr lang="en-US" sz="1598" dirty="0"/>
              <a:t>Languages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6981" y="5874090"/>
            <a:ext cx="2788129" cy="548484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wrap="square" lIns="182828" tIns="146262" rIns="182828" bIns="146262" rtlCol="0" anchor="ctr">
            <a:noAutofit/>
          </a:bodyPr>
          <a:lstStyle>
            <a:defPPr>
              <a:defRPr lang="en-US"/>
            </a:defPPr>
            <a:lvl1pPr algn="ctr" defTabSz="914224">
              <a:lnSpc>
                <a:spcPct val="90000"/>
              </a:lnSpc>
              <a:defRPr sz="1600" b="1" kern="0">
                <a:gradFill>
                  <a:gsLst>
                    <a:gs pos="2804">
                      <a:srgbClr val="505050"/>
                    </a:gs>
                    <a:gs pos="26000">
                      <a:srgbClr val="505050"/>
                    </a:gs>
                  </a:gsLst>
                  <a:lin ang="5400000" scaled="1"/>
                </a:gradFill>
                <a:cs typeface="Segoe UI Semilight" panose="020B0402040204020203" pitchFamily="34" charset="0"/>
              </a:defRPr>
            </a:lvl1pPr>
          </a:lstStyle>
          <a:p>
            <a:pPr defTabSz="932238">
              <a:defRPr/>
            </a:pPr>
            <a:r>
              <a:rPr lang="en-US" sz="1598" dirty="0"/>
              <a:t>Runtime components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2610" y="5139224"/>
            <a:ext cx="9004285" cy="411363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wrap="square" lIns="182828" tIns="146262" rIns="182828" bIns="146262" rtlCol="0" anchor="ctr">
            <a:noAutofit/>
          </a:bodyPr>
          <a:lstStyle>
            <a:defPPr>
              <a:defRPr lang="en-US"/>
            </a:defPPr>
            <a:lvl1pPr algn="ctr" defTabSz="914224">
              <a:lnSpc>
                <a:spcPct val="90000"/>
              </a:lnSpc>
              <a:defRPr sz="1600" b="1" kern="0">
                <a:gradFill>
                  <a:gsLst>
                    <a:gs pos="2804">
                      <a:srgbClr val="505050"/>
                    </a:gs>
                    <a:gs pos="26000">
                      <a:srgbClr val="505050"/>
                    </a:gs>
                  </a:gsLst>
                  <a:lin ang="5400000" scaled="1"/>
                </a:gradFill>
                <a:cs typeface="Segoe UI Semilight" panose="020B0402040204020203" pitchFamily="34" charset="0"/>
              </a:defRPr>
            </a:lvl1pPr>
          </a:lstStyle>
          <a:p>
            <a:pPr defTabSz="932238">
              <a:defRPr/>
            </a:pPr>
            <a:r>
              <a:rPr lang="en-US" sz="1598" dirty="0"/>
              <a:t>COMMON INFRASTRUCTURE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2611" y="3634302"/>
            <a:ext cx="9004285" cy="1416883"/>
          </a:xfrm>
          <a:prstGeom prst="rect">
            <a:avLst/>
          </a:prstGeom>
          <a:solidFill>
            <a:srgbClr val="FF8C00"/>
          </a:solidFill>
        </p:spPr>
        <p:txBody>
          <a:bodyPr wrap="square" lIns="182828" tIns="146262" rIns="182828" bIns="146262" rtlCol="0" anchor="ctr">
            <a:noAutofit/>
          </a:bodyPr>
          <a:lstStyle>
            <a:defPPr>
              <a:defRPr lang="en-US"/>
            </a:defPPr>
            <a:lvl1pPr algn="ctr" defTabSz="914224">
              <a:lnSpc>
                <a:spcPct val="90000"/>
              </a:lnSpc>
              <a:defRPr sz="2000" ker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defTabSz="932238">
              <a:defRPr/>
            </a:pPr>
            <a:r>
              <a:rPr lang="en-US" b="1" dirty="0">
                <a:solidFill>
                  <a:schemeClr val="bg1"/>
                </a:solidFill>
                <a:latin typeface="Segoe UI"/>
              </a:rPr>
              <a:t>.NET STANDARD LIBRARY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9827940" y="1394465"/>
            <a:ext cx="1965403" cy="5298961"/>
            <a:chOff x="7489548" y="1582077"/>
            <a:chExt cx="1929967" cy="5197742"/>
          </a:xfrm>
          <a:solidFill>
            <a:srgbClr val="FFFFFF">
              <a:lumMod val="85000"/>
            </a:srgbClr>
          </a:solidFill>
        </p:grpSpPr>
        <p:sp>
          <p:nvSpPr>
            <p:cNvPr id="110" name="Rectangle 109"/>
            <p:cNvSpPr/>
            <p:nvPr/>
          </p:nvSpPr>
          <p:spPr bwMode="auto">
            <a:xfrm>
              <a:off x="7489549" y="1582078"/>
              <a:ext cx="1929966" cy="51977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28" tIns="146262" rIns="182828" bIns="146262" numCol="1" rtlCol="0" anchor="t" anchorCtr="0" compatLnSpc="1">
              <a:prstTxWarp prst="textNoShape">
                <a:avLst/>
              </a:prstTxWarp>
            </a:bodyPr>
            <a:lstStyle/>
            <a:p>
              <a:pPr defTabSz="912248">
                <a:defRPr/>
              </a:pPr>
              <a:r>
                <a:rPr lang="en-US" sz="2797" kern="0" dirty="0">
                  <a:gradFill>
                    <a:gsLst>
                      <a:gs pos="14679">
                        <a:srgbClr val="FFFFFF"/>
                      </a:gs>
                      <a:gs pos="38000">
                        <a:srgbClr val="FFFFFF"/>
                      </a:gs>
                    </a:gsLst>
                    <a:lin ang="5400000" scaled="1"/>
                  </a:gradFill>
                  <a:latin typeface="Segoe UI Light"/>
                </a:rPr>
                <a:t>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89548" y="1582077"/>
              <a:ext cx="1929965" cy="627675"/>
            </a:xfrm>
            <a:prstGeom prst="rect">
              <a:avLst/>
            </a:prstGeom>
            <a:solidFill>
              <a:srgbClr val="000000">
                <a:alpha val="10196"/>
              </a:srgbClr>
            </a:solidFill>
          </p:spPr>
          <p:txBody>
            <a:bodyPr wrap="square" lIns="182828" tIns="146262" rIns="182828" bIns="146262" rtlCol="0" anchor="ctr">
              <a:noAutofit/>
            </a:bodyPr>
            <a:lstStyle>
              <a:defPPr>
                <a:defRPr lang="en-US"/>
              </a:defPPr>
              <a:lvl1pPr algn="ctr" defTabSz="914224">
                <a:lnSpc>
                  <a:spcPct val="90000"/>
                </a:lnSpc>
                <a:defRPr sz="1600" b="1" kern="0">
                  <a:gradFill>
                    <a:gsLst>
                      <a:gs pos="2804">
                        <a:srgbClr val="505050"/>
                      </a:gs>
                      <a:gs pos="26000">
                        <a:srgbClr val="505050"/>
                      </a:gs>
                    </a:gsLst>
                    <a:lin ang="5400000" scaled="1"/>
                  </a:gradFill>
                  <a:cs typeface="Segoe UI Semilight" panose="020B0402040204020203" pitchFamily="34" charset="0"/>
                </a:defRPr>
              </a:lvl1pPr>
            </a:lstStyle>
            <a:p>
              <a:pPr algn="l" defTabSz="932238">
                <a:defRPr/>
              </a:pPr>
              <a:r>
                <a:rPr lang="en-US" sz="2000" dirty="0"/>
                <a:t>TOOLS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036663" y="2171461"/>
            <a:ext cx="1547957" cy="1350616"/>
            <a:chOff x="10404342" y="1920240"/>
            <a:chExt cx="1548397" cy="1351000"/>
          </a:xfrm>
        </p:grpSpPr>
        <p:pic>
          <p:nvPicPr>
            <p:cNvPr id="108" name="Picture 10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7" r="9586"/>
            <a:stretch/>
          </p:blipFill>
          <p:spPr bwMode="auto">
            <a:xfrm>
              <a:off x="10831921" y="1920240"/>
              <a:ext cx="693238" cy="117455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  <a:extLst/>
          </p:spPr>
        </p:pic>
        <p:sp>
          <p:nvSpPr>
            <p:cNvPr id="109" name="TextBox 108"/>
            <p:cNvSpPr txBox="1"/>
            <p:nvPr/>
          </p:nvSpPr>
          <p:spPr>
            <a:xfrm>
              <a:off x="10404342" y="2763859"/>
              <a:ext cx="1548397" cy="50738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</p:spPr>
          <p:txBody>
            <a:bodyPr wrap="square" lIns="93247" tIns="146262" rIns="93247" bIns="146262" rtlCol="0">
              <a:spAutoFit/>
            </a:bodyPr>
            <a:lstStyle/>
            <a:p>
              <a:pPr algn="ctr" defTabSz="913873">
                <a:lnSpc>
                  <a:spcPct val="90000"/>
                </a:lnSpc>
                <a:defRPr/>
              </a:pPr>
              <a:r>
                <a:rPr lang="en-US" sz="1530" kern="0" dirty="0">
                  <a:gradFill>
                    <a:gsLst>
                      <a:gs pos="2804">
                        <a:srgbClr val="505050"/>
                      </a:gs>
                      <a:gs pos="26000">
                        <a:srgbClr val="505050"/>
                      </a:gs>
                    </a:gsLst>
                    <a:lin ang="5400000" scaled="1"/>
                  </a:gradFill>
                  <a:cs typeface="Segoe UI Semilight" panose="020B0402040204020203" pitchFamily="34" charset="0"/>
                </a:rPr>
                <a:t>Visual Studio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9827940" y="3434660"/>
            <a:ext cx="1965402" cy="1350615"/>
            <a:chOff x="10195561" y="3458117"/>
            <a:chExt cx="1965960" cy="1350999"/>
          </a:xfrm>
        </p:grpSpPr>
        <p:sp>
          <p:nvSpPr>
            <p:cNvPr id="106" name="TextBox 105"/>
            <p:cNvSpPr txBox="1"/>
            <p:nvPr/>
          </p:nvSpPr>
          <p:spPr>
            <a:xfrm>
              <a:off x="10195561" y="4301735"/>
              <a:ext cx="1965960" cy="50738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</p:spPr>
          <p:txBody>
            <a:bodyPr wrap="square" lIns="93247" tIns="146262" rIns="93247" bIns="146262" rtlCol="0">
              <a:spAutoFit/>
            </a:bodyPr>
            <a:lstStyle/>
            <a:p>
              <a:pPr algn="ctr" defTabSz="913873">
                <a:lnSpc>
                  <a:spcPct val="90000"/>
                </a:lnSpc>
                <a:defRPr/>
              </a:pPr>
              <a:r>
                <a:rPr lang="en-US" sz="1530" kern="0" dirty="0">
                  <a:gradFill>
                    <a:gsLst>
                      <a:gs pos="2804">
                        <a:srgbClr val="505050"/>
                      </a:gs>
                      <a:gs pos="26000">
                        <a:srgbClr val="505050"/>
                      </a:gs>
                    </a:gsLst>
                    <a:lin ang="5400000" scaled="1"/>
                  </a:gradFill>
                  <a:cs typeface="Segoe UI Semilight" panose="020B0402040204020203" pitchFamily="34" charset="0"/>
                </a:rPr>
                <a:t>Visual Studio Code</a:t>
              </a:r>
            </a:p>
          </p:txBody>
        </p:sp>
        <p:pic>
          <p:nvPicPr>
            <p:cNvPr id="107" name="Picture 106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rgbClr val="0078D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4" r="11806"/>
            <a:stretch/>
          </p:blipFill>
          <p:spPr bwMode="auto">
            <a:xfrm>
              <a:off x="10852015" y="3458117"/>
              <a:ext cx="653051" cy="1174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19" y="4796562"/>
            <a:ext cx="1067642" cy="1067642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9825261" y="5664291"/>
            <a:ext cx="1965402" cy="50723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 lIns="93247" tIns="146262" rIns="93247" bIns="146262" rtlCol="0">
            <a:spAutoFit/>
          </a:bodyPr>
          <a:lstStyle/>
          <a:p>
            <a:pPr algn="ctr" defTabSz="913873">
              <a:lnSpc>
                <a:spcPct val="90000"/>
              </a:lnSpc>
              <a:defRPr/>
            </a:pPr>
            <a:r>
              <a:rPr lang="en-US" sz="1530" kern="0" dirty="0">
                <a:gradFill>
                  <a:gsLst>
                    <a:gs pos="2804">
                      <a:srgbClr val="505050"/>
                    </a:gs>
                    <a:gs pos="26000">
                      <a:srgbClr val="505050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Xamarin Studio</a:t>
            </a:r>
          </a:p>
        </p:txBody>
      </p:sp>
      <p:sp>
        <p:nvSpPr>
          <p:cNvPr id="117" name="TextBox 2"/>
          <p:cNvSpPr txBox="1"/>
          <p:nvPr/>
        </p:nvSpPr>
        <p:spPr>
          <a:xfrm>
            <a:off x="732613" y="1394465"/>
            <a:ext cx="2971021" cy="73296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lIns="182828" tIns="146262" rIns="182828" bIns="146262" rtlCol="0" anchor="ctr">
            <a:noAutofit/>
          </a:bodyPr>
          <a:lstStyle/>
          <a:p>
            <a:pPr algn="ctr" defTabSz="913873">
              <a:defRPr/>
            </a:pPr>
            <a:r>
              <a:rPr lang="en-US" sz="2000" b="1" kern="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 Semibold" panose="020B0702040204020203" pitchFamily="34" charset="0"/>
              </a:rPr>
              <a:t>.NET FRAMEWORK</a:t>
            </a:r>
          </a:p>
        </p:txBody>
      </p:sp>
      <p:sp>
        <p:nvSpPr>
          <p:cNvPr id="118" name="TextBox 2"/>
          <p:cNvSpPr txBox="1"/>
          <p:nvPr/>
        </p:nvSpPr>
        <p:spPr>
          <a:xfrm>
            <a:off x="3749307" y="1397191"/>
            <a:ext cx="2970958" cy="73296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lIns="182828" tIns="146262" rIns="182828" bIns="146262" rtlCol="0" anchor="ctr">
            <a:noAutofit/>
          </a:bodyPr>
          <a:lstStyle/>
          <a:p>
            <a:pPr algn="ctr" defTabSz="913873">
              <a:defRPr/>
            </a:pPr>
            <a:r>
              <a:rPr lang="en-US" sz="2000" b="1" kern="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 Semibold" panose="020B0702040204020203" pitchFamily="34" charset="0"/>
              </a:rPr>
              <a:t>.NET CORE</a:t>
            </a:r>
          </a:p>
        </p:txBody>
      </p:sp>
      <p:sp>
        <p:nvSpPr>
          <p:cNvPr id="119" name="TextBox 2"/>
          <p:cNvSpPr txBox="1"/>
          <p:nvPr/>
        </p:nvSpPr>
        <p:spPr>
          <a:xfrm>
            <a:off x="6765937" y="1394465"/>
            <a:ext cx="2970960" cy="73296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lIns="182828" tIns="146262" rIns="182828" bIns="146262" rtlCol="0" anchor="ctr">
            <a:noAutofit/>
          </a:bodyPr>
          <a:lstStyle/>
          <a:p>
            <a:pPr algn="ctr" defTabSz="913873">
              <a:defRPr/>
            </a:pPr>
            <a:r>
              <a:rPr lang="en-US" sz="2000" b="1" kern="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 Semibold" panose="020B0702040204020203" pitchFamily="34" charset="0"/>
              </a:rPr>
              <a:t>XAMARIN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75739" y="6285541"/>
            <a:ext cx="1176098" cy="460481"/>
          </a:xfrm>
          <a:prstGeom prst="rect">
            <a:avLst/>
          </a:prstGeom>
          <a:solidFill>
            <a:srgbClr val="D83B01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28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EF6.x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28037" y="6285540"/>
            <a:ext cx="1176098" cy="460481"/>
          </a:xfrm>
          <a:prstGeom prst="rect">
            <a:avLst/>
          </a:prstGeom>
          <a:solidFill>
            <a:srgbClr val="D83B0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28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EF Core</a:t>
            </a:r>
          </a:p>
        </p:txBody>
      </p:sp>
    </p:spTree>
    <p:extLst>
      <p:ext uri="{BB962C8B-B14F-4D97-AF65-F5344CB8AC3E}">
        <p14:creationId xmlns:p14="http://schemas.microsoft.com/office/powerpoint/2010/main" val="36735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5C5C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7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97" grpId="0" animBg="1"/>
      <p:bldP spid="97" grpId="1" animBg="1"/>
      <p:bldP spid="82" grpId="0" animBg="1"/>
      <p:bldP spid="82" grpId="1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New data stores</a:t>
            </a:r>
          </a:p>
        </p:txBody>
      </p:sp>
      <p:pic>
        <p:nvPicPr>
          <p:cNvPr id="5" name="Picture 4" descr="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3192462"/>
            <a:ext cx="4400824" cy="3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014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K2184_Miller.potx" id="{5BDE57AF-D85B-49B7-8820-4B3C03BC691C}" vid="{B298CB0E-6BFA-4599-A972-D72027C0D5F5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K2184_Miller.potx" id="{5BDE57AF-D85B-49B7-8820-4B3C03BC691C}" vid="{E158E987-1509-4E3A-809D-624735F0C2B6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K2184_Miller.potx" id="{5BDE57AF-D85B-49B7-8820-4B3C03BC691C}" vid="{1DDBB04D-6DCE-4FCF-BA89-510A4E88AD32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5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Rowan Miller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2016-09-29T04:00:00+00:00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BRK2184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2016</TermName>
          <TermId xmlns="http://schemas.microsoft.com/office/infopath/2007/PartnerControls">18f2cfef-147f-4980-92a7-a1997619bab5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230e9df3-be65-4c73-a93b-d1236ebd677e"/>
    <ds:schemaRef ds:uri="http://purl.org/dc/terms/"/>
    <ds:schemaRef ds:uri="http://purl.org/dc/elements/1.1/"/>
    <ds:schemaRef ds:uri="http://schemas.microsoft.com/office/infopath/2007/PartnerControls"/>
    <ds:schemaRef ds:uri="8ff673fc-3231-4e3a-893b-6d7f7cd32766"/>
    <ds:schemaRef ds:uri="01c77077-aee4-4b5f-bd4e-9cd40a6fff2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BRK2184_Miller</Template>
  <TotalTime>61</TotalTime>
  <Words>865</Words>
  <Application>Microsoft Office PowerPoint</Application>
  <PresentationFormat>Custom</PresentationFormat>
  <Paragraphs>227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MS PGothic</vt:lpstr>
      <vt:lpstr>Arial</vt:lpstr>
      <vt:lpstr>Century Gothic</vt:lpstr>
      <vt:lpstr>Consolas</vt:lpstr>
      <vt:lpstr>Segoe UI</vt:lpstr>
      <vt:lpstr>Segoe UI Light</vt:lpstr>
      <vt:lpstr>Segoe UI Semibold</vt:lpstr>
      <vt:lpstr>Segoe UI Semilight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3_5-50002_Ignite_Breakout_Template</vt:lpstr>
      <vt:lpstr>Entity Framework (EF) Core 1.0</vt:lpstr>
      <vt:lpstr>Setting expectations</vt:lpstr>
      <vt:lpstr>Agenda</vt:lpstr>
      <vt:lpstr>Introducing EF Core</vt:lpstr>
      <vt:lpstr>Naming history</vt:lpstr>
      <vt:lpstr>Entity Framework project status</vt:lpstr>
      <vt:lpstr>New platforms</vt:lpstr>
      <vt:lpstr>Unified platform</vt:lpstr>
      <vt:lpstr>New data stores</vt:lpstr>
      <vt:lpstr>New data stores</vt:lpstr>
      <vt:lpstr>New features</vt:lpstr>
      <vt:lpstr>New features</vt:lpstr>
      <vt:lpstr>Lightweight &amp;  extensible</vt:lpstr>
      <vt:lpstr>Lightweight &amp; extensible</vt:lpstr>
      <vt:lpstr>EF Core &amp; EF6.x</vt:lpstr>
      <vt:lpstr>EF Core</vt:lpstr>
      <vt:lpstr>EF Core &amp; EF6.x</vt:lpstr>
      <vt:lpstr>EF Core &amp; EF6.x</vt:lpstr>
      <vt:lpstr>Demos</vt:lpstr>
      <vt:lpstr>Demo EF Core 101</vt:lpstr>
      <vt:lpstr>Demo Performance improvements</vt:lpstr>
      <vt:lpstr>Demo Model building pipeline</vt:lpstr>
      <vt:lpstr>EF6.x model building pipeline</vt:lpstr>
      <vt:lpstr>EF Core model building pipeline</vt:lpstr>
      <vt:lpstr>Demo Simplified metadata API</vt:lpstr>
      <vt:lpstr>Demo Same model, multiple platforms</vt:lpstr>
      <vt:lpstr>Demo Same model, multiple databases</vt:lpstr>
      <vt:lpstr>Demo Consuming low level services</vt:lpstr>
      <vt:lpstr>Built over services</vt:lpstr>
      <vt:lpstr>EF Core 1.1</vt:lpstr>
      <vt:lpstr>EF Core 1.1</vt:lpstr>
      <vt:lpstr>EF Core 1.1</vt:lpstr>
      <vt:lpstr>Beginning work on (but not shipping in 1.1)</vt:lpstr>
      <vt:lpstr>Demo Replacing low level services</vt:lpstr>
      <vt:lpstr>Demo Mapping to fields</vt:lpstr>
      <vt:lpstr>Demo SQL Server memory-optimized tables</vt:lpstr>
      <vt:lpstr>Next steps</vt:lpstr>
      <vt:lpstr>Next steps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Entity Framework Core 1.0</dc:title>
  <dc:subject>&lt;Speech title here&gt;</dc:subject>
  <dc:creator>Rowan Miller</dc:creator>
  <cp:keywords>Microsoft 2016</cp:keywords>
  <dc:description>Template: Mitchell Derrey, Silverfox Productions_x000d_
Formatting: _x000d_
Audience Type:</dc:description>
  <cp:lastModifiedBy>MS Events 0081</cp:lastModifiedBy>
  <cp:revision>14</cp:revision>
  <dcterms:created xsi:type="dcterms:W3CDTF">2016-09-22T23:06:07Z</dcterms:created>
  <dcterms:modified xsi:type="dcterms:W3CDTF">2016-09-29T20:13:20Z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